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9" r:id="rId1"/>
  </p:sldMasterIdLst>
  <p:sldIdLst>
    <p:sldId id="256" r:id="rId2"/>
    <p:sldId id="263" r:id="rId3"/>
    <p:sldId id="264" r:id="rId4"/>
    <p:sldId id="259" r:id="rId5"/>
    <p:sldId id="266" r:id="rId6"/>
    <p:sldId id="267" r:id="rId7"/>
    <p:sldId id="257" r:id="rId8"/>
    <p:sldId id="258" r:id="rId9"/>
    <p:sldId id="265" r:id="rId10"/>
    <p:sldId id="260" r:id="rId11"/>
    <p:sldId id="261" r:id="rId12"/>
    <p:sldId id="262" r:id="rId13"/>
  </p:sldIdLst>
  <p:sldSz cx="12192000" cy="6858000"/>
  <p:notesSz cx="6858000" cy="9144000"/>
  <p:embeddedFontLst>
    <p:embeddedFont>
      <p:font typeface="方正综艺简体" panose="02010600030101010101" charset="-122"/>
      <p:regular r:id="rId14"/>
    </p:embeddedFont>
    <p:embeddedFont>
      <p:font typeface="等线" panose="02010600030101010101" pitchFamily="2" charset="-122"/>
      <p:regular r:id="rId15"/>
      <p:bold r:id="rId16"/>
    </p:embeddedFont>
    <p:embeddedFont>
      <p:font typeface="等线 Light" panose="02010600030101010101" pitchFamily="2" charset="-122"/>
      <p:regular r:id="rId17"/>
    </p:embeddedFont>
    <p:embeddedFont>
      <p:font typeface="微软雅黑" panose="020B0503020204020204" pitchFamily="34" charset="-122"/>
      <p:regular r:id="rId18"/>
      <p:bold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AA2D"/>
    <a:srgbClr val="FFB343"/>
    <a:srgbClr val="FF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7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13ED3-7B61-BA74-EA18-B560AB901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FB8CE4-98DF-C8BF-88D3-4BFDC9D39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90996-DB24-2129-D07C-30CA5B3E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5E30E-1E18-9221-DE45-7E983BD07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820CBA-0CE4-35AC-884C-4E934371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7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2C00D-5056-1D7F-4867-669CA7D8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8DEB08-9397-C586-747C-EE63CB62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7A6A18-8A18-F9D8-9211-4EB32126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14399A-3C2E-C22D-5E01-DB904202C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7736F-432C-BEFD-8AE9-43CE4C6C3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73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44F059-7F39-A731-0411-5736082A8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95BE5C-546F-BA37-E7C3-04601ADCE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9D6431-BDAF-A9D6-54C9-5AC04ECD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D62F97-CC21-8094-D71B-F3CD1E0AA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458CAC-7660-4A04-A284-0916D9EB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57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BE744-7BE7-8D2C-EDA7-D9D52F0A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2687FD-D07B-C933-77DB-70E722A21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60B2E3-4C8C-3BD8-FBFF-22B3AAA1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1B063-0C3E-8C44-E977-BAB4FEC39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8CF697-D4D8-58BE-4B13-D6A619D3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4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53355-202E-3AA0-6C99-16432203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EAB78A-24A9-3030-24E9-9D5734E0F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F23226-D810-ED0D-A928-53676AB0B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F37D43-EDB7-5F43-D0B4-AD050315D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86216D-AA8F-C755-E456-B000E4906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5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E2BBB-5AAA-B8FE-7279-3018DEE7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6C518-D655-5502-8E3E-770CD0602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E85C6D-A316-F542-AE31-0F96BE7A7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F49276-52D3-1EE0-97D8-B55FB590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50B40-F7A3-B506-79B2-424FE155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0B741C-C10E-A538-5FE8-1AD55341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84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B9CDA-B24E-E2CF-556C-F3359A65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8A5BD-8C49-FCF8-BB7C-A7FAC428A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A2F8AE-6DAF-6112-FC0C-8E644C852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BB3B93-E456-3B59-A549-23982262F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5790EB-6F30-2974-8783-3A7F4D69A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03D2E3-255A-58F6-A314-966A0562E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C88C5E-9040-EBD4-AC56-3E6589A5C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490CBF-8135-1572-C330-AE62CCD6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53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364EF-CD93-695A-CE07-DB75D08B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92E9DF-36F5-D484-1660-731C9C40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7B2677-445E-E0E5-5759-E07EC3F7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8C78A6-0432-7AFB-4517-CFC6D683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37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EF6090-63ED-096E-5A68-3BB6A0CA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890435-19D5-FE3D-21F2-3354989F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025F8C-24C6-1037-98B0-C8F453921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2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580A0-A880-840B-2563-0C1392AC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8D6D7-277B-2840-877D-B830C0E3B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712FEF-6928-6AD2-9B5C-A13B0E414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2B9A1A-9BA3-633F-12AA-2D53E4E9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C4A1E5-44D9-115B-7CD7-BDFABABF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EC6DCD-857A-AFD5-FFB4-9073FFCB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14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A7B40-EB57-6249-B559-7C4254111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92EEA9-39CF-DE36-C647-716853895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6A487C-C0E8-AB25-662A-7AAF20E27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D29F5A-3C18-6498-00DF-2054F957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047D4E-70E0-F8E3-66ED-E5F1AE09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4E0D3C-E901-708A-786F-64A4737A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3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12CE69-6606-4C30-D551-99EF43934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533403-8302-4764-228D-F783AD740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1D4B47-8724-E026-6119-F8625B492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E46CAD-8CE4-7744-23A0-F84033C5B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1DEE14-23E2-3599-E5C5-16ABB1851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8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八边形 10">
            <a:extLst>
              <a:ext uri="{FF2B5EF4-FFF2-40B4-BE49-F238E27FC236}">
                <a16:creationId xmlns:a16="http://schemas.microsoft.com/office/drawing/2014/main" id="{072EC750-E586-3903-304E-E5779664A15A}"/>
              </a:ext>
            </a:extLst>
          </p:cNvPr>
          <p:cNvSpPr/>
          <p:nvPr/>
        </p:nvSpPr>
        <p:spPr>
          <a:xfrm>
            <a:off x="-1543533" y="644091"/>
            <a:ext cx="5741366" cy="5741366"/>
          </a:xfrm>
          <a:prstGeom prst="octagon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C5ED334-7077-7C24-D0E9-1328A8DAD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79"/>
          <a:stretch/>
        </p:blipFill>
        <p:spPr>
          <a:xfrm>
            <a:off x="0" y="1129907"/>
            <a:ext cx="3416300" cy="487112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8F0704B-8CAF-DF7B-DBD1-2BEC51430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9354" y="2910922"/>
            <a:ext cx="6826250" cy="1036154"/>
          </a:xfrm>
        </p:spPr>
        <p:txBody>
          <a:bodyPr/>
          <a:lstStyle/>
          <a:p>
            <a:r>
              <a:rPr lang="zh-CN" altLang="en-US" dirty="0">
                <a:latin typeface="方正综艺简体" panose="03000509000000000000" pitchFamily="65" charset="-122"/>
                <a:ea typeface="方正综艺简体" panose="03000509000000000000" pitchFamily="65" charset="-122"/>
              </a:rPr>
              <a:t>动态规划例题讲解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12C3EC-B7AB-2397-95E4-C49A41DAF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83076"/>
            <a:ext cx="5672809" cy="441856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 计算机科学与技术学院 陶天乐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A981AB-758F-D018-6E35-358BCCF309C0}"/>
              </a:ext>
            </a:extLst>
          </p:cNvPr>
          <p:cNvSpPr/>
          <p:nvPr/>
        </p:nvSpPr>
        <p:spPr>
          <a:xfrm>
            <a:off x="0" y="251614"/>
            <a:ext cx="12192000" cy="4418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3727EE-154C-6E59-C97F-00D57F24DF0A}"/>
              </a:ext>
            </a:extLst>
          </p:cNvPr>
          <p:cNvSpPr/>
          <p:nvPr/>
        </p:nvSpPr>
        <p:spPr>
          <a:xfrm>
            <a:off x="0" y="693472"/>
            <a:ext cx="12192000" cy="257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26C14E-6F12-B1A0-8773-8DD8F39641B9}"/>
              </a:ext>
            </a:extLst>
          </p:cNvPr>
          <p:cNvSpPr/>
          <p:nvPr/>
        </p:nvSpPr>
        <p:spPr>
          <a:xfrm>
            <a:off x="0" y="6164529"/>
            <a:ext cx="12192000" cy="4418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D1CF29-9A88-8C1F-67F2-E3AE231DE0D8}"/>
              </a:ext>
            </a:extLst>
          </p:cNvPr>
          <p:cNvSpPr/>
          <p:nvPr/>
        </p:nvSpPr>
        <p:spPr>
          <a:xfrm>
            <a:off x="0" y="1129907"/>
            <a:ext cx="3416300" cy="486348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八边形 11">
            <a:extLst>
              <a:ext uri="{FF2B5EF4-FFF2-40B4-BE49-F238E27FC236}">
                <a16:creationId xmlns:a16="http://schemas.microsoft.com/office/drawing/2014/main" id="{1E2F3989-28E3-2749-17B7-2D647D0252E9}"/>
              </a:ext>
            </a:extLst>
          </p:cNvPr>
          <p:cNvSpPr/>
          <p:nvPr/>
        </p:nvSpPr>
        <p:spPr>
          <a:xfrm>
            <a:off x="-1642579" y="743985"/>
            <a:ext cx="5370029" cy="5370029"/>
          </a:xfrm>
          <a:prstGeom prst="octagon">
            <a:avLst/>
          </a:prstGeom>
          <a:noFill/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7696AD6-16D4-D7A4-60AC-54F0AE378A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899"/>
          <a:stretch/>
        </p:blipFill>
        <p:spPr>
          <a:xfrm>
            <a:off x="3021496" y="117918"/>
            <a:ext cx="1744010" cy="668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88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8A62FFF-A1B8-34BF-A5FA-CA526CD70E05}"/>
              </a:ext>
            </a:extLst>
          </p:cNvPr>
          <p:cNvSpPr txBox="1"/>
          <p:nvPr/>
        </p:nvSpPr>
        <p:spPr>
          <a:xfrm>
            <a:off x="223999" y="1003362"/>
            <a:ext cx="1153209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为数组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个数的答案（是否存在数组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可以通过操作变成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b[1…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]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）（值为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表示存在，为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表示不存在）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考虑状态转移方程怎么写：即如何计算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考虑到对于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b[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这个数，只有两种可能：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第一种：是原数组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中的数（不代表分段的长度）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第二种：不是原数组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中的数（代表分段的长度）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对于第二种可能，递推式：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|=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b[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- 1]</a:t>
            </a: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转移的时间复杂度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，不需要优化。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对于第一种可能，递推方程：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|=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j - 1] (1 &lt;= j &lt;=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要满足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b[j] =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j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b[j]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必须代表分段的长度）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考虑到或运算中或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是没有意义的，且枚举的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都是分段的左端点，都代表分段长度。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[j -1] = 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，那就让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b[j]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成为下一个段的左端点并代表段长度，那么可以推出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j + b[j]] = 1</a:t>
            </a: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如果在递推过程中把这些有意义的地方全部使用了，计算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时就不需要再枚举了。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即在计算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时，若计算出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，就令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+ 1 + b[i+1] ]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，那么递推过程中就只需要考虑第二种可能。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225A988-1A75-57F8-272A-0AF66D9EB270}"/>
              </a:ext>
            </a:extLst>
          </p:cNvPr>
          <p:cNvGrpSpPr/>
          <p:nvPr/>
        </p:nvGrpSpPr>
        <p:grpSpPr>
          <a:xfrm>
            <a:off x="-1" y="6395373"/>
            <a:ext cx="12192001" cy="322187"/>
            <a:chOff x="-1" y="6395373"/>
            <a:chExt cx="12192001" cy="32218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8721F52-1911-B17A-3F1A-78380CB9CB64}"/>
                </a:ext>
              </a:extLst>
            </p:cNvPr>
            <p:cNvSpPr/>
            <p:nvPr/>
          </p:nvSpPr>
          <p:spPr>
            <a:xfrm>
              <a:off x="-1" y="6395373"/>
              <a:ext cx="11009621" cy="32218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5AF6EC4-5550-BDB9-FFC0-61357D785DEE}"/>
                </a:ext>
              </a:extLst>
            </p:cNvPr>
            <p:cNvSpPr/>
            <p:nvPr/>
          </p:nvSpPr>
          <p:spPr>
            <a:xfrm>
              <a:off x="11537396" y="6395373"/>
              <a:ext cx="654604" cy="32218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02A0FBC2-747D-7836-5E05-3ECB4DB147D1}"/>
              </a:ext>
            </a:extLst>
          </p:cNvPr>
          <p:cNvSpPr/>
          <p:nvPr/>
        </p:nvSpPr>
        <p:spPr>
          <a:xfrm>
            <a:off x="447996" y="251614"/>
            <a:ext cx="11744004" cy="4418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latin typeface="方正综艺简体" panose="03000509000000000000" pitchFamily="65" charset="-122"/>
                <a:ea typeface="方正综艺简体" panose="03000509000000000000" pitchFamily="65" charset="-122"/>
              </a:rPr>
              <a:t>Codeforces</a:t>
            </a:r>
            <a:r>
              <a:rPr lang="en-US" altLang="zh-CN" dirty="0">
                <a:latin typeface="方正综艺简体" panose="03000509000000000000" pitchFamily="65" charset="-122"/>
                <a:ea typeface="方正综艺简体" panose="03000509000000000000" pitchFamily="65" charset="-122"/>
              </a:rPr>
              <a:t> Round #826 (Div. 3) E. Sending a Sequence Over the Network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8985331-2BC6-BCC6-8E99-DA811A33BF19}"/>
              </a:ext>
            </a:extLst>
          </p:cNvPr>
          <p:cNvSpPr/>
          <p:nvPr/>
        </p:nvSpPr>
        <p:spPr>
          <a:xfrm>
            <a:off x="447996" y="693471"/>
            <a:ext cx="11744004" cy="3098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https://codeforces.com/contest/1741/problem/E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9653D7C-E30A-3F9D-DD9C-7F1D504F0167}"/>
              </a:ext>
            </a:extLst>
          </p:cNvPr>
          <p:cNvSpPr/>
          <p:nvPr/>
        </p:nvSpPr>
        <p:spPr>
          <a:xfrm>
            <a:off x="2" y="251968"/>
            <a:ext cx="447994" cy="757966"/>
          </a:xfrm>
          <a:prstGeom prst="rect">
            <a:avLst/>
          </a:prstGeom>
          <a:solidFill>
            <a:srgbClr val="FF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方正综艺简体" panose="03000509000000000000" pitchFamily="65" charset="-122"/>
                <a:ea typeface="方正综艺简体" panose="03000509000000000000" pitchFamily="65" charset="-122"/>
              </a:rPr>
              <a:t>2</a:t>
            </a:r>
            <a:endParaRPr lang="zh-CN" altLang="en-US" sz="4400" dirty="0">
              <a:latin typeface="方正综艺简体" panose="03000509000000000000" pitchFamily="65" charset="-122"/>
              <a:ea typeface="方正综艺简体" panose="03000509000000000000" pitchFamily="65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66A0BF1-12FA-5076-912F-12C5A6DD2647}"/>
              </a:ext>
            </a:extLst>
          </p:cNvPr>
          <p:cNvSpPr txBox="1"/>
          <p:nvPr/>
        </p:nvSpPr>
        <p:spPr>
          <a:xfrm>
            <a:off x="11086598" y="632563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24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4216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894AFCEA-E17F-9C20-B46D-2832090F0BEA}"/>
              </a:ext>
            </a:extLst>
          </p:cNvPr>
          <p:cNvSpPr/>
          <p:nvPr/>
        </p:nvSpPr>
        <p:spPr>
          <a:xfrm>
            <a:off x="447996" y="693471"/>
            <a:ext cx="11744004" cy="3098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https://codeforces.com/contest/1741/problem/E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5CD184-DD90-4F9A-B931-C4B850F888E6}"/>
              </a:ext>
            </a:extLst>
          </p:cNvPr>
          <p:cNvSpPr txBox="1"/>
          <p:nvPr/>
        </p:nvSpPr>
        <p:spPr>
          <a:xfrm>
            <a:off x="9641094" y="2952273"/>
            <a:ext cx="1822935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可以通过本题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C8A93C-32C9-4388-34EE-BE5DA2753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18" y="1416548"/>
            <a:ext cx="8517615" cy="4829183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52DDFCB2-8700-B487-776D-717360A9E895}"/>
              </a:ext>
            </a:extLst>
          </p:cNvPr>
          <p:cNvGrpSpPr/>
          <p:nvPr/>
        </p:nvGrpSpPr>
        <p:grpSpPr>
          <a:xfrm>
            <a:off x="-1" y="6395373"/>
            <a:ext cx="12192000" cy="322187"/>
            <a:chOff x="-1" y="6395373"/>
            <a:chExt cx="12192000" cy="32218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56CCDF5-707F-2678-8D0E-20D87A0BA70F}"/>
                </a:ext>
              </a:extLst>
            </p:cNvPr>
            <p:cNvSpPr/>
            <p:nvPr/>
          </p:nvSpPr>
          <p:spPr>
            <a:xfrm>
              <a:off x="-1" y="6395373"/>
              <a:ext cx="11009621" cy="32218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F35CFE7-4688-0DCB-08ED-F1DEFC96C011}"/>
                </a:ext>
              </a:extLst>
            </p:cNvPr>
            <p:cNvSpPr/>
            <p:nvPr/>
          </p:nvSpPr>
          <p:spPr>
            <a:xfrm>
              <a:off x="11726550" y="6395373"/>
              <a:ext cx="465449" cy="32218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6FFE3025-CDAB-BC86-69CD-1793CD46F150}"/>
              </a:ext>
            </a:extLst>
          </p:cNvPr>
          <p:cNvSpPr/>
          <p:nvPr/>
        </p:nvSpPr>
        <p:spPr>
          <a:xfrm>
            <a:off x="447996" y="251614"/>
            <a:ext cx="11744004" cy="4418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latin typeface="方正综艺简体" panose="03000509000000000000" pitchFamily="65" charset="-122"/>
                <a:ea typeface="方正综艺简体" panose="03000509000000000000" pitchFamily="65" charset="-122"/>
              </a:rPr>
              <a:t>Codeforces</a:t>
            </a:r>
            <a:r>
              <a:rPr lang="en-US" altLang="zh-CN" dirty="0">
                <a:latin typeface="方正综艺简体" panose="03000509000000000000" pitchFamily="65" charset="-122"/>
                <a:ea typeface="方正综艺简体" panose="03000509000000000000" pitchFamily="65" charset="-122"/>
              </a:rPr>
              <a:t> Round #826 (Div. 3) E. Sending a Sequence Over the Network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D7A903-559D-B2FD-E044-8B1E3CA02BED}"/>
              </a:ext>
            </a:extLst>
          </p:cNvPr>
          <p:cNvSpPr/>
          <p:nvPr/>
        </p:nvSpPr>
        <p:spPr>
          <a:xfrm>
            <a:off x="2" y="251968"/>
            <a:ext cx="447994" cy="757966"/>
          </a:xfrm>
          <a:prstGeom prst="rect">
            <a:avLst/>
          </a:prstGeom>
          <a:solidFill>
            <a:srgbClr val="FF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方正综艺简体" panose="03000509000000000000" pitchFamily="65" charset="-122"/>
                <a:ea typeface="方正综艺简体" panose="03000509000000000000" pitchFamily="65" charset="-122"/>
              </a:rPr>
              <a:t>2</a:t>
            </a:r>
            <a:endParaRPr lang="zh-CN" altLang="en-US" sz="4400" dirty="0">
              <a:latin typeface="方正综艺简体" panose="03000509000000000000" pitchFamily="65" charset="-122"/>
              <a:ea typeface="方正综艺简体" panose="03000509000000000000" pitchFamily="65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CCEBF9-7D56-CC9E-CEC1-147EF7632D82}"/>
              </a:ext>
            </a:extLst>
          </p:cNvPr>
          <p:cNvSpPr txBox="1"/>
          <p:nvPr/>
        </p:nvSpPr>
        <p:spPr>
          <a:xfrm>
            <a:off x="325918" y="1047216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代码片段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8FBDB76-BEF1-D340-B8C0-BC147E4366B9}"/>
              </a:ext>
            </a:extLst>
          </p:cNvPr>
          <p:cNvSpPr txBox="1"/>
          <p:nvPr/>
        </p:nvSpPr>
        <p:spPr>
          <a:xfrm>
            <a:off x="11086598" y="6325633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6044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八边形 9">
            <a:extLst>
              <a:ext uri="{FF2B5EF4-FFF2-40B4-BE49-F238E27FC236}">
                <a16:creationId xmlns:a16="http://schemas.microsoft.com/office/drawing/2014/main" id="{8B478318-66D6-8473-9C6C-A7C2A874C704}"/>
              </a:ext>
            </a:extLst>
          </p:cNvPr>
          <p:cNvSpPr/>
          <p:nvPr/>
        </p:nvSpPr>
        <p:spPr>
          <a:xfrm>
            <a:off x="-2405307" y="644091"/>
            <a:ext cx="5741366" cy="5741366"/>
          </a:xfrm>
          <a:prstGeom prst="octagon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69D8E8-7F81-3FBE-6AF2-4916C48CA6BB}"/>
              </a:ext>
            </a:extLst>
          </p:cNvPr>
          <p:cNvSpPr txBox="1"/>
          <p:nvPr/>
        </p:nvSpPr>
        <p:spPr>
          <a:xfrm>
            <a:off x="4919958" y="2154675"/>
            <a:ext cx="5866726" cy="25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个人认为动态规划就是思维题的一种，比较考察思维能力，一般的动态规划题代码都是短而精的，不会出现几百行代码的情况（数据结构题经常出现这种情况）。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一开始接触这类题型可能感觉比较痛苦。需要多加练习，慢慢加深思维深度，就会发现其实没有想象中那么难。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FD4DEBC-2F8C-E5D3-9ADF-0708C6FC01DF}"/>
              </a:ext>
            </a:extLst>
          </p:cNvPr>
          <p:cNvSpPr/>
          <p:nvPr/>
        </p:nvSpPr>
        <p:spPr>
          <a:xfrm>
            <a:off x="0" y="251614"/>
            <a:ext cx="12192000" cy="4418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0531710-3AB6-36B7-BD4B-952D1114903D}"/>
              </a:ext>
            </a:extLst>
          </p:cNvPr>
          <p:cNvSpPr/>
          <p:nvPr/>
        </p:nvSpPr>
        <p:spPr>
          <a:xfrm>
            <a:off x="0" y="693472"/>
            <a:ext cx="12192000" cy="257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350747-0507-AD00-174B-8FBA827A0CAF}"/>
              </a:ext>
            </a:extLst>
          </p:cNvPr>
          <p:cNvSpPr/>
          <p:nvPr/>
        </p:nvSpPr>
        <p:spPr>
          <a:xfrm>
            <a:off x="0" y="6164529"/>
            <a:ext cx="12192000" cy="4418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4AE6CB-F073-A27B-6776-23126229A119}"/>
              </a:ext>
            </a:extLst>
          </p:cNvPr>
          <p:cNvSpPr txBox="1"/>
          <p:nvPr/>
        </p:nvSpPr>
        <p:spPr>
          <a:xfrm>
            <a:off x="626472" y="2303610"/>
            <a:ext cx="861774" cy="25085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400" dirty="0">
                <a:solidFill>
                  <a:schemeClr val="accent4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rPr>
              <a:t>感谢观看</a:t>
            </a:r>
          </a:p>
        </p:txBody>
      </p:sp>
      <p:sp>
        <p:nvSpPr>
          <p:cNvPr id="11" name="八边形 10">
            <a:extLst>
              <a:ext uri="{FF2B5EF4-FFF2-40B4-BE49-F238E27FC236}">
                <a16:creationId xmlns:a16="http://schemas.microsoft.com/office/drawing/2014/main" id="{85E2E88E-BC3F-E132-D26A-C9076B179016}"/>
              </a:ext>
            </a:extLst>
          </p:cNvPr>
          <p:cNvSpPr/>
          <p:nvPr/>
        </p:nvSpPr>
        <p:spPr>
          <a:xfrm>
            <a:off x="-2953489" y="737861"/>
            <a:ext cx="5370029" cy="5370029"/>
          </a:xfrm>
          <a:prstGeom prst="octagon">
            <a:avLst/>
          </a:prstGeom>
          <a:noFill/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39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BCF73241-4312-4B50-301D-9F504EC1ABBB}"/>
              </a:ext>
            </a:extLst>
          </p:cNvPr>
          <p:cNvGrpSpPr/>
          <p:nvPr/>
        </p:nvGrpSpPr>
        <p:grpSpPr>
          <a:xfrm>
            <a:off x="-1" y="6395373"/>
            <a:ext cx="12192001" cy="322187"/>
            <a:chOff x="-1" y="6395373"/>
            <a:chExt cx="12192001" cy="322187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6B4EA7F-F6BD-14D4-96D8-E48FDADDE38D}"/>
                </a:ext>
              </a:extLst>
            </p:cNvPr>
            <p:cNvSpPr/>
            <p:nvPr/>
          </p:nvSpPr>
          <p:spPr>
            <a:xfrm>
              <a:off x="-1" y="6395373"/>
              <a:ext cx="11009621" cy="32218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F630031-86AA-6A31-9EF4-8F9E1D2DB233}"/>
                </a:ext>
              </a:extLst>
            </p:cNvPr>
            <p:cNvSpPr/>
            <p:nvPr/>
          </p:nvSpPr>
          <p:spPr>
            <a:xfrm>
              <a:off x="11537396" y="6395373"/>
              <a:ext cx="654604" cy="32218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228B0BD7-8204-00BB-51EE-5EDCB374B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32" y="1086451"/>
            <a:ext cx="4799002" cy="507807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DDD5A4F-E851-09D1-B94F-477BF8E35E95}"/>
              </a:ext>
            </a:extLst>
          </p:cNvPr>
          <p:cNvSpPr txBox="1"/>
          <p:nvPr/>
        </p:nvSpPr>
        <p:spPr>
          <a:xfrm>
            <a:off x="6096000" y="3518970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种花，第一种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朵，第二种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朵，选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朵。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E187B2-D051-8E05-0513-199FB4BE8284}"/>
              </a:ext>
            </a:extLst>
          </p:cNvPr>
          <p:cNvSpPr/>
          <p:nvPr/>
        </p:nvSpPr>
        <p:spPr>
          <a:xfrm>
            <a:off x="447996" y="251614"/>
            <a:ext cx="11744004" cy="4418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方正综艺简体" panose="03000509000000000000" pitchFamily="65" charset="-122"/>
                <a:ea typeface="方正综艺简体" panose="03000509000000000000" pitchFamily="65" charset="-122"/>
              </a:rPr>
              <a:t>洛谷 </a:t>
            </a:r>
            <a:r>
              <a:rPr lang="en-US" altLang="zh-CN" dirty="0">
                <a:latin typeface="方正综艺简体" panose="03000509000000000000" pitchFamily="65" charset="-122"/>
                <a:ea typeface="方正综艺简体" panose="03000509000000000000" pitchFamily="65" charset="-122"/>
              </a:rPr>
              <a:t>P1077 [NOIP2012 </a:t>
            </a:r>
            <a:r>
              <a:rPr lang="zh-CN" altLang="en-US" dirty="0">
                <a:latin typeface="方正综艺简体" panose="03000509000000000000" pitchFamily="65" charset="-122"/>
                <a:ea typeface="方正综艺简体" panose="03000509000000000000" pitchFamily="65" charset="-122"/>
              </a:rPr>
              <a:t>普及组</a:t>
            </a:r>
            <a:r>
              <a:rPr lang="en-US" altLang="zh-CN" dirty="0">
                <a:latin typeface="方正综艺简体" panose="03000509000000000000" pitchFamily="65" charset="-122"/>
                <a:ea typeface="方正综艺简体" panose="03000509000000000000" pitchFamily="65" charset="-122"/>
              </a:rPr>
              <a:t>] </a:t>
            </a:r>
            <a:r>
              <a:rPr lang="zh-CN" altLang="en-US" dirty="0">
                <a:latin typeface="方正综艺简体" panose="03000509000000000000" pitchFamily="65" charset="-122"/>
                <a:ea typeface="方正综艺简体" panose="03000509000000000000" pitchFamily="65" charset="-122"/>
              </a:rPr>
              <a:t>摆花</a:t>
            </a:r>
            <a:endParaRPr lang="en-US" altLang="zh-CN" dirty="0">
              <a:latin typeface="方正综艺简体" panose="03000509000000000000" pitchFamily="65" charset="-122"/>
              <a:ea typeface="方正综艺简体" panose="03000509000000000000" pitchFamily="65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F611C12-EFE2-1109-E3F0-C55DFA8ECDBA}"/>
              </a:ext>
            </a:extLst>
          </p:cNvPr>
          <p:cNvSpPr/>
          <p:nvPr/>
        </p:nvSpPr>
        <p:spPr>
          <a:xfrm>
            <a:off x="447996" y="693471"/>
            <a:ext cx="11744004" cy="3098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https://www.luogu.com.cn/problem/P1077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97F7124-38C3-8D64-5A69-A259DB8FFCA5}"/>
              </a:ext>
            </a:extLst>
          </p:cNvPr>
          <p:cNvSpPr/>
          <p:nvPr/>
        </p:nvSpPr>
        <p:spPr>
          <a:xfrm>
            <a:off x="6096000" y="1120651"/>
            <a:ext cx="1276065" cy="4299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大致题意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B661A7C-F6E7-9714-B546-45C1320B9D83}"/>
              </a:ext>
            </a:extLst>
          </p:cNvPr>
          <p:cNvSpPr/>
          <p:nvPr/>
        </p:nvSpPr>
        <p:spPr>
          <a:xfrm>
            <a:off x="6096000" y="3011868"/>
            <a:ext cx="1276065" cy="4299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一个样例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5279D46-E252-9436-F184-52DF3DA66924}"/>
              </a:ext>
            </a:extLst>
          </p:cNvPr>
          <p:cNvSpPr/>
          <p:nvPr/>
        </p:nvSpPr>
        <p:spPr>
          <a:xfrm>
            <a:off x="6096000" y="4085687"/>
            <a:ext cx="984915" cy="4299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23558FA-EF8C-9032-ADEC-F94A2B1E3015}"/>
              </a:ext>
            </a:extLst>
          </p:cNvPr>
          <p:cNvSpPr txBox="1"/>
          <p:nvPr/>
        </p:nvSpPr>
        <p:spPr>
          <a:xfrm>
            <a:off x="6096000" y="1616214"/>
            <a:ext cx="5891356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一共有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种花，第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种花有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朵，问选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朵花出来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一共有多少种选法？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数据范围：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n&lt;=100     m&lt;=100	a[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]&lt;=100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2FB7D64-07B7-B74C-AFBE-8A424DE90FB3}"/>
              </a:ext>
            </a:extLst>
          </p:cNvPr>
          <p:cNvSpPr txBox="1"/>
          <p:nvPr/>
        </p:nvSpPr>
        <p:spPr>
          <a:xfrm>
            <a:off x="6096000" y="4562755"/>
            <a:ext cx="2723823" cy="1705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第一种选法：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1 1 1 2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第二种选法：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1 1 2 2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显然没有更多的选法了。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6CDD726-639D-DB84-134A-2870AEC67259}"/>
              </a:ext>
            </a:extLst>
          </p:cNvPr>
          <p:cNvSpPr/>
          <p:nvPr/>
        </p:nvSpPr>
        <p:spPr>
          <a:xfrm>
            <a:off x="2" y="251968"/>
            <a:ext cx="447994" cy="757966"/>
          </a:xfrm>
          <a:prstGeom prst="rect">
            <a:avLst/>
          </a:prstGeom>
          <a:solidFill>
            <a:srgbClr val="FF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方正综艺简体" panose="03000509000000000000" pitchFamily="65" charset="-122"/>
                <a:ea typeface="方正综艺简体" panose="03000509000000000000" pitchFamily="65" charset="-122"/>
              </a:rPr>
              <a:t>1</a:t>
            </a:r>
            <a:endParaRPr lang="zh-CN" altLang="en-US" sz="4400" dirty="0">
              <a:latin typeface="方正综艺简体" panose="03000509000000000000" pitchFamily="65" charset="-122"/>
              <a:ea typeface="方正综艺简体" panose="03000509000000000000" pitchFamily="65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22FC4D3-BBDD-8547-56DA-8DDD380A536B}"/>
              </a:ext>
            </a:extLst>
          </p:cNvPr>
          <p:cNvSpPr txBox="1"/>
          <p:nvPr/>
        </p:nvSpPr>
        <p:spPr>
          <a:xfrm>
            <a:off x="11086598" y="632563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679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22E20D-895B-8324-DE6E-2EF1712FD464}"/>
              </a:ext>
            </a:extLst>
          </p:cNvPr>
          <p:cNvSpPr txBox="1"/>
          <p:nvPr/>
        </p:nvSpPr>
        <p:spPr>
          <a:xfrm>
            <a:off x="675497" y="1496410"/>
            <a:ext cx="949651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的范围，发现都非常小（最大为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），于是可以根据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的含义设置状态。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][j]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表示前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种花里面选出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朵花的方案数。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考虑状态转移方程怎么写：即如何计算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][j]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考虑到如果知道当前第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种花选了多少朵，那么就可以从前面的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数组得到答案。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设当前第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种花选了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朵，那么要选的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朵花中剩下的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 – k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朵就应该只能选前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种花，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即递推方程：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][ j ] +=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- 1 ][ j - k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那么如何确定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呢？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最直接的方法是从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的值，进行状态转移。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即对于所有的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[ 0, min(a[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], j) ]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][ j ] +=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- 1 ][ j - k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32D88B9-466E-3112-3152-A4136DE813A8}"/>
              </a:ext>
            </a:extLst>
          </p:cNvPr>
          <p:cNvGrpSpPr/>
          <p:nvPr/>
        </p:nvGrpSpPr>
        <p:grpSpPr>
          <a:xfrm>
            <a:off x="-1" y="6395373"/>
            <a:ext cx="12192001" cy="322187"/>
            <a:chOff x="-1" y="6395373"/>
            <a:chExt cx="12192001" cy="32218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BBBA999-44C5-F41F-5989-C686A60C8662}"/>
                </a:ext>
              </a:extLst>
            </p:cNvPr>
            <p:cNvSpPr/>
            <p:nvPr/>
          </p:nvSpPr>
          <p:spPr>
            <a:xfrm>
              <a:off x="-1" y="6395373"/>
              <a:ext cx="11009621" cy="32218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375B84A-F78B-B8F2-39E3-E4689FF07617}"/>
                </a:ext>
              </a:extLst>
            </p:cNvPr>
            <p:cNvSpPr/>
            <p:nvPr/>
          </p:nvSpPr>
          <p:spPr>
            <a:xfrm>
              <a:off x="11537396" y="6395373"/>
              <a:ext cx="654604" cy="32218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DADB73F6-A3B0-B53E-95CA-3529EEBEF7C1}"/>
              </a:ext>
            </a:extLst>
          </p:cNvPr>
          <p:cNvSpPr/>
          <p:nvPr/>
        </p:nvSpPr>
        <p:spPr>
          <a:xfrm>
            <a:off x="447996" y="251614"/>
            <a:ext cx="11744004" cy="4418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方正综艺简体" panose="03000509000000000000" pitchFamily="65" charset="-122"/>
                <a:ea typeface="方正综艺简体" panose="03000509000000000000" pitchFamily="65" charset="-122"/>
              </a:rPr>
              <a:t>洛谷 </a:t>
            </a:r>
            <a:r>
              <a:rPr lang="en-US" altLang="zh-CN" dirty="0">
                <a:latin typeface="方正综艺简体" panose="03000509000000000000" pitchFamily="65" charset="-122"/>
                <a:ea typeface="方正综艺简体" panose="03000509000000000000" pitchFamily="65" charset="-122"/>
              </a:rPr>
              <a:t>P1077 [NOIP2012 </a:t>
            </a:r>
            <a:r>
              <a:rPr lang="zh-CN" altLang="en-US" dirty="0">
                <a:latin typeface="方正综艺简体" panose="03000509000000000000" pitchFamily="65" charset="-122"/>
                <a:ea typeface="方正综艺简体" panose="03000509000000000000" pitchFamily="65" charset="-122"/>
              </a:rPr>
              <a:t>普及组</a:t>
            </a:r>
            <a:r>
              <a:rPr lang="en-US" altLang="zh-CN" dirty="0">
                <a:latin typeface="方正综艺简体" panose="03000509000000000000" pitchFamily="65" charset="-122"/>
                <a:ea typeface="方正综艺简体" panose="03000509000000000000" pitchFamily="65" charset="-122"/>
              </a:rPr>
              <a:t>] </a:t>
            </a:r>
            <a:r>
              <a:rPr lang="zh-CN" altLang="en-US" dirty="0">
                <a:latin typeface="方正综艺简体" panose="03000509000000000000" pitchFamily="65" charset="-122"/>
                <a:ea typeface="方正综艺简体" panose="03000509000000000000" pitchFamily="65" charset="-122"/>
              </a:rPr>
              <a:t>摆花</a:t>
            </a:r>
            <a:endParaRPr lang="en-US" altLang="zh-CN" dirty="0">
              <a:latin typeface="方正综艺简体" panose="03000509000000000000" pitchFamily="65" charset="-122"/>
              <a:ea typeface="方正综艺简体" panose="03000509000000000000" pitchFamily="65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04C9FB-D23A-E2BB-6C98-4AABD2325DFF}"/>
              </a:ext>
            </a:extLst>
          </p:cNvPr>
          <p:cNvSpPr/>
          <p:nvPr/>
        </p:nvSpPr>
        <p:spPr>
          <a:xfrm>
            <a:off x="447996" y="693471"/>
            <a:ext cx="11744004" cy="3098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https://www.luogu.com.cn/problem/P1077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9E8D303-D75D-E6E0-1A9D-513D02A70C8F}"/>
              </a:ext>
            </a:extLst>
          </p:cNvPr>
          <p:cNvSpPr/>
          <p:nvPr/>
        </p:nvSpPr>
        <p:spPr>
          <a:xfrm>
            <a:off x="2" y="251968"/>
            <a:ext cx="447994" cy="757966"/>
          </a:xfrm>
          <a:prstGeom prst="rect">
            <a:avLst/>
          </a:prstGeom>
          <a:solidFill>
            <a:srgbClr val="FF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方正综艺简体" panose="03000509000000000000" pitchFamily="65" charset="-122"/>
                <a:ea typeface="方正综艺简体" panose="03000509000000000000" pitchFamily="65" charset="-122"/>
              </a:rPr>
              <a:t>1</a:t>
            </a:r>
            <a:endParaRPr lang="zh-CN" altLang="en-US" sz="4400" dirty="0">
              <a:latin typeface="方正综艺简体" panose="03000509000000000000" pitchFamily="65" charset="-122"/>
              <a:ea typeface="方正综艺简体" panose="03000509000000000000" pitchFamily="65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B5FC3D2-6631-7DDF-50C5-EA70CFE7B2E1}"/>
              </a:ext>
            </a:extLst>
          </p:cNvPr>
          <p:cNvSpPr txBox="1"/>
          <p:nvPr/>
        </p:nvSpPr>
        <p:spPr>
          <a:xfrm>
            <a:off x="11086598" y="632563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838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D65CD184-DD90-4F9A-B931-C4B850F888E6}"/>
              </a:ext>
            </a:extLst>
          </p:cNvPr>
          <p:cNvSpPr txBox="1"/>
          <p:nvPr/>
        </p:nvSpPr>
        <p:spPr>
          <a:xfrm>
            <a:off x="6265114" y="2546923"/>
            <a:ext cx="4744506" cy="220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O(n*m*max(a[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]))</a:t>
            </a: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本题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最大不超过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 </a:t>
            </a: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这样的时间复杂度是可以通过本题的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20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但是有没有更快的算法呢？</a:t>
            </a:r>
            <a:endParaRPr lang="en-US" altLang="zh-CN" sz="20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F20001B-40E9-2F36-BD73-8E04C3103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18" y="1451437"/>
            <a:ext cx="5031009" cy="4779109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66FEF81D-5A19-FA29-EBCD-63A99A2F49C7}"/>
              </a:ext>
            </a:extLst>
          </p:cNvPr>
          <p:cNvGrpSpPr/>
          <p:nvPr/>
        </p:nvGrpSpPr>
        <p:grpSpPr>
          <a:xfrm>
            <a:off x="-1" y="6395373"/>
            <a:ext cx="12192001" cy="322187"/>
            <a:chOff x="-1" y="6395373"/>
            <a:chExt cx="12192001" cy="32218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A22A8C1-54FB-41F0-3CDA-EE910D0BAC80}"/>
                </a:ext>
              </a:extLst>
            </p:cNvPr>
            <p:cNvSpPr/>
            <p:nvPr/>
          </p:nvSpPr>
          <p:spPr>
            <a:xfrm>
              <a:off x="-1" y="6395373"/>
              <a:ext cx="11009621" cy="32218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D1F085A-06CB-A2E9-6BF8-EBFB9E7DDFEA}"/>
                </a:ext>
              </a:extLst>
            </p:cNvPr>
            <p:cNvSpPr/>
            <p:nvPr/>
          </p:nvSpPr>
          <p:spPr>
            <a:xfrm>
              <a:off x="11537396" y="6395373"/>
              <a:ext cx="654604" cy="32218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0C9D06C-FA68-3492-D3A7-59B9111E8A73}"/>
              </a:ext>
            </a:extLst>
          </p:cNvPr>
          <p:cNvSpPr/>
          <p:nvPr/>
        </p:nvSpPr>
        <p:spPr>
          <a:xfrm>
            <a:off x="447996" y="251614"/>
            <a:ext cx="11744004" cy="4418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方正综艺简体" panose="03000509000000000000" pitchFamily="65" charset="-122"/>
                <a:ea typeface="方正综艺简体" panose="03000509000000000000" pitchFamily="65" charset="-122"/>
              </a:rPr>
              <a:t>洛谷 </a:t>
            </a:r>
            <a:r>
              <a:rPr lang="en-US" altLang="zh-CN" dirty="0">
                <a:latin typeface="方正综艺简体" panose="03000509000000000000" pitchFamily="65" charset="-122"/>
                <a:ea typeface="方正综艺简体" panose="03000509000000000000" pitchFamily="65" charset="-122"/>
              </a:rPr>
              <a:t>P1077 [NOIP2012 </a:t>
            </a:r>
            <a:r>
              <a:rPr lang="zh-CN" altLang="en-US" dirty="0">
                <a:latin typeface="方正综艺简体" panose="03000509000000000000" pitchFamily="65" charset="-122"/>
                <a:ea typeface="方正综艺简体" panose="03000509000000000000" pitchFamily="65" charset="-122"/>
              </a:rPr>
              <a:t>普及组</a:t>
            </a:r>
            <a:r>
              <a:rPr lang="en-US" altLang="zh-CN" dirty="0">
                <a:latin typeface="方正综艺简体" panose="03000509000000000000" pitchFamily="65" charset="-122"/>
                <a:ea typeface="方正综艺简体" panose="03000509000000000000" pitchFamily="65" charset="-122"/>
              </a:rPr>
              <a:t>] </a:t>
            </a:r>
            <a:r>
              <a:rPr lang="zh-CN" altLang="en-US" dirty="0">
                <a:latin typeface="方正综艺简体" panose="03000509000000000000" pitchFamily="65" charset="-122"/>
                <a:ea typeface="方正综艺简体" panose="03000509000000000000" pitchFamily="65" charset="-122"/>
              </a:rPr>
              <a:t>摆花</a:t>
            </a:r>
            <a:endParaRPr lang="en-US" altLang="zh-CN" dirty="0">
              <a:latin typeface="方正综艺简体" panose="03000509000000000000" pitchFamily="65" charset="-122"/>
              <a:ea typeface="方正综艺简体" panose="03000509000000000000" pitchFamily="65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B6059C0-ADE2-589F-94AC-A9800AC1AE61}"/>
              </a:ext>
            </a:extLst>
          </p:cNvPr>
          <p:cNvSpPr/>
          <p:nvPr/>
        </p:nvSpPr>
        <p:spPr>
          <a:xfrm>
            <a:off x="447996" y="693471"/>
            <a:ext cx="11744004" cy="3098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https://www.luogu.com.cn/problem/P1077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F838D27-A22F-049E-5ADF-53E1BEB11CE2}"/>
              </a:ext>
            </a:extLst>
          </p:cNvPr>
          <p:cNvSpPr/>
          <p:nvPr/>
        </p:nvSpPr>
        <p:spPr>
          <a:xfrm>
            <a:off x="2" y="251968"/>
            <a:ext cx="447994" cy="757966"/>
          </a:xfrm>
          <a:prstGeom prst="rect">
            <a:avLst/>
          </a:prstGeom>
          <a:solidFill>
            <a:srgbClr val="FF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方正综艺简体" panose="03000509000000000000" pitchFamily="65" charset="-122"/>
                <a:ea typeface="方正综艺简体" panose="03000509000000000000" pitchFamily="65" charset="-122"/>
              </a:rPr>
              <a:t>1</a:t>
            </a:r>
            <a:endParaRPr lang="zh-CN" altLang="en-US" sz="4400" dirty="0">
              <a:latin typeface="方正综艺简体" panose="03000509000000000000" pitchFamily="65" charset="-122"/>
              <a:ea typeface="方正综艺简体" panose="03000509000000000000" pitchFamily="65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3E2E47-4FD5-C8A1-1D54-D19FE41FFFB5}"/>
              </a:ext>
            </a:extLst>
          </p:cNvPr>
          <p:cNvSpPr txBox="1"/>
          <p:nvPr/>
        </p:nvSpPr>
        <p:spPr>
          <a:xfrm>
            <a:off x="325918" y="1047216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代码片段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6935B68-9045-E4E0-B185-3B8689CB1472}"/>
              </a:ext>
            </a:extLst>
          </p:cNvPr>
          <p:cNvSpPr txBox="1"/>
          <p:nvPr/>
        </p:nvSpPr>
        <p:spPr>
          <a:xfrm>
            <a:off x="11086598" y="632563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821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22E20D-895B-8324-DE6E-2EF1712FD464}"/>
              </a:ext>
            </a:extLst>
          </p:cNvPr>
          <p:cNvSpPr txBox="1"/>
          <p:nvPr/>
        </p:nvSpPr>
        <p:spPr>
          <a:xfrm>
            <a:off x="393601" y="951222"/>
            <a:ext cx="11009621" cy="5382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设当前第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种花选了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朵，那么要选的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朵花中剩下的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 – k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朵就应该只能选前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种花，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即递推方程：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][ j ] +=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- 1 ][ j - k ]</a:t>
            </a: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那么如何确定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呢？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最直接的方法是从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的值，进行状态转移。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即对于所有的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[ 0, min(a[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], j) ]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][ j ] +=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- 1 ][ j - k ]</a:t>
            </a: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显然这一步枚举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是存在优化空间的。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我们设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= min(a[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], j)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。可以发现把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枚举一遍，相当于给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][j]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加上：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- 1][ j – p ] +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- 1][ j – p + 1 ] + … +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- 1][ j ] 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这是连续的一段数组的和，我们可以使用前缀和来进行优化：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sum[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][j] =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][0] +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][1] + … +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][j]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，即表示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这个数组的前缀和，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那么在转移的过程中，递推方程就变成了：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][j] += sum[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- 1][ j ] – sum[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-1 ][ j - p - 1 ]</a:t>
            </a: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这样在转移过程中，时间复杂度就从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O(a[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降到了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9206ED9-EF52-7B71-3354-3933A7AB6A7B}"/>
              </a:ext>
            </a:extLst>
          </p:cNvPr>
          <p:cNvGrpSpPr/>
          <p:nvPr/>
        </p:nvGrpSpPr>
        <p:grpSpPr>
          <a:xfrm>
            <a:off x="-1" y="6395373"/>
            <a:ext cx="12192001" cy="322187"/>
            <a:chOff x="-1" y="6395373"/>
            <a:chExt cx="12192001" cy="32218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7739934-9A32-AED7-5325-40E1ACEE0BAA}"/>
                </a:ext>
              </a:extLst>
            </p:cNvPr>
            <p:cNvSpPr/>
            <p:nvPr/>
          </p:nvSpPr>
          <p:spPr>
            <a:xfrm>
              <a:off x="-1" y="6395373"/>
              <a:ext cx="11009621" cy="32218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F1A8F69-878D-051D-8961-3C7B753F3BFF}"/>
                </a:ext>
              </a:extLst>
            </p:cNvPr>
            <p:cNvSpPr/>
            <p:nvPr/>
          </p:nvSpPr>
          <p:spPr>
            <a:xfrm>
              <a:off x="11537396" y="6395373"/>
              <a:ext cx="654604" cy="32218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F7297422-7978-D8EB-2AA7-76C9E8D45ECE}"/>
              </a:ext>
            </a:extLst>
          </p:cNvPr>
          <p:cNvSpPr/>
          <p:nvPr/>
        </p:nvSpPr>
        <p:spPr>
          <a:xfrm>
            <a:off x="447996" y="251614"/>
            <a:ext cx="11744004" cy="4418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方正综艺简体" panose="03000509000000000000" pitchFamily="65" charset="-122"/>
                <a:ea typeface="方正综艺简体" panose="03000509000000000000" pitchFamily="65" charset="-122"/>
              </a:rPr>
              <a:t>洛谷 </a:t>
            </a:r>
            <a:r>
              <a:rPr lang="en-US" altLang="zh-CN" dirty="0">
                <a:latin typeface="方正综艺简体" panose="03000509000000000000" pitchFamily="65" charset="-122"/>
                <a:ea typeface="方正综艺简体" panose="03000509000000000000" pitchFamily="65" charset="-122"/>
              </a:rPr>
              <a:t>P1077 [NOIP2012 </a:t>
            </a:r>
            <a:r>
              <a:rPr lang="zh-CN" altLang="en-US" dirty="0">
                <a:latin typeface="方正综艺简体" panose="03000509000000000000" pitchFamily="65" charset="-122"/>
                <a:ea typeface="方正综艺简体" panose="03000509000000000000" pitchFamily="65" charset="-122"/>
              </a:rPr>
              <a:t>普及组</a:t>
            </a:r>
            <a:r>
              <a:rPr lang="en-US" altLang="zh-CN" dirty="0">
                <a:latin typeface="方正综艺简体" panose="03000509000000000000" pitchFamily="65" charset="-122"/>
                <a:ea typeface="方正综艺简体" panose="03000509000000000000" pitchFamily="65" charset="-122"/>
              </a:rPr>
              <a:t>] </a:t>
            </a:r>
            <a:r>
              <a:rPr lang="zh-CN" altLang="en-US" dirty="0">
                <a:latin typeface="方正综艺简体" panose="03000509000000000000" pitchFamily="65" charset="-122"/>
                <a:ea typeface="方正综艺简体" panose="03000509000000000000" pitchFamily="65" charset="-122"/>
              </a:rPr>
              <a:t>摆花</a:t>
            </a:r>
            <a:endParaRPr lang="en-US" altLang="zh-CN" dirty="0">
              <a:latin typeface="方正综艺简体" panose="03000509000000000000" pitchFamily="65" charset="-122"/>
              <a:ea typeface="方正综艺简体" panose="03000509000000000000" pitchFamily="65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868CB7-D820-992B-8377-9170F431AE18}"/>
              </a:ext>
            </a:extLst>
          </p:cNvPr>
          <p:cNvSpPr/>
          <p:nvPr/>
        </p:nvSpPr>
        <p:spPr>
          <a:xfrm>
            <a:off x="447996" y="693471"/>
            <a:ext cx="11744004" cy="3098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https://www.luogu.com.cn/problem/P1077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49FB53-5486-E419-0AAF-DB3A9EF245AB}"/>
              </a:ext>
            </a:extLst>
          </p:cNvPr>
          <p:cNvSpPr/>
          <p:nvPr/>
        </p:nvSpPr>
        <p:spPr>
          <a:xfrm>
            <a:off x="2" y="251968"/>
            <a:ext cx="447994" cy="757966"/>
          </a:xfrm>
          <a:prstGeom prst="rect">
            <a:avLst/>
          </a:prstGeom>
          <a:solidFill>
            <a:srgbClr val="FF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方正综艺简体" panose="03000509000000000000" pitchFamily="65" charset="-122"/>
                <a:ea typeface="方正综艺简体" panose="03000509000000000000" pitchFamily="65" charset="-122"/>
              </a:rPr>
              <a:t>1</a:t>
            </a:r>
            <a:endParaRPr lang="zh-CN" altLang="en-US" sz="4400" dirty="0">
              <a:latin typeface="方正综艺简体" panose="03000509000000000000" pitchFamily="65" charset="-122"/>
              <a:ea typeface="方正综艺简体" panose="03000509000000000000" pitchFamily="65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0D8986-B95E-78A1-9134-777972088D40}"/>
              </a:ext>
            </a:extLst>
          </p:cNvPr>
          <p:cNvSpPr txBox="1"/>
          <p:nvPr/>
        </p:nvSpPr>
        <p:spPr>
          <a:xfrm>
            <a:off x="11086598" y="632563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201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D65CD184-DD90-4F9A-B931-C4B850F888E6}"/>
              </a:ext>
            </a:extLst>
          </p:cNvPr>
          <p:cNvSpPr txBox="1"/>
          <p:nvPr/>
        </p:nvSpPr>
        <p:spPr>
          <a:xfrm>
            <a:off x="7295206" y="2276222"/>
            <a:ext cx="2606803" cy="2536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最终时间复杂度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O(n*m)</a:t>
            </a:r>
          </a:p>
          <a:p>
            <a:pPr algn="ctr"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空间复杂度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O(n*m)</a:t>
            </a: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可以利用滚动数组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来优化空间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这里不详细说了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A64F86-21CC-C1F1-6A78-57069751F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17" y="1416547"/>
            <a:ext cx="5022917" cy="4824307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4E20265E-4E6F-929E-F8B7-D48C7886E03B}"/>
              </a:ext>
            </a:extLst>
          </p:cNvPr>
          <p:cNvGrpSpPr/>
          <p:nvPr/>
        </p:nvGrpSpPr>
        <p:grpSpPr>
          <a:xfrm>
            <a:off x="-1" y="6395373"/>
            <a:ext cx="12192001" cy="322187"/>
            <a:chOff x="-1" y="6395373"/>
            <a:chExt cx="12192001" cy="32218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B5CF707-DB8C-2ED6-003E-13E0DEA2DACE}"/>
                </a:ext>
              </a:extLst>
            </p:cNvPr>
            <p:cNvSpPr/>
            <p:nvPr/>
          </p:nvSpPr>
          <p:spPr>
            <a:xfrm>
              <a:off x="-1" y="6395373"/>
              <a:ext cx="11009621" cy="32218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A15E2D5-2681-8B1A-1C61-9FB49F08B406}"/>
                </a:ext>
              </a:extLst>
            </p:cNvPr>
            <p:cNvSpPr/>
            <p:nvPr/>
          </p:nvSpPr>
          <p:spPr>
            <a:xfrm>
              <a:off x="11537396" y="6395373"/>
              <a:ext cx="654604" cy="32218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0C6D4957-B9C1-CC90-6C42-A505FC0F5535}"/>
              </a:ext>
            </a:extLst>
          </p:cNvPr>
          <p:cNvSpPr txBox="1"/>
          <p:nvPr/>
        </p:nvSpPr>
        <p:spPr>
          <a:xfrm>
            <a:off x="325918" y="1047216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代码片段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C8C45BD-C93E-56C5-DB1C-72E3C9179496}"/>
              </a:ext>
            </a:extLst>
          </p:cNvPr>
          <p:cNvSpPr/>
          <p:nvPr/>
        </p:nvSpPr>
        <p:spPr>
          <a:xfrm>
            <a:off x="447996" y="251614"/>
            <a:ext cx="11744004" cy="4418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方正综艺简体" panose="03000509000000000000" pitchFamily="65" charset="-122"/>
                <a:ea typeface="方正综艺简体" panose="03000509000000000000" pitchFamily="65" charset="-122"/>
              </a:rPr>
              <a:t>洛谷 </a:t>
            </a:r>
            <a:r>
              <a:rPr lang="en-US" altLang="zh-CN" dirty="0">
                <a:latin typeface="方正综艺简体" panose="03000509000000000000" pitchFamily="65" charset="-122"/>
                <a:ea typeface="方正综艺简体" panose="03000509000000000000" pitchFamily="65" charset="-122"/>
              </a:rPr>
              <a:t>P1077 [NOIP2012 </a:t>
            </a:r>
            <a:r>
              <a:rPr lang="zh-CN" altLang="en-US" dirty="0">
                <a:latin typeface="方正综艺简体" panose="03000509000000000000" pitchFamily="65" charset="-122"/>
                <a:ea typeface="方正综艺简体" panose="03000509000000000000" pitchFamily="65" charset="-122"/>
              </a:rPr>
              <a:t>普及组</a:t>
            </a:r>
            <a:r>
              <a:rPr lang="en-US" altLang="zh-CN" dirty="0">
                <a:latin typeface="方正综艺简体" panose="03000509000000000000" pitchFamily="65" charset="-122"/>
                <a:ea typeface="方正综艺简体" panose="03000509000000000000" pitchFamily="65" charset="-122"/>
              </a:rPr>
              <a:t>] </a:t>
            </a:r>
            <a:r>
              <a:rPr lang="zh-CN" altLang="en-US" dirty="0">
                <a:latin typeface="方正综艺简体" panose="03000509000000000000" pitchFamily="65" charset="-122"/>
                <a:ea typeface="方正综艺简体" panose="03000509000000000000" pitchFamily="65" charset="-122"/>
              </a:rPr>
              <a:t>摆花</a:t>
            </a:r>
            <a:endParaRPr lang="en-US" altLang="zh-CN" dirty="0">
              <a:latin typeface="方正综艺简体" panose="03000509000000000000" pitchFamily="65" charset="-122"/>
              <a:ea typeface="方正综艺简体" panose="03000509000000000000" pitchFamily="65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CE9EA9-B1F8-899A-4A06-64036F6BB2A7}"/>
              </a:ext>
            </a:extLst>
          </p:cNvPr>
          <p:cNvSpPr/>
          <p:nvPr/>
        </p:nvSpPr>
        <p:spPr>
          <a:xfrm>
            <a:off x="447996" y="693471"/>
            <a:ext cx="11744004" cy="3098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https://www.luogu.com.cn/problem/P1077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EAF1390-BDEB-725E-2416-FE71283C0114}"/>
              </a:ext>
            </a:extLst>
          </p:cNvPr>
          <p:cNvSpPr/>
          <p:nvPr/>
        </p:nvSpPr>
        <p:spPr>
          <a:xfrm>
            <a:off x="2" y="251968"/>
            <a:ext cx="447994" cy="757966"/>
          </a:xfrm>
          <a:prstGeom prst="rect">
            <a:avLst/>
          </a:prstGeom>
          <a:solidFill>
            <a:srgbClr val="FF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方正综艺简体" panose="03000509000000000000" pitchFamily="65" charset="-122"/>
                <a:ea typeface="方正综艺简体" panose="03000509000000000000" pitchFamily="65" charset="-122"/>
              </a:rPr>
              <a:t>1</a:t>
            </a:r>
            <a:endParaRPr lang="zh-CN" altLang="en-US" sz="4400" dirty="0">
              <a:latin typeface="方正综艺简体" panose="03000509000000000000" pitchFamily="65" charset="-122"/>
              <a:ea typeface="方正综艺简体" panose="03000509000000000000" pitchFamily="65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66C9528-C87D-C843-6645-961344C143EC}"/>
              </a:ext>
            </a:extLst>
          </p:cNvPr>
          <p:cNvSpPr txBox="1"/>
          <p:nvPr/>
        </p:nvSpPr>
        <p:spPr>
          <a:xfrm>
            <a:off x="11086598" y="632563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8567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12BB27E-9EDF-7E29-E38F-19CB01714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0" y="1204048"/>
            <a:ext cx="5839496" cy="4960481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757BFEDD-6A6D-F82B-80BB-E9185A3D7317}"/>
              </a:ext>
            </a:extLst>
          </p:cNvPr>
          <p:cNvGrpSpPr/>
          <p:nvPr/>
        </p:nvGrpSpPr>
        <p:grpSpPr>
          <a:xfrm>
            <a:off x="-1" y="6395373"/>
            <a:ext cx="12192001" cy="322187"/>
            <a:chOff x="-1" y="6395373"/>
            <a:chExt cx="12192001" cy="32218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74FA66A-4773-8E8A-3216-E9325731B976}"/>
                </a:ext>
              </a:extLst>
            </p:cNvPr>
            <p:cNvSpPr/>
            <p:nvPr/>
          </p:nvSpPr>
          <p:spPr>
            <a:xfrm>
              <a:off x="-1" y="6395373"/>
              <a:ext cx="11009621" cy="32218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51BA134-139A-A9AD-CC58-092F0B923EAF}"/>
                </a:ext>
              </a:extLst>
            </p:cNvPr>
            <p:cNvSpPr/>
            <p:nvPr/>
          </p:nvSpPr>
          <p:spPr>
            <a:xfrm>
              <a:off x="11537396" y="6395373"/>
              <a:ext cx="654604" cy="32218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0663155A-B9A1-7059-AC15-B162A30DCF65}"/>
              </a:ext>
            </a:extLst>
          </p:cNvPr>
          <p:cNvSpPr/>
          <p:nvPr/>
        </p:nvSpPr>
        <p:spPr>
          <a:xfrm>
            <a:off x="447996" y="251614"/>
            <a:ext cx="11744004" cy="4418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latin typeface="方正综艺简体" panose="03000509000000000000" pitchFamily="65" charset="-122"/>
                <a:ea typeface="方正综艺简体" panose="03000509000000000000" pitchFamily="65" charset="-122"/>
              </a:rPr>
              <a:t>Codeforces</a:t>
            </a:r>
            <a:r>
              <a:rPr lang="en-US" altLang="zh-CN" dirty="0">
                <a:latin typeface="方正综艺简体" panose="03000509000000000000" pitchFamily="65" charset="-122"/>
                <a:ea typeface="方正综艺简体" panose="03000509000000000000" pitchFamily="65" charset="-122"/>
              </a:rPr>
              <a:t> Round #826 (Div. 3) E. Sending a Sequence Over the Network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761BE4C-E309-9E86-5392-93CF5B2EC35B}"/>
              </a:ext>
            </a:extLst>
          </p:cNvPr>
          <p:cNvSpPr/>
          <p:nvPr/>
        </p:nvSpPr>
        <p:spPr>
          <a:xfrm>
            <a:off x="447996" y="693471"/>
            <a:ext cx="11744004" cy="3098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https://codeforces.com/contest/1741/problem/E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2BF00AA-9D6C-534A-2DAC-64421E72B803}"/>
              </a:ext>
            </a:extLst>
          </p:cNvPr>
          <p:cNvSpPr/>
          <p:nvPr/>
        </p:nvSpPr>
        <p:spPr>
          <a:xfrm>
            <a:off x="2" y="251968"/>
            <a:ext cx="447994" cy="757966"/>
          </a:xfrm>
          <a:prstGeom prst="rect">
            <a:avLst/>
          </a:prstGeom>
          <a:solidFill>
            <a:srgbClr val="FF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方正综艺简体" panose="03000509000000000000" pitchFamily="65" charset="-122"/>
                <a:ea typeface="方正综艺简体" panose="03000509000000000000" pitchFamily="65" charset="-122"/>
              </a:rPr>
              <a:t>2</a:t>
            </a:r>
            <a:endParaRPr lang="zh-CN" altLang="en-US" sz="4400" dirty="0">
              <a:latin typeface="方正综艺简体" panose="03000509000000000000" pitchFamily="65" charset="-122"/>
              <a:ea typeface="方正综艺简体" panose="03000509000000000000" pitchFamily="65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FE3488A-4271-F9D0-5564-78EF74393DF5}"/>
              </a:ext>
            </a:extLst>
          </p:cNvPr>
          <p:cNvSpPr/>
          <p:nvPr/>
        </p:nvSpPr>
        <p:spPr>
          <a:xfrm>
            <a:off x="6096000" y="1120651"/>
            <a:ext cx="1276065" cy="4299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大致题意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E666EC9-9015-48BF-C8FD-73D7147B9311}"/>
              </a:ext>
            </a:extLst>
          </p:cNvPr>
          <p:cNvSpPr/>
          <p:nvPr/>
        </p:nvSpPr>
        <p:spPr>
          <a:xfrm>
            <a:off x="6096000" y="3623584"/>
            <a:ext cx="1276065" cy="4299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一个样例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60935E0-F74B-209C-CBFF-9345F86469CA}"/>
              </a:ext>
            </a:extLst>
          </p:cNvPr>
          <p:cNvSpPr/>
          <p:nvPr/>
        </p:nvSpPr>
        <p:spPr>
          <a:xfrm>
            <a:off x="6136844" y="5707063"/>
            <a:ext cx="984915" cy="4299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6C21127-7CD3-34D6-228A-B41749AB8CC4}"/>
              </a:ext>
            </a:extLst>
          </p:cNvPr>
          <p:cNvSpPr txBox="1"/>
          <p:nvPr/>
        </p:nvSpPr>
        <p:spPr>
          <a:xfrm>
            <a:off x="6095999" y="1565007"/>
            <a:ext cx="5993501" cy="2058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有一种操作可以把一个数组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变成一个新的数组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，操作方法是先把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分成连续的若干段，然后每一段把段长度加到该段的左边或者右边，再把所有段拼接起来，变成数组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现在给你这个数组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，问是否存在一个数组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能够通过这个操作变成数组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只需要回答是（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）或者否（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）即可。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5327BFB-1908-0CE6-C360-D764B1640A45}"/>
              </a:ext>
            </a:extLst>
          </p:cNvPr>
          <p:cNvSpPr txBox="1"/>
          <p:nvPr/>
        </p:nvSpPr>
        <p:spPr>
          <a:xfrm>
            <a:off x="6096000" y="4077334"/>
            <a:ext cx="5839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给定数组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[12, 1, 2, 7, 5]</a:t>
            </a: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发现可以由数组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[12, 7, 5]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通过操作变成：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[12, 7, 5]  -&gt; [12]  +  [7, 5] -&gt; [</a:t>
            </a:r>
            <a:r>
              <a:rPr lang="en-US" altLang="zh-CN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1] + [2, </a:t>
            </a:r>
            <a:r>
              <a:rPr lang="en-US" altLang="zh-CN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 [12, 1, 2, 7, 5]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25ABDCB-C0F7-495B-E862-0C1EE837D11F}"/>
              </a:ext>
            </a:extLst>
          </p:cNvPr>
          <p:cNvSpPr txBox="1"/>
          <p:nvPr/>
        </p:nvSpPr>
        <p:spPr>
          <a:xfrm>
            <a:off x="7316607" y="5743004"/>
            <a:ext cx="87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08C0CFA-5BD5-96F7-9A4C-89518D55B18C}"/>
              </a:ext>
            </a:extLst>
          </p:cNvPr>
          <p:cNvSpPr txBox="1"/>
          <p:nvPr/>
        </p:nvSpPr>
        <p:spPr>
          <a:xfrm>
            <a:off x="11086598" y="632563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4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0640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8A62FFF-A1B8-34BF-A5FA-CA526CD70E05}"/>
              </a:ext>
            </a:extLst>
          </p:cNvPr>
          <p:cNvSpPr txBox="1"/>
          <p:nvPr/>
        </p:nvSpPr>
        <p:spPr>
          <a:xfrm>
            <a:off x="160428" y="1046633"/>
            <a:ext cx="116620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为数组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个数的答案（是否存在数组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可以通过操作变成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b[1…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]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）（值为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表示存在，为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表示不存在）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考虑状态转移方程怎么写：即如何计算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考虑到对于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b[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这个数，只有两种可能：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第一种：是原数组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中的数（不代表分段的长度）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第二种：不是原数组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中的数（代表分段的长度）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对于第二种可能，递推式比较简单：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|=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b[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- 1]</a:t>
            </a: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[</a:t>
            </a:r>
            <a:r>
              <a:rPr lang="en-US" altLang="zh-CN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1, 2, 2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1, 2, 3, 4, 4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	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[8]=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    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1  2  3  4  5  6  7  8		 			</a:t>
            </a:r>
          </a:p>
          <a:p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[8] |=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[8 – 4 – 1]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 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[8] | =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[3]</a:t>
            </a: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转移的时间复杂度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</a:p>
          <a:p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对于第一种可能，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b[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不代表段的长度，那么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b[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所在段的左端点一定代表段长度。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比较容易想到去枚举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b[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所属的分段的左端点在哪里。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设枚举的左端点下标为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 (1 &lt;= j &lt;=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，要满足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b[j] =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j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（即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b[j]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必须代表分段的长度）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递推方程：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|=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j - 1]</a:t>
            </a: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转移的时间复杂度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D6A9707-EA6D-7E17-C323-34AA50A597FD}"/>
              </a:ext>
            </a:extLst>
          </p:cNvPr>
          <p:cNvGrpSpPr/>
          <p:nvPr/>
        </p:nvGrpSpPr>
        <p:grpSpPr>
          <a:xfrm>
            <a:off x="-1" y="6395373"/>
            <a:ext cx="12192001" cy="322187"/>
            <a:chOff x="-1" y="6395373"/>
            <a:chExt cx="12192001" cy="32218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39FE976-7F1D-15C3-9969-3591CFCF7809}"/>
                </a:ext>
              </a:extLst>
            </p:cNvPr>
            <p:cNvSpPr/>
            <p:nvPr/>
          </p:nvSpPr>
          <p:spPr>
            <a:xfrm>
              <a:off x="-1" y="6395373"/>
              <a:ext cx="11009621" cy="32218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3E77381-530E-9E28-B0B5-E998AE6052F5}"/>
                </a:ext>
              </a:extLst>
            </p:cNvPr>
            <p:cNvSpPr/>
            <p:nvPr/>
          </p:nvSpPr>
          <p:spPr>
            <a:xfrm>
              <a:off x="11537396" y="6395373"/>
              <a:ext cx="654604" cy="32218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03255A69-E3AD-B1A7-AAB0-EF578484065C}"/>
              </a:ext>
            </a:extLst>
          </p:cNvPr>
          <p:cNvSpPr/>
          <p:nvPr/>
        </p:nvSpPr>
        <p:spPr>
          <a:xfrm>
            <a:off x="447996" y="251614"/>
            <a:ext cx="11744004" cy="4418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latin typeface="方正综艺简体" panose="03000509000000000000" pitchFamily="65" charset="-122"/>
                <a:ea typeface="方正综艺简体" panose="03000509000000000000" pitchFamily="65" charset="-122"/>
              </a:rPr>
              <a:t>Codeforces</a:t>
            </a:r>
            <a:r>
              <a:rPr lang="en-US" altLang="zh-CN" dirty="0">
                <a:latin typeface="方正综艺简体" panose="03000509000000000000" pitchFamily="65" charset="-122"/>
                <a:ea typeface="方正综艺简体" panose="03000509000000000000" pitchFamily="65" charset="-122"/>
              </a:rPr>
              <a:t> Round #826 (Div. 3) E. Sending a Sequence Over the Network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40D4C7E-A0FD-8CAA-D5F6-289D3BAB4C97}"/>
              </a:ext>
            </a:extLst>
          </p:cNvPr>
          <p:cNvSpPr/>
          <p:nvPr/>
        </p:nvSpPr>
        <p:spPr>
          <a:xfrm>
            <a:off x="447996" y="693471"/>
            <a:ext cx="11744004" cy="3098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https://codeforces.com/contest/1741/problem/E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86924BC-1CE5-5CF3-E17A-A0EF2DF8A16E}"/>
              </a:ext>
            </a:extLst>
          </p:cNvPr>
          <p:cNvSpPr/>
          <p:nvPr/>
        </p:nvSpPr>
        <p:spPr>
          <a:xfrm>
            <a:off x="2" y="251968"/>
            <a:ext cx="447994" cy="757966"/>
          </a:xfrm>
          <a:prstGeom prst="rect">
            <a:avLst/>
          </a:prstGeom>
          <a:solidFill>
            <a:srgbClr val="FF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方正综艺简体" panose="03000509000000000000" pitchFamily="65" charset="-122"/>
                <a:ea typeface="方正综艺简体" panose="03000509000000000000" pitchFamily="65" charset="-122"/>
              </a:rPr>
              <a:t>2</a:t>
            </a:r>
            <a:endParaRPr lang="zh-CN" altLang="en-US" sz="4400" dirty="0">
              <a:latin typeface="方正综艺简体" panose="03000509000000000000" pitchFamily="65" charset="-122"/>
              <a:ea typeface="方正综艺简体" panose="03000509000000000000" pitchFamily="65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84956FE-396A-3519-E1D6-D114630F405D}"/>
              </a:ext>
            </a:extLst>
          </p:cNvPr>
          <p:cNvSpPr txBox="1"/>
          <p:nvPr/>
        </p:nvSpPr>
        <p:spPr>
          <a:xfrm>
            <a:off x="11086598" y="632563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24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8066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A467190-5889-B1B6-C154-2EFD71C09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18" y="1474559"/>
            <a:ext cx="7274742" cy="45142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65CD184-DD90-4F9A-B931-C4B850F888E6}"/>
              </a:ext>
            </a:extLst>
          </p:cNvPr>
          <p:cNvSpPr txBox="1"/>
          <p:nvPr/>
        </p:nvSpPr>
        <p:spPr>
          <a:xfrm>
            <a:off x="8478097" y="2744524"/>
            <a:ext cx="2429967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O(n^2)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本题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2e5 </a:t>
            </a: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无法通过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10EB969-2357-D72B-2377-C9F34D4D5107}"/>
              </a:ext>
            </a:extLst>
          </p:cNvPr>
          <p:cNvGrpSpPr/>
          <p:nvPr/>
        </p:nvGrpSpPr>
        <p:grpSpPr>
          <a:xfrm>
            <a:off x="-1" y="6395373"/>
            <a:ext cx="12192001" cy="322187"/>
            <a:chOff x="-1" y="6395373"/>
            <a:chExt cx="12192001" cy="32218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047A74F-6BBD-4AE9-8FF1-6BF46F35CC10}"/>
                </a:ext>
              </a:extLst>
            </p:cNvPr>
            <p:cNvSpPr/>
            <p:nvPr/>
          </p:nvSpPr>
          <p:spPr>
            <a:xfrm>
              <a:off x="-1" y="6395373"/>
              <a:ext cx="11009621" cy="32218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1D9669B-20CC-2DCB-B76A-3D73CC695263}"/>
                </a:ext>
              </a:extLst>
            </p:cNvPr>
            <p:cNvSpPr/>
            <p:nvPr/>
          </p:nvSpPr>
          <p:spPr>
            <a:xfrm>
              <a:off x="11537396" y="6395373"/>
              <a:ext cx="654604" cy="32218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5A308BD9-8973-3B98-33EB-DF68973A9FB4}"/>
              </a:ext>
            </a:extLst>
          </p:cNvPr>
          <p:cNvSpPr/>
          <p:nvPr/>
        </p:nvSpPr>
        <p:spPr>
          <a:xfrm>
            <a:off x="447996" y="251614"/>
            <a:ext cx="11744004" cy="4418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latin typeface="方正综艺简体" panose="03000509000000000000" pitchFamily="65" charset="-122"/>
                <a:ea typeface="方正综艺简体" panose="03000509000000000000" pitchFamily="65" charset="-122"/>
              </a:rPr>
              <a:t>Codeforces</a:t>
            </a:r>
            <a:r>
              <a:rPr lang="en-US" altLang="zh-CN" dirty="0">
                <a:latin typeface="方正综艺简体" panose="03000509000000000000" pitchFamily="65" charset="-122"/>
                <a:ea typeface="方正综艺简体" panose="03000509000000000000" pitchFamily="65" charset="-122"/>
              </a:rPr>
              <a:t> Round #826 (Div. 3) E. Sending a Sequence Over the Network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643EB96-F535-B1AF-CFB4-78F99D665BEA}"/>
              </a:ext>
            </a:extLst>
          </p:cNvPr>
          <p:cNvSpPr/>
          <p:nvPr/>
        </p:nvSpPr>
        <p:spPr>
          <a:xfrm>
            <a:off x="447996" y="693471"/>
            <a:ext cx="11744004" cy="3098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https://codeforces.com/contest/1741/problem/E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C70371D-8209-501A-D290-6418B9D704F0}"/>
              </a:ext>
            </a:extLst>
          </p:cNvPr>
          <p:cNvSpPr/>
          <p:nvPr/>
        </p:nvSpPr>
        <p:spPr>
          <a:xfrm>
            <a:off x="2" y="251968"/>
            <a:ext cx="447994" cy="757966"/>
          </a:xfrm>
          <a:prstGeom prst="rect">
            <a:avLst/>
          </a:prstGeom>
          <a:solidFill>
            <a:srgbClr val="FF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latin typeface="方正综艺简体" panose="03000509000000000000" pitchFamily="65" charset="-122"/>
                <a:ea typeface="方正综艺简体" panose="03000509000000000000" pitchFamily="65" charset="-122"/>
              </a:rPr>
              <a:t>2</a:t>
            </a:r>
            <a:endParaRPr lang="zh-CN" altLang="en-US" sz="4400" dirty="0">
              <a:latin typeface="方正综艺简体" panose="03000509000000000000" pitchFamily="65" charset="-122"/>
              <a:ea typeface="方正综艺简体" panose="03000509000000000000" pitchFamily="65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9802206-BB40-0612-FD72-12042A0E8F25}"/>
              </a:ext>
            </a:extLst>
          </p:cNvPr>
          <p:cNvSpPr txBox="1"/>
          <p:nvPr/>
        </p:nvSpPr>
        <p:spPr>
          <a:xfrm>
            <a:off x="325918" y="1047216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代码片段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A5170D-E6BC-5D9A-836A-C7D35E8B70D4}"/>
              </a:ext>
            </a:extLst>
          </p:cNvPr>
          <p:cNvSpPr txBox="1"/>
          <p:nvPr/>
        </p:nvSpPr>
        <p:spPr>
          <a:xfrm>
            <a:off x="11086598" y="632563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24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5288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</TotalTime>
  <Words>1931</Words>
  <Application>Microsoft Office PowerPoint</Application>
  <PresentationFormat>宽屏</PresentationFormat>
  <Paragraphs>157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Arial</vt:lpstr>
      <vt:lpstr>等线 Light</vt:lpstr>
      <vt:lpstr>微软雅黑</vt:lpstr>
      <vt:lpstr>等线</vt:lpstr>
      <vt:lpstr>方正综艺简体</vt:lpstr>
      <vt:lpstr>Office 主题​​</vt:lpstr>
      <vt:lpstr>动态规划例题讲解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动态规划例题讲解</dc:title>
  <dc:creator>天乐 陶</dc:creator>
  <cp:lastModifiedBy>天乐 陶</cp:lastModifiedBy>
  <cp:revision>4</cp:revision>
  <dcterms:created xsi:type="dcterms:W3CDTF">2022-12-08T08:15:13Z</dcterms:created>
  <dcterms:modified xsi:type="dcterms:W3CDTF">2022-12-09T05:29:32Z</dcterms:modified>
</cp:coreProperties>
</file>