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2"/>
  </p:notesMasterIdLst>
  <p:sldIdLst>
    <p:sldId id="606" r:id="rId2"/>
    <p:sldId id="566" r:id="rId3"/>
    <p:sldId id="607" r:id="rId4"/>
    <p:sldId id="567" r:id="rId5"/>
    <p:sldId id="568" r:id="rId6"/>
    <p:sldId id="569" r:id="rId7"/>
    <p:sldId id="570" r:id="rId8"/>
    <p:sldId id="608" r:id="rId9"/>
    <p:sldId id="609" r:id="rId10"/>
    <p:sldId id="617" r:id="rId11"/>
    <p:sldId id="611" r:id="rId12"/>
    <p:sldId id="587" r:id="rId13"/>
    <p:sldId id="588" r:id="rId14"/>
    <p:sldId id="618" r:id="rId15"/>
    <p:sldId id="591" r:id="rId16"/>
    <p:sldId id="613" r:id="rId17"/>
    <p:sldId id="592" r:id="rId18"/>
    <p:sldId id="593" r:id="rId19"/>
    <p:sldId id="594" r:id="rId20"/>
    <p:sldId id="619" r:id="rId21"/>
    <p:sldId id="598" r:id="rId22"/>
    <p:sldId id="599" r:id="rId23"/>
    <p:sldId id="600" r:id="rId24"/>
    <p:sldId id="601" r:id="rId25"/>
    <p:sldId id="602" r:id="rId26"/>
    <p:sldId id="603" r:id="rId27"/>
    <p:sldId id="604" r:id="rId28"/>
    <p:sldId id="612" r:id="rId29"/>
    <p:sldId id="614" r:id="rId30"/>
    <p:sldId id="605" r:id="rId31"/>
  </p:sldIdLst>
  <p:sldSz cx="8959850" cy="5040313"/>
  <p:notesSz cx="6858000" cy="9144000"/>
  <p:custDataLst>
    <p:tags r:id="rId33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2" userDrawn="1">
          <p15:clr>
            <a:srgbClr val="A4A3A4"/>
          </p15:clr>
        </p15:guide>
        <p15:guide id="2" pos="1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0000FF"/>
    <a:srgbClr val="6D92D5"/>
    <a:srgbClr val="284C8A"/>
    <a:srgbClr val="E9EDF4"/>
    <a:srgbClr val="D0D8E8"/>
    <a:srgbClr val="C00000"/>
    <a:srgbClr val="E93538"/>
    <a:srgbClr val="FFFF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18" autoAdjust="0"/>
    <p:restoredTop sz="96238" autoAdjust="0"/>
  </p:normalViewPr>
  <p:slideViewPr>
    <p:cSldViewPr>
      <p:cViewPr varScale="1">
        <p:scale>
          <a:sx n="83" d="100"/>
          <a:sy n="83" d="100"/>
        </p:scale>
        <p:origin x="60" y="428"/>
      </p:cViewPr>
      <p:guideLst>
        <p:guide orient="horz" pos="862"/>
        <p:guide pos="1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BFEE-6F17-45C6-BF67-2BF47985DAED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63E96-BA91-4239-8C4A-E9100A976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1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45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8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78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561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752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802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501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738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492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841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9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826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58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383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393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4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91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81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7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93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01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3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71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9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94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989" y="1565764"/>
            <a:ext cx="7615872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979" y="2856177"/>
            <a:ext cx="627189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5892" y="201847"/>
            <a:ext cx="2015966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994" y="201847"/>
            <a:ext cx="5898568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67" y="3238868"/>
            <a:ext cx="7615872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767" y="2136300"/>
            <a:ext cx="7615872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994" y="1176073"/>
            <a:ext cx="395726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4592" y="1176073"/>
            <a:ext cx="395726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7992" y="1128238"/>
            <a:ext cx="3958823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992" y="1598433"/>
            <a:ext cx="3958823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51480" y="1128238"/>
            <a:ext cx="3960378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51480" y="1598433"/>
            <a:ext cx="3960378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993" y="200682"/>
            <a:ext cx="2947729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3054" y="200679"/>
            <a:ext cx="5008805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7993" y="1054733"/>
            <a:ext cx="2947729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6194" y="3528219"/>
            <a:ext cx="5375910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56194" y="450361"/>
            <a:ext cx="5375910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56194" y="3944746"/>
            <a:ext cx="5375910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7994" y="201846"/>
            <a:ext cx="8063865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7994" y="1176073"/>
            <a:ext cx="8063865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7994" y="4671624"/>
            <a:ext cx="2090632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61282" y="4671624"/>
            <a:ext cx="283728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21226" y="4671624"/>
            <a:ext cx="2090632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599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311573" y="71884"/>
            <a:ext cx="6408712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84C8A"/>
                </a:solidFill>
                <a:latin typeface="+mn-ea"/>
              </a:rPr>
              <a:t>计算机导论与程序设计</a:t>
            </a:r>
            <a:r>
              <a:rPr lang="en-US" altLang="zh-CN" sz="3200" b="1" dirty="0" smtClean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3200" b="1" dirty="0" smtClean="0">
                <a:solidFill>
                  <a:srgbClr val="284C8A"/>
                </a:solidFill>
                <a:latin typeface="+mn-ea"/>
              </a:rPr>
              <a:t>竞赛扩展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11673" y="791964"/>
            <a:ext cx="4536504" cy="2880320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数据结构基础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STL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应用基础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算法基础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8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例题：拯救</a:t>
            </a:r>
            <a:r>
              <a:rPr lang="en-US" altLang="zh-CN" sz="3200" b="1" dirty="0" smtClean="0"/>
              <a:t>007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157" y="773965"/>
            <a:ext cx="1310049" cy="410579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6F9A936D-FD24-6ADD-11EB-EABF0F2A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8" y="728513"/>
            <a:ext cx="2030158" cy="402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小岛（起点）及鳄鱼构成图中的顶点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能直接跳到岸上的顶点是目标顶点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若两个顶点之间的距离在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007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的跳跃范围内，就有边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666" y="726379"/>
            <a:ext cx="4321500" cy="4200967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V="1">
            <a:off x="4632374" y="2397406"/>
            <a:ext cx="216000" cy="25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632374" y="1800076"/>
            <a:ext cx="252000" cy="57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24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例题：拯救</a:t>
            </a:r>
            <a:r>
              <a:rPr lang="en-US" altLang="zh-CN" sz="3200" b="1" dirty="0" smtClean="0"/>
              <a:t>007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340" y="731173"/>
            <a:ext cx="1310049" cy="410579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6F9A936D-FD24-6ADD-11EB-EABF0F2A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728513"/>
            <a:ext cx="2592288" cy="251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小岛（起点）及鳄鱼构成图中的顶点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能直接跳到岸上的顶点是目标顶点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若两个顶点之间的距离在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007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的跳跃范围内，就有边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5823C23-78E5-692B-67DC-8CA057D3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45" y="3304667"/>
            <a:ext cx="244827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5113" indent="-265113" defTabSz="672084" fontAlgn="base"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F"/>
            </a:pPr>
            <a:r>
              <a:rPr lang="zh-CN" altLang="en-US" sz="18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问题：从起点出发，是否存在到达任一目标顶点的路径（能</a:t>
            </a:r>
            <a:r>
              <a:rPr lang="zh-CN" altLang="en-US" sz="1800" b="1" dirty="0">
                <a:solidFill>
                  <a:srgbClr val="FF0000"/>
                </a:solidFill>
                <a:latin typeface="Tahoma" panose="020B0604030504040204" pitchFamily="34" charset="0"/>
              </a:rPr>
              <a:t>跳</a:t>
            </a:r>
            <a:r>
              <a:rPr lang="zh-CN" altLang="en-US" sz="18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到目标顶点上）？</a:t>
            </a:r>
            <a:endParaRPr lang="en-US" altLang="zh-CN" sz="18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576" y="806475"/>
            <a:ext cx="3575956" cy="35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0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696743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的遍历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6F9A936D-FD24-6ADD-11EB-EABF0F2A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96" y="728513"/>
            <a:ext cx="8137393" cy="301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从图的某个顶点出发，访问图中的所有顶点，且使每个顶点仅被访问一次。这一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过程称为图</a:t>
            </a:r>
            <a:r>
              <a:rPr lang="zh-CN" altLang="en-US" sz="2400" b="1" dirty="0">
                <a:latin typeface="宋体" panose="02010600030101010101" pitchFamily="2" charset="-122"/>
              </a:rPr>
              <a:t>的遍历。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defTabSz="914400" eaLnBrk="1" hangingPunct="1">
              <a:buSzPct val="80000"/>
              <a:buFont typeface="Wingdings" panose="05000000000000000000" pitchFamily="2" charset="2"/>
              <a:buChar char="q"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 defTabSz="914400" eaLnBrk="1" hangingPunct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遍历</a:t>
            </a:r>
            <a:r>
              <a:rPr lang="zh-CN" altLang="en-US" sz="2400" b="1" dirty="0">
                <a:latin typeface="宋体" panose="02010600030101010101" pitchFamily="2" charset="-122"/>
              </a:rPr>
              <a:t>方法</a:t>
            </a:r>
            <a:r>
              <a:rPr lang="en-US" altLang="zh-CN" sz="2400" b="1" dirty="0">
                <a:latin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宋体" panose="02010600030101010101" pitchFamily="2" charset="-122"/>
              </a:rPr>
              <a:t>深度优先遍历和广度优先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遍历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lvl="1" defTabSz="9144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“拯救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007</a:t>
            </a:r>
            <a:r>
              <a:rPr lang="zh-CN" altLang="en-US" sz="2000" b="1" dirty="0">
                <a:latin typeface="宋体" panose="02010600030101010101" pitchFamily="2" charset="-122"/>
              </a:rPr>
              <a:t>”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问题可利用其中任一遍历方法求解（与遍历要求访问到所有顶点略有不同）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375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696743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的遍历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9B8ECDC4-7113-B7D6-84C9-AFEC87FD6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28" y="767306"/>
            <a:ext cx="7441482" cy="132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遍历图时，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需要对顶点</a:t>
            </a:r>
            <a:r>
              <a:rPr lang="zh-CN" altLang="en-US" sz="2400" b="1" dirty="0">
                <a:latin typeface="宋体" panose="02010600030101010101" pitchFamily="2" charset="-122"/>
              </a:rPr>
              <a:t>设置是否“已访问”的标志</a:t>
            </a:r>
          </a:p>
          <a:p>
            <a:pPr lvl="1" defTabSz="9144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深度优先遍历（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DFS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</a:p>
          <a:p>
            <a:pPr lvl="1" defTabSz="9144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广度优先遍历（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BFS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）</a:t>
            </a:r>
          </a:p>
        </p:txBody>
      </p:sp>
      <p:grpSp>
        <p:nvGrpSpPr>
          <p:cNvPr id="2" name="组合 32771">
            <a:extLst>
              <a:ext uri="{FF2B5EF4-FFF2-40B4-BE49-F238E27FC236}">
                <a16:creationId xmlns:a16="http://schemas.microsoft.com/office/drawing/2014/main" xmlns="" id="{CEDC8F88-76DD-1FCB-D22D-799828E790FA}"/>
              </a:ext>
            </a:extLst>
          </p:cNvPr>
          <p:cNvGrpSpPr/>
          <p:nvPr/>
        </p:nvGrpSpPr>
        <p:grpSpPr bwMode="auto">
          <a:xfrm>
            <a:off x="4359747" y="1872084"/>
            <a:ext cx="4105275" cy="2735262"/>
            <a:chOff x="0" y="0"/>
            <a:chExt cx="2997" cy="1920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xmlns="" id="{95CE6A82-CC0E-1511-D854-111EC3296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480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25F9F04B-B8C7-AE4D-0F5A-31B522166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xmlns="" id="{F8563A37-A6D1-FB32-7090-DF9C27503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xmlns="" id="{75ACABFE-1081-A9E1-4480-7496C350D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0"/>
              <a:ext cx="309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xmlns="" id="{FB5FE787-3C9A-38FA-FE35-B7F08FCA3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200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AC16942B-8BA1-0C83-1AB6-4F49F40C4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309" cy="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xmlns="" id="{1991DA3F-9299-6334-C4E3-94B22F993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"/>
              <a:ext cx="768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xmlns="" id="{E3606689-DBE9-6E0D-6FB8-53F3E1B73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"/>
              <a:ext cx="86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xmlns="" id="{08C1E1A3-7785-29F0-25A8-DFD1FDF40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720"/>
              <a:ext cx="33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xmlns="" id="{60AD92BC-7A58-06ED-947A-7AF8BB7AA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32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2F3D8AED-D0FF-436D-C16A-F92F4F9A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72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xmlns="" id="{30C733E6-DE03-2F53-9AB4-CF90DE348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392"/>
              <a:ext cx="100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xmlns="" id="{9A226CDF-590F-5290-9204-B19617961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xmlns="" id="{CCB2CF1E-AAC8-1C96-D5DE-443BB3E67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200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xmlns="" id="{AF36024A-99C4-3FDB-5391-56874795B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720"/>
              <a:ext cx="384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xmlns="" id="{6D3BFB2C-1D49-BA79-375E-7C3F6A067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2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xmlns="" id="{34A1369D-6057-43E7-F15B-DDFB7E630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991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696743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深度优先搜索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(DFS)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CDADA520-C0A9-08CB-2290-E1D6AB73F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744" y="1089227"/>
            <a:ext cx="2520156" cy="30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2032" indent="-25203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068" lvl="1" indent="-21002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0105" lvl="2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6147" lvl="3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189" lvl="4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8231" lvl="5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84273" lvl="6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20315" lvl="7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6357" lvl="8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32" marR="0" lvl="0" indent="-2520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7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从顶点</a:t>
            </a:r>
            <a:r>
              <a:rPr kumimoji="0" lang="en-US" altLang="zh-CN" sz="147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v1</a:t>
            </a:r>
            <a:r>
              <a:rPr kumimoji="0" lang="zh-CN" altLang="en-US" sz="147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出发进行</a:t>
            </a:r>
            <a:r>
              <a:rPr kumimoji="0" lang="en-US" altLang="zh-CN" sz="147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DFS</a:t>
            </a:r>
            <a:r>
              <a:rPr kumimoji="0" lang="zh-CN" altLang="en-US" sz="147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遍历</a:t>
            </a:r>
          </a:p>
        </p:txBody>
      </p:sp>
      <p:grpSp>
        <p:nvGrpSpPr>
          <p:cNvPr id="27" name="组合 32771">
            <a:extLst>
              <a:ext uri="{FF2B5EF4-FFF2-40B4-BE49-F238E27FC236}">
                <a16:creationId xmlns:a16="http://schemas.microsoft.com/office/drawing/2014/main" xmlns="" id="{B70F12F6-9830-8747-4D62-E0A30EF9AD26}"/>
              </a:ext>
            </a:extLst>
          </p:cNvPr>
          <p:cNvGrpSpPr/>
          <p:nvPr/>
        </p:nvGrpSpPr>
        <p:grpSpPr bwMode="auto">
          <a:xfrm>
            <a:off x="591493" y="930550"/>
            <a:ext cx="3017187" cy="2010291"/>
            <a:chOff x="0" y="0"/>
            <a:chExt cx="2997" cy="1920"/>
          </a:xfrm>
        </p:grpSpPr>
        <p:sp>
          <p:nvSpPr>
            <p:cNvPr id="28" name="Oval 4">
              <a:extLst>
                <a:ext uri="{FF2B5EF4-FFF2-40B4-BE49-F238E27FC236}">
                  <a16:creationId xmlns:a16="http://schemas.microsoft.com/office/drawing/2014/main" xmlns="" id="{B2062477-30C2-9A84-434C-4A4B55560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480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xmlns="" id="{563308DF-3C40-0B98-4E2E-C9BFA5964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xmlns="" id="{204FBD2C-6B25-CF7A-B273-E8B7BF187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xmlns="" id="{BBE9D6A0-6CB1-C9AD-D58D-07774D5D0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0"/>
              <a:ext cx="309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xmlns="" id="{4C6F45A6-C248-5DBC-5CAB-5503EFA3D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xmlns="" id="{61FCB411-8423-E43F-21DF-F78409701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309" cy="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xmlns="" id="{3A598A29-AD4A-9A4E-F0A5-D37CAB54A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"/>
              <a:ext cx="768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xmlns="" id="{A06EEC33-4688-3E74-6D4B-8BCB99FC4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"/>
              <a:ext cx="86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xmlns="" id="{E66B218E-0819-30AA-7415-DDE77F67E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720"/>
              <a:ext cx="33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xmlns="" id="{84D3FE7F-A265-612C-0901-E03036932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32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xmlns="" id="{0269D7D4-1CEF-5922-030E-86BDB740A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72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xmlns="" id="{76044A0A-FB65-1D11-0BA2-1CADEAB8D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392"/>
              <a:ext cx="100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xmlns="" id="{4BEE002E-DBAD-DEC1-8A3A-C40A21C16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41" name="Oval 17">
              <a:extLst>
                <a:ext uri="{FF2B5EF4-FFF2-40B4-BE49-F238E27FC236}">
                  <a16:creationId xmlns:a16="http://schemas.microsoft.com/office/drawing/2014/main" xmlns="" id="{8FBF9CC6-B1CB-C17A-3257-F66B3BCED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xmlns="" id="{209EF2B8-6F84-3FB1-1513-7CCA386C1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720"/>
              <a:ext cx="384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43" name="Line 19">
              <a:extLst>
                <a:ext uri="{FF2B5EF4-FFF2-40B4-BE49-F238E27FC236}">
                  <a16:creationId xmlns:a16="http://schemas.microsoft.com/office/drawing/2014/main" xmlns="" id="{32298592-0E7C-173E-763A-7F6F1C692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2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44" name="Line 20">
              <a:extLst>
                <a:ext uri="{FF2B5EF4-FFF2-40B4-BE49-F238E27FC236}">
                  <a16:creationId xmlns:a16="http://schemas.microsoft.com/office/drawing/2014/main" xmlns="" id="{9E552392-6FFD-D3D5-A35C-AB1FD50BC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sp>
        <p:nvSpPr>
          <p:cNvPr id="45" name="AutoShape 49">
            <a:extLst>
              <a:ext uri="{FF2B5EF4-FFF2-40B4-BE49-F238E27FC236}">
                <a16:creationId xmlns:a16="http://schemas.microsoft.com/office/drawing/2014/main" xmlns="" id="{D50D2635-B716-6AC7-AEB2-49B86F1E644D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3836743" y="1301768"/>
            <a:ext cx="728045" cy="224014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F01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672084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Oval 5">
            <a:extLst>
              <a:ext uri="{FF2B5EF4-FFF2-40B4-BE49-F238E27FC236}">
                <a16:creationId xmlns:a16="http://schemas.microsoft.com/office/drawing/2014/main" xmlns="" id="{B62B6692-7D88-F48C-1C63-2E24A2CB2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232" y="1574867"/>
            <a:ext cx="360523" cy="280017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9FDF4100-FF9E-330B-323B-3522862C9C04}"/>
              </a:ext>
            </a:extLst>
          </p:cNvPr>
          <p:cNvGrpSpPr/>
          <p:nvPr/>
        </p:nvGrpSpPr>
        <p:grpSpPr bwMode="auto">
          <a:xfrm>
            <a:off x="5319669" y="1854884"/>
            <a:ext cx="2520156" cy="560035"/>
            <a:chOff x="0" y="0"/>
            <a:chExt cx="5400" cy="1200"/>
          </a:xfrm>
        </p:grpSpPr>
        <p:sp>
          <p:nvSpPr>
            <p:cNvPr id="49" name="Line 6">
              <a:extLst>
                <a:ext uri="{FF2B5EF4-FFF2-40B4-BE49-F238E27FC236}">
                  <a16:creationId xmlns:a16="http://schemas.microsoft.com/office/drawing/2014/main" xmlns="" id="{565B00C5-E820-2DB6-A308-ABFC0CC43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0"/>
              <a:ext cx="1920" cy="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xmlns="" id="{13B1223C-D0DA-D5DF-B65B-A567AB7F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0"/>
              <a:ext cx="773" cy="6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14">
              <a:extLst>
                <a:ext uri="{FF2B5EF4-FFF2-40B4-BE49-F238E27FC236}">
                  <a16:creationId xmlns:a16="http://schemas.microsoft.com/office/drawing/2014/main" xmlns="" id="{8CC715E2-496F-4205-1E69-04DFB9D97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0"/>
              <a:ext cx="2160" cy="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xmlns="" id="{59F302C3-4920-D505-B38E-90F40756F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580"/>
              <a:ext cx="772" cy="62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2EA6FFBF-E5C6-5254-9F0A-2584FAAC0DB4}"/>
              </a:ext>
            </a:extLst>
          </p:cNvPr>
          <p:cNvGrpSpPr/>
          <p:nvPr/>
        </p:nvGrpSpPr>
        <p:grpSpPr bwMode="auto">
          <a:xfrm>
            <a:off x="4200765" y="2358916"/>
            <a:ext cx="1927453" cy="849386"/>
            <a:chOff x="0" y="0"/>
            <a:chExt cx="4131" cy="1820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xmlns="" id="{CF33D0E2-4390-24BF-41F6-7AA466B14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200"/>
              <a:ext cx="773" cy="6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34138391-DFDD-FF96-150D-95AEC6FF6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9" y="120"/>
              <a:ext cx="840" cy="108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56" name="Line 20">
              <a:extLst>
                <a:ext uri="{FF2B5EF4-FFF2-40B4-BE49-F238E27FC236}">
                  <a16:creationId xmlns:a16="http://schemas.microsoft.com/office/drawing/2014/main" xmlns="" id="{90FB9301-A92B-6231-CBA2-BE5E1439E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" y="0"/>
              <a:ext cx="2040" cy="120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57" name="Oval 21">
              <a:extLst>
                <a:ext uri="{FF2B5EF4-FFF2-40B4-BE49-F238E27FC236}">
                  <a16:creationId xmlns:a16="http://schemas.microsoft.com/office/drawing/2014/main" xmlns="" id="{FAA4F428-9207-C1E8-C84A-8FB18DB3C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0"/>
              <a:ext cx="772" cy="6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Oval 22">
              <a:extLst>
                <a:ext uri="{FF2B5EF4-FFF2-40B4-BE49-F238E27FC236}">
                  <a16:creationId xmlns:a16="http://schemas.microsoft.com/office/drawing/2014/main" xmlns="" id="{C1A79C4D-60CC-153A-AAAD-9045F66B1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1200"/>
              <a:ext cx="773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23">
              <a:extLst>
                <a:ext uri="{FF2B5EF4-FFF2-40B4-BE49-F238E27FC236}">
                  <a16:creationId xmlns:a16="http://schemas.microsoft.com/office/drawing/2014/main" xmlns="" id="{CF17DD2E-441F-CB61-F9D9-387A6FF6A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120"/>
              <a:ext cx="840" cy="10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F728324A-BF3F-F193-E2E9-62A73D8AF2DC}"/>
              </a:ext>
            </a:extLst>
          </p:cNvPr>
          <p:cNvGrpSpPr/>
          <p:nvPr/>
        </p:nvGrpSpPr>
        <p:grpSpPr bwMode="auto">
          <a:xfrm>
            <a:off x="4311606" y="3198968"/>
            <a:ext cx="1704605" cy="569369"/>
            <a:chOff x="0" y="0"/>
            <a:chExt cx="3652" cy="1220"/>
          </a:xfrm>
        </p:grpSpPr>
        <p:sp>
          <p:nvSpPr>
            <p:cNvPr id="61" name="Oval 11">
              <a:extLst>
                <a:ext uri="{FF2B5EF4-FFF2-40B4-BE49-F238E27FC236}">
                  <a16:creationId xmlns:a16="http://schemas.microsoft.com/office/drawing/2014/main" xmlns="" id="{890BA3F6-F567-1CAC-3E7E-BB3E71752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00"/>
              <a:ext cx="773" cy="62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xmlns="" id="{52A01425-EEFF-A075-F0D6-838DC41CD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0"/>
              <a:ext cx="1080" cy="72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3" name="Oval 24">
              <a:extLst>
                <a:ext uri="{FF2B5EF4-FFF2-40B4-BE49-F238E27FC236}">
                  <a16:creationId xmlns:a16="http://schemas.microsoft.com/office/drawing/2014/main" xmlns="" id="{C9AFB830-EDFC-0A07-E1CC-8329CF6AC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0"/>
              <a:ext cx="773" cy="6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Line 25">
              <a:extLst>
                <a:ext uri="{FF2B5EF4-FFF2-40B4-BE49-F238E27FC236}">
                  <a16:creationId xmlns:a16="http://schemas.microsoft.com/office/drawing/2014/main" xmlns="" id="{1A36F6C6-61B3-0AB1-1E78-4066BDCBA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0"/>
              <a:ext cx="1080" cy="60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97A2866A-B9FB-CDA3-32E3-29EDA0F92120}"/>
              </a:ext>
            </a:extLst>
          </p:cNvPr>
          <p:cNvGrpSpPr/>
          <p:nvPr/>
        </p:nvGrpSpPr>
        <p:grpSpPr bwMode="auto">
          <a:xfrm>
            <a:off x="5151658" y="3702999"/>
            <a:ext cx="1648602" cy="513365"/>
            <a:chOff x="0" y="0"/>
            <a:chExt cx="3532" cy="1100"/>
          </a:xfrm>
        </p:grpSpPr>
        <p:sp>
          <p:nvSpPr>
            <p:cNvPr id="66" name="Oval 10">
              <a:extLst>
                <a:ext uri="{FF2B5EF4-FFF2-40B4-BE49-F238E27FC236}">
                  <a16:creationId xmlns:a16="http://schemas.microsoft.com/office/drawing/2014/main" xmlns="" id="{5FD06262-2A13-83CD-653C-22200340A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40"/>
              <a:ext cx="773" cy="61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xmlns="" id="{3C8AC83B-331A-BBA4-1ED6-297F572C2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0"/>
              <a:ext cx="960" cy="48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8" name="Oval 26">
              <a:extLst>
                <a:ext uri="{FF2B5EF4-FFF2-40B4-BE49-F238E27FC236}">
                  <a16:creationId xmlns:a16="http://schemas.microsoft.com/office/drawing/2014/main" xmlns="" id="{201F8532-84C8-8EE1-35B6-78C7A624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773" cy="6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27">
              <a:extLst>
                <a:ext uri="{FF2B5EF4-FFF2-40B4-BE49-F238E27FC236}">
                  <a16:creationId xmlns:a16="http://schemas.microsoft.com/office/drawing/2014/main" xmlns="" id="{15FBD27E-50B2-6236-1177-FFF184273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" y="100"/>
              <a:ext cx="840" cy="3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B3DAE9BE-47D6-7FF2-914F-78689A3F6A8C}"/>
              </a:ext>
            </a:extLst>
          </p:cNvPr>
          <p:cNvGrpSpPr/>
          <p:nvPr/>
        </p:nvGrpSpPr>
        <p:grpSpPr bwMode="auto">
          <a:xfrm>
            <a:off x="5991710" y="4085689"/>
            <a:ext cx="1344083" cy="522699"/>
            <a:chOff x="0" y="0"/>
            <a:chExt cx="2880" cy="1120"/>
          </a:xfrm>
        </p:grpSpPr>
        <p:sp>
          <p:nvSpPr>
            <p:cNvPr id="71" name="Oval 28">
              <a:extLst>
                <a:ext uri="{FF2B5EF4-FFF2-40B4-BE49-F238E27FC236}">
                  <a16:creationId xmlns:a16="http://schemas.microsoft.com/office/drawing/2014/main" xmlns="" id="{0AFE459C-313C-D270-FFB5-B49069B51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00"/>
              <a:ext cx="773" cy="6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Line 29">
              <a:extLst>
                <a:ext uri="{FF2B5EF4-FFF2-40B4-BE49-F238E27FC236}">
                  <a16:creationId xmlns:a16="http://schemas.microsoft.com/office/drawing/2014/main" xmlns="" id="{0EF1C473-8DED-160A-B786-FEC022252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0"/>
              <a:ext cx="840" cy="50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3" name="Oval 30">
              <a:extLst>
                <a:ext uri="{FF2B5EF4-FFF2-40B4-BE49-F238E27FC236}">
                  <a16:creationId xmlns:a16="http://schemas.microsoft.com/office/drawing/2014/main" xmlns="" id="{8F29C8F4-7AF6-3FF6-EA24-D7493C66A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500"/>
              <a:ext cx="772" cy="6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xmlns="" id="{19DA731A-1835-E2B0-EC5C-7288BECEF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20"/>
              <a:ext cx="960" cy="4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92" name="Line 35">
            <a:extLst>
              <a:ext uri="{FF2B5EF4-FFF2-40B4-BE49-F238E27FC236}">
                <a16:creationId xmlns:a16="http://schemas.microsoft.com/office/drawing/2014/main" xmlns="" id="{8D89421B-AE50-6C4E-419E-24B2A0947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152" y="2400918"/>
            <a:ext cx="392024" cy="504031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93" name="Line 38">
            <a:extLst>
              <a:ext uri="{FF2B5EF4-FFF2-40B4-BE49-F238E27FC236}">
                <a16:creationId xmlns:a16="http://schemas.microsoft.com/office/drawing/2014/main" xmlns="" id="{89C374AE-BD80-2C81-021E-8BF860772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9995" y="3198968"/>
            <a:ext cx="504031" cy="336021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xmlns="" id="{2C42AC8D-ED1D-171D-B7C0-EC22BD950F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2515" y="1857218"/>
            <a:ext cx="896056" cy="28001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95" name="Line 39">
            <a:extLst>
              <a:ext uri="{FF2B5EF4-FFF2-40B4-BE49-F238E27FC236}">
                <a16:creationId xmlns:a16="http://schemas.microsoft.com/office/drawing/2014/main" xmlns="" id="{409A1A7A-D0B6-DA9C-488D-0B11A387D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2210" y="3711166"/>
            <a:ext cx="448028" cy="22401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040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696743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深度优先搜索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(DFS)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EF5A9611-A878-64F9-74D8-7C962E676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71" y="678381"/>
            <a:ext cx="7752894" cy="106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2032" indent="-25203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068" lvl="1" indent="-21002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0105" lvl="2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6147" lvl="3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189" lvl="4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8231" lvl="5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84273" lvl="6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20315" lvl="7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6357" lvl="8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深度优先遍历：到达每个顶点时，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考查其所有邻接顶点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。若某个顶点的所有邻接顶点均被访问过，则需要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回溯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xmlns="" id="{F878B7F8-8C78-953B-D1CE-74A8AE48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161" y="1584052"/>
            <a:ext cx="360522" cy="280017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>
                <a:srgbClr val="00E4A8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" name="组合 35844">
            <a:extLst>
              <a:ext uri="{FF2B5EF4-FFF2-40B4-BE49-F238E27FC236}">
                <a16:creationId xmlns:a16="http://schemas.microsoft.com/office/drawing/2014/main" xmlns="" id="{3E3F57A3-223D-CAB4-70CE-7FE8F26C5916}"/>
              </a:ext>
            </a:extLst>
          </p:cNvPr>
          <p:cNvGrpSpPr/>
          <p:nvPr/>
        </p:nvGrpSpPr>
        <p:grpSpPr bwMode="auto">
          <a:xfrm>
            <a:off x="4671596" y="1864069"/>
            <a:ext cx="1120069" cy="560035"/>
            <a:chOff x="0" y="0"/>
            <a:chExt cx="2400" cy="1200"/>
          </a:xfrm>
        </p:grpSpPr>
        <p:sp>
          <p:nvSpPr>
            <p:cNvPr id="29" name="Line 6">
              <a:extLst>
                <a:ext uri="{FF2B5EF4-FFF2-40B4-BE49-F238E27FC236}">
                  <a16:creationId xmlns:a16="http://schemas.microsoft.com/office/drawing/2014/main" xmlns="" id="{F6EC5638-FE44-84A1-D58C-C84334DF1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0"/>
              <a:ext cx="1920" cy="6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0" name="Oval 7">
              <a:extLst>
                <a:ext uri="{FF2B5EF4-FFF2-40B4-BE49-F238E27FC236}">
                  <a16:creationId xmlns:a16="http://schemas.microsoft.com/office/drawing/2014/main" xmlns="" id="{347C5912-1C08-4018-4F69-DE217F13E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0"/>
              <a:ext cx="772" cy="6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5847">
            <a:extLst>
              <a:ext uri="{FF2B5EF4-FFF2-40B4-BE49-F238E27FC236}">
                <a16:creationId xmlns:a16="http://schemas.microsoft.com/office/drawing/2014/main" xmlns="" id="{9327A450-392C-9266-899C-3A531F8E7112}"/>
              </a:ext>
            </a:extLst>
          </p:cNvPr>
          <p:cNvGrpSpPr/>
          <p:nvPr/>
        </p:nvGrpSpPr>
        <p:grpSpPr bwMode="auto">
          <a:xfrm>
            <a:off x="4279572" y="2424104"/>
            <a:ext cx="504031" cy="784049"/>
            <a:chOff x="0" y="0"/>
            <a:chExt cx="1080" cy="1680"/>
          </a:xfrm>
        </p:grpSpPr>
        <p:sp>
          <p:nvSpPr>
            <p:cNvPr id="96" name="Oval 8">
              <a:extLst>
                <a:ext uri="{FF2B5EF4-FFF2-40B4-BE49-F238E27FC236}">
                  <a16:creationId xmlns:a16="http://schemas.microsoft.com/office/drawing/2014/main" xmlns="" id="{1E9CE9CC-EC2D-1DF1-96BA-88FD1C4C2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0"/>
              <a:ext cx="772" cy="6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9">
              <a:extLst>
                <a:ext uri="{FF2B5EF4-FFF2-40B4-BE49-F238E27FC236}">
                  <a16:creationId xmlns:a16="http://schemas.microsoft.com/office/drawing/2014/main" xmlns="" id="{B6619DEC-9530-A044-710C-C00E255CA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0"/>
              <a:ext cx="840" cy="108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98" name="组合 35850">
            <a:extLst>
              <a:ext uri="{FF2B5EF4-FFF2-40B4-BE49-F238E27FC236}">
                <a16:creationId xmlns:a16="http://schemas.microsoft.com/office/drawing/2014/main" xmlns="" id="{D83E2581-5975-C1E8-401E-3AD33D3DE251}"/>
              </a:ext>
            </a:extLst>
          </p:cNvPr>
          <p:cNvGrpSpPr/>
          <p:nvPr/>
        </p:nvGrpSpPr>
        <p:grpSpPr bwMode="auto">
          <a:xfrm>
            <a:off x="4559589" y="3208153"/>
            <a:ext cx="808550" cy="569369"/>
            <a:chOff x="0" y="0"/>
            <a:chExt cx="1732" cy="1220"/>
          </a:xfrm>
        </p:grpSpPr>
        <p:sp>
          <p:nvSpPr>
            <p:cNvPr id="116" name="Oval 11">
              <a:extLst>
                <a:ext uri="{FF2B5EF4-FFF2-40B4-BE49-F238E27FC236}">
                  <a16:creationId xmlns:a16="http://schemas.microsoft.com/office/drawing/2014/main" xmlns="" id="{9AF1D438-C3C3-42ED-32FA-8DE251443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600"/>
              <a:ext cx="772" cy="62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" name="Line 12">
              <a:extLst>
                <a:ext uri="{FF2B5EF4-FFF2-40B4-BE49-F238E27FC236}">
                  <a16:creationId xmlns:a16="http://schemas.microsoft.com/office/drawing/2014/main" xmlns="" id="{B7C6EBE0-27F6-7D2E-D972-7E351A588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080" cy="7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18" name="组合 35853">
            <a:extLst>
              <a:ext uri="{FF2B5EF4-FFF2-40B4-BE49-F238E27FC236}">
                <a16:creationId xmlns:a16="http://schemas.microsoft.com/office/drawing/2014/main" xmlns="" id="{D8547E91-3661-853A-D310-525540DBE1FA}"/>
              </a:ext>
            </a:extLst>
          </p:cNvPr>
          <p:cNvGrpSpPr/>
          <p:nvPr/>
        </p:nvGrpSpPr>
        <p:grpSpPr bwMode="auto">
          <a:xfrm>
            <a:off x="5343638" y="3712184"/>
            <a:ext cx="808550" cy="396691"/>
            <a:chOff x="0" y="0"/>
            <a:chExt cx="1732" cy="850"/>
          </a:xfrm>
        </p:grpSpPr>
        <p:sp>
          <p:nvSpPr>
            <p:cNvPr id="119" name="Oval 10">
              <a:extLst>
                <a:ext uri="{FF2B5EF4-FFF2-40B4-BE49-F238E27FC236}">
                  <a16:creationId xmlns:a16="http://schemas.microsoft.com/office/drawing/2014/main" xmlns="" id="{F781ACEA-245D-2760-A560-07D68FCE6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"/>
              <a:ext cx="772" cy="61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:a16="http://schemas.microsoft.com/office/drawing/2014/main" xmlns="" id="{9B2546E3-D289-543C-7813-F0FD64EDA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0" cy="48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28" name="组合 35863">
            <a:extLst>
              <a:ext uri="{FF2B5EF4-FFF2-40B4-BE49-F238E27FC236}">
                <a16:creationId xmlns:a16="http://schemas.microsoft.com/office/drawing/2014/main" xmlns="" id="{9BE4C6F7-229A-60D0-BE91-EB3D3A9D0306}"/>
              </a:ext>
            </a:extLst>
          </p:cNvPr>
          <p:cNvGrpSpPr/>
          <p:nvPr/>
        </p:nvGrpSpPr>
        <p:grpSpPr bwMode="auto">
          <a:xfrm>
            <a:off x="3551526" y="2368101"/>
            <a:ext cx="1176073" cy="849386"/>
            <a:chOff x="0" y="0"/>
            <a:chExt cx="2520" cy="1820"/>
          </a:xfrm>
        </p:grpSpPr>
        <p:sp>
          <p:nvSpPr>
            <p:cNvPr id="129" name="Line 20">
              <a:extLst>
                <a:ext uri="{FF2B5EF4-FFF2-40B4-BE49-F238E27FC236}">
                  <a16:creationId xmlns:a16="http://schemas.microsoft.com/office/drawing/2014/main" xmlns="" id="{53B6EC5E-BC4A-B94E-BAB1-370703F28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0"/>
              <a:ext cx="2040" cy="120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30" name="Oval 21">
              <a:extLst>
                <a:ext uri="{FF2B5EF4-FFF2-40B4-BE49-F238E27FC236}">
                  <a16:creationId xmlns:a16="http://schemas.microsoft.com/office/drawing/2014/main" xmlns="" id="{EEA1D042-66F5-4DF8-01E5-C0E57E553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1" name="组合 35866">
            <a:extLst>
              <a:ext uri="{FF2B5EF4-FFF2-40B4-BE49-F238E27FC236}">
                <a16:creationId xmlns:a16="http://schemas.microsoft.com/office/drawing/2014/main" xmlns="" id="{7E9D5949-A125-1903-8E30-7518D73578B8}"/>
              </a:ext>
            </a:extLst>
          </p:cNvPr>
          <p:cNvGrpSpPr/>
          <p:nvPr/>
        </p:nvGrpSpPr>
        <p:grpSpPr bwMode="auto">
          <a:xfrm>
            <a:off x="4895610" y="2424104"/>
            <a:ext cx="584537" cy="793383"/>
            <a:chOff x="0" y="0"/>
            <a:chExt cx="1252" cy="1700"/>
          </a:xfrm>
        </p:grpSpPr>
        <p:sp>
          <p:nvSpPr>
            <p:cNvPr id="132" name="Oval 22">
              <a:extLst>
                <a:ext uri="{FF2B5EF4-FFF2-40B4-BE49-F238E27FC236}">
                  <a16:creationId xmlns:a16="http://schemas.microsoft.com/office/drawing/2014/main" xmlns="" id="{232D4998-7933-D6C3-ED2E-650ECD90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8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Line 23">
              <a:extLst>
                <a:ext uri="{FF2B5EF4-FFF2-40B4-BE49-F238E27FC236}">
                  <a16:creationId xmlns:a16="http://schemas.microsoft.com/office/drawing/2014/main" xmlns="" id="{FCFB4A12-3BCD-8632-A73B-0128F6F0E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840" cy="10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34" name="组合 35869">
            <a:extLst>
              <a:ext uri="{FF2B5EF4-FFF2-40B4-BE49-F238E27FC236}">
                <a16:creationId xmlns:a16="http://schemas.microsoft.com/office/drawing/2014/main" xmlns="" id="{0F36851E-A22E-AEDA-7D92-8E3E6F10B309}"/>
              </a:ext>
            </a:extLst>
          </p:cNvPr>
          <p:cNvGrpSpPr/>
          <p:nvPr/>
        </p:nvGrpSpPr>
        <p:grpSpPr bwMode="auto">
          <a:xfrm>
            <a:off x="3663533" y="3208153"/>
            <a:ext cx="728045" cy="569369"/>
            <a:chOff x="0" y="0"/>
            <a:chExt cx="1560" cy="1220"/>
          </a:xfrm>
        </p:grpSpPr>
        <p:sp>
          <p:nvSpPr>
            <p:cNvPr id="135" name="Oval 24">
              <a:extLst>
                <a:ext uri="{FF2B5EF4-FFF2-40B4-BE49-F238E27FC236}">
                  <a16:creationId xmlns:a16="http://schemas.microsoft.com/office/drawing/2014/main" xmlns="" id="{3BD2A7FE-202D-9146-2857-FC918E41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Line 25">
              <a:extLst>
                <a:ext uri="{FF2B5EF4-FFF2-40B4-BE49-F238E27FC236}">
                  <a16:creationId xmlns:a16="http://schemas.microsoft.com/office/drawing/2014/main" xmlns="" id="{2AE15715-C003-85AC-0128-C93BC80FC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0"/>
              <a:ext cx="1080" cy="60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37" name="组合 35872">
            <a:extLst>
              <a:ext uri="{FF2B5EF4-FFF2-40B4-BE49-F238E27FC236}">
                <a16:creationId xmlns:a16="http://schemas.microsoft.com/office/drawing/2014/main" xmlns="" id="{1A600E3A-B9F9-CB0B-F6C6-B5F8A905552A}"/>
              </a:ext>
            </a:extLst>
          </p:cNvPr>
          <p:cNvGrpSpPr/>
          <p:nvPr/>
        </p:nvGrpSpPr>
        <p:grpSpPr bwMode="auto">
          <a:xfrm>
            <a:off x="4503585" y="3758853"/>
            <a:ext cx="560035" cy="466696"/>
            <a:chOff x="0" y="0"/>
            <a:chExt cx="1200" cy="1000"/>
          </a:xfrm>
        </p:grpSpPr>
        <p:sp>
          <p:nvSpPr>
            <p:cNvPr id="138" name="Oval 26">
              <a:extLst>
                <a:ext uri="{FF2B5EF4-FFF2-40B4-BE49-F238E27FC236}">
                  <a16:creationId xmlns:a16="http://schemas.microsoft.com/office/drawing/2014/main" xmlns="" id="{1B7FAB28-0765-8C56-5C54-F1C16029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27">
              <a:extLst>
                <a:ext uri="{FF2B5EF4-FFF2-40B4-BE49-F238E27FC236}">
                  <a16:creationId xmlns:a16="http://schemas.microsoft.com/office/drawing/2014/main" xmlns="" id="{05B4BEF4-8A2E-AF16-C349-B3F5D62C3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" y="0"/>
              <a:ext cx="840" cy="3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40" name="组合 35875">
            <a:extLst>
              <a:ext uri="{FF2B5EF4-FFF2-40B4-BE49-F238E27FC236}">
                <a16:creationId xmlns:a16="http://schemas.microsoft.com/office/drawing/2014/main" xmlns="" id="{FB1B903D-FE91-8562-F2AE-4F4E470BA7B5}"/>
              </a:ext>
            </a:extLst>
          </p:cNvPr>
          <p:cNvGrpSpPr/>
          <p:nvPr/>
        </p:nvGrpSpPr>
        <p:grpSpPr bwMode="auto">
          <a:xfrm>
            <a:off x="5343638" y="4087874"/>
            <a:ext cx="1344083" cy="529700"/>
            <a:chOff x="0" y="0"/>
            <a:chExt cx="2879" cy="1134"/>
          </a:xfrm>
        </p:grpSpPr>
        <p:sp>
          <p:nvSpPr>
            <p:cNvPr id="141" name="Oval 28">
              <a:extLst>
                <a:ext uri="{FF2B5EF4-FFF2-40B4-BE49-F238E27FC236}">
                  <a16:creationId xmlns:a16="http://schemas.microsoft.com/office/drawing/2014/main" xmlns="" id="{A904EC2D-C5D8-3381-5696-9DDFE6FD4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4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29">
              <a:extLst>
                <a:ext uri="{FF2B5EF4-FFF2-40B4-BE49-F238E27FC236}">
                  <a16:creationId xmlns:a16="http://schemas.microsoft.com/office/drawing/2014/main" xmlns="" id="{A1BE1B4F-DD76-6B40-2106-FEE1AB7A2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" y="0"/>
              <a:ext cx="840" cy="50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43" name="Oval 30">
              <a:extLst>
                <a:ext uri="{FF2B5EF4-FFF2-40B4-BE49-F238E27FC236}">
                  <a16:creationId xmlns:a16="http://schemas.microsoft.com/office/drawing/2014/main" xmlns="" id="{C31E1051-B5CA-00C5-3D5C-A05CB98BA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" y="514"/>
              <a:ext cx="773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" name="Line 31">
              <a:extLst>
                <a:ext uri="{FF2B5EF4-FFF2-40B4-BE49-F238E27FC236}">
                  <a16:creationId xmlns:a16="http://schemas.microsoft.com/office/drawing/2014/main" xmlns="" id="{BF41489D-87EC-2203-2948-229E601F0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34"/>
              <a:ext cx="960" cy="4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58" name="组合 35893">
            <a:extLst>
              <a:ext uri="{FF2B5EF4-FFF2-40B4-BE49-F238E27FC236}">
                <a16:creationId xmlns:a16="http://schemas.microsoft.com/office/drawing/2014/main" xmlns="" id="{7BC0C7A4-8D3F-A5DB-06AE-347A2EF12A28}"/>
              </a:ext>
            </a:extLst>
          </p:cNvPr>
          <p:cNvGrpSpPr/>
          <p:nvPr/>
        </p:nvGrpSpPr>
        <p:grpSpPr bwMode="auto">
          <a:xfrm>
            <a:off x="570980" y="1815067"/>
            <a:ext cx="2523853" cy="1837614"/>
            <a:chOff x="0" y="0"/>
            <a:chExt cx="2997" cy="1920"/>
          </a:xfrm>
        </p:grpSpPr>
        <p:sp>
          <p:nvSpPr>
            <p:cNvPr id="159" name="Oval 4">
              <a:extLst>
                <a:ext uri="{FF2B5EF4-FFF2-40B4-BE49-F238E27FC236}">
                  <a16:creationId xmlns:a16="http://schemas.microsoft.com/office/drawing/2014/main" xmlns="" id="{294EBA02-E4FD-3795-223D-63CF0B0C2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480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" name="Oval 5">
              <a:extLst>
                <a:ext uri="{FF2B5EF4-FFF2-40B4-BE49-F238E27FC236}">
                  <a16:creationId xmlns:a16="http://schemas.microsoft.com/office/drawing/2014/main" xmlns="" id="{8D2533A9-DC62-92A9-1B0A-3FF9BAA8D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1" name="Oval 6">
              <a:extLst>
                <a:ext uri="{FF2B5EF4-FFF2-40B4-BE49-F238E27FC236}">
                  <a16:creationId xmlns:a16="http://schemas.microsoft.com/office/drawing/2014/main" xmlns="" id="{315B3A78-DFC8-0322-B5A5-6C45FC1B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" name="Oval 7">
              <a:extLst>
                <a:ext uri="{FF2B5EF4-FFF2-40B4-BE49-F238E27FC236}">
                  <a16:creationId xmlns:a16="http://schemas.microsoft.com/office/drawing/2014/main" xmlns="" id="{32509C4C-BC6E-B5D5-7937-7656EA8D3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0"/>
              <a:ext cx="309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" name="Oval 8">
              <a:extLst>
                <a:ext uri="{FF2B5EF4-FFF2-40B4-BE49-F238E27FC236}">
                  <a16:creationId xmlns:a16="http://schemas.microsoft.com/office/drawing/2014/main" xmlns="" id="{EA830C0A-A340-96F7-F7F4-B789D443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-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" name="Oval 9">
              <a:extLst>
                <a:ext uri="{FF2B5EF4-FFF2-40B4-BE49-F238E27FC236}">
                  <a16:creationId xmlns:a16="http://schemas.microsoft.com/office/drawing/2014/main" xmlns="" id="{E04E30D9-1741-D9AC-7789-AF05D8C36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309" cy="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5" name="Line 10">
              <a:extLst>
                <a:ext uri="{FF2B5EF4-FFF2-40B4-BE49-F238E27FC236}">
                  <a16:creationId xmlns:a16="http://schemas.microsoft.com/office/drawing/2014/main" xmlns="" id="{F58DBBD9-8282-187A-A444-5A9FD45CA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"/>
              <a:ext cx="768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66" name="Line 11">
              <a:extLst>
                <a:ext uri="{FF2B5EF4-FFF2-40B4-BE49-F238E27FC236}">
                  <a16:creationId xmlns:a16="http://schemas.microsoft.com/office/drawing/2014/main" xmlns="" id="{72219DE9-BE95-DF24-FCD1-74A7564AE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"/>
              <a:ext cx="86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67" name="Line 12">
              <a:extLst>
                <a:ext uri="{FF2B5EF4-FFF2-40B4-BE49-F238E27FC236}">
                  <a16:creationId xmlns:a16="http://schemas.microsoft.com/office/drawing/2014/main" xmlns="" id="{5DCD75AA-6F10-F42B-88CB-4E2ED28EC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720"/>
              <a:ext cx="33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68" name="Line 13">
              <a:extLst>
                <a:ext uri="{FF2B5EF4-FFF2-40B4-BE49-F238E27FC236}">
                  <a16:creationId xmlns:a16="http://schemas.microsoft.com/office/drawing/2014/main" xmlns="" id="{B7A5FC79-E031-4572-2BA2-C39BD588F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32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69" name="Oval 14">
              <a:extLst>
                <a:ext uri="{FF2B5EF4-FFF2-40B4-BE49-F238E27FC236}">
                  <a16:creationId xmlns:a16="http://schemas.microsoft.com/office/drawing/2014/main" xmlns="" id="{5114C2C2-7206-96B7-80D6-F13BCFAD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72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0" name="Line 15">
              <a:extLst>
                <a:ext uri="{FF2B5EF4-FFF2-40B4-BE49-F238E27FC236}">
                  <a16:creationId xmlns:a16="http://schemas.microsoft.com/office/drawing/2014/main" xmlns="" id="{2E429247-FDFB-06C7-155F-46AB6AB3F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392"/>
              <a:ext cx="100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71" name="Line 16">
              <a:extLst>
                <a:ext uri="{FF2B5EF4-FFF2-40B4-BE49-F238E27FC236}">
                  <a16:creationId xmlns:a16="http://schemas.microsoft.com/office/drawing/2014/main" xmlns="" id="{3C04F46F-60F0-A58E-BEA9-32EF4CCD9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72" name="Oval 17">
              <a:extLst>
                <a:ext uri="{FF2B5EF4-FFF2-40B4-BE49-F238E27FC236}">
                  <a16:creationId xmlns:a16="http://schemas.microsoft.com/office/drawing/2014/main" xmlns="" id="{1BF08ABD-32FD-775C-F760-ECB23529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" name="Line 18">
              <a:extLst>
                <a:ext uri="{FF2B5EF4-FFF2-40B4-BE49-F238E27FC236}">
                  <a16:creationId xmlns:a16="http://schemas.microsoft.com/office/drawing/2014/main" xmlns="" id="{0CE0D8BD-C41C-6978-6172-2DFBFACC9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720"/>
              <a:ext cx="384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74" name="Line 19">
              <a:extLst>
                <a:ext uri="{FF2B5EF4-FFF2-40B4-BE49-F238E27FC236}">
                  <a16:creationId xmlns:a16="http://schemas.microsoft.com/office/drawing/2014/main" xmlns="" id="{91CEFF6A-A889-52A3-79D7-4BE82CFD2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2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75" name="Line 20">
              <a:extLst>
                <a:ext uri="{FF2B5EF4-FFF2-40B4-BE49-F238E27FC236}">
                  <a16:creationId xmlns:a16="http://schemas.microsoft.com/office/drawing/2014/main" xmlns="" id="{D90017A2-1640-4019-CFD4-D36BFC58A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sp>
        <p:nvSpPr>
          <p:cNvPr id="176" name="曲线 6424">
            <a:extLst>
              <a:ext uri="{FF2B5EF4-FFF2-40B4-BE49-F238E27FC236}">
                <a16:creationId xmlns:a16="http://schemas.microsoft.com/office/drawing/2014/main" xmlns="" id="{697FC703-140C-6CD1-B7C8-8F4D6D762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297" y="3791523"/>
            <a:ext cx="544867" cy="273017"/>
          </a:xfrm>
          <a:custGeom>
            <a:avLst/>
            <a:gdLst>
              <a:gd name="T0" fmla="*/ 2147483646 w 21600"/>
              <a:gd name="T1" fmla="*/ 1618622101 h 21600"/>
              <a:gd name="T2" fmla="*/ 2147483646 w 21600"/>
              <a:gd name="T3" fmla="*/ 1618622101 h 21600"/>
              <a:gd name="T4" fmla="*/ 112960529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18503"/>
                </a:moveTo>
                <a:cubicBezTo>
                  <a:pt x="18583" y="18503"/>
                  <a:pt x="6922" y="21600"/>
                  <a:pt x="3461" y="18503"/>
                </a:cubicBezTo>
                <a:cubicBezTo>
                  <a:pt x="0" y="15407"/>
                  <a:pt x="1258" y="3096"/>
                  <a:pt x="814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77" name="曲线 6424">
            <a:extLst>
              <a:ext uri="{FF2B5EF4-FFF2-40B4-BE49-F238E27FC236}">
                <a16:creationId xmlns:a16="http://schemas.microsoft.com/office/drawing/2014/main" xmlns="" id="{930DE95B-084F-9763-164B-96A908DF0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918" y="3241989"/>
            <a:ext cx="529700" cy="36985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100900452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18503"/>
                </a:moveTo>
                <a:cubicBezTo>
                  <a:pt x="18583" y="18503"/>
                  <a:pt x="6922" y="21600"/>
                  <a:pt x="3461" y="18503"/>
                </a:cubicBezTo>
                <a:cubicBezTo>
                  <a:pt x="0" y="15407"/>
                  <a:pt x="1258" y="3096"/>
                  <a:pt x="814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78" name="曲线 6429">
            <a:extLst>
              <a:ext uri="{FF2B5EF4-FFF2-40B4-BE49-F238E27FC236}">
                <a16:creationId xmlns:a16="http://schemas.microsoft.com/office/drawing/2014/main" xmlns="" id="{828D5F87-9B00-2AC2-EF3A-1636F1473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756" y="2431105"/>
            <a:ext cx="316186" cy="546034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062" y="20493"/>
                  <a:pt x="15027" y="18574"/>
                  <a:pt x="18313" y="14977"/>
                </a:cubicBezTo>
                <a:cubicBezTo>
                  <a:pt x="21600" y="11381"/>
                  <a:pt x="19558" y="2490"/>
                  <a:pt x="19813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79" name="曲线 6429">
            <a:extLst>
              <a:ext uri="{FF2B5EF4-FFF2-40B4-BE49-F238E27FC236}">
                <a16:creationId xmlns:a16="http://schemas.microsoft.com/office/drawing/2014/main" xmlns="" id="{1EC409A3-2D3A-4954-EFEA-707C7ED2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121" y="1866404"/>
            <a:ext cx="899555" cy="441027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062" y="20493"/>
                  <a:pt x="15027" y="18574"/>
                  <a:pt x="18313" y="14977"/>
                </a:cubicBezTo>
                <a:cubicBezTo>
                  <a:pt x="21600" y="11381"/>
                  <a:pt x="19558" y="2490"/>
                  <a:pt x="19813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60" name="Line 14">
            <a:extLst>
              <a:ext uri="{FF2B5EF4-FFF2-40B4-BE49-F238E27FC236}">
                <a16:creationId xmlns:a16="http://schemas.microsoft.com/office/drawing/2014/main" xmlns="" id="{8CC715E2-496F-4205-1E69-04DFB9D97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262" y="1854884"/>
            <a:ext cx="1008062" cy="28001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61" name="Oval 15">
            <a:extLst>
              <a:ext uri="{FF2B5EF4-FFF2-40B4-BE49-F238E27FC236}">
                <a16:creationId xmlns:a16="http://schemas.microsoft.com/office/drawing/2014/main" xmlns="" id="{59F302C3-4920-D505-B38E-90F40756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049" y="2125568"/>
            <a:ext cx="360289" cy="289351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Line 40">
            <a:extLst>
              <a:ext uri="{FF2B5EF4-FFF2-40B4-BE49-F238E27FC236}">
                <a16:creationId xmlns:a16="http://schemas.microsoft.com/office/drawing/2014/main" xmlns="" id="{9AD8D2CC-D882-8607-F992-71DF62605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541" y="1854454"/>
            <a:ext cx="1008063" cy="28001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xmlns="" id="{2C32C7BD-A49C-A111-2BA2-AD3057704392}"/>
              </a:ext>
            </a:extLst>
          </p:cNvPr>
          <p:cNvGrpSpPr/>
          <p:nvPr/>
        </p:nvGrpSpPr>
        <p:grpSpPr bwMode="auto">
          <a:xfrm>
            <a:off x="5848077" y="2404286"/>
            <a:ext cx="1928619" cy="681376"/>
            <a:chOff x="0" y="0"/>
            <a:chExt cx="4132" cy="1460"/>
          </a:xfrm>
        </p:grpSpPr>
        <p:sp>
          <p:nvSpPr>
            <p:cNvPr id="64" name="Oval 16">
              <a:extLst>
                <a:ext uri="{FF2B5EF4-FFF2-40B4-BE49-F238E27FC236}">
                  <a16:creationId xmlns:a16="http://schemas.microsoft.com/office/drawing/2014/main" xmlns="" id="{60DA652D-3D1C-BD1D-13CF-E780852F6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820"/>
              <a:ext cx="773" cy="62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17">
              <a:extLst>
                <a:ext uri="{FF2B5EF4-FFF2-40B4-BE49-F238E27FC236}">
                  <a16:creationId xmlns:a16="http://schemas.microsoft.com/office/drawing/2014/main" xmlns="" id="{620C9554-BAA7-F22B-2987-C2DEC8841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0"/>
              <a:ext cx="840" cy="82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6" name="Line 32">
              <a:extLst>
                <a:ext uri="{FF2B5EF4-FFF2-40B4-BE49-F238E27FC236}">
                  <a16:creationId xmlns:a16="http://schemas.microsoft.com/office/drawing/2014/main" xmlns="" id="{5880D1C2-1D21-69E3-6099-5FF05281E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0"/>
              <a:ext cx="1920" cy="84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7" name="Oval 33">
              <a:extLst>
                <a:ext uri="{FF2B5EF4-FFF2-40B4-BE49-F238E27FC236}">
                  <a16:creationId xmlns:a16="http://schemas.microsoft.com/office/drawing/2014/main" xmlns="" id="{DCE17B5B-3A19-6304-E6A2-74F138184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40"/>
              <a:ext cx="773" cy="6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Oval 34">
              <a:extLst>
                <a:ext uri="{FF2B5EF4-FFF2-40B4-BE49-F238E27FC236}">
                  <a16:creationId xmlns:a16="http://schemas.microsoft.com/office/drawing/2014/main" xmlns="" id="{35A04E76-C826-170D-F2AC-75857C1A4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840"/>
              <a:ext cx="773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35">
              <a:extLst>
                <a:ext uri="{FF2B5EF4-FFF2-40B4-BE49-F238E27FC236}">
                  <a16:creationId xmlns:a16="http://schemas.microsoft.com/office/drawing/2014/main" xmlns="" id="{D1D32FF6-C723-C9A1-F922-295B153BA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0"/>
              <a:ext cx="960" cy="84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463DB362-C57E-B7D0-8425-C0996BD2539E}"/>
              </a:ext>
            </a:extLst>
          </p:cNvPr>
          <p:cNvGrpSpPr/>
          <p:nvPr/>
        </p:nvGrpSpPr>
        <p:grpSpPr bwMode="auto">
          <a:xfrm>
            <a:off x="6184098" y="3076328"/>
            <a:ext cx="1120069" cy="690709"/>
            <a:chOff x="0" y="0"/>
            <a:chExt cx="2400" cy="1480"/>
          </a:xfrm>
        </p:grpSpPr>
        <p:sp>
          <p:nvSpPr>
            <p:cNvPr id="71" name="Oval 18">
              <a:extLst>
                <a:ext uri="{FF2B5EF4-FFF2-40B4-BE49-F238E27FC236}">
                  <a16:creationId xmlns:a16="http://schemas.microsoft.com/office/drawing/2014/main" xmlns="" id="{AFB8E8E9-0AC8-F0CF-37FE-5BABAFE9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820"/>
              <a:ext cx="772" cy="62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19">
              <a:extLst>
                <a:ext uri="{FF2B5EF4-FFF2-40B4-BE49-F238E27FC236}">
                  <a16:creationId xmlns:a16="http://schemas.microsoft.com/office/drawing/2014/main" xmlns="" id="{AB3A2119-6BB8-4A41-8A2F-E24093761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0"/>
              <a:ext cx="720" cy="84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73" name="Oval 36">
              <a:extLst>
                <a:ext uri="{FF2B5EF4-FFF2-40B4-BE49-F238E27FC236}">
                  <a16:creationId xmlns:a16="http://schemas.microsoft.com/office/drawing/2014/main" xmlns="" id="{E86B4A6E-4CD5-0DDD-8992-72EB8AB72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0"/>
              <a:ext cx="773" cy="6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37">
              <a:extLst>
                <a:ext uri="{FF2B5EF4-FFF2-40B4-BE49-F238E27FC236}">
                  <a16:creationId xmlns:a16="http://schemas.microsoft.com/office/drawing/2014/main" xmlns="" id="{B001CC13-06E5-BFDC-1285-36A90EDB9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" y="0"/>
              <a:ext cx="480" cy="86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xmlns="" id="{6A1E1185-AB94-17B2-A379-002961BCC9FC}"/>
              </a:ext>
            </a:extLst>
          </p:cNvPr>
          <p:cNvGrpSpPr/>
          <p:nvPr/>
        </p:nvGrpSpPr>
        <p:grpSpPr bwMode="auto">
          <a:xfrm>
            <a:off x="6551620" y="3748370"/>
            <a:ext cx="1200575" cy="522699"/>
            <a:chOff x="0" y="0"/>
            <a:chExt cx="2572" cy="1120"/>
          </a:xfrm>
        </p:grpSpPr>
        <p:sp>
          <p:nvSpPr>
            <p:cNvPr id="76" name="Oval 38">
              <a:extLst>
                <a:ext uri="{FF2B5EF4-FFF2-40B4-BE49-F238E27FC236}">
                  <a16:creationId xmlns:a16="http://schemas.microsoft.com/office/drawing/2014/main" xmlns="" id="{1971F28F-2C83-3BF2-A864-96F9CC6F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00"/>
              <a:ext cx="772" cy="6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Line 39">
              <a:extLst>
                <a:ext uri="{FF2B5EF4-FFF2-40B4-BE49-F238E27FC236}">
                  <a16:creationId xmlns:a16="http://schemas.microsoft.com/office/drawing/2014/main" xmlns="" id="{271FA36B-E9E2-3DDF-B6A9-2EAB88403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" y="0"/>
              <a:ext cx="600" cy="4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8" name="Oval 40">
              <a:extLst>
                <a:ext uri="{FF2B5EF4-FFF2-40B4-BE49-F238E27FC236}">
                  <a16:creationId xmlns:a16="http://schemas.microsoft.com/office/drawing/2014/main" xmlns="" id="{062807C6-6483-1FD6-07CB-D900A94C3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480"/>
              <a:ext cx="772" cy="62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Line 41">
              <a:extLst>
                <a:ext uri="{FF2B5EF4-FFF2-40B4-BE49-F238E27FC236}">
                  <a16:creationId xmlns:a16="http://schemas.microsoft.com/office/drawing/2014/main" xmlns="" id="{1DC0C90B-7683-032D-AF1B-F07A82623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0"/>
              <a:ext cx="720" cy="46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80" name="Line 43">
            <a:extLst>
              <a:ext uri="{FF2B5EF4-FFF2-40B4-BE49-F238E27FC236}">
                <a16:creationId xmlns:a16="http://schemas.microsoft.com/office/drawing/2014/main" xmlns="" id="{EE76342E-BE86-E36B-DC19-343C84AC84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60" y="2415052"/>
            <a:ext cx="403692" cy="387356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1" name="Line 47">
            <a:extLst>
              <a:ext uri="{FF2B5EF4-FFF2-40B4-BE49-F238E27FC236}">
                <a16:creationId xmlns:a16="http://schemas.microsoft.com/office/drawing/2014/main" xmlns="" id="{EA851B71-0C2D-4221-9E03-03C5F578D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2299" y="3077495"/>
            <a:ext cx="317353" cy="37102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504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696743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深度优先搜索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(DFS)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EF5A9611-A878-64F9-74D8-7C962E676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71" y="678381"/>
            <a:ext cx="7752894" cy="106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2032" indent="-25203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068" lvl="1" indent="-21002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0105" lvl="2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6147" lvl="3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189" lvl="4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8231" lvl="5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84273" lvl="6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20315" lvl="7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6357" lvl="8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深度优先遍历：到达每个顶点时，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考查其所有邻接顶点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。若某个顶点的所有邻接顶点均被访问过，则需要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回溯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xmlns="" id="{F878B7F8-8C78-953B-D1CE-74A8AE48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161" y="1584052"/>
            <a:ext cx="360522" cy="280017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>
                <a:srgbClr val="00E4A8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" name="组合 35844">
            <a:extLst>
              <a:ext uri="{FF2B5EF4-FFF2-40B4-BE49-F238E27FC236}">
                <a16:creationId xmlns:a16="http://schemas.microsoft.com/office/drawing/2014/main" xmlns="" id="{3E3F57A3-223D-CAB4-70CE-7FE8F26C5916}"/>
              </a:ext>
            </a:extLst>
          </p:cNvPr>
          <p:cNvGrpSpPr/>
          <p:nvPr/>
        </p:nvGrpSpPr>
        <p:grpSpPr bwMode="auto">
          <a:xfrm>
            <a:off x="4671596" y="1864069"/>
            <a:ext cx="1120069" cy="560035"/>
            <a:chOff x="0" y="0"/>
            <a:chExt cx="2400" cy="1200"/>
          </a:xfrm>
        </p:grpSpPr>
        <p:sp>
          <p:nvSpPr>
            <p:cNvPr id="29" name="Line 6">
              <a:extLst>
                <a:ext uri="{FF2B5EF4-FFF2-40B4-BE49-F238E27FC236}">
                  <a16:creationId xmlns:a16="http://schemas.microsoft.com/office/drawing/2014/main" xmlns="" id="{F6EC5638-FE44-84A1-D58C-C84334DF1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0"/>
              <a:ext cx="1920" cy="6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0" name="Oval 7">
              <a:extLst>
                <a:ext uri="{FF2B5EF4-FFF2-40B4-BE49-F238E27FC236}">
                  <a16:creationId xmlns:a16="http://schemas.microsoft.com/office/drawing/2014/main" xmlns="" id="{347C5912-1C08-4018-4F69-DE217F13E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0"/>
              <a:ext cx="772" cy="6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5847">
            <a:extLst>
              <a:ext uri="{FF2B5EF4-FFF2-40B4-BE49-F238E27FC236}">
                <a16:creationId xmlns:a16="http://schemas.microsoft.com/office/drawing/2014/main" xmlns="" id="{9327A450-392C-9266-899C-3A531F8E7112}"/>
              </a:ext>
            </a:extLst>
          </p:cNvPr>
          <p:cNvGrpSpPr/>
          <p:nvPr/>
        </p:nvGrpSpPr>
        <p:grpSpPr bwMode="auto">
          <a:xfrm>
            <a:off x="4279572" y="2424104"/>
            <a:ext cx="504031" cy="784049"/>
            <a:chOff x="0" y="0"/>
            <a:chExt cx="1080" cy="1680"/>
          </a:xfrm>
        </p:grpSpPr>
        <p:sp>
          <p:nvSpPr>
            <p:cNvPr id="96" name="Oval 8">
              <a:extLst>
                <a:ext uri="{FF2B5EF4-FFF2-40B4-BE49-F238E27FC236}">
                  <a16:creationId xmlns:a16="http://schemas.microsoft.com/office/drawing/2014/main" xmlns="" id="{1E9CE9CC-EC2D-1DF1-96BA-88FD1C4C2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0"/>
              <a:ext cx="772" cy="6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9">
              <a:extLst>
                <a:ext uri="{FF2B5EF4-FFF2-40B4-BE49-F238E27FC236}">
                  <a16:creationId xmlns:a16="http://schemas.microsoft.com/office/drawing/2014/main" xmlns="" id="{B6619DEC-9530-A044-710C-C00E255CA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0"/>
              <a:ext cx="840" cy="108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98" name="组合 35850">
            <a:extLst>
              <a:ext uri="{FF2B5EF4-FFF2-40B4-BE49-F238E27FC236}">
                <a16:creationId xmlns:a16="http://schemas.microsoft.com/office/drawing/2014/main" xmlns="" id="{D83E2581-5975-C1E8-401E-3AD33D3DE251}"/>
              </a:ext>
            </a:extLst>
          </p:cNvPr>
          <p:cNvGrpSpPr/>
          <p:nvPr/>
        </p:nvGrpSpPr>
        <p:grpSpPr bwMode="auto">
          <a:xfrm>
            <a:off x="4559589" y="3208153"/>
            <a:ext cx="808550" cy="569369"/>
            <a:chOff x="0" y="0"/>
            <a:chExt cx="1732" cy="1220"/>
          </a:xfrm>
        </p:grpSpPr>
        <p:sp>
          <p:nvSpPr>
            <p:cNvPr id="116" name="Oval 11">
              <a:extLst>
                <a:ext uri="{FF2B5EF4-FFF2-40B4-BE49-F238E27FC236}">
                  <a16:creationId xmlns:a16="http://schemas.microsoft.com/office/drawing/2014/main" xmlns="" id="{9AF1D438-C3C3-42ED-32FA-8DE251443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600"/>
              <a:ext cx="772" cy="62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" name="Line 12">
              <a:extLst>
                <a:ext uri="{FF2B5EF4-FFF2-40B4-BE49-F238E27FC236}">
                  <a16:creationId xmlns:a16="http://schemas.microsoft.com/office/drawing/2014/main" xmlns="" id="{B7C6EBE0-27F6-7D2E-D972-7E351A588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080" cy="7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18" name="组合 35853">
            <a:extLst>
              <a:ext uri="{FF2B5EF4-FFF2-40B4-BE49-F238E27FC236}">
                <a16:creationId xmlns:a16="http://schemas.microsoft.com/office/drawing/2014/main" xmlns="" id="{D8547E91-3661-853A-D310-525540DBE1FA}"/>
              </a:ext>
            </a:extLst>
          </p:cNvPr>
          <p:cNvGrpSpPr/>
          <p:nvPr/>
        </p:nvGrpSpPr>
        <p:grpSpPr bwMode="auto">
          <a:xfrm>
            <a:off x="5343638" y="3712184"/>
            <a:ext cx="808550" cy="396691"/>
            <a:chOff x="0" y="0"/>
            <a:chExt cx="1732" cy="850"/>
          </a:xfrm>
        </p:grpSpPr>
        <p:sp>
          <p:nvSpPr>
            <p:cNvPr id="119" name="Oval 10">
              <a:extLst>
                <a:ext uri="{FF2B5EF4-FFF2-40B4-BE49-F238E27FC236}">
                  <a16:creationId xmlns:a16="http://schemas.microsoft.com/office/drawing/2014/main" xmlns="" id="{F781ACEA-245D-2760-A560-07D68FCE6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"/>
              <a:ext cx="772" cy="61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:a16="http://schemas.microsoft.com/office/drawing/2014/main" xmlns="" id="{9B2546E3-D289-543C-7813-F0FD64EDA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0" cy="48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21" name="组合 35856">
            <a:extLst>
              <a:ext uri="{FF2B5EF4-FFF2-40B4-BE49-F238E27FC236}">
                <a16:creationId xmlns:a16="http://schemas.microsoft.com/office/drawing/2014/main" xmlns="" id="{5DD1D9A4-177D-4CCF-A5E1-2DBC4C3D2C3E}"/>
              </a:ext>
            </a:extLst>
          </p:cNvPr>
          <p:cNvGrpSpPr/>
          <p:nvPr/>
        </p:nvGrpSpPr>
        <p:grpSpPr bwMode="auto">
          <a:xfrm>
            <a:off x="5959676" y="1864070"/>
            <a:ext cx="1288080" cy="1904118"/>
            <a:chOff x="0" y="0"/>
            <a:chExt cx="2759" cy="4080"/>
          </a:xfrm>
        </p:grpSpPr>
        <p:sp>
          <p:nvSpPr>
            <p:cNvPr id="122" name="Line 14">
              <a:extLst>
                <a:ext uri="{FF2B5EF4-FFF2-40B4-BE49-F238E27FC236}">
                  <a16:creationId xmlns:a16="http://schemas.microsoft.com/office/drawing/2014/main" xmlns="" id="{6A81F72F-B41B-84BF-510E-C158A2E5C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160" cy="6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23" name="Oval 15">
              <a:extLst>
                <a:ext uri="{FF2B5EF4-FFF2-40B4-BE49-F238E27FC236}">
                  <a16:creationId xmlns:a16="http://schemas.microsoft.com/office/drawing/2014/main" xmlns="" id="{C0A94DB8-31B5-3DC7-65ED-1AA2C34EF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580"/>
              <a:ext cx="773" cy="62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Oval 16">
              <a:extLst>
                <a:ext uri="{FF2B5EF4-FFF2-40B4-BE49-F238E27FC236}">
                  <a16:creationId xmlns:a16="http://schemas.microsoft.com/office/drawing/2014/main" xmlns="" id="{0CE97E44-286C-674A-84C3-7E9240613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20"/>
              <a:ext cx="772" cy="62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Line 17">
              <a:extLst>
                <a:ext uri="{FF2B5EF4-FFF2-40B4-BE49-F238E27FC236}">
                  <a16:creationId xmlns:a16="http://schemas.microsoft.com/office/drawing/2014/main" xmlns="" id="{842F0F7F-AF98-796D-2BD6-4A5EFDBD6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200"/>
              <a:ext cx="840" cy="8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26" name="Oval 18">
              <a:extLst>
                <a:ext uri="{FF2B5EF4-FFF2-40B4-BE49-F238E27FC236}">
                  <a16:creationId xmlns:a16="http://schemas.microsoft.com/office/drawing/2014/main" xmlns="" id="{B27C734F-DA5F-D852-9587-34FB3189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3460"/>
              <a:ext cx="773" cy="62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19">
              <a:extLst>
                <a:ext uri="{FF2B5EF4-FFF2-40B4-BE49-F238E27FC236}">
                  <a16:creationId xmlns:a16="http://schemas.microsoft.com/office/drawing/2014/main" xmlns="" id="{3DAEBBC2-20CD-B6C4-937F-46589D2BC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2640"/>
              <a:ext cx="720" cy="8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28" name="组合 35863">
            <a:extLst>
              <a:ext uri="{FF2B5EF4-FFF2-40B4-BE49-F238E27FC236}">
                <a16:creationId xmlns:a16="http://schemas.microsoft.com/office/drawing/2014/main" xmlns="" id="{9BE4C6F7-229A-60D0-BE91-EB3D3A9D0306}"/>
              </a:ext>
            </a:extLst>
          </p:cNvPr>
          <p:cNvGrpSpPr/>
          <p:nvPr/>
        </p:nvGrpSpPr>
        <p:grpSpPr bwMode="auto">
          <a:xfrm>
            <a:off x="3551526" y="2368101"/>
            <a:ext cx="1176073" cy="849386"/>
            <a:chOff x="0" y="0"/>
            <a:chExt cx="2520" cy="1820"/>
          </a:xfrm>
        </p:grpSpPr>
        <p:sp>
          <p:nvSpPr>
            <p:cNvPr id="129" name="Line 20">
              <a:extLst>
                <a:ext uri="{FF2B5EF4-FFF2-40B4-BE49-F238E27FC236}">
                  <a16:creationId xmlns:a16="http://schemas.microsoft.com/office/drawing/2014/main" xmlns="" id="{53B6EC5E-BC4A-B94E-BAB1-370703F28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0"/>
              <a:ext cx="2040" cy="120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30" name="Oval 21">
              <a:extLst>
                <a:ext uri="{FF2B5EF4-FFF2-40B4-BE49-F238E27FC236}">
                  <a16:creationId xmlns:a16="http://schemas.microsoft.com/office/drawing/2014/main" xmlns="" id="{EEA1D042-66F5-4DF8-01E5-C0E57E553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1" name="组合 35866">
            <a:extLst>
              <a:ext uri="{FF2B5EF4-FFF2-40B4-BE49-F238E27FC236}">
                <a16:creationId xmlns:a16="http://schemas.microsoft.com/office/drawing/2014/main" xmlns="" id="{7E9D5949-A125-1903-8E30-7518D73578B8}"/>
              </a:ext>
            </a:extLst>
          </p:cNvPr>
          <p:cNvGrpSpPr/>
          <p:nvPr/>
        </p:nvGrpSpPr>
        <p:grpSpPr bwMode="auto">
          <a:xfrm>
            <a:off x="4895610" y="2424104"/>
            <a:ext cx="584537" cy="793383"/>
            <a:chOff x="0" y="0"/>
            <a:chExt cx="1252" cy="1700"/>
          </a:xfrm>
        </p:grpSpPr>
        <p:sp>
          <p:nvSpPr>
            <p:cNvPr id="132" name="Oval 22">
              <a:extLst>
                <a:ext uri="{FF2B5EF4-FFF2-40B4-BE49-F238E27FC236}">
                  <a16:creationId xmlns:a16="http://schemas.microsoft.com/office/drawing/2014/main" xmlns="" id="{232D4998-7933-D6C3-ED2E-650ECD90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8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Line 23">
              <a:extLst>
                <a:ext uri="{FF2B5EF4-FFF2-40B4-BE49-F238E27FC236}">
                  <a16:creationId xmlns:a16="http://schemas.microsoft.com/office/drawing/2014/main" xmlns="" id="{FCFB4A12-3BCD-8632-A73B-0128F6F0E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840" cy="10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34" name="组合 35869">
            <a:extLst>
              <a:ext uri="{FF2B5EF4-FFF2-40B4-BE49-F238E27FC236}">
                <a16:creationId xmlns:a16="http://schemas.microsoft.com/office/drawing/2014/main" xmlns="" id="{0F36851E-A22E-AEDA-7D92-8E3E6F10B309}"/>
              </a:ext>
            </a:extLst>
          </p:cNvPr>
          <p:cNvGrpSpPr/>
          <p:nvPr/>
        </p:nvGrpSpPr>
        <p:grpSpPr bwMode="auto">
          <a:xfrm>
            <a:off x="3663533" y="3208153"/>
            <a:ext cx="728045" cy="569369"/>
            <a:chOff x="0" y="0"/>
            <a:chExt cx="1560" cy="1220"/>
          </a:xfrm>
        </p:grpSpPr>
        <p:sp>
          <p:nvSpPr>
            <p:cNvPr id="135" name="Oval 24">
              <a:extLst>
                <a:ext uri="{FF2B5EF4-FFF2-40B4-BE49-F238E27FC236}">
                  <a16:creationId xmlns:a16="http://schemas.microsoft.com/office/drawing/2014/main" xmlns="" id="{3BD2A7FE-202D-9146-2857-FC918E41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Line 25">
              <a:extLst>
                <a:ext uri="{FF2B5EF4-FFF2-40B4-BE49-F238E27FC236}">
                  <a16:creationId xmlns:a16="http://schemas.microsoft.com/office/drawing/2014/main" xmlns="" id="{2AE15715-C003-85AC-0128-C93BC80FC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0"/>
              <a:ext cx="1080" cy="60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37" name="组合 35872">
            <a:extLst>
              <a:ext uri="{FF2B5EF4-FFF2-40B4-BE49-F238E27FC236}">
                <a16:creationId xmlns:a16="http://schemas.microsoft.com/office/drawing/2014/main" xmlns="" id="{1A600E3A-B9F9-CB0B-F6C6-B5F8A905552A}"/>
              </a:ext>
            </a:extLst>
          </p:cNvPr>
          <p:cNvGrpSpPr/>
          <p:nvPr/>
        </p:nvGrpSpPr>
        <p:grpSpPr bwMode="auto">
          <a:xfrm>
            <a:off x="4503585" y="3758853"/>
            <a:ext cx="560035" cy="466696"/>
            <a:chOff x="0" y="0"/>
            <a:chExt cx="1200" cy="1000"/>
          </a:xfrm>
        </p:grpSpPr>
        <p:sp>
          <p:nvSpPr>
            <p:cNvPr id="138" name="Oval 26">
              <a:extLst>
                <a:ext uri="{FF2B5EF4-FFF2-40B4-BE49-F238E27FC236}">
                  <a16:creationId xmlns:a16="http://schemas.microsoft.com/office/drawing/2014/main" xmlns="" id="{1B7FAB28-0765-8C56-5C54-F1C16029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27">
              <a:extLst>
                <a:ext uri="{FF2B5EF4-FFF2-40B4-BE49-F238E27FC236}">
                  <a16:creationId xmlns:a16="http://schemas.microsoft.com/office/drawing/2014/main" xmlns="" id="{05B4BEF4-8A2E-AF16-C349-B3F5D62C3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" y="0"/>
              <a:ext cx="840" cy="3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40" name="组合 35875">
            <a:extLst>
              <a:ext uri="{FF2B5EF4-FFF2-40B4-BE49-F238E27FC236}">
                <a16:creationId xmlns:a16="http://schemas.microsoft.com/office/drawing/2014/main" xmlns="" id="{FB1B903D-FE91-8562-F2AE-4F4E470BA7B5}"/>
              </a:ext>
            </a:extLst>
          </p:cNvPr>
          <p:cNvGrpSpPr/>
          <p:nvPr/>
        </p:nvGrpSpPr>
        <p:grpSpPr bwMode="auto">
          <a:xfrm>
            <a:off x="5343638" y="4087874"/>
            <a:ext cx="1344083" cy="529700"/>
            <a:chOff x="0" y="0"/>
            <a:chExt cx="2879" cy="1134"/>
          </a:xfrm>
        </p:grpSpPr>
        <p:sp>
          <p:nvSpPr>
            <p:cNvPr id="141" name="Oval 28">
              <a:extLst>
                <a:ext uri="{FF2B5EF4-FFF2-40B4-BE49-F238E27FC236}">
                  <a16:creationId xmlns:a16="http://schemas.microsoft.com/office/drawing/2014/main" xmlns="" id="{A904EC2D-C5D8-3381-5696-9DDFE6FD4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4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29">
              <a:extLst>
                <a:ext uri="{FF2B5EF4-FFF2-40B4-BE49-F238E27FC236}">
                  <a16:creationId xmlns:a16="http://schemas.microsoft.com/office/drawing/2014/main" xmlns="" id="{A1BE1B4F-DD76-6B40-2106-FEE1AB7A2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" y="0"/>
              <a:ext cx="840" cy="50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43" name="Oval 30">
              <a:extLst>
                <a:ext uri="{FF2B5EF4-FFF2-40B4-BE49-F238E27FC236}">
                  <a16:creationId xmlns:a16="http://schemas.microsoft.com/office/drawing/2014/main" xmlns="" id="{C31E1051-B5CA-00C5-3D5C-A05CB98BA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" y="514"/>
              <a:ext cx="773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" name="Line 31">
              <a:extLst>
                <a:ext uri="{FF2B5EF4-FFF2-40B4-BE49-F238E27FC236}">
                  <a16:creationId xmlns:a16="http://schemas.microsoft.com/office/drawing/2014/main" xmlns="" id="{BF41489D-87EC-2203-2948-229E601F0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34"/>
              <a:ext cx="960" cy="4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45" name="组合 35880">
            <a:extLst>
              <a:ext uri="{FF2B5EF4-FFF2-40B4-BE49-F238E27FC236}">
                <a16:creationId xmlns:a16="http://schemas.microsoft.com/office/drawing/2014/main" xmlns="" id="{71BBA403-B125-EB31-F01D-ED9632009806}"/>
              </a:ext>
            </a:extLst>
          </p:cNvPr>
          <p:cNvGrpSpPr/>
          <p:nvPr/>
        </p:nvGrpSpPr>
        <p:grpSpPr bwMode="auto">
          <a:xfrm>
            <a:off x="5920485" y="2424104"/>
            <a:ext cx="1724655" cy="681376"/>
            <a:chOff x="276" y="0"/>
            <a:chExt cx="3695" cy="1460"/>
          </a:xfrm>
        </p:grpSpPr>
        <p:sp>
          <p:nvSpPr>
            <p:cNvPr id="146" name="Line 32">
              <a:extLst>
                <a:ext uri="{FF2B5EF4-FFF2-40B4-BE49-F238E27FC236}">
                  <a16:creationId xmlns:a16="http://schemas.microsoft.com/office/drawing/2014/main" xmlns="" id="{2A5C93D5-A90D-966D-8BC7-1C6A05320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0"/>
              <a:ext cx="1680" cy="79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47" name="Oval 33">
              <a:extLst>
                <a:ext uri="{FF2B5EF4-FFF2-40B4-BE49-F238E27FC236}">
                  <a16:creationId xmlns:a16="http://schemas.microsoft.com/office/drawing/2014/main" xmlns="" id="{5F1C1A56-192E-4B9C-E1FB-0F72496E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84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662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" name="Oval 34">
              <a:extLst>
                <a:ext uri="{FF2B5EF4-FFF2-40B4-BE49-F238E27FC236}">
                  <a16:creationId xmlns:a16="http://schemas.microsoft.com/office/drawing/2014/main" xmlns="" id="{0C9DC1D4-DEDB-7D50-2EBA-6ECD5F25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" y="84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" name="Line 35">
              <a:extLst>
                <a:ext uri="{FF2B5EF4-FFF2-40B4-BE49-F238E27FC236}">
                  <a16:creationId xmlns:a16="http://schemas.microsoft.com/office/drawing/2014/main" xmlns="" id="{27F07D96-3166-3CE3-0D24-CFBCEA2BE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0"/>
              <a:ext cx="960" cy="84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50" name="组合 35885">
            <a:extLst>
              <a:ext uri="{FF2B5EF4-FFF2-40B4-BE49-F238E27FC236}">
                <a16:creationId xmlns:a16="http://schemas.microsoft.com/office/drawing/2014/main" xmlns="" id="{18936961-2E0C-9459-98F1-628EDD37B41D}"/>
              </a:ext>
            </a:extLst>
          </p:cNvPr>
          <p:cNvGrpSpPr/>
          <p:nvPr/>
        </p:nvGrpSpPr>
        <p:grpSpPr bwMode="auto">
          <a:xfrm>
            <a:off x="6127686" y="3096146"/>
            <a:ext cx="392024" cy="690709"/>
            <a:chOff x="0" y="0"/>
            <a:chExt cx="840" cy="1480"/>
          </a:xfrm>
        </p:grpSpPr>
        <p:sp>
          <p:nvSpPr>
            <p:cNvPr id="151" name="Oval 36">
              <a:extLst>
                <a:ext uri="{FF2B5EF4-FFF2-40B4-BE49-F238E27FC236}">
                  <a16:creationId xmlns:a16="http://schemas.microsoft.com/office/drawing/2014/main" xmlns="" id="{217C3AE8-C650-A0D8-0B8D-D42D11FDF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" name="Line 37">
              <a:extLst>
                <a:ext uri="{FF2B5EF4-FFF2-40B4-BE49-F238E27FC236}">
                  <a16:creationId xmlns:a16="http://schemas.microsoft.com/office/drawing/2014/main" xmlns="" id="{95121E73-C593-6BA2-7BF6-0B01511EA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" y="0"/>
              <a:ext cx="480" cy="86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53" name="组合 35888">
            <a:extLst>
              <a:ext uri="{FF2B5EF4-FFF2-40B4-BE49-F238E27FC236}">
                <a16:creationId xmlns:a16="http://schemas.microsoft.com/office/drawing/2014/main" xmlns="" id="{7E52B8A8-C70F-C631-B517-FF5EF6C8337C}"/>
              </a:ext>
            </a:extLst>
          </p:cNvPr>
          <p:cNvGrpSpPr/>
          <p:nvPr/>
        </p:nvGrpSpPr>
        <p:grpSpPr bwMode="auto">
          <a:xfrm>
            <a:off x="6687059" y="3768188"/>
            <a:ext cx="912569" cy="522699"/>
            <a:chOff x="411" y="0"/>
            <a:chExt cx="1955" cy="1120"/>
          </a:xfrm>
        </p:grpSpPr>
        <p:sp>
          <p:nvSpPr>
            <p:cNvPr id="154" name="Oval 38">
              <a:extLst>
                <a:ext uri="{FF2B5EF4-FFF2-40B4-BE49-F238E27FC236}">
                  <a16:creationId xmlns:a16="http://schemas.microsoft.com/office/drawing/2014/main" xmlns="" id="{066525CD-12E4-596B-2DFE-48699D5C2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500"/>
              <a:ext cx="773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" name="Line 39">
              <a:extLst>
                <a:ext uri="{FF2B5EF4-FFF2-40B4-BE49-F238E27FC236}">
                  <a16:creationId xmlns:a16="http://schemas.microsoft.com/office/drawing/2014/main" xmlns="" id="{4B53C94B-42D1-480F-1F55-F9E1719E0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4" y="0"/>
              <a:ext cx="429" cy="50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56" name="Oval 40">
              <a:extLst>
                <a:ext uri="{FF2B5EF4-FFF2-40B4-BE49-F238E27FC236}">
                  <a16:creationId xmlns:a16="http://schemas.microsoft.com/office/drawing/2014/main" xmlns="" id="{0D906D6A-AE0A-42F9-BED2-F4B1C2D7F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480"/>
              <a:ext cx="773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" name="Line 41">
              <a:extLst>
                <a:ext uri="{FF2B5EF4-FFF2-40B4-BE49-F238E27FC236}">
                  <a16:creationId xmlns:a16="http://schemas.microsoft.com/office/drawing/2014/main" xmlns="" id="{99CF72F1-AF8B-DAA4-4B3F-379967F00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0"/>
              <a:ext cx="633" cy="50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158" name="组合 35893">
            <a:extLst>
              <a:ext uri="{FF2B5EF4-FFF2-40B4-BE49-F238E27FC236}">
                <a16:creationId xmlns:a16="http://schemas.microsoft.com/office/drawing/2014/main" xmlns="" id="{7BC0C7A4-8D3F-A5DB-06AE-347A2EF12A28}"/>
              </a:ext>
            </a:extLst>
          </p:cNvPr>
          <p:cNvGrpSpPr/>
          <p:nvPr/>
        </p:nvGrpSpPr>
        <p:grpSpPr bwMode="auto">
          <a:xfrm>
            <a:off x="570980" y="1815067"/>
            <a:ext cx="2523853" cy="1837614"/>
            <a:chOff x="0" y="0"/>
            <a:chExt cx="2997" cy="1920"/>
          </a:xfrm>
        </p:grpSpPr>
        <p:sp>
          <p:nvSpPr>
            <p:cNvPr id="159" name="Oval 4">
              <a:extLst>
                <a:ext uri="{FF2B5EF4-FFF2-40B4-BE49-F238E27FC236}">
                  <a16:creationId xmlns:a16="http://schemas.microsoft.com/office/drawing/2014/main" xmlns="" id="{294EBA02-E4FD-3795-223D-63CF0B0C2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480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" name="Oval 5">
              <a:extLst>
                <a:ext uri="{FF2B5EF4-FFF2-40B4-BE49-F238E27FC236}">
                  <a16:creationId xmlns:a16="http://schemas.microsoft.com/office/drawing/2014/main" xmlns="" id="{8D2533A9-DC62-92A9-1B0A-3FF9BAA8D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1" name="Oval 6">
              <a:extLst>
                <a:ext uri="{FF2B5EF4-FFF2-40B4-BE49-F238E27FC236}">
                  <a16:creationId xmlns:a16="http://schemas.microsoft.com/office/drawing/2014/main" xmlns="" id="{315B3A78-DFC8-0322-B5A5-6C45FC1B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" name="Oval 7">
              <a:extLst>
                <a:ext uri="{FF2B5EF4-FFF2-40B4-BE49-F238E27FC236}">
                  <a16:creationId xmlns:a16="http://schemas.microsoft.com/office/drawing/2014/main" xmlns="" id="{32509C4C-BC6E-B5D5-7937-7656EA8D3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0"/>
              <a:ext cx="309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" name="Oval 8">
              <a:extLst>
                <a:ext uri="{FF2B5EF4-FFF2-40B4-BE49-F238E27FC236}">
                  <a16:creationId xmlns:a16="http://schemas.microsoft.com/office/drawing/2014/main" xmlns="" id="{EA830C0A-A340-96F7-F7F4-B789D443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-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" name="Oval 9">
              <a:extLst>
                <a:ext uri="{FF2B5EF4-FFF2-40B4-BE49-F238E27FC236}">
                  <a16:creationId xmlns:a16="http://schemas.microsoft.com/office/drawing/2014/main" xmlns="" id="{E04E30D9-1741-D9AC-7789-AF05D8C36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309" cy="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5" name="Line 10">
              <a:extLst>
                <a:ext uri="{FF2B5EF4-FFF2-40B4-BE49-F238E27FC236}">
                  <a16:creationId xmlns:a16="http://schemas.microsoft.com/office/drawing/2014/main" xmlns="" id="{F58DBBD9-8282-187A-A444-5A9FD45CA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"/>
              <a:ext cx="768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66" name="Line 11">
              <a:extLst>
                <a:ext uri="{FF2B5EF4-FFF2-40B4-BE49-F238E27FC236}">
                  <a16:creationId xmlns:a16="http://schemas.microsoft.com/office/drawing/2014/main" xmlns="" id="{72219DE9-BE95-DF24-FCD1-74A7564AE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"/>
              <a:ext cx="86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67" name="Line 12">
              <a:extLst>
                <a:ext uri="{FF2B5EF4-FFF2-40B4-BE49-F238E27FC236}">
                  <a16:creationId xmlns:a16="http://schemas.microsoft.com/office/drawing/2014/main" xmlns="" id="{5DCD75AA-6F10-F42B-88CB-4E2ED28EC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720"/>
              <a:ext cx="33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68" name="Line 13">
              <a:extLst>
                <a:ext uri="{FF2B5EF4-FFF2-40B4-BE49-F238E27FC236}">
                  <a16:creationId xmlns:a16="http://schemas.microsoft.com/office/drawing/2014/main" xmlns="" id="{B7A5FC79-E031-4572-2BA2-C39BD588F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32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69" name="Oval 14">
              <a:extLst>
                <a:ext uri="{FF2B5EF4-FFF2-40B4-BE49-F238E27FC236}">
                  <a16:creationId xmlns:a16="http://schemas.microsoft.com/office/drawing/2014/main" xmlns="" id="{5114C2C2-7206-96B7-80D6-F13BCFAD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72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0" name="Line 15">
              <a:extLst>
                <a:ext uri="{FF2B5EF4-FFF2-40B4-BE49-F238E27FC236}">
                  <a16:creationId xmlns:a16="http://schemas.microsoft.com/office/drawing/2014/main" xmlns="" id="{2E429247-FDFB-06C7-155F-46AB6AB3F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392"/>
              <a:ext cx="100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71" name="Line 16">
              <a:extLst>
                <a:ext uri="{FF2B5EF4-FFF2-40B4-BE49-F238E27FC236}">
                  <a16:creationId xmlns:a16="http://schemas.microsoft.com/office/drawing/2014/main" xmlns="" id="{3C04F46F-60F0-A58E-BEA9-32EF4CCD9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72" name="Oval 17">
              <a:extLst>
                <a:ext uri="{FF2B5EF4-FFF2-40B4-BE49-F238E27FC236}">
                  <a16:creationId xmlns:a16="http://schemas.microsoft.com/office/drawing/2014/main" xmlns="" id="{1BF08ABD-32FD-775C-F760-ECB23529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" name="Line 18">
              <a:extLst>
                <a:ext uri="{FF2B5EF4-FFF2-40B4-BE49-F238E27FC236}">
                  <a16:creationId xmlns:a16="http://schemas.microsoft.com/office/drawing/2014/main" xmlns="" id="{0CE0D8BD-C41C-6978-6172-2DFBFACC9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720"/>
              <a:ext cx="384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74" name="Line 19">
              <a:extLst>
                <a:ext uri="{FF2B5EF4-FFF2-40B4-BE49-F238E27FC236}">
                  <a16:creationId xmlns:a16="http://schemas.microsoft.com/office/drawing/2014/main" xmlns="" id="{91CEFF6A-A889-52A3-79D7-4BE82CFD2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2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75" name="Line 20">
              <a:extLst>
                <a:ext uri="{FF2B5EF4-FFF2-40B4-BE49-F238E27FC236}">
                  <a16:creationId xmlns:a16="http://schemas.microsoft.com/office/drawing/2014/main" xmlns="" id="{D90017A2-1640-4019-CFD4-D36BFC58A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sp>
        <p:nvSpPr>
          <p:cNvPr id="176" name="曲线 6424">
            <a:extLst>
              <a:ext uri="{FF2B5EF4-FFF2-40B4-BE49-F238E27FC236}">
                <a16:creationId xmlns:a16="http://schemas.microsoft.com/office/drawing/2014/main" xmlns="" id="{697FC703-140C-6CD1-B7C8-8F4D6D762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297" y="3791523"/>
            <a:ext cx="544867" cy="273017"/>
          </a:xfrm>
          <a:custGeom>
            <a:avLst/>
            <a:gdLst>
              <a:gd name="T0" fmla="*/ 2147483646 w 21600"/>
              <a:gd name="T1" fmla="*/ 1618622101 h 21600"/>
              <a:gd name="T2" fmla="*/ 2147483646 w 21600"/>
              <a:gd name="T3" fmla="*/ 1618622101 h 21600"/>
              <a:gd name="T4" fmla="*/ 112960529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18503"/>
                </a:moveTo>
                <a:cubicBezTo>
                  <a:pt x="18583" y="18503"/>
                  <a:pt x="6922" y="21600"/>
                  <a:pt x="3461" y="18503"/>
                </a:cubicBezTo>
                <a:cubicBezTo>
                  <a:pt x="0" y="15407"/>
                  <a:pt x="1258" y="3096"/>
                  <a:pt x="814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77" name="曲线 6424">
            <a:extLst>
              <a:ext uri="{FF2B5EF4-FFF2-40B4-BE49-F238E27FC236}">
                <a16:creationId xmlns:a16="http://schemas.microsoft.com/office/drawing/2014/main" xmlns="" id="{930DE95B-084F-9763-164B-96A908DF0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918" y="3241989"/>
            <a:ext cx="529700" cy="36985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100900452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18503"/>
                </a:moveTo>
                <a:cubicBezTo>
                  <a:pt x="18583" y="18503"/>
                  <a:pt x="6922" y="21600"/>
                  <a:pt x="3461" y="18503"/>
                </a:cubicBezTo>
                <a:cubicBezTo>
                  <a:pt x="0" y="15407"/>
                  <a:pt x="1258" y="3096"/>
                  <a:pt x="814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78" name="曲线 6429">
            <a:extLst>
              <a:ext uri="{FF2B5EF4-FFF2-40B4-BE49-F238E27FC236}">
                <a16:creationId xmlns:a16="http://schemas.microsoft.com/office/drawing/2014/main" xmlns="" id="{828D5F87-9B00-2AC2-EF3A-1636F1473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756" y="2431105"/>
            <a:ext cx="316186" cy="546034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062" y="20493"/>
                  <a:pt x="15027" y="18574"/>
                  <a:pt x="18313" y="14977"/>
                </a:cubicBezTo>
                <a:cubicBezTo>
                  <a:pt x="21600" y="11381"/>
                  <a:pt x="19558" y="2490"/>
                  <a:pt x="19813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79" name="曲线 6429">
            <a:extLst>
              <a:ext uri="{FF2B5EF4-FFF2-40B4-BE49-F238E27FC236}">
                <a16:creationId xmlns:a16="http://schemas.microsoft.com/office/drawing/2014/main" xmlns="" id="{1EC409A3-2D3A-4954-EFEA-707C7ED2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121" y="1866404"/>
            <a:ext cx="899555" cy="441027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062" y="20493"/>
                  <a:pt x="15027" y="18574"/>
                  <a:pt x="18313" y="14977"/>
                </a:cubicBezTo>
                <a:cubicBezTo>
                  <a:pt x="21600" y="11381"/>
                  <a:pt x="19558" y="2490"/>
                  <a:pt x="19813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80" name="曲线 6429">
            <a:extLst>
              <a:ext uri="{FF2B5EF4-FFF2-40B4-BE49-F238E27FC236}">
                <a16:creationId xmlns:a16="http://schemas.microsoft.com/office/drawing/2014/main" xmlns="" id="{36D5DBFF-57AA-A8C9-81A2-21504377F3B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55880" y="3083312"/>
            <a:ext cx="317353" cy="47603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062" y="20493"/>
                  <a:pt x="15027" y="18574"/>
                  <a:pt x="18313" y="14977"/>
                </a:cubicBezTo>
                <a:cubicBezTo>
                  <a:pt x="21600" y="11381"/>
                  <a:pt x="19558" y="2490"/>
                  <a:pt x="19813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81" name="曲线 6429">
            <a:extLst>
              <a:ext uri="{FF2B5EF4-FFF2-40B4-BE49-F238E27FC236}">
                <a16:creationId xmlns:a16="http://schemas.microsoft.com/office/drawing/2014/main" xmlns="" id="{C5B42497-F615-07D1-D4EB-B14578F32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227" y="2448607"/>
            <a:ext cx="318519" cy="441027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062" y="20493"/>
                  <a:pt x="15027" y="18574"/>
                  <a:pt x="18313" y="14977"/>
                </a:cubicBezTo>
                <a:cubicBezTo>
                  <a:pt x="21600" y="11381"/>
                  <a:pt x="19558" y="2490"/>
                  <a:pt x="19813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82" name="曲线 6435">
            <a:extLst>
              <a:ext uri="{FF2B5EF4-FFF2-40B4-BE49-F238E27FC236}">
                <a16:creationId xmlns:a16="http://schemas.microsoft.com/office/drawing/2014/main" xmlns="" id="{75A354C0-77E9-A98A-63EF-19FDE6A8F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051" y="1706560"/>
            <a:ext cx="534366" cy="4678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9960" y="18778"/>
                  <a:pt x="15304" y="8226"/>
                  <a:pt x="11704" y="4630"/>
                </a:cubicBezTo>
                <a:cubicBezTo>
                  <a:pt x="8104" y="1033"/>
                  <a:pt x="1941" y="775"/>
                  <a:pt x="0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67208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64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83" name="曲线 6438">
            <a:extLst>
              <a:ext uri="{FF2B5EF4-FFF2-40B4-BE49-F238E27FC236}">
                <a16:creationId xmlns:a16="http://schemas.microsoft.com/office/drawing/2014/main" xmlns="" id="{9B2E3500-D868-B5FB-4F5B-186C5540D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681" y="1641223"/>
            <a:ext cx="1003396" cy="50053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04" y="18473"/>
                  <a:pt x="18003" y="5606"/>
                  <a:pt x="14406" y="2803"/>
                </a:cubicBezTo>
                <a:cubicBezTo>
                  <a:pt x="10810" y="0"/>
                  <a:pt x="2401" y="4396"/>
                  <a:pt x="0" y="4719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B5823C23-78E5-692B-67DC-8CA057D3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61" y="3992202"/>
            <a:ext cx="4340269" cy="6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72084" fontAlgn="base"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F"/>
            </a:pPr>
            <a:r>
              <a:rPr lang="en-US" altLang="zh-CN" sz="1764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DFS</a:t>
            </a:r>
            <a:r>
              <a:rPr lang="zh-CN" altLang="en-US" sz="1764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遍历</a:t>
            </a:r>
            <a:r>
              <a:rPr lang="zh-CN" altLang="en-US" sz="1764" b="1" dirty="0">
                <a:solidFill>
                  <a:srgbClr val="000000"/>
                </a:solidFill>
                <a:latin typeface="Tahoma" panose="020B0604030504040204" pitchFamily="34" charset="0"/>
              </a:rPr>
              <a:t>序列：</a:t>
            </a:r>
          </a:p>
          <a:p>
            <a:pPr defTabSz="672084" fontAlgn="base"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764" b="1" dirty="0">
                <a:solidFill>
                  <a:srgbClr val="000000"/>
                </a:solidFill>
                <a:latin typeface="Tahoma" panose="020B0604030504040204" pitchFamily="34" charset="0"/>
              </a:rPr>
              <a:t>       </a:t>
            </a:r>
            <a:r>
              <a:rPr lang="en-US" altLang="zh-CN" sz="1764" b="1" dirty="0">
                <a:solidFill>
                  <a:srgbClr val="284C8A"/>
                </a:solidFill>
                <a:latin typeface="Tahoma" panose="020B0604030504040204" pitchFamily="34" charset="0"/>
              </a:rPr>
              <a:t>v1 v2 v4 v8 v5 </a:t>
            </a:r>
            <a:r>
              <a:rPr lang="en-US" altLang="zh-CN" sz="1764" b="1" dirty="0">
                <a:solidFill>
                  <a:srgbClr val="000000"/>
                </a:solidFill>
                <a:latin typeface="Tahoma" panose="020B0604030504040204" pitchFamily="34" charset="0"/>
              </a:rPr>
              <a:t>v3 v6 </a:t>
            </a:r>
            <a:r>
              <a:rPr lang="en-US" altLang="zh-CN" sz="1764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v7</a:t>
            </a:r>
            <a:endParaRPr lang="en-US" altLang="zh-CN" sz="1764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77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696743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深度优先搜索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(DFS)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F8E54506-B695-317E-A88D-89FF6C4C1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30" y="658563"/>
            <a:ext cx="8375650" cy="25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深度优先遍历图的方法是，从图中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某未访问过的顶点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出发：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访问顶点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1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000" b="1" dirty="0">
                <a:solidFill>
                  <a:srgbClr val="284C8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依次</a:t>
            </a:r>
            <a:r>
              <a:rPr lang="zh-CN" altLang="en-US" sz="2000" b="1" dirty="0">
                <a:solidFill>
                  <a:srgbClr val="C050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000" b="1" dirty="0">
                <a:solidFill>
                  <a:srgbClr val="C050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 b="1" dirty="0">
                <a:solidFill>
                  <a:srgbClr val="C050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的未被访问的邻接点出发</a:t>
            </a:r>
            <a:r>
              <a:rPr lang="zh-CN" altLang="en-US" sz="2000" b="1" dirty="0" smtClean="0">
                <a:solidFill>
                  <a:srgbClr val="C050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，进行</a:t>
            </a:r>
            <a:r>
              <a:rPr lang="zh-CN" altLang="en-US" sz="2000" b="1" dirty="0">
                <a:solidFill>
                  <a:srgbClr val="C050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深度优先遍历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直至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中与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有路径相通的顶点都被访问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1196833" y="2484610"/>
            <a:ext cx="4718409" cy="179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229" rIns="13229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2032" indent="-252032" defTabSz="672084" fontAlgn="base">
              <a:lnSpc>
                <a:spcPct val="90000"/>
              </a:lnSpc>
              <a:spcAft>
                <a:spcPct val="0"/>
              </a:spcAft>
              <a:buClr>
                <a:srgbClr val="00E4A8"/>
              </a:buClr>
              <a:buSzPct val="8000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void DFS(Graph G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v) {</a:t>
            </a:r>
          </a:p>
          <a:p>
            <a:pPr marL="252032" indent="-252032" defTabSz="672084" fontAlgn="base">
              <a:lnSpc>
                <a:spcPct val="90000"/>
              </a:lnSpc>
              <a:spcAft>
                <a:spcPct val="0"/>
              </a:spcAft>
              <a:buClr>
                <a:srgbClr val="00E4A8"/>
              </a:buClr>
              <a:buSzPct val="8000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 visited[v</a:t>
            </a: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] = true;</a:t>
            </a:r>
            <a:r>
              <a:rPr lang="zh-CN" altLang="en-US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 printf(v);</a:t>
            </a:r>
            <a:endParaRPr lang="en-US" altLang="zh-CN" sz="18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52032" indent="-252032" defTabSz="672084" fontAlgn="base">
              <a:lnSpc>
                <a:spcPct val="90000"/>
              </a:lnSpc>
              <a:spcAft>
                <a:spcPct val="0"/>
              </a:spcAft>
              <a:buClr>
                <a:srgbClr val="00E4A8"/>
              </a:buClr>
              <a:buSzPct val="8000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for(v</a:t>
            </a:r>
            <a:r>
              <a:rPr lang="zh-CN" altLang="en-US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的每一</a:t>
            </a:r>
            <a:r>
              <a:rPr lang="zh-CN" altLang="en-US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个邻接</a:t>
            </a:r>
            <a:r>
              <a:rPr lang="zh-CN" altLang="en-US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顶点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w) </a:t>
            </a:r>
            <a:endParaRPr lang="en-US" altLang="zh-CN" sz="18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52032" indent="-252032" defTabSz="672084" fontAlgn="base">
              <a:lnSpc>
                <a:spcPct val="90000"/>
              </a:lnSpc>
              <a:spcAft>
                <a:spcPct val="0"/>
              </a:spcAft>
              <a:buClr>
                <a:srgbClr val="00E4A8"/>
              </a:buClr>
              <a:buSzPct val="8000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if </a:t>
            </a: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(visited[w]==false) </a:t>
            </a:r>
            <a:r>
              <a:rPr lang="en-US" altLang="zh-CN" sz="1800" b="1" dirty="0">
                <a:solidFill>
                  <a:srgbClr val="C0504D"/>
                </a:solidFill>
                <a:latin typeface="Tahoma" panose="020B0604030504040204" pitchFamily="34" charset="0"/>
              </a:rPr>
              <a:t>DFS(</a:t>
            </a:r>
            <a:r>
              <a:rPr lang="en-US" altLang="zh-CN" sz="1800" b="1" dirty="0" err="1">
                <a:solidFill>
                  <a:srgbClr val="C0504D"/>
                </a:solidFill>
                <a:latin typeface="Tahoma" panose="020B0604030504040204" pitchFamily="34" charset="0"/>
              </a:rPr>
              <a:t>G,w</a:t>
            </a:r>
            <a:r>
              <a:rPr lang="en-US" altLang="zh-CN" sz="1800" b="1" dirty="0">
                <a:solidFill>
                  <a:srgbClr val="C0504D"/>
                </a:solidFill>
                <a:latin typeface="Tahoma" panose="020B0604030504040204" pitchFamily="34" charset="0"/>
              </a:rPr>
              <a:t>)</a:t>
            </a: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;</a:t>
            </a:r>
          </a:p>
          <a:p>
            <a:pPr marL="252032" indent="-252032" defTabSz="672084" fontAlgn="base">
              <a:lnSpc>
                <a:spcPct val="90000"/>
              </a:lnSpc>
              <a:spcAft>
                <a:spcPct val="0"/>
              </a:spcAft>
              <a:buClr>
                <a:srgbClr val="00E4A8"/>
              </a:buClr>
              <a:buSzPct val="8000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}//DFS</a:t>
            </a:r>
          </a:p>
        </p:txBody>
      </p:sp>
      <p:grpSp>
        <p:nvGrpSpPr>
          <p:cNvPr id="21" name="组合 35893">
            <a:extLst>
              <a:ext uri="{FF2B5EF4-FFF2-40B4-BE49-F238E27FC236}">
                <a16:creationId xmlns:a16="http://schemas.microsoft.com/office/drawing/2014/main" xmlns="" id="{7BC0C7A4-8D3F-A5DB-06AE-347A2EF12A28}"/>
              </a:ext>
            </a:extLst>
          </p:cNvPr>
          <p:cNvGrpSpPr/>
          <p:nvPr/>
        </p:nvGrpSpPr>
        <p:grpSpPr bwMode="auto">
          <a:xfrm>
            <a:off x="6136109" y="2376140"/>
            <a:ext cx="2520280" cy="1837614"/>
            <a:chOff x="0" y="0"/>
            <a:chExt cx="2997" cy="1920"/>
          </a:xfrm>
        </p:grpSpPr>
        <p:sp>
          <p:nvSpPr>
            <p:cNvPr id="22" name="Oval 4">
              <a:extLst>
                <a:ext uri="{FF2B5EF4-FFF2-40B4-BE49-F238E27FC236}">
                  <a16:creationId xmlns:a16="http://schemas.microsoft.com/office/drawing/2014/main" xmlns="" id="{294EBA02-E4FD-3795-223D-63CF0B0C2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480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xmlns="" id="{8D2533A9-DC62-92A9-1B0A-3FF9BAA8D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xmlns="" id="{315B3A78-DFC8-0322-B5A5-6C45FC1B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xmlns="" id="{32509C4C-BC6E-B5D5-7937-7656EA8D3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0"/>
              <a:ext cx="309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xmlns="" id="{EA830C0A-A340-96F7-F7F4-B789D443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-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xmlns="" id="{E04E30D9-1741-D9AC-7789-AF05D8C36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309" cy="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xmlns="" id="{F58DBBD9-8282-187A-A444-5A9FD45CA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"/>
              <a:ext cx="768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xmlns="" id="{72219DE9-BE95-DF24-FCD1-74A7564AE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"/>
              <a:ext cx="86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xmlns="" id="{5DCD75AA-6F10-F42B-88CB-4E2ED28EC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720"/>
              <a:ext cx="33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xmlns="" id="{B7A5FC79-E031-4572-2BA2-C39BD588F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32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2" name="Oval 14">
              <a:extLst>
                <a:ext uri="{FF2B5EF4-FFF2-40B4-BE49-F238E27FC236}">
                  <a16:creationId xmlns:a16="http://schemas.microsoft.com/office/drawing/2014/main" xmlns="" id="{5114C2C2-7206-96B7-80D6-F13BCFAD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72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0" lang="en-US" altLang="zh-CN" sz="102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xmlns="" id="{2E429247-FDFB-06C7-155F-46AB6AB3F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392"/>
              <a:ext cx="100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xmlns="" id="{3C04F46F-60F0-A58E-BEA9-32EF4CCD9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5" name="Oval 17">
              <a:extLst>
                <a:ext uri="{FF2B5EF4-FFF2-40B4-BE49-F238E27FC236}">
                  <a16:creationId xmlns:a16="http://schemas.microsoft.com/office/drawing/2014/main" xmlns="" id="{1BF08ABD-32FD-775C-F760-ECB23529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029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029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-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02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xmlns="" id="{0CE0D8BD-C41C-6978-6172-2DFBFACC9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720"/>
              <a:ext cx="384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xmlns="" id="{91CEFF6A-A889-52A3-79D7-4BE82CFD2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2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xmlns="" id="{D90017A2-1640-4019-CFD4-D36BFC58A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228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696743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深度优先搜索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(DFS)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F8E54506-B695-317E-A88D-89FF6C4C1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30" y="658563"/>
            <a:ext cx="8375650" cy="25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深度优先遍历图的方法是，从图</a:t>
            </a:r>
            <a:r>
              <a:rPr lang="zh-CN" altLang="en-US" sz="2400" b="1" dirty="0">
                <a:latin typeface="宋体" panose="02010600030101010101" pitchFamily="2" charset="-122"/>
              </a:rPr>
              <a:t>中某未访问过的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顶点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v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出发：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访问顶点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1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000" b="1" dirty="0">
                <a:solidFill>
                  <a:srgbClr val="284C8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依次</a:t>
            </a:r>
            <a:r>
              <a:rPr lang="zh-CN" altLang="en-US" sz="2000" b="1" dirty="0">
                <a:solidFill>
                  <a:srgbClr val="C050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000" b="1" dirty="0">
                <a:solidFill>
                  <a:srgbClr val="C050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 b="1" dirty="0">
                <a:solidFill>
                  <a:srgbClr val="C050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的未被访问的邻接点出发，对图进行深度优先遍历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；直至图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中与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有路径相通的顶点都被访问；</a:t>
            </a:r>
          </a:p>
          <a:p>
            <a:pPr lvl="1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000" b="1" dirty="0">
                <a:solidFill>
                  <a:srgbClr val="284C8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若此时图中尚有顶点未被访问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，则从一个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未访问过的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顶点出发，重新进行深度优先遍历，直到图中所有顶点均被访问过为止。</a:t>
            </a:r>
          </a:p>
        </p:txBody>
      </p:sp>
      <p:grpSp>
        <p:nvGrpSpPr>
          <p:cNvPr id="3" name="组合 36868">
            <a:extLst>
              <a:ext uri="{FF2B5EF4-FFF2-40B4-BE49-F238E27FC236}">
                <a16:creationId xmlns:a16="http://schemas.microsoft.com/office/drawing/2014/main" xmlns="" id="{18C3FB5E-A529-315E-60BD-AD4989E20535}"/>
              </a:ext>
            </a:extLst>
          </p:cNvPr>
          <p:cNvGrpSpPr/>
          <p:nvPr/>
        </p:nvGrpSpPr>
        <p:grpSpPr bwMode="auto">
          <a:xfrm>
            <a:off x="5560045" y="3198390"/>
            <a:ext cx="2362200" cy="1631950"/>
            <a:chOff x="0" y="0"/>
            <a:chExt cx="1488" cy="1028"/>
          </a:xfrm>
        </p:grpSpPr>
        <p:sp>
          <p:nvSpPr>
            <p:cNvPr id="4" name="Line 43">
              <a:extLst>
                <a:ext uri="{FF2B5EF4-FFF2-40B4-BE49-F238E27FC236}">
                  <a16:creationId xmlns:a16="http://schemas.microsoft.com/office/drawing/2014/main" xmlns="" id="{5D16C3B1-8C12-84C1-9AEF-CC1FAE8A8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0"/>
              <a:ext cx="432" cy="528"/>
            </a:xfrm>
            <a:prstGeom prst="line">
              <a:avLst/>
            </a:prstGeom>
            <a:noFill/>
            <a:ln w="38100" cap="rnd">
              <a:solidFill>
                <a:srgbClr val="FF6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5" name="Line 44">
              <a:extLst>
                <a:ext uri="{FF2B5EF4-FFF2-40B4-BE49-F238E27FC236}">
                  <a16:creationId xmlns:a16="http://schemas.microsoft.com/office/drawing/2014/main" xmlns="" id="{97989D11-6AA0-B8F0-8BF3-2C1307440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85"/>
              <a:ext cx="2" cy="43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" name="Line 45">
              <a:extLst>
                <a:ext uri="{FF2B5EF4-FFF2-40B4-BE49-F238E27FC236}">
                  <a16:creationId xmlns:a16="http://schemas.microsoft.com/office/drawing/2014/main" xmlns="" id="{4750C67B-8A72-51FD-225B-DC047EC74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88"/>
              <a:ext cx="0" cy="45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7" name="Oval 46">
              <a:extLst>
                <a:ext uri="{FF2B5EF4-FFF2-40B4-BE49-F238E27FC236}">
                  <a16:creationId xmlns:a16="http://schemas.microsoft.com/office/drawing/2014/main" xmlns="" id="{F6A62C15-2D58-7A1C-0703-5259770DF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"/>
              <a:ext cx="307" cy="285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V0</a:t>
              </a:r>
            </a:p>
          </p:txBody>
        </p:sp>
        <p:sp>
          <p:nvSpPr>
            <p:cNvPr id="8" name="Oval 47">
              <a:extLst>
                <a:ext uri="{FF2B5EF4-FFF2-40B4-BE49-F238E27FC236}">
                  <a16:creationId xmlns:a16="http://schemas.microsoft.com/office/drawing/2014/main" xmlns="" id="{1258B631-FB1A-06EB-ECDF-4C3A3DB2B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V3</a:t>
              </a:r>
            </a:p>
          </p:txBody>
        </p:sp>
        <p:sp>
          <p:nvSpPr>
            <p:cNvPr id="9" name="Oval 48">
              <a:extLst>
                <a:ext uri="{FF2B5EF4-FFF2-40B4-BE49-F238E27FC236}">
                  <a16:creationId xmlns:a16="http://schemas.microsoft.com/office/drawing/2014/main" xmlns="" id="{9BC5439C-BA1E-D76E-393F-6D2467702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720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V2</a:t>
              </a:r>
            </a:p>
          </p:txBody>
        </p:sp>
        <p:sp>
          <p:nvSpPr>
            <p:cNvPr id="10" name="Oval 49">
              <a:extLst>
                <a:ext uri="{FF2B5EF4-FFF2-40B4-BE49-F238E27FC236}">
                  <a16:creationId xmlns:a16="http://schemas.microsoft.com/office/drawing/2014/main" xmlns="" id="{30AC11E4-316E-151D-30A3-E98740A5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0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V1</a:t>
              </a:r>
            </a:p>
          </p:txBody>
        </p:sp>
        <p:sp>
          <p:nvSpPr>
            <p:cNvPr id="12" name="Line 50">
              <a:extLst>
                <a:ext uri="{FF2B5EF4-FFF2-40B4-BE49-F238E27FC236}">
                  <a16:creationId xmlns:a16="http://schemas.microsoft.com/office/drawing/2014/main" xmlns="" id="{538E396E-14B6-EA64-8C8A-EA1CF4D28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44"/>
              <a:ext cx="4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3" name="Line 51">
              <a:extLst>
                <a:ext uri="{FF2B5EF4-FFF2-40B4-BE49-F238E27FC236}">
                  <a16:creationId xmlns:a16="http://schemas.microsoft.com/office/drawing/2014/main" xmlns="" id="{44183733-24CD-F8D0-EE3C-42B12D7F9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3" y="282"/>
              <a:ext cx="2" cy="43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4" name="Oval 52">
              <a:extLst>
                <a:ext uri="{FF2B5EF4-FFF2-40B4-BE49-F238E27FC236}">
                  <a16:creationId xmlns:a16="http://schemas.microsoft.com/office/drawing/2014/main" xmlns="" id="{E1EC8CE3-30AC-8B8C-FBB4-BE2EC481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0"/>
              <a:ext cx="307" cy="285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V4</a:t>
              </a:r>
            </a:p>
          </p:txBody>
        </p:sp>
        <p:sp>
          <p:nvSpPr>
            <p:cNvPr id="15" name="Oval 53">
              <a:extLst>
                <a:ext uri="{FF2B5EF4-FFF2-40B4-BE49-F238E27FC236}">
                  <a16:creationId xmlns:a16="http://schemas.microsoft.com/office/drawing/2014/main" xmlns="" id="{795A1D8B-231C-6DD7-4DD0-6EE43668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717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V5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319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91488" y="-5835"/>
            <a:ext cx="3304205" cy="341855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zh-CN" altLang="en-US" sz="1764" b="1" dirty="0" smtClean="0"/>
              <a:t>深度优先搜索</a:t>
            </a:r>
            <a:r>
              <a:rPr lang="en-US" altLang="zh-CN" sz="1764" b="1" dirty="0"/>
              <a:t>(DFS)</a:t>
            </a:r>
          </a:p>
        </p:txBody>
      </p:sp>
      <p:sp>
        <p:nvSpPr>
          <p:cNvPr id="64515" name="Rectangle 18"/>
          <p:cNvSpPr>
            <a:spLocks noGrp="1" noChangeArrowheads="1"/>
          </p:cNvSpPr>
          <p:nvPr>
            <p:ph type="body" idx="4294967295"/>
          </p:nvPr>
        </p:nvSpPr>
        <p:spPr>
          <a:xfrm>
            <a:off x="807517" y="191345"/>
            <a:ext cx="5204337" cy="196012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1800" b="1" dirty="0" err="1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DFSTraverse</a:t>
            </a: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(Graph G)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for(v=0;v&lt;</a:t>
            </a:r>
            <a:r>
              <a:rPr lang="en-US" altLang="zh-CN" sz="1800" b="1" dirty="0" err="1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G.vex_num</a:t>
            </a: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;++v)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visited[v] =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for(v=0;v&lt;</a:t>
            </a:r>
            <a:r>
              <a:rPr lang="en-US" altLang="zh-CN" sz="1800" b="1" dirty="0" err="1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G.vex_num</a:t>
            </a: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;++v) </a:t>
            </a:r>
            <a:r>
              <a:rPr lang="en-US" altLang="zh-CN" sz="15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15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确保遍历到所有顶点</a:t>
            </a:r>
            <a:endParaRPr lang="en-US" altLang="zh-CN" sz="1500" b="1" dirty="0">
              <a:solidFill>
                <a:srgbClr val="284C8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(visited[v]==false) DFS(</a:t>
            </a:r>
            <a:r>
              <a:rPr lang="en-US" altLang="zh-CN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G,v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}//</a:t>
            </a:r>
            <a:r>
              <a:rPr lang="en-US" altLang="zh-CN" sz="1800" b="1" dirty="0" err="1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DFSTraverse</a:t>
            </a:r>
            <a:r>
              <a:rPr lang="en-US" altLang="zh-CN" sz="1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4516" name="Rectangle 41"/>
          <p:cNvSpPr>
            <a:spLocks noChangeArrowheads="1"/>
          </p:cNvSpPr>
          <p:nvPr/>
        </p:nvSpPr>
        <p:spPr bwMode="auto">
          <a:xfrm>
            <a:off x="870626" y="2376140"/>
            <a:ext cx="7641747" cy="179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229" rIns="13229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2032" indent="-252032" defTabSz="672084" fontAlgn="base">
              <a:lnSpc>
                <a:spcPct val="90000"/>
              </a:lnSpc>
              <a:spcAft>
                <a:spcPct val="0"/>
              </a:spcAft>
              <a:buClr>
                <a:srgbClr val="00E4A8"/>
              </a:buClr>
              <a:buSzPct val="80000"/>
              <a:buNone/>
            </a:pPr>
            <a:r>
              <a:rPr lang="en-US" altLang="zh-CN" sz="2058" b="1" dirty="0">
                <a:solidFill>
                  <a:srgbClr val="000000"/>
                </a:solidFill>
                <a:latin typeface="Tahoma" panose="020B0604030504040204" pitchFamily="34" charset="0"/>
              </a:rPr>
              <a:t>void DFS(Graph G</a:t>
            </a:r>
            <a:r>
              <a:rPr lang="en-US" altLang="zh-CN" sz="2058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2058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58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58" b="1" dirty="0">
                <a:solidFill>
                  <a:srgbClr val="000000"/>
                </a:solidFill>
                <a:latin typeface="Tahoma" panose="020B0604030504040204" pitchFamily="34" charset="0"/>
              </a:rPr>
              <a:t>v) {</a:t>
            </a:r>
          </a:p>
          <a:p>
            <a:pPr marL="252032" indent="-252032" defTabSz="672084" fontAlgn="base">
              <a:lnSpc>
                <a:spcPct val="90000"/>
              </a:lnSpc>
              <a:spcAft>
                <a:spcPct val="0"/>
              </a:spcAft>
              <a:buClr>
                <a:srgbClr val="00E4A8"/>
              </a:buClr>
              <a:buSzPct val="80000"/>
              <a:buNone/>
            </a:pPr>
            <a:r>
              <a:rPr lang="en-US" altLang="zh-CN" sz="2058" b="1" dirty="0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58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visited[v</a:t>
            </a:r>
            <a:r>
              <a:rPr lang="en-US" altLang="zh-CN" sz="2058" b="1" dirty="0">
                <a:solidFill>
                  <a:srgbClr val="000000"/>
                </a:solidFill>
                <a:latin typeface="Tahoma" panose="020B0604030504040204" pitchFamily="34" charset="0"/>
              </a:rPr>
              <a:t>] = true;</a:t>
            </a:r>
            <a:r>
              <a:rPr lang="zh-CN" altLang="en-US" sz="2058" b="1" dirty="0">
                <a:solidFill>
                  <a:srgbClr val="000000"/>
                </a:solidFill>
                <a:latin typeface="Tahoma" panose="020B0604030504040204" pitchFamily="34" charset="0"/>
              </a:rPr>
              <a:t> printf(v)</a:t>
            </a:r>
            <a:r>
              <a:rPr lang="zh-CN" altLang="en-US" sz="2058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;</a:t>
            </a:r>
            <a:endParaRPr lang="en-US" altLang="zh-CN" sz="2058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52032" indent="-252032" defTabSz="672084" fontAlgn="base">
              <a:lnSpc>
                <a:spcPct val="90000"/>
              </a:lnSpc>
              <a:spcAft>
                <a:spcPct val="0"/>
              </a:spcAft>
              <a:buClr>
                <a:srgbClr val="00E4A8"/>
              </a:buClr>
              <a:buSzPct val="80000"/>
              <a:buNone/>
            </a:pPr>
            <a:r>
              <a:rPr lang="en-US" altLang="zh-CN" sz="2058" b="1" dirty="0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58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for(</a:t>
            </a:r>
            <a:r>
              <a:rPr lang="en-US" altLang="zh-CN" sz="2058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58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w=0; w&lt;</a:t>
            </a:r>
            <a:r>
              <a:rPr lang="en-US" altLang="zh-CN" sz="2058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G.vex_num</a:t>
            </a:r>
            <a:r>
              <a:rPr lang="en-US" altLang="zh-CN" sz="2058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; ++</a:t>
            </a:r>
            <a:r>
              <a:rPr lang="en-US" altLang="zh-CN" sz="1764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58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  <a:endParaRPr lang="en-US" altLang="zh-CN" sz="2058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52032" indent="-252032" defTabSz="672084" fontAlgn="base">
              <a:lnSpc>
                <a:spcPct val="90000"/>
              </a:lnSpc>
              <a:spcAft>
                <a:spcPct val="0"/>
              </a:spcAft>
              <a:buClr>
                <a:srgbClr val="00E4A8"/>
              </a:buClr>
              <a:buSzPct val="80000"/>
              <a:buNone/>
            </a:pPr>
            <a:r>
              <a:rPr lang="en-US" altLang="zh-CN" sz="2058" b="1" dirty="0">
                <a:solidFill>
                  <a:srgbClr val="000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58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   if (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G.arcs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[v][w]&amp;&amp;visited[w</a:t>
            </a: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]==false</a:t>
            </a:r>
            <a:r>
              <a:rPr lang="en-US" altLang="zh-CN" sz="2058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  <a:r>
              <a:rPr lang="en-US" altLang="zh-CN" sz="2058" b="1" dirty="0" smtClean="0">
                <a:solidFill>
                  <a:srgbClr val="C0504D"/>
                </a:solidFill>
                <a:latin typeface="Tahoma" panose="020B0604030504040204" pitchFamily="34" charset="0"/>
              </a:rPr>
              <a:t>DFS(</a:t>
            </a:r>
            <a:r>
              <a:rPr lang="en-US" altLang="zh-CN" sz="2058" b="1" dirty="0" err="1" smtClean="0">
                <a:solidFill>
                  <a:srgbClr val="C0504D"/>
                </a:solidFill>
                <a:latin typeface="Tahoma" panose="020B0604030504040204" pitchFamily="34" charset="0"/>
              </a:rPr>
              <a:t>G,w</a:t>
            </a:r>
            <a:r>
              <a:rPr lang="en-US" altLang="zh-CN" sz="2058" b="1" dirty="0">
                <a:solidFill>
                  <a:srgbClr val="C0504D"/>
                </a:solidFill>
                <a:latin typeface="Tahoma" panose="020B0604030504040204" pitchFamily="34" charset="0"/>
              </a:rPr>
              <a:t>)</a:t>
            </a:r>
            <a:r>
              <a:rPr lang="en-US" altLang="zh-CN" sz="2058" b="1" dirty="0">
                <a:solidFill>
                  <a:srgbClr val="000000"/>
                </a:solidFill>
                <a:latin typeface="Tahoma" panose="020B0604030504040204" pitchFamily="34" charset="0"/>
              </a:rPr>
              <a:t>;</a:t>
            </a:r>
          </a:p>
          <a:p>
            <a:pPr marL="252032" indent="-252032" defTabSz="672084" fontAlgn="base">
              <a:lnSpc>
                <a:spcPct val="90000"/>
              </a:lnSpc>
              <a:spcAft>
                <a:spcPct val="0"/>
              </a:spcAft>
              <a:buClr>
                <a:srgbClr val="00E4A8"/>
              </a:buClr>
              <a:buSzPct val="80000"/>
              <a:buNone/>
            </a:pPr>
            <a:r>
              <a:rPr lang="en-US" altLang="zh-CN" sz="2058" b="1" dirty="0">
                <a:solidFill>
                  <a:srgbClr val="000000"/>
                </a:solidFill>
                <a:latin typeface="Tahoma" panose="020B0604030504040204" pitchFamily="34" charset="0"/>
              </a:rPr>
              <a:t>}//DFS</a:t>
            </a:r>
          </a:p>
        </p:txBody>
      </p:sp>
      <p:grpSp>
        <p:nvGrpSpPr>
          <p:cNvPr id="64517" name="组合 36868"/>
          <p:cNvGrpSpPr/>
          <p:nvPr/>
        </p:nvGrpSpPr>
        <p:grpSpPr bwMode="auto">
          <a:xfrm>
            <a:off x="6272209" y="420026"/>
            <a:ext cx="1736108" cy="1199408"/>
            <a:chOff x="0" y="0"/>
            <a:chExt cx="1488" cy="1028"/>
          </a:xfrm>
        </p:grpSpPr>
        <p:sp>
          <p:nvSpPr>
            <p:cNvPr id="64524" name="Line 43"/>
            <p:cNvSpPr>
              <a:spLocks noChangeShapeType="1"/>
            </p:cNvSpPr>
            <p:nvPr/>
          </p:nvSpPr>
          <p:spPr bwMode="auto">
            <a:xfrm>
              <a:off x="288" y="240"/>
              <a:ext cx="432" cy="528"/>
            </a:xfrm>
            <a:prstGeom prst="line">
              <a:avLst/>
            </a:prstGeom>
            <a:noFill/>
            <a:ln w="38100" cap="rnd">
              <a:solidFill>
                <a:srgbClr val="FF6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25" name="Line 44"/>
            <p:cNvSpPr>
              <a:spLocks noChangeShapeType="1"/>
            </p:cNvSpPr>
            <p:nvPr/>
          </p:nvSpPr>
          <p:spPr bwMode="auto">
            <a:xfrm>
              <a:off x="144" y="285"/>
              <a:ext cx="2" cy="43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26" name="Line 45"/>
            <p:cNvSpPr>
              <a:spLocks noChangeShapeType="1"/>
            </p:cNvSpPr>
            <p:nvPr/>
          </p:nvSpPr>
          <p:spPr bwMode="auto">
            <a:xfrm>
              <a:off x="864" y="288"/>
              <a:ext cx="0" cy="45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27" name="Oval 46"/>
            <p:cNvSpPr>
              <a:spLocks noChangeArrowheads="1"/>
            </p:cNvSpPr>
            <p:nvPr/>
          </p:nvSpPr>
          <p:spPr bwMode="auto">
            <a:xfrm>
              <a:off x="0" y="3"/>
              <a:ext cx="307" cy="285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V0</a:t>
              </a:r>
            </a:p>
          </p:txBody>
        </p:sp>
        <p:sp>
          <p:nvSpPr>
            <p:cNvPr id="64528" name="Oval 47"/>
            <p:cNvSpPr>
              <a:spLocks noChangeArrowheads="1"/>
            </p:cNvSpPr>
            <p:nvPr/>
          </p:nvSpPr>
          <p:spPr bwMode="auto">
            <a:xfrm>
              <a:off x="0" y="720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V3</a:t>
              </a:r>
            </a:p>
          </p:txBody>
        </p:sp>
        <p:sp>
          <p:nvSpPr>
            <p:cNvPr id="64529" name="Oval 48"/>
            <p:cNvSpPr>
              <a:spLocks noChangeArrowheads="1"/>
            </p:cNvSpPr>
            <p:nvPr/>
          </p:nvSpPr>
          <p:spPr bwMode="auto">
            <a:xfrm>
              <a:off x="699" y="720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V2</a:t>
              </a:r>
            </a:p>
          </p:txBody>
        </p:sp>
        <p:sp>
          <p:nvSpPr>
            <p:cNvPr id="64530" name="Oval 49"/>
            <p:cNvSpPr>
              <a:spLocks noChangeArrowheads="1"/>
            </p:cNvSpPr>
            <p:nvPr/>
          </p:nvSpPr>
          <p:spPr bwMode="auto">
            <a:xfrm>
              <a:off x="720" y="0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V1</a:t>
              </a:r>
            </a:p>
          </p:txBody>
        </p:sp>
        <p:sp>
          <p:nvSpPr>
            <p:cNvPr id="64531" name="Line 50"/>
            <p:cNvSpPr>
              <a:spLocks noChangeShapeType="1"/>
            </p:cNvSpPr>
            <p:nvPr/>
          </p:nvSpPr>
          <p:spPr bwMode="auto">
            <a:xfrm>
              <a:off x="288" y="144"/>
              <a:ext cx="4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32" name="Line 51"/>
            <p:cNvSpPr>
              <a:spLocks noChangeShapeType="1"/>
            </p:cNvSpPr>
            <p:nvPr/>
          </p:nvSpPr>
          <p:spPr bwMode="auto">
            <a:xfrm>
              <a:off x="1323" y="282"/>
              <a:ext cx="2" cy="43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33" name="Oval 52"/>
            <p:cNvSpPr>
              <a:spLocks noChangeArrowheads="1"/>
            </p:cNvSpPr>
            <p:nvPr/>
          </p:nvSpPr>
          <p:spPr bwMode="auto">
            <a:xfrm>
              <a:off x="1179" y="0"/>
              <a:ext cx="307" cy="285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V4</a:t>
              </a:r>
            </a:p>
          </p:txBody>
        </p:sp>
        <p:sp>
          <p:nvSpPr>
            <p:cNvPr id="64534" name="Oval 53"/>
            <p:cNvSpPr>
              <a:spLocks noChangeArrowheads="1"/>
            </p:cNvSpPr>
            <p:nvPr/>
          </p:nvSpPr>
          <p:spPr bwMode="auto">
            <a:xfrm>
              <a:off x="1179" y="717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V5</a:t>
              </a:r>
            </a:p>
          </p:txBody>
        </p:sp>
      </p:grpSp>
      <p:grpSp>
        <p:nvGrpSpPr>
          <p:cNvPr id="36881" name="组合 36880"/>
          <p:cNvGrpSpPr/>
          <p:nvPr/>
        </p:nvGrpSpPr>
        <p:grpSpPr bwMode="auto">
          <a:xfrm>
            <a:off x="6228228" y="1683605"/>
            <a:ext cx="2212137" cy="1720940"/>
            <a:chOff x="0" y="0"/>
            <a:chExt cx="1536" cy="1475"/>
          </a:xfrm>
        </p:grpSpPr>
        <p:sp>
          <p:nvSpPr>
            <p:cNvPr id="64521" name="Text Box 128"/>
            <p:cNvSpPr txBox="1">
              <a:spLocks noChangeArrowheads="1"/>
            </p:cNvSpPr>
            <p:nvPr/>
          </p:nvSpPr>
          <p:spPr bwMode="auto">
            <a:xfrm>
              <a:off x="90" y="0"/>
              <a:ext cx="1446" cy="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764" b="1">
                  <a:solidFill>
                    <a:srgbClr val="000000"/>
                  </a:solidFill>
                  <a:latin typeface="宋体" panose="02010600030101010101" pitchFamily="2" charset="-122"/>
                </a:rPr>
                <a:t>0  1  1  1  0  0</a:t>
              </a:r>
            </a:p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764" b="1">
                  <a:solidFill>
                    <a:srgbClr val="000000"/>
                  </a:solidFill>
                  <a:latin typeface="宋体" panose="02010600030101010101" pitchFamily="2" charset="-122"/>
                </a:rPr>
                <a:t>1  0  1  0  0  0</a:t>
              </a:r>
            </a:p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764" b="1">
                  <a:solidFill>
                    <a:srgbClr val="000000"/>
                  </a:solidFill>
                  <a:latin typeface="宋体" panose="02010600030101010101" pitchFamily="2" charset="-122"/>
                </a:rPr>
                <a:t>1  1  0  0  0  0</a:t>
              </a:r>
            </a:p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764" b="1">
                  <a:solidFill>
                    <a:srgbClr val="000000"/>
                  </a:solidFill>
                  <a:latin typeface="宋体" panose="02010600030101010101" pitchFamily="2" charset="-122"/>
                </a:rPr>
                <a:t>1  0  0  0  0  0</a:t>
              </a:r>
            </a:p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764" b="1">
                  <a:solidFill>
                    <a:srgbClr val="000000"/>
                  </a:solidFill>
                  <a:latin typeface="宋体" panose="02010600030101010101" pitchFamily="2" charset="-122"/>
                </a:rPr>
                <a:t>0  0  0  0  0  1</a:t>
              </a:r>
            </a:p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764" b="1">
                  <a:solidFill>
                    <a:srgbClr val="000000"/>
                  </a:solidFill>
                  <a:latin typeface="宋体" panose="02010600030101010101" pitchFamily="2" charset="-122"/>
                </a:rPr>
                <a:t>0  0  0  0  1  0 </a:t>
              </a:r>
            </a:p>
          </p:txBody>
        </p:sp>
        <p:sp>
          <p:nvSpPr>
            <p:cNvPr id="64522" name="AutoShape 129"/>
            <p:cNvSpPr/>
            <p:nvPr/>
          </p:nvSpPr>
          <p:spPr bwMode="auto">
            <a:xfrm>
              <a:off x="0" y="96"/>
              <a:ext cx="89" cy="1260"/>
            </a:xfrm>
            <a:prstGeom prst="leftBracket">
              <a:avLst>
                <a:gd name="adj" fmla="val 117978"/>
              </a:avLst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2646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64523" name="AutoShape 130"/>
            <p:cNvSpPr/>
            <p:nvPr/>
          </p:nvSpPr>
          <p:spPr bwMode="auto">
            <a:xfrm>
              <a:off x="1462" y="48"/>
              <a:ext cx="46" cy="1296"/>
            </a:xfrm>
            <a:prstGeom prst="rightBracket">
              <a:avLst>
                <a:gd name="adj" fmla="val 234783"/>
              </a:avLst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72084" fontAlgn="base">
                <a:lnSpc>
                  <a:spcPct val="110000"/>
                </a:lnSpc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Char char="q"/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36886" name="AutoShape 55"/>
          <p:cNvSpPr>
            <a:spLocks noChangeArrowheads="1"/>
          </p:cNvSpPr>
          <p:nvPr/>
        </p:nvSpPr>
        <p:spPr bwMode="auto">
          <a:xfrm>
            <a:off x="3473183" y="4084816"/>
            <a:ext cx="5183206" cy="694654"/>
          </a:xfrm>
          <a:prstGeom prst="wedgeRectCallout">
            <a:avLst>
              <a:gd name="adj1" fmla="val 5663"/>
              <a:gd name="adj2" fmla="val -104061"/>
            </a:avLst>
          </a:prstGeom>
          <a:solidFill>
            <a:srgbClr val="FFE7CF"/>
          </a:solidFill>
          <a:ln w="12700" cap="rnd">
            <a:solidFill>
              <a:schemeClr val="tx1"/>
            </a:solidFill>
            <a:miter lim="800000"/>
          </a:ln>
        </p:spPr>
        <p:txBody>
          <a:bodyPr lIns="13229" rIns="13229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72084" fontAlgn="base">
              <a:lnSpc>
                <a:spcPct val="110000"/>
              </a:lnSpc>
              <a:spcAft>
                <a:spcPct val="0"/>
              </a:spcAft>
              <a:buClr>
                <a:srgbClr val="00E4A8"/>
              </a:buClr>
              <a:buSzPct val="80000"/>
              <a:buNone/>
            </a:pPr>
            <a:r>
              <a:rPr lang="zh-CN" altLang="en-US" sz="1764" b="1" dirty="0" smtClean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遍历</a:t>
            </a:r>
            <a:r>
              <a:rPr lang="zh-CN" altLang="en-US" sz="1764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图的</a:t>
            </a:r>
            <a:r>
              <a:rPr lang="zh-CN" altLang="en-US" sz="1764" b="1" dirty="0" smtClean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过程中，对每个</a:t>
            </a:r>
            <a:r>
              <a:rPr lang="zh-CN" altLang="en-US" sz="1764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顶点至多调用1次DFS</a:t>
            </a:r>
            <a:r>
              <a:rPr lang="zh-CN" altLang="en-US" sz="1764" b="1" dirty="0" smtClean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算法</a:t>
            </a:r>
            <a:r>
              <a:rPr lang="zh-CN" altLang="en-US" sz="1764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zh-CN" altLang="en-US" sz="1764" b="1" dirty="0" smtClean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一旦</a:t>
            </a:r>
            <a:r>
              <a:rPr lang="zh-CN" altLang="en-US" sz="1764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某个顶点已访问过，则不再从它出发进行搜索。</a:t>
            </a:r>
          </a:p>
        </p:txBody>
      </p:sp>
    </p:spTree>
    <p:extLst>
      <p:ext uri="{BB962C8B-B14F-4D97-AF65-F5344CB8AC3E}">
        <p14:creationId xmlns:p14="http://schemas.microsoft.com/office/powerpoint/2010/main" val="2190587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数据结构基础</a:t>
            </a:r>
            <a:r>
              <a:rPr lang="en-US" altLang="zh-CN" sz="2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6391">
            <a:extLst>
              <a:ext uri="{FF2B5EF4-FFF2-40B4-BE49-F238E27FC236}">
                <a16:creationId xmlns:a16="http://schemas.microsoft.com/office/drawing/2014/main" xmlns="" id="{AD256147-3C10-FD08-3EBF-493D56FBE11C}"/>
              </a:ext>
            </a:extLst>
          </p:cNvPr>
          <p:cNvGrpSpPr/>
          <p:nvPr/>
        </p:nvGrpSpPr>
        <p:grpSpPr bwMode="auto">
          <a:xfrm>
            <a:off x="1311573" y="2964176"/>
            <a:ext cx="1316082" cy="1186574"/>
            <a:chOff x="0" y="0"/>
            <a:chExt cx="1128" cy="1017"/>
          </a:xfrm>
        </p:grpSpPr>
        <p:grpSp>
          <p:nvGrpSpPr>
            <p:cNvPr id="4" name="组合 16392">
              <a:extLst>
                <a:ext uri="{FF2B5EF4-FFF2-40B4-BE49-F238E27FC236}">
                  <a16:creationId xmlns:a16="http://schemas.microsoft.com/office/drawing/2014/main" xmlns="" id="{A98A38AB-FFD0-1940-9CF7-B4623D579B38}"/>
                </a:ext>
              </a:extLst>
            </p:cNvPr>
            <p:cNvGrpSpPr/>
            <p:nvPr/>
          </p:nvGrpSpPr>
          <p:grpSpPr bwMode="auto">
            <a:xfrm>
              <a:off x="144" y="144"/>
              <a:ext cx="783" cy="658"/>
              <a:chOff x="0" y="0"/>
              <a:chExt cx="783" cy="658"/>
            </a:xfrm>
          </p:grpSpPr>
          <p:sp>
            <p:nvSpPr>
              <p:cNvPr id="25" name="Line 51">
                <a:extLst>
                  <a:ext uri="{FF2B5EF4-FFF2-40B4-BE49-F238E27FC236}">
                    <a16:creationId xmlns:a16="http://schemas.microsoft.com/office/drawing/2014/main" xmlns="" id="{F9416E08-345A-6F2E-8ABF-4CC05E220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4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52">
                <a:extLst>
                  <a:ext uri="{FF2B5EF4-FFF2-40B4-BE49-F238E27FC236}">
                    <a16:creationId xmlns:a16="http://schemas.microsoft.com/office/drawing/2014/main" xmlns="" id="{80B4EA2D-93E2-76CA-0221-E64B2879B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" y="0"/>
                <a:ext cx="47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xmlns="" id="{6B7F5572-F596-9373-A702-193EBC21D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3" y="174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xmlns="" id="{2BC98496-609A-CB5C-6BC6-88A258214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" y="485"/>
                <a:ext cx="171" cy="17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xmlns="" id="{2D17B314-F6AB-4500-7761-A2CA3A9E0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" y="139"/>
                <a:ext cx="171" cy="17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Line 56">
                <a:extLst>
                  <a:ext uri="{FF2B5EF4-FFF2-40B4-BE49-F238E27FC236}">
                    <a16:creationId xmlns:a16="http://schemas.microsoft.com/office/drawing/2014/main" xmlns="" id="{D10E680C-74E0-2F48-6093-80A1A2D3E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" y="508"/>
                <a:ext cx="149" cy="14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组合 16399">
              <a:extLst>
                <a:ext uri="{FF2B5EF4-FFF2-40B4-BE49-F238E27FC236}">
                  <a16:creationId xmlns:a16="http://schemas.microsoft.com/office/drawing/2014/main" xmlns="" id="{AF4CA814-A6E2-4101-2386-303C3B133485}"/>
                </a:ext>
              </a:extLst>
            </p:cNvPr>
            <p:cNvGrpSpPr/>
            <p:nvPr/>
          </p:nvGrpSpPr>
          <p:grpSpPr bwMode="auto">
            <a:xfrm>
              <a:off x="2" y="0"/>
              <a:ext cx="408" cy="297"/>
              <a:chOff x="0" y="0"/>
              <a:chExt cx="408" cy="297"/>
            </a:xfrm>
          </p:grpSpPr>
          <p:sp>
            <p:nvSpPr>
              <p:cNvPr id="23" name="Oval 58">
                <a:extLst>
                  <a:ext uri="{FF2B5EF4-FFF2-40B4-BE49-F238E27FC236}">
                    <a16:creationId xmlns:a16="http://schemas.microsoft.com/office/drawing/2014/main" xmlns="" id="{35D743BE-C048-D7CD-A2B7-03608013E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" name="Text Box 59">
                <a:extLst>
                  <a:ext uri="{FF2B5EF4-FFF2-40B4-BE49-F238E27FC236}">
                    <a16:creationId xmlns:a16="http://schemas.microsoft.com/office/drawing/2014/main" xmlns="" id="{88916C4A-4F1C-50F1-BF88-AA595231D9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</a:p>
            </p:txBody>
          </p:sp>
        </p:grpSp>
        <p:grpSp>
          <p:nvGrpSpPr>
            <p:cNvPr id="6" name="组合 16402">
              <a:extLst>
                <a:ext uri="{FF2B5EF4-FFF2-40B4-BE49-F238E27FC236}">
                  <a16:creationId xmlns:a16="http://schemas.microsoft.com/office/drawing/2014/main" xmlns="" id="{7E17BDDD-1419-41BF-E8B4-8AB6DEAD1E84}"/>
                </a:ext>
              </a:extLst>
            </p:cNvPr>
            <p:cNvGrpSpPr/>
            <p:nvPr/>
          </p:nvGrpSpPr>
          <p:grpSpPr bwMode="auto">
            <a:xfrm>
              <a:off x="720" y="720"/>
              <a:ext cx="408" cy="297"/>
              <a:chOff x="0" y="0"/>
              <a:chExt cx="408" cy="297"/>
            </a:xfrm>
          </p:grpSpPr>
          <p:sp>
            <p:nvSpPr>
              <p:cNvPr id="21" name="Oval 61">
                <a:extLst>
                  <a:ext uri="{FF2B5EF4-FFF2-40B4-BE49-F238E27FC236}">
                    <a16:creationId xmlns:a16="http://schemas.microsoft.com/office/drawing/2014/main" xmlns="" id="{47EBFACF-8037-27F7-9754-11A532DB0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2" name="Text Box 62">
                <a:extLst>
                  <a:ext uri="{FF2B5EF4-FFF2-40B4-BE49-F238E27FC236}">
                    <a16:creationId xmlns:a16="http://schemas.microsoft.com/office/drawing/2014/main" xmlns="" id="{05BBE0D9-1F36-A3A6-13C4-67CFDCC696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V4</a:t>
                </a:r>
              </a:p>
            </p:txBody>
          </p:sp>
        </p:grpSp>
        <p:grpSp>
          <p:nvGrpSpPr>
            <p:cNvPr id="7" name="组合 16405">
              <a:extLst>
                <a:ext uri="{FF2B5EF4-FFF2-40B4-BE49-F238E27FC236}">
                  <a16:creationId xmlns:a16="http://schemas.microsoft.com/office/drawing/2014/main" xmlns="" id="{5A964E00-714A-247E-98E7-D30687EC3794}"/>
                </a:ext>
              </a:extLst>
            </p:cNvPr>
            <p:cNvGrpSpPr/>
            <p:nvPr/>
          </p:nvGrpSpPr>
          <p:grpSpPr bwMode="auto">
            <a:xfrm>
              <a:off x="0" y="720"/>
              <a:ext cx="408" cy="297"/>
              <a:chOff x="0" y="0"/>
              <a:chExt cx="408" cy="297"/>
            </a:xfrm>
          </p:grpSpPr>
          <p:sp>
            <p:nvSpPr>
              <p:cNvPr id="15" name="Oval 64">
                <a:extLst>
                  <a:ext uri="{FF2B5EF4-FFF2-40B4-BE49-F238E27FC236}">
                    <a16:creationId xmlns:a16="http://schemas.microsoft.com/office/drawing/2014/main" xmlns="" id="{96180A36-123D-3C81-A0FA-622FFAB0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0" name="Text Box 65">
                <a:extLst>
                  <a:ext uri="{FF2B5EF4-FFF2-40B4-BE49-F238E27FC236}">
                    <a16:creationId xmlns:a16="http://schemas.microsoft.com/office/drawing/2014/main" xmlns="" id="{D7FDB8D4-58F5-C09E-E7BE-E5BB16706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</a:p>
            </p:txBody>
          </p:sp>
        </p:grpSp>
        <p:grpSp>
          <p:nvGrpSpPr>
            <p:cNvPr id="8" name="组合 16408">
              <a:extLst>
                <a:ext uri="{FF2B5EF4-FFF2-40B4-BE49-F238E27FC236}">
                  <a16:creationId xmlns:a16="http://schemas.microsoft.com/office/drawing/2014/main" xmlns="" id="{932EA4A0-F756-889D-625B-E2DB8669010A}"/>
                </a:ext>
              </a:extLst>
            </p:cNvPr>
            <p:cNvGrpSpPr/>
            <p:nvPr/>
          </p:nvGrpSpPr>
          <p:grpSpPr bwMode="auto">
            <a:xfrm>
              <a:off x="698" y="0"/>
              <a:ext cx="408" cy="294"/>
              <a:chOff x="0" y="0"/>
              <a:chExt cx="408" cy="294"/>
            </a:xfrm>
          </p:grpSpPr>
          <p:sp>
            <p:nvSpPr>
              <p:cNvPr id="13" name="Oval 67">
                <a:extLst>
                  <a:ext uri="{FF2B5EF4-FFF2-40B4-BE49-F238E27FC236}">
                    <a16:creationId xmlns:a16="http://schemas.microsoft.com/office/drawing/2014/main" xmlns="" id="{85BE883C-4AB8-87A1-1A13-A54AAA005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Text Box 68">
                <a:extLst>
                  <a:ext uri="{FF2B5EF4-FFF2-40B4-BE49-F238E27FC236}">
                    <a16:creationId xmlns:a16="http://schemas.microsoft.com/office/drawing/2014/main" xmlns="" id="{C3359F0A-2EFB-87A4-969F-D39311FA3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9" name="组合 16411">
              <a:extLst>
                <a:ext uri="{FF2B5EF4-FFF2-40B4-BE49-F238E27FC236}">
                  <a16:creationId xmlns:a16="http://schemas.microsoft.com/office/drawing/2014/main" xmlns="" id="{9E2A4EDD-8B06-D5A2-FF07-D4761491FE60}"/>
                </a:ext>
              </a:extLst>
            </p:cNvPr>
            <p:cNvGrpSpPr/>
            <p:nvPr/>
          </p:nvGrpSpPr>
          <p:grpSpPr bwMode="auto">
            <a:xfrm>
              <a:off x="336" y="384"/>
              <a:ext cx="408" cy="294"/>
              <a:chOff x="0" y="0"/>
              <a:chExt cx="408" cy="294"/>
            </a:xfrm>
          </p:grpSpPr>
          <p:sp>
            <p:nvSpPr>
              <p:cNvPr id="10" name="Oval 70">
                <a:extLst>
                  <a:ext uri="{FF2B5EF4-FFF2-40B4-BE49-F238E27FC236}">
                    <a16:creationId xmlns:a16="http://schemas.microsoft.com/office/drawing/2014/main" xmlns="" id="{4F412BF4-ABCF-0A5D-ED67-E391531EE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2" name="Text Box 71">
                <a:extLst>
                  <a:ext uri="{FF2B5EF4-FFF2-40B4-BE49-F238E27FC236}">
                    <a16:creationId xmlns:a16="http://schemas.microsoft.com/office/drawing/2014/main" xmlns="" id="{D2F824D5-9C0F-3C8B-0CC4-C73AC0348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</p:grpSp>
      <p:grpSp>
        <p:nvGrpSpPr>
          <p:cNvPr id="31" name="组合 16414">
            <a:extLst>
              <a:ext uri="{FF2B5EF4-FFF2-40B4-BE49-F238E27FC236}">
                <a16:creationId xmlns:a16="http://schemas.microsoft.com/office/drawing/2014/main" xmlns="" id="{372F4166-90F5-56C3-30FD-85810DAEAEB8}"/>
              </a:ext>
            </a:extLst>
          </p:cNvPr>
          <p:cNvGrpSpPr/>
          <p:nvPr/>
        </p:nvGrpSpPr>
        <p:grpSpPr bwMode="auto">
          <a:xfrm>
            <a:off x="3543821" y="2908173"/>
            <a:ext cx="1372085" cy="1242577"/>
            <a:chOff x="0" y="0"/>
            <a:chExt cx="1176" cy="1065"/>
          </a:xfrm>
        </p:grpSpPr>
        <p:sp>
          <p:nvSpPr>
            <p:cNvPr id="227" name="Line 73">
              <a:extLst>
                <a:ext uri="{FF2B5EF4-FFF2-40B4-BE49-F238E27FC236}">
                  <a16:creationId xmlns:a16="http://schemas.microsoft.com/office/drawing/2014/main" xmlns="" id="{C75E41AD-2A43-72D5-502A-40EA3A02A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" y="339"/>
              <a:ext cx="0" cy="41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9" name="Line 74">
              <a:extLst>
                <a:ext uri="{FF2B5EF4-FFF2-40B4-BE49-F238E27FC236}">
                  <a16:creationId xmlns:a16="http://schemas.microsoft.com/office/drawing/2014/main" xmlns="" id="{7CE72E6B-3BEB-F682-A0E0-DB031D3FA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922"/>
              <a:ext cx="5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0" name="Line 75">
              <a:extLst>
                <a:ext uri="{FF2B5EF4-FFF2-40B4-BE49-F238E27FC236}">
                  <a16:creationId xmlns:a16="http://schemas.microsoft.com/office/drawing/2014/main" xmlns="" id="{A240B099-2381-FC7B-2B73-17B7B39B2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168"/>
              <a:ext cx="4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1" name="Line 76">
              <a:extLst>
                <a:ext uri="{FF2B5EF4-FFF2-40B4-BE49-F238E27FC236}">
                  <a16:creationId xmlns:a16="http://schemas.microsoft.com/office/drawing/2014/main" xmlns="" id="{EC510024-49CC-02C4-6898-8815CB602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" y="240"/>
              <a:ext cx="672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32" name="组合 16419">
              <a:extLst>
                <a:ext uri="{FF2B5EF4-FFF2-40B4-BE49-F238E27FC236}">
                  <a16:creationId xmlns:a16="http://schemas.microsoft.com/office/drawing/2014/main" xmlns="" id="{B7A1A339-91A5-FC41-C47B-08FA6CE51F88}"/>
                </a:ext>
              </a:extLst>
            </p:cNvPr>
            <p:cNvGrpSpPr/>
            <p:nvPr/>
          </p:nvGrpSpPr>
          <p:grpSpPr bwMode="auto">
            <a:xfrm>
              <a:off x="0" y="0"/>
              <a:ext cx="408" cy="297"/>
              <a:chOff x="0" y="0"/>
              <a:chExt cx="408" cy="297"/>
            </a:xfrm>
          </p:grpSpPr>
          <p:sp>
            <p:nvSpPr>
              <p:cNvPr id="242" name="Oval 78">
                <a:extLst>
                  <a:ext uri="{FF2B5EF4-FFF2-40B4-BE49-F238E27FC236}">
                    <a16:creationId xmlns:a16="http://schemas.microsoft.com/office/drawing/2014/main" xmlns="" id="{310119C4-DD57-73EE-84E0-99EF929D3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" name="Text Box 79">
                <a:extLst>
                  <a:ext uri="{FF2B5EF4-FFF2-40B4-BE49-F238E27FC236}">
                    <a16:creationId xmlns:a16="http://schemas.microsoft.com/office/drawing/2014/main" xmlns="" id="{3D9BC34B-2DCE-B5FB-C9EE-97DEE7CC1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</a:p>
            </p:txBody>
          </p:sp>
        </p:grpSp>
        <p:grpSp>
          <p:nvGrpSpPr>
            <p:cNvPr id="233" name="组合 16422">
              <a:extLst>
                <a:ext uri="{FF2B5EF4-FFF2-40B4-BE49-F238E27FC236}">
                  <a16:creationId xmlns:a16="http://schemas.microsoft.com/office/drawing/2014/main" xmlns="" id="{647F82D3-B931-FD0E-C3E4-7D541DEA4D8E}"/>
                </a:ext>
              </a:extLst>
            </p:cNvPr>
            <p:cNvGrpSpPr/>
            <p:nvPr/>
          </p:nvGrpSpPr>
          <p:grpSpPr bwMode="auto">
            <a:xfrm>
              <a:off x="768" y="2"/>
              <a:ext cx="408" cy="297"/>
              <a:chOff x="0" y="0"/>
              <a:chExt cx="408" cy="297"/>
            </a:xfrm>
          </p:grpSpPr>
          <p:sp>
            <p:nvSpPr>
              <p:cNvPr id="240" name="Oval 81">
                <a:extLst>
                  <a:ext uri="{FF2B5EF4-FFF2-40B4-BE49-F238E27FC236}">
                    <a16:creationId xmlns:a16="http://schemas.microsoft.com/office/drawing/2014/main" xmlns="" id="{E4E95659-7C22-ED9F-27B1-52375DB66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1" name="Text Box 82">
                <a:extLst>
                  <a:ext uri="{FF2B5EF4-FFF2-40B4-BE49-F238E27FC236}">
                    <a16:creationId xmlns:a16="http://schemas.microsoft.com/office/drawing/2014/main" xmlns="" id="{128547F3-22BD-2C6E-81F3-234A370B4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234" name="组合 16425">
              <a:extLst>
                <a:ext uri="{FF2B5EF4-FFF2-40B4-BE49-F238E27FC236}">
                  <a16:creationId xmlns:a16="http://schemas.microsoft.com/office/drawing/2014/main" xmlns="" id="{7DCF94D4-3AC0-7117-6096-6713C5A022D4}"/>
                </a:ext>
              </a:extLst>
            </p:cNvPr>
            <p:cNvGrpSpPr/>
            <p:nvPr/>
          </p:nvGrpSpPr>
          <p:grpSpPr bwMode="auto">
            <a:xfrm>
              <a:off x="0" y="768"/>
              <a:ext cx="408" cy="297"/>
              <a:chOff x="0" y="0"/>
              <a:chExt cx="408" cy="297"/>
            </a:xfrm>
          </p:grpSpPr>
          <p:sp>
            <p:nvSpPr>
              <p:cNvPr id="238" name="Oval 84">
                <a:extLst>
                  <a:ext uri="{FF2B5EF4-FFF2-40B4-BE49-F238E27FC236}">
                    <a16:creationId xmlns:a16="http://schemas.microsoft.com/office/drawing/2014/main" xmlns="" id="{70DD03B5-4390-AFD5-3017-B639252C1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9" name="Text Box 85">
                <a:extLst>
                  <a:ext uri="{FF2B5EF4-FFF2-40B4-BE49-F238E27FC236}">
                    <a16:creationId xmlns:a16="http://schemas.microsoft.com/office/drawing/2014/main" xmlns="" id="{7CB09153-5362-2529-6BF1-335D70C2C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  <p:grpSp>
          <p:nvGrpSpPr>
            <p:cNvPr id="235" name="组合 16428">
              <a:extLst>
                <a:ext uri="{FF2B5EF4-FFF2-40B4-BE49-F238E27FC236}">
                  <a16:creationId xmlns:a16="http://schemas.microsoft.com/office/drawing/2014/main" xmlns="" id="{790AF1BF-7BB7-702F-99B6-C61CE02A9739}"/>
                </a:ext>
              </a:extLst>
            </p:cNvPr>
            <p:cNvGrpSpPr/>
            <p:nvPr/>
          </p:nvGrpSpPr>
          <p:grpSpPr bwMode="auto">
            <a:xfrm>
              <a:off x="768" y="768"/>
              <a:ext cx="408" cy="297"/>
              <a:chOff x="0" y="0"/>
              <a:chExt cx="408" cy="297"/>
            </a:xfrm>
          </p:grpSpPr>
          <p:sp>
            <p:nvSpPr>
              <p:cNvPr id="236" name="Oval 87">
                <a:extLst>
                  <a:ext uri="{FF2B5EF4-FFF2-40B4-BE49-F238E27FC236}">
                    <a16:creationId xmlns:a16="http://schemas.microsoft.com/office/drawing/2014/main" xmlns="" id="{C24D9B72-3823-615A-57B6-78EEE7C9F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7" name="Text Box 88">
                <a:extLst>
                  <a:ext uri="{FF2B5EF4-FFF2-40B4-BE49-F238E27FC236}">
                    <a16:creationId xmlns:a16="http://schemas.microsoft.com/office/drawing/2014/main" xmlns="" id="{06404017-AB8E-BE99-DD28-27F80BFD2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</a:p>
            </p:txBody>
          </p:sp>
        </p:grpSp>
      </p:grpSp>
      <p:sp>
        <p:nvSpPr>
          <p:cNvPr id="51" name="Rectangle 3">
            <a:extLst>
              <a:ext uri="{FF2B5EF4-FFF2-40B4-BE49-F238E27FC236}">
                <a16:creationId xmlns:a16="http://schemas.microsoft.com/office/drawing/2014/main" xmlns="" id="{6F9A936D-FD24-6ADD-11EB-EABF0F2A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96" y="728513"/>
            <a:ext cx="8137393" cy="193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宋体" panose="02010600030101010101" pitchFamily="2" charset="-122"/>
              </a:rPr>
              <a:t>图由顶点（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vertex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node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）集和边（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edge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）集构成。顶点表示对象，边（或弧）表示两个对象的连接关系（称为邻接）。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lvl="1" defTabSz="9144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无向图，如表示朋友关系的图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lvl="1" defTabSz="9144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有向图，如表示单行道交通的图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lvl="1" defTabSz="9144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宋体" panose="02010600030101010101" pitchFamily="2" charset="-122"/>
              </a:rPr>
              <a:t>赋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权图，边具有权值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表示代价、时长、距离等）的图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lvl="1" defTabSz="9144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宋体" panose="02010600030101010101" pitchFamily="2" charset="-122"/>
              </a:rPr>
              <a:t>…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53" name="Line 75">
            <a:extLst>
              <a:ext uri="{FF2B5EF4-FFF2-40B4-BE49-F238E27FC236}">
                <a16:creationId xmlns:a16="http://schemas.microsoft.com/office/drawing/2014/main" xmlns="" id="{A240B099-2381-FC7B-2B73-17B7B39B2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889" y="3254694"/>
            <a:ext cx="16917" cy="576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7208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4" name="组合 22530">
            <a:extLst>
              <a:ext uri="{FF2B5EF4-FFF2-40B4-BE49-F238E27FC236}">
                <a16:creationId xmlns:a16="http://schemas.microsoft.com/office/drawing/2014/main" xmlns="" id="{26B479C9-692C-6184-583B-83E048B80D0E}"/>
              </a:ext>
            </a:extLst>
          </p:cNvPr>
          <p:cNvGrpSpPr/>
          <p:nvPr/>
        </p:nvGrpSpPr>
        <p:grpSpPr bwMode="auto">
          <a:xfrm>
            <a:off x="6162294" y="2617582"/>
            <a:ext cx="2055794" cy="1795612"/>
            <a:chOff x="13" y="0"/>
            <a:chExt cx="1762" cy="1539"/>
          </a:xfrm>
        </p:grpSpPr>
        <p:sp>
          <p:nvSpPr>
            <p:cNvPr id="85" name="Text Box 4">
              <a:extLst>
                <a:ext uri="{FF2B5EF4-FFF2-40B4-BE49-F238E27FC236}">
                  <a16:creationId xmlns:a16="http://schemas.microsoft.com/office/drawing/2014/main" xmlns="" id="{51A0DCC8-F88C-1B89-3F15-61F3DB827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224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6" name="Text Box 5">
              <a:extLst>
                <a:ext uri="{FF2B5EF4-FFF2-40B4-BE49-F238E27FC236}">
                  <a16:creationId xmlns:a16="http://schemas.microsoft.com/office/drawing/2014/main" xmlns="" id="{71922820-F9A9-608E-E059-7DAC74BD0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" y="226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7" name="Text Box 6">
              <a:extLst>
                <a:ext uri="{FF2B5EF4-FFF2-40B4-BE49-F238E27FC236}">
                  <a16:creationId xmlns:a16="http://schemas.microsoft.com/office/drawing/2014/main" xmlns="" id="{5D09ED22-8222-DB69-C5BB-C6F0B1D88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528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8" name="Text Box 7">
              <a:extLst>
                <a:ext uri="{FF2B5EF4-FFF2-40B4-BE49-F238E27FC236}">
                  <a16:creationId xmlns:a16="http://schemas.microsoft.com/office/drawing/2014/main" xmlns="" id="{587F157E-FC88-5427-7E98-2FF22A115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" y="511"/>
              <a:ext cx="17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9" name="Text Box 8">
              <a:extLst>
                <a:ext uri="{FF2B5EF4-FFF2-40B4-BE49-F238E27FC236}">
                  <a16:creationId xmlns:a16="http://schemas.microsoft.com/office/drawing/2014/main" xmlns="" id="{B0A9C4B9-4DB5-D7E9-0BF4-FB93868CA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1031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0" name="Text Box 9">
              <a:extLst>
                <a:ext uri="{FF2B5EF4-FFF2-40B4-BE49-F238E27FC236}">
                  <a16:creationId xmlns:a16="http://schemas.microsoft.com/office/drawing/2014/main" xmlns="" id="{08A553BC-8104-744E-7096-45F7B54D5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961"/>
              <a:ext cx="135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1" name="Text Box 10">
              <a:extLst>
                <a:ext uri="{FF2B5EF4-FFF2-40B4-BE49-F238E27FC236}">
                  <a16:creationId xmlns:a16="http://schemas.microsoft.com/office/drawing/2014/main" xmlns="" id="{AE9D033C-1909-6840-B912-BCC10CF3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" y="1201"/>
              <a:ext cx="17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7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Text Box 12">
              <a:extLst>
                <a:ext uri="{FF2B5EF4-FFF2-40B4-BE49-F238E27FC236}">
                  <a16:creationId xmlns:a16="http://schemas.microsoft.com/office/drawing/2014/main" xmlns="" id="{7E258A44-C844-D4F2-EA0F-50D6C9ED3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8" y="972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4" name="Text Box 13">
              <a:extLst>
                <a:ext uri="{FF2B5EF4-FFF2-40B4-BE49-F238E27FC236}">
                  <a16:creationId xmlns:a16="http://schemas.microsoft.com/office/drawing/2014/main" xmlns="" id="{17D9DB7A-1D66-4613-8124-F33A0DEEB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" y="360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5" name="Oval 14">
              <a:extLst>
                <a:ext uri="{FF2B5EF4-FFF2-40B4-BE49-F238E27FC236}">
                  <a16:creationId xmlns:a16="http://schemas.microsoft.com/office/drawing/2014/main" xmlns="" id="{3A7D4B64-4BF3-CB6B-30FE-8E7250B1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568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15">
              <a:extLst>
                <a:ext uri="{FF2B5EF4-FFF2-40B4-BE49-F238E27FC236}">
                  <a16:creationId xmlns:a16="http://schemas.microsoft.com/office/drawing/2014/main" xmlns="" id="{3A6DBFE9-9CC0-2225-6816-B35DFBD33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" y="178"/>
              <a:ext cx="569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xmlns="" id="{609C4562-D1E1-8F45-8CF5-84FF99BB5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" y="178"/>
              <a:ext cx="645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xmlns="" id="{3D9EA722-4B83-D8C3-3E13-7BF06E676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776"/>
              <a:ext cx="648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99" name="Line 18">
              <a:extLst>
                <a:ext uri="{FF2B5EF4-FFF2-40B4-BE49-F238E27FC236}">
                  <a16:creationId xmlns:a16="http://schemas.microsoft.com/office/drawing/2014/main" xmlns="" id="{48862794-1024-6ADD-A2A1-20AEE1223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" y="682"/>
              <a:ext cx="4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00" name="Line 19">
              <a:extLst>
                <a:ext uri="{FF2B5EF4-FFF2-40B4-BE49-F238E27FC236}">
                  <a16:creationId xmlns:a16="http://schemas.microsoft.com/office/drawing/2014/main" xmlns="" id="{3C92F021-1A11-17D5-6159-98B12D804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" y="671"/>
              <a:ext cx="5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01" name="Line 20">
              <a:extLst>
                <a:ext uri="{FF2B5EF4-FFF2-40B4-BE49-F238E27FC236}">
                  <a16:creationId xmlns:a16="http://schemas.microsoft.com/office/drawing/2014/main" xmlns="" id="{87B7B1F1-7A4F-2E47-4CBE-115EF5F76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" y="1283"/>
              <a:ext cx="534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03" name="Text Box 22">
              <a:extLst>
                <a:ext uri="{FF2B5EF4-FFF2-40B4-BE49-F238E27FC236}">
                  <a16:creationId xmlns:a16="http://schemas.microsoft.com/office/drawing/2014/main" xmlns="" id="{7C7B1165-F908-E52F-7026-05340F259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923"/>
              <a:ext cx="9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7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Oval 23">
              <a:extLst>
                <a:ext uri="{FF2B5EF4-FFF2-40B4-BE49-F238E27FC236}">
                  <a16:creationId xmlns:a16="http://schemas.microsoft.com/office/drawing/2014/main" xmlns="" id="{40536A76-412A-1B83-2D8F-7ECB359B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" y="0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Oval 24">
              <a:extLst>
                <a:ext uri="{FF2B5EF4-FFF2-40B4-BE49-F238E27FC236}">
                  <a16:creationId xmlns:a16="http://schemas.microsoft.com/office/drawing/2014/main" xmlns="" id="{31703C0C-8F4C-0F6E-BA28-EEDDE097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576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Oval 25">
              <a:extLst>
                <a:ext uri="{FF2B5EF4-FFF2-40B4-BE49-F238E27FC236}">
                  <a16:creationId xmlns:a16="http://schemas.microsoft.com/office/drawing/2014/main" xmlns="" id="{052A3ACE-0463-15C0-4A69-F2997A916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572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Oval 26">
              <a:extLst>
                <a:ext uri="{FF2B5EF4-FFF2-40B4-BE49-F238E27FC236}">
                  <a16:creationId xmlns:a16="http://schemas.microsoft.com/office/drawing/2014/main" xmlns="" id="{A4F09DAF-0C71-1BA7-4F04-976F04918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" y="1140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Oval 27">
              <a:extLst>
                <a:ext uri="{FF2B5EF4-FFF2-40B4-BE49-F238E27FC236}">
                  <a16:creationId xmlns:a16="http://schemas.microsoft.com/office/drawing/2014/main" xmlns="" id="{C26E74A5-43E8-2E04-C9EA-3C17C69F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1292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" name="Line 28">
              <a:extLst>
                <a:ext uri="{FF2B5EF4-FFF2-40B4-BE49-F238E27FC236}">
                  <a16:creationId xmlns:a16="http://schemas.microsoft.com/office/drawing/2014/main" xmlns="" id="{63FBECC0-131B-949D-6F0C-926BB694C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0" y="246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10" name="Line 29">
              <a:extLst>
                <a:ext uri="{FF2B5EF4-FFF2-40B4-BE49-F238E27FC236}">
                  <a16:creationId xmlns:a16="http://schemas.microsoft.com/office/drawing/2014/main" xmlns="" id="{207E933D-DF92-6909-3E8C-B407FD34F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1" y="783"/>
              <a:ext cx="547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11" name="Line 30">
              <a:extLst>
                <a:ext uri="{FF2B5EF4-FFF2-40B4-BE49-F238E27FC236}">
                  <a16:creationId xmlns:a16="http://schemas.microsoft.com/office/drawing/2014/main" xmlns="" id="{58196E8E-F048-2960-CA2C-4CB0C544C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819"/>
              <a:ext cx="13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xmlns="" id="{B6D94170-07B2-371F-1FB9-FC040BB49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822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177654" y="4366450"/>
            <a:ext cx="1346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(a) </a:t>
            </a:r>
            <a:r>
              <a:rPr lang="zh-CN" altLang="en-US" dirty="0" smtClean="0"/>
              <a:t>无向图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3539281" y="4366450"/>
            <a:ext cx="1346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(b) </a:t>
            </a:r>
            <a:r>
              <a:rPr lang="zh-CN" altLang="en-US" dirty="0" smtClean="0"/>
              <a:t>有向图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6376711" y="4366450"/>
            <a:ext cx="1346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(c)  </a:t>
            </a:r>
            <a:r>
              <a:rPr lang="zh-CN" altLang="en-US" dirty="0" smtClean="0"/>
              <a:t>赋权图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84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例题：拯救</a:t>
            </a:r>
            <a:r>
              <a:rPr lang="en-US" altLang="zh-CN" sz="3200" b="1" dirty="0" smtClean="0"/>
              <a:t>007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157" y="773965"/>
            <a:ext cx="1310049" cy="410579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6F9A936D-FD24-6ADD-11EB-EABF0F2A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8" y="728513"/>
            <a:ext cx="2030158" cy="402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小岛（起点）及鳄鱼构成图中的顶点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能直接跳到岸上的顶点是目标顶点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若两个顶点之间的距离在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007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的跳跃范围内，就有边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661" y="647948"/>
            <a:ext cx="4321500" cy="4200967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V="1">
            <a:off x="4429273" y="1736278"/>
            <a:ext cx="80128" cy="46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3890715" y="1686371"/>
            <a:ext cx="608053" cy="286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410438" y="1675738"/>
            <a:ext cx="449308" cy="392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089013" y="1310810"/>
            <a:ext cx="332058" cy="407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015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696743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遍历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广度优先遍历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xmlns="" id="{A5CAE32D-7680-55EB-1265-C2FAB37D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30" y="678919"/>
            <a:ext cx="8351465" cy="14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遍历图时，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需要对顶点</a:t>
            </a:r>
            <a:r>
              <a:rPr lang="zh-CN" altLang="en-US" sz="2800" b="1" dirty="0">
                <a:latin typeface="宋体" panose="02010600030101010101" pitchFamily="2" charset="-122"/>
              </a:rPr>
              <a:t>设置是否“已访问”标志</a:t>
            </a:r>
          </a:p>
          <a:p>
            <a:pPr lvl="1" defTabSz="914400" eaLnBrk="1" hangingPunct="1">
              <a:buClrTx/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</a:rPr>
              <a:t>深度优先遍历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（DFS）</a:t>
            </a:r>
          </a:p>
          <a:p>
            <a:pPr lvl="1" defTabSz="9144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广度优先遍历（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BFS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</a:p>
        </p:txBody>
      </p:sp>
      <p:grpSp>
        <p:nvGrpSpPr>
          <p:cNvPr id="21" name="组合 38915">
            <a:extLst>
              <a:ext uri="{FF2B5EF4-FFF2-40B4-BE49-F238E27FC236}">
                <a16:creationId xmlns:a16="http://schemas.microsoft.com/office/drawing/2014/main" xmlns="" id="{53E7A498-10DE-6080-27A4-DCA27A0F0195}"/>
              </a:ext>
            </a:extLst>
          </p:cNvPr>
          <p:cNvGrpSpPr/>
          <p:nvPr/>
        </p:nvGrpSpPr>
        <p:grpSpPr bwMode="auto">
          <a:xfrm>
            <a:off x="3981709" y="1580731"/>
            <a:ext cx="4757737" cy="3048000"/>
            <a:chOff x="0" y="0"/>
            <a:chExt cx="2997" cy="1920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xmlns="" id="{8B4AC26F-1A7D-BE36-FB8C-D6BEA5390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480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xmlns="" id="{F3BB858B-6B0B-B85D-EF8B-9DC0978F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xmlns="" id="{34948580-80D8-810D-667A-47EFB4641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8">
              <a:extLst>
                <a:ext uri="{FF2B5EF4-FFF2-40B4-BE49-F238E27FC236}">
                  <a16:creationId xmlns:a16="http://schemas.microsoft.com/office/drawing/2014/main" xmlns="" id="{B0F6E08C-85B6-510A-D12A-4D47581F2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0"/>
              <a:ext cx="309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xmlns="" id="{29AD43DF-A577-442C-BDEB-38257428F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200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xmlns="" id="{86053E06-7486-955F-4C69-A9AA2D724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309" cy="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xmlns="" id="{E626F40B-2854-19F4-BCE4-82FD0944B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"/>
              <a:ext cx="768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xmlns="" id="{79ECD4CD-C46B-7883-0F19-BB4ABA3EC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"/>
              <a:ext cx="86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xmlns="" id="{D61D37DD-A7AC-F2BE-E258-8F20774A2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720"/>
              <a:ext cx="33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xmlns="" id="{0382221F-D8A1-EC40-993C-4B47ED1DA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32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2" name="Oval 15">
              <a:extLst>
                <a:ext uri="{FF2B5EF4-FFF2-40B4-BE49-F238E27FC236}">
                  <a16:creationId xmlns:a16="http://schemas.microsoft.com/office/drawing/2014/main" xmlns="" id="{DA1BAC65-3D62-396B-4849-BCD8E92A3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72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200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3DD60237-770B-72DD-D37A-1FCA44F9A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392"/>
              <a:ext cx="100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xmlns="" id="{DDEB6B11-A27B-52CB-ABE0-CA2B2AF4D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5" name="Oval 18">
              <a:extLst>
                <a:ext uri="{FF2B5EF4-FFF2-40B4-BE49-F238E27FC236}">
                  <a16:creationId xmlns:a16="http://schemas.microsoft.com/office/drawing/2014/main" xmlns="" id="{16D1BA2F-EA7D-2EEE-6A66-FEEE2DDD4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00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91440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200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xmlns="" id="{768DA701-F03C-D96A-9723-52A513F54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720"/>
              <a:ext cx="384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xmlns="" id="{B6B4F9F0-608F-5B98-BD9E-8F488B940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2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8" name="Line 21">
              <a:extLst>
                <a:ext uri="{FF2B5EF4-FFF2-40B4-BE49-F238E27FC236}">
                  <a16:creationId xmlns:a16="http://schemas.microsoft.com/office/drawing/2014/main" xmlns="" id="{4F8AF5B6-1F09-0D7E-2EFB-0B7ED9459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920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7339861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图的遍历 </a:t>
            </a:r>
            <a:r>
              <a:rPr lang="en-US" altLang="zh-CN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广度优先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732FC81A-B19B-4E84-4CC4-067B0256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413" y="1004726"/>
            <a:ext cx="2520156" cy="30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2032" indent="-25203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068" lvl="1" indent="-21002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0105" lvl="2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6147" lvl="3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189" lvl="4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8231" lvl="5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84273" lvl="6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20315" lvl="7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6357" lvl="8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32" marR="0" lvl="0" indent="-2520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70" b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从顶点</a:t>
            </a:r>
            <a:r>
              <a:rPr kumimoji="0" lang="en-US" altLang="zh-CN" sz="1470" b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v1</a:t>
            </a:r>
            <a:r>
              <a:rPr kumimoji="0" lang="zh-CN" altLang="en-US" sz="1470" b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出发进行</a:t>
            </a:r>
            <a:r>
              <a:rPr kumimoji="0" lang="en-US" altLang="zh-CN" sz="1470" b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BFS</a:t>
            </a:r>
            <a:r>
              <a:rPr kumimoji="0" lang="zh-CN" altLang="en-US" sz="1470" b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遍历</a:t>
            </a:r>
          </a:p>
        </p:txBody>
      </p:sp>
      <p:grpSp>
        <p:nvGrpSpPr>
          <p:cNvPr id="3" name="组合 38915">
            <a:extLst>
              <a:ext uri="{FF2B5EF4-FFF2-40B4-BE49-F238E27FC236}">
                <a16:creationId xmlns:a16="http://schemas.microsoft.com/office/drawing/2014/main" xmlns="" id="{33D7FC7F-BB43-4D44-BE4B-357F3A285A8C}"/>
              </a:ext>
            </a:extLst>
          </p:cNvPr>
          <p:cNvGrpSpPr/>
          <p:nvPr/>
        </p:nvGrpSpPr>
        <p:grpSpPr bwMode="auto">
          <a:xfrm>
            <a:off x="951533" y="1079996"/>
            <a:ext cx="3496717" cy="2240139"/>
            <a:chOff x="0" y="0"/>
            <a:chExt cx="2997" cy="1920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xmlns="" id="{D6CE480C-20F5-65A1-8A5A-960C59F0F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480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xmlns="" id="{F28EABC2-C7F1-5C99-0310-E935CDC55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xmlns="" id="{2FCD4CC6-8CB5-31B2-F6CD-517626D92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xmlns="" id="{D96060B1-C584-DBB1-3E25-6002D81B9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0"/>
              <a:ext cx="309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A4F515AE-D5F8-43D5-8B57-893F8E12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xmlns="" id="{CF664102-709F-E597-B0C4-908B6698C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309" cy="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xmlns="" id="{60E6B2F5-4CE9-184F-0AF6-5266A01DA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"/>
              <a:ext cx="768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D2ACAD59-714D-B8F4-498D-B10CF4EFF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"/>
              <a:ext cx="86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xmlns="" id="{D9A90B2E-6B9C-DC4D-9A72-ED6ACB7B6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720"/>
              <a:ext cx="33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xmlns="" id="{AD90A854-F33D-CE23-DD29-0C29E9D53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32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xmlns="" id="{558CE0C9-67B3-FF1A-31D4-81A3098A0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72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xmlns="" id="{E14AFB01-A555-93A8-4A01-70A1B259B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392"/>
              <a:ext cx="100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xmlns="" id="{3C1693DB-F792-0875-D52D-C7AC158DE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42" name="Oval 18">
              <a:extLst>
                <a:ext uri="{FF2B5EF4-FFF2-40B4-BE49-F238E27FC236}">
                  <a16:creationId xmlns:a16="http://schemas.microsoft.com/office/drawing/2014/main" xmlns="" id="{F2C9824D-84AE-6AE5-E4F6-310B0D44B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19">
              <a:extLst>
                <a:ext uri="{FF2B5EF4-FFF2-40B4-BE49-F238E27FC236}">
                  <a16:creationId xmlns:a16="http://schemas.microsoft.com/office/drawing/2014/main" xmlns="" id="{D9EC2045-9990-8DD5-7056-A6F587435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720"/>
              <a:ext cx="384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44" name="Line 20">
              <a:extLst>
                <a:ext uri="{FF2B5EF4-FFF2-40B4-BE49-F238E27FC236}">
                  <a16:creationId xmlns:a16="http://schemas.microsoft.com/office/drawing/2014/main" xmlns="" id="{04A0815D-CB80-5DE9-DECE-3F34D1D9D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2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xmlns="" id="{1072F7EF-1356-0044-43A7-D7DD55CF2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sp>
        <p:nvSpPr>
          <p:cNvPr id="46" name="Oval 22">
            <a:extLst>
              <a:ext uri="{FF2B5EF4-FFF2-40B4-BE49-F238E27FC236}">
                <a16:creationId xmlns:a16="http://schemas.microsoft.com/office/drawing/2014/main" xmlns="" id="{AE43A094-A9E9-406A-C159-29B1BE6ED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539" y="2083391"/>
            <a:ext cx="360522" cy="280017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AutoShape 37">
            <a:extLst>
              <a:ext uri="{FF2B5EF4-FFF2-40B4-BE49-F238E27FC236}">
                <a16:creationId xmlns:a16="http://schemas.microsoft.com/office/drawing/2014/main" xmlns="" id="{A1B6EEA1-7DD0-6477-8D5A-3A05B469C245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4704078" y="1596241"/>
            <a:ext cx="728045" cy="224014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F01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672084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56DDD23B-C3E7-A2EC-5E94-1D490E815967}"/>
              </a:ext>
            </a:extLst>
          </p:cNvPr>
          <p:cNvGrpSpPr/>
          <p:nvPr/>
        </p:nvGrpSpPr>
        <p:grpSpPr bwMode="auto">
          <a:xfrm>
            <a:off x="5116808" y="2358741"/>
            <a:ext cx="2520156" cy="560035"/>
            <a:chOff x="0" y="0"/>
            <a:chExt cx="5400" cy="1200"/>
          </a:xfrm>
        </p:grpSpPr>
        <p:sp>
          <p:nvSpPr>
            <p:cNvPr id="49" name="Line 23">
              <a:extLst>
                <a:ext uri="{FF2B5EF4-FFF2-40B4-BE49-F238E27FC236}">
                  <a16:creationId xmlns:a16="http://schemas.microsoft.com/office/drawing/2014/main" xmlns="" id="{A6964803-4D07-EBC2-3BB3-36E924A88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0"/>
              <a:ext cx="1920" cy="600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50" name="Oval 24">
              <a:extLst>
                <a:ext uri="{FF2B5EF4-FFF2-40B4-BE49-F238E27FC236}">
                  <a16:creationId xmlns:a16="http://schemas.microsoft.com/office/drawing/2014/main" xmlns="" id="{3973E265-A437-B69C-C54A-A6E41F97E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0"/>
              <a:ext cx="773" cy="60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xmlns="" id="{EE73F0DC-8000-5EC4-EC19-FD02FA8A0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0"/>
              <a:ext cx="2160" cy="600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52" name="Oval 32">
              <a:extLst>
                <a:ext uri="{FF2B5EF4-FFF2-40B4-BE49-F238E27FC236}">
                  <a16:creationId xmlns:a16="http://schemas.microsoft.com/office/drawing/2014/main" xmlns="" id="{85AE8EC8-5433-20E9-4073-0C55C988D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580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" name="Oval 24">
            <a:extLst>
              <a:ext uri="{FF2B5EF4-FFF2-40B4-BE49-F238E27FC236}">
                <a16:creationId xmlns:a16="http://schemas.microsoft.com/office/drawing/2014/main" xmlns="" id="{65B36F47-F4B0-232C-3B04-8E2FC0CD7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974" y="2644858"/>
            <a:ext cx="360523" cy="280017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Line 31">
            <a:extLst>
              <a:ext uri="{FF2B5EF4-FFF2-40B4-BE49-F238E27FC236}">
                <a16:creationId xmlns:a16="http://schemas.microsoft.com/office/drawing/2014/main" xmlns="" id="{62204277-77E9-93C5-7EA2-C11251975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6054" y="2358742"/>
            <a:ext cx="1008063" cy="28001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55" name="Oval 32">
            <a:extLst>
              <a:ext uri="{FF2B5EF4-FFF2-40B4-BE49-F238E27FC236}">
                <a16:creationId xmlns:a16="http://schemas.microsoft.com/office/drawing/2014/main" xmlns="" id="{0C5DC69C-72A2-DD22-0458-347A4A095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740" y="2634225"/>
            <a:ext cx="359356" cy="289351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Line 23">
            <a:extLst>
              <a:ext uri="{FF2B5EF4-FFF2-40B4-BE49-F238E27FC236}">
                <a16:creationId xmlns:a16="http://schemas.microsoft.com/office/drawing/2014/main" xmlns="" id="{21288B8B-5C67-CAEE-1BEB-45C7D53470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0656" y="2343574"/>
            <a:ext cx="896056" cy="28001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2A19058E-0AA4-444E-6A6A-AFBD073D23DD}"/>
              </a:ext>
            </a:extLst>
          </p:cNvPr>
          <p:cNvGrpSpPr/>
          <p:nvPr/>
        </p:nvGrpSpPr>
        <p:grpSpPr bwMode="auto">
          <a:xfrm>
            <a:off x="4354928" y="2908673"/>
            <a:ext cx="1715106" cy="805050"/>
            <a:chOff x="0" y="0"/>
            <a:chExt cx="3673" cy="1724"/>
          </a:xfrm>
        </p:grpSpPr>
        <p:sp>
          <p:nvSpPr>
            <p:cNvPr id="58" name="Oval 25">
              <a:extLst>
                <a:ext uri="{FF2B5EF4-FFF2-40B4-BE49-F238E27FC236}">
                  <a16:creationId xmlns:a16="http://schemas.microsoft.com/office/drawing/2014/main" xmlns="" id="{AD1D9E90-2478-4FF0-F2D7-477694F80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124"/>
              <a:ext cx="772" cy="60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xmlns="" id="{20F10519-5620-7C6F-0ACE-A0ACA08E4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5" y="44"/>
              <a:ext cx="466" cy="976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0" name="Oval 28">
              <a:extLst>
                <a:ext uri="{FF2B5EF4-FFF2-40B4-BE49-F238E27FC236}">
                  <a16:creationId xmlns:a16="http://schemas.microsoft.com/office/drawing/2014/main" xmlns="" id="{B2C5FD70-2DF3-A1E6-9207-5734B8BD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1014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29">
              <a:extLst>
                <a:ext uri="{FF2B5EF4-FFF2-40B4-BE49-F238E27FC236}">
                  <a16:creationId xmlns:a16="http://schemas.microsoft.com/office/drawing/2014/main" xmlns="" id="{6D56AAA5-97A7-FCD9-632E-AEC0BD426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" y="54"/>
              <a:ext cx="1080" cy="960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2" name="Oval 25">
              <a:extLst>
                <a:ext uri="{FF2B5EF4-FFF2-40B4-BE49-F238E27FC236}">
                  <a16:creationId xmlns:a16="http://schemas.microsoft.com/office/drawing/2014/main" xmlns="" id="{53FA7A36-EFDC-964E-0F19-8A316B6DC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0"/>
              <a:ext cx="772" cy="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zh-CN" altLang="en-US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26">
              <a:extLst>
                <a:ext uri="{FF2B5EF4-FFF2-40B4-BE49-F238E27FC236}">
                  <a16:creationId xmlns:a16="http://schemas.microsoft.com/office/drawing/2014/main" xmlns="" id="{68A8C5AD-C9FD-0795-812E-4E81A685B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" y="0"/>
              <a:ext cx="1362" cy="1020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E6CF23D6-8D7D-5909-9FBE-9C5DA478D152}"/>
              </a:ext>
            </a:extLst>
          </p:cNvPr>
          <p:cNvGrpSpPr/>
          <p:nvPr/>
        </p:nvGrpSpPr>
        <p:grpSpPr bwMode="auto">
          <a:xfrm>
            <a:off x="6483059" y="2898079"/>
            <a:ext cx="1597266" cy="717506"/>
            <a:chOff x="0" y="90"/>
            <a:chExt cx="3424" cy="1536"/>
          </a:xfrm>
        </p:grpSpPr>
        <p:sp>
          <p:nvSpPr>
            <p:cNvPr id="65" name="Oval 33">
              <a:extLst>
                <a:ext uri="{FF2B5EF4-FFF2-40B4-BE49-F238E27FC236}">
                  <a16:creationId xmlns:a16="http://schemas.microsoft.com/office/drawing/2014/main" xmlns="" id="{0D744CB8-D83A-6533-5D74-278B5126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976"/>
              <a:ext cx="773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34">
              <a:extLst>
                <a:ext uri="{FF2B5EF4-FFF2-40B4-BE49-F238E27FC236}">
                  <a16:creationId xmlns:a16="http://schemas.microsoft.com/office/drawing/2014/main" xmlns="" id="{4DD1FA52-D33F-BE9B-1AC6-C7F9BF799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6" y="137"/>
              <a:ext cx="418" cy="771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7" name="Oval 35">
              <a:extLst>
                <a:ext uri="{FF2B5EF4-FFF2-40B4-BE49-F238E27FC236}">
                  <a16:creationId xmlns:a16="http://schemas.microsoft.com/office/drawing/2014/main" xmlns="" id="{49BE56FB-4564-4B04-7F31-F4EB2A7F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006"/>
              <a:ext cx="772" cy="62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36">
              <a:extLst>
                <a:ext uri="{FF2B5EF4-FFF2-40B4-BE49-F238E27FC236}">
                  <a16:creationId xmlns:a16="http://schemas.microsoft.com/office/drawing/2014/main" xmlns="" id="{7CB16205-33B0-B467-9625-3CD8766F7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166"/>
              <a:ext cx="720" cy="840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9" name="Oval 25">
              <a:extLst>
                <a:ext uri="{FF2B5EF4-FFF2-40B4-BE49-F238E27FC236}">
                  <a16:creationId xmlns:a16="http://schemas.microsoft.com/office/drawing/2014/main" xmlns="" id="{46AAEFBD-B2CB-8F4A-B38E-41F21DBAD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87"/>
              <a:ext cx="772" cy="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zh-CN" altLang="en-US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xmlns="" id="{D1FAE807-4D49-0847-88A7-D480F60CA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90"/>
              <a:ext cx="1339" cy="930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sp>
        <p:nvSpPr>
          <p:cNvPr id="71" name="Oval 25">
            <a:extLst>
              <a:ext uri="{FF2B5EF4-FFF2-40B4-BE49-F238E27FC236}">
                <a16:creationId xmlns:a16="http://schemas.microsoft.com/office/drawing/2014/main" xmlns="" id="{11945ABC-CEAD-E662-F37B-042F9D4C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133" y="3430900"/>
            <a:ext cx="360523" cy="280017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Oval 28">
            <a:extLst>
              <a:ext uri="{FF2B5EF4-FFF2-40B4-BE49-F238E27FC236}">
                <a16:creationId xmlns:a16="http://schemas.microsoft.com/office/drawing/2014/main" xmlns="" id="{D186BBCE-7E29-9EAC-0BDB-7891969A1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205" y="3382502"/>
            <a:ext cx="360522" cy="289351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xmlns="" id="{27A7879B-CAB5-36A0-3043-342734FBC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654" y="2948342"/>
            <a:ext cx="504031" cy="44802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74" name="Line 26">
            <a:extLst>
              <a:ext uri="{FF2B5EF4-FFF2-40B4-BE49-F238E27FC236}">
                <a16:creationId xmlns:a16="http://schemas.microsoft.com/office/drawing/2014/main" xmlns="" id="{36C9817D-DF09-640A-0D4D-2516C2EBA4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3303" y="2920340"/>
            <a:ext cx="233348" cy="47603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75" name="Oval 33">
            <a:extLst>
              <a:ext uri="{FF2B5EF4-FFF2-40B4-BE49-F238E27FC236}">
                <a16:creationId xmlns:a16="http://schemas.microsoft.com/office/drawing/2014/main" xmlns="" id="{F82BA0CB-F857-3E98-41CD-CF0BEF40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259" y="3307566"/>
            <a:ext cx="360522" cy="289351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470" b="1" i="0" u="none" strike="noStrike" kern="0" cap="none" spc="0" normalizeH="0" baseline="-16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Line 34">
            <a:extLst>
              <a:ext uri="{FF2B5EF4-FFF2-40B4-BE49-F238E27FC236}">
                <a16:creationId xmlns:a16="http://schemas.microsoft.com/office/drawing/2014/main" xmlns="" id="{8B5DA0C4-E363-6189-3CB2-E51CBF25C2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3438" y="2909707"/>
            <a:ext cx="183178" cy="37102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77" name="Oval 35">
            <a:extLst>
              <a:ext uri="{FF2B5EF4-FFF2-40B4-BE49-F238E27FC236}">
                <a16:creationId xmlns:a16="http://schemas.microsoft.com/office/drawing/2014/main" xmlns="" id="{CA9EADD9-7053-4FE0-0A4A-68473DB05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975" y="3316073"/>
            <a:ext cx="360523" cy="289351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470" b="1" i="0" u="none" strike="noStrike" kern="0" cap="none" spc="0" normalizeH="0" baseline="-16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Line 36">
            <a:extLst>
              <a:ext uri="{FF2B5EF4-FFF2-40B4-BE49-F238E27FC236}">
                <a16:creationId xmlns:a16="http://schemas.microsoft.com/office/drawing/2014/main" xmlns="" id="{A4658305-D783-FA17-9383-5AEC0DE25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123" y="2909707"/>
            <a:ext cx="336021" cy="39202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xmlns="" id="{F8C4044A-5824-762D-49C1-C7E3D148C357}"/>
              </a:ext>
            </a:extLst>
          </p:cNvPr>
          <p:cNvGrpSpPr/>
          <p:nvPr/>
        </p:nvGrpSpPr>
        <p:grpSpPr bwMode="auto">
          <a:xfrm>
            <a:off x="4577775" y="3727459"/>
            <a:ext cx="941558" cy="514532"/>
            <a:chOff x="0" y="0"/>
            <a:chExt cx="2019" cy="1103"/>
          </a:xfrm>
        </p:grpSpPr>
        <p:sp>
          <p:nvSpPr>
            <p:cNvPr id="80" name="Oval 27">
              <a:extLst>
                <a:ext uri="{FF2B5EF4-FFF2-40B4-BE49-F238E27FC236}">
                  <a16:creationId xmlns:a16="http://schemas.microsoft.com/office/drawing/2014/main" xmlns="" id="{9EBCD707-F765-1430-5F4C-88011E8A7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3"/>
              <a:ext cx="772" cy="61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zh-CN" altLang="en-US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1" name="Line 30">
              <a:extLst>
                <a:ext uri="{FF2B5EF4-FFF2-40B4-BE49-F238E27FC236}">
                  <a16:creationId xmlns:a16="http://schemas.microsoft.com/office/drawing/2014/main" xmlns="" id="{41C97CD2-53B6-01FD-B4BF-E6AD23913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" y="0"/>
              <a:ext cx="565" cy="379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82" name="Oval 27">
              <a:extLst>
                <a:ext uri="{FF2B5EF4-FFF2-40B4-BE49-F238E27FC236}">
                  <a16:creationId xmlns:a16="http://schemas.microsoft.com/office/drawing/2014/main" xmlns="" id="{747A1C88-D048-46D3-B773-4F91B8742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449"/>
              <a:ext cx="772" cy="610"/>
            </a:xfrm>
            <a:prstGeom prst="ellipse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602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30">
              <a:extLst>
                <a:ext uri="{FF2B5EF4-FFF2-40B4-BE49-F238E27FC236}">
                  <a16:creationId xmlns:a16="http://schemas.microsoft.com/office/drawing/2014/main" xmlns="" id="{271FE6CA-2F08-1D27-2870-4B684753B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" y="41"/>
              <a:ext cx="567" cy="339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sp>
        <p:nvSpPr>
          <p:cNvPr id="84" name="Line 30">
            <a:extLst>
              <a:ext uri="{FF2B5EF4-FFF2-40B4-BE49-F238E27FC236}">
                <a16:creationId xmlns:a16="http://schemas.microsoft.com/office/drawing/2014/main" xmlns="" id="{E5467CB2-BA90-B9E2-E8F1-E418481A7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973" y="3746126"/>
            <a:ext cx="263683" cy="15867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5" name="Oval 27">
            <a:extLst>
              <a:ext uri="{FF2B5EF4-FFF2-40B4-BE49-F238E27FC236}">
                <a16:creationId xmlns:a16="http://schemas.microsoft.com/office/drawing/2014/main" xmlns="" id="{0C603FAA-2E1F-C9D4-27B9-86C5696C1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78" y="3936306"/>
            <a:ext cx="360522" cy="284684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389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3" grpId="0" bldLvl="0" animBg="1"/>
      <p:bldP spid="55" grpId="0" bldLvl="0" animBg="1"/>
      <p:bldP spid="71" grpId="0" bldLvl="0" animBg="1"/>
      <p:bldP spid="72" grpId="0" bldLvl="0" animBg="1"/>
      <p:bldP spid="75" grpId="0" bldLvl="0" animBg="1"/>
      <p:bldP spid="77" grpId="0" bldLvl="0" animBg="1"/>
      <p:bldP spid="8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696743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图的遍历 </a:t>
            </a:r>
            <a:r>
              <a:rPr lang="en-US" altLang="zh-CN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广度优先遍历</a:t>
            </a:r>
            <a:r>
              <a:rPr lang="en-US" altLang="zh-CN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(BFS)</a:t>
            </a:r>
            <a:endParaRPr lang="zh-CN" altLang="en-US" sz="2800" b="1" dirty="0">
              <a:solidFill>
                <a:srgbClr val="284C8A"/>
              </a:solidFill>
              <a:latin typeface="宋体" panose="02010600030101010101" pitchFamily="2" charset="-122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xmlns="" id="{1842621D-D246-4726-F0C6-DA15CB556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743" y="1079996"/>
            <a:ext cx="2520156" cy="30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2032" indent="-25203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068" lvl="1" indent="-21002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0105" lvl="2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6147" lvl="3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189" lvl="4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8231" lvl="5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84273" lvl="6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20315" lvl="7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6357" lvl="8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32" marR="0" lvl="0" indent="-2520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7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从顶点</a:t>
            </a:r>
            <a:r>
              <a:rPr kumimoji="0" lang="en-US" altLang="zh-CN" sz="147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v1</a:t>
            </a:r>
            <a:r>
              <a:rPr kumimoji="0" lang="zh-CN" altLang="en-US" sz="147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出发进行</a:t>
            </a:r>
            <a:r>
              <a:rPr kumimoji="0" lang="en-US" altLang="zh-CN" sz="147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BFS</a:t>
            </a:r>
            <a:r>
              <a:rPr kumimoji="0" lang="zh-CN" altLang="en-US" sz="147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遍历</a:t>
            </a:r>
          </a:p>
        </p:txBody>
      </p:sp>
      <p:grpSp>
        <p:nvGrpSpPr>
          <p:cNvPr id="21" name="组合 39939">
            <a:extLst>
              <a:ext uri="{FF2B5EF4-FFF2-40B4-BE49-F238E27FC236}">
                <a16:creationId xmlns:a16="http://schemas.microsoft.com/office/drawing/2014/main" xmlns="" id="{8D44D01E-D603-7F9B-FC49-195867E32A31}"/>
              </a:ext>
            </a:extLst>
          </p:cNvPr>
          <p:cNvGrpSpPr/>
          <p:nvPr/>
        </p:nvGrpSpPr>
        <p:grpSpPr bwMode="auto">
          <a:xfrm>
            <a:off x="523991" y="945743"/>
            <a:ext cx="3496717" cy="2240139"/>
            <a:chOff x="0" y="0"/>
            <a:chExt cx="2997" cy="1920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xmlns="" id="{84E27020-C15C-3D2E-2F5C-B6D12DC06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480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xmlns="" id="{7F03AFA5-378B-85A6-6355-9F6E48AEA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xmlns="" id="{350B93BF-483C-2B77-DCA1-DF8E2503C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309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8">
              <a:extLst>
                <a:ext uri="{FF2B5EF4-FFF2-40B4-BE49-F238E27FC236}">
                  <a16:creationId xmlns:a16="http://schemas.microsoft.com/office/drawing/2014/main" xmlns="" id="{338AFABB-3F47-9277-D503-711FFA35F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0"/>
              <a:ext cx="309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xmlns="" id="{F1824764-6F96-4DC9-BAA9-B502384E2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xmlns="" id="{2607596F-B9C2-7CF3-4575-B30F1C3F2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309" cy="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xmlns="" id="{F634B799-4B6D-5BBE-F8B8-F148961AA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"/>
              <a:ext cx="768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xmlns="" id="{CECFBD6B-F421-D200-DF8E-5FF0E5A58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"/>
              <a:ext cx="86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xmlns="" id="{3F1745C7-C572-D070-680E-6A8FDE7F4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720"/>
              <a:ext cx="33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xmlns="" id="{1F533A98-812F-B97C-056B-D0E6303D8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32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2" name="Oval 15">
              <a:extLst>
                <a:ext uri="{FF2B5EF4-FFF2-40B4-BE49-F238E27FC236}">
                  <a16:creationId xmlns:a16="http://schemas.microsoft.com/office/drawing/2014/main" xmlns="" id="{778AA821-5692-1EC6-869C-C98515E2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72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915A9A9E-D7E2-165A-365F-F11E807F8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392"/>
              <a:ext cx="100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xmlns="" id="{EC3B4410-09BB-701E-DCEB-519FBDD5D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5" name="Oval 18">
              <a:extLst>
                <a:ext uri="{FF2B5EF4-FFF2-40B4-BE49-F238E27FC236}">
                  <a16:creationId xmlns:a16="http://schemas.microsoft.com/office/drawing/2014/main" xmlns="" id="{B0FA5157-BB80-DC87-617C-6450C6AB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xmlns="" id="{457929AD-BE0D-D61C-A4FB-97FEABEBF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720"/>
              <a:ext cx="384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xmlns="" id="{B6C67579-C03D-6B62-5D66-5641712E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2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8" name="Line 21">
              <a:extLst>
                <a:ext uri="{FF2B5EF4-FFF2-40B4-BE49-F238E27FC236}">
                  <a16:creationId xmlns:a16="http://schemas.microsoft.com/office/drawing/2014/main" xmlns="" id="{5392378C-1030-94BF-0B57-7891F8137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sp>
        <p:nvSpPr>
          <p:cNvPr id="39" name="Oval 22">
            <a:extLst>
              <a:ext uri="{FF2B5EF4-FFF2-40B4-BE49-F238E27FC236}">
                <a16:creationId xmlns:a16="http://schemas.microsoft.com/office/drawing/2014/main" xmlns="" id="{A25A7C26-DFF8-D7B3-D146-7333BC222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737" y="1963140"/>
            <a:ext cx="360522" cy="280017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Line 23">
            <a:extLst>
              <a:ext uri="{FF2B5EF4-FFF2-40B4-BE49-F238E27FC236}">
                <a16:creationId xmlns:a16="http://schemas.microsoft.com/office/drawing/2014/main" xmlns="" id="{DDB16C85-C8A0-FB33-1677-84A33FFC1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4186" y="2243158"/>
            <a:ext cx="896056" cy="28001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Oval 24">
            <a:extLst>
              <a:ext uri="{FF2B5EF4-FFF2-40B4-BE49-F238E27FC236}">
                <a16:creationId xmlns:a16="http://schemas.microsoft.com/office/drawing/2014/main" xmlns="" id="{75BA0B1E-0FC7-BB04-AFEF-F7AF47ED2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172" y="2523175"/>
            <a:ext cx="360523" cy="280017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xmlns="" id="{52268328-4D52-B405-4E36-3FDD2343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651" y="3307224"/>
            <a:ext cx="360522" cy="280017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Line 26">
            <a:extLst>
              <a:ext uri="{FF2B5EF4-FFF2-40B4-BE49-F238E27FC236}">
                <a16:creationId xmlns:a16="http://schemas.microsoft.com/office/drawing/2014/main" xmlns="" id="{D97A9618-170D-EE76-4191-01290E9C44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1657" y="2803192"/>
            <a:ext cx="392024" cy="504031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90" name="Oval 27">
            <a:extLst>
              <a:ext uri="{FF2B5EF4-FFF2-40B4-BE49-F238E27FC236}">
                <a16:creationId xmlns:a16="http://schemas.microsoft.com/office/drawing/2014/main" xmlns="" id="{F9D67DDD-FE27-10EA-A317-054B60507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459" y="3927929"/>
            <a:ext cx="360522" cy="284684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Oval 28">
            <a:extLst>
              <a:ext uri="{FF2B5EF4-FFF2-40B4-BE49-F238E27FC236}">
                <a16:creationId xmlns:a16="http://schemas.microsoft.com/office/drawing/2014/main" xmlns="" id="{7730BB56-AC97-E622-8071-9E629252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710" y="3255887"/>
            <a:ext cx="360522" cy="289351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Line 29">
            <a:extLst>
              <a:ext uri="{FF2B5EF4-FFF2-40B4-BE49-F238E27FC236}">
                <a16:creationId xmlns:a16="http://schemas.microsoft.com/office/drawing/2014/main" xmlns="" id="{7DE6BEF4-F78D-B96A-7D00-CB4384A33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685" y="2807859"/>
            <a:ext cx="504031" cy="44802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93" name="Line 30">
            <a:extLst>
              <a:ext uri="{FF2B5EF4-FFF2-40B4-BE49-F238E27FC236}">
                <a16:creationId xmlns:a16="http://schemas.microsoft.com/office/drawing/2014/main" xmlns="" id="{F061E47D-8A41-91BF-498C-8ABC487FDA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1640" y="3591908"/>
            <a:ext cx="336021" cy="336021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94" name="Line 31">
            <a:extLst>
              <a:ext uri="{FF2B5EF4-FFF2-40B4-BE49-F238E27FC236}">
                <a16:creationId xmlns:a16="http://schemas.microsoft.com/office/drawing/2014/main" xmlns="" id="{67028AAB-2035-8A6D-F2B5-CED4550BF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8252" y="2243158"/>
            <a:ext cx="1008063" cy="28001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95" name="Oval 32">
            <a:extLst>
              <a:ext uri="{FF2B5EF4-FFF2-40B4-BE49-F238E27FC236}">
                <a16:creationId xmlns:a16="http://schemas.microsoft.com/office/drawing/2014/main" xmlns="" id="{7108D28B-A405-FE78-A970-69FD0168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807" y="2513841"/>
            <a:ext cx="360522" cy="289351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Oval 33">
            <a:extLst>
              <a:ext uri="{FF2B5EF4-FFF2-40B4-BE49-F238E27FC236}">
                <a16:creationId xmlns:a16="http://schemas.microsoft.com/office/drawing/2014/main" xmlns="" id="{C4CBF1D5-5661-1D1C-CF2A-F2D3227A8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273" y="3185883"/>
            <a:ext cx="360523" cy="289351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470" b="1" i="0" u="none" strike="noStrike" kern="0" cap="none" spc="0" normalizeH="0" baseline="-16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Line 34">
            <a:extLst>
              <a:ext uri="{FF2B5EF4-FFF2-40B4-BE49-F238E27FC236}">
                <a16:creationId xmlns:a16="http://schemas.microsoft.com/office/drawing/2014/main" xmlns="" id="{19BA5210-DE6F-F5EF-4BB0-06FF218710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287" y="2793858"/>
            <a:ext cx="448028" cy="39202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98" name="Oval 35">
            <a:extLst>
              <a:ext uri="{FF2B5EF4-FFF2-40B4-BE49-F238E27FC236}">
                <a16:creationId xmlns:a16="http://schemas.microsoft.com/office/drawing/2014/main" xmlns="" id="{D51C8F51-94F6-4404-0A52-063A14571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835" y="3199884"/>
            <a:ext cx="360522" cy="289351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</a:ln>
        </p:spPr>
        <p:txBody>
          <a:bodyPr lIns="0" tIns="26458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  <a:p>
            <a:pPr marL="0" marR="0" lvl="0" indent="0" algn="ctr" defTabSz="672084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470" b="1" i="0" u="none" strike="noStrike" kern="0" cap="none" spc="0" normalizeH="0" baseline="-16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672084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66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Line 36">
            <a:extLst>
              <a:ext uri="{FF2B5EF4-FFF2-40B4-BE49-F238E27FC236}">
                <a16:creationId xmlns:a16="http://schemas.microsoft.com/office/drawing/2014/main" xmlns="" id="{42BAA2B5-36E6-DBEC-0664-86DEFB85D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8322" y="2807859"/>
            <a:ext cx="336021" cy="39202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00" name="AutoShape 37">
            <a:extLst>
              <a:ext uri="{FF2B5EF4-FFF2-40B4-BE49-F238E27FC236}">
                <a16:creationId xmlns:a16="http://schemas.microsoft.com/office/drawing/2014/main" xmlns="" id="{4B3E7766-07A1-57FF-D063-EB51EF9A912E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4399754" y="1584028"/>
            <a:ext cx="728045" cy="224014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F01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672084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D36743FA-B8BC-E58D-3E29-8AA14535E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72" y="3521903"/>
            <a:ext cx="3334540" cy="68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72084" fontAlgn="base"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F"/>
            </a:pPr>
            <a:r>
              <a:rPr lang="en-US" altLang="zh-CN" sz="1764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BFS</a:t>
            </a:r>
            <a:r>
              <a:rPr lang="zh-CN" altLang="en-US" sz="1764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遍历序列</a:t>
            </a:r>
            <a:endParaRPr lang="zh-CN" altLang="en-US" sz="1764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defTabSz="672084" fontAlgn="base"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</a:pPr>
            <a:r>
              <a:rPr lang="zh-CN" altLang="en-US" sz="1764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76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76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v1 v2 v3 v4 v5 v6 v7 </a:t>
            </a:r>
            <a:r>
              <a:rPr lang="en-US" altLang="zh-CN" sz="1764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v8</a:t>
            </a:r>
            <a:r>
              <a:rPr lang="zh-CN" altLang="en-US" sz="1764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endParaRPr lang="zh-CN" altLang="en-US" sz="1764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696743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图的遍历 </a:t>
            </a:r>
            <a:r>
              <a:rPr lang="en-US" altLang="zh-CN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广度优先遍历</a:t>
            </a:r>
            <a:r>
              <a:rPr lang="en-US" altLang="zh-CN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(BFS)</a:t>
            </a:r>
            <a:endParaRPr lang="zh-CN" altLang="en-US" sz="2800" b="1" dirty="0">
              <a:solidFill>
                <a:srgbClr val="284C8A"/>
              </a:solidFill>
              <a:latin typeface="宋体" panose="02010600030101010101" pitchFamily="2" charset="-122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5">
            <a:extLst>
              <a:ext uri="{FF2B5EF4-FFF2-40B4-BE49-F238E27FC236}">
                <a16:creationId xmlns:a16="http://schemas.microsoft.com/office/drawing/2014/main" xmlns="" id="{EB957C4F-E456-6D4D-7FB7-E4A5C4D5C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80" y="693329"/>
            <a:ext cx="7788100" cy="26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2032" indent="-25203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068" lvl="1" indent="-21002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0105" lvl="2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6147" lvl="3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189" lvl="4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8231" lvl="5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84273" lvl="6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20315" lvl="7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6357" lvl="8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32" marR="0" lvl="0" indent="-252032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从图中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某未访问过的顶点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v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出发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：</a:t>
            </a:r>
          </a:p>
          <a:p>
            <a:pPr marL="546068" marR="0" lvl="1" indent="-210026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① 访问顶点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v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；</a:t>
            </a:r>
          </a:p>
          <a:p>
            <a:pPr marL="546068" marR="0" lvl="1" indent="-210026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②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访问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v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的所有未被访问的邻接点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w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,w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2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, …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w</a:t>
            </a:r>
            <a:r>
              <a:rPr kumimoji="0" lang="en-US" altLang="zh-CN" sz="1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k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； </a:t>
            </a:r>
          </a:p>
          <a:p>
            <a:pPr lvl="1" defTabSz="914400" eaLnBrk="1" hangingPunct="1">
              <a:lnSpc>
                <a:spcPct val="150000"/>
              </a:lnSpc>
              <a:buClrTx/>
              <a:buSz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③ 依次从这些邻接点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（</a:t>
            </a:r>
            <a:r>
              <a:rPr lang="en-US" altLang="zh-CN" sz="1600" b="1" dirty="0">
                <a:solidFill>
                  <a:srgbClr val="C0504D"/>
                </a:solidFill>
                <a:latin typeface="Times New Roman" panose="02020603050405020304" pitchFamily="18" charset="0"/>
                <a:ea typeface="宋体"/>
              </a:rPr>
              <a:t> w</a:t>
            </a:r>
            <a:r>
              <a:rPr lang="en-US" altLang="zh-CN" sz="1600" b="1" baseline="-25000" dirty="0">
                <a:solidFill>
                  <a:srgbClr val="C0504D"/>
                </a:solidFill>
                <a:latin typeface="Times New Roman" panose="02020603050405020304" pitchFamily="18" charset="0"/>
                <a:ea typeface="宋体"/>
              </a:rPr>
              <a:t>1</a:t>
            </a:r>
            <a:r>
              <a:rPr lang="en-US" altLang="zh-CN" sz="1600" b="1" dirty="0">
                <a:solidFill>
                  <a:srgbClr val="C0504D"/>
                </a:solidFill>
                <a:latin typeface="Times New Roman" panose="02020603050405020304" pitchFamily="18" charset="0"/>
                <a:ea typeface="宋体"/>
              </a:rPr>
              <a:t> ,w</a:t>
            </a:r>
            <a:r>
              <a:rPr lang="en-US" altLang="zh-CN" sz="1600" b="1" baseline="-25000" dirty="0">
                <a:solidFill>
                  <a:srgbClr val="C0504D"/>
                </a:solidFill>
                <a:latin typeface="Times New Roman" panose="02020603050405020304" pitchFamily="18" charset="0"/>
                <a:ea typeface="宋体"/>
              </a:rPr>
              <a:t>2 </a:t>
            </a:r>
            <a:r>
              <a:rPr lang="en-US" altLang="zh-CN" sz="1600" b="1" dirty="0">
                <a:solidFill>
                  <a:srgbClr val="C0504D"/>
                </a:solidFill>
                <a:latin typeface="Times New Roman" panose="02020603050405020304" pitchFamily="18" charset="0"/>
                <a:ea typeface="宋体"/>
              </a:rPr>
              <a:t>, …</a:t>
            </a:r>
            <a:r>
              <a:rPr lang="en-US" altLang="zh-CN" sz="1600" b="1" dirty="0" err="1">
                <a:solidFill>
                  <a:srgbClr val="C0504D"/>
                </a:solidFill>
                <a:latin typeface="Times New Roman" panose="02020603050405020304" pitchFamily="18" charset="0"/>
                <a:ea typeface="宋体"/>
              </a:rPr>
              <a:t>w</a:t>
            </a:r>
            <a:r>
              <a:rPr lang="en-US" altLang="zh-CN" sz="1600" b="1" baseline="-25000" dirty="0" err="1">
                <a:solidFill>
                  <a:srgbClr val="C0504D"/>
                </a:solidFill>
                <a:latin typeface="Times New Roman" panose="02020603050405020304" pitchFamily="18" charset="0"/>
                <a:ea typeface="宋体"/>
              </a:rPr>
              <a:t>k</a:t>
            </a:r>
            <a:r>
              <a:rPr lang="en-US" altLang="zh-CN" sz="1600" b="1" dirty="0">
                <a:solidFill>
                  <a:srgbClr val="C0504D"/>
                </a:solidFill>
                <a:latin typeface="Times New Roman" panose="02020603050405020304" pitchFamily="18" charset="0"/>
                <a:ea typeface="宋体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）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出发，访问它们的所有未被访问的邻接点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;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依此类推，直到图中所有访问过的顶点的邻接点都被访问；</a:t>
            </a:r>
          </a:p>
          <a:p>
            <a:pPr marL="252032" marR="0" lvl="0" indent="-252032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为实现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③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，需要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保存步骤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②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访问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的顶点，而且访问这些顶点的邻接点的顺序为：先保存的顶点，其邻接点先被访问。</a:t>
            </a:r>
          </a:p>
        </p:txBody>
      </p:sp>
      <p:grpSp>
        <p:nvGrpSpPr>
          <p:cNvPr id="103" name="组合 38915">
            <a:extLst>
              <a:ext uri="{FF2B5EF4-FFF2-40B4-BE49-F238E27FC236}">
                <a16:creationId xmlns:a16="http://schemas.microsoft.com/office/drawing/2014/main" xmlns="" id="{D5BBAEB3-EB3E-A9F2-7600-6A8666DC56B7}"/>
              </a:ext>
            </a:extLst>
          </p:cNvPr>
          <p:cNvGrpSpPr/>
          <p:nvPr/>
        </p:nvGrpSpPr>
        <p:grpSpPr bwMode="auto">
          <a:xfrm>
            <a:off x="5632053" y="3129801"/>
            <a:ext cx="2822342" cy="1739608"/>
            <a:chOff x="0" y="0"/>
            <a:chExt cx="2997" cy="1920"/>
          </a:xfrm>
        </p:grpSpPr>
        <p:sp>
          <p:nvSpPr>
            <p:cNvPr id="104" name="Oval 5">
              <a:extLst>
                <a:ext uri="{FF2B5EF4-FFF2-40B4-BE49-F238E27FC236}">
                  <a16:creationId xmlns:a16="http://schemas.microsoft.com/office/drawing/2014/main" xmlns="" id="{587A5A5C-3907-E466-0B83-5D27F632F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480"/>
              <a:ext cx="309" cy="248"/>
            </a:xfrm>
            <a:prstGeom prst="ellipse">
              <a:avLst/>
            </a:prstGeom>
            <a:solidFill>
              <a:srgbClr val="C7FFF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Oval 6">
              <a:extLst>
                <a:ext uri="{FF2B5EF4-FFF2-40B4-BE49-F238E27FC236}">
                  <a16:creationId xmlns:a16="http://schemas.microsoft.com/office/drawing/2014/main" xmlns="" id="{DA2945C5-3368-999D-5DD8-F97F5B5D4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309" cy="240"/>
            </a:xfrm>
            <a:prstGeom prst="ellipse">
              <a:avLst/>
            </a:prstGeom>
            <a:solidFill>
              <a:srgbClr val="C7FFF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Oval 7">
              <a:extLst>
                <a:ext uri="{FF2B5EF4-FFF2-40B4-BE49-F238E27FC236}">
                  <a16:creationId xmlns:a16="http://schemas.microsoft.com/office/drawing/2014/main" xmlns="" id="{F70E7534-7701-B43A-DACD-D6E9EEC5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309" cy="240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Oval 8">
              <a:extLst>
                <a:ext uri="{FF2B5EF4-FFF2-40B4-BE49-F238E27FC236}">
                  <a16:creationId xmlns:a16="http://schemas.microsoft.com/office/drawing/2014/main" xmlns="" id="{ED61A197-9D31-E641-56BF-6CD60DE08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0"/>
              <a:ext cx="308" cy="24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Oval 9">
              <a:extLst>
                <a:ext uri="{FF2B5EF4-FFF2-40B4-BE49-F238E27FC236}">
                  <a16:creationId xmlns:a16="http://schemas.microsoft.com/office/drawing/2014/main" xmlns="" id="{FDD237D3-DF28-A8F7-2BD9-F03F0B5A7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309" cy="248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" name="Oval 10">
              <a:extLst>
                <a:ext uri="{FF2B5EF4-FFF2-40B4-BE49-F238E27FC236}">
                  <a16:creationId xmlns:a16="http://schemas.microsoft.com/office/drawing/2014/main" xmlns="" id="{42C554B7-22DC-6AE4-32DF-9CF4B8414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309" cy="244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11">
              <a:extLst>
                <a:ext uri="{FF2B5EF4-FFF2-40B4-BE49-F238E27FC236}">
                  <a16:creationId xmlns:a16="http://schemas.microsoft.com/office/drawing/2014/main" xmlns="" id="{34DA8BE6-3B89-6DE6-584C-29872FBA6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"/>
              <a:ext cx="768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11" name="Line 12">
              <a:extLst>
                <a:ext uri="{FF2B5EF4-FFF2-40B4-BE49-F238E27FC236}">
                  <a16:creationId xmlns:a16="http://schemas.microsoft.com/office/drawing/2014/main" xmlns="" id="{5990C515-6C44-26BA-7E76-16778221C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"/>
              <a:ext cx="86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12" name="Line 13">
              <a:extLst>
                <a:ext uri="{FF2B5EF4-FFF2-40B4-BE49-F238E27FC236}">
                  <a16:creationId xmlns:a16="http://schemas.microsoft.com/office/drawing/2014/main" xmlns="" id="{580F59B9-79A0-D4CB-B425-FC2AEA8061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720"/>
              <a:ext cx="33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13" name="Line 14">
              <a:extLst>
                <a:ext uri="{FF2B5EF4-FFF2-40B4-BE49-F238E27FC236}">
                  <a16:creationId xmlns:a16="http://schemas.microsoft.com/office/drawing/2014/main" xmlns="" id="{5DFDFE32-39DD-A0DD-1AE3-4CC37CCA0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32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14" name="Oval 15">
              <a:extLst>
                <a:ext uri="{FF2B5EF4-FFF2-40B4-BE49-F238E27FC236}">
                  <a16:creationId xmlns:a16="http://schemas.microsoft.com/office/drawing/2014/main" xmlns="" id="{E76F871F-28E7-B26B-EE1B-5FFA17D78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72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Line 16">
              <a:extLst>
                <a:ext uri="{FF2B5EF4-FFF2-40B4-BE49-F238E27FC236}">
                  <a16:creationId xmlns:a16="http://schemas.microsoft.com/office/drawing/2014/main" xmlns="" id="{A7AF08C9-81A3-0EA1-8749-6BCF21F4A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392"/>
              <a:ext cx="100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16" name="Line 17">
              <a:extLst>
                <a:ext uri="{FF2B5EF4-FFF2-40B4-BE49-F238E27FC236}">
                  <a16:creationId xmlns:a16="http://schemas.microsoft.com/office/drawing/2014/main" xmlns="" id="{3B1EA522-0B1B-136F-1433-033614FB4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17" name="Oval 18">
              <a:extLst>
                <a:ext uri="{FF2B5EF4-FFF2-40B4-BE49-F238E27FC236}">
                  <a16:creationId xmlns:a16="http://schemas.microsoft.com/office/drawing/2014/main" xmlns="" id="{4D7D92E5-1C35-793E-48D8-6C212D04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309" cy="248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" name="Line 19">
              <a:extLst>
                <a:ext uri="{FF2B5EF4-FFF2-40B4-BE49-F238E27FC236}">
                  <a16:creationId xmlns:a16="http://schemas.microsoft.com/office/drawing/2014/main" xmlns="" id="{B444984D-FCA9-D5EC-7E3B-551E6377A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720"/>
              <a:ext cx="384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19" name="Line 20">
              <a:extLst>
                <a:ext uri="{FF2B5EF4-FFF2-40B4-BE49-F238E27FC236}">
                  <a16:creationId xmlns:a16="http://schemas.microsoft.com/office/drawing/2014/main" xmlns="" id="{FD133657-2C3E-9C7E-2E1C-1EAF87785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2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120" name="Line 21">
              <a:extLst>
                <a:ext uri="{FF2B5EF4-FFF2-40B4-BE49-F238E27FC236}">
                  <a16:creationId xmlns:a16="http://schemas.microsoft.com/office/drawing/2014/main" xmlns="" id="{064140E2-DFBF-08F4-E3D9-FB81E6F0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D36743FA-B8BC-E58D-3E29-8AA14535E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5" y="3635787"/>
            <a:ext cx="2036737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72084" fontAlgn="base"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F"/>
            </a:pPr>
            <a:r>
              <a:rPr lang="en-US" altLang="zh-CN" sz="1764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1764" b="1" dirty="0" smtClean="0">
                <a:solidFill>
                  <a:srgbClr val="C00000"/>
                </a:solidFill>
                <a:latin typeface="Tahoma" panose="020B0604030504040204" pitchFamily="34" charset="0"/>
              </a:rPr>
              <a:t>用队列    </a:t>
            </a:r>
            <a:endParaRPr lang="zh-CN" altLang="en-US" sz="1764" b="1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99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组合 38915"/>
          <p:cNvGrpSpPr/>
          <p:nvPr/>
        </p:nvGrpSpPr>
        <p:grpSpPr bwMode="auto">
          <a:xfrm>
            <a:off x="5055989" y="287908"/>
            <a:ext cx="3240035" cy="2017292"/>
            <a:chOff x="0" y="0"/>
            <a:chExt cx="2997" cy="1920"/>
          </a:xfrm>
        </p:grpSpPr>
        <p:sp>
          <p:nvSpPr>
            <p:cNvPr id="70660" name="Oval 5"/>
            <p:cNvSpPr>
              <a:spLocks noChangeArrowheads="1"/>
            </p:cNvSpPr>
            <p:nvPr/>
          </p:nvSpPr>
          <p:spPr bwMode="auto">
            <a:xfrm>
              <a:off x="2091" y="480"/>
              <a:ext cx="309" cy="248"/>
            </a:xfrm>
            <a:prstGeom prst="ellipse">
              <a:avLst/>
            </a:prstGeom>
            <a:solidFill>
              <a:srgbClr val="C7FFF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1" name="Oval 6"/>
            <p:cNvSpPr>
              <a:spLocks noChangeArrowheads="1"/>
            </p:cNvSpPr>
            <p:nvPr/>
          </p:nvSpPr>
          <p:spPr bwMode="auto">
            <a:xfrm>
              <a:off x="288" y="480"/>
              <a:ext cx="309" cy="240"/>
            </a:xfrm>
            <a:prstGeom prst="ellipse">
              <a:avLst/>
            </a:prstGeom>
            <a:solidFill>
              <a:srgbClr val="C7FFF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2" name="Oval 7"/>
            <p:cNvSpPr>
              <a:spLocks noChangeArrowheads="1"/>
            </p:cNvSpPr>
            <p:nvPr/>
          </p:nvSpPr>
          <p:spPr bwMode="auto">
            <a:xfrm>
              <a:off x="0" y="1152"/>
              <a:ext cx="309" cy="240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3" name="Oval 8"/>
            <p:cNvSpPr>
              <a:spLocks noChangeArrowheads="1"/>
            </p:cNvSpPr>
            <p:nvPr/>
          </p:nvSpPr>
          <p:spPr bwMode="auto">
            <a:xfrm>
              <a:off x="1104" y="0"/>
              <a:ext cx="309" cy="24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 noProof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 noProof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 noProof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4" name="Oval 9"/>
            <p:cNvSpPr>
              <a:spLocks noChangeArrowheads="1"/>
            </p:cNvSpPr>
            <p:nvPr/>
          </p:nvSpPr>
          <p:spPr bwMode="auto">
            <a:xfrm>
              <a:off x="1632" y="1056"/>
              <a:ext cx="309" cy="248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1470" b="1" baseline="-16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5" name="Oval 10"/>
            <p:cNvSpPr>
              <a:spLocks noChangeArrowheads="1"/>
            </p:cNvSpPr>
            <p:nvPr/>
          </p:nvSpPr>
          <p:spPr bwMode="auto">
            <a:xfrm>
              <a:off x="864" y="1104"/>
              <a:ext cx="309" cy="244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6" name="Line 11"/>
            <p:cNvSpPr>
              <a:spLocks noChangeShapeType="1"/>
            </p:cNvSpPr>
            <p:nvPr/>
          </p:nvSpPr>
          <p:spPr bwMode="auto">
            <a:xfrm flipH="1">
              <a:off x="480" y="240"/>
              <a:ext cx="76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67" name="Line 12"/>
            <p:cNvSpPr>
              <a:spLocks noChangeShapeType="1"/>
            </p:cNvSpPr>
            <p:nvPr/>
          </p:nvSpPr>
          <p:spPr bwMode="auto">
            <a:xfrm>
              <a:off x="1344" y="240"/>
              <a:ext cx="8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68" name="Line 13"/>
            <p:cNvSpPr>
              <a:spLocks noChangeShapeType="1"/>
            </p:cNvSpPr>
            <p:nvPr/>
          </p:nvSpPr>
          <p:spPr bwMode="auto">
            <a:xfrm flipH="1">
              <a:off x="96" y="720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69" name="Line 14"/>
            <p:cNvSpPr>
              <a:spLocks noChangeShapeType="1"/>
            </p:cNvSpPr>
            <p:nvPr/>
          </p:nvSpPr>
          <p:spPr bwMode="auto">
            <a:xfrm>
              <a:off x="528" y="720"/>
              <a:ext cx="43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70" name="Oval 15"/>
            <p:cNvSpPr>
              <a:spLocks noChangeArrowheads="1"/>
            </p:cNvSpPr>
            <p:nvPr/>
          </p:nvSpPr>
          <p:spPr bwMode="auto">
            <a:xfrm>
              <a:off x="1152" y="1672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1470" b="1" baseline="-16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71" name="Line 16"/>
            <p:cNvSpPr>
              <a:spLocks noChangeShapeType="1"/>
            </p:cNvSpPr>
            <p:nvPr/>
          </p:nvSpPr>
          <p:spPr bwMode="auto">
            <a:xfrm>
              <a:off x="144" y="1392"/>
              <a:ext cx="1008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72" name="Line 17"/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73" name="Oval 18"/>
            <p:cNvSpPr>
              <a:spLocks noChangeArrowheads="1"/>
            </p:cNvSpPr>
            <p:nvPr/>
          </p:nvSpPr>
          <p:spPr bwMode="auto">
            <a:xfrm>
              <a:off x="2688" y="1056"/>
              <a:ext cx="309" cy="248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1470" b="1" baseline="-16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74" name="Line 19"/>
            <p:cNvSpPr>
              <a:spLocks noChangeShapeType="1"/>
            </p:cNvSpPr>
            <p:nvPr/>
          </p:nvSpPr>
          <p:spPr bwMode="auto">
            <a:xfrm flipH="1">
              <a:off x="1824" y="720"/>
              <a:ext cx="38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75" name="Line 20"/>
            <p:cNvSpPr>
              <a:spLocks noChangeShapeType="1"/>
            </p:cNvSpPr>
            <p:nvPr/>
          </p:nvSpPr>
          <p:spPr bwMode="auto">
            <a:xfrm>
              <a:off x="2304" y="720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76" name="Line 21"/>
            <p:cNvSpPr>
              <a:spLocks noChangeShapeType="1"/>
            </p:cNvSpPr>
            <p:nvPr/>
          </p:nvSpPr>
          <p:spPr bwMode="auto">
            <a:xfrm>
              <a:off x="1920" y="1200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75469" y="112006"/>
            <a:ext cx="5539987" cy="49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2032" indent="-25203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068" lvl="1" indent="-21002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0105" lvl="2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6147" lvl="3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189" lvl="4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8231" lvl="5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84273" lvl="6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20315" lvl="7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6357" lvl="8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latin typeface="Times New Roman" panose="02020603050405020304" pitchFamily="18" charset="0"/>
              </a:rPr>
              <a:t>void 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BFSTraverse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(Graph G){//</a:t>
            </a:r>
            <a:r>
              <a:rPr lang="zh-CN" altLang="en-US" sz="1470" b="1" dirty="0" smtClean="0">
                <a:latin typeface="Times New Roman" panose="02020603050405020304" pitchFamily="18" charset="0"/>
              </a:rPr>
              <a:t>广度优先遍历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1470" b="1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for (v=0;v&lt;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G.vex_num;v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++) visited[v]=false;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InitQueue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(Q);  //</a:t>
            </a:r>
            <a:r>
              <a:rPr lang="zh-CN" altLang="en-US" sz="1470" b="1" dirty="0" smtClean="0">
                <a:latin typeface="Times New Roman" panose="02020603050405020304" pitchFamily="18" charset="0"/>
              </a:rPr>
              <a:t>创建空队列</a:t>
            </a:r>
            <a:endParaRPr lang="en-US" altLang="zh-CN" sz="1470" b="1" dirty="0" smtClean="0"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latin typeface="Times New Roman" panose="02020603050405020304" pitchFamily="18" charset="0"/>
              </a:rPr>
              <a:t>       for(v=0; v&lt;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G.vex_num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; v++){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147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if (</a:t>
            </a:r>
            <a:r>
              <a:rPr lang="en-US" altLang="zh-CN" sz="1470" b="1" dirty="0" err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visted</a:t>
            </a:r>
            <a:r>
              <a:rPr lang="en-US" altLang="zh-CN" sz="147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[v]==false) {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Q,v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); visited[v]=true;  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入队列</a:t>
            </a:r>
            <a:endParaRPr lang="en-US" altLang="zh-CN" sz="1470" b="1" dirty="0" smtClean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while (</a:t>
            </a:r>
            <a:r>
              <a:rPr lang="en-US" altLang="zh-CN" sz="1470" b="1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!</a:t>
            </a:r>
            <a:r>
              <a:rPr lang="en-US" altLang="zh-CN" sz="1470" b="1" dirty="0" err="1" smtClean="0">
                <a:solidFill>
                  <a:srgbClr val="CC3300"/>
                </a:solidFill>
                <a:latin typeface="Times New Roman" panose="02020603050405020304" pitchFamily="18" charset="0"/>
              </a:rPr>
              <a:t>isEmpty</a:t>
            </a:r>
            <a:r>
              <a:rPr lang="en-US" altLang="zh-CN" sz="1470" b="1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(Q)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) {    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队列非空</a:t>
            </a:r>
            <a:endParaRPr lang="en-US" altLang="zh-CN" sz="1470" b="1" dirty="0" smtClean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Q,u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);      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出队列</a:t>
            </a:r>
            <a:endParaRPr lang="en-US" altLang="zh-CN" sz="1470" b="1" dirty="0" smtClean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dirty="0" smtClean="0"/>
              <a:t> u</a:t>
            </a:r>
            <a:r>
              <a:rPr lang="zh-CN" altLang="en-US" sz="1470" dirty="0" smtClean="0"/>
              <a:t>的每一个邻接顶点</a:t>
            </a:r>
            <a:r>
              <a:rPr lang="en-US" altLang="zh-CN" sz="1470" dirty="0" smtClean="0"/>
              <a:t>w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            if (visited[w]==false ) 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｛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                    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Q,w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); visited[w]=true;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入队列</a:t>
            </a:r>
            <a:endParaRPr lang="en-US" altLang="zh-CN" sz="1470" b="1" dirty="0" smtClean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            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｝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}//while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147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}//if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     }//for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latin typeface="Times New Roman" panose="02020603050405020304" pitchFamily="18" charset="0"/>
              </a:rPr>
              <a:t>}//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BFSTraverse</a:t>
            </a:r>
            <a:endParaRPr lang="en-US" altLang="zh-CN" sz="147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23085" y="2759090"/>
            <a:ext cx="2120612" cy="774463"/>
            <a:chOff x="5501468" y="2761581"/>
            <a:chExt cx="2868659" cy="774463"/>
          </a:xfrm>
        </p:grpSpPr>
        <p:grpSp>
          <p:nvGrpSpPr>
            <p:cNvPr id="2" name="组合 1"/>
            <p:cNvGrpSpPr/>
            <p:nvPr/>
          </p:nvGrpSpPr>
          <p:grpSpPr>
            <a:xfrm>
              <a:off x="5501468" y="2761581"/>
              <a:ext cx="2868659" cy="366220"/>
              <a:chOff x="5211666" y="2694259"/>
              <a:chExt cx="2868659" cy="366220"/>
            </a:xfrm>
          </p:grpSpPr>
          <p:sp>
            <p:nvSpPr>
              <p:cNvPr id="22" name="Line 125"/>
              <p:cNvSpPr>
                <a:spLocks noChangeShapeType="1"/>
              </p:cNvSpPr>
              <p:nvPr/>
            </p:nvSpPr>
            <p:spPr bwMode="auto">
              <a:xfrm>
                <a:off x="5211666" y="2694259"/>
                <a:ext cx="2868659" cy="14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25"/>
              <p:cNvSpPr>
                <a:spLocks noChangeShapeType="1"/>
              </p:cNvSpPr>
              <p:nvPr/>
            </p:nvSpPr>
            <p:spPr bwMode="auto">
              <a:xfrm>
                <a:off x="5211666" y="3046080"/>
                <a:ext cx="2868659" cy="14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5501468" y="3197490"/>
              <a:ext cx="467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Q</a:t>
              </a:r>
              <a:endParaRPr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023085" y="2736360"/>
            <a:ext cx="46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33365" y="2734057"/>
            <a:ext cx="46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42286" y="2725325"/>
            <a:ext cx="46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19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组合 38915"/>
          <p:cNvGrpSpPr/>
          <p:nvPr/>
        </p:nvGrpSpPr>
        <p:grpSpPr bwMode="auto">
          <a:xfrm>
            <a:off x="5055989" y="287908"/>
            <a:ext cx="3240035" cy="2017292"/>
            <a:chOff x="0" y="0"/>
            <a:chExt cx="2997" cy="1920"/>
          </a:xfrm>
        </p:grpSpPr>
        <p:sp>
          <p:nvSpPr>
            <p:cNvPr id="70660" name="Oval 5"/>
            <p:cNvSpPr>
              <a:spLocks noChangeArrowheads="1"/>
            </p:cNvSpPr>
            <p:nvPr/>
          </p:nvSpPr>
          <p:spPr bwMode="auto">
            <a:xfrm>
              <a:off x="2091" y="480"/>
              <a:ext cx="309" cy="248"/>
            </a:xfrm>
            <a:prstGeom prst="ellipse">
              <a:avLst/>
            </a:prstGeom>
            <a:solidFill>
              <a:srgbClr val="C7FFF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1" name="Oval 6"/>
            <p:cNvSpPr>
              <a:spLocks noChangeArrowheads="1"/>
            </p:cNvSpPr>
            <p:nvPr/>
          </p:nvSpPr>
          <p:spPr bwMode="auto">
            <a:xfrm>
              <a:off x="288" y="480"/>
              <a:ext cx="309" cy="240"/>
            </a:xfrm>
            <a:prstGeom prst="ellipse">
              <a:avLst/>
            </a:prstGeom>
            <a:solidFill>
              <a:srgbClr val="C7FFF0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2" name="Oval 7"/>
            <p:cNvSpPr>
              <a:spLocks noChangeArrowheads="1"/>
            </p:cNvSpPr>
            <p:nvPr/>
          </p:nvSpPr>
          <p:spPr bwMode="auto">
            <a:xfrm>
              <a:off x="0" y="1152"/>
              <a:ext cx="309" cy="240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3" name="Oval 8"/>
            <p:cNvSpPr>
              <a:spLocks noChangeArrowheads="1"/>
            </p:cNvSpPr>
            <p:nvPr/>
          </p:nvSpPr>
          <p:spPr bwMode="auto">
            <a:xfrm>
              <a:off x="1104" y="0"/>
              <a:ext cx="309" cy="24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 noProof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 noProof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 noProof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4" name="Oval 9"/>
            <p:cNvSpPr>
              <a:spLocks noChangeArrowheads="1"/>
            </p:cNvSpPr>
            <p:nvPr/>
          </p:nvSpPr>
          <p:spPr bwMode="auto">
            <a:xfrm>
              <a:off x="1632" y="1056"/>
              <a:ext cx="309" cy="248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1470" b="1" baseline="-16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5" name="Oval 10"/>
            <p:cNvSpPr>
              <a:spLocks noChangeArrowheads="1"/>
            </p:cNvSpPr>
            <p:nvPr/>
          </p:nvSpPr>
          <p:spPr bwMode="auto">
            <a:xfrm>
              <a:off x="864" y="1104"/>
              <a:ext cx="309" cy="244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6" name="Line 11"/>
            <p:cNvSpPr>
              <a:spLocks noChangeShapeType="1"/>
            </p:cNvSpPr>
            <p:nvPr/>
          </p:nvSpPr>
          <p:spPr bwMode="auto">
            <a:xfrm flipH="1">
              <a:off x="480" y="240"/>
              <a:ext cx="76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67" name="Line 12"/>
            <p:cNvSpPr>
              <a:spLocks noChangeShapeType="1"/>
            </p:cNvSpPr>
            <p:nvPr/>
          </p:nvSpPr>
          <p:spPr bwMode="auto">
            <a:xfrm>
              <a:off x="1344" y="240"/>
              <a:ext cx="8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68" name="Line 13"/>
            <p:cNvSpPr>
              <a:spLocks noChangeShapeType="1"/>
            </p:cNvSpPr>
            <p:nvPr/>
          </p:nvSpPr>
          <p:spPr bwMode="auto">
            <a:xfrm flipH="1">
              <a:off x="96" y="720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69" name="Line 14"/>
            <p:cNvSpPr>
              <a:spLocks noChangeShapeType="1"/>
            </p:cNvSpPr>
            <p:nvPr/>
          </p:nvSpPr>
          <p:spPr bwMode="auto">
            <a:xfrm>
              <a:off x="528" y="720"/>
              <a:ext cx="43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70" name="Oval 15"/>
            <p:cNvSpPr>
              <a:spLocks noChangeArrowheads="1"/>
            </p:cNvSpPr>
            <p:nvPr/>
          </p:nvSpPr>
          <p:spPr bwMode="auto">
            <a:xfrm>
              <a:off x="1152" y="1672"/>
              <a:ext cx="309" cy="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1470" b="1" baseline="-16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71" name="Line 16"/>
            <p:cNvSpPr>
              <a:spLocks noChangeShapeType="1"/>
            </p:cNvSpPr>
            <p:nvPr/>
          </p:nvSpPr>
          <p:spPr bwMode="auto">
            <a:xfrm>
              <a:off x="144" y="1392"/>
              <a:ext cx="1008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72" name="Line 17"/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73" name="Oval 18"/>
            <p:cNvSpPr>
              <a:spLocks noChangeArrowheads="1"/>
            </p:cNvSpPr>
            <p:nvPr/>
          </p:nvSpPr>
          <p:spPr bwMode="auto">
            <a:xfrm>
              <a:off x="2688" y="1056"/>
              <a:ext cx="309" cy="248"/>
            </a:xfrm>
            <a:prstGeom prst="ellipse">
              <a:avLst/>
            </a:prstGeom>
            <a:solidFill>
              <a:srgbClr val="00AB7E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26458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70" b="1" baseline="-16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  <a:p>
              <a:pPr algn="ctr" defTabSz="672084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1470" b="1" baseline="-16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defTabSz="672084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None/>
              </a:pPr>
              <a:endParaRPr lang="en-US" altLang="zh-CN" sz="662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74" name="Line 19"/>
            <p:cNvSpPr>
              <a:spLocks noChangeShapeType="1"/>
            </p:cNvSpPr>
            <p:nvPr/>
          </p:nvSpPr>
          <p:spPr bwMode="auto">
            <a:xfrm flipH="1">
              <a:off x="1824" y="720"/>
              <a:ext cx="38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75" name="Line 20"/>
            <p:cNvSpPr>
              <a:spLocks noChangeShapeType="1"/>
            </p:cNvSpPr>
            <p:nvPr/>
          </p:nvSpPr>
          <p:spPr bwMode="auto">
            <a:xfrm>
              <a:off x="2304" y="720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676" name="Line 21"/>
            <p:cNvSpPr>
              <a:spLocks noChangeShapeType="1"/>
            </p:cNvSpPr>
            <p:nvPr/>
          </p:nvSpPr>
          <p:spPr bwMode="auto">
            <a:xfrm>
              <a:off x="1920" y="1200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23085" y="2759090"/>
            <a:ext cx="2120612" cy="774463"/>
            <a:chOff x="5501468" y="2761581"/>
            <a:chExt cx="2868659" cy="774463"/>
          </a:xfrm>
        </p:grpSpPr>
        <p:grpSp>
          <p:nvGrpSpPr>
            <p:cNvPr id="2" name="组合 1"/>
            <p:cNvGrpSpPr/>
            <p:nvPr/>
          </p:nvGrpSpPr>
          <p:grpSpPr>
            <a:xfrm>
              <a:off x="5501468" y="2761581"/>
              <a:ext cx="2868659" cy="366220"/>
              <a:chOff x="5211666" y="2694259"/>
              <a:chExt cx="2868659" cy="366220"/>
            </a:xfrm>
          </p:grpSpPr>
          <p:sp>
            <p:nvSpPr>
              <p:cNvPr id="22" name="Line 125"/>
              <p:cNvSpPr>
                <a:spLocks noChangeShapeType="1"/>
              </p:cNvSpPr>
              <p:nvPr/>
            </p:nvSpPr>
            <p:spPr bwMode="auto">
              <a:xfrm>
                <a:off x="5211666" y="2694259"/>
                <a:ext cx="2868659" cy="14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25"/>
              <p:cNvSpPr>
                <a:spLocks noChangeShapeType="1"/>
              </p:cNvSpPr>
              <p:nvPr/>
            </p:nvSpPr>
            <p:spPr bwMode="auto">
              <a:xfrm>
                <a:off x="5211666" y="3046080"/>
                <a:ext cx="2868659" cy="14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5501468" y="3197490"/>
              <a:ext cx="467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Q</a:t>
              </a:r>
              <a:endParaRPr lang="zh-CN" altLang="en-US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992077" y="2725325"/>
            <a:ext cx="46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21397" y="2725325"/>
            <a:ext cx="46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47849" y="2737772"/>
            <a:ext cx="46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75469" y="112006"/>
            <a:ext cx="5539987" cy="49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2032" indent="-25203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068" lvl="1" indent="-21002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0105" lvl="2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6147" lvl="3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189" lvl="4" indent="-1680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8231" lvl="5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84273" lvl="6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20315" lvl="7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6357" lvl="8" indent="-168021" algn="l" defTabSz="672084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4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latin typeface="Times New Roman" panose="02020603050405020304" pitchFamily="18" charset="0"/>
              </a:rPr>
              <a:t>void 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BFSTraverse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(Graph G){//</a:t>
            </a:r>
            <a:r>
              <a:rPr lang="zh-CN" altLang="en-US" sz="1470" b="1" dirty="0" smtClean="0">
                <a:latin typeface="Times New Roman" panose="02020603050405020304" pitchFamily="18" charset="0"/>
              </a:rPr>
              <a:t>广度优先遍历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1470" b="1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for (v=0;v&lt;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G.vex_num;v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++) visited[v]=false;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InitQueue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(Q);  //</a:t>
            </a:r>
            <a:r>
              <a:rPr lang="zh-CN" altLang="en-US" sz="1470" b="1" dirty="0" smtClean="0">
                <a:latin typeface="Times New Roman" panose="02020603050405020304" pitchFamily="18" charset="0"/>
              </a:rPr>
              <a:t>创建空队列</a:t>
            </a:r>
            <a:endParaRPr lang="en-US" altLang="zh-CN" sz="1470" b="1" dirty="0" smtClean="0"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latin typeface="Times New Roman" panose="02020603050405020304" pitchFamily="18" charset="0"/>
              </a:rPr>
              <a:t>       for(v=0; v&lt;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G.vex_num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; v++){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147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if (</a:t>
            </a:r>
            <a:r>
              <a:rPr lang="en-US" altLang="zh-CN" sz="1470" b="1" dirty="0" err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visted</a:t>
            </a:r>
            <a:r>
              <a:rPr lang="en-US" altLang="zh-CN" sz="147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[v]==false) {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Q,v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); visited[v]=true;  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入队列</a:t>
            </a:r>
            <a:endParaRPr lang="en-US" altLang="zh-CN" sz="1470" b="1" dirty="0" smtClean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while (</a:t>
            </a:r>
            <a:r>
              <a:rPr lang="en-US" altLang="zh-CN" sz="1470" b="1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!</a:t>
            </a:r>
            <a:r>
              <a:rPr lang="en-US" altLang="zh-CN" sz="1470" b="1" dirty="0" err="1" smtClean="0">
                <a:solidFill>
                  <a:srgbClr val="CC3300"/>
                </a:solidFill>
                <a:latin typeface="Times New Roman" panose="02020603050405020304" pitchFamily="18" charset="0"/>
              </a:rPr>
              <a:t>isEmpty</a:t>
            </a:r>
            <a:r>
              <a:rPr lang="en-US" altLang="zh-CN" sz="1470" b="1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(Q)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) {    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队列非空</a:t>
            </a:r>
            <a:endParaRPr lang="en-US" altLang="zh-CN" sz="1470" b="1" dirty="0" smtClean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Q,u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);      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出队列</a:t>
            </a:r>
            <a:endParaRPr lang="en-US" altLang="zh-CN" sz="1470" b="1" dirty="0" smtClean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dirty="0" smtClean="0"/>
              <a:t> u</a:t>
            </a:r>
            <a:r>
              <a:rPr lang="zh-CN" altLang="en-US" sz="1470" dirty="0" smtClean="0"/>
              <a:t>的每一个邻接顶点</a:t>
            </a:r>
            <a:r>
              <a:rPr lang="en-US" altLang="zh-CN" sz="1470" dirty="0" smtClean="0"/>
              <a:t>w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            if (visited[w]==false ) 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｛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                    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Q,w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); visited[w]=true;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入队列</a:t>
            </a:r>
            <a:endParaRPr lang="en-US" altLang="zh-CN" sz="1470" b="1" dirty="0" smtClean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            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｝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}//while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147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}//if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     }//for</a:t>
            </a:r>
          </a:p>
          <a:p>
            <a:pPr defTabSz="9144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 smtClean="0">
                <a:latin typeface="Times New Roman" panose="02020603050405020304" pitchFamily="18" charset="0"/>
              </a:rPr>
              <a:t>}//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BFSTraverse</a:t>
            </a:r>
            <a:endParaRPr lang="en-US" altLang="zh-CN" sz="147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72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75469" y="112006"/>
            <a:ext cx="6686450" cy="4928306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latin typeface="Times New Roman" panose="02020603050405020304" pitchFamily="18" charset="0"/>
              </a:rPr>
              <a:t>void </a:t>
            </a:r>
            <a:r>
              <a:rPr lang="en-US" altLang="zh-CN" sz="1470" b="1" dirty="0" err="1">
                <a:latin typeface="Times New Roman" panose="02020603050405020304" pitchFamily="18" charset="0"/>
              </a:rPr>
              <a:t>BFSTraverse</a:t>
            </a:r>
            <a:r>
              <a:rPr lang="en-US" altLang="zh-CN" sz="1470" b="1" dirty="0">
                <a:latin typeface="Times New Roman" panose="02020603050405020304" pitchFamily="18" charset="0"/>
              </a:rPr>
              <a:t>(Graph G){//</a:t>
            </a:r>
            <a:r>
              <a:rPr lang="zh-CN" altLang="en-US" sz="1470" b="1" dirty="0">
                <a:latin typeface="Times New Roman" panose="02020603050405020304" pitchFamily="18" charset="0"/>
              </a:rPr>
              <a:t>广度优先遍历</a:t>
            </a: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1470" b="1" dirty="0">
                <a:latin typeface="Times New Roman" panose="02020603050405020304" pitchFamily="18" charset="0"/>
              </a:rPr>
              <a:t>   </a:t>
            </a:r>
            <a:r>
              <a:rPr lang="zh-CN" altLang="en-US" sz="1470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for </a:t>
            </a:r>
            <a:r>
              <a:rPr lang="en-US" altLang="zh-CN" sz="1470" b="1" dirty="0">
                <a:latin typeface="Times New Roman" panose="02020603050405020304" pitchFamily="18" charset="0"/>
              </a:rPr>
              <a:t>(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v=0;v&lt;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G.vex_num;v</a:t>
            </a:r>
            <a:r>
              <a:rPr lang="en-US" altLang="zh-CN" sz="1470" b="1" dirty="0">
                <a:latin typeface="Times New Roman" panose="02020603050405020304" pitchFamily="18" charset="0"/>
              </a:rPr>
              <a:t>++) visited[v]=false;</a:t>
            </a: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latin typeface="Times New Roman" panose="02020603050405020304" pitchFamily="18" charset="0"/>
              </a:rPr>
              <a:t>   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InitQueue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(Q);   //</a:t>
            </a:r>
            <a:r>
              <a:rPr lang="zh-CN" altLang="en-US" sz="1470" b="1" dirty="0" smtClean="0">
                <a:latin typeface="Times New Roman" panose="02020603050405020304" pitchFamily="18" charset="0"/>
              </a:rPr>
              <a:t>创建空队列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      </a:t>
            </a:r>
            <a:endParaRPr lang="en-US" altLang="zh-CN" sz="147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latin typeface="Times New Roman" panose="02020603050405020304" pitchFamily="18" charset="0"/>
              </a:rPr>
              <a:t> 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147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for(v=0; </a:t>
            </a:r>
            <a:r>
              <a:rPr lang="en-US" altLang="zh-CN" sz="147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v&lt;</a:t>
            </a:r>
            <a:r>
              <a:rPr lang="en-US" altLang="zh-CN" sz="1470" b="1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G.vex_num</a:t>
            </a:r>
            <a:r>
              <a:rPr lang="en-US" altLang="zh-CN" sz="147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; v</a:t>
            </a:r>
            <a:r>
              <a:rPr lang="en-US" altLang="zh-CN" sz="147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++)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{  //</a:t>
            </a:r>
            <a:r>
              <a:rPr lang="zh-CN" altLang="en-US" sz="1470" b="1" dirty="0" smtClean="0">
                <a:latin typeface="Times New Roman" panose="02020603050405020304" pitchFamily="18" charset="0"/>
              </a:rPr>
              <a:t>确保访问到所有顶点</a:t>
            </a:r>
            <a:endParaRPr lang="en-US" altLang="zh-CN" sz="147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latin typeface="Times New Roman" panose="02020603050405020304" pitchFamily="18" charset="0"/>
              </a:rPr>
              <a:t>   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1470" b="1" dirty="0">
                <a:latin typeface="Times New Roman" panose="02020603050405020304" pitchFamily="18" charset="0"/>
              </a:rPr>
              <a:t>if (</a:t>
            </a:r>
            <a:r>
              <a:rPr lang="en-US" altLang="zh-CN" sz="1470" b="1" dirty="0" err="1">
                <a:latin typeface="Times New Roman" panose="02020603050405020304" pitchFamily="18" charset="0"/>
              </a:rPr>
              <a:t>visted</a:t>
            </a:r>
            <a:r>
              <a:rPr lang="en-US" altLang="zh-CN" sz="1470" b="1" dirty="0">
                <a:latin typeface="Times New Roman" panose="02020603050405020304" pitchFamily="18" charset="0"/>
              </a:rPr>
              <a:t>[v]==false) {</a:t>
            </a: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1470" b="1" dirty="0" err="1">
                <a:solidFill>
                  <a:srgbClr val="284C8A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b="1" dirty="0" err="1">
                <a:solidFill>
                  <a:srgbClr val="284C8A"/>
                </a:solidFill>
                <a:latin typeface="Times New Roman" panose="02020603050405020304" pitchFamily="18" charset="0"/>
              </a:rPr>
              <a:t>Q,v</a:t>
            </a: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); visited[v]=true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;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入队列</a:t>
            </a:r>
            <a:endParaRPr lang="en-US" altLang="zh-CN" sz="1470" b="1" dirty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!</a:t>
            </a:r>
            <a:r>
              <a:rPr lang="en-US" altLang="zh-CN" sz="1470" b="1" dirty="0" err="1" smtClean="0">
                <a:latin typeface="Times New Roman" panose="02020603050405020304" pitchFamily="18" charset="0"/>
              </a:rPr>
              <a:t>isEmpty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(Q</a:t>
            </a:r>
            <a:r>
              <a:rPr lang="en-US" altLang="zh-CN" sz="1470" b="1" dirty="0">
                <a:latin typeface="Times New Roman" panose="02020603050405020304" pitchFamily="18" charset="0"/>
              </a:rPr>
              <a:t>)</a:t>
            </a: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{   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队列非空</a:t>
            </a:r>
            <a:endParaRPr lang="en-US" altLang="zh-CN" sz="1470" b="1" dirty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Q,u</a:t>
            </a: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);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出队列</a:t>
            </a:r>
            <a:endParaRPr lang="en-US" altLang="zh-CN" sz="1470" b="1" dirty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dirty="0"/>
              <a:t> </a:t>
            </a:r>
            <a:r>
              <a:rPr lang="en-US" altLang="zh-CN" sz="147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470" b="1" dirty="0" smtClean="0">
                <a:solidFill>
                  <a:srgbClr val="C00000"/>
                </a:solidFill>
              </a:rPr>
              <a:t> w = 0; w&lt;</a:t>
            </a:r>
            <a:r>
              <a:rPr lang="en-US" altLang="zh-CN" sz="1470" b="1" dirty="0" err="1" smtClean="0">
                <a:solidFill>
                  <a:srgbClr val="C00000"/>
                </a:solidFill>
              </a:rPr>
              <a:t>G.vex_num</a:t>
            </a:r>
            <a:r>
              <a:rPr lang="en-US" altLang="zh-CN" sz="1470" b="1" dirty="0" smtClean="0">
                <a:solidFill>
                  <a:srgbClr val="C00000"/>
                </a:solidFill>
              </a:rPr>
              <a:t>; ++w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zh-CN" sz="147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b="1" dirty="0" err="1" smtClean="0">
                <a:solidFill>
                  <a:srgbClr val="284C8A"/>
                </a:solidFill>
                <a:latin typeface="Times New Roman" panose="02020603050405020304" pitchFamily="18" charset="0"/>
              </a:rPr>
              <a:t>G.arcs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[u][w]&amp;&amp;visited[w</a:t>
            </a: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]==false ) </a:t>
            </a:r>
            <a:r>
              <a:rPr lang="zh-CN" altLang="en-US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｛</a:t>
            </a: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            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470" b="1" dirty="0" err="1">
                <a:solidFill>
                  <a:srgbClr val="284C8A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70" b="1" dirty="0" err="1">
                <a:solidFill>
                  <a:srgbClr val="284C8A"/>
                </a:solidFill>
                <a:latin typeface="Times New Roman" panose="02020603050405020304" pitchFamily="18" charset="0"/>
              </a:rPr>
              <a:t>Q,w</a:t>
            </a: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);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visited[w</a:t>
            </a: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]=true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;     //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入队列</a:t>
            </a:r>
            <a:endParaRPr lang="en-US" altLang="zh-CN" sz="1470" b="1" dirty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｝</a:t>
            </a:r>
            <a:endParaRPr lang="zh-CN" altLang="en-US" sz="1470" b="1" dirty="0">
              <a:solidFill>
                <a:srgbClr val="284C8A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1470" b="1" dirty="0" smtClean="0">
                <a:solidFill>
                  <a:srgbClr val="284C8A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1470" b="1" dirty="0">
                <a:solidFill>
                  <a:srgbClr val="284C8A"/>
                </a:solidFill>
                <a:latin typeface="Times New Roman" panose="02020603050405020304" pitchFamily="18" charset="0"/>
              </a:rPr>
              <a:t>}//while</a:t>
            </a: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47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470" b="1" dirty="0">
                <a:latin typeface="Times New Roman" panose="02020603050405020304" pitchFamily="18" charset="0"/>
              </a:rPr>
              <a:t>}//if</a:t>
            </a: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70" b="1" dirty="0">
                <a:latin typeface="Times New Roman" panose="02020603050405020304" pitchFamily="18" charset="0"/>
              </a:rPr>
              <a:t> </a:t>
            </a:r>
            <a:r>
              <a:rPr lang="en-US" altLang="zh-CN" sz="1470" b="1" dirty="0" smtClean="0">
                <a:latin typeface="Times New Roman" panose="02020603050405020304" pitchFamily="18" charset="0"/>
              </a:rPr>
              <a:t>    }//</a:t>
            </a:r>
            <a:r>
              <a:rPr lang="en-US" altLang="zh-CN" sz="1470" b="1" dirty="0">
                <a:latin typeface="Times New Roman" panose="02020603050405020304" pitchFamily="18" charset="0"/>
              </a:rPr>
              <a:t>for</a:t>
            </a: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470" b="1" dirty="0">
                <a:latin typeface="Times New Roman" panose="02020603050405020304" pitchFamily="18" charset="0"/>
              </a:rPr>
              <a:t>}//</a:t>
            </a:r>
            <a:r>
              <a:rPr lang="en-US" altLang="zh-CN" sz="1470" b="1" dirty="0" err="1">
                <a:latin typeface="Times New Roman" panose="02020603050405020304" pitchFamily="18" charset="0"/>
              </a:rPr>
              <a:t>BFSTraverse</a:t>
            </a:r>
            <a:endParaRPr lang="en-US" altLang="zh-CN" sz="1470" b="1" dirty="0">
              <a:latin typeface="Times New Roman" panose="02020603050405020304" pitchFamily="18" charset="0"/>
            </a:endParaRPr>
          </a:p>
        </p:txBody>
      </p:sp>
      <p:grpSp>
        <p:nvGrpSpPr>
          <p:cNvPr id="71683" name="组合 43010"/>
          <p:cNvGrpSpPr/>
          <p:nvPr/>
        </p:nvGrpSpPr>
        <p:grpSpPr bwMode="auto">
          <a:xfrm>
            <a:off x="7427485" y="215030"/>
            <a:ext cx="1429255" cy="1004562"/>
            <a:chOff x="0" y="0"/>
            <a:chExt cx="1488" cy="1028"/>
          </a:xfrm>
        </p:grpSpPr>
        <p:sp>
          <p:nvSpPr>
            <p:cNvPr id="71755" name="Line 4"/>
            <p:cNvSpPr>
              <a:spLocks noChangeShapeType="1"/>
            </p:cNvSpPr>
            <p:nvPr/>
          </p:nvSpPr>
          <p:spPr bwMode="auto">
            <a:xfrm>
              <a:off x="288" y="240"/>
              <a:ext cx="432" cy="528"/>
            </a:xfrm>
            <a:prstGeom prst="line">
              <a:avLst/>
            </a:prstGeom>
            <a:noFill/>
            <a:ln w="38100" cap="rnd">
              <a:solidFill>
                <a:srgbClr val="FF6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56" name="Line 5"/>
            <p:cNvSpPr>
              <a:spLocks noChangeShapeType="1"/>
            </p:cNvSpPr>
            <p:nvPr/>
          </p:nvSpPr>
          <p:spPr bwMode="auto">
            <a:xfrm>
              <a:off x="144" y="285"/>
              <a:ext cx="2" cy="43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57" name="Line 6"/>
            <p:cNvSpPr>
              <a:spLocks noChangeShapeType="1"/>
            </p:cNvSpPr>
            <p:nvPr/>
          </p:nvSpPr>
          <p:spPr bwMode="auto">
            <a:xfrm>
              <a:off x="864" y="288"/>
              <a:ext cx="0" cy="45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58" name="Oval 7"/>
            <p:cNvSpPr>
              <a:spLocks noChangeArrowheads="1"/>
            </p:cNvSpPr>
            <p:nvPr/>
          </p:nvSpPr>
          <p:spPr bwMode="auto">
            <a:xfrm>
              <a:off x="0" y="3"/>
              <a:ext cx="307" cy="285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V0</a:t>
              </a:r>
            </a:p>
          </p:txBody>
        </p:sp>
        <p:sp>
          <p:nvSpPr>
            <p:cNvPr id="71759" name="Oval 8"/>
            <p:cNvSpPr>
              <a:spLocks noChangeArrowheads="1"/>
            </p:cNvSpPr>
            <p:nvPr/>
          </p:nvSpPr>
          <p:spPr bwMode="auto">
            <a:xfrm>
              <a:off x="0" y="720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V3</a:t>
              </a:r>
            </a:p>
          </p:txBody>
        </p:sp>
        <p:sp>
          <p:nvSpPr>
            <p:cNvPr id="71760" name="Oval 9"/>
            <p:cNvSpPr>
              <a:spLocks noChangeArrowheads="1"/>
            </p:cNvSpPr>
            <p:nvPr/>
          </p:nvSpPr>
          <p:spPr bwMode="auto">
            <a:xfrm>
              <a:off x="699" y="720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V2</a:t>
              </a:r>
            </a:p>
          </p:txBody>
        </p:sp>
        <p:sp>
          <p:nvSpPr>
            <p:cNvPr id="71761" name="Oval 10"/>
            <p:cNvSpPr>
              <a:spLocks noChangeArrowheads="1"/>
            </p:cNvSpPr>
            <p:nvPr/>
          </p:nvSpPr>
          <p:spPr bwMode="auto">
            <a:xfrm>
              <a:off x="720" y="0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V1</a:t>
              </a:r>
            </a:p>
          </p:txBody>
        </p:sp>
        <p:sp>
          <p:nvSpPr>
            <p:cNvPr id="71762" name="Line 11"/>
            <p:cNvSpPr>
              <a:spLocks noChangeShapeType="1"/>
            </p:cNvSpPr>
            <p:nvPr/>
          </p:nvSpPr>
          <p:spPr bwMode="auto">
            <a:xfrm>
              <a:off x="288" y="144"/>
              <a:ext cx="4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63" name="Line 12"/>
            <p:cNvSpPr>
              <a:spLocks noChangeShapeType="1"/>
            </p:cNvSpPr>
            <p:nvPr/>
          </p:nvSpPr>
          <p:spPr bwMode="auto">
            <a:xfrm>
              <a:off x="1323" y="282"/>
              <a:ext cx="2" cy="43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64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64" name="Oval 13"/>
            <p:cNvSpPr>
              <a:spLocks noChangeArrowheads="1"/>
            </p:cNvSpPr>
            <p:nvPr/>
          </p:nvSpPr>
          <p:spPr bwMode="auto">
            <a:xfrm>
              <a:off x="1179" y="0"/>
              <a:ext cx="307" cy="285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V4</a:t>
              </a:r>
            </a:p>
          </p:txBody>
        </p:sp>
        <p:sp>
          <p:nvSpPr>
            <p:cNvPr id="71765" name="Oval 14"/>
            <p:cNvSpPr>
              <a:spLocks noChangeArrowheads="1"/>
            </p:cNvSpPr>
            <p:nvPr/>
          </p:nvSpPr>
          <p:spPr bwMode="auto">
            <a:xfrm>
              <a:off x="1179" y="717"/>
              <a:ext cx="309" cy="308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V5</a:t>
              </a:r>
            </a:p>
          </p:txBody>
        </p:sp>
      </p:grpSp>
      <p:grpSp>
        <p:nvGrpSpPr>
          <p:cNvPr id="43024" name="组合 43023"/>
          <p:cNvGrpSpPr/>
          <p:nvPr/>
        </p:nvGrpSpPr>
        <p:grpSpPr bwMode="auto">
          <a:xfrm>
            <a:off x="5323083" y="1440036"/>
            <a:ext cx="1921619" cy="1471258"/>
            <a:chOff x="0" y="0"/>
            <a:chExt cx="1536" cy="1356"/>
          </a:xfrm>
        </p:grpSpPr>
        <p:sp>
          <p:nvSpPr>
            <p:cNvPr id="71752" name="Text Box 128"/>
            <p:cNvSpPr txBox="1">
              <a:spLocks noChangeArrowheads="1"/>
            </p:cNvSpPr>
            <p:nvPr/>
          </p:nvSpPr>
          <p:spPr bwMode="auto">
            <a:xfrm>
              <a:off x="90" y="0"/>
              <a:ext cx="1446" cy="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C00000"/>
                  </a:solidFill>
                  <a:latin typeface="宋体" panose="02010600030101010101" pitchFamily="2" charset="-122"/>
                </a:rPr>
                <a:t>0  1  1  1  0  0</a:t>
              </a:r>
            </a:p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宋体" panose="02010600030101010101" pitchFamily="2" charset="-122"/>
                </a:rPr>
                <a:t>1  0  1  0  0  0</a:t>
              </a:r>
            </a:p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宋体" panose="02010600030101010101" pitchFamily="2" charset="-122"/>
                </a:rPr>
                <a:t>1  1  0  0  0  0</a:t>
              </a:r>
            </a:p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宋体" panose="02010600030101010101" pitchFamily="2" charset="-122"/>
                </a:rPr>
                <a:t>1  0  0  0  0  0</a:t>
              </a:r>
            </a:p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宋体" panose="02010600030101010101" pitchFamily="2" charset="-122"/>
                </a:rPr>
                <a:t>0  0  0  0  0  1</a:t>
              </a:r>
            </a:p>
            <a:p>
              <a:pPr marL="336042" indent="-336042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470" b="1">
                  <a:solidFill>
                    <a:srgbClr val="000000"/>
                  </a:solidFill>
                  <a:latin typeface="宋体" panose="02010600030101010101" pitchFamily="2" charset="-122"/>
                </a:rPr>
                <a:t>0  0  0  0  1  0 </a:t>
              </a:r>
            </a:p>
          </p:txBody>
        </p:sp>
        <p:sp>
          <p:nvSpPr>
            <p:cNvPr id="71753" name="AutoShape 129"/>
            <p:cNvSpPr/>
            <p:nvPr/>
          </p:nvSpPr>
          <p:spPr bwMode="auto">
            <a:xfrm>
              <a:off x="0" y="96"/>
              <a:ext cx="89" cy="1260"/>
            </a:xfrm>
            <a:prstGeom prst="leftBracket">
              <a:avLst>
                <a:gd name="adj" fmla="val 117978"/>
              </a:avLst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72084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47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1754" name="AutoShape 130"/>
            <p:cNvSpPr/>
            <p:nvPr/>
          </p:nvSpPr>
          <p:spPr bwMode="auto">
            <a:xfrm>
              <a:off x="1462" y="48"/>
              <a:ext cx="46" cy="1296"/>
            </a:xfrm>
            <a:prstGeom prst="rightBracket">
              <a:avLst>
                <a:gd name="adj" fmla="val 234783"/>
              </a:avLst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72084" fontAlgn="base">
                <a:lnSpc>
                  <a:spcPct val="110000"/>
                </a:lnSpc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Char char="q"/>
              </a:pPr>
              <a:endParaRPr lang="zh-CN" altLang="en-US" sz="147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52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696743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的遍历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6F9A936D-FD24-6ADD-11EB-EABF0F2A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96" y="728513"/>
            <a:ext cx="7921369" cy="373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从图的某个顶点出发，访问图中的所有顶点，且使每个顶点仅被访问一次。这一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过程称为图</a:t>
            </a:r>
            <a:r>
              <a:rPr lang="zh-CN" altLang="en-US" sz="2400" b="1" dirty="0">
                <a:latin typeface="宋体" panose="02010600030101010101" pitchFamily="2" charset="-122"/>
              </a:rPr>
              <a:t>的遍历。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defTabSz="914400" eaLnBrk="1" hangingPunct="1">
              <a:lnSpc>
                <a:spcPts val="18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q"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 defTabSz="914400" eaLnBrk="1" hangingPunct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遍历方法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lvl="1" defTabSz="9144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深度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遍历（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），递归，回溯法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广度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遍历（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），用队列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“拯救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问题可利用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中的任一方法求解，但不要求遍历到达所有顶点，搜索到目标顶点即可结束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007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不能逃脱，则意味着不存在目标顶点或者他不能跳到任一目标顶点（图不连通）。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>
          <a:xfrm>
            <a:off x="4768360" y="704050"/>
            <a:ext cx="4191490" cy="19601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80229" tIns="40115" rIns="80229" bIns="40115" rtlCol="0">
            <a:normAutofit lnSpcReduction="10000"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1800" b="1" dirty="0" err="1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DFSTraverse</a:t>
            </a: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(Graph G)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for(v=0;v&lt;</a:t>
            </a:r>
            <a:r>
              <a:rPr lang="en-US" altLang="zh-CN" sz="1800" b="1" dirty="0" err="1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G.vex_num</a:t>
            </a: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;++v)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visited[v] = false;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for(v=0;v&lt;</a:t>
            </a:r>
            <a:r>
              <a:rPr lang="en-US" altLang="zh-CN" sz="1800" b="1" dirty="0" err="1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G.vex_num</a:t>
            </a: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;++v)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(visited[v]==false) DFS(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G,v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}//</a:t>
            </a:r>
            <a:r>
              <a:rPr lang="en-US" altLang="zh-CN" sz="1800" b="1" dirty="0" err="1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DFSTraverse</a:t>
            </a: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800" b="1" dirty="0">
              <a:solidFill>
                <a:srgbClr val="284C8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8"/>
          <p:cNvSpPr txBox="1">
            <a:spLocks noChangeArrowheads="1"/>
          </p:cNvSpPr>
          <p:nvPr/>
        </p:nvSpPr>
        <p:spPr>
          <a:xfrm>
            <a:off x="4768360" y="2720274"/>
            <a:ext cx="4191490" cy="19601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save007(Graph G)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for(v=0;v&lt;</a:t>
            </a:r>
            <a:r>
              <a:rPr lang="en-US" altLang="zh-CN" sz="1800" b="1" dirty="0" err="1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G.vex_num</a:t>
            </a: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;++v)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visited[v] = false;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DFS(G,0)</a:t>
            </a: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}//save007 </a:t>
            </a:r>
            <a:endParaRPr lang="en-US" altLang="zh-CN" sz="1800" b="1" dirty="0">
              <a:solidFill>
                <a:srgbClr val="284C8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068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例题：拯救</a:t>
            </a:r>
            <a:r>
              <a:rPr lang="en-US" altLang="zh-CN" sz="3200" b="1" dirty="0" smtClean="0"/>
              <a:t>007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6F9A936D-FD24-6ADD-11EB-EABF0F2A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728513"/>
            <a:ext cx="2592288" cy="251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小岛（起点）及鳄鱼构成图中的顶点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能直接跳到岸上的顶点是目标顶点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defTabSz="9144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若两个顶点之间的距离在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007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的跳跃范围内，就有边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5823C23-78E5-692B-67DC-8CA057D3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45" y="3304667"/>
            <a:ext cx="24482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5113" indent="-265113" defTabSz="672084" fontAlgn="base"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F"/>
            </a:pPr>
            <a:r>
              <a:rPr lang="zh-CN" altLang="en-US" sz="18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问题：从起点出发，是否存在到达任一目标顶点的路径？</a:t>
            </a:r>
            <a:endParaRPr lang="en-US" altLang="zh-CN" sz="18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193" y="728513"/>
            <a:ext cx="1345722" cy="258477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5823C23-78E5-692B-67DC-8CA057D3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432" y="3435115"/>
            <a:ext cx="16752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5113" indent="-265113" defTabSz="672084" fontAlgn="base"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F"/>
            </a:pPr>
            <a:r>
              <a:rPr lang="zh-CN" altLang="en-US" sz="18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图中不存在能到达岸上的目标顶点</a:t>
            </a:r>
            <a:endParaRPr lang="en-US" altLang="zh-CN" sz="18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235" y="677300"/>
            <a:ext cx="4006497" cy="3894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889" y="2830278"/>
            <a:ext cx="1190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16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22F92FF-2193-AEB7-C72C-855265A5CA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4" y="791964"/>
            <a:ext cx="428995" cy="428995"/>
          </a:xfrm>
          <a:prstGeom prst="rect">
            <a:avLst/>
          </a:prstGeom>
        </p:spPr>
      </p:pic>
      <p:sp>
        <p:nvSpPr>
          <p:cNvPr id="224" name="Text Box 3">
            <a:extLst>
              <a:ext uri="{FF2B5EF4-FFF2-40B4-BE49-F238E27FC236}">
                <a16:creationId xmlns:a16="http://schemas.microsoft.com/office/drawing/2014/main" xmlns="" id="{3C6D0119-0FE0-E6B6-37CD-3DD1B5D2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21" y="740603"/>
            <a:ext cx="588454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存储图时一般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需保存两类信息：	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1)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顶点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数据（用一维数组表示）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顶点间的关系</a:t>
            </a:r>
          </a:p>
        </p:txBody>
      </p:sp>
      <p:sp>
        <p:nvSpPr>
          <p:cNvPr id="225" name="Text Box 4">
            <a:extLst>
              <a:ext uri="{FF2B5EF4-FFF2-40B4-BE49-F238E27FC236}">
                <a16:creationId xmlns:a16="http://schemas.microsoft.com/office/drawing/2014/main" xmlns="" id="{B6BF64A2-208E-1A04-4F95-71EBDCEB6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38" y="3535994"/>
            <a:ext cx="7648074" cy="1138773"/>
          </a:xfrm>
          <a:prstGeom prst="rect">
            <a:avLst/>
          </a:prstGeom>
          <a:solidFill>
            <a:srgbClr val="CCFFFF"/>
          </a:solidFill>
          <a:ln w="12700" cap="rnd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约定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: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对顶点集合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{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0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,v</a:t>
            </a:r>
            <a:r>
              <a: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,v</a:t>
            </a:r>
            <a:r>
              <a: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2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… v</a:t>
            </a:r>
            <a:r>
              <a: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n-1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}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中的顶点进行编号（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开始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），以便于引用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2" name="组合 16391">
            <a:extLst>
              <a:ext uri="{FF2B5EF4-FFF2-40B4-BE49-F238E27FC236}">
                <a16:creationId xmlns:a16="http://schemas.microsoft.com/office/drawing/2014/main" xmlns="" id="{AD256147-3C10-FD08-3EBF-493D56FBE11C}"/>
              </a:ext>
            </a:extLst>
          </p:cNvPr>
          <p:cNvGrpSpPr/>
          <p:nvPr/>
        </p:nvGrpSpPr>
        <p:grpSpPr bwMode="auto">
          <a:xfrm>
            <a:off x="5935192" y="775990"/>
            <a:ext cx="1316082" cy="1186574"/>
            <a:chOff x="0" y="0"/>
            <a:chExt cx="1128" cy="1017"/>
          </a:xfrm>
        </p:grpSpPr>
        <p:grpSp>
          <p:nvGrpSpPr>
            <p:cNvPr id="4" name="组合 16392">
              <a:extLst>
                <a:ext uri="{FF2B5EF4-FFF2-40B4-BE49-F238E27FC236}">
                  <a16:creationId xmlns:a16="http://schemas.microsoft.com/office/drawing/2014/main" xmlns="" id="{A98A38AB-FFD0-1940-9CF7-B4623D579B38}"/>
                </a:ext>
              </a:extLst>
            </p:cNvPr>
            <p:cNvGrpSpPr/>
            <p:nvPr/>
          </p:nvGrpSpPr>
          <p:grpSpPr bwMode="auto">
            <a:xfrm>
              <a:off x="144" y="144"/>
              <a:ext cx="783" cy="658"/>
              <a:chOff x="0" y="0"/>
              <a:chExt cx="783" cy="658"/>
            </a:xfrm>
          </p:grpSpPr>
          <p:sp>
            <p:nvSpPr>
              <p:cNvPr id="25" name="Line 51">
                <a:extLst>
                  <a:ext uri="{FF2B5EF4-FFF2-40B4-BE49-F238E27FC236}">
                    <a16:creationId xmlns:a16="http://schemas.microsoft.com/office/drawing/2014/main" xmlns="" id="{F9416E08-345A-6F2E-8ABF-4CC05E220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4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52">
                <a:extLst>
                  <a:ext uri="{FF2B5EF4-FFF2-40B4-BE49-F238E27FC236}">
                    <a16:creationId xmlns:a16="http://schemas.microsoft.com/office/drawing/2014/main" xmlns="" id="{80B4EA2D-93E2-76CA-0221-E64B2879B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" y="0"/>
                <a:ext cx="47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xmlns="" id="{6B7F5572-F596-9373-A702-193EBC21D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3" y="174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xmlns="" id="{2BC98496-609A-CB5C-6BC6-88A258214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" y="485"/>
                <a:ext cx="171" cy="17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xmlns="" id="{2D17B314-F6AB-4500-7761-A2CA3A9E0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" y="139"/>
                <a:ext cx="171" cy="17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Line 56">
                <a:extLst>
                  <a:ext uri="{FF2B5EF4-FFF2-40B4-BE49-F238E27FC236}">
                    <a16:creationId xmlns:a16="http://schemas.microsoft.com/office/drawing/2014/main" xmlns="" id="{D10E680C-74E0-2F48-6093-80A1A2D3E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" y="508"/>
                <a:ext cx="149" cy="14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组合 16399">
              <a:extLst>
                <a:ext uri="{FF2B5EF4-FFF2-40B4-BE49-F238E27FC236}">
                  <a16:creationId xmlns:a16="http://schemas.microsoft.com/office/drawing/2014/main" xmlns="" id="{AF4CA814-A6E2-4101-2386-303C3B133485}"/>
                </a:ext>
              </a:extLst>
            </p:cNvPr>
            <p:cNvGrpSpPr/>
            <p:nvPr/>
          </p:nvGrpSpPr>
          <p:grpSpPr bwMode="auto">
            <a:xfrm>
              <a:off x="2" y="0"/>
              <a:ext cx="408" cy="297"/>
              <a:chOff x="0" y="0"/>
              <a:chExt cx="408" cy="297"/>
            </a:xfrm>
          </p:grpSpPr>
          <p:sp>
            <p:nvSpPr>
              <p:cNvPr id="23" name="Oval 58">
                <a:extLst>
                  <a:ext uri="{FF2B5EF4-FFF2-40B4-BE49-F238E27FC236}">
                    <a16:creationId xmlns:a16="http://schemas.microsoft.com/office/drawing/2014/main" xmlns="" id="{35D743BE-C048-D7CD-A2B7-03608013E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" name="Text Box 59">
                <a:extLst>
                  <a:ext uri="{FF2B5EF4-FFF2-40B4-BE49-F238E27FC236}">
                    <a16:creationId xmlns:a16="http://schemas.microsoft.com/office/drawing/2014/main" xmlns="" id="{88916C4A-4F1C-50F1-BF88-AA595231D9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</a:p>
            </p:txBody>
          </p:sp>
        </p:grpSp>
        <p:grpSp>
          <p:nvGrpSpPr>
            <p:cNvPr id="6" name="组合 16402">
              <a:extLst>
                <a:ext uri="{FF2B5EF4-FFF2-40B4-BE49-F238E27FC236}">
                  <a16:creationId xmlns:a16="http://schemas.microsoft.com/office/drawing/2014/main" xmlns="" id="{7E17BDDD-1419-41BF-E8B4-8AB6DEAD1E84}"/>
                </a:ext>
              </a:extLst>
            </p:cNvPr>
            <p:cNvGrpSpPr/>
            <p:nvPr/>
          </p:nvGrpSpPr>
          <p:grpSpPr bwMode="auto">
            <a:xfrm>
              <a:off x="720" y="720"/>
              <a:ext cx="408" cy="297"/>
              <a:chOff x="0" y="0"/>
              <a:chExt cx="408" cy="297"/>
            </a:xfrm>
          </p:grpSpPr>
          <p:sp>
            <p:nvSpPr>
              <p:cNvPr id="21" name="Oval 61">
                <a:extLst>
                  <a:ext uri="{FF2B5EF4-FFF2-40B4-BE49-F238E27FC236}">
                    <a16:creationId xmlns:a16="http://schemas.microsoft.com/office/drawing/2014/main" xmlns="" id="{47EBFACF-8037-27F7-9754-11A532DB0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2" name="Text Box 62">
                <a:extLst>
                  <a:ext uri="{FF2B5EF4-FFF2-40B4-BE49-F238E27FC236}">
                    <a16:creationId xmlns:a16="http://schemas.microsoft.com/office/drawing/2014/main" xmlns="" id="{05BBE0D9-1F36-A3A6-13C4-67CFDCC696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V4</a:t>
                </a:r>
              </a:p>
            </p:txBody>
          </p:sp>
        </p:grpSp>
        <p:grpSp>
          <p:nvGrpSpPr>
            <p:cNvPr id="7" name="组合 16405">
              <a:extLst>
                <a:ext uri="{FF2B5EF4-FFF2-40B4-BE49-F238E27FC236}">
                  <a16:creationId xmlns:a16="http://schemas.microsoft.com/office/drawing/2014/main" xmlns="" id="{5A964E00-714A-247E-98E7-D30687EC3794}"/>
                </a:ext>
              </a:extLst>
            </p:cNvPr>
            <p:cNvGrpSpPr/>
            <p:nvPr/>
          </p:nvGrpSpPr>
          <p:grpSpPr bwMode="auto">
            <a:xfrm>
              <a:off x="0" y="720"/>
              <a:ext cx="408" cy="297"/>
              <a:chOff x="0" y="0"/>
              <a:chExt cx="408" cy="297"/>
            </a:xfrm>
          </p:grpSpPr>
          <p:sp>
            <p:nvSpPr>
              <p:cNvPr id="15" name="Oval 64">
                <a:extLst>
                  <a:ext uri="{FF2B5EF4-FFF2-40B4-BE49-F238E27FC236}">
                    <a16:creationId xmlns:a16="http://schemas.microsoft.com/office/drawing/2014/main" xmlns="" id="{96180A36-123D-3C81-A0FA-622FFAB0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0" name="Text Box 65">
                <a:extLst>
                  <a:ext uri="{FF2B5EF4-FFF2-40B4-BE49-F238E27FC236}">
                    <a16:creationId xmlns:a16="http://schemas.microsoft.com/office/drawing/2014/main" xmlns="" id="{D7FDB8D4-58F5-C09E-E7BE-E5BB16706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</a:p>
            </p:txBody>
          </p:sp>
        </p:grpSp>
        <p:grpSp>
          <p:nvGrpSpPr>
            <p:cNvPr id="8" name="组合 16408">
              <a:extLst>
                <a:ext uri="{FF2B5EF4-FFF2-40B4-BE49-F238E27FC236}">
                  <a16:creationId xmlns:a16="http://schemas.microsoft.com/office/drawing/2014/main" xmlns="" id="{932EA4A0-F756-889D-625B-E2DB8669010A}"/>
                </a:ext>
              </a:extLst>
            </p:cNvPr>
            <p:cNvGrpSpPr/>
            <p:nvPr/>
          </p:nvGrpSpPr>
          <p:grpSpPr bwMode="auto">
            <a:xfrm>
              <a:off x="698" y="0"/>
              <a:ext cx="408" cy="294"/>
              <a:chOff x="0" y="0"/>
              <a:chExt cx="408" cy="294"/>
            </a:xfrm>
          </p:grpSpPr>
          <p:sp>
            <p:nvSpPr>
              <p:cNvPr id="13" name="Oval 67">
                <a:extLst>
                  <a:ext uri="{FF2B5EF4-FFF2-40B4-BE49-F238E27FC236}">
                    <a16:creationId xmlns:a16="http://schemas.microsoft.com/office/drawing/2014/main" xmlns="" id="{85BE883C-4AB8-87A1-1A13-A54AAA005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Text Box 68">
                <a:extLst>
                  <a:ext uri="{FF2B5EF4-FFF2-40B4-BE49-F238E27FC236}">
                    <a16:creationId xmlns:a16="http://schemas.microsoft.com/office/drawing/2014/main" xmlns="" id="{C3359F0A-2EFB-87A4-969F-D39311FA3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9" name="组合 16411">
              <a:extLst>
                <a:ext uri="{FF2B5EF4-FFF2-40B4-BE49-F238E27FC236}">
                  <a16:creationId xmlns:a16="http://schemas.microsoft.com/office/drawing/2014/main" xmlns="" id="{9E2A4EDD-8B06-D5A2-FF07-D4761491FE60}"/>
                </a:ext>
              </a:extLst>
            </p:cNvPr>
            <p:cNvGrpSpPr/>
            <p:nvPr/>
          </p:nvGrpSpPr>
          <p:grpSpPr bwMode="auto">
            <a:xfrm>
              <a:off x="336" y="384"/>
              <a:ext cx="408" cy="294"/>
              <a:chOff x="0" y="0"/>
              <a:chExt cx="408" cy="294"/>
            </a:xfrm>
          </p:grpSpPr>
          <p:sp>
            <p:nvSpPr>
              <p:cNvPr id="10" name="Oval 70">
                <a:extLst>
                  <a:ext uri="{FF2B5EF4-FFF2-40B4-BE49-F238E27FC236}">
                    <a16:creationId xmlns:a16="http://schemas.microsoft.com/office/drawing/2014/main" xmlns="" id="{4F412BF4-ABCF-0A5D-ED67-E391531EE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2" name="Text Box 71">
                <a:extLst>
                  <a:ext uri="{FF2B5EF4-FFF2-40B4-BE49-F238E27FC236}">
                    <a16:creationId xmlns:a16="http://schemas.microsoft.com/office/drawing/2014/main" xmlns="" id="{D2F824D5-9C0F-3C8B-0CC4-C73AC0348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</p:grpSp>
      <p:grpSp>
        <p:nvGrpSpPr>
          <p:cNvPr id="31" name="组合 16414">
            <a:extLst>
              <a:ext uri="{FF2B5EF4-FFF2-40B4-BE49-F238E27FC236}">
                <a16:creationId xmlns:a16="http://schemas.microsoft.com/office/drawing/2014/main" xmlns="" id="{372F4166-90F5-56C3-30FD-85810DAEAEB8}"/>
              </a:ext>
            </a:extLst>
          </p:cNvPr>
          <p:cNvGrpSpPr/>
          <p:nvPr/>
        </p:nvGrpSpPr>
        <p:grpSpPr bwMode="auto">
          <a:xfrm>
            <a:off x="7447286" y="775990"/>
            <a:ext cx="1372085" cy="1242577"/>
            <a:chOff x="0" y="0"/>
            <a:chExt cx="1176" cy="1065"/>
          </a:xfrm>
        </p:grpSpPr>
        <p:sp>
          <p:nvSpPr>
            <p:cNvPr id="227" name="Line 73">
              <a:extLst>
                <a:ext uri="{FF2B5EF4-FFF2-40B4-BE49-F238E27FC236}">
                  <a16:creationId xmlns:a16="http://schemas.microsoft.com/office/drawing/2014/main" xmlns="" id="{C75E41AD-2A43-72D5-502A-40EA3A02A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" y="339"/>
              <a:ext cx="0" cy="41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9" name="Line 74">
              <a:extLst>
                <a:ext uri="{FF2B5EF4-FFF2-40B4-BE49-F238E27FC236}">
                  <a16:creationId xmlns:a16="http://schemas.microsoft.com/office/drawing/2014/main" xmlns="" id="{7CE72E6B-3BEB-F682-A0E0-DB031D3FA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922"/>
              <a:ext cx="5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0" name="Line 75">
              <a:extLst>
                <a:ext uri="{FF2B5EF4-FFF2-40B4-BE49-F238E27FC236}">
                  <a16:creationId xmlns:a16="http://schemas.microsoft.com/office/drawing/2014/main" xmlns="" id="{A240B099-2381-FC7B-2B73-17B7B39B2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168"/>
              <a:ext cx="4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1" name="Line 76">
              <a:extLst>
                <a:ext uri="{FF2B5EF4-FFF2-40B4-BE49-F238E27FC236}">
                  <a16:creationId xmlns:a16="http://schemas.microsoft.com/office/drawing/2014/main" xmlns="" id="{EC510024-49CC-02C4-6898-8815CB602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" y="240"/>
              <a:ext cx="672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7208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32" name="组合 16419">
              <a:extLst>
                <a:ext uri="{FF2B5EF4-FFF2-40B4-BE49-F238E27FC236}">
                  <a16:creationId xmlns:a16="http://schemas.microsoft.com/office/drawing/2014/main" xmlns="" id="{B7A1A339-91A5-FC41-C47B-08FA6CE51F88}"/>
                </a:ext>
              </a:extLst>
            </p:cNvPr>
            <p:cNvGrpSpPr/>
            <p:nvPr/>
          </p:nvGrpSpPr>
          <p:grpSpPr bwMode="auto">
            <a:xfrm>
              <a:off x="0" y="0"/>
              <a:ext cx="408" cy="297"/>
              <a:chOff x="0" y="0"/>
              <a:chExt cx="408" cy="297"/>
            </a:xfrm>
          </p:grpSpPr>
          <p:sp>
            <p:nvSpPr>
              <p:cNvPr id="242" name="Oval 78">
                <a:extLst>
                  <a:ext uri="{FF2B5EF4-FFF2-40B4-BE49-F238E27FC236}">
                    <a16:creationId xmlns:a16="http://schemas.microsoft.com/office/drawing/2014/main" xmlns="" id="{310119C4-DD57-73EE-84E0-99EF929D3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" name="Text Box 79">
                <a:extLst>
                  <a:ext uri="{FF2B5EF4-FFF2-40B4-BE49-F238E27FC236}">
                    <a16:creationId xmlns:a16="http://schemas.microsoft.com/office/drawing/2014/main" xmlns="" id="{3D9BC34B-2DCE-B5FB-C9EE-97DEE7CC1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</a:p>
            </p:txBody>
          </p:sp>
        </p:grpSp>
        <p:grpSp>
          <p:nvGrpSpPr>
            <p:cNvPr id="233" name="组合 16422">
              <a:extLst>
                <a:ext uri="{FF2B5EF4-FFF2-40B4-BE49-F238E27FC236}">
                  <a16:creationId xmlns:a16="http://schemas.microsoft.com/office/drawing/2014/main" xmlns="" id="{647F82D3-B931-FD0E-C3E4-7D541DEA4D8E}"/>
                </a:ext>
              </a:extLst>
            </p:cNvPr>
            <p:cNvGrpSpPr/>
            <p:nvPr/>
          </p:nvGrpSpPr>
          <p:grpSpPr bwMode="auto">
            <a:xfrm>
              <a:off x="768" y="2"/>
              <a:ext cx="408" cy="297"/>
              <a:chOff x="0" y="0"/>
              <a:chExt cx="408" cy="297"/>
            </a:xfrm>
          </p:grpSpPr>
          <p:sp>
            <p:nvSpPr>
              <p:cNvPr id="240" name="Oval 81">
                <a:extLst>
                  <a:ext uri="{FF2B5EF4-FFF2-40B4-BE49-F238E27FC236}">
                    <a16:creationId xmlns:a16="http://schemas.microsoft.com/office/drawing/2014/main" xmlns="" id="{E4E95659-7C22-ED9F-27B1-52375DB66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1" name="Text Box 82">
                <a:extLst>
                  <a:ext uri="{FF2B5EF4-FFF2-40B4-BE49-F238E27FC236}">
                    <a16:creationId xmlns:a16="http://schemas.microsoft.com/office/drawing/2014/main" xmlns="" id="{128547F3-22BD-2C6E-81F3-234A370B4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234" name="组合 16425">
              <a:extLst>
                <a:ext uri="{FF2B5EF4-FFF2-40B4-BE49-F238E27FC236}">
                  <a16:creationId xmlns:a16="http://schemas.microsoft.com/office/drawing/2014/main" xmlns="" id="{7DCF94D4-3AC0-7117-6096-6713C5A022D4}"/>
                </a:ext>
              </a:extLst>
            </p:cNvPr>
            <p:cNvGrpSpPr/>
            <p:nvPr/>
          </p:nvGrpSpPr>
          <p:grpSpPr bwMode="auto">
            <a:xfrm>
              <a:off x="0" y="768"/>
              <a:ext cx="408" cy="297"/>
              <a:chOff x="0" y="0"/>
              <a:chExt cx="408" cy="297"/>
            </a:xfrm>
          </p:grpSpPr>
          <p:sp>
            <p:nvSpPr>
              <p:cNvPr id="238" name="Oval 84">
                <a:extLst>
                  <a:ext uri="{FF2B5EF4-FFF2-40B4-BE49-F238E27FC236}">
                    <a16:creationId xmlns:a16="http://schemas.microsoft.com/office/drawing/2014/main" xmlns="" id="{70DD03B5-4390-AFD5-3017-B639252C1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9" name="Text Box 85">
                <a:extLst>
                  <a:ext uri="{FF2B5EF4-FFF2-40B4-BE49-F238E27FC236}">
                    <a16:creationId xmlns:a16="http://schemas.microsoft.com/office/drawing/2014/main" xmlns="" id="{7CB09153-5362-2529-6BF1-335D70C2C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  <p:grpSp>
          <p:nvGrpSpPr>
            <p:cNvPr id="235" name="组合 16428">
              <a:extLst>
                <a:ext uri="{FF2B5EF4-FFF2-40B4-BE49-F238E27FC236}">
                  <a16:creationId xmlns:a16="http://schemas.microsoft.com/office/drawing/2014/main" xmlns="" id="{790AF1BF-7BB7-702F-99B6-C61CE02A9739}"/>
                </a:ext>
              </a:extLst>
            </p:cNvPr>
            <p:cNvGrpSpPr/>
            <p:nvPr/>
          </p:nvGrpSpPr>
          <p:grpSpPr bwMode="auto">
            <a:xfrm>
              <a:off x="768" y="768"/>
              <a:ext cx="408" cy="297"/>
              <a:chOff x="0" y="0"/>
              <a:chExt cx="408" cy="297"/>
            </a:xfrm>
          </p:grpSpPr>
          <p:sp>
            <p:nvSpPr>
              <p:cNvPr id="236" name="Oval 87">
                <a:extLst>
                  <a:ext uri="{FF2B5EF4-FFF2-40B4-BE49-F238E27FC236}">
                    <a16:creationId xmlns:a16="http://schemas.microsoft.com/office/drawing/2014/main" xmlns="" id="{C24D9B72-3823-615A-57B6-78EEE7C9F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fontAlgn="base">
                  <a:lnSpc>
                    <a:spcPct val="110000"/>
                  </a:lnSpc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</a:pPr>
                <a:endPara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7" name="Text Box 88">
                <a:extLst>
                  <a:ext uri="{FF2B5EF4-FFF2-40B4-BE49-F238E27FC236}">
                    <a16:creationId xmlns:a16="http://schemas.microsoft.com/office/drawing/2014/main" xmlns="" id="{06404017-AB8E-BE99-DD28-27F80BFD2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72084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6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</a:p>
            </p:txBody>
          </p:sp>
        </p:grpSp>
      </p:grp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4455489" y="2411049"/>
            <a:ext cx="3029410" cy="932693"/>
          </a:xfrm>
          <a:prstGeom prst="cloudCallout">
            <a:avLst>
              <a:gd name="adj1" fmla="val -66098"/>
              <a:gd name="adj2" fmla="val -66079"/>
            </a:avLst>
          </a:prstGeom>
          <a:solidFill>
            <a:srgbClr val="CCFFCC"/>
          </a:solidFill>
          <a:ln w="12700" cap="rnd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1800" b="0" dirty="0">
              <a:latin typeface="宋体" panose="02010600030101010101" pitchFamily="2" charset="-122"/>
            </a:endParaRPr>
          </a:p>
          <a:p>
            <a:pPr algn="ctr"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宋体" panose="02010600030101010101" pitchFamily="2" charset="-122"/>
              </a:rPr>
              <a:t>  </a:t>
            </a:r>
            <a:r>
              <a:rPr lang="zh-CN" altLang="en-US" sz="1800" dirty="0">
                <a:latin typeface="宋体" panose="02010600030101010101" pitchFamily="2" charset="-122"/>
              </a:rPr>
              <a:t>如何表示顶点间的关系</a:t>
            </a:r>
            <a:r>
              <a:rPr lang="zh-CN" altLang="en-US" sz="1800" dirty="0" smtClean="0">
                <a:latin typeface="宋体" panose="02010600030101010101" pitchFamily="2" charset="-122"/>
              </a:rPr>
              <a:t>？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619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9324226">
            <a:off x="-2167111" y="-642494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17887734">
            <a:off x="7581939" y="2465087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20124282">
            <a:off x="2796297" y="4261288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rot="20578346">
            <a:off x="-2439407" y="-1410669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 rot="19781444">
            <a:off x="-1727553" y="-1499741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 rot="20621168">
            <a:off x="5646840" y="4486285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3840724" y="575940"/>
            <a:ext cx="1421283" cy="134853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1299429" y="2088108"/>
            <a:ext cx="6503875" cy="1446384"/>
          </a:xfrm>
          <a:prstGeom prst="rect">
            <a:avLst/>
          </a:prstGeom>
        </p:spPr>
        <p:txBody>
          <a:bodyPr wrap="square" lIns="91276" tIns="45638" rIns="91276" bIns="45638">
            <a:spAutoFit/>
          </a:bodyPr>
          <a:lstStyle/>
          <a:p>
            <a:pPr algn="ctr" defTabSz="1091565">
              <a:defRPr/>
            </a:pPr>
            <a:r>
              <a:rPr lang="zh-CN" altLang="en-US" sz="8800" b="1" dirty="0">
                <a:solidFill>
                  <a:prstClr val="black"/>
                </a:solidFill>
                <a:latin typeface="+mj-ea"/>
                <a:ea typeface="+mj-ea"/>
              </a:rPr>
              <a:t>谢谢观看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458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2C00D84C-DC59-BB89-2404-795DA455C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01" y="791964"/>
            <a:ext cx="64373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数组表示法（邻接矩阵表示法）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邻接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表（链表存储）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379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的数组表示法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1559DB15-F79F-BE35-EAE9-5E8BF59A769A}"/>
              </a:ext>
            </a:extLst>
          </p:cNvPr>
          <p:cNvGrpSpPr/>
          <p:nvPr/>
        </p:nvGrpSpPr>
        <p:grpSpPr bwMode="auto">
          <a:xfrm>
            <a:off x="1191551" y="1388901"/>
            <a:ext cx="4203761" cy="771215"/>
            <a:chOff x="0" y="0"/>
            <a:chExt cx="3603" cy="661"/>
          </a:xfrm>
        </p:grpSpPr>
        <p:sp>
          <p:nvSpPr>
            <p:cNvPr id="5" name="Text Box 44">
              <a:extLst>
                <a:ext uri="{FF2B5EF4-FFF2-40B4-BE49-F238E27FC236}">
                  <a16:creationId xmlns:a16="http://schemas.microsoft.com/office/drawing/2014/main" xmlns="" id="{CDEF09C3-13B9-6FF9-5ECB-736E5A806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4"/>
              <a:ext cx="94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1" i="0" u="none" strike="noStrike" kern="0" cap="none" spc="0" normalizeH="0" baseline="0" noProof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A[i][j]=</a:t>
              </a:r>
            </a:p>
          </p:txBody>
        </p:sp>
        <p:sp>
          <p:nvSpPr>
            <p:cNvPr id="6" name="Text Box 45">
              <a:extLst>
                <a:ext uri="{FF2B5EF4-FFF2-40B4-BE49-F238E27FC236}">
                  <a16:creationId xmlns:a16="http://schemas.microsoft.com/office/drawing/2014/main" xmlns="" id="{089A4BF8-CEDC-68AE-A93F-F5C027DB2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" y="0"/>
              <a:ext cx="2563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1  </a:t>
              </a:r>
              <a:r>
                <a:rPr kumimoji="0" lang="zh-CN" altLang="en-US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顶点</a:t>
              </a:r>
              <a:r>
                <a:rPr kumimoji="0" lang="en-US" altLang="zh-CN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r>
                <a:rPr kumimoji="0" lang="en-US" altLang="zh-CN" sz="1764" b="1" i="0" u="none" strike="noStrike" kern="0" cap="none" spc="0" normalizeH="0" baseline="-1000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0" lang="zh-CN" altLang="en-US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kumimoji="0" lang="en-US" altLang="zh-CN" sz="176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r>
                <a:rPr kumimoji="0" lang="en-US" altLang="zh-CN" sz="1764" b="1" i="0" u="none" strike="noStrike" kern="0" cap="none" spc="0" normalizeH="0" baseline="-10000" noProof="0" dirty="0" err="1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  <a:r>
                <a:rPr kumimoji="0" lang="zh-CN" altLang="en-US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间有边</a:t>
              </a:r>
              <a:r>
                <a:rPr kumimoji="0" lang="en-US" altLang="zh-CN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kumimoji="0" lang="zh-CN" altLang="en-US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弧</a:t>
              </a:r>
              <a:r>
                <a:rPr kumimoji="0" lang="en-US" altLang="zh-CN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</a:p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0  </a:t>
              </a:r>
              <a:r>
                <a:rPr kumimoji="0" lang="zh-CN" altLang="en-US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顶点</a:t>
              </a:r>
              <a:r>
                <a:rPr kumimoji="0" lang="en-US" altLang="zh-CN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r>
                <a:rPr kumimoji="0" lang="en-US" altLang="zh-CN" sz="1764" b="1" i="0" u="none" strike="noStrike" kern="0" cap="none" spc="0" normalizeH="0" baseline="-1000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0" lang="zh-CN" altLang="en-US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kumimoji="0" lang="en-US" altLang="zh-CN" sz="176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r>
                <a:rPr kumimoji="0" lang="en-US" altLang="zh-CN" sz="1764" b="1" i="0" u="none" strike="noStrike" kern="0" cap="none" spc="0" normalizeH="0" baseline="-10000" noProof="0" dirty="0" err="1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  <a:r>
                <a:rPr kumimoji="0" lang="zh-CN" altLang="en-US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间无边</a:t>
              </a:r>
              <a:r>
                <a:rPr kumimoji="0" lang="en-US" altLang="zh-CN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kumimoji="0" lang="zh-CN" altLang="en-US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弧</a:t>
              </a:r>
              <a:r>
                <a:rPr kumimoji="0" lang="en-US" altLang="zh-CN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284C8A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7" name="AutoShape 46">
              <a:extLst>
                <a:ext uri="{FF2B5EF4-FFF2-40B4-BE49-F238E27FC236}">
                  <a16:creationId xmlns:a16="http://schemas.microsoft.com/office/drawing/2014/main" xmlns="" id="{25EB3831-7777-254E-2608-03EE67CDCE29}"/>
                </a:ext>
              </a:extLst>
            </p:cNvPr>
            <p:cNvSpPr/>
            <p:nvPr/>
          </p:nvSpPr>
          <p:spPr bwMode="auto">
            <a:xfrm>
              <a:off x="902" y="48"/>
              <a:ext cx="109" cy="537"/>
            </a:xfrm>
            <a:prstGeom prst="leftBrace">
              <a:avLst>
                <a:gd name="adj1" fmla="val 40736"/>
                <a:gd name="adj2" fmla="val 50000"/>
              </a:avLst>
            </a:prstGeom>
            <a:noFill/>
            <a:ln w="381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672084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Char char="q"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9" name="AutoShape 131">
            <a:extLst>
              <a:ext uri="{FF2B5EF4-FFF2-40B4-BE49-F238E27FC236}">
                <a16:creationId xmlns:a16="http://schemas.microsoft.com/office/drawing/2014/main" xmlns="" id="{A3CA236A-7518-F601-1555-197A21B3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31" y="3562713"/>
            <a:ext cx="369857" cy="168010"/>
          </a:xfrm>
          <a:prstGeom prst="rightArrow">
            <a:avLst>
              <a:gd name="adj1" fmla="val 50000"/>
              <a:gd name="adj2" fmla="val 54892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672084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AutoShape 132">
            <a:extLst>
              <a:ext uri="{FF2B5EF4-FFF2-40B4-BE49-F238E27FC236}">
                <a16:creationId xmlns:a16="http://schemas.microsoft.com/office/drawing/2014/main" xmlns="" id="{1EF976FA-26E8-398E-6460-4133C172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507" y="2349000"/>
            <a:ext cx="112007" cy="448028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672084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Line 137">
            <a:extLst>
              <a:ext uri="{FF2B5EF4-FFF2-40B4-BE49-F238E27FC236}">
                <a16:creationId xmlns:a16="http://schemas.microsoft.com/office/drawing/2014/main" xmlns="" id="{957AA55C-F71D-244D-1259-678E1E084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18" y="930550"/>
            <a:ext cx="0" cy="3696229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3" name="Line 138">
            <a:extLst>
              <a:ext uri="{FF2B5EF4-FFF2-40B4-BE49-F238E27FC236}">
                <a16:creationId xmlns:a16="http://schemas.microsoft.com/office/drawing/2014/main" xmlns="" id="{2E6F3469-BA23-20C8-4F87-AC11E3687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541" y="2448148"/>
            <a:ext cx="4480278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7208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4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pSp>
        <p:nvGrpSpPr>
          <p:cNvPr id="14" name="组合 18444">
            <a:extLst>
              <a:ext uri="{FF2B5EF4-FFF2-40B4-BE49-F238E27FC236}">
                <a16:creationId xmlns:a16="http://schemas.microsoft.com/office/drawing/2014/main" xmlns="" id="{BE1C69BD-279D-10FE-D90D-573D6CC77F3F}"/>
              </a:ext>
            </a:extLst>
          </p:cNvPr>
          <p:cNvGrpSpPr/>
          <p:nvPr/>
        </p:nvGrpSpPr>
        <p:grpSpPr bwMode="auto">
          <a:xfrm>
            <a:off x="1191551" y="3058682"/>
            <a:ext cx="1316082" cy="1186574"/>
            <a:chOff x="0" y="0"/>
            <a:chExt cx="1128" cy="1017"/>
          </a:xfrm>
        </p:grpSpPr>
        <p:grpSp>
          <p:nvGrpSpPr>
            <p:cNvPr id="15" name="组合 18445">
              <a:extLst>
                <a:ext uri="{FF2B5EF4-FFF2-40B4-BE49-F238E27FC236}">
                  <a16:creationId xmlns:a16="http://schemas.microsoft.com/office/drawing/2014/main" xmlns="" id="{8E3DC73D-1B1C-0F09-8ED6-30B0444E826E}"/>
                </a:ext>
              </a:extLst>
            </p:cNvPr>
            <p:cNvGrpSpPr/>
            <p:nvPr/>
          </p:nvGrpSpPr>
          <p:grpSpPr bwMode="auto">
            <a:xfrm>
              <a:off x="144" y="144"/>
              <a:ext cx="783" cy="658"/>
              <a:chOff x="0" y="0"/>
              <a:chExt cx="783" cy="658"/>
            </a:xfrm>
          </p:grpSpPr>
          <p:sp>
            <p:nvSpPr>
              <p:cNvPr id="35" name="Line 141">
                <a:extLst>
                  <a:ext uri="{FF2B5EF4-FFF2-40B4-BE49-F238E27FC236}">
                    <a16:creationId xmlns:a16="http://schemas.microsoft.com/office/drawing/2014/main" xmlns="" id="{F9CB722C-6000-7085-EC26-3E08BF1CA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4"/>
                <a:ext cx="0" cy="415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  <p:sp>
            <p:nvSpPr>
              <p:cNvPr id="36" name="Line 142">
                <a:extLst>
                  <a:ext uri="{FF2B5EF4-FFF2-40B4-BE49-F238E27FC236}">
                    <a16:creationId xmlns:a16="http://schemas.microsoft.com/office/drawing/2014/main" xmlns="" id="{49314BB0-3645-2D13-4F3D-E53CEA465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" y="0"/>
                <a:ext cx="476" cy="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  <p:sp>
            <p:nvSpPr>
              <p:cNvPr id="37" name="Line 143">
                <a:extLst>
                  <a:ext uri="{FF2B5EF4-FFF2-40B4-BE49-F238E27FC236}">
                    <a16:creationId xmlns:a16="http://schemas.microsoft.com/office/drawing/2014/main" xmlns="" id="{AC11E09C-A66E-AF5F-D258-BE33B2DBC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3" y="174"/>
                <a:ext cx="0" cy="415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  <p:sp>
            <p:nvSpPr>
              <p:cNvPr id="38" name="Line 144">
                <a:extLst>
                  <a:ext uri="{FF2B5EF4-FFF2-40B4-BE49-F238E27FC236}">
                    <a16:creationId xmlns:a16="http://schemas.microsoft.com/office/drawing/2014/main" xmlns="" id="{ED5F1583-FC86-BDE1-A994-2A357004F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" y="485"/>
                <a:ext cx="171" cy="173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  <p:sp>
            <p:nvSpPr>
              <p:cNvPr id="39" name="Line 145">
                <a:extLst>
                  <a:ext uri="{FF2B5EF4-FFF2-40B4-BE49-F238E27FC236}">
                    <a16:creationId xmlns:a16="http://schemas.microsoft.com/office/drawing/2014/main" xmlns="" id="{343DF690-D36A-DEB2-74B4-016D1B4EC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" y="139"/>
                <a:ext cx="171" cy="173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xmlns="" id="{0E722443-A1D2-4E98-7C1B-7922D7A41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" y="508"/>
                <a:ext cx="149" cy="147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0" name="组合 18452">
              <a:extLst>
                <a:ext uri="{FF2B5EF4-FFF2-40B4-BE49-F238E27FC236}">
                  <a16:creationId xmlns:a16="http://schemas.microsoft.com/office/drawing/2014/main" xmlns="" id="{9FB1DAA6-5C7C-9F71-FD9C-F966073ED29A}"/>
                </a:ext>
              </a:extLst>
            </p:cNvPr>
            <p:cNvGrpSpPr/>
            <p:nvPr/>
          </p:nvGrpSpPr>
          <p:grpSpPr bwMode="auto">
            <a:xfrm>
              <a:off x="2" y="0"/>
              <a:ext cx="408" cy="297"/>
              <a:chOff x="0" y="0"/>
              <a:chExt cx="408" cy="297"/>
            </a:xfrm>
          </p:grpSpPr>
          <p:sp>
            <p:nvSpPr>
              <p:cNvPr id="33" name="Oval 148">
                <a:extLst>
                  <a:ext uri="{FF2B5EF4-FFF2-40B4-BE49-F238E27FC236}">
                    <a16:creationId xmlns:a16="http://schemas.microsoft.com/office/drawing/2014/main" xmlns="" id="{1F24901E-D9E0-2AF3-75D3-4D8F7AF13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Text Box 149">
                <a:extLst>
                  <a:ext uri="{FF2B5EF4-FFF2-40B4-BE49-F238E27FC236}">
                    <a16:creationId xmlns:a16="http://schemas.microsoft.com/office/drawing/2014/main" xmlns="" id="{BE3CAC76-9191-AAF3-3F69-2875CA5B0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5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</a:p>
            </p:txBody>
          </p:sp>
        </p:grpSp>
        <p:grpSp>
          <p:nvGrpSpPr>
            <p:cNvPr id="21" name="组合 18455">
              <a:extLst>
                <a:ext uri="{FF2B5EF4-FFF2-40B4-BE49-F238E27FC236}">
                  <a16:creationId xmlns:a16="http://schemas.microsoft.com/office/drawing/2014/main" xmlns="" id="{972BFC57-FA13-95FC-0BD8-20D05D4C0267}"/>
                </a:ext>
              </a:extLst>
            </p:cNvPr>
            <p:cNvGrpSpPr/>
            <p:nvPr/>
          </p:nvGrpSpPr>
          <p:grpSpPr bwMode="auto">
            <a:xfrm>
              <a:off x="720" y="720"/>
              <a:ext cx="408" cy="297"/>
              <a:chOff x="0" y="0"/>
              <a:chExt cx="408" cy="297"/>
            </a:xfrm>
          </p:grpSpPr>
          <p:sp>
            <p:nvSpPr>
              <p:cNvPr id="31" name="Oval 151">
                <a:extLst>
                  <a:ext uri="{FF2B5EF4-FFF2-40B4-BE49-F238E27FC236}">
                    <a16:creationId xmlns:a16="http://schemas.microsoft.com/office/drawing/2014/main" xmlns="" id="{6D0A2CC0-C596-3388-ABCC-83F8F7972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152">
                <a:extLst>
                  <a:ext uri="{FF2B5EF4-FFF2-40B4-BE49-F238E27FC236}">
                    <a16:creationId xmlns:a16="http://schemas.microsoft.com/office/drawing/2014/main" xmlns="" id="{2722D573-098A-4E4B-25B5-D538B8BC2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5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V4</a:t>
                </a:r>
              </a:p>
            </p:txBody>
          </p:sp>
        </p:grpSp>
        <p:grpSp>
          <p:nvGrpSpPr>
            <p:cNvPr id="22" name="组合 18458">
              <a:extLst>
                <a:ext uri="{FF2B5EF4-FFF2-40B4-BE49-F238E27FC236}">
                  <a16:creationId xmlns:a16="http://schemas.microsoft.com/office/drawing/2014/main" xmlns="" id="{AF3444D9-0564-A0A6-3F86-CE8DC541EC4E}"/>
                </a:ext>
              </a:extLst>
            </p:cNvPr>
            <p:cNvGrpSpPr/>
            <p:nvPr/>
          </p:nvGrpSpPr>
          <p:grpSpPr bwMode="auto">
            <a:xfrm>
              <a:off x="0" y="720"/>
              <a:ext cx="408" cy="297"/>
              <a:chOff x="0" y="0"/>
              <a:chExt cx="408" cy="297"/>
            </a:xfrm>
          </p:grpSpPr>
          <p:sp>
            <p:nvSpPr>
              <p:cNvPr id="29" name="Oval 154">
                <a:extLst>
                  <a:ext uri="{FF2B5EF4-FFF2-40B4-BE49-F238E27FC236}">
                    <a16:creationId xmlns:a16="http://schemas.microsoft.com/office/drawing/2014/main" xmlns="" id="{424212BB-80FD-C272-C2C4-8291CB9A3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155">
                <a:extLst>
                  <a:ext uri="{FF2B5EF4-FFF2-40B4-BE49-F238E27FC236}">
                    <a16:creationId xmlns:a16="http://schemas.microsoft.com/office/drawing/2014/main" xmlns="" id="{91F0B672-ABB7-58C1-74EE-C2F7E4D05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5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</a:p>
            </p:txBody>
          </p:sp>
        </p:grpSp>
        <p:grpSp>
          <p:nvGrpSpPr>
            <p:cNvPr id="23" name="组合 18461">
              <a:extLst>
                <a:ext uri="{FF2B5EF4-FFF2-40B4-BE49-F238E27FC236}">
                  <a16:creationId xmlns:a16="http://schemas.microsoft.com/office/drawing/2014/main" xmlns="" id="{C245F9D2-1419-3742-7D14-115E297C2FD5}"/>
                </a:ext>
              </a:extLst>
            </p:cNvPr>
            <p:cNvGrpSpPr/>
            <p:nvPr/>
          </p:nvGrpSpPr>
          <p:grpSpPr bwMode="auto">
            <a:xfrm>
              <a:off x="698" y="0"/>
              <a:ext cx="408" cy="294"/>
              <a:chOff x="0" y="0"/>
              <a:chExt cx="408" cy="294"/>
            </a:xfrm>
          </p:grpSpPr>
          <p:sp>
            <p:nvSpPr>
              <p:cNvPr id="27" name="Oval 157">
                <a:extLst>
                  <a:ext uri="{FF2B5EF4-FFF2-40B4-BE49-F238E27FC236}">
                    <a16:creationId xmlns:a16="http://schemas.microsoft.com/office/drawing/2014/main" xmlns="" id="{F200C387-D3B9-3530-38CD-514D31876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58">
                <a:extLst>
                  <a:ext uri="{FF2B5EF4-FFF2-40B4-BE49-F238E27FC236}">
                    <a16:creationId xmlns:a16="http://schemas.microsoft.com/office/drawing/2014/main" xmlns="" id="{1FB7D393-E888-0218-5CB6-E8B04465A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5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24" name="组合 18464">
              <a:extLst>
                <a:ext uri="{FF2B5EF4-FFF2-40B4-BE49-F238E27FC236}">
                  <a16:creationId xmlns:a16="http://schemas.microsoft.com/office/drawing/2014/main" xmlns="" id="{7BDE7B16-B51D-5C15-27C7-5413C47C8FB5}"/>
                </a:ext>
              </a:extLst>
            </p:cNvPr>
            <p:cNvGrpSpPr/>
            <p:nvPr/>
          </p:nvGrpSpPr>
          <p:grpSpPr bwMode="auto">
            <a:xfrm>
              <a:off x="336" y="384"/>
              <a:ext cx="408" cy="294"/>
              <a:chOff x="0" y="0"/>
              <a:chExt cx="408" cy="294"/>
            </a:xfrm>
          </p:grpSpPr>
          <p:sp>
            <p:nvSpPr>
              <p:cNvPr id="25" name="Oval 160">
                <a:extLst>
                  <a:ext uri="{FF2B5EF4-FFF2-40B4-BE49-F238E27FC236}">
                    <a16:creationId xmlns:a16="http://schemas.microsoft.com/office/drawing/2014/main" xmlns="" id="{CC7E1C32-6E2A-1C54-EC69-5EED80C78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161">
                <a:extLst>
                  <a:ext uri="{FF2B5EF4-FFF2-40B4-BE49-F238E27FC236}">
                    <a16:creationId xmlns:a16="http://schemas.microsoft.com/office/drawing/2014/main" xmlns="" id="{41CD9523-B27D-4FE2-29D0-472E67A051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5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</p:grpSp>
      <p:grpSp>
        <p:nvGrpSpPr>
          <p:cNvPr id="41" name="组合 18467">
            <a:extLst>
              <a:ext uri="{FF2B5EF4-FFF2-40B4-BE49-F238E27FC236}">
                <a16:creationId xmlns:a16="http://schemas.microsoft.com/office/drawing/2014/main" xmlns="" id="{BAF8BB34-E818-4EC1-A0D2-17C6FE31FEA3}"/>
              </a:ext>
            </a:extLst>
          </p:cNvPr>
          <p:cNvGrpSpPr/>
          <p:nvPr/>
        </p:nvGrpSpPr>
        <p:grpSpPr bwMode="auto">
          <a:xfrm>
            <a:off x="6434962" y="930550"/>
            <a:ext cx="1372085" cy="1242577"/>
            <a:chOff x="0" y="0"/>
            <a:chExt cx="1176" cy="1065"/>
          </a:xfrm>
        </p:grpSpPr>
        <p:sp>
          <p:nvSpPr>
            <p:cNvPr id="42" name="Line 163">
              <a:extLst>
                <a:ext uri="{FF2B5EF4-FFF2-40B4-BE49-F238E27FC236}">
                  <a16:creationId xmlns:a16="http://schemas.microsoft.com/office/drawing/2014/main" xmlns="" id="{CCF05B97-AFB4-41AC-E629-73225CF51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" y="339"/>
              <a:ext cx="0" cy="41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43" name="Line 164">
              <a:extLst>
                <a:ext uri="{FF2B5EF4-FFF2-40B4-BE49-F238E27FC236}">
                  <a16:creationId xmlns:a16="http://schemas.microsoft.com/office/drawing/2014/main" xmlns="" id="{00EB336C-9712-81F0-9A49-DA9435FE1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922"/>
              <a:ext cx="506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44" name="Line 165">
              <a:extLst>
                <a:ext uri="{FF2B5EF4-FFF2-40B4-BE49-F238E27FC236}">
                  <a16:creationId xmlns:a16="http://schemas.microsoft.com/office/drawing/2014/main" xmlns="" id="{E1B30B99-AB56-8841-0BCA-B9D80ED59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168"/>
              <a:ext cx="472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45" name="Line 166">
              <a:extLst>
                <a:ext uri="{FF2B5EF4-FFF2-40B4-BE49-F238E27FC236}">
                  <a16:creationId xmlns:a16="http://schemas.microsoft.com/office/drawing/2014/main" xmlns="" id="{6CB7DF4C-E29B-7284-357B-406629479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" y="240"/>
              <a:ext cx="672" cy="62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grpSp>
          <p:nvGrpSpPr>
            <p:cNvPr id="46" name="组合 18472">
              <a:extLst>
                <a:ext uri="{FF2B5EF4-FFF2-40B4-BE49-F238E27FC236}">
                  <a16:creationId xmlns:a16="http://schemas.microsoft.com/office/drawing/2014/main" xmlns="" id="{496CBCDC-8804-CF44-A16E-2F0C7029A594}"/>
                </a:ext>
              </a:extLst>
            </p:cNvPr>
            <p:cNvGrpSpPr/>
            <p:nvPr/>
          </p:nvGrpSpPr>
          <p:grpSpPr bwMode="auto">
            <a:xfrm>
              <a:off x="0" y="0"/>
              <a:ext cx="408" cy="297"/>
              <a:chOff x="0" y="0"/>
              <a:chExt cx="408" cy="297"/>
            </a:xfrm>
          </p:grpSpPr>
          <p:sp>
            <p:nvSpPr>
              <p:cNvPr id="56" name="Oval 168">
                <a:extLst>
                  <a:ext uri="{FF2B5EF4-FFF2-40B4-BE49-F238E27FC236}">
                    <a16:creationId xmlns:a16="http://schemas.microsoft.com/office/drawing/2014/main" xmlns="" id="{9014A1AE-644E-BD97-9FD8-E2C8524DC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Text Box 169">
                <a:extLst>
                  <a:ext uri="{FF2B5EF4-FFF2-40B4-BE49-F238E27FC236}">
                    <a16:creationId xmlns:a16="http://schemas.microsoft.com/office/drawing/2014/main" xmlns="" id="{A32D8A64-FAEE-EF6F-7F3E-3407A7833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5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</a:p>
            </p:txBody>
          </p:sp>
        </p:grpSp>
        <p:grpSp>
          <p:nvGrpSpPr>
            <p:cNvPr id="47" name="组合 18475">
              <a:extLst>
                <a:ext uri="{FF2B5EF4-FFF2-40B4-BE49-F238E27FC236}">
                  <a16:creationId xmlns:a16="http://schemas.microsoft.com/office/drawing/2014/main" xmlns="" id="{CE2C385F-4337-11A8-D965-DB0986AB98FD}"/>
                </a:ext>
              </a:extLst>
            </p:cNvPr>
            <p:cNvGrpSpPr/>
            <p:nvPr/>
          </p:nvGrpSpPr>
          <p:grpSpPr bwMode="auto">
            <a:xfrm>
              <a:off x="768" y="2"/>
              <a:ext cx="408" cy="297"/>
              <a:chOff x="0" y="0"/>
              <a:chExt cx="408" cy="297"/>
            </a:xfrm>
          </p:grpSpPr>
          <p:sp>
            <p:nvSpPr>
              <p:cNvPr id="54" name="Oval 171">
                <a:extLst>
                  <a:ext uri="{FF2B5EF4-FFF2-40B4-BE49-F238E27FC236}">
                    <a16:creationId xmlns:a16="http://schemas.microsoft.com/office/drawing/2014/main" xmlns="" id="{C6F5FFCA-3984-5D05-CAFE-53E63381F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Text Box 172">
                <a:extLst>
                  <a:ext uri="{FF2B5EF4-FFF2-40B4-BE49-F238E27FC236}">
                    <a16:creationId xmlns:a16="http://schemas.microsoft.com/office/drawing/2014/main" xmlns="" id="{70C93108-6133-DBF1-30EC-E768B57E9A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5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48" name="组合 18478">
              <a:extLst>
                <a:ext uri="{FF2B5EF4-FFF2-40B4-BE49-F238E27FC236}">
                  <a16:creationId xmlns:a16="http://schemas.microsoft.com/office/drawing/2014/main" xmlns="" id="{1B7F18A1-A2AE-6CF4-E246-E59EA5C2DD37}"/>
                </a:ext>
              </a:extLst>
            </p:cNvPr>
            <p:cNvGrpSpPr/>
            <p:nvPr/>
          </p:nvGrpSpPr>
          <p:grpSpPr bwMode="auto">
            <a:xfrm>
              <a:off x="0" y="768"/>
              <a:ext cx="408" cy="297"/>
              <a:chOff x="0" y="0"/>
              <a:chExt cx="408" cy="297"/>
            </a:xfrm>
          </p:grpSpPr>
          <p:sp>
            <p:nvSpPr>
              <p:cNvPr id="52" name="Oval 174">
                <a:extLst>
                  <a:ext uri="{FF2B5EF4-FFF2-40B4-BE49-F238E27FC236}">
                    <a16:creationId xmlns:a16="http://schemas.microsoft.com/office/drawing/2014/main" xmlns="" id="{C852B7BB-5C90-23E7-C94A-46D204BF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Text Box 175">
                <a:extLst>
                  <a:ext uri="{FF2B5EF4-FFF2-40B4-BE49-F238E27FC236}">
                    <a16:creationId xmlns:a16="http://schemas.microsoft.com/office/drawing/2014/main" xmlns="" id="{3C33342A-BA74-8847-3456-CFC61F54FF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5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  <p:grpSp>
          <p:nvGrpSpPr>
            <p:cNvPr id="49" name="组合 18481">
              <a:extLst>
                <a:ext uri="{FF2B5EF4-FFF2-40B4-BE49-F238E27FC236}">
                  <a16:creationId xmlns:a16="http://schemas.microsoft.com/office/drawing/2014/main" xmlns="" id="{8A23AA39-B278-9E66-20CA-F92A07357475}"/>
                </a:ext>
              </a:extLst>
            </p:cNvPr>
            <p:cNvGrpSpPr/>
            <p:nvPr/>
          </p:nvGrpSpPr>
          <p:grpSpPr bwMode="auto">
            <a:xfrm>
              <a:off x="768" y="768"/>
              <a:ext cx="408" cy="297"/>
              <a:chOff x="0" y="0"/>
              <a:chExt cx="408" cy="297"/>
            </a:xfrm>
          </p:grpSpPr>
          <p:sp>
            <p:nvSpPr>
              <p:cNvPr id="50" name="Oval 177">
                <a:extLst>
                  <a:ext uri="{FF2B5EF4-FFF2-40B4-BE49-F238E27FC236}">
                    <a16:creationId xmlns:a16="http://schemas.microsoft.com/office/drawing/2014/main" xmlns="" id="{F23CB294-0728-FF4F-EFA3-48FC47757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Text Box 178">
                <a:extLst>
                  <a:ext uri="{FF2B5EF4-FFF2-40B4-BE49-F238E27FC236}">
                    <a16:creationId xmlns:a16="http://schemas.microsoft.com/office/drawing/2014/main" xmlns="" id="{7A1EC6D5-A192-4565-3FC3-1ABCE8952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5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44FBCB31-9CC0-AD98-4B61-144A143CC913}"/>
              </a:ext>
            </a:extLst>
          </p:cNvPr>
          <p:cNvGrpSpPr/>
          <p:nvPr/>
        </p:nvGrpSpPr>
        <p:grpSpPr bwMode="auto">
          <a:xfrm>
            <a:off x="2932326" y="2628156"/>
            <a:ext cx="2140266" cy="1973425"/>
            <a:chOff x="0" y="0"/>
            <a:chExt cx="4584" cy="4229"/>
          </a:xfrm>
        </p:grpSpPr>
        <p:grpSp>
          <p:nvGrpSpPr>
            <p:cNvPr id="60" name="组合 18486">
              <a:extLst>
                <a:ext uri="{FF2B5EF4-FFF2-40B4-BE49-F238E27FC236}">
                  <a16:creationId xmlns:a16="http://schemas.microsoft.com/office/drawing/2014/main" xmlns="" id="{25EDF983-2ED4-73DE-A90F-378BACEF1604}"/>
                </a:ext>
              </a:extLst>
            </p:cNvPr>
            <p:cNvGrpSpPr/>
            <p:nvPr/>
          </p:nvGrpSpPr>
          <p:grpSpPr bwMode="auto">
            <a:xfrm>
              <a:off x="785" y="656"/>
              <a:ext cx="3799" cy="3573"/>
              <a:chOff x="0" y="0"/>
              <a:chExt cx="1536" cy="1447"/>
            </a:xfrm>
          </p:grpSpPr>
          <p:sp>
            <p:nvSpPr>
              <p:cNvPr id="73" name="Text Box 128">
                <a:extLst>
                  <a:ext uri="{FF2B5EF4-FFF2-40B4-BE49-F238E27FC236}">
                    <a16:creationId xmlns:a16="http://schemas.microsoft.com/office/drawing/2014/main" xmlns="" id="{A52EBA6A-B220-416D-1C05-96AA07C8C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" y="0"/>
                <a:ext cx="1446" cy="1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36042" marR="0" lvl="0" indent="-336042" defTabSz="672084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0  1  0  1  0</a:t>
                </a:r>
              </a:p>
              <a:p>
                <a:pPr marL="336042" marR="0" lvl="0" indent="-336042" defTabSz="672084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1  </a:t>
                </a:r>
                <a:r>
                  <a:rPr kumimoji="0" lang="en-US" altLang="zh-CN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0  1  0  1</a:t>
                </a:r>
              </a:p>
              <a:p>
                <a:pPr marL="336042" marR="0" lvl="0" indent="-336042" defTabSz="672084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0  1  0  1  1</a:t>
                </a:r>
              </a:p>
              <a:p>
                <a:pPr marL="336042" marR="0" lvl="0" indent="-336042" defTabSz="672084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1  </a:t>
                </a:r>
                <a:r>
                  <a:rPr kumimoji="0" lang="en-US" altLang="zh-CN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0  1  0  0</a:t>
                </a:r>
              </a:p>
              <a:p>
                <a:pPr marL="336042" marR="0" lvl="0" indent="-336042" defTabSz="672084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0  1  1  0  0</a:t>
                </a:r>
              </a:p>
            </p:txBody>
          </p:sp>
          <p:sp>
            <p:nvSpPr>
              <p:cNvPr id="74" name="AutoShape 129">
                <a:extLst>
                  <a:ext uri="{FF2B5EF4-FFF2-40B4-BE49-F238E27FC236}">
                    <a16:creationId xmlns:a16="http://schemas.microsoft.com/office/drawing/2014/main" xmlns="" id="{A873EF9A-939F-EA9B-8DCE-1131CCB61739}"/>
                  </a:ext>
                </a:extLst>
              </p:cNvPr>
              <p:cNvSpPr/>
              <p:nvPr/>
            </p:nvSpPr>
            <p:spPr bwMode="auto">
              <a:xfrm>
                <a:off x="0" y="96"/>
                <a:ext cx="89" cy="1260"/>
              </a:xfrm>
              <a:prstGeom prst="leftBracket">
                <a:avLst>
                  <a:gd name="adj" fmla="val 117978"/>
                </a:avLst>
              </a:prstGeom>
              <a:noFill/>
              <a:ln w="28575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64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75" name="AutoShape 130">
                <a:extLst>
                  <a:ext uri="{FF2B5EF4-FFF2-40B4-BE49-F238E27FC236}">
                    <a16:creationId xmlns:a16="http://schemas.microsoft.com/office/drawing/2014/main" xmlns="" id="{CEDB0C81-504D-D8F8-24FB-4AE9682D6893}"/>
                  </a:ext>
                </a:extLst>
              </p:cNvPr>
              <p:cNvSpPr/>
              <p:nvPr/>
            </p:nvSpPr>
            <p:spPr bwMode="auto">
              <a:xfrm>
                <a:off x="1462" y="48"/>
                <a:ext cx="46" cy="1296"/>
              </a:xfrm>
              <a:prstGeom prst="rightBracket">
                <a:avLst>
                  <a:gd name="adj" fmla="val 234783"/>
                </a:avLst>
              </a:prstGeom>
              <a:noFill/>
              <a:ln w="28575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76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" name="组合 18490">
              <a:extLst>
                <a:ext uri="{FF2B5EF4-FFF2-40B4-BE49-F238E27FC236}">
                  <a16:creationId xmlns:a16="http://schemas.microsoft.com/office/drawing/2014/main" xmlns="" id="{4D9FDF9B-DC16-02E6-3287-F683AAF07E8B}"/>
                </a:ext>
              </a:extLst>
            </p:cNvPr>
            <p:cNvGrpSpPr/>
            <p:nvPr/>
          </p:nvGrpSpPr>
          <p:grpSpPr bwMode="auto">
            <a:xfrm>
              <a:off x="0" y="734"/>
              <a:ext cx="694" cy="3365"/>
              <a:chOff x="0" y="170"/>
              <a:chExt cx="702" cy="3406"/>
            </a:xfrm>
          </p:grpSpPr>
          <p:sp>
            <p:nvSpPr>
              <p:cNvPr id="68" name="文本框 18491">
                <a:extLst>
                  <a:ext uri="{FF2B5EF4-FFF2-40B4-BE49-F238E27FC236}">
                    <a16:creationId xmlns:a16="http://schemas.microsoft.com/office/drawing/2014/main" xmlns="" id="{8CBBC70A-199B-B4FB-4C3E-B7304894C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70"/>
                <a:ext cx="682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4535" rIns="0" bIns="3453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v0</a:t>
                </a:r>
              </a:p>
            </p:txBody>
          </p:sp>
          <p:sp>
            <p:nvSpPr>
              <p:cNvPr id="69" name="文本框 18492">
                <a:extLst>
                  <a:ext uri="{FF2B5EF4-FFF2-40B4-BE49-F238E27FC236}">
                    <a16:creationId xmlns:a16="http://schemas.microsoft.com/office/drawing/2014/main" xmlns="" id="{5C341DE1-262E-50EF-698D-7637B2A6A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" y="822"/>
                <a:ext cx="682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4535" rIns="0" bIns="3453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v1</a:t>
                </a:r>
              </a:p>
            </p:txBody>
          </p:sp>
          <p:sp>
            <p:nvSpPr>
              <p:cNvPr id="70" name="文本框 18493">
                <a:extLst>
                  <a:ext uri="{FF2B5EF4-FFF2-40B4-BE49-F238E27FC236}">
                    <a16:creationId xmlns:a16="http://schemas.microsoft.com/office/drawing/2014/main" xmlns="" id="{8832B9D0-5804-DD28-AAC0-FD52AE4BD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" y="1500"/>
                <a:ext cx="682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4535" rIns="0" bIns="3453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v2</a:t>
                </a:r>
              </a:p>
            </p:txBody>
          </p:sp>
          <p:sp>
            <p:nvSpPr>
              <p:cNvPr id="71" name="文本框 18494">
                <a:extLst>
                  <a:ext uri="{FF2B5EF4-FFF2-40B4-BE49-F238E27FC236}">
                    <a16:creationId xmlns:a16="http://schemas.microsoft.com/office/drawing/2014/main" xmlns="" id="{28CE012E-6BD8-0507-75E1-7DE865F8E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" y="2178"/>
                <a:ext cx="682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4535" rIns="0" bIns="3453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v3</a:t>
                </a:r>
              </a:p>
            </p:txBody>
          </p:sp>
          <p:sp>
            <p:nvSpPr>
              <p:cNvPr id="72" name="文本框 18495">
                <a:extLst>
                  <a:ext uri="{FF2B5EF4-FFF2-40B4-BE49-F238E27FC236}">
                    <a16:creationId xmlns:a16="http://schemas.microsoft.com/office/drawing/2014/main" xmlns="" id="{5A31CCEE-3623-4584-07D9-A3797C086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" y="2856"/>
                <a:ext cx="682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4535" rIns="0" bIns="3453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v4</a:t>
                </a:r>
              </a:p>
            </p:txBody>
          </p:sp>
        </p:grpSp>
        <p:grpSp>
          <p:nvGrpSpPr>
            <p:cNvPr id="62" name="组合 18496">
              <a:extLst>
                <a:ext uri="{FF2B5EF4-FFF2-40B4-BE49-F238E27FC236}">
                  <a16:creationId xmlns:a16="http://schemas.microsoft.com/office/drawing/2014/main" xmlns="" id="{B2664BD2-22F7-48F8-34A0-A06EF644578E}"/>
                </a:ext>
              </a:extLst>
            </p:cNvPr>
            <p:cNvGrpSpPr/>
            <p:nvPr/>
          </p:nvGrpSpPr>
          <p:grpSpPr bwMode="auto">
            <a:xfrm>
              <a:off x="956" y="0"/>
              <a:ext cx="3515" cy="730"/>
              <a:chOff x="0" y="0"/>
              <a:chExt cx="3502" cy="730"/>
            </a:xfrm>
          </p:grpSpPr>
          <p:sp>
            <p:nvSpPr>
              <p:cNvPr id="63" name="文本框 18497">
                <a:extLst>
                  <a:ext uri="{FF2B5EF4-FFF2-40B4-BE49-F238E27FC236}">
                    <a16:creationId xmlns:a16="http://schemas.microsoft.com/office/drawing/2014/main" xmlns="" id="{203F5BF6-E8B2-BFB1-4CC6-2195DAD1A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"/>
                <a:ext cx="682" cy="7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4535" rIns="0" bIns="3453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v0</a:t>
                </a:r>
              </a:p>
            </p:txBody>
          </p:sp>
          <p:sp>
            <p:nvSpPr>
              <p:cNvPr id="64" name="文本框 18498">
                <a:extLst>
                  <a:ext uri="{FF2B5EF4-FFF2-40B4-BE49-F238E27FC236}">
                    <a16:creationId xmlns:a16="http://schemas.microsoft.com/office/drawing/2014/main" xmlns="" id="{893A5B27-29C3-5DC6-CA50-D703F1E15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0"/>
                <a:ext cx="682" cy="7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4535" rIns="0" bIns="3453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v1</a:t>
                </a:r>
              </a:p>
            </p:txBody>
          </p:sp>
          <p:sp>
            <p:nvSpPr>
              <p:cNvPr id="65" name="文本框 18499">
                <a:extLst>
                  <a:ext uri="{FF2B5EF4-FFF2-40B4-BE49-F238E27FC236}">
                    <a16:creationId xmlns:a16="http://schemas.microsoft.com/office/drawing/2014/main" xmlns="" id="{94F04EBA-4D46-B621-B3AF-BC14750B41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1" y="0"/>
                <a:ext cx="682" cy="7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4535" rIns="0" bIns="3453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v2</a:t>
                </a:r>
              </a:p>
            </p:txBody>
          </p:sp>
          <p:sp>
            <p:nvSpPr>
              <p:cNvPr id="66" name="文本框 18500">
                <a:extLst>
                  <a:ext uri="{FF2B5EF4-FFF2-40B4-BE49-F238E27FC236}">
                    <a16:creationId xmlns:a16="http://schemas.microsoft.com/office/drawing/2014/main" xmlns="" id="{40CC9843-6EFF-4898-CB3F-763BE65F8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2" y="0"/>
                <a:ext cx="682" cy="7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4535" rIns="0" bIns="3453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v3</a:t>
                </a:r>
              </a:p>
            </p:txBody>
          </p:sp>
          <p:sp>
            <p:nvSpPr>
              <p:cNvPr id="67" name="文本框 18501">
                <a:extLst>
                  <a:ext uri="{FF2B5EF4-FFF2-40B4-BE49-F238E27FC236}">
                    <a16:creationId xmlns:a16="http://schemas.microsoft.com/office/drawing/2014/main" xmlns="" id="{EEC5434D-A51A-1A05-2774-D732DED5D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0" y="0"/>
                <a:ext cx="682" cy="7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4535" rIns="0" bIns="3453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v4</a:t>
                </a:r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231D3D3D-A2D2-1FFF-2B98-6551D2C12FE1}"/>
              </a:ext>
            </a:extLst>
          </p:cNvPr>
          <p:cNvGrpSpPr/>
          <p:nvPr/>
        </p:nvGrpSpPr>
        <p:grpSpPr bwMode="auto">
          <a:xfrm>
            <a:off x="6244998" y="2907588"/>
            <a:ext cx="1796078" cy="1519332"/>
            <a:chOff x="0" y="0"/>
            <a:chExt cx="3848" cy="3255"/>
          </a:xfrm>
        </p:grpSpPr>
        <p:grpSp>
          <p:nvGrpSpPr>
            <p:cNvPr id="77" name="组合 18503">
              <a:extLst>
                <a:ext uri="{FF2B5EF4-FFF2-40B4-BE49-F238E27FC236}">
                  <a16:creationId xmlns:a16="http://schemas.microsoft.com/office/drawing/2014/main" xmlns="" id="{62752936-4E14-9E70-BEDF-DB26913F6E97}"/>
                </a:ext>
              </a:extLst>
            </p:cNvPr>
            <p:cNvGrpSpPr/>
            <p:nvPr/>
          </p:nvGrpSpPr>
          <p:grpSpPr bwMode="auto">
            <a:xfrm>
              <a:off x="845" y="702"/>
              <a:ext cx="3003" cy="2525"/>
              <a:chOff x="0" y="0"/>
              <a:chExt cx="1201" cy="1010"/>
            </a:xfrm>
          </p:grpSpPr>
          <p:sp>
            <p:nvSpPr>
              <p:cNvPr id="86" name="Text Box 134">
                <a:extLst>
                  <a:ext uri="{FF2B5EF4-FFF2-40B4-BE49-F238E27FC236}">
                    <a16:creationId xmlns:a16="http://schemas.microsoft.com/office/drawing/2014/main" xmlns="" id="{7448A500-6A80-7AB0-BAB7-146D3C775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0"/>
                <a:ext cx="1152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36042" marR="0" lvl="0" indent="-336042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0  1  1  0</a:t>
                </a:r>
              </a:p>
              <a:p>
                <a:pPr marL="336042" marR="0" lvl="0" indent="-336042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0  0  0  0</a:t>
                </a:r>
              </a:p>
              <a:p>
                <a:pPr marL="336042" marR="0" lvl="0" indent="-336042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0  0  0  1</a:t>
                </a:r>
              </a:p>
              <a:p>
                <a:pPr marL="336042" marR="0" lvl="0" indent="-336042" defTabSz="672084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1  </a:t>
                </a:r>
                <a:r>
                  <a:rPr kumimoji="0" lang="en-US" altLang="zh-CN" sz="176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0  0  0</a:t>
                </a:r>
                <a:endParaRPr kumimoji="0" lang="en-US" altLang="zh-CN" sz="2646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7" name="AutoShape 135">
                <a:extLst>
                  <a:ext uri="{FF2B5EF4-FFF2-40B4-BE49-F238E27FC236}">
                    <a16:creationId xmlns:a16="http://schemas.microsoft.com/office/drawing/2014/main" xmlns="" id="{D0E24CEB-5494-262C-3A6D-F44B9FE84303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44" cy="960"/>
              </a:xfrm>
              <a:prstGeom prst="leftBracket">
                <a:avLst>
                  <a:gd name="adj" fmla="val 181818"/>
                </a:avLst>
              </a:prstGeom>
              <a:noFill/>
              <a:ln w="28575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76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AutoShape 136">
                <a:extLst>
                  <a:ext uri="{FF2B5EF4-FFF2-40B4-BE49-F238E27FC236}">
                    <a16:creationId xmlns:a16="http://schemas.microsoft.com/office/drawing/2014/main" xmlns="" id="{0D125FF8-D4E2-9D22-742F-7D02777E0D8F}"/>
                  </a:ext>
                </a:extLst>
              </p:cNvPr>
              <p:cNvSpPr/>
              <p:nvPr/>
            </p:nvSpPr>
            <p:spPr bwMode="auto">
              <a:xfrm>
                <a:off x="1157" y="45"/>
                <a:ext cx="44" cy="960"/>
              </a:xfrm>
              <a:prstGeom prst="rightBracket">
                <a:avLst>
                  <a:gd name="adj" fmla="val 181818"/>
                </a:avLst>
              </a:prstGeom>
              <a:noFill/>
              <a:ln w="28575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672084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zh-CN" altLang="en-US" sz="176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8" name="文本框 18507">
              <a:extLst>
                <a:ext uri="{FF2B5EF4-FFF2-40B4-BE49-F238E27FC236}">
                  <a16:creationId xmlns:a16="http://schemas.microsoft.com/office/drawing/2014/main" xmlns="" id="{B4536790-2C34-B855-145D-08DA29392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" y="19"/>
              <a:ext cx="684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4535" rIns="0" bIns="34535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76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v0</a:t>
              </a:r>
            </a:p>
          </p:txBody>
        </p:sp>
        <p:sp>
          <p:nvSpPr>
            <p:cNvPr id="79" name="文本框 18508">
              <a:extLst>
                <a:ext uri="{FF2B5EF4-FFF2-40B4-BE49-F238E27FC236}">
                  <a16:creationId xmlns:a16="http://schemas.microsoft.com/office/drawing/2014/main" xmlns="" id="{5FDAD68E-4678-D685-BB7D-A9B708B11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0"/>
              <a:ext cx="685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4535" rIns="0" bIns="34535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76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v1</a:t>
              </a:r>
            </a:p>
          </p:txBody>
        </p:sp>
        <p:sp>
          <p:nvSpPr>
            <p:cNvPr id="80" name="文本框 18509">
              <a:extLst>
                <a:ext uri="{FF2B5EF4-FFF2-40B4-BE49-F238E27FC236}">
                  <a16:creationId xmlns:a16="http://schemas.microsoft.com/office/drawing/2014/main" xmlns="" id="{D609B58B-CC07-A198-16BA-D36A390D8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0"/>
              <a:ext cx="684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4535" rIns="0" bIns="34535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76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v2</a:t>
              </a:r>
            </a:p>
          </p:txBody>
        </p:sp>
        <p:sp>
          <p:nvSpPr>
            <p:cNvPr id="81" name="文本框 18510">
              <a:extLst>
                <a:ext uri="{FF2B5EF4-FFF2-40B4-BE49-F238E27FC236}">
                  <a16:creationId xmlns:a16="http://schemas.microsoft.com/office/drawing/2014/main" xmlns="" id="{E43210AD-8725-BA90-D346-0D58CE0A8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0"/>
              <a:ext cx="685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4535" rIns="0" bIns="34535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76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v3</a:t>
              </a:r>
            </a:p>
          </p:txBody>
        </p:sp>
        <p:sp>
          <p:nvSpPr>
            <p:cNvPr id="82" name="文本框 18511">
              <a:extLst>
                <a:ext uri="{FF2B5EF4-FFF2-40B4-BE49-F238E27FC236}">
                  <a16:creationId xmlns:a16="http://schemas.microsoft.com/office/drawing/2014/main" xmlns="" id="{232E3EAB-FAE1-0F52-430D-16370D8B3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87"/>
              <a:ext cx="674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4535" rIns="0" bIns="34535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764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v0</a:t>
              </a:r>
            </a:p>
          </p:txBody>
        </p:sp>
        <p:sp>
          <p:nvSpPr>
            <p:cNvPr id="83" name="文本框 18512">
              <a:extLst>
                <a:ext uri="{FF2B5EF4-FFF2-40B4-BE49-F238E27FC236}">
                  <a16:creationId xmlns:a16="http://schemas.microsoft.com/office/drawing/2014/main" xmlns="" id="{35D181F3-7C4C-6BB3-C736-45F570758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" y="1318"/>
              <a:ext cx="675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4535" rIns="0" bIns="34535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76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v1</a:t>
              </a:r>
            </a:p>
          </p:txBody>
        </p:sp>
        <p:sp>
          <p:nvSpPr>
            <p:cNvPr id="84" name="文本框 18513">
              <a:extLst>
                <a:ext uri="{FF2B5EF4-FFF2-40B4-BE49-F238E27FC236}">
                  <a16:creationId xmlns:a16="http://schemas.microsoft.com/office/drawing/2014/main" xmlns="" id="{910E0717-477B-5A61-18AD-5204759EF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" y="1920"/>
              <a:ext cx="675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4535" rIns="0" bIns="34535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76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v2</a:t>
              </a:r>
            </a:p>
          </p:txBody>
        </p:sp>
        <p:sp>
          <p:nvSpPr>
            <p:cNvPr id="85" name="文本框 18514">
              <a:extLst>
                <a:ext uri="{FF2B5EF4-FFF2-40B4-BE49-F238E27FC236}">
                  <a16:creationId xmlns:a16="http://schemas.microsoft.com/office/drawing/2014/main" xmlns="" id="{2ED52E2B-91BE-C22C-A14E-7B529D123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" y="2544"/>
              <a:ext cx="675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4535" rIns="0" bIns="34535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76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v3</a:t>
              </a:r>
            </a:p>
          </p:txBody>
        </p:sp>
      </p:grpSp>
      <p:sp>
        <p:nvSpPr>
          <p:cNvPr id="89" name="Rectangle 3">
            <a:extLst>
              <a:ext uri="{FF2B5EF4-FFF2-40B4-BE49-F238E27FC236}">
                <a16:creationId xmlns:a16="http://schemas.microsoft.com/office/drawing/2014/main" xmlns="" id="{2C00D84C-DC59-BB89-2404-795DA455C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01" y="791964"/>
            <a:ext cx="6437313" cy="7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用矩阵表示顶点间的关系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655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图采用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数组表示的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类型定义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3">
            <a:extLst>
              <a:ext uri="{FF2B5EF4-FFF2-40B4-BE49-F238E27FC236}">
                <a16:creationId xmlns:a16="http://schemas.microsoft.com/office/drawing/2014/main" xmlns="" id="{55B76363-5ADF-01D1-166D-7A465FF89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80" y="736470"/>
            <a:ext cx="7941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#define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MaxVnum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50</a:t>
            </a:r>
          </a:p>
          <a:p>
            <a:pPr defTabSz="914400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typedef double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AdjMatrix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MaxVnum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][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MaxVnum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];  //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Text Box 4">
            <a:extLst>
              <a:ext uri="{FF2B5EF4-FFF2-40B4-BE49-F238E27FC236}">
                <a16:creationId xmlns:a16="http://schemas.microsoft.com/office/drawing/2014/main" xmlns="" id="{087699AA-B807-C550-C211-B890985AC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79" y="1532877"/>
            <a:ext cx="7941393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typedef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dirty="0">
                <a:latin typeface="Times New Roman" panose="02020603050405020304" pitchFamily="18" charset="0"/>
              </a:rPr>
              <a:t> {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VertexType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vexs</a:t>
            </a:r>
            <a:r>
              <a:rPr lang="en-US" altLang="zh-CN" sz="2000" b="1" dirty="0">
                <a:latin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MaxVnum</a:t>
            </a:r>
            <a:r>
              <a:rPr lang="en-US" altLang="zh-CN" sz="2000" b="1" dirty="0">
                <a:latin typeface="Times New Roman" panose="02020603050405020304" pitchFamily="18" charset="0"/>
              </a:rPr>
              <a:t>];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1800" b="1" dirty="0">
                <a:latin typeface="Times New Roman" panose="02020603050405020304" pitchFamily="18" charset="0"/>
              </a:rPr>
              <a:t>顶点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向量，根据需要定义</a:t>
            </a:r>
            <a:r>
              <a:rPr lang="en-US" altLang="zh-CN" sz="1800" b="1" dirty="0" err="1" smtClean="0">
                <a:latin typeface="Times New Roman" panose="02020603050405020304" pitchFamily="18" charset="0"/>
              </a:rPr>
              <a:t>VertexType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AdjMatrix</a:t>
            </a:r>
            <a:r>
              <a:rPr lang="en-US" altLang="zh-CN" sz="2000" b="1" dirty="0">
                <a:latin typeface="Times New Roman" panose="02020603050405020304" pitchFamily="18" charset="0"/>
              </a:rPr>
              <a:t> arcs;     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1800" b="1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1800" b="1" dirty="0">
                <a:latin typeface="Times New Roman" panose="02020603050405020304" pitchFamily="18" charset="0"/>
              </a:rPr>
              <a:t>邻接矩阵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vex_num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arc_num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1800" b="1" dirty="0">
                <a:latin typeface="Times New Roman" panose="02020603050405020304" pitchFamily="18" charset="0"/>
              </a:rPr>
              <a:t>//</a:t>
            </a:r>
            <a:r>
              <a:rPr lang="zh-CN" altLang="en-US" sz="1800" b="1" dirty="0">
                <a:latin typeface="Times New Roman" panose="02020603050405020304" pitchFamily="18" charset="0"/>
              </a:rPr>
              <a:t>顶点数和边（弧）数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}Graph;</a:t>
            </a:r>
          </a:p>
          <a:p>
            <a:pPr defTabSz="914400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Graph   G;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39765" y="3798570"/>
            <a:ext cx="446449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G.vex_num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G.arcs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][j]: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中顶点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与顶点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之间的边信息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14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marL="0" marR="0" lvl="0" indent="0" algn="l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C8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网的数组表示法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EEF139DE-9F7A-594C-A38C-DC10461185CE}"/>
              </a:ext>
            </a:extLst>
          </p:cNvPr>
          <p:cNvGrpSpPr/>
          <p:nvPr/>
        </p:nvGrpSpPr>
        <p:grpSpPr bwMode="auto">
          <a:xfrm>
            <a:off x="5536174" y="1533832"/>
            <a:ext cx="2688167" cy="2296142"/>
            <a:chOff x="0" y="0"/>
            <a:chExt cx="2304" cy="1968"/>
          </a:xfrm>
        </p:grpSpPr>
        <p:sp>
          <p:nvSpPr>
            <p:cNvPr id="70" name="Rectangle 33">
              <a:extLst>
                <a:ext uri="{FF2B5EF4-FFF2-40B4-BE49-F238E27FC236}">
                  <a16:creationId xmlns:a16="http://schemas.microsoft.com/office/drawing/2014/main" xmlns="" id="{AB5837BF-4E7C-52E3-C384-96D25895E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8"/>
              <a:ext cx="1824" cy="1632"/>
            </a:xfrm>
            <a:prstGeom prst="rect">
              <a:avLst/>
            </a:prstGeom>
            <a:solidFill>
              <a:srgbClr val="00E4A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∞    8   ∞    7    4    9</a:t>
              </a:r>
            </a:p>
            <a:p>
              <a:pPr marL="0" marR="0" lvl="0" indent="0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8    ∞   2    1   ∞   ∞</a:t>
              </a:r>
            </a:p>
            <a:p>
              <a:pPr marL="0" marR="0" lvl="0" indent="0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∞    2   ∞    3   ∞   2</a:t>
              </a:r>
            </a:p>
            <a:p>
              <a:pPr marL="0" marR="0" lvl="0" indent="0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7    1    3   ∞   ∞   2</a:t>
              </a:r>
            </a:p>
            <a:p>
              <a:pPr marL="0" marR="0" lvl="0" indent="0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4    ∞   2   ∞   ∞   6</a:t>
              </a:r>
            </a:p>
            <a:p>
              <a:pPr marL="0" marR="0" lvl="0" indent="0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9    ∞   2    2    6   ∞</a:t>
              </a:r>
              <a:r>
                <a:rPr kumimoji="0" lang="en-US" altLang="zh-CN" sz="2352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1" name="Line 34">
              <a:extLst>
                <a:ext uri="{FF2B5EF4-FFF2-40B4-BE49-F238E27FC236}">
                  <a16:creationId xmlns:a16="http://schemas.microsoft.com/office/drawing/2014/main" xmlns="" id="{EDAD59B3-50D0-E4BA-B9D0-A5E4DFB00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40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72" name="Line 35">
              <a:extLst>
                <a:ext uri="{FF2B5EF4-FFF2-40B4-BE49-F238E27FC236}">
                  <a16:creationId xmlns:a16="http://schemas.microsoft.com/office/drawing/2014/main" xmlns="" id="{195A0D4D-23F2-90D8-CE38-2EBBB1167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0"/>
              <a:ext cx="0" cy="1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73" name="Line 36">
              <a:extLst>
                <a:ext uri="{FF2B5EF4-FFF2-40B4-BE49-F238E27FC236}">
                  <a16:creationId xmlns:a16="http://schemas.microsoft.com/office/drawing/2014/main" xmlns="" id="{CE9AEDBD-3913-2F90-07EF-45B69366E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96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74" name="Line 37">
              <a:extLst>
                <a:ext uri="{FF2B5EF4-FFF2-40B4-BE49-F238E27FC236}">
                  <a16:creationId xmlns:a16="http://schemas.microsoft.com/office/drawing/2014/main" xmlns="" id="{1231A937-189B-21F9-99AB-6DF13F27A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40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75" name="Line 38">
              <a:extLst>
                <a:ext uri="{FF2B5EF4-FFF2-40B4-BE49-F238E27FC236}">
                  <a16:creationId xmlns:a16="http://schemas.microsoft.com/office/drawing/2014/main" xmlns="" id="{A59C601C-E28D-FEC1-CA75-8BBB21B37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0"/>
              <a:ext cx="0" cy="1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76" name="Line 39">
              <a:extLst>
                <a:ext uri="{FF2B5EF4-FFF2-40B4-BE49-F238E27FC236}">
                  <a16:creationId xmlns:a16="http://schemas.microsoft.com/office/drawing/2014/main" xmlns="" id="{E2B1B487-6F42-9CBA-133B-E99F20B95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96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xmlns="" id="{BCC9C862-BFB3-429D-EC71-736158365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240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ctr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ctr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ctr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ctr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ctr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8" name="Rectangle 41">
              <a:extLst>
                <a:ext uri="{FF2B5EF4-FFF2-40B4-BE49-F238E27FC236}">
                  <a16:creationId xmlns:a16="http://schemas.microsoft.com/office/drawing/2014/main" xmlns="" id="{4013BA3C-228F-4EA0-E183-1B038906A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8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76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1    2    3    4    5    6</a:t>
              </a:r>
            </a:p>
          </p:txBody>
        </p:sp>
      </p:grpSp>
      <p:sp>
        <p:nvSpPr>
          <p:cNvPr id="79" name="Text Box 4">
            <a:extLst>
              <a:ext uri="{FF2B5EF4-FFF2-40B4-BE49-F238E27FC236}">
                <a16:creationId xmlns:a16="http://schemas.microsoft.com/office/drawing/2014/main" xmlns="" id="{0689321E-F287-CFCB-428C-1934C781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01" y="685588"/>
            <a:ext cx="46482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72084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typedef </a:t>
            </a:r>
            <a:r>
              <a:rPr lang="en-US" altLang="zh-CN" sz="1800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 {</a:t>
            </a:r>
          </a:p>
          <a:p>
            <a:pPr defTabSz="672084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8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b="1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VertexType</a:t>
            </a:r>
            <a:r>
              <a:rPr lang="en-US" altLang="zh-CN" sz="18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vexs</a:t>
            </a:r>
            <a:r>
              <a:rPr lang="en-US" altLang="zh-CN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MaxVnum</a:t>
            </a:r>
            <a:r>
              <a:rPr lang="en-US" altLang="zh-CN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];</a:t>
            </a:r>
          </a:p>
          <a:p>
            <a:pPr defTabSz="672084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8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b="1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AdjMatrix</a:t>
            </a:r>
            <a:r>
              <a:rPr lang="en-US" altLang="zh-CN" sz="18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arcs; //double [][]</a:t>
            </a:r>
          </a:p>
          <a:p>
            <a:pPr defTabSz="672084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vex_num</a:t>
            </a:r>
            <a:r>
              <a:rPr lang="en-US" altLang="zh-CN" sz="18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arc_num</a:t>
            </a:r>
            <a:r>
              <a:rPr lang="en-US" altLang="zh-CN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;</a:t>
            </a:r>
          </a:p>
          <a:p>
            <a:pPr defTabSz="672084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</a:rPr>
              <a:t>}Graph;</a:t>
            </a:r>
          </a:p>
          <a:p>
            <a:pPr defTabSz="672084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defTabSz="672084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Graph   G;</a:t>
            </a:r>
          </a:p>
        </p:txBody>
      </p:sp>
      <p:grpSp>
        <p:nvGrpSpPr>
          <p:cNvPr id="47" name="组合 22530">
            <a:extLst>
              <a:ext uri="{FF2B5EF4-FFF2-40B4-BE49-F238E27FC236}">
                <a16:creationId xmlns:a16="http://schemas.microsoft.com/office/drawing/2014/main" xmlns="" id="{26B479C9-692C-6184-583B-83E048B80D0E}"/>
              </a:ext>
            </a:extLst>
          </p:cNvPr>
          <p:cNvGrpSpPr/>
          <p:nvPr/>
        </p:nvGrpSpPr>
        <p:grpSpPr bwMode="auto">
          <a:xfrm>
            <a:off x="2679725" y="2160116"/>
            <a:ext cx="2055794" cy="1795612"/>
            <a:chOff x="13" y="0"/>
            <a:chExt cx="1762" cy="1539"/>
          </a:xfrm>
        </p:grpSpPr>
        <p:sp>
          <p:nvSpPr>
            <p:cNvPr id="48" name="Text Box 4">
              <a:extLst>
                <a:ext uri="{FF2B5EF4-FFF2-40B4-BE49-F238E27FC236}">
                  <a16:creationId xmlns:a16="http://schemas.microsoft.com/office/drawing/2014/main" xmlns="" id="{51A0DCC8-F88C-1B89-3F15-61F3DB827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224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" name="Text Box 5">
              <a:extLst>
                <a:ext uri="{FF2B5EF4-FFF2-40B4-BE49-F238E27FC236}">
                  <a16:creationId xmlns:a16="http://schemas.microsoft.com/office/drawing/2014/main" xmlns="" id="{71922820-F9A9-608E-E059-7DAC74BD0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" y="226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" name="Text Box 6">
              <a:extLst>
                <a:ext uri="{FF2B5EF4-FFF2-40B4-BE49-F238E27FC236}">
                  <a16:creationId xmlns:a16="http://schemas.microsoft.com/office/drawing/2014/main" xmlns="" id="{5D09ED22-8222-DB69-C5BB-C6F0B1D88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528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1" name="Text Box 7">
              <a:extLst>
                <a:ext uri="{FF2B5EF4-FFF2-40B4-BE49-F238E27FC236}">
                  <a16:creationId xmlns:a16="http://schemas.microsoft.com/office/drawing/2014/main" xmlns="" id="{587F157E-FC88-5427-7E98-2FF22A115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" y="511"/>
              <a:ext cx="17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2" name="Text Box 8">
              <a:extLst>
                <a:ext uri="{FF2B5EF4-FFF2-40B4-BE49-F238E27FC236}">
                  <a16:creationId xmlns:a16="http://schemas.microsoft.com/office/drawing/2014/main" xmlns="" id="{B0A9C4B9-4DB5-D7E9-0BF4-FB93868CA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1031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xmlns="" id="{08A553BC-8104-744E-7096-45F7B54D5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961"/>
              <a:ext cx="135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" name="Text Box 10">
              <a:extLst>
                <a:ext uri="{FF2B5EF4-FFF2-40B4-BE49-F238E27FC236}">
                  <a16:creationId xmlns:a16="http://schemas.microsoft.com/office/drawing/2014/main" xmlns="" id="{AE9D033C-1909-6840-B912-BCC10CF3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" y="1201"/>
              <a:ext cx="17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7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xmlns="" id="{7E258A44-C844-D4F2-EA0F-50D6C9ED3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8" y="972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" name="Text Box 13">
              <a:extLst>
                <a:ext uri="{FF2B5EF4-FFF2-40B4-BE49-F238E27FC236}">
                  <a16:creationId xmlns:a16="http://schemas.microsoft.com/office/drawing/2014/main" xmlns="" id="{17D9DB7A-1D66-4613-8124-F33A0DEEB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" y="360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" name="Oval 14">
              <a:extLst>
                <a:ext uri="{FF2B5EF4-FFF2-40B4-BE49-F238E27FC236}">
                  <a16:creationId xmlns:a16="http://schemas.microsoft.com/office/drawing/2014/main" xmlns="" id="{3A7D4B64-4BF3-CB6B-30FE-8E7250B1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568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15">
              <a:extLst>
                <a:ext uri="{FF2B5EF4-FFF2-40B4-BE49-F238E27FC236}">
                  <a16:creationId xmlns:a16="http://schemas.microsoft.com/office/drawing/2014/main" xmlns="" id="{3A6DBFE9-9CC0-2225-6816-B35DFBD33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" y="178"/>
              <a:ext cx="569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59" name="Line 16">
              <a:extLst>
                <a:ext uri="{FF2B5EF4-FFF2-40B4-BE49-F238E27FC236}">
                  <a16:creationId xmlns:a16="http://schemas.microsoft.com/office/drawing/2014/main" xmlns="" id="{609C4562-D1E1-8F45-8CF5-84FF99BB5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" y="178"/>
              <a:ext cx="645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0" name="Line 17">
              <a:extLst>
                <a:ext uri="{FF2B5EF4-FFF2-40B4-BE49-F238E27FC236}">
                  <a16:creationId xmlns:a16="http://schemas.microsoft.com/office/drawing/2014/main" xmlns="" id="{3D9EA722-4B83-D8C3-3E13-7BF06E676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776"/>
              <a:ext cx="648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1" name="Line 18">
              <a:extLst>
                <a:ext uri="{FF2B5EF4-FFF2-40B4-BE49-F238E27FC236}">
                  <a16:creationId xmlns:a16="http://schemas.microsoft.com/office/drawing/2014/main" xmlns="" id="{48862794-1024-6ADD-A2A1-20AEE1223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" y="682"/>
              <a:ext cx="4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2" name="Line 19">
              <a:extLst>
                <a:ext uri="{FF2B5EF4-FFF2-40B4-BE49-F238E27FC236}">
                  <a16:creationId xmlns:a16="http://schemas.microsoft.com/office/drawing/2014/main" xmlns="" id="{3C92F021-1A11-17D5-6159-98B12D804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" y="671"/>
              <a:ext cx="5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63" name="Line 20">
              <a:extLst>
                <a:ext uri="{FF2B5EF4-FFF2-40B4-BE49-F238E27FC236}">
                  <a16:creationId xmlns:a16="http://schemas.microsoft.com/office/drawing/2014/main" xmlns="" id="{87B7B1F1-7A4F-2E47-4CBE-115EF5F76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" y="1283"/>
              <a:ext cx="534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80" name="Text Box 22">
              <a:extLst>
                <a:ext uri="{FF2B5EF4-FFF2-40B4-BE49-F238E27FC236}">
                  <a16:creationId xmlns:a16="http://schemas.microsoft.com/office/drawing/2014/main" xmlns="" id="{7C7B1165-F908-E52F-7026-05340F259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923"/>
              <a:ext cx="9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7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Oval 23">
              <a:extLst>
                <a:ext uri="{FF2B5EF4-FFF2-40B4-BE49-F238E27FC236}">
                  <a16:creationId xmlns:a16="http://schemas.microsoft.com/office/drawing/2014/main" xmlns="" id="{40536A76-412A-1B83-2D8F-7ECB359B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" y="0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Oval 24">
              <a:extLst>
                <a:ext uri="{FF2B5EF4-FFF2-40B4-BE49-F238E27FC236}">
                  <a16:creationId xmlns:a16="http://schemas.microsoft.com/office/drawing/2014/main" xmlns="" id="{31703C0C-8F4C-0F6E-BA28-EEDDE097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576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Oval 25">
              <a:extLst>
                <a:ext uri="{FF2B5EF4-FFF2-40B4-BE49-F238E27FC236}">
                  <a16:creationId xmlns:a16="http://schemas.microsoft.com/office/drawing/2014/main" xmlns="" id="{052A3ACE-0463-15C0-4A69-F2997A916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572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Oval 26">
              <a:extLst>
                <a:ext uri="{FF2B5EF4-FFF2-40B4-BE49-F238E27FC236}">
                  <a16:creationId xmlns:a16="http://schemas.microsoft.com/office/drawing/2014/main" xmlns="" id="{A4F09DAF-0C71-1BA7-4F04-976F04918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" y="1140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470" b="1" i="0" u="none" strike="noStrike" kern="0" cap="none" spc="0" normalizeH="0" baseline="-16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Oval 27">
              <a:extLst>
                <a:ext uri="{FF2B5EF4-FFF2-40B4-BE49-F238E27FC236}">
                  <a16:creationId xmlns:a16="http://schemas.microsoft.com/office/drawing/2014/main" xmlns="" id="{C26E74A5-43E8-2E04-C9EA-3C17C69F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1292"/>
              <a:ext cx="247" cy="2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72084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1470" b="1" i="0" u="none" strike="noStrike" kern="0" cap="none" spc="0" normalizeH="0" baseline="-1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marR="0" lvl="0" indent="0" algn="just" defTabSz="672084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66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xmlns="" id="{63FBECC0-131B-949D-6F0C-926BB694C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0" y="246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87" name="Line 29">
              <a:extLst>
                <a:ext uri="{FF2B5EF4-FFF2-40B4-BE49-F238E27FC236}">
                  <a16:creationId xmlns:a16="http://schemas.microsoft.com/office/drawing/2014/main" xmlns="" id="{207E933D-DF92-6909-3E8C-B407FD34F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1" y="783"/>
              <a:ext cx="547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88" name="Line 30">
              <a:extLst>
                <a:ext uri="{FF2B5EF4-FFF2-40B4-BE49-F238E27FC236}">
                  <a16:creationId xmlns:a16="http://schemas.microsoft.com/office/drawing/2014/main" xmlns="" id="{58196E8E-F048-2960-CA2C-4CB0C544C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819"/>
              <a:ext cx="13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89" name="Line 31">
              <a:extLst>
                <a:ext uri="{FF2B5EF4-FFF2-40B4-BE49-F238E27FC236}">
                  <a16:creationId xmlns:a16="http://schemas.microsoft.com/office/drawing/2014/main" xmlns="" id="{B6D94170-07B2-371F-1FB9-FC040BB49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822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67208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64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268688" y="1359317"/>
            <a:ext cx="883523" cy="584775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zh-CN" altLang="en-US" dirty="0" smtClean="0"/>
              <a:t>       顶点</a:t>
            </a:r>
            <a:endParaRPr lang="en-US" altLang="zh-CN" dirty="0" smtClean="0"/>
          </a:p>
          <a:p>
            <a:r>
              <a:rPr lang="zh-CN" altLang="en-US" dirty="0"/>
              <a:t>顶点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5350966" y="1440036"/>
            <a:ext cx="576348" cy="37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309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例题：拯救</a:t>
            </a:r>
            <a:r>
              <a:rPr lang="en-US" altLang="zh-CN" sz="3200" b="1" dirty="0" smtClean="0"/>
              <a:t>007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7517" y="719956"/>
            <a:ext cx="7704856" cy="403244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问题描述：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老电影“</a:t>
            </a:r>
            <a:r>
              <a:rPr lang="en-US" altLang="zh-CN" sz="2000" dirty="0"/>
              <a:t>007</a:t>
            </a:r>
            <a:r>
              <a:rPr lang="zh-CN" altLang="en-US" sz="2000" dirty="0"/>
              <a:t>之生死关头”（</a:t>
            </a:r>
            <a:r>
              <a:rPr lang="en-US" altLang="zh-CN" sz="2000" dirty="0"/>
              <a:t>Live and Let Die</a:t>
            </a:r>
            <a:r>
              <a:rPr lang="zh-CN" altLang="en-US" sz="2000" dirty="0"/>
              <a:t>）中有一个情节，</a:t>
            </a:r>
            <a:r>
              <a:rPr lang="en-US" altLang="zh-CN" sz="2000" dirty="0"/>
              <a:t>007</a:t>
            </a:r>
            <a:r>
              <a:rPr lang="zh-CN" altLang="en-US" sz="2000" dirty="0"/>
              <a:t>被毒贩抓到一个鳄鱼池中心的小岛上，他用了一种极为大胆的方法逃脱 </a:t>
            </a:r>
            <a:r>
              <a:rPr lang="en-US" altLang="zh-CN" sz="2000" dirty="0"/>
              <a:t>—— </a:t>
            </a:r>
            <a:r>
              <a:rPr lang="zh-CN" altLang="en-US" sz="2000" dirty="0"/>
              <a:t>直接踩着池子里一系列鳄鱼的大脑袋跳上岸去！（据说当年替身演员被最后一条鳄鱼咬住了脚，幸好穿的是特别加厚的靴子才逃过一劫。）</a:t>
            </a:r>
          </a:p>
          <a:p>
            <a:r>
              <a:rPr lang="zh-CN" altLang="en-US" sz="2000" dirty="0"/>
              <a:t>设鳄鱼池是长宽为</a:t>
            </a:r>
            <a:r>
              <a:rPr lang="en-US" altLang="zh-CN" sz="2000" dirty="0"/>
              <a:t>100</a:t>
            </a:r>
            <a:r>
              <a:rPr lang="zh-CN" altLang="en-US" sz="2000" dirty="0"/>
              <a:t>米的方形，中心坐标为 </a:t>
            </a:r>
            <a:r>
              <a:rPr lang="en-US" altLang="zh-CN" sz="2000" dirty="0"/>
              <a:t>(0, 0)</a:t>
            </a:r>
            <a:r>
              <a:rPr lang="zh-CN" altLang="en-US" sz="2000" dirty="0"/>
              <a:t>，且东北角坐标为 </a:t>
            </a:r>
            <a:r>
              <a:rPr lang="en-US" altLang="zh-CN" sz="2000" dirty="0"/>
              <a:t>(50, 50)</a:t>
            </a:r>
            <a:r>
              <a:rPr lang="zh-CN" altLang="en-US" sz="2000" dirty="0"/>
              <a:t>。池心岛是以 </a:t>
            </a:r>
            <a:r>
              <a:rPr lang="en-US" altLang="zh-CN" sz="2000" dirty="0"/>
              <a:t>(0, 0) </a:t>
            </a:r>
            <a:r>
              <a:rPr lang="zh-CN" altLang="en-US" sz="2000" dirty="0"/>
              <a:t>为圆心、直径</a:t>
            </a:r>
            <a:r>
              <a:rPr lang="en-US" altLang="zh-CN" sz="2000" dirty="0"/>
              <a:t>15</a:t>
            </a:r>
            <a:r>
              <a:rPr lang="zh-CN" altLang="en-US" sz="2000" dirty="0"/>
              <a:t>米的圆。给定池中分布的鳄鱼的坐标、以及</a:t>
            </a:r>
            <a:r>
              <a:rPr lang="en-US" altLang="zh-CN" sz="2000" dirty="0"/>
              <a:t>007</a:t>
            </a:r>
            <a:r>
              <a:rPr lang="zh-CN" altLang="en-US" sz="2000" dirty="0"/>
              <a:t>一次能跳跃的最大距离，你需要告诉他是否有可能逃出生天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zh-CN" altLang="zh-CN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09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例题：拯救</a:t>
            </a:r>
            <a:r>
              <a:rPr lang="en-US" altLang="zh-CN" sz="3200" b="1" dirty="0" smtClean="0"/>
              <a:t>007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7517" y="719955"/>
            <a:ext cx="7704856" cy="4320357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问题描述：</a:t>
            </a:r>
            <a:r>
              <a:rPr lang="zh-CN" altLang="en-US" sz="1400" dirty="0" smtClean="0"/>
              <a:t>在</a:t>
            </a:r>
            <a:r>
              <a:rPr lang="zh-CN" altLang="en-US" sz="1400" dirty="0"/>
              <a:t>老电影“</a:t>
            </a:r>
            <a:r>
              <a:rPr lang="en-US" altLang="zh-CN" sz="1400" dirty="0"/>
              <a:t>007</a:t>
            </a:r>
            <a:r>
              <a:rPr lang="zh-CN" altLang="en-US" sz="1400" dirty="0"/>
              <a:t>之生死关头”（</a:t>
            </a:r>
            <a:r>
              <a:rPr lang="en-US" altLang="zh-CN" sz="1400" dirty="0"/>
              <a:t>Live and Let Die</a:t>
            </a:r>
            <a:r>
              <a:rPr lang="zh-CN" altLang="en-US" sz="1400" dirty="0"/>
              <a:t>）中有一个情节，</a:t>
            </a:r>
            <a:r>
              <a:rPr lang="en-US" altLang="zh-CN" sz="1400" dirty="0"/>
              <a:t>007</a:t>
            </a:r>
            <a:r>
              <a:rPr lang="zh-CN" altLang="en-US" sz="1400" dirty="0"/>
              <a:t>被毒贩抓到一个鳄鱼池中心的小岛上，他用了一种极为大胆的方法逃脱 </a:t>
            </a:r>
            <a:r>
              <a:rPr lang="en-US" altLang="zh-CN" sz="1400" dirty="0"/>
              <a:t>—— </a:t>
            </a:r>
            <a:r>
              <a:rPr lang="zh-CN" altLang="en-US" sz="1400" dirty="0"/>
              <a:t>直接踩着池子里一系列鳄鱼的大脑袋跳上岸去！（据说当年替身演员被最后一条鳄鱼咬住了脚，幸好穿的是特别加厚的靴子才逃过一劫。）</a:t>
            </a:r>
          </a:p>
          <a:p>
            <a:r>
              <a:rPr lang="zh-CN" altLang="en-US" sz="1600" dirty="0"/>
              <a:t>设鳄鱼池是长宽为</a:t>
            </a:r>
            <a:r>
              <a:rPr lang="en-US" altLang="zh-CN" sz="1600" dirty="0"/>
              <a:t>100</a:t>
            </a:r>
            <a:r>
              <a:rPr lang="zh-CN" altLang="en-US" sz="1600" dirty="0"/>
              <a:t>米的方形，中心坐标为 </a:t>
            </a:r>
            <a:r>
              <a:rPr lang="en-US" altLang="zh-CN" sz="1600" dirty="0"/>
              <a:t>(0, 0)</a:t>
            </a:r>
            <a:r>
              <a:rPr lang="zh-CN" altLang="en-US" sz="1600" dirty="0"/>
              <a:t>，且东北角坐标为 </a:t>
            </a:r>
            <a:r>
              <a:rPr lang="en-US" altLang="zh-CN" sz="1600" dirty="0"/>
              <a:t>(50, 50)</a:t>
            </a:r>
            <a:r>
              <a:rPr lang="zh-CN" altLang="en-US" sz="1600" dirty="0"/>
              <a:t>。池心岛是以 </a:t>
            </a:r>
            <a:r>
              <a:rPr lang="en-US" altLang="zh-CN" sz="1600" dirty="0"/>
              <a:t>(0, 0) </a:t>
            </a:r>
            <a:r>
              <a:rPr lang="zh-CN" altLang="en-US" sz="1600" dirty="0"/>
              <a:t>为圆心、直径</a:t>
            </a:r>
            <a:r>
              <a:rPr lang="en-US" altLang="zh-CN" sz="1600" dirty="0"/>
              <a:t>15</a:t>
            </a:r>
            <a:r>
              <a:rPr lang="zh-CN" altLang="en-US" sz="1600" dirty="0"/>
              <a:t>米的圆。给定池中分布的鳄鱼的坐标、以及</a:t>
            </a:r>
            <a:r>
              <a:rPr lang="en-US" altLang="zh-CN" sz="1600" dirty="0"/>
              <a:t>007</a:t>
            </a:r>
            <a:r>
              <a:rPr lang="zh-CN" altLang="en-US" sz="1600" dirty="0"/>
              <a:t>一次能跳跃的最大距离，你需要告诉他是否有可能逃出生天。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zh-CN" sz="2000" b="1" dirty="0" smtClean="0">
                <a:solidFill>
                  <a:srgbClr val="C00000"/>
                </a:solidFill>
              </a:rPr>
              <a:t>输入</a:t>
            </a:r>
            <a:r>
              <a:rPr lang="zh-CN" altLang="zh-CN" sz="2000" b="1" dirty="0">
                <a:solidFill>
                  <a:srgbClr val="C00000"/>
                </a:solidFill>
              </a:rPr>
              <a:t>格式</a:t>
            </a:r>
            <a:r>
              <a:rPr lang="en-US" altLang="zh-CN" sz="2000" dirty="0" smtClean="0"/>
              <a:t>:</a:t>
            </a:r>
          </a:p>
          <a:p>
            <a:pPr>
              <a:spcBef>
                <a:spcPts val="300"/>
              </a:spcBef>
            </a:pPr>
            <a:r>
              <a:rPr lang="zh-CN" altLang="en-US" sz="1800" dirty="0"/>
              <a:t>首先第一行给出两个正整数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鳄鱼</a:t>
            </a:r>
            <a:r>
              <a:rPr lang="zh-CN" altLang="en-US" sz="1800" dirty="0"/>
              <a:t>数量 </a:t>
            </a:r>
            <a:r>
              <a:rPr lang="en-US" altLang="zh-CN" sz="1800" i="1" dirty="0"/>
              <a:t>N</a:t>
            </a:r>
            <a:r>
              <a:rPr lang="zh-CN" altLang="en-US" sz="1800" dirty="0"/>
              <a:t>（≤</a:t>
            </a:r>
            <a:r>
              <a:rPr lang="en-US" altLang="zh-CN" sz="1800" dirty="0"/>
              <a:t>100</a:t>
            </a:r>
            <a:r>
              <a:rPr lang="zh-CN" altLang="en-US" sz="1800" dirty="0"/>
              <a:t>）和</a:t>
            </a:r>
            <a:r>
              <a:rPr lang="en-US" altLang="zh-CN" sz="1800" dirty="0"/>
              <a:t>007</a:t>
            </a:r>
            <a:r>
              <a:rPr lang="zh-CN" altLang="en-US" sz="1800" dirty="0"/>
              <a:t>一次能跳跃的最大距离 </a:t>
            </a:r>
            <a:r>
              <a:rPr lang="en-US" altLang="zh-CN" sz="1800" i="1" dirty="0"/>
              <a:t>D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随后</a:t>
            </a:r>
            <a:r>
              <a:rPr lang="zh-CN" altLang="en-US" sz="1800" dirty="0"/>
              <a:t> </a:t>
            </a:r>
            <a:r>
              <a:rPr lang="en-US" altLang="zh-CN" sz="1800" i="1" dirty="0"/>
              <a:t>N</a:t>
            </a:r>
            <a:r>
              <a:rPr lang="zh-CN" altLang="en-US" sz="1800" dirty="0"/>
              <a:t> 行，每行给出一条鳄鱼的 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x</a:t>
            </a:r>
            <a:r>
              <a:rPr lang="en-US" altLang="zh-CN" sz="1800" dirty="0" err="1"/>
              <a:t>,</a:t>
            </a:r>
            <a:r>
              <a:rPr lang="en-US" altLang="zh-CN" sz="1800" i="1" dirty="0" err="1"/>
              <a:t>y</a:t>
            </a:r>
            <a:r>
              <a:rPr lang="en-US" altLang="zh-CN" sz="1800" dirty="0"/>
              <a:t>)</a:t>
            </a:r>
            <a:r>
              <a:rPr lang="zh-CN" altLang="en-US" sz="1800" dirty="0"/>
              <a:t> 坐标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zh-CN" altLang="en-US" sz="1800" dirty="0" smtClean="0"/>
              <a:t>注意</a:t>
            </a:r>
            <a:r>
              <a:rPr lang="zh-CN" altLang="en-US" sz="1800" dirty="0"/>
              <a:t>：不会有两条鳄鱼待在同一个点上</a:t>
            </a:r>
            <a:r>
              <a:rPr lang="zh-CN" altLang="en-US" sz="1800" dirty="0" smtClean="0"/>
              <a:t>。</a:t>
            </a:r>
            <a:endParaRPr lang="zh-CN" altLang="zh-CN" sz="180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zh-CN" sz="2000" b="1" dirty="0" smtClean="0">
                <a:solidFill>
                  <a:srgbClr val="C00000"/>
                </a:solidFill>
              </a:rPr>
              <a:t>输出</a:t>
            </a:r>
            <a:r>
              <a:rPr lang="zh-CN" altLang="zh-CN" sz="2000" b="1" dirty="0">
                <a:solidFill>
                  <a:srgbClr val="C00000"/>
                </a:solidFill>
              </a:rPr>
              <a:t>格式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r>
              <a:rPr lang="zh-CN" altLang="en-US" sz="1800" dirty="0"/>
              <a:t>如果</a:t>
            </a:r>
            <a:r>
              <a:rPr lang="en-US" altLang="zh-CN" sz="1800" dirty="0"/>
              <a:t>007</a:t>
            </a:r>
            <a:r>
              <a:rPr lang="zh-CN" altLang="en-US" sz="1800" dirty="0"/>
              <a:t>有可能逃脱，就在一行中</a:t>
            </a:r>
            <a:r>
              <a:rPr lang="zh-CN" altLang="en-US" sz="1800" dirty="0" smtClean="0"/>
              <a:t>输出“</a:t>
            </a:r>
            <a:r>
              <a:rPr lang="en-US" altLang="zh-CN" sz="1800" dirty="0"/>
              <a:t>Yes</a:t>
            </a:r>
            <a:r>
              <a:rPr lang="zh-CN" altLang="en-US" sz="1800" dirty="0" smtClean="0"/>
              <a:t>”，</a:t>
            </a:r>
            <a:r>
              <a:rPr lang="zh-CN" altLang="en-US" sz="1800" dirty="0"/>
              <a:t>否则</a:t>
            </a:r>
            <a:r>
              <a:rPr lang="zh-CN" altLang="en-US" sz="1800" dirty="0" smtClean="0"/>
              <a:t>输出“</a:t>
            </a:r>
            <a:r>
              <a:rPr lang="en-US" altLang="zh-CN" sz="1800" dirty="0"/>
              <a:t>No</a:t>
            </a:r>
            <a:r>
              <a:rPr lang="zh-CN" altLang="en-US" sz="1800" dirty="0" smtClean="0"/>
              <a:t>”。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zh-CN" altLang="zh-CN" sz="2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zh-CN" altLang="zh-CN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146" y="640432"/>
            <a:ext cx="1406704" cy="4408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908" y="640432"/>
            <a:ext cx="1345722" cy="25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4.pptx12745387"/>
  <p:tag name="ISPRING_SCORM_RATE_SLIDES" val="0"/>
  <p:tag name="ISPRING_SCORM_RATE_QUIZZES" val="0"/>
  <p:tag name="ISPRING_SCORM_PASSING_SCORE" val="0.000000"/>
  <p:tag name="ISPRING_ULTRA_SCORM_COURSE_ID" val="03DFC597-23AC-4AAE-9F7D-4638A1E783D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K:\第七批作品\148178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2642</Words>
  <Application>Microsoft Office PowerPoint</Application>
  <PresentationFormat>自定义</PresentationFormat>
  <Paragraphs>541</Paragraphs>
  <Slides>30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inpin heiti</vt:lpstr>
      <vt:lpstr>黑体</vt:lpstr>
      <vt:lpstr>楷体_GB2312</vt:lpstr>
      <vt:lpstr>隶书</vt:lpstr>
      <vt:lpstr>宋体</vt:lpstr>
      <vt:lpstr>Arial</vt:lpstr>
      <vt:lpstr>Calibri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深度优先搜索(DFS)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ok4.pptx12745387</dc:title>
  <dc:creator/>
  <cp:lastModifiedBy/>
  <cp:revision>12</cp:revision>
  <dcterms:created xsi:type="dcterms:W3CDTF">2022-09-18T08:03:55Z</dcterms:created>
  <dcterms:modified xsi:type="dcterms:W3CDTF">2022-12-10T13:33:08Z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2052-11.1.0.9986</vt:lpwstr>
  </property>
</Properties>
</file>