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463" r:id="rId2"/>
    <p:sldId id="453" r:id="rId3"/>
    <p:sldId id="454" r:id="rId4"/>
    <p:sldId id="457" r:id="rId5"/>
    <p:sldId id="458" r:id="rId6"/>
    <p:sldId id="459" r:id="rId7"/>
    <p:sldId id="460" r:id="rId8"/>
    <p:sldId id="461" r:id="rId9"/>
    <p:sldId id="467" r:id="rId10"/>
    <p:sldId id="468" r:id="rId11"/>
    <p:sldId id="469" r:id="rId12"/>
    <p:sldId id="471" r:id="rId13"/>
    <p:sldId id="470" r:id="rId1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33CC33"/>
    <a:srgbClr val="CC3300"/>
    <a:srgbClr val="000000"/>
    <a:srgbClr val="FFFFCC"/>
    <a:srgbClr val="CCECFF"/>
    <a:srgbClr val="CC99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6006" autoAdjust="0"/>
  </p:normalViewPr>
  <p:slideViewPr>
    <p:cSldViewPr>
      <p:cViewPr>
        <p:scale>
          <a:sx n="66" d="100"/>
          <a:sy n="66" d="100"/>
        </p:scale>
        <p:origin x="-121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11DA1BD-D7E7-4E7C-AAAB-E46CF9D44C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706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1DA1BD-D7E7-4E7C-AAAB-E46CF9D44CC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71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循环语句的辗除法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gcd1(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b){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循环语句的辗除法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  <a:r>
              <a:rPr lang="en-US" altLang="zh-CN" dirty="0" smtClean="0"/>
              <a:t>,gcd1()\n");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temp;</a:t>
            </a:r>
          </a:p>
          <a:p>
            <a:r>
              <a:rPr lang="en-US" altLang="zh-CN" dirty="0" smtClean="0"/>
              <a:t>	if(a&lt;b){/*</a:t>
            </a:r>
            <a:r>
              <a:rPr lang="zh-CN" altLang="en-US" dirty="0" smtClean="0"/>
              <a:t>交换两个数，使大数放在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		temp=a;</a:t>
            </a:r>
          </a:p>
          <a:p>
            <a:r>
              <a:rPr lang="en-US" altLang="zh-CN" dirty="0" smtClean="0"/>
              <a:t>		a=b;</a:t>
            </a:r>
          </a:p>
          <a:p>
            <a:r>
              <a:rPr lang="en-US" altLang="zh-CN" dirty="0" smtClean="0"/>
              <a:t>		b=temp;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while(b!=0){/*</a:t>
            </a:r>
            <a:r>
              <a:rPr lang="zh-CN" altLang="en-US" dirty="0" smtClean="0"/>
              <a:t>利用辗除法，直到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为止*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		temp=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	a=b;</a:t>
            </a:r>
          </a:p>
          <a:p>
            <a:r>
              <a:rPr lang="en-US" altLang="zh-CN" dirty="0" smtClean="0"/>
              <a:t>		b=temp;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return a;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循环语句的辗除法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gcd2(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b){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循环语句的辗除法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  <a:r>
              <a:rPr lang="en-US" altLang="zh-CN" dirty="0" smtClean="0"/>
              <a:t>,gcd2()\n");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temp;</a:t>
            </a:r>
          </a:p>
          <a:p>
            <a:r>
              <a:rPr lang="en-US" altLang="zh-CN" dirty="0" smtClean="0"/>
              <a:t>	if(a&lt;b){/*</a:t>
            </a:r>
            <a:r>
              <a:rPr lang="zh-CN" altLang="en-US" dirty="0" smtClean="0"/>
              <a:t>交换两个数，使大数放在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		temp=a;</a:t>
            </a:r>
          </a:p>
          <a:p>
            <a:r>
              <a:rPr lang="en-US" altLang="zh-CN" dirty="0" smtClean="0"/>
              <a:t>		a=b;</a:t>
            </a:r>
          </a:p>
          <a:p>
            <a:r>
              <a:rPr lang="en-US" altLang="zh-CN" dirty="0" smtClean="0"/>
              <a:t>		b=temp;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do {</a:t>
            </a:r>
          </a:p>
          <a:p>
            <a:r>
              <a:rPr lang="en-US" altLang="zh-CN" dirty="0" smtClean="0"/>
              <a:t>		temp=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	if (temp == 0) break; </a:t>
            </a:r>
          </a:p>
          <a:p>
            <a:r>
              <a:rPr lang="en-US" altLang="zh-CN" dirty="0" smtClean="0"/>
              <a:t>		a=b;</a:t>
            </a:r>
          </a:p>
          <a:p>
            <a:r>
              <a:rPr lang="en-US" altLang="zh-CN" dirty="0" smtClean="0"/>
              <a:t>		b=temp;</a:t>
            </a:r>
          </a:p>
          <a:p>
            <a:r>
              <a:rPr lang="en-US" altLang="zh-CN" dirty="0" smtClean="0"/>
              <a:t>	} while (temp != 0);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return b;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递归调用的辗除法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gcd3(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b){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递归调用的辗除法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  <a:r>
              <a:rPr lang="en-US" altLang="zh-CN" dirty="0" smtClean="0"/>
              <a:t>gcd3(),a=%</a:t>
            </a:r>
            <a:r>
              <a:rPr lang="en-US" altLang="zh-CN" dirty="0" err="1" smtClean="0"/>
              <a:t>d,b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// </a:t>
            </a:r>
            <a:r>
              <a:rPr lang="zh-CN" altLang="en-US" dirty="0" smtClean="0"/>
              <a:t>不用比较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大小，如果</a:t>
            </a:r>
            <a:r>
              <a:rPr lang="en-US" altLang="zh-CN" dirty="0" smtClean="0"/>
              <a:t>b&gt;a, 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=a,</a:t>
            </a:r>
            <a:r>
              <a:rPr lang="zh-CN" altLang="en-US" dirty="0" smtClean="0"/>
              <a:t>第二次调用，自然将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调换，即大数</a:t>
            </a:r>
            <a:r>
              <a:rPr lang="en-US" altLang="zh-CN" dirty="0" smtClean="0"/>
              <a:t>a,</a:t>
            </a:r>
            <a:r>
              <a:rPr lang="zh-CN" altLang="en-US" dirty="0" smtClean="0"/>
              <a:t>小数</a:t>
            </a:r>
            <a:r>
              <a:rPr lang="en-US" altLang="zh-CN" dirty="0" smtClean="0"/>
              <a:t>b</a:t>
            </a:r>
          </a:p>
          <a:p>
            <a:r>
              <a:rPr lang="en-US" altLang="zh-CN" dirty="0" smtClean="0"/>
              <a:t>	if (b==0) return a;</a:t>
            </a:r>
          </a:p>
          <a:p>
            <a:r>
              <a:rPr lang="en-US" altLang="zh-CN" dirty="0" smtClean="0"/>
              <a:t>	else return gcd3(</a:t>
            </a:r>
            <a:r>
              <a:rPr lang="en-US" altLang="zh-CN" dirty="0" err="1" smtClean="0"/>
              <a:t>b,a%b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递归调用的辗除法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gcd4(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b){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递归调用的辗除法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  <a:r>
              <a:rPr lang="en-US" altLang="zh-CN" dirty="0" smtClean="0"/>
              <a:t>gcd4(),a=%</a:t>
            </a:r>
            <a:r>
              <a:rPr lang="en-US" altLang="zh-CN" dirty="0" err="1" smtClean="0"/>
              <a:t>d,b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// </a:t>
            </a:r>
            <a:r>
              <a:rPr lang="zh-CN" altLang="en-US" dirty="0" smtClean="0"/>
              <a:t>不用比较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大小，如果</a:t>
            </a:r>
            <a:r>
              <a:rPr lang="en-US" altLang="zh-CN" dirty="0" smtClean="0"/>
              <a:t>b&gt;a, 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=a,</a:t>
            </a:r>
            <a:r>
              <a:rPr lang="zh-CN" altLang="en-US" dirty="0" smtClean="0"/>
              <a:t>第二次调用，自然将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调换，即大数</a:t>
            </a:r>
            <a:r>
              <a:rPr lang="en-US" altLang="zh-CN" dirty="0" smtClean="0"/>
              <a:t>a,</a:t>
            </a:r>
            <a:r>
              <a:rPr lang="zh-CN" altLang="en-US" dirty="0" smtClean="0"/>
              <a:t>小数</a:t>
            </a:r>
            <a:r>
              <a:rPr lang="en-US" altLang="zh-CN" dirty="0" smtClean="0"/>
              <a:t>b</a:t>
            </a:r>
          </a:p>
          <a:p>
            <a:r>
              <a:rPr lang="en-US" altLang="zh-CN" dirty="0" smtClean="0"/>
              <a:t>	if (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==0) return b;</a:t>
            </a:r>
          </a:p>
          <a:p>
            <a:r>
              <a:rPr lang="en-US" altLang="zh-CN" dirty="0" smtClean="0"/>
              <a:t>	else {</a:t>
            </a:r>
          </a:p>
          <a:p>
            <a:r>
              <a:rPr lang="en-US" altLang="zh-CN" dirty="0" smtClean="0"/>
              <a:t>		return gcd4(</a:t>
            </a:r>
            <a:r>
              <a:rPr lang="en-US" altLang="zh-CN" dirty="0" err="1" smtClean="0"/>
              <a:t>b,a%b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递归调用的辗除法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gcd5(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b){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递归调用的辗除法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  <a:r>
              <a:rPr lang="en-US" altLang="zh-CN" dirty="0" smtClean="0"/>
              <a:t>gcd5(),a=%</a:t>
            </a:r>
            <a:r>
              <a:rPr lang="en-US" altLang="zh-CN" dirty="0" err="1" smtClean="0"/>
              <a:t>d,b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// </a:t>
            </a:r>
            <a:r>
              <a:rPr lang="zh-CN" altLang="en-US" dirty="0" smtClean="0"/>
              <a:t>不用比较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大小，如果</a:t>
            </a:r>
            <a:r>
              <a:rPr lang="en-US" altLang="zh-CN" dirty="0" smtClean="0"/>
              <a:t>b&gt;a, 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=a,</a:t>
            </a:r>
            <a:r>
              <a:rPr lang="zh-CN" altLang="en-US" dirty="0" smtClean="0"/>
              <a:t>第二次调用，自然将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调换，即大数</a:t>
            </a:r>
            <a:r>
              <a:rPr lang="en-US" altLang="zh-CN" dirty="0" smtClean="0"/>
              <a:t>a,</a:t>
            </a:r>
            <a:r>
              <a:rPr lang="zh-CN" altLang="en-US" dirty="0" smtClean="0"/>
              <a:t>小数</a:t>
            </a:r>
            <a:r>
              <a:rPr lang="en-US" altLang="zh-CN" dirty="0" smtClean="0"/>
              <a:t>b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temp;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	temp = 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if (temp==0) return b;</a:t>
            </a:r>
          </a:p>
          <a:p>
            <a:r>
              <a:rPr lang="en-US" altLang="zh-CN" dirty="0" smtClean="0"/>
              <a:t>	else {</a:t>
            </a:r>
          </a:p>
          <a:p>
            <a:r>
              <a:rPr lang="en-US" altLang="zh-CN" dirty="0" smtClean="0"/>
              <a:t>		return gcd5(</a:t>
            </a:r>
            <a:r>
              <a:rPr lang="en-US" altLang="zh-CN" dirty="0" err="1" smtClean="0"/>
              <a:t>b,temp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最小公倍数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两整数的乘积</a:t>
            </a:r>
            <a:r>
              <a:rPr lang="en-US" altLang="zh-CN" dirty="0" smtClean="0"/>
              <a:t>÷</a:t>
            </a:r>
            <a:r>
              <a:rPr lang="zh-CN" altLang="en-US" dirty="0" smtClean="0"/>
              <a:t>最大公约数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multiple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b)  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最小公倍数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两整数的乘积</a:t>
            </a:r>
            <a:r>
              <a:rPr lang="en-US" altLang="zh-CN" dirty="0" smtClean="0"/>
              <a:t>÷</a:t>
            </a:r>
            <a:r>
              <a:rPr lang="zh-CN" altLang="en-US" dirty="0" smtClean="0"/>
              <a:t>最大公约数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	return(a*b/gcd1(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void ch1()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// </a:t>
            </a:r>
            <a:r>
              <a:rPr lang="zh-CN" altLang="en-US" dirty="0" smtClean="0"/>
              <a:t>循环语句的辗除法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("319,377</a:t>
            </a:r>
            <a:r>
              <a:rPr lang="zh-CN" altLang="en-US" dirty="0" smtClean="0"/>
              <a:t>最大公约数：</a:t>
            </a:r>
            <a:r>
              <a:rPr lang="en-US" altLang="zh-CN" dirty="0" smtClean="0"/>
              <a:t>%d\n",gcd1(319,377)); //29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 </a:t>
            </a:r>
            <a:r>
              <a:rPr lang="zh-CN" altLang="en-US" dirty="0" smtClean="0"/>
              <a:t>循环语句的辗除法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("319,377</a:t>
            </a:r>
            <a:r>
              <a:rPr lang="zh-CN" altLang="en-US" dirty="0" smtClean="0"/>
              <a:t>最大公约数：</a:t>
            </a:r>
            <a:r>
              <a:rPr lang="en-US" altLang="zh-CN" dirty="0" smtClean="0"/>
              <a:t>%d\n",gcd2(319,377)); //29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 </a:t>
            </a:r>
            <a:r>
              <a:rPr lang="zh-CN" altLang="en-US" dirty="0" smtClean="0"/>
              <a:t>递归调用的辗除法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("377,319</a:t>
            </a:r>
            <a:r>
              <a:rPr lang="zh-CN" altLang="en-US" dirty="0" smtClean="0"/>
              <a:t>最大公约数：</a:t>
            </a:r>
            <a:r>
              <a:rPr lang="en-US" altLang="zh-CN" dirty="0" smtClean="0"/>
              <a:t>%d\n",gcd3(377,319)); //29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("319,377</a:t>
            </a:r>
            <a:r>
              <a:rPr lang="zh-CN" altLang="en-US" dirty="0" smtClean="0"/>
              <a:t>最大公约数：</a:t>
            </a:r>
            <a:r>
              <a:rPr lang="en-US" altLang="zh-CN" dirty="0" smtClean="0"/>
              <a:t>%d\n",gcd3(319,377)); //29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("377,319</a:t>
            </a:r>
            <a:r>
              <a:rPr lang="zh-CN" altLang="en-US" dirty="0" smtClean="0"/>
              <a:t>最大公约数：</a:t>
            </a:r>
            <a:r>
              <a:rPr lang="en-US" altLang="zh-CN" dirty="0" smtClean="0"/>
              <a:t>%d\n",gcd4(377,319)); //29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("319,377</a:t>
            </a:r>
            <a:r>
              <a:rPr lang="zh-CN" altLang="en-US" dirty="0" smtClean="0"/>
              <a:t>最大公约数：</a:t>
            </a:r>
            <a:r>
              <a:rPr lang="en-US" altLang="zh-CN" dirty="0" smtClean="0"/>
              <a:t>%d\n",gcd4(319,377)); //29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("377,319</a:t>
            </a:r>
            <a:r>
              <a:rPr lang="zh-CN" altLang="en-US" dirty="0" smtClean="0"/>
              <a:t>最大公约数：</a:t>
            </a:r>
            <a:r>
              <a:rPr lang="en-US" altLang="zh-CN" dirty="0" smtClean="0"/>
              <a:t>%d\n",gcd5(377,319)); //29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("319,377</a:t>
            </a:r>
            <a:r>
              <a:rPr lang="zh-CN" altLang="en-US" dirty="0" smtClean="0"/>
              <a:t>最大公约数：</a:t>
            </a:r>
            <a:r>
              <a:rPr lang="en-US" altLang="zh-CN" dirty="0" smtClean="0"/>
              <a:t>%d\n",gcd5(319,377)); //29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 </a:t>
            </a:r>
            <a:r>
              <a:rPr lang="zh-CN" altLang="en-US" dirty="0" smtClean="0"/>
              <a:t>最小公倍数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两整数的乘积</a:t>
            </a:r>
            <a:r>
              <a:rPr lang="en-US" altLang="zh-CN" dirty="0" smtClean="0"/>
              <a:t>÷</a:t>
            </a:r>
            <a:r>
              <a:rPr lang="zh-CN" altLang="en-US" dirty="0" smtClean="0"/>
              <a:t>最大公约数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("319,377</a:t>
            </a:r>
            <a:r>
              <a:rPr lang="zh-CN" altLang="en-US" dirty="0" smtClean="0"/>
              <a:t>最小公倍数：</a:t>
            </a:r>
            <a:r>
              <a:rPr lang="en-US" altLang="zh-CN" dirty="0" smtClean="0"/>
              <a:t>%d\</a:t>
            </a:r>
            <a:r>
              <a:rPr lang="en-US" altLang="zh-CN" dirty="0" err="1" smtClean="0"/>
              <a:t>n",multiple</a:t>
            </a:r>
            <a:r>
              <a:rPr lang="en-US" altLang="zh-CN" dirty="0" smtClean="0"/>
              <a:t> (319,377));  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1DA1BD-D7E7-4E7C-AAAB-E46CF9D44CC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95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1DA1BD-D7E7-4E7C-AAAB-E46CF9D44CC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95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1DA1BD-D7E7-4E7C-AAAB-E46CF9D44CC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954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1DA1BD-D7E7-4E7C-AAAB-E46CF9D44CC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95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277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277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65281-E635-41E3-9CE1-00A3C8344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815305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64175-9C6E-476A-9F78-274BA2D683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90837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C5B5B-9A5C-4AD8-8FB0-DA6B713B02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17622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F6CF9-A028-49AD-B377-5BEFF0D356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772361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1D900-6767-44EA-B05B-C317120DD9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130682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1AF31-7AB6-4EAC-AF64-E75F9DDCB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75112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409AB-82A5-489C-BE57-CD46C0F62F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541516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F5B70-DCC1-400D-9D38-1E91BACD8D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18508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42083-F089-4B8E-BE6C-B655585DE6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54873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4C8C5-A606-453F-878E-BA859A77BA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645629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297B8-B099-4D06-B39F-999BC658E9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55477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4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4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4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2C0B7D-0A57-4AC8-B38F-E57B4D59CC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./c_01_base.ppt#-1,15,PowerPoint &#28436;&#31034;&#25991;&#31295;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c_01_base.ppt#-1,15,PowerPoint &#28436;&#31034;&#25991;&#31295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c_01_base.ppt#-1,15,PowerPoint &#28436;&#31034;&#25991;&#31295;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c_01_base.ppt#-1,15,PowerPoint &#28436;&#31034;&#25991;&#31295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../c_01_base.ppt#-1,15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c_01_base.ppt#-1,15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c_01_base.ppt#-1,15,PowerPoint &#28436;&#31034;&#25991;&#31295;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c_01_base.ppt#-1,15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c_01_base.ppt#-1,15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c_01_base.ppt#-1,15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c_01_base.ppt#-1,15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c_01_base.ppt#-1,15,PowerPoint &#28436;&#31034;&#25991;&#31295;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c_01_base.ppt#-1,15,PowerPoint &#28436;&#31034;&#25991;&#31295;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619250" y="333375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第一章　习题讲解</a:t>
            </a:r>
            <a:endParaRPr lang="zh-CN" altLang="en-US" sz="3200">
              <a:solidFill>
                <a:srgbClr val="0000FF"/>
              </a:solidFill>
              <a:latin typeface="楷体_GB2312" pitchFamily="49" charset="-122"/>
            </a:endParaRP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6162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6164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6166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167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6165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6163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fld id="{3E1B5A7F-49C4-4B9C-B1FE-198CDE0B468B}" type="slidenum"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pPr eaLnBrk="1" hangingPunct="1">
                  <a:spcBef>
                    <a:spcPct val="50000"/>
                  </a:spcBef>
                </a:pPr>
                <a:t>1</a:t>
              </a:fld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6148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11">
            <a:hlinkClick r:id="rId2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12"/>
          <p:cNvSpPr>
            <a:spLocks noChangeArrowheads="1"/>
          </p:cNvSpPr>
          <p:nvPr/>
        </p:nvSpPr>
        <p:spPr bwMode="auto">
          <a:xfrm>
            <a:off x="395288" y="549275"/>
            <a:ext cx="1223962" cy="57626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P.29</a:t>
            </a:r>
            <a:endParaRPr lang="en-US" altLang="zh-CN" sz="2800" b="1" dirty="0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6151" name="Text Box 13"/>
          <p:cNvSpPr txBox="1">
            <a:spLocks noChangeArrowheads="1"/>
          </p:cNvSpPr>
          <p:nvPr/>
        </p:nvSpPr>
        <p:spPr bwMode="auto">
          <a:xfrm>
            <a:off x="971550" y="1196975"/>
            <a:ext cx="76200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11:  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下图是求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n!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的传统流程图，请改正（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处错误）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1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636713"/>
            <a:ext cx="1612900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箭头 1"/>
          <p:cNvSpPr>
            <a:spLocks noChangeArrowheads="1"/>
          </p:cNvSpPr>
          <p:nvPr/>
        </p:nvSpPr>
        <p:spPr bwMode="auto">
          <a:xfrm rot="10800000">
            <a:off x="2843213" y="3933825"/>
            <a:ext cx="792162" cy="287338"/>
          </a:xfrm>
          <a:prstGeom prst="rightArrow">
            <a:avLst>
              <a:gd name="adj1" fmla="val 50000"/>
              <a:gd name="adj2" fmla="val 50122"/>
            </a:avLst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6" name="右箭头 15"/>
          <p:cNvSpPr>
            <a:spLocks noChangeArrowheads="1"/>
          </p:cNvSpPr>
          <p:nvPr/>
        </p:nvSpPr>
        <p:spPr bwMode="auto">
          <a:xfrm rot="10800000">
            <a:off x="2843213" y="3068638"/>
            <a:ext cx="792162" cy="288925"/>
          </a:xfrm>
          <a:prstGeom prst="rightArrow">
            <a:avLst>
              <a:gd name="adj1" fmla="val 50000"/>
              <a:gd name="adj2" fmla="val 49847"/>
            </a:avLst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" name="右箭头 16"/>
          <p:cNvSpPr>
            <a:spLocks noChangeArrowheads="1"/>
          </p:cNvSpPr>
          <p:nvPr/>
        </p:nvSpPr>
        <p:spPr bwMode="auto">
          <a:xfrm rot="10800000">
            <a:off x="2843213" y="4652963"/>
            <a:ext cx="792162" cy="288925"/>
          </a:xfrm>
          <a:prstGeom prst="rightArrow">
            <a:avLst>
              <a:gd name="adj1" fmla="val 50000"/>
              <a:gd name="adj2" fmla="val 49847"/>
            </a:avLst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140200" y="2924175"/>
            <a:ext cx="1603375" cy="4619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t=1,i=1</a:t>
            </a:r>
            <a:endParaRPr lang="zh-CN" altLang="en-US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4284663" y="3860800"/>
            <a:ext cx="1295400" cy="504825"/>
            <a:chOff x="4139952" y="3933055"/>
            <a:chExt cx="1296144" cy="504057"/>
          </a:xfrm>
        </p:grpSpPr>
        <p:sp>
          <p:nvSpPr>
            <p:cNvPr id="6160" name="菱形 4"/>
            <p:cNvSpPr>
              <a:spLocks noChangeArrowheads="1"/>
            </p:cNvSpPr>
            <p:nvPr/>
          </p:nvSpPr>
          <p:spPr bwMode="auto">
            <a:xfrm>
              <a:off x="4139952" y="3933055"/>
              <a:ext cx="1296144" cy="504057"/>
            </a:xfrm>
            <a:prstGeom prst="diamond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161" name="TextBox 5"/>
            <p:cNvSpPr txBox="1">
              <a:spLocks noChangeArrowheads="1"/>
            </p:cNvSpPr>
            <p:nvPr/>
          </p:nvSpPr>
          <p:spPr bwMode="auto">
            <a:xfrm>
              <a:off x="4283968" y="3933056"/>
              <a:ext cx="9265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i&lt;=n</a:t>
              </a:r>
              <a:endParaRPr lang="zh-CN" altLang="en-US"/>
            </a:p>
          </p:txBody>
        </p:sp>
      </p:grp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140200" y="4551363"/>
            <a:ext cx="1603375" cy="4619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t=t</a:t>
            </a:r>
            <a:r>
              <a:rPr lang="en-US" altLang="zh-CN" sz="1400"/>
              <a:t>╳</a:t>
            </a:r>
            <a:r>
              <a:rPr lang="en-US" altLang="zh-CN"/>
              <a:t>i</a:t>
            </a:r>
            <a:endParaRPr lang="zh-CN" altLang="en-US"/>
          </a:p>
        </p:txBody>
      </p:sp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557338"/>
            <a:ext cx="1585913" cy="49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4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13339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13341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13343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3344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3342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13340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315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11">
            <a:hlinkClick r:id="rId3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12"/>
          <p:cNvSpPr>
            <a:spLocks noChangeArrowheads="1"/>
          </p:cNvSpPr>
          <p:nvPr/>
        </p:nvSpPr>
        <p:spPr bwMode="auto">
          <a:xfrm>
            <a:off x="468313" y="116632"/>
            <a:ext cx="2303462" cy="9350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学习指导</a:t>
            </a:r>
            <a:endParaRPr lang="zh-CN" altLang="en-US" sz="2800" dirty="0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2547" y="980728"/>
            <a:ext cx="4204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P3.</a:t>
            </a:r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算法题 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）输入两个正整数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n,</a:t>
            </a:r>
            <a:r>
              <a:rPr lang="zh-CN" altLang="en-US" dirty="0" smtClean="0"/>
              <a:t>求其最大公约数和最小公倍数。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8095" y="2708920"/>
            <a:ext cx="53240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dirty="0" smtClean="0"/>
              <a:t>辗转相除法</a:t>
            </a:r>
            <a:r>
              <a:rPr lang="zh-CN" altLang="en-US" sz="2000" dirty="0" smtClean="0"/>
              <a:t>，循环语句，求最大公约数。</a:t>
            </a:r>
            <a:endParaRPr lang="en-US" altLang="zh-CN" sz="2000" dirty="0" smtClean="0"/>
          </a:p>
          <a:p>
            <a:pPr algn="l"/>
            <a:r>
              <a:rPr lang="zh-CN" altLang="zh-CN" sz="2000" dirty="0"/>
              <a:t>其算法过程为：</a:t>
            </a:r>
            <a:r>
              <a:rPr lang="en-US" altLang="zh-CN" sz="2000" dirty="0"/>
              <a:t> </a:t>
            </a:r>
            <a:endParaRPr lang="en-US" altLang="zh-CN" sz="2000" dirty="0" smtClean="0"/>
          </a:p>
          <a:p>
            <a:pPr algn="l"/>
            <a:r>
              <a:rPr lang="zh-CN" altLang="zh-CN" sz="2000" dirty="0" smtClean="0"/>
              <a:t>前提</a:t>
            </a:r>
            <a:r>
              <a:rPr lang="zh-CN" altLang="zh-CN" sz="2000" dirty="0"/>
              <a:t>：设两数为</a:t>
            </a:r>
            <a:r>
              <a:rPr lang="en-US" altLang="zh-CN" sz="2000" dirty="0" err="1"/>
              <a:t>a,b</a:t>
            </a:r>
            <a:r>
              <a:rPr lang="zh-CN" altLang="zh-CN" sz="2000" dirty="0"/>
              <a:t>设其中</a:t>
            </a:r>
            <a:r>
              <a:rPr lang="en-US" altLang="zh-CN" sz="2000" dirty="0"/>
              <a:t>a </a:t>
            </a:r>
            <a:r>
              <a:rPr lang="zh-CN" altLang="zh-CN" sz="2000" dirty="0"/>
              <a:t>做被除数</a:t>
            </a:r>
            <a:r>
              <a:rPr lang="en-US" altLang="zh-CN" sz="2000" dirty="0"/>
              <a:t>,b</a:t>
            </a:r>
            <a:r>
              <a:rPr lang="zh-CN" altLang="zh-CN" sz="2000" dirty="0"/>
              <a:t>做除数，</a:t>
            </a:r>
            <a:r>
              <a:rPr lang="en-US" altLang="zh-CN" sz="2000" dirty="0"/>
              <a:t>temp</a:t>
            </a:r>
            <a:r>
              <a:rPr lang="zh-CN" altLang="zh-CN" sz="2000" dirty="0"/>
              <a:t>为</a:t>
            </a:r>
            <a:r>
              <a:rPr lang="zh-CN" altLang="zh-CN" sz="2000" dirty="0" smtClean="0"/>
              <a:t>余数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l"/>
            <a:endParaRPr lang="zh-CN" altLang="zh-CN" sz="2000" dirty="0"/>
          </a:p>
          <a:p>
            <a:pPr algn="l"/>
            <a:r>
              <a:rPr lang="en-US" altLang="zh-CN" sz="2000" dirty="0"/>
              <a:t>1</a:t>
            </a:r>
            <a:r>
              <a:rPr lang="zh-CN" altLang="zh-CN" sz="2000" dirty="0"/>
              <a:t>、大数放</a:t>
            </a:r>
            <a:r>
              <a:rPr lang="en-US" altLang="zh-CN" sz="2000" dirty="0"/>
              <a:t>a</a:t>
            </a:r>
            <a:r>
              <a:rPr lang="zh-CN" altLang="zh-CN" sz="2000" dirty="0"/>
              <a:t>中、小数放</a:t>
            </a:r>
            <a:r>
              <a:rPr lang="en-US" altLang="zh-CN" sz="2000" dirty="0"/>
              <a:t>b</a:t>
            </a:r>
            <a:r>
              <a:rPr lang="zh-CN" altLang="zh-CN" sz="2000" dirty="0"/>
              <a:t>中；</a:t>
            </a:r>
          </a:p>
          <a:p>
            <a:pPr algn="l"/>
            <a:r>
              <a:rPr lang="en-US" altLang="zh-CN" sz="2000" dirty="0"/>
              <a:t>2</a:t>
            </a:r>
            <a:r>
              <a:rPr lang="zh-CN" altLang="zh-CN" sz="2000" dirty="0"/>
              <a:t>、求</a:t>
            </a:r>
            <a:r>
              <a:rPr lang="en-US" altLang="zh-CN" sz="2000" dirty="0"/>
              <a:t>a/b</a:t>
            </a:r>
            <a:r>
              <a:rPr lang="zh-CN" altLang="zh-CN" sz="2000" dirty="0"/>
              <a:t>的</a:t>
            </a:r>
            <a:r>
              <a:rPr lang="zh-CN" altLang="zh-CN" sz="2000" dirty="0" smtClean="0"/>
              <a:t>余数</a:t>
            </a:r>
            <a:r>
              <a:rPr lang="en-US" altLang="zh-CN" sz="2000" dirty="0" smtClean="0"/>
              <a:t>temp=</a:t>
            </a:r>
            <a:r>
              <a:rPr lang="en-US" altLang="zh-CN" sz="2000" dirty="0" err="1" smtClean="0"/>
              <a:t>a%b</a:t>
            </a:r>
            <a:r>
              <a:rPr lang="zh-CN" altLang="zh-CN" sz="2000" dirty="0" smtClean="0"/>
              <a:t>；</a:t>
            </a:r>
            <a:endParaRPr lang="zh-CN" altLang="zh-CN" sz="2000" dirty="0"/>
          </a:p>
          <a:p>
            <a:pPr algn="l"/>
            <a:r>
              <a:rPr lang="en-US" altLang="zh-CN" sz="2000" dirty="0"/>
              <a:t>3</a:t>
            </a:r>
            <a:r>
              <a:rPr lang="zh-CN" altLang="zh-CN" sz="2000" dirty="0"/>
              <a:t>、若</a:t>
            </a:r>
            <a:r>
              <a:rPr lang="en-US" altLang="zh-CN" sz="2000" dirty="0" smtClean="0"/>
              <a:t>temp=0,</a:t>
            </a:r>
            <a:r>
              <a:rPr lang="zh-CN" altLang="zh-CN" sz="2000" dirty="0" smtClean="0"/>
              <a:t>则</a:t>
            </a:r>
            <a:r>
              <a:rPr lang="en-US" altLang="zh-CN" sz="2000" dirty="0"/>
              <a:t>b</a:t>
            </a:r>
            <a:r>
              <a:rPr lang="zh-CN" altLang="zh-CN" sz="2000" dirty="0" smtClean="0"/>
              <a:t>为最大公约数</a:t>
            </a:r>
            <a:r>
              <a:rPr lang="zh-CN" altLang="en-US" sz="2000" dirty="0" smtClean="0"/>
              <a:t>，退出</a:t>
            </a:r>
            <a:r>
              <a:rPr lang="zh-CN" altLang="zh-CN" sz="2000" dirty="0" smtClean="0"/>
              <a:t>；</a:t>
            </a:r>
            <a:endParaRPr lang="zh-CN" altLang="zh-CN" sz="2000" dirty="0"/>
          </a:p>
          <a:p>
            <a:pPr algn="l"/>
            <a:r>
              <a:rPr lang="en-US" altLang="zh-CN" sz="2000" dirty="0"/>
              <a:t>4</a:t>
            </a:r>
            <a:r>
              <a:rPr lang="zh-CN" altLang="zh-CN" sz="2000" dirty="0"/>
              <a:t>、如果</a:t>
            </a:r>
            <a:r>
              <a:rPr lang="en-US" altLang="zh-CN" sz="2000" dirty="0"/>
              <a:t>temp!=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则</a:t>
            </a:r>
            <a:r>
              <a:rPr lang="en-US" altLang="zh-CN" sz="2000" dirty="0" smtClean="0"/>
              <a:t>a=</a:t>
            </a:r>
            <a:r>
              <a:rPr lang="en-US" altLang="zh-CN" sz="2000" dirty="0" err="1" smtClean="0"/>
              <a:t>b,b</a:t>
            </a:r>
            <a:r>
              <a:rPr lang="en-US" altLang="zh-CN" sz="2000" dirty="0" smtClean="0"/>
              <a:t>=temp</a:t>
            </a:r>
            <a:r>
              <a:rPr lang="zh-CN" altLang="zh-CN" sz="2000" dirty="0" smtClean="0"/>
              <a:t>；</a:t>
            </a:r>
            <a:endParaRPr lang="zh-CN" altLang="zh-CN" sz="2000" dirty="0"/>
          </a:p>
          <a:p>
            <a:pPr algn="l"/>
            <a:r>
              <a:rPr lang="en-US" altLang="zh-CN" sz="2000" dirty="0"/>
              <a:t>5</a:t>
            </a:r>
            <a:r>
              <a:rPr lang="zh-CN" altLang="zh-CN" sz="2000" dirty="0"/>
              <a:t>、</a:t>
            </a:r>
            <a:r>
              <a:rPr lang="zh-CN" altLang="zh-CN" sz="2000" dirty="0" smtClean="0"/>
              <a:t>返回</a:t>
            </a:r>
            <a:r>
              <a:rPr lang="zh-CN" altLang="en-US" sz="2000" dirty="0" smtClean="0"/>
              <a:t>到</a:t>
            </a:r>
            <a:r>
              <a:rPr lang="zh-CN" altLang="zh-CN" sz="2000" dirty="0" smtClean="0"/>
              <a:t>第二步</a:t>
            </a:r>
            <a:r>
              <a:rPr lang="en-US" altLang="zh-CN" sz="2000" dirty="0" smtClean="0"/>
              <a:t>.</a:t>
            </a:r>
            <a:endParaRPr lang="zh-CN" altLang="zh-CN" sz="2000" dirty="0"/>
          </a:p>
          <a:p>
            <a:pPr algn="l"/>
            <a:endParaRPr lang="en-US" altLang="zh-CN" sz="2000" dirty="0" smtClean="0"/>
          </a:p>
          <a:p>
            <a:pPr algn="l"/>
            <a:endParaRPr lang="zh-CN" alt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58069"/>
            <a:ext cx="21590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97185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13339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13341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13343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3344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3342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13340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315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11">
            <a:hlinkClick r:id="rId3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12"/>
          <p:cNvSpPr>
            <a:spLocks noChangeArrowheads="1"/>
          </p:cNvSpPr>
          <p:nvPr/>
        </p:nvSpPr>
        <p:spPr bwMode="auto">
          <a:xfrm>
            <a:off x="468313" y="116632"/>
            <a:ext cx="2303462" cy="9350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学习指导</a:t>
            </a:r>
            <a:endParaRPr lang="zh-CN" altLang="en-US" sz="2800" dirty="0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2547" y="980728"/>
            <a:ext cx="4204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P3.</a:t>
            </a:r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算法题 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）输入两个正整数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n,</a:t>
            </a:r>
            <a:r>
              <a:rPr lang="zh-CN" altLang="en-US" dirty="0" smtClean="0"/>
              <a:t>求其最大公约数和最小公倍数。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8095" y="2708920"/>
            <a:ext cx="5324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dirty="0" smtClean="0"/>
              <a:t>辗转相除法</a:t>
            </a:r>
            <a:r>
              <a:rPr lang="zh-CN" altLang="en-US" sz="2000" dirty="0" smtClean="0"/>
              <a:t>，函数递归调用，求最大公约数。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356992"/>
            <a:ext cx="6840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// </a:t>
            </a:r>
            <a:r>
              <a:rPr lang="zh-CN" altLang="en-US" sz="2000" dirty="0"/>
              <a:t>递归调用的辗除法</a:t>
            </a:r>
            <a:r>
              <a:rPr lang="en-US" altLang="zh-CN" sz="2000" dirty="0"/>
              <a:t>,</a:t>
            </a:r>
            <a:r>
              <a:rPr lang="zh-CN" altLang="en-US" sz="2000" dirty="0"/>
              <a:t>求两个整数的最大公约数</a:t>
            </a:r>
          </a:p>
          <a:p>
            <a:pPr algn="l"/>
            <a:r>
              <a:rPr lang="en-US" altLang="zh-CN" sz="2000" dirty="0" err="1"/>
              <a:t>int</a:t>
            </a:r>
            <a:r>
              <a:rPr lang="en-US" altLang="zh-CN" sz="2000" dirty="0"/>
              <a:t> gcd3(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a,int</a:t>
            </a:r>
            <a:r>
              <a:rPr lang="en-US" altLang="zh-CN" sz="2000" dirty="0"/>
              <a:t> b){</a:t>
            </a:r>
          </a:p>
          <a:p>
            <a:pPr algn="l"/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zh-CN" altLang="en-US" sz="2000" dirty="0" smtClean="0"/>
              <a:t>递归</a:t>
            </a:r>
            <a:r>
              <a:rPr lang="zh-CN" altLang="en-US" sz="2000" dirty="0"/>
              <a:t>调用的辗除法</a:t>
            </a:r>
            <a:r>
              <a:rPr lang="en-US" altLang="zh-CN" sz="2000" dirty="0"/>
              <a:t>,</a:t>
            </a:r>
            <a:r>
              <a:rPr lang="zh-CN" altLang="en-US" sz="2000" dirty="0"/>
              <a:t>求两个整数的</a:t>
            </a:r>
            <a:r>
              <a:rPr lang="zh-CN" altLang="en-US" sz="2000" dirty="0" smtClean="0"/>
              <a:t>最大公约数  </a:t>
            </a:r>
            <a:r>
              <a:rPr lang="en-US" altLang="zh-CN" sz="2000" dirty="0" smtClean="0"/>
              <a:t>gcd3</a:t>
            </a:r>
            <a:r>
              <a:rPr lang="en-US" altLang="zh-CN" sz="2000" dirty="0"/>
              <a:t>(),a=%</a:t>
            </a:r>
            <a:r>
              <a:rPr lang="en-US" altLang="zh-CN" sz="2000" dirty="0" err="1"/>
              <a:t>d,b</a:t>
            </a:r>
            <a:r>
              <a:rPr lang="en-US" altLang="zh-CN" sz="2000" dirty="0"/>
              <a:t>=%d\n",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);</a:t>
            </a:r>
          </a:p>
          <a:p>
            <a:pPr algn="l"/>
            <a:r>
              <a:rPr lang="en-US" altLang="zh-CN" sz="2000" dirty="0"/>
              <a:t>	// </a:t>
            </a:r>
            <a:r>
              <a:rPr lang="zh-CN" altLang="en-US" sz="2000" dirty="0"/>
              <a:t>不用比较</a:t>
            </a:r>
            <a:r>
              <a:rPr lang="en-US" altLang="zh-CN" sz="2000" dirty="0" err="1"/>
              <a:t>a,b</a:t>
            </a:r>
            <a:r>
              <a:rPr lang="zh-CN" altLang="en-US" sz="2000" dirty="0"/>
              <a:t>大小，如果</a:t>
            </a:r>
            <a:r>
              <a:rPr lang="en-US" altLang="zh-CN" sz="2000" dirty="0"/>
              <a:t>b&gt;a, </a:t>
            </a:r>
            <a:r>
              <a:rPr lang="en-US" altLang="zh-CN" sz="2000" dirty="0" err="1"/>
              <a:t>a%b</a:t>
            </a:r>
            <a:r>
              <a:rPr lang="en-US" altLang="zh-CN" sz="2000" dirty="0"/>
              <a:t>=a,</a:t>
            </a:r>
            <a:r>
              <a:rPr lang="zh-CN" altLang="en-US" sz="2000" dirty="0"/>
              <a:t>第二次调用，自然将</a:t>
            </a:r>
            <a:r>
              <a:rPr lang="en-US" altLang="zh-CN" sz="2000" dirty="0" err="1"/>
              <a:t>a,b</a:t>
            </a:r>
            <a:r>
              <a:rPr lang="zh-CN" altLang="en-US" sz="2000" dirty="0"/>
              <a:t>调换，即大数</a:t>
            </a:r>
            <a:r>
              <a:rPr lang="en-US" altLang="zh-CN" sz="2000" dirty="0"/>
              <a:t>a,</a:t>
            </a:r>
            <a:r>
              <a:rPr lang="zh-CN" altLang="en-US" sz="2000" dirty="0"/>
              <a:t>小数</a:t>
            </a:r>
            <a:r>
              <a:rPr lang="en-US" altLang="zh-CN" sz="2000" dirty="0"/>
              <a:t>b</a:t>
            </a:r>
          </a:p>
          <a:p>
            <a:pPr algn="l"/>
            <a:r>
              <a:rPr lang="en-US" altLang="zh-CN" sz="2000" dirty="0" smtClean="0"/>
              <a:t>    if </a:t>
            </a:r>
            <a:r>
              <a:rPr lang="en-US" altLang="zh-CN" sz="2000" dirty="0"/>
              <a:t>(b==0) return a;</a:t>
            </a:r>
          </a:p>
          <a:p>
            <a:pPr algn="l"/>
            <a:r>
              <a:rPr lang="en-US" altLang="zh-CN" sz="2000" dirty="0" smtClean="0"/>
              <a:t>    else </a:t>
            </a:r>
            <a:r>
              <a:rPr lang="en-US" altLang="zh-CN" sz="2000" dirty="0"/>
              <a:t>return gcd3(</a:t>
            </a:r>
            <a:r>
              <a:rPr lang="en-US" altLang="zh-CN" sz="2000" dirty="0" err="1"/>
              <a:t>b,a%b</a:t>
            </a:r>
            <a:r>
              <a:rPr lang="en-US" altLang="zh-CN" sz="2000" dirty="0" smtClean="0"/>
              <a:t>);</a:t>
            </a:r>
            <a:endParaRPr lang="en-US" altLang="zh-CN" sz="2000" dirty="0"/>
          </a:p>
          <a:p>
            <a:pPr algn="l"/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505650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13339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13341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13343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3344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3342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13340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315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11">
            <a:hlinkClick r:id="rId3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12"/>
          <p:cNvSpPr>
            <a:spLocks noChangeArrowheads="1"/>
          </p:cNvSpPr>
          <p:nvPr/>
        </p:nvSpPr>
        <p:spPr bwMode="auto">
          <a:xfrm>
            <a:off x="468313" y="116632"/>
            <a:ext cx="2303462" cy="9350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学习指导</a:t>
            </a:r>
            <a:endParaRPr lang="zh-CN" altLang="en-US" sz="2800" dirty="0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832" y="195898"/>
            <a:ext cx="4204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P3.</a:t>
            </a:r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算法题 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）输入两个正整数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n,</a:t>
            </a:r>
            <a:r>
              <a:rPr lang="zh-CN" altLang="en-US" dirty="0" smtClean="0"/>
              <a:t>求其最大公约数和最小公倍数。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3349" y="1916832"/>
            <a:ext cx="7772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/>
              <a:t>穷举</a:t>
            </a:r>
            <a:r>
              <a:rPr lang="zh-CN" altLang="en-US" sz="2000" dirty="0" smtClean="0"/>
              <a:t>法：</a:t>
            </a:r>
            <a:r>
              <a:rPr lang="zh-CN" altLang="zh-CN" sz="2000" dirty="0" smtClean="0"/>
              <a:t>对</a:t>
            </a:r>
            <a:r>
              <a:rPr lang="zh-CN" altLang="zh-CN" sz="2000" dirty="0"/>
              <a:t>两个正整数</a:t>
            </a:r>
            <a:r>
              <a:rPr lang="en-US" altLang="zh-CN" sz="2000" dirty="0" err="1"/>
              <a:t>a,b</a:t>
            </a:r>
            <a:r>
              <a:rPr lang="zh-CN" altLang="zh-CN" sz="2000" dirty="0"/>
              <a:t>如果能在区间</a:t>
            </a:r>
            <a:r>
              <a:rPr lang="en-US" altLang="zh-CN" sz="2000" dirty="0"/>
              <a:t>[a,0]</a:t>
            </a:r>
            <a:r>
              <a:rPr lang="zh-CN" altLang="zh-CN" sz="2000" dirty="0"/>
              <a:t>或</a:t>
            </a:r>
            <a:r>
              <a:rPr lang="en-US" altLang="zh-CN" sz="2000" dirty="0"/>
              <a:t>[b,0]</a:t>
            </a:r>
            <a:r>
              <a:rPr lang="zh-CN" altLang="zh-CN" sz="2000" dirty="0"/>
              <a:t>内能找到一个整数</a:t>
            </a:r>
            <a:r>
              <a:rPr lang="en-US" altLang="zh-CN" sz="2000" dirty="0"/>
              <a:t>temp</a:t>
            </a:r>
            <a:r>
              <a:rPr lang="zh-CN" altLang="zh-CN" sz="2000" dirty="0"/>
              <a:t>能同时被</a:t>
            </a:r>
            <a:r>
              <a:rPr lang="en-US" altLang="zh-CN" sz="2000" dirty="0"/>
              <a:t>a</a:t>
            </a:r>
            <a:r>
              <a:rPr lang="zh-CN" altLang="zh-CN" sz="2000" dirty="0"/>
              <a:t>和</a:t>
            </a:r>
            <a:r>
              <a:rPr lang="en-US" altLang="zh-CN" sz="2000" dirty="0"/>
              <a:t>b</a:t>
            </a:r>
            <a:r>
              <a:rPr lang="zh-CN" altLang="zh-CN" sz="2000" dirty="0"/>
              <a:t>所整除，则</a:t>
            </a:r>
            <a:r>
              <a:rPr lang="en-US" altLang="zh-CN" sz="2000" dirty="0"/>
              <a:t>temp</a:t>
            </a:r>
            <a:r>
              <a:rPr lang="zh-CN" altLang="zh-CN" sz="2000" dirty="0"/>
              <a:t>即为最大公约数。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094" y="2708920"/>
            <a:ext cx="77723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err="1"/>
              <a:t>int</a:t>
            </a:r>
            <a:r>
              <a:rPr lang="en-US" altLang="zh-CN" sz="1600" dirty="0"/>
              <a:t> divisor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a,int</a:t>
            </a:r>
            <a:r>
              <a:rPr lang="en-US" altLang="zh-CN" sz="1600" dirty="0"/>
              <a:t> b) /*</a:t>
            </a:r>
            <a:r>
              <a:rPr lang="zh-CN" altLang="zh-CN" sz="1600" dirty="0"/>
              <a:t>自定义函数求两数的最大公约数</a:t>
            </a:r>
            <a:r>
              <a:rPr lang="en-US" altLang="zh-CN" sz="1600" dirty="0"/>
              <a:t>*/</a:t>
            </a:r>
            <a:endParaRPr lang="zh-CN" altLang="zh-CN" sz="1600" dirty="0"/>
          </a:p>
          <a:p>
            <a:pPr algn="l"/>
            <a:r>
              <a:rPr lang="en-US" altLang="zh-CN" sz="1600" dirty="0"/>
              <a:t>{</a:t>
            </a:r>
            <a:endParaRPr lang="zh-CN" altLang="zh-CN" sz="1600" dirty="0"/>
          </a:p>
          <a:p>
            <a:pPr algn="l"/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 temp;          /*</a:t>
            </a:r>
            <a:r>
              <a:rPr lang="zh-CN" altLang="zh-CN" sz="1600" dirty="0"/>
              <a:t>定义义整型变量</a:t>
            </a:r>
            <a:r>
              <a:rPr lang="en-US" altLang="zh-CN" sz="1600" dirty="0"/>
              <a:t>*/</a:t>
            </a:r>
            <a:endParaRPr lang="zh-CN" altLang="zh-CN" sz="1600" dirty="0"/>
          </a:p>
          <a:p>
            <a:pPr algn="l"/>
            <a:r>
              <a:rPr lang="en-US" altLang="zh-CN" sz="1600" dirty="0"/>
              <a:t>    temp=(a&gt;b)?</a:t>
            </a:r>
            <a:r>
              <a:rPr lang="en-US" altLang="zh-CN" sz="1600" dirty="0" err="1"/>
              <a:t>b:a</a:t>
            </a:r>
            <a:r>
              <a:rPr lang="en-US" altLang="zh-CN" sz="1600" dirty="0"/>
              <a:t>;    /*</a:t>
            </a:r>
            <a:r>
              <a:rPr lang="zh-CN" altLang="zh-CN" sz="1600" dirty="0"/>
              <a:t>采种条件运算表达式求出两个数中的最小值</a:t>
            </a:r>
            <a:r>
              <a:rPr lang="en-US" altLang="zh-CN" sz="1600" dirty="0"/>
              <a:t>*/</a:t>
            </a:r>
            <a:endParaRPr lang="zh-CN" altLang="zh-CN" sz="1600" dirty="0"/>
          </a:p>
          <a:p>
            <a:pPr algn="l"/>
            <a:r>
              <a:rPr lang="en-US" altLang="zh-CN" sz="1600" dirty="0"/>
              <a:t>    while(temp&gt;0)     </a:t>
            </a:r>
            <a:endParaRPr lang="zh-CN" altLang="zh-CN" sz="1600" dirty="0"/>
          </a:p>
          <a:p>
            <a:pPr algn="l"/>
            <a:r>
              <a:rPr lang="en-US" altLang="zh-CN" sz="1600" dirty="0"/>
              <a:t>    {</a:t>
            </a:r>
            <a:endParaRPr lang="zh-CN" altLang="zh-CN" sz="1600" dirty="0"/>
          </a:p>
          <a:p>
            <a:pPr algn="l"/>
            <a:r>
              <a:rPr lang="en-US" altLang="zh-CN" sz="1600" dirty="0"/>
              <a:t>       if (</a:t>
            </a:r>
            <a:r>
              <a:rPr lang="en-US" altLang="zh-CN" sz="1600" dirty="0" err="1"/>
              <a:t>a%temp</a:t>
            </a:r>
            <a:r>
              <a:rPr lang="en-US" altLang="zh-CN" sz="1600" dirty="0"/>
              <a:t>==0&amp;&amp;</a:t>
            </a:r>
            <a:r>
              <a:rPr lang="en-US" altLang="zh-CN" sz="1600" dirty="0" err="1"/>
              <a:t>b%temp</a:t>
            </a:r>
            <a:r>
              <a:rPr lang="en-US" altLang="zh-CN" sz="1600" dirty="0"/>
              <a:t>==0) /*</a:t>
            </a:r>
            <a:r>
              <a:rPr lang="zh-CN" altLang="zh-CN" sz="1600" dirty="0"/>
              <a:t>只要找到一个数能同时被</a:t>
            </a:r>
            <a:r>
              <a:rPr lang="en-US" altLang="zh-CN" sz="1600" dirty="0" err="1"/>
              <a:t>a,b</a:t>
            </a:r>
            <a:r>
              <a:rPr lang="zh-CN" altLang="zh-CN" sz="1600" dirty="0"/>
              <a:t>所整除，则中止循环</a:t>
            </a:r>
            <a:r>
              <a:rPr lang="en-US" altLang="zh-CN" sz="1600" dirty="0"/>
              <a:t>*/</a:t>
            </a:r>
            <a:endParaRPr lang="zh-CN" altLang="zh-CN" sz="1600" dirty="0"/>
          </a:p>
          <a:p>
            <a:pPr algn="l"/>
            <a:r>
              <a:rPr lang="en-US" altLang="zh-CN" sz="1600" dirty="0"/>
              <a:t>          break;    </a:t>
            </a:r>
            <a:endParaRPr lang="zh-CN" altLang="zh-CN" sz="1600" dirty="0"/>
          </a:p>
          <a:p>
            <a:pPr algn="l"/>
            <a:r>
              <a:rPr lang="en-US" altLang="zh-CN" sz="1600" dirty="0"/>
              <a:t>       temp--;      /*</a:t>
            </a:r>
            <a:r>
              <a:rPr lang="zh-CN" altLang="zh-CN" sz="1600" dirty="0"/>
              <a:t>如不满足</a:t>
            </a:r>
            <a:r>
              <a:rPr lang="en-US" altLang="zh-CN" sz="1600" dirty="0"/>
              <a:t>if</a:t>
            </a:r>
            <a:r>
              <a:rPr lang="zh-CN" altLang="zh-CN" sz="1600" dirty="0"/>
              <a:t>条件则变量自减，直到能被</a:t>
            </a:r>
            <a:r>
              <a:rPr lang="en-US" altLang="zh-CN" sz="1600" dirty="0" err="1"/>
              <a:t>a,b</a:t>
            </a:r>
            <a:r>
              <a:rPr lang="zh-CN" altLang="zh-CN" sz="1600" dirty="0"/>
              <a:t>所整除</a:t>
            </a:r>
            <a:r>
              <a:rPr lang="en-US" altLang="zh-CN" sz="1600" dirty="0"/>
              <a:t>*/</a:t>
            </a:r>
            <a:endParaRPr lang="zh-CN" altLang="zh-CN" sz="1600" dirty="0"/>
          </a:p>
          <a:p>
            <a:pPr algn="l"/>
            <a:r>
              <a:rPr lang="en-US" altLang="zh-CN" sz="1600" dirty="0"/>
              <a:t>    }</a:t>
            </a:r>
            <a:endParaRPr lang="zh-CN" altLang="zh-CN" sz="1600" dirty="0"/>
          </a:p>
          <a:p>
            <a:pPr algn="l"/>
            <a:r>
              <a:rPr lang="en-US" altLang="zh-CN" sz="1600" dirty="0"/>
              <a:t>  return (temp); /*</a:t>
            </a:r>
            <a:r>
              <a:rPr lang="zh-CN" altLang="zh-CN" sz="1600" dirty="0"/>
              <a:t>返回满足条件的数到主调函数处</a:t>
            </a:r>
            <a:r>
              <a:rPr lang="en-US" altLang="zh-CN" sz="1600" dirty="0"/>
              <a:t>*/</a:t>
            </a:r>
            <a:endParaRPr lang="zh-CN" altLang="zh-CN" sz="1600" dirty="0"/>
          </a:p>
          <a:p>
            <a:pPr algn="l"/>
            <a:r>
              <a:rPr lang="en-US" altLang="zh-CN" sz="1600" dirty="0"/>
              <a:t>}</a:t>
            </a:r>
            <a:endParaRPr lang="zh-CN" altLang="zh-CN" sz="1600" dirty="0"/>
          </a:p>
          <a:p>
            <a:pPr algn="l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436298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13339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13341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13343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3344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3342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13340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315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11">
            <a:hlinkClick r:id="rId2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12"/>
          <p:cNvSpPr>
            <a:spLocks noChangeArrowheads="1"/>
          </p:cNvSpPr>
          <p:nvPr/>
        </p:nvSpPr>
        <p:spPr bwMode="auto">
          <a:xfrm>
            <a:off x="468313" y="260350"/>
            <a:ext cx="2303462" cy="9350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学习指导</a:t>
            </a:r>
            <a:endParaRPr lang="zh-CN" altLang="en-US" sz="2800" dirty="0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13337" name="Text Box 103"/>
          <p:cNvSpPr txBox="1">
            <a:spLocks noChangeArrowheads="1"/>
          </p:cNvSpPr>
          <p:nvPr/>
        </p:nvSpPr>
        <p:spPr bwMode="auto">
          <a:xfrm>
            <a:off x="2771775" y="5300663"/>
            <a:ext cx="424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s=1.0/(2*i-1)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771775" y="3213100"/>
            <a:ext cx="3960813" cy="2952750"/>
            <a:chOff x="2771775" y="3213100"/>
            <a:chExt cx="3960813" cy="2952750"/>
          </a:xfrm>
        </p:grpSpPr>
        <p:sp>
          <p:nvSpPr>
            <p:cNvPr id="13322" name="Text Box 88"/>
            <p:cNvSpPr txBox="1">
              <a:spLocks noChangeArrowheads="1"/>
            </p:cNvSpPr>
            <p:nvPr/>
          </p:nvSpPr>
          <p:spPr bwMode="auto">
            <a:xfrm>
              <a:off x="2771775" y="3933825"/>
              <a:ext cx="3889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0000FF"/>
                  </a:solidFill>
                </a:rPr>
                <a:t>当</a:t>
              </a:r>
              <a:r>
                <a:rPr lang="en-US" altLang="zh-CN" sz="1800">
                  <a:solidFill>
                    <a:srgbClr val="0000FF"/>
                  </a:solidFill>
                </a:rPr>
                <a:t>fabs(s)&gt;=1e-6 </a:t>
              </a:r>
              <a:r>
                <a:rPr lang="zh-CN" altLang="en-US" sz="1800">
                  <a:solidFill>
                    <a:srgbClr val="0000FF"/>
                  </a:solidFill>
                </a:rPr>
                <a:t>时执行</a:t>
              </a:r>
            </a:p>
          </p:txBody>
        </p:sp>
        <p:sp>
          <p:nvSpPr>
            <p:cNvPr id="13323" name="Line 89"/>
            <p:cNvSpPr>
              <a:spLocks noChangeShapeType="1"/>
            </p:cNvSpPr>
            <p:nvPr/>
          </p:nvSpPr>
          <p:spPr bwMode="auto">
            <a:xfrm>
              <a:off x="2916238" y="3213100"/>
              <a:ext cx="0" cy="29527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Line 91"/>
            <p:cNvSpPr>
              <a:spLocks noChangeShapeType="1"/>
            </p:cNvSpPr>
            <p:nvPr/>
          </p:nvSpPr>
          <p:spPr bwMode="auto">
            <a:xfrm>
              <a:off x="6732588" y="3213100"/>
              <a:ext cx="0" cy="29527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Line 93"/>
            <p:cNvSpPr>
              <a:spLocks noChangeShapeType="1"/>
            </p:cNvSpPr>
            <p:nvPr/>
          </p:nvSpPr>
          <p:spPr bwMode="auto">
            <a:xfrm>
              <a:off x="2916238" y="3213100"/>
              <a:ext cx="38163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Line 95"/>
            <p:cNvSpPr>
              <a:spLocks noChangeShapeType="1"/>
            </p:cNvSpPr>
            <p:nvPr/>
          </p:nvSpPr>
          <p:spPr bwMode="auto">
            <a:xfrm>
              <a:off x="3132138" y="4437063"/>
              <a:ext cx="0" cy="1296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28" name="Text Box 87"/>
            <p:cNvSpPr txBox="1">
              <a:spLocks noChangeArrowheads="1"/>
            </p:cNvSpPr>
            <p:nvPr/>
          </p:nvSpPr>
          <p:spPr bwMode="auto">
            <a:xfrm>
              <a:off x="3491234" y="4868863"/>
              <a:ext cx="266494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err="1" smtClean="0">
                  <a:solidFill>
                    <a:srgbClr val="0000FF"/>
                  </a:solidFill>
                </a:rPr>
                <a:t>i</a:t>
              </a:r>
              <a:r>
                <a:rPr lang="en-US" altLang="zh-CN" sz="2000" dirty="0" smtClean="0">
                  <a:solidFill>
                    <a:srgbClr val="0000FF"/>
                  </a:solidFill>
                </a:rPr>
                <a:t>=i+1,sign=-sign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  <p:sp>
          <p:nvSpPr>
            <p:cNvPr id="13329" name="Line 92"/>
            <p:cNvSpPr>
              <a:spLocks noChangeShapeType="1"/>
            </p:cNvSpPr>
            <p:nvPr/>
          </p:nvSpPr>
          <p:spPr bwMode="auto">
            <a:xfrm>
              <a:off x="3132138" y="5229225"/>
              <a:ext cx="3600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Line 94"/>
            <p:cNvSpPr>
              <a:spLocks noChangeShapeType="1"/>
            </p:cNvSpPr>
            <p:nvPr/>
          </p:nvSpPr>
          <p:spPr bwMode="auto">
            <a:xfrm>
              <a:off x="3132138" y="4437063"/>
              <a:ext cx="3600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31" name="Line 96"/>
            <p:cNvSpPr>
              <a:spLocks noChangeShapeType="1"/>
            </p:cNvSpPr>
            <p:nvPr/>
          </p:nvSpPr>
          <p:spPr bwMode="auto">
            <a:xfrm flipV="1">
              <a:off x="3132138" y="4868863"/>
              <a:ext cx="3600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32" name="Text Box 97"/>
            <p:cNvSpPr txBox="1">
              <a:spLocks noChangeArrowheads="1"/>
            </p:cNvSpPr>
            <p:nvPr/>
          </p:nvSpPr>
          <p:spPr bwMode="auto">
            <a:xfrm>
              <a:off x="3708400" y="4437063"/>
              <a:ext cx="2089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0000FF"/>
                  </a:solidFill>
                </a:rPr>
                <a:t>sum=</a:t>
              </a:r>
              <a:r>
                <a:rPr lang="en-US" altLang="zh-CN" sz="2000" dirty="0" err="1" smtClean="0">
                  <a:solidFill>
                    <a:srgbClr val="0000FF"/>
                  </a:solidFill>
                </a:rPr>
                <a:t>sum+s</a:t>
              </a:r>
              <a:r>
                <a:rPr lang="en-US" altLang="zh-CN" sz="2000" dirty="0" smtClean="0">
                  <a:solidFill>
                    <a:srgbClr val="0000FF"/>
                  </a:solidFill>
                </a:rPr>
                <a:t>*sign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  <p:sp>
          <p:nvSpPr>
            <p:cNvPr id="13333" name="Line 98"/>
            <p:cNvSpPr>
              <a:spLocks noChangeShapeType="1"/>
            </p:cNvSpPr>
            <p:nvPr/>
          </p:nvSpPr>
          <p:spPr bwMode="auto">
            <a:xfrm>
              <a:off x="2916238" y="5734050"/>
              <a:ext cx="3816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34" name="Text Box 99"/>
            <p:cNvSpPr txBox="1">
              <a:spLocks noChangeArrowheads="1"/>
            </p:cNvSpPr>
            <p:nvPr/>
          </p:nvSpPr>
          <p:spPr bwMode="auto">
            <a:xfrm>
              <a:off x="3924300" y="5734050"/>
              <a:ext cx="2089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</a:rPr>
                <a:t>输出　</a:t>
              </a:r>
              <a:r>
                <a:rPr lang="en-US" altLang="zh-CN" sz="2000" b="1">
                  <a:solidFill>
                    <a:schemeClr val="tx1"/>
                  </a:solidFill>
                </a:rPr>
                <a:t>sum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3335" name="Line 100"/>
            <p:cNvSpPr>
              <a:spLocks noChangeShapeType="1"/>
            </p:cNvSpPr>
            <p:nvPr/>
          </p:nvSpPr>
          <p:spPr bwMode="auto">
            <a:xfrm>
              <a:off x="2916238" y="3716338"/>
              <a:ext cx="3816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36" name="Text Box 101"/>
            <p:cNvSpPr txBox="1">
              <a:spLocks noChangeArrowheads="1"/>
            </p:cNvSpPr>
            <p:nvPr/>
          </p:nvSpPr>
          <p:spPr bwMode="auto">
            <a:xfrm>
              <a:off x="3131840" y="3284538"/>
              <a:ext cx="30972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0000FF"/>
                  </a:solidFill>
                </a:rPr>
                <a:t>sum=0,s=1,i=1,sign=1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  <p:sp>
          <p:nvSpPr>
            <p:cNvPr id="13338" name="Line 104"/>
            <p:cNvSpPr>
              <a:spLocks noChangeShapeType="1"/>
            </p:cNvSpPr>
            <p:nvPr/>
          </p:nvSpPr>
          <p:spPr bwMode="auto">
            <a:xfrm>
              <a:off x="2916238" y="6165850"/>
              <a:ext cx="3816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92546" y="980728"/>
                <a:ext cx="8299934" cy="1593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dirty="0" smtClean="0"/>
                  <a:t>P3.</a:t>
                </a:r>
              </a:p>
              <a:p>
                <a:pPr algn="l"/>
                <a:r>
                  <a:rPr lang="en-US" altLang="zh-CN" sz="2000" dirty="0" smtClean="0"/>
                  <a:t>3.</a:t>
                </a:r>
                <a:r>
                  <a:rPr lang="zh-CN" altLang="en-US" sz="2000" dirty="0" smtClean="0"/>
                  <a:t>算法题 </a:t>
                </a:r>
                <a:endParaRPr lang="en-US" altLang="zh-CN" sz="2000" dirty="0" smtClean="0"/>
              </a:p>
              <a:p>
                <a:pPr algn="l"/>
                <a:r>
                  <a:rPr lang="zh-CN" altLang="en-US" sz="2000" dirty="0" smtClean="0"/>
                  <a:t>（</a:t>
                </a:r>
                <a:r>
                  <a:rPr lang="en-US" altLang="zh-CN" sz="2000" dirty="0"/>
                  <a:t>3</a:t>
                </a:r>
                <a:r>
                  <a:rPr lang="zh-CN" altLang="en-US" sz="2000" dirty="0" smtClean="0"/>
                  <a:t>）用下列公式求</a:t>
                </a:r>
                <a:r>
                  <a:rPr lang="en-US" altLang="zh-CN" sz="2000" dirty="0" smtClean="0"/>
                  <a:t>π</a:t>
                </a:r>
                <a:r>
                  <a:rPr lang="zh-CN" altLang="en-US" sz="2000" dirty="0" smtClean="0"/>
                  <a:t>的值，直到最后一项的绝对值小于</a:t>
                </a:r>
                <a:r>
                  <a:rPr lang="en-US" altLang="zh-CN" sz="2000" dirty="0" smtClean="0"/>
                  <a:t>10</a:t>
                </a:r>
                <a:r>
                  <a:rPr lang="en-US" altLang="zh-CN" sz="2000" baseline="30000" dirty="0" smtClean="0"/>
                  <a:t>-6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/4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−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+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den>
                      </m:f>
                      <m:r>
                        <a:rPr lang="en-US" altLang="zh-CN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+ 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46" y="980728"/>
                <a:ext cx="8299934" cy="1593898"/>
              </a:xfrm>
              <a:prstGeom prst="rect">
                <a:avLst/>
              </a:prstGeom>
              <a:blipFill rotWithShape="1">
                <a:blip r:embed="rId3"/>
                <a:stretch>
                  <a:fillRect l="-734" t="-1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55309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19250" y="333375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第一章　习题讲解</a:t>
            </a:r>
            <a:endParaRPr lang="zh-CN" altLang="en-US" sz="3200">
              <a:solidFill>
                <a:srgbClr val="0000FF"/>
              </a:solidFill>
              <a:latin typeface="楷体_GB2312" pitchFamily="49" charset="-122"/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197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199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201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7202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7200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7198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fld id="{6C57DA7C-0722-4E04-8F52-F33202EC6FDD}" type="slidenum"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pPr eaLnBrk="1" hangingPunct="1">
                  <a:spcBef>
                    <a:spcPct val="50000"/>
                  </a:spcBef>
                </a:pPr>
                <a:t>2</a:t>
              </a:fld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172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AutoShape 11">
            <a:hlinkClick r:id="rId2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AutoShape 12"/>
          <p:cNvSpPr>
            <a:spLocks noChangeArrowheads="1"/>
          </p:cNvSpPr>
          <p:nvPr/>
        </p:nvSpPr>
        <p:spPr bwMode="auto">
          <a:xfrm>
            <a:off x="395288" y="549275"/>
            <a:ext cx="1223962" cy="57626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P.29</a:t>
            </a:r>
            <a:endParaRPr lang="en-US" altLang="zh-CN" sz="2800" b="1" dirty="0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7175" name="Text Box 13"/>
          <p:cNvSpPr txBox="1">
            <a:spLocks noChangeArrowheads="1"/>
          </p:cNvSpPr>
          <p:nvPr/>
        </p:nvSpPr>
        <p:spPr bwMode="auto">
          <a:xfrm>
            <a:off x="971550" y="1196975"/>
            <a:ext cx="76200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11. </a:t>
            </a:r>
            <a:r>
              <a:rPr lang="zh-CN" altLang="en-US" sz="2800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求</a:t>
            </a: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n!</a:t>
            </a: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的Ｎ－Ｓ结构流程图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2205038"/>
          <a:ext cx="2693988" cy="29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9822"/>
                <a:gridCol w="2054166"/>
              </a:tblGrid>
              <a:tr h="4860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读入</a:t>
                      </a:r>
                      <a:r>
                        <a:rPr lang="en-US" sz="1600" b="1" u="none" strike="noStrike" dirty="0">
                          <a:effectLst/>
                        </a:rPr>
                        <a:t>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60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t=1, </a:t>
                      </a:r>
                      <a:r>
                        <a:rPr lang="en-US" sz="1600" b="1" u="none" strike="noStrike" dirty="0" err="1">
                          <a:effectLst/>
                        </a:rPr>
                        <a:t>i</a:t>
                      </a:r>
                      <a:r>
                        <a:rPr lang="en-US" sz="1600" b="1" u="none" strike="noStrike" dirty="0">
                          <a:effectLst/>
                        </a:rPr>
                        <a:t>=1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60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effectLst/>
                        </a:rPr>
                        <a:t>当</a:t>
                      </a:r>
                      <a:r>
                        <a:rPr lang="en-US" sz="1600" b="1" u="none" strike="noStrike" dirty="0" err="1" smtClean="0">
                          <a:effectLst/>
                        </a:rPr>
                        <a:t>i</a:t>
                      </a:r>
                      <a:r>
                        <a:rPr lang="en-US" sz="1600" b="1" u="none" strike="noStrike" dirty="0">
                          <a:effectLst/>
                        </a:rPr>
                        <a:t>&lt;=</a:t>
                      </a:r>
                      <a:r>
                        <a:rPr lang="en-US" sz="1600" b="1" u="none" strike="noStrike" dirty="0" smtClean="0">
                          <a:effectLst/>
                        </a:rPr>
                        <a:t>n</a:t>
                      </a:r>
                      <a:r>
                        <a:rPr lang="zh-CN" altLang="en-US" sz="1600" b="1" u="none" strike="noStrike" dirty="0" smtClean="0">
                          <a:effectLst/>
                        </a:rPr>
                        <a:t>时执行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60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>
                          <a:effectLst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t=t*</a:t>
                      </a:r>
                      <a:r>
                        <a:rPr lang="en-US" sz="1600" b="1" u="none" strike="noStrike" dirty="0" err="1">
                          <a:effectLst/>
                        </a:rPr>
                        <a:t>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0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>
                          <a:effectLst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i</a:t>
                      </a:r>
                      <a:r>
                        <a:rPr lang="en-US" sz="1600" b="1" u="none" strike="noStrike" dirty="0">
                          <a:effectLst/>
                        </a:rPr>
                        <a:t>=i+1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0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输出</a:t>
                      </a:r>
                      <a:r>
                        <a:rPr lang="en-US" sz="1600" b="1" u="none" strike="noStrike" dirty="0" err="1">
                          <a:effectLst/>
                        </a:rPr>
                        <a:t>n,t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619250" y="333375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第一章　习题讲解</a:t>
            </a:r>
            <a:endParaRPr lang="zh-CN" altLang="en-US" sz="3200">
              <a:solidFill>
                <a:srgbClr val="0000FF"/>
              </a:solidFill>
              <a:latin typeface="楷体_GB2312" pitchFamily="49" charset="-122"/>
            </a:endParaRP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208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210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212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8213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8211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8209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fld id="{7A2ABD68-9AE4-4B67-917E-E0A562B3C5BE}" type="slidenum"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pPr eaLnBrk="1" hangingPunct="1">
                  <a:spcBef>
                    <a:spcPct val="50000"/>
                  </a:spcBef>
                </a:pPr>
                <a:t>3</a:t>
              </a:fld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819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AutoShape 11">
            <a:hlinkClick r:id="rId3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AutoShape 12"/>
          <p:cNvSpPr>
            <a:spLocks noChangeArrowheads="1"/>
          </p:cNvSpPr>
          <p:nvPr/>
        </p:nvSpPr>
        <p:spPr bwMode="auto">
          <a:xfrm>
            <a:off x="395288" y="549275"/>
            <a:ext cx="1152525" cy="57626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 dirty="0" smtClean="0">
                <a:solidFill>
                  <a:srgbClr val="333300"/>
                </a:solidFill>
                <a:latin typeface="楷体_GB2312" pitchFamily="49" charset="-122"/>
              </a:rPr>
              <a:t>P.29</a:t>
            </a:r>
            <a:endParaRPr lang="en-US" altLang="zh-CN" sz="2800" b="1" dirty="0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8199" name="Text Box 13"/>
          <p:cNvSpPr txBox="1">
            <a:spLocks noChangeArrowheads="1"/>
          </p:cNvSpPr>
          <p:nvPr/>
        </p:nvSpPr>
        <p:spPr bwMode="auto">
          <a:xfrm>
            <a:off x="971550" y="1196975"/>
            <a:ext cx="76200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12: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打印右边图形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00" name="Text Box 14"/>
          <p:cNvSpPr txBox="1">
            <a:spLocks noChangeArrowheads="1"/>
          </p:cNvSpPr>
          <p:nvPr/>
        </p:nvSpPr>
        <p:spPr bwMode="auto">
          <a:xfrm>
            <a:off x="6516688" y="836613"/>
            <a:ext cx="2160587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　　＊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　＊　＊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＊　　　＊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　＊　＊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　　＊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5545" name="Text Box 25"/>
          <p:cNvSpPr txBox="1">
            <a:spLocks noChangeArrowheads="1"/>
          </p:cNvSpPr>
          <p:nvPr/>
        </p:nvSpPr>
        <p:spPr bwMode="auto">
          <a:xfrm>
            <a:off x="863600" y="4652963"/>
            <a:ext cx="86772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或者：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main( )</a:t>
            </a:r>
            <a:endParaRPr lang="zh-CN" altLang="en-US" b="1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printf(“</a:t>
            </a:r>
            <a:r>
              <a:rPr lang="en-US" altLang="zh-CN"/>
              <a:t>□□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>
                <a:solidFill>
                  <a:schemeClr val="tx1"/>
                </a:solidFill>
              </a:rPr>
              <a:t>\n</a:t>
            </a:r>
            <a:r>
              <a:rPr lang="en-US" altLang="zh-CN"/>
              <a:t>□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/>
              <a:t>□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>
                <a:solidFill>
                  <a:schemeClr val="tx1"/>
                </a:solidFill>
              </a:rPr>
              <a:t>\n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/>
              <a:t>□□□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>
                <a:solidFill>
                  <a:schemeClr val="tx1"/>
                </a:solidFill>
              </a:rPr>
              <a:t>\n</a:t>
            </a:r>
            <a:r>
              <a:rPr lang="en-US" altLang="zh-CN"/>
              <a:t>□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/>
              <a:t>□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>
                <a:solidFill>
                  <a:schemeClr val="tx1"/>
                </a:solidFill>
              </a:rPr>
              <a:t>\n</a:t>
            </a:r>
            <a:r>
              <a:rPr lang="en-US" altLang="zh-CN"/>
              <a:t>□□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>
                <a:solidFill>
                  <a:schemeClr val="tx1"/>
                </a:solidFill>
              </a:rPr>
              <a:t>\n</a:t>
            </a:r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”);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｝</a:t>
            </a:r>
            <a:endParaRPr lang="zh-CN" altLang="en-US" b="1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zh-CN"/>
          </a:p>
        </p:txBody>
      </p:sp>
      <p:sp>
        <p:nvSpPr>
          <p:cNvPr id="235546" name="Line 26"/>
          <p:cNvSpPr>
            <a:spLocks noChangeShapeType="1"/>
          </p:cNvSpPr>
          <p:nvPr/>
        </p:nvSpPr>
        <p:spPr bwMode="auto">
          <a:xfrm>
            <a:off x="2339975" y="5516563"/>
            <a:ext cx="86518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47" name="Line 27"/>
          <p:cNvSpPr>
            <a:spLocks noChangeShapeType="1"/>
          </p:cNvSpPr>
          <p:nvPr/>
        </p:nvSpPr>
        <p:spPr bwMode="auto">
          <a:xfrm>
            <a:off x="3419475" y="5516563"/>
            <a:ext cx="108108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48" name="Line 28"/>
          <p:cNvSpPr>
            <a:spLocks noChangeShapeType="1"/>
          </p:cNvSpPr>
          <p:nvPr/>
        </p:nvSpPr>
        <p:spPr bwMode="auto">
          <a:xfrm>
            <a:off x="4716463" y="5516563"/>
            <a:ext cx="136842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49" name="Line 29"/>
          <p:cNvSpPr>
            <a:spLocks noChangeShapeType="1"/>
          </p:cNvSpPr>
          <p:nvPr/>
        </p:nvSpPr>
        <p:spPr bwMode="auto">
          <a:xfrm>
            <a:off x="6227763" y="5516563"/>
            <a:ext cx="100806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0" name="Line 30"/>
          <p:cNvSpPr>
            <a:spLocks noChangeShapeType="1"/>
          </p:cNvSpPr>
          <p:nvPr/>
        </p:nvSpPr>
        <p:spPr bwMode="auto">
          <a:xfrm>
            <a:off x="7451725" y="5516563"/>
            <a:ext cx="86518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1" name="Text Box 31"/>
          <p:cNvSpPr txBox="1">
            <a:spLocks noChangeArrowheads="1"/>
          </p:cNvSpPr>
          <p:nvPr/>
        </p:nvSpPr>
        <p:spPr bwMode="auto">
          <a:xfrm>
            <a:off x="1042988" y="1628775"/>
            <a:ext cx="7620000" cy="284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main( )</a:t>
            </a:r>
            <a:endParaRPr lang="zh-CN" altLang="en-US" b="1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{printf(“</a:t>
            </a:r>
            <a:r>
              <a:rPr lang="en-US" altLang="zh-CN"/>
              <a:t>□□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>
                <a:solidFill>
                  <a:schemeClr val="tx1"/>
                </a:solidFill>
              </a:rPr>
              <a:t>\n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”);</a:t>
            </a:r>
            <a:endParaRPr lang="en-US" altLang="zh-CN" b="1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printf(“</a:t>
            </a:r>
            <a:r>
              <a:rPr lang="en-US" altLang="zh-CN"/>
              <a:t>□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/>
              <a:t>□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\n ”);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  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printf(“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*</a:t>
            </a:r>
            <a:r>
              <a:rPr lang="en-US" altLang="zh-CN">
                <a:latin typeface="Times New Roman" pitchFamily="18" charset="0"/>
              </a:rPr>
              <a:t>□</a:t>
            </a:r>
            <a:r>
              <a:rPr lang="en-US" altLang="zh-CN"/>
              <a:t>□□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*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\n ”);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              printf(“</a:t>
            </a:r>
            <a:r>
              <a:rPr lang="en-US" altLang="zh-CN">
                <a:latin typeface="Times New Roman" pitchFamily="18" charset="0"/>
              </a:rPr>
              <a:t>□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*</a:t>
            </a:r>
            <a:r>
              <a:rPr lang="en-US" altLang="zh-CN">
                <a:latin typeface="Times New Roman" pitchFamily="18" charset="0"/>
              </a:rPr>
              <a:t>□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*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\n ”);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              printf(“</a:t>
            </a:r>
            <a:r>
              <a:rPr lang="en-US" altLang="zh-CN">
                <a:latin typeface="Times New Roman" pitchFamily="18" charset="0"/>
              </a:rPr>
              <a:t>□□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*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\n”); }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5" grpId="0"/>
      <p:bldP spid="235546" grpId="0" animBg="1"/>
      <p:bldP spid="235547" grpId="0" animBg="1"/>
      <p:bldP spid="235548" grpId="0" animBg="1"/>
      <p:bldP spid="235549" grpId="0" animBg="1"/>
      <p:bldP spid="235550" grpId="0" animBg="1"/>
      <p:bldP spid="2355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619250" y="333375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第一章　习题讲解</a:t>
            </a:r>
            <a:endParaRPr lang="zh-CN" altLang="en-US" sz="3200">
              <a:solidFill>
                <a:srgbClr val="0000FF"/>
              </a:solidFill>
              <a:latin typeface="楷体_GB2312" pitchFamily="49" charset="-122"/>
            </a:endParaRP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9252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9254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9256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9257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9255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9253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922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AutoShape 11">
            <a:hlinkClick r:id="rId2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AutoShape 12"/>
          <p:cNvSpPr>
            <a:spLocks noChangeArrowheads="1"/>
          </p:cNvSpPr>
          <p:nvPr/>
        </p:nvSpPr>
        <p:spPr bwMode="auto">
          <a:xfrm>
            <a:off x="395288" y="549275"/>
            <a:ext cx="1223962" cy="57626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P.28</a:t>
            </a:r>
            <a:endParaRPr lang="en-US" altLang="zh-CN" sz="2800" b="1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971550" y="1196975"/>
            <a:ext cx="76200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14:</a:t>
            </a:r>
            <a:r>
              <a:rPr lang="zh-CN" altLang="en-US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　流程图</a:t>
            </a:r>
            <a:r>
              <a:rPr lang="zh-CN" altLang="en-US" b="1"/>
              <a:t>①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/*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交换两个存储单元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a,b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中的内容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258888" y="2636838"/>
            <a:ext cx="2520950" cy="2305050"/>
            <a:chOff x="1258888" y="2636838"/>
            <a:chExt cx="2520950" cy="2305050"/>
          </a:xfrm>
        </p:grpSpPr>
        <p:sp>
          <p:nvSpPr>
            <p:cNvPr id="9241" name="Text Box 20"/>
            <p:cNvSpPr txBox="1">
              <a:spLocks noChangeArrowheads="1"/>
            </p:cNvSpPr>
            <p:nvPr/>
          </p:nvSpPr>
          <p:spPr bwMode="auto">
            <a:xfrm>
              <a:off x="1547813" y="3500438"/>
              <a:ext cx="2089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t=a;a=b;b=t</a:t>
              </a:r>
              <a:endParaRPr lang="en-US" altLang="zh-CN" sz="2800">
                <a:solidFill>
                  <a:srgbClr val="0000FF"/>
                </a:solidFill>
              </a:endParaRPr>
            </a:p>
          </p:txBody>
        </p:sp>
        <p:grpSp>
          <p:nvGrpSpPr>
            <p:cNvPr id="9242" name="Group 61"/>
            <p:cNvGrpSpPr>
              <a:grpSpLocks/>
            </p:cNvGrpSpPr>
            <p:nvPr/>
          </p:nvGrpSpPr>
          <p:grpSpPr bwMode="auto">
            <a:xfrm>
              <a:off x="1258888" y="2636838"/>
              <a:ext cx="2520950" cy="2305050"/>
              <a:chOff x="793" y="1661"/>
              <a:chExt cx="1588" cy="1452"/>
            </a:xfrm>
          </p:grpSpPr>
          <p:sp>
            <p:nvSpPr>
              <p:cNvPr id="9243" name="Text Box 14"/>
              <p:cNvSpPr txBox="1">
                <a:spLocks noChangeArrowheads="1"/>
              </p:cNvSpPr>
              <p:nvPr/>
            </p:nvSpPr>
            <p:spPr bwMode="auto">
              <a:xfrm>
                <a:off x="1156" y="1797"/>
                <a:ext cx="9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FF00"/>
                        </a:gs>
                        <a:gs pos="50000">
                          <a:srgbClr val="FFFFFF"/>
                        </a:gs>
                        <a:gs pos="100000">
                          <a:srgbClr val="FFFF00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C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读入</a:t>
                </a:r>
                <a:r>
                  <a:rPr lang="en-US" altLang="zh-CN" b="1">
                    <a:solidFill>
                      <a:schemeClr val="tx1"/>
                    </a:solidFill>
                  </a:rPr>
                  <a:t>a,b</a:t>
                </a:r>
              </a:p>
            </p:txBody>
          </p:sp>
          <p:sp>
            <p:nvSpPr>
              <p:cNvPr id="9244" name="Text Box 16"/>
              <p:cNvSpPr txBox="1">
                <a:spLocks noChangeArrowheads="1"/>
              </p:cNvSpPr>
              <p:nvPr/>
            </p:nvSpPr>
            <p:spPr bwMode="auto">
              <a:xfrm>
                <a:off x="793" y="2705"/>
                <a:ext cx="15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FF00"/>
                        </a:gs>
                        <a:gs pos="50000">
                          <a:srgbClr val="FFFFFF"/>
                        </a:gs>
                        <a:gs pos="100000">
                          <a:srgbClr val="FFFF00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C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输出</a:t>
                </a:r>
                <a:r>
                  <a:rPr lang="en-US" altLang="zh-CN" b="1">
                    <a:solidFill>
                      <a:schemeClr val="tx1"/>
                    </a:solidFill>
                  </a:rPr>
                  <a:t>a,b</a:t>
                </a:r>
              </a:p>
            </p:txBody>
          </p:sp>
          <p:grpSp>
            <p:nvGrpSpPr>
              <p:cNvPr id="9245" name="Group 43"/>
              <p:cNvGrpSpPr>
                <a:grpSpLocks/>
              </p:cNvGrpSpPr>
              <p:nvPr/>
            </p:nvGrpSpPr>
            <p:grpSpPr bwMode="auto">
              <a:xfrm>
                <a:off x="929" y="1661"/>
                <a:ext cx="1407" cy="1452"/>
                <a:chOff x="1292" y="1706"/>
                <a:chExt cx="1407" cy="1452"/>
              </a:xfrm>
            </p:grpSpPr>
            <p:sp>
              <p:nvSpPr>
                <p:cNvPr id="9246" name="Line 34"/>
                <p:cNvSpPr>
                  <a:spLocks noChangeShapeType="1"/>
                </p:cNvSpPr>
                <p:nvPr/>
              </p:nvSpPr>
              <p:spPr bwMode="auto">
                <a:xfrm>
                  <a:off x="1292" y="1706"/>
                  <a:ext cx="0" cy="145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7" name="Line 35"/>
                <p:cNvSpPr>
                  <a:spLocks noChangeShapeType="1"/>
                </p:cNvSpPr>
                <p:nvPr/>
              </p:nvSpPr>
              <p:spPr bwMode="auto">
                <a:xfrm>
                  <a:off x="1292" y="1706"/>
                  <a:ext cx="140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8" name="Line 36"/>
                <p:cNvSpPr>
                  <a:spLocks noChangeShapeType="1"/>
                </p:cNvSpPr>
                <p:nvPr/>
              </p:nvSpPr>
              <p:spPr bwMode="auto">
                <a:xfrm>
                  <a:off x="2699" y="1706"/>
                  <a:ext cx="0" cy="145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9" name="Line 37"/>
                <p:cNvSpPr>
                  <a:spLocks noChangeShapeType="1"/>
                </p:cNvSpPr>
                <p:nvPr/>
              </p:nvSpPr>
              <p:spPr bwMode="auto">
                <a:xfrm>
                  <a:off x="1292" y="3158"/>
                  <a:ext cx="140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0" name="Line 38"/>
                <p:cNvSpPr>
                  <a:spLocks noChangeShapeType="1"/>
                </p:cNvSpPr>
                <p:nvPr/>
              </p:nvSpPr>
              <p:spPr bwMode="auto">
                <a:xfrm>
                  <a:off x="1292" y="2160"/>
                  <a:ext cx="140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1" name="Line 39"/>
                <p:cNvSpPr>
                  <a:spLocks noChangeShapeType="1"/>
                </p:cNvSpPr>
                <p:nvPr/>
              </p:nvSpPr>
              <p:spPr bwMode="auto">
                <a:xfrm>
                  <a:off x="1292" y="2659"/>
                  <a:ext cx="140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38637" name="Text Box 45"/>
          <p:cNvSpPr txBox="1">
            <a:spLocks noChangeArrowheads="1"/>
          </p:cNvSpPr>
          <p:nvPr/>
        </p:nvSpPr>
        <p:spPr bwMode="auto">
          <a:xfrm>
            <a:off x="1403350" y="5516563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N-S</a:t>
            </a:r>
            <a:r>
              <a:rPr lang="zh-CN" altLang="en-US" b="1"/>
              <a:t>流程图</a:t>
            </a:r>
          </a:p>
        </p:txBody>
      </p:sp>
      <p:grpSp>
        <p:nvGrpSpPr>
          <p:cNvPr id="238652" name="Group 60"/>
          <p:cNvGrpSpPr>
            <a:grpSpLocks/>
          </p:cNvGrpSpPr>
          <p:nvPr/>
        </p:nvGrpSpPr>
        <p:grpSpPr bwMode="auto">
          <a:xfrm>
            <a:off x="5148263" y="1844675"/>
            <a:ext cx="1801812" cy="4321175"/>
            <a:chOff x="3243" y="1162"/>
            <a:chExt cx="1135" cy="2722"/>
          </a:xfrm>
        </p:grpSpPr>
        <p:sp>
          <p:nvSpPr>
            <p:cNvPr id="9228" name="AutoShape 46"/>
            <p:cNvSpPr>
              <a:spLocks noChangeArrowheads="1"/>
            </p:cNvSpPr>
            <p:nvPr/>
          </p:nvSpPr>
          <p:spPr bwMode="auto">
            <a:xfrm>
              <a:off x="3560" y="1162"/>
              <a:ext cx="545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开始</a:t>
              </a:r>
            </a:p>
          </p:txBody>
        </p:sp>
        <p:sp>
          <p:nvSpPr>
            <p:cNvPr id="9229" name="Line 47"/>
            <p:cNvSpPr>
              <a:spLocks noChangeShapeType="1"/>
            </p:cNvSpPr>
            <p:nvPr/>
          </p:nvSpPr>
          <p:spPr bwMode="auto">
            <a:xfrm>
              <a:off x="3833" y="1389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AutoShape 48"/>
            <p:cNvSpPr>
              <a:spLocks noChangeArrowheads="1"/>
            </p:cNvSpPr>
            <p:nvPr/>
          </p:nvSpPr>
          <p:spPr bwMode="auto">
            <a:xfrm>
              <a:off x="3244" y="1571"/>
              <a:ext cx="1134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读入</a:t>
              </a: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a,b</a:t>
              </a:r>
            </a:p>
          </p:txBody>
        </p:sp>
        <p:sp>
          <p:nvSpPr>
            <p:cNvPr id="9231" name="Line 49"/>
            <p:cNvSpPr>
              <a:spLocks noChangeShapeType="1"/>
            </p:cNvSpPr>
            <p:nvPr/>
          </p:nvSpPr>
          <p:spPr bwMode="auto">
            <a:xfrm>
              <a:off x="3833" y="1797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50"/>
            <p:cNvSpPr>
              <a:spLocks noChangeShapeType="1"/>
            </p:cNvSpPr>
            <p:nvPr/>
          </p:nvSpPr>
          <p:spPr bwMode="auto">
            <a:xfrm>
              <a:off x="3833" y="2251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51"/>
            <p:cNvSpPr>
              <a:spLocks noChangeShapeType="1"/>
            </p:cNvSpPr>
            <p:nvPr/>
          </p:nvSpPr>
          <p:spPr bwMode="auto">
            <a:xfrm>
              <a:off x="3833" y="2659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Line 52"/>
            <p:cNvSpPr>
              <a:spLocks noChangeShapeType="1"/>
            </p:cNvSpPr>
            <p:nvPr/>
          </p:nvSpPr>
          <p:spPr bwMode="auto">
            <a:xfrm>
              <a:off x="3833" y="3067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AutoShape 53"/>
            <p:cNvSpPr>
              <a:spLocks noChangeArrowheads="1"/>
            </p:cNvSpPr>
            <p:nvPr/>
          </p:nvSpPr>
          <p:spPr bwMode="auto">
            <a:xfrm>
              <a:off x="3515" y="1979"/>
              <a:ext cx="635" cy="181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t=a</a:t>
              </a:r>
            </a:p>
          </p:txBody>
        </p:sp>
        <p:sp>
          <p:nvSpPr>
            <p:cNvPr id="9236" name="AutoShape 54"/>
            <p:cNvSpPr>
              <a:spLocks noChangeArrowheads="1"/>
            </p:cNvSpPr>
            <p:nvPr/>
          </p:nvSpPr>
          <p:spPr bwMode="auto">
            <a:xfrm>
              <a:off x="3515" y="2432"/>
              <a:ext cx="635" cy="181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a=b</a:t>
              </a:r>
            </a:p>
          </p:txBody>
        </p:sp>
        <p:sp>
          <p:nvSpPr>
            <p:cNvPr id="9237" name="AutoShape 55"/>
            <p:cNvSpPr>
              <a:spLocks noChangeArrowheads="1"/>
            </p:cNvSpPr>
            <p:nvPr/>
          </p:nvSpPr>
          <p:spPr bwMode="auto">
            <a:xfrm>
              <a:off x="3515" y="2840"/>
              <a:ext cx="635" cy="181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b=t</a:t>
              </a:r>
            </a:p>
          </p:txBody>
        </p:sp>
        <p:sp>
          <p:nvSpPr>
            <p:cNvPr id="9238" name="AutoShape 56"/>
            <p:cNvSpPr>
              <a:spLocks noChangeArrowheads="1"/>
            </p:cNvSpPr>
            <p:nvPr/>
          </p:nvSpPr>
          <p:spPr bwMode="auto">
            <a:xfrm>
              <a:off x="3243" y="3249"/>
              <a:ext cx="1134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a,b</a:t>
              </a:r>
            </a:p>
          </p:txBody>
        </p:sp>
        <p:sp>
          <p:nvSpPr>
            <p:cNvPr id="9239" name="AutoShape 57"/>
            <p:cNvSpPr>
              <a:spLocks noChangeArrowheads="1"/>
            </p:cNvSpPr>
            <p:nvPr/>
          </p:nvSpPr>
          <p:spPr bwMode="auto">
            <a:xfrm>
              <a:off x="3515" y="3657"/>
              <a:ext cx="545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结束</a:t>
              </a:r>
            </a:p>
          </p:txBody>
        </p:sp>
        <p:sp>
          <p:nvSpPr>
            <p:cNvPr id="9240" name="Line 58"/>
            <p:cNvSpPr>
              <a:spLocks noChangeShapeType="1"/>
            </p:cNvSpPr>
            <p:nvPr/>
          </p:nvSpPr>
          <p:spPr bwMode="auto">
            <a:xfrm>
              <a:off x="3833" y="3430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7" name="Text Box 59"/>
          <p:cNvSpPr txBox="1">
            <a:spLocks noChangeArrowheads="1"/>
          </p:cNvSpPr>
          <p:nvPr/>
        </p:nvSpPr>
        <p:spPr bwMode="auto">
          <a:xfrm>
            <a:off x="7380288" y="3068638"/>
            <a:ext cx="546100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传统流程图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8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8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619250" y="333375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第一章　习题讲解</a:t>
            </a:r>
            <a:endParaRPr lang="zh-CN" altLang="en-US" sz="3200">
              <a:solidFill>
                <a:srgbClr val="0000FF"/>
              </a:solidFill>
              <a:latin typeface="楷体_GB2312" pitchFamily="49" charset="-122"/>
            </a:endParaRP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10288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10290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10292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293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0291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10289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0244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11">
            <a:hlinkClick r:id="rId2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AutoShape 12"/>
          <p:cNvSpPr>
            <a:spLocks noChangeArrowheads="1"/>
          </p:cNvSpPr>
          <p:nvPr/>
        </p:nvSpPr>
        <p:spPr bwMode="auto">
          <a:xfrm>
            <a:off x="395288" y="549275"/>
            <a:ext cx="1223962" cy="57626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P.</a:t>
            </a:r>
            <a:r>
              <a:rPr lang="en-US" altLang="zh-CN" sz="2800" b="1">
                <a:solidFill>
                  <a:srgbClr val="333300"/>
                </a:solidFill>
                <a:latin typeface="隶书" pitchFamily="49" charset="-122"/>
              </a:rPr>
              <a:t>28</a:t>
            </a:r>
            <a:endParaRPr lang="en-US" altLang="zh-CN" sz="2800" b="1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10247" name="Text Box 13"/>
          <p:cNvSpPr txBox="1">
            <a:spLocks noChangeArrowheads="1"/>
          </p:cNvSpPr>
          <p:nvPr/>
        </p:nvSpPr>
        <p:spPr bwMode="auto">
          <a:xfrm>
            <a:off x="971550" y="1196975"/>
            <a:ext cx="76200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14:</a:t>
            </a:r>
            <a:r>
              <a:rPr lang="zh-CN" altLang="en-US" sz="2800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流程图</a:t>
            </a:r>
            <a:r>
              <a:rPr lang="zh-CN" altLang="zh-CN" b="1"/>
              <a:t>②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/* </a:t>
            </a:r>
            <a: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求１＋２＋</a:t>
            </a:r>
            <a:r>
              <a:rPr lang="zh-CN" altLang="zh-CN">
                <a:solidFill>
                  <a:srgbClr val="A50021"/>
                </a:solidFill>
              </a:rPr>
              <a:t>‥‥ </a:t>
            </a:r>
            <a:r>
              <a:rPr lang="zh-CN" altLang="en-US" sz="2800">
                <a:solidFill>
                  <a:srgbClr val="A50021"/>
                </a:solidFill>
                <a:ea typeface="宋体" pitchFamily="2" charset="-122"/>
              </a:rPr>
              <a:t>＋</a:t>
            </a:r>
            <a:r>
              <a:rPr lang="en-US" altLang="zh-CN" sz="2800">
                <a:solidFill>
                  <a:srgbClr val="A50021"/>
                </a:solidFill>
                <a:ea typeface="宋体" pitchFamily="2" charset="-122"/>
              </a:rPr>
              <a:t>10</a:t>
            </a:r>
            <a:r>
              <a:rPr lang="zh-CN" altLang="zh-CN"/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*/</a:t>
            </a:r>
          </a:p>
        </p:txBody>
      </p:sp>
      <p:sp>
        <p:nvSpPr>
          <p:cNvPr id="239641" name="Text Box 25"/>
          <p:cNvSpPr txBox="1">
            <a:spLocks noChangeArrowheads="1"/>
          </p:cNvSpPr>
          <p:nvPr/>
        </p:nvSpPr>
        <p:spPr bwMode="auto">
          <a:xfrm>
            <a:off x="1403350" y="5516563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N-S</a:t>
            </a:r>
            <a:r>
              <a:rPr lang="zh-CN" altLang="en-US" b="1"/>
              <a:t>流程图</a:t>
            </a:r>
          </a:p>
        </p:txBody>
      </p:sp>
      <p:sp>
        <p:nvSpPr>
          <p:cNvPr id="10249" name="Text Box 40"/>
          <p:cNvSpPr txBox="1">
            <a:spLocks noChangeArrowheads="1"/>
          </p:cNvSpPr>
          <p:nvPr/>
        </p:nvSpPr>
        <p:spPr bwMode="auto">
          <a:xfrm>
            <a:off x="8027988" y="3068638"/>
            <a:ext cx="546100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传统流程图</a:t>
            </a:r>
          </a:p>
        </p:txBody>
      </p:sp>
      <p:grpSp>
        <p:nvGrpSpPr>
          <p:cNvPr id="239676" name="Group 60"/>
          <p:cNvGrpSpPr>
            <a:grpSpLocks/>
          </p:cNvGrpSpPr>
          <p:nvPr/>
        </p:nvGrpSpPr>
        <p:grpSpPr bwMode="auto">
          <a:xfrm>
            <a:off x="1474788" y="2636838"/>
            <a:ext cx="2449512" cy="2557462"/>
            <a:chOff x="929" y="1661"/>
            <a:chExt cx="1543" cy="1611"/>
          </a:xfrm>
        </p:grpSpPr>
        <p:sp>
          <p:nvSpPr>
            <p:cNvPr id="10274" name="Text Box 15"/>
            <p:cNvSpPr txBox="1">
              <a:spLocks noChangeArrowheads="1"/>
            </p:cNvSpPr>
            <p:nvPr/>
          </p:nvSpPr>
          <p:spPr bwMode="auto">
            <a:xfrm>
              <a:off x="1156" y="1752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</a:rPr>
                <a:t>s=0,i=1</a:t>
              </a:r>
            </a:p>
          </p:txBody>
        </p:sp>
        <p:sp>
          <p:nvSpPr>
            <p:cNvPr id="10275" name="Text Box 16"/>
            <p:cNvSpPr txBox="1">
              <a:spLocks noChangeArrowheads="1"/>
            </p:cNvSpPr>
            <p:nvPr/>
          </p:nvSpPr>
          <p:spPr bwMode="auto">
            <a:xfrm>
              <a:off x="1247" y="2750"/>
              <a:ext cx="10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FF"/>
                  </a:solidFill>
                </a:rPr>
                <a:t>i=i+1</a:t>
              </a:r>
            </a:p>
          </p:txBody>
        </p:sp>
        <p:sp>
          <p:nvSpPr>
            <p:cNvPr id="10276" name="Text Box 17"/>
            <p:cNvSpPr txBox="1">
              <a:spLocks noChangeArrowheads="1"/>
            </p:cNvSpPr>
            <p:nvPr/>
          </p:nvSpPr>
          <p:spPr bwMode="auto">
            <a:xfrm>
              <a:off x="930" y="2115"/>
              <a:ext cx="1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FF"/>
                  </a:solidFill>
                </a:rPr>
                <a:t>i&lt;=10</a:t>
              </a:r>
              <a:r>
                <a:rPr lang="zh-CN" altLang="en-US" sz="2000" b="1">
                  <a:solidFill>
                    <a:srgbClr val="0000FF"/>
                  </a:solidFill>
                </a:rPr>
                <a:t>时执行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10277" name="Line 19"/>
            <p:cNvSpPr>
              <a:spLocks noChangeShapeType="1"/>
            </p:cNvSpPr>
            <p:nvPr/>
          </p:nvSpPr>
          <p:spPr bwMode="auto">
            <a:xfrm>
              <a:off x="929" y="1661"/>
              <a:ext cx="1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8" name="Line 20"/>
            <p:cNvSpPr>
              <a:spLocks noChangeShapeType="1"/>
            </p:cNvSpPr>
            <p:nvPr/>
          </p:nvSpPr>
          <p:spPr bwMode="auto">
            <a:xfrm>
              <a:off x="929" y="1661"/>
              <a:ext cx="1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9" name="Line 21"/>
            <p:cNvSpPr>
              <a:spLocks noChangeShapeType="1"/>
            </p:cNvSpPr>
            <p:nvPr/>
          </p:nvSpPr>
          <p:spPr bwMode="auto">
            <a:xfrm>
              <a:off x="2336" y="1661"/>
              <a:ext cx="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0" name="Line 22"/>
            <p:cNvSpPr>
              <a:spLocks noChangeShapeType="1"/>
            </p:cNvSpPr>
            <p:nvPr/>
          </p:nvSpPr>
          <p:spPr bwMode="auto">
            <a:xfrm>
              <a:off x="930" y="3022"/>
              <a:ext cx="1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Line 23"/>
            <p:cNvSpPr>
              <a:spLocks noChangeShapeType="1"/>
            </p:cNvSpPr>
            <p:nvPr/>
          </p:nvSpPr>
          <p:spPr bwMode="auto">
            <a:xfrm>
              <a:off x="929" y="2115"/>
              <a:ext cx="1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2" name="Line 41"/>
            <p:cNvSpPr>
              <a:spLocks noChangeShapeType="1"/>
            </p:cNvSpPr>
            <p:nvPr/>
          </p:nvSpPr>
          <p:spPr bwMode="auto">
            <a:xfrm>
              <a:off x="1156" y="2387"/>
              <a:ext cx="1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83" name="Line 42"/>
            <p:cNvSpPr>
              <a:spLocks noChangeShapeType="1"/>
            </p:cNvSpPr>
            <p:nvPr/>
          </p:nvSpPr>
          <p:spPr bwMode="auto">
            <a:xfrm>
              <a:off x="1156" y="2387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84" name="Line 43"/>
            <p:cNvSpPr>
              <a:spLocks noChangeShapeType="1"/>
            </p:cNvSpPr>
            <p:nvPr/>
          </p:nvSpPr>
          <p:spPr bwMode="auto">
            <a:xfrm>
              <a:off x="1156" y="2704"/>
              <a:ext cx="1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85" name="Text Box 44"/>
            <p:cNvSpPr txBox="1">
              <a:spLocks noChangeArrowheads="1"/>
            </p:cNvSpPr>
            <p:nvPr/>
          </p:nvSpPr>
          <p:spPr bwMode="auto">
            <a:xfrm>
              <a:off x="1156" y="2432"/>
              <a:ext cx="1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FF"/>
                  </a:solidFill>
                </a:rPr>
                <a:t>s=s+i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10286" name="Line 45"/>
            <p:cNvSpPr>
              <a:spLocks noChangeShapeType="1"/>
            </p:cNvSpPr>
            <p:nvPr/>
          </p:nvSpPr>
          <p:spPr bwMode="auto">
            <a:xfrm>
              <a:off x="930" y="3249"/>
              <a:ext cx="14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87" name="Text Box 46"/>
            <p:cNvSpPr txBox="1">
              <a:spLocks noChangeArrowheads="1"/>
            </p:cNvSpPr>
            <p:nvPr/>
          </p:nvSpPr>
          <p:spPr bwMode="auto">
            <a:xfrm>
              <a:off x="975" y="3022"/>
              <a:ext cx="1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</a:rPr>
                <a:t>输出　</a:t>
              </a:r>
              <a:r>
                <a:rPr lang="en-US" altLang="zh-CN" sz="2000" b="1">
                  <a:solidFill>
                    <a:schemeClr val="tx1"/>
                  </a:solidFill>
                </a:rPr>
                <a:t>s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10251" name="Group 59"/>
          <p:cNvGrpSpPr>
            <a:grpSpLocks/>
          </p:cNvGrpSpPr>
          <p:nvPr/>
        </p:nvGrpSpPr>
        <p:grpSpPr bwMode="auto">
          <a:xfrm>
            <a:off x="4840288" y="1636713"/>
            <a:ext cx="2544762" cy="4686300"/>
            <a:chOff x="3061" y="1162"/>
            <a:chExt cx="1588" cy="2813"/>
          </a:xfrm>
        </p:grpSpPr>
        <p:sp>
          <p:nvSpPr>
            <p:cNvPr id="10253" name="AutoShape 27"/>
            <p:cNvSpPr>
              <a:spLocks noChangeArrowheads="1"/>
            </p:cNvSpPr>
            <p:nvPr/>
          </p:nvSpPr>
          <p:spPr bwMode="auto">
            <a:xfrm>
              <a:off x="3560" y="1162"/>
              <a:ext cx="545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开始</a:t>
              </a:r>
            </a:p>
          </p:txBody>
        </p:sp>
        <p:sp>
          <p:nvSpPr>
            <p:cNvPr id="10254" name="Line 28"/>
            <p:cNvSpPr>
              <a:spLocks noChangeShapeType="1"/>
            </p:cNvSpPr>
            <p:nvPr/>
          </p:nvSpPr>
          <p:spPr bwMode="auto">
            <a:xfrm>
              <a:off x="3833" y="1389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30"/>
            <p:cNvSpPr>
              <a:spLocks noChangeShapeType="1"/>
            </p:cNvSpPr>
            <p:nvPr/>
          </p:nvSpPr>
          <p:spPr bwMode="auto">
            <a:xfrm>
              <a:off x="3833" y="1797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31"/>
            <p:cNvSpPr>
              <a:spLocks noChangeShapeType="1"/>
            </p:cNvSpPr>
            <p:nvPr/>
          </p:nvSpPr>
          <p:spPr bwMode="auto">
            <a:xfrm>
              <a:off x="3833" y="2296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Line 32"/>
            <p:cNvSpPr>
              <a:spLocks noChangeShapeType="1"/>
            </p:cNvSpPr>
            <p:nvPr/>
          </p:nvSpPr>
          <p:spPr bwMode="auto">
            <a:xfrm>
              <a:off x="3833" y="2659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Line 33"/>
            <p:cNvSpPr>
              <a:spLocks noChangeShapeType="1"/>
            </p:cNvSpPr>
            <p:nvPr/>
          </p:nvSpPr>
          <p:spPr bwMode="auto">
            <a:xfrm flipH="1">
              <a:off x="3832" y="3249"/>
              <a:ext cx="1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AutoShape 35"/>
            <p:cNvSpPr>
              <a:spLocks noChangeArrowheads="1"/>
            </p:cNvSpPr>
            <p:nvPr/>
          </p:nvSpPr>
          <p:spPr bwMode="auto">
            <a:xfrm>
              <a:off x="3515" y="2478"/>
              <a:ext cx="680" cy="181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s=s+i</a:t>
              </a:r>
            </a:p>
          </p:txBody>
        </p:sp>
        <p:sp>
          <p:nvSpPr>
            <p:cNvPr id="10260" name="AutoShape 36"/>
            <p:cNvSpPr>
              <a:spLocks noChangeArrowheads="1"/>
            </p:cNvSpPr>
            <p:nvPr/>
          </p:nvSpPr>
          <p:spPr bwMode="auto">
            <a:xfrm>
              <a:off x="3515" y="2840"/>
              <a:ext cx="635" cy="181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i=i+1</a:t>
              </a:r>
            </a:p>
          </p:txBody>
        </p:sp>
        <p:sp>
          <p:nvSpPr>
            <p:cNvPr id="10261" name="AutoShape 37"/>
            <p:cNvSpPr>
              <a:spLocks noChangeArrowheads="1"/>
            </p:cNvSpPr>
            <p:nvPr/>
          </p:nvSpPr>
          <p:spPr bwMode="auto">
            <a:xfrm>
              <a:off x="3243" y="3385"/>
              <a:ext cx="1134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s</a:t>
              </a:r>
            </a:p>
          </p:txBody>
        </p:sp>
        <p:sp>
          <p:nvSpPr>
            <p:cNvPr id="10262" name="AutoShape 38"/>
            <p:cNvSpPr>
              <a:spLocks noChangeArrowheads="1"/>
            </p:cNvSpPr>
            <p:nvPr/>
          </p:nvSpPr>
          <p:spPr bwMode="auto">
            <a:xfrm>
              <a:off x="3560" y="3748"/>
              <a:ext cx="545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结束</a:t>
              </a:r>
            </a:p>
          </p:txBody>
        </p:sp>
        <p:sp>
          <p:nvSpPr>
            <p:cNvPr id="10263" name="Line 39"/>
            <p:cNvSpPr>
              <a:spLocks noChangeShapeType="1"/>
            </p:cNvSpPr>
            <p:nvPr/>
          </p:nvSpPr>
          <p:spPr bwMode="auto">
            <a:xfrm>
              <a:off x="3833" y="3612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AutoShape 47"/>
            <p:cNvSpPr>
              <a:spLocks noChangeArrowheads="1"/>
            </p:cNvSpPr>
            <p:nvPr/>
          </p:nvSpPr>
          <p:spPr bwMode="auto">
            <a:xfrm>
              <a:off x="3334" y="1570"/>
              <a:ext cx="998" cy="227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s=0;i=1</a:t>
              </a:r>
            </a:p>
          </p:txBody>
        </p:sp>
        <p:sp>
          <p:nvSpPr>
            <p:cNvPr id="10265" name="AutoShape 48"/>
            <p:cNvSpPr>
              <a:spLocks noChangeArrowheads="1"/>
            </p:cNvSpPr>
            <p:nvPr/>
          </p:nvSpPr>
          <p:spPr bwMode="auto">
            <a:xfrm>
              <a:off x="3334" y="1979"/>
              <a:ext cx="1043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 sz="2000"/>
                <a:t>i&lt;=10</a:t>
              </a:r>
            </a:p>
          </p:txBody>
        </p:sp>
        <p:sp>
          <p:nvSpPr>
            <p:cNvPr id="10266" name="Text Box 49"/>
            <p:cNvSpPr txBox="1">
              <a:spLocks noChangeArrowheads="1"/>
            </p:cNvSpPr>
            <p:nvPr/>
          </p:nvSpPr>
          <p:spPr bwMode="auto">
            <a:xfrm>
              <a:off x="3878" y="2251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800"/>
                <a:t>Y</a:t>
              </a:r>
            </a:p>
          </p:txBody>
        </p:sp>
        <p:sp>
          <p:nvSpPr>
            <p:cNvPr id="10267" name="Line 50"/>
            <p:cNvSpPr>
              <a:spLocks noChangeShapeType="1"/>
            </p:cNvSpPr>
            <p:nvPr/>
          </p:nvSpPr>
          <p:spPr bwMode="auto">
            <a:xfrm flipH="1">
              <a:off x="3061" y="3158"/>
              <a:ext cx="7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68" name="Line 51"/>
            <p:cNvSpPr>
              <a:spLocks noChangeShapeType="1"/>
            </p:cNvSpPr>
            <p:nvPr/>
          </p:nvSpPr>
          <p:spPr bwMode="auto">
            <a:xfrm flipV="1">
              <a:off x="3061" y="1888"/>
              <a:ext cx="0" cy="1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69" name="Line 52"/>
            <p:cNvSpPr>
              <a:spLocks noChangeShapeType="1"/>
            </p:cNvSpPr>
            <p:nvPr/>
          </p:nvSpPr>
          <p:spPr bwMode="auto">
            <a:xfrm>
              <a:off x="3061" y="1888"/>
              <a:ext cx="7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70" name="Line 53"/>
            <p:cNvSpPr>
              <a:spLocks noChangeShapeType="1"/>
            </p:cNvSpPr>
            <p:nvPr/>
          </p:nvSpPr>
          <p:spPr bwMode="auto">
            <a:xfrm>
              <a:off x="4377" y="2115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71" name="Line 54"/>
            <p:cNvSpPr>
              <a:spLocks noChangeShapeType="1"/>
            </p:cNvSpPr>
            <p:nvPr/>
          </p:nvSpPr>
          <p:spPr bwMode="auto">
            <a:xfrm>
              <a:off x="4649" y="2115"/>
              <a:ext cx="0" cy="1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72" name="Line 55"/>
            <p:cNvSpPr>
              <a:spLocks noChangeShapeType="1"/>
            </p:cNvSpPr>
            <p:nvPr/>
          </p:nvSpPr>
          <p:spPr bwMode="auto">
            <a:xfrm flipH="1">
              <a:off x="3833" y="3249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73" name="Text Box 58"/>
            <p:cNvSpPr txBox="1">
              <a:spLocks noChangeArrowheads="1"/>
            </p:cNvSpPr>
            <p:nvPr/>
          </p:nvSpPr>
          <p:spPr bwMode="auto">
            <a:xfrm>
              <a:off x="4377" y="1933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800"/>
                <a:t>N</a:t>
              </a:r>
            </a:p>
          </p:txBody>
        </p:sp>
      </p:grpSp>
      <p:cxnSp>
        <p:nvCxnSpPr>
          <p:cNvPr id="10252" name="直接连接符 2"/>
          <p:cNvCxnSpPr>
            <a:cxnSpLocks noChangeShapeType="1"/>
            <a:stCxn id="10260" idx="2"/>
          </p:cNvCxnSpPr>
          <p:nvPr/>
        </p:nvCxnSpPr>
        <p:spPr bwMode="auto">
          <a:xfrm>
            <a:off x="6076950" y="4733925"/>
            <a:ext cx="0" cy="2286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9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9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9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55650" y="260350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第一章　习题讲解</a:t>
            </a:r>
            <a:endParaRPr lang="zh-CN" altLang="en-US" sz="3200">
              <a:solidFill>
                <a:srgbClr val="0000FF"/>
              </a:solidFill>
              <a:latin typeface="楷体_GB2312" pitchFamily="49" charset="-122"/>
            </a:endParaRP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11347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11349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11351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352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1350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11348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1268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11">
            <a:hlinkClick r:id="rId2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AutoShape 12"/>
          <p:cNvSpPr>
            <a:spLocks noChangeArrowheads="1"/>
          </p:cNvSpPr>
          <p:nvPr/>
        </p:nvSpPr>
        <p:spPr bwMode="auto">
          <a:xfrm>
            <a:off x="395288" y="549275"/>
            <a:ext cx="1296987" cy="6477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P.29</a:t>
            </a:r>
            <a:endParaRPr lang="en-US" altLang="zh-CN" sz="2800" b="1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323850" y="1196975"/>
            <a:ext cx="7921625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14: </a:t>
            </a:r>
            <a:r>
              <a:rPr lang="zh-CN" altLang="zh-CN" b="1"/>
              <a:t>③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0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要求按照从大到小顺序打印三个整数</a:t>
            </a:r>
            <a:r>
              <a:rPr lang="en-US" altLang="zh-CN" sz="20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a,b,c</a:t>
            </a:r>
          </a:p>
        </p:txBody>
      </p:sp>
      <p:sp>
        <p:nvSpPr>
          <p:cNvPr id="240662" name="Text Box 22"/>
          <p:cNvSpPr txBox="1">
            <a:spLocks noChangeArrowheads="1"/>
          </p:cNvSpPr>
          <p:nvPr/>
        </p:nvSpPr>
        <p:spPr bwMode="auto">
          <a:xfrm rot="5400000">
            <a:off x="395287" y="3429001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N-S</a:t>
            </a:r>
            <a:r>
              <a:rPr lang="zh-CN" altLang="en-US" b="1"/>
              <a:t>流程图</a:t>
            </a:r>
          </a:p>
        </p:txBody>
      </p:sp>
      <p:sp>
        <p:nvSpPr>
          <p:cNvPr id="240663" name="Text Box 23"/>
          <p:cNvSpPr txBox="1">
            <a:spLocks noChangeArrowheads="1"/>
          </p:cNvSpPr>
          <p:nvPr/>
        </p:nvSpPr>
        <p:spPr bwMode="auto">
          <a:xfrm>
            <a:off x="5580063" y="2708275"/>
            <a:ext cx="5461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传统流程图</a:t>
            </a:r>
          </a:p>
        </p:txBody>
      </p:sp>
      <p:sp>
        <p:nvSpPr>
          <p:cNvPr id="240655" name="Text Box 15"/>
          <p:cNvSpPr txBox="1">
            <a:spLocks noChangeArrowheads="1"/>
          </p:cNvSpPr>
          <p:nvPr/>
        </p:nvSpPr>
        <p:spPr bwMode="auto">
          <a:xfrm>
            <a:off x="2987675" y="3429000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a&lt;c</a:t>
            </a:r>
          </a:p>
        </p:txBody>
      </p:sp>
      <p:sp>
        <p:nvSpPr>
          <p:cNvPr id="240667" name="Text Box 27"/>
          <p:cNvSpPr txBox="1">
            <a:spLocks noChangeArrowheads="1"/>
          </p:cNvSpPr>
          <p:nvPr/>
        </p:nvSpPr>
        <p:spPr bwMode="auto">
          <a:xfrm>
            <a:off x="1763713" y="2924175"/>
            <a:ext cx="208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t=a,a=b,b=t</a:t>
            </a:r>
          </a:p>
        </p:txBody>
      </p:sp>
      <p:sp>
        <p:nvSpPr>
          <p:cNvPr id="240695" name="Text Box 55"/>
          <p:cNvSpPr txBox="1">
            <a:spLocks noChangeArrowheads="1"/>
          </p:cNvSpPr>
          <p:nvPr/>
        </p:nvSpPr>
        <p:spPr bwMode="auto">
          <a:xfrm>
            <a:off x="3132138" y="23495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a&lt;b</a:t>
            </a:r>
          </a:p>
        </p:txBody>
      </p:sp>
      <p:sp>
        <p:nvSpPr>
          <p:cNvPr id="240719" name="Text Box 79"/>
          <p:cNvSpPr txBox="1">
            <a:spLocks noChangeArrowheads="1"/>
          </p:cNvSpPr>
          <p:nvPr/>
        </p:nvSpPr>
        <p:spPr bwMode="auto">
          <a:xfrm>
            <a:off x="2195513" y="25654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40720" name="Text Box 80"/>
          <p:cNvSpPr txBox="1">
            <a:spLocks noChangeArrowheads="1"/>
          </p:cNvSpPr>
          <p:nvPr/>
        </p:nvSpPr>
        <p:spPr bwMode="auto">
          <a:xfrm>
            <a:off x="3779838" y="25654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240724" name="Text Box 84"/>
          <p:cNvSpPr txBox="1">
            <a:spLocks noChangeArrowheads="1"/>
          </p:cNvSpPr>
          <p:nvPr/>
        </p:nvSpPr>
        <p:spPr bwMode="auto">
          <a:xfrm>
            <a:off x="2195513" y="36449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40725" name="Text Box 85"/>
          <p:cNvSpPr txBox="1">
            <a:spLocks noChangeArrowheads="1"/>
          </p:cNvSpPr>
          <p:nvPr/>
        </p:nvSpPr>
        <p:spPr bwMode="auto">
          <a:xfrm>
            <a:off x="3851275" y="36449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240726" name="Text Box 86"/>
          <p:cNvSpPr txBox="1">
            <a:spLocks noChangeArrowheads="1"/>
          </p:cNvSpPr>
          <p:nvPr/>
        </p:nvSpPr>
        <p:spPr bwMode="auto">
          <a:xfrm>
            <a:off x="1763713" y="4005263"/>
            <a:ext cx="208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t=a,a=c,c=t</a:t>
            </a:r>
          </a:p>
        </p:txBody>
      </p:sp>
      <p:sp>
        <p:nvSpPr>
          <p:cNvPr id="240732" name="Text Box 92"/>
          <p:cNvSpPr txBox="1">
            <a:spLocks noChangeArrowheads="1"/>
          </p:cNvSpPr>
          <p:nvPr/>
        </p:nvSpPr>
        <p:spPr bwMode="auto">
          <a:xfrm>
            <a:off x="2987675" y="4437063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b&lt;c</a:t>
            </a:r>
          </a:p>
        </p:txBody>
      </p:sp>
      <p:sp>
        <p:nvSpPr>
          <p:cNvPr id="240733" name="Text Box 93"/>
          <p:cNvSpPr txBox="1">
            <a:spLocks noChangeArrowheads="1"/>
          </p:cNvSpPr>
          <p:nvPr/>
        </p:nvSpPr>
        <p:spPr bwMode="auto">
          <a:xfrm>
            <a:off x="2195513" y="4652963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40734" name="Text Box 94"/>
          <p:cNvSpPr txBox="1">
            <a:spLocks noChangeArrowheads="1"/>
          </p:cNvSpPr>
          <p:nvPr/>
        </p:nvSpPr>
        <p:spPr bwMode="auto">
          <a:xfrm>
            <a:off x="3779838" y="4652963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240736" name="Text Box 96"/>
          <p:cNvSpPr txBox="1">
            <a:spLocks noChangeArrowheads="1"/>
          </p:cNvSpPr>
          <p:nvPr/>
        </p:nvSpPr>
        <p:spPr bwMode="auto">
          <a:xfrm>
            <a:off x="1763713" y="5013325"/>
            <a:ext cx="208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t=b,b=c,c=t</a:t>
            </a:r>
          </a:p>
        </p:txBody>
      </p:sp>
      <p:grpSp>
        <p:nvGrpSpPr>
          <p:cNvPr id="240782" name="Group 142"/>
          <p:cNvGrpSpPr>
            <a:grpSpLocks/>
          </p:cNvGrpSpPr>
          <p:nvPr/>
        </p:nvGrpSpPr>
        <p:grpSpPr bwMode="auto">
          <a:xfrm>
            <a:off x="1979613" y="1844675"/>
            <a:ext cx="2235200" cy="4033838"/>
            <a:chOff x="1247" y="1162"/>
            <a:chExt cx="1408" cy="2541"/>
          </a:xfrm>
        </p:grpSpPr>
        <p:sp>
          <p:nvSpPr>
            <p:cNvPr id="11325" name="Text Box 29"/>
            <p:cNvSpPr txBox="1">
              <a:spLocks noChangeArrowheads="1"/>
            </p:cNvSpPr>
            <p:nvPr/>
          </p:nvSpPr>
          <p:spPr bwMode="auto">
            <a:xfrm>
              <a:off x="1293" y="3430"/>
              <a:ext cx="1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</a:rPr>
                <a:t>输出　</a:t>
              </a:r>
              <a:r>
                <a:rPr lang="en-US" altLang="zh-CN" sz="2000" b="1">
                  <a:solidFill>
                    <a:schemeClr val="tx1"/>
                  </a:solidFill>
                </a:rPr>
                <a:t>a,b,c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1326" name="Text Box 14"/>
            <p:cNvSpPr txBox="1">
              <a:spLocks noChangeArrowheads="1"/>
            </p:cNvSpPr>
            <p:nvPr/>
          </p:nvSpPr>
          <p:spPr bwMode="auto">
            <a:xfrm>
              <a:off x="1384" y="1208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</a:rPr>
                <a:t>读入 </a:t>
              </a:r>
              <a:r>
                <a:rPr lang="en-US" altLang="zh-CN" sz="2000" b="1">
                  <a:solidFill>
                    <a:schemeClr val="tx1"/>
                  </a:solidFill>
                </a:rPr>
                <a:t>a,b,c</a:t>
              </a:r>
            </a:p>
          </p:txBody>
        </p:sp>
        <p:sp>
          <p:nvSpPr>
            <p:cNvPr id="11327" name="Line 17"/>
            <p:cNvSpPr>
              <a:spLocks noChangeShapeType="1"/>
            </p:cNvSpPr>
            <p:nvPr/>
          </p:nvSpPr>
          <p:spPr bwMode="auto">
            <a:xfrm>
              <a:off x="1247" y="1162"/>
              <a:ext cx="1" cy="25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8" name="Line 18"/>
            <p:cNvSpPr>
              <a:spLocks noChangeShapeType="1"/>
            </p:cNvSpPr>
            <p:nvPr/>
          </p:nvSpPr>
          <p:spPr bwMode="auto">
            <a:xfrm>
              <a:off x="1248" y="1162"/>
              <a:ext cx="1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9" name="Line 19"/>
            <p:cNvSpPr>
              <a:spLocks noChangeShapeType="1"/>
            </p:cNvSpPr>
            <p:nvPr/>
          </p:nvSpPr>
          <p:spPr bwMode="auto">
            <a:xfrm flipH="1">
              <a:off x="2654" y="1162"/>
              <a:ext cx="0" cy="25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0" name="Line 20"/>
            <p:cNvSpPr>
              <a:spLocks noChangeShapeType="1"/>
            </p:cNvSpPr>
            <p:nvPr/>
          </p:nvSpPr>
          <p:spPr bwMode="auto">
            <a:xfrm>
              <a:off x="1248" y="2523"/>
              <a:ext cx="1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1" name="Line 21"/>
            <p:cNvSpPr>
              <a:spLocks noChangeShapeType="1"/>
            </p:cNvSpPr>
            <p:nvPr/>
          </p:nvSpPr>
          <p:spPr bwMode="auto">
            <a:xfrm>
              <a:off x="1248" y="1480"/>
              <a:ext cx="1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2" name="Line 24"/>
            <p:cNvSpPr>
              <a:spLocks noChangeShapeType="1"/>
            </p:cNvSpPr>
            <p:nvPr/>
          </p:nvSpPr>
          <p:spPr bwMode="auto">
            <a:xfrm>
              <a:off x="1248" y="1842"/>
              <a:ext cx="14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33" name="Line 25"/>
            <p:cNvSpPr>
              <a:spLocks noChangeShapeType="1"/>
            </p:cNvSpPr>
            <p:nvPr/>
          </p:nvSpPr>
          <p:spPr bwMode="auto">
            <a:xfrm>
              <a:off x="2245" y="1842"/>
              <a:ext cx="0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34" name="Line 26"/>
            <p:cNvSpPr>
              <a:spLocks noChangeShapeType="1"/>
            </p:cNvSpPr>
            <p:nvPr/>
          </p:nvSpPr>
          <p:spPr bwMode="auto">
            <a:xfrm>
              <a:off x="1248" y="2115"/>
              <a:ext cx="14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35" name="Line 28"/>
            <p:cNvSpPr>
              <a:spLocks noChangeShapeType="1"/>
            </p:cNvSpPr>
            <p:nvPr/>
          </p:nvSpPr>
          <p:spPr bwMode="auto">
            <a:xfrm>
              <a:off x="1248" y="2750"/>
              <a:ext cx="14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36" name="Line 53"/>
            <p:cNvSpPr>
              <a:spLocks noChangeShapeType="1"/>
            </p:cNvSpPr>
            <p:nvPr/>
          </p:nvSpPr>
          <p:spPr bwMode="auto">
            <a:xfrm>
              <a:off x="1248" y="1480"/>
              <a:ext cx="997" cy="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37" name="Line 54"/>
            <p:cNvSpPr>
              <a:spLocks noChangeShapeType="1"/>
            </p:cNvSpPr>
            <p:nvPr/>
          </p:nvSpPr>
          <p:spPr bwMode="auto">
            <a:xfrm flipH="1">
              <a:off x="2245" y="1525"/>
              <a:ext cx="409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38" name="Line 81"/>
            <p:cNvSpPr>
              <a:spLocks noChangeShapeType="1"/>
            </p:cNvSpPr>
            <p:nvPr/>
          </p:nvSpPr>
          <p:spPr bwMode="auto">
            <a:xfrm>
              <a:off x="1248" y="2115"/>
              <a:ext cx="997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39" name="Line 82"/>
            <p:cNvSpPr>
              <a:spLocks noChangeShapeType="1"/>
            </p:cNvSpPr>
            <p:nvPr/>
          </p:nvSpPr>
          <p:spPr bwMode="auto">
            <a:xfrm flipH="1">
              <a:off x="2245" y="2115"/>
              <a:ext cx="409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40" name="Line 83"/>
            <p:cNvSpPr>
              <a:spLocks noChangeShapeType="1"/>
            </p:cNvSpPr>
            <p:nvPr/>
          </p:nvSpPr>
          <p:spPr bwMode="auto">
            <a:xfrm>
              <a:off x="2245" y="2523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41" name="Line 88"/>
            <p:cNvSpPr>
              <a:spLocks noChangeShapeType="1"/>
            </p:cNvSpPr>
            <p:nvPr/>
          </p:nvSpPr>
          <p:spPr bwMode="auto">
            <a:xfrm>
              <a:off x="1248" y="3158"/>
              <a:ext cx="14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42" name="Line 89"/>
            <p:cNvSpPr>
              <a:spLocks noChangeShapeType="1"/>
            </p:cNvSpPr>
            <p:nvPr/>
          </p:nvSpPr>
          <p:spPr bwMode="auto">
            <a:xfrm>
              <a:off x="1248" y="2750"/>
              <a:ext cx="997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43" name="Line 90"/>
            <p:cNvSpPr>
              <a:spLocks noChangeShapeType="1"/>
            </p:cNvSpPr>
            <p:nvPr/>
          </p:nvSpPr>
          <p:spPr bwMode="auto">
            <a:xfrm flipH="1">
              <a:off x="2245" y="2750"/>
              <a:ext cx="409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44" name="Line 95"/>
            <p:cNvSpPr>
              <a:spLocks noChangeShapeType="1"/>
            </p:cNvSpPr>
            <p:nvPr/>
          </p:nvSpPr>
          <p:spPr bwMode="auto">
            <a:xfrm>
              <a:off x="1248" y="3385"/>
              <a:ext cx="14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45" name="Line 97"/>
            <p:cNvSpPr>
              <a:spLocks noChangeShapeType="1"/>
            </p:cNvSpPr>
            <p:nvPr/>
          </p:nvSpPr>
          <p:spPr bwMode="auto">
            <a:xfrm>
              <a:off x="2245" y="3158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46" name="Line 99"/>
            <p:cNvSpPr>
              <a:spLocks noChangeShapeType="1"/>
            </p:cNvSpPr>
            <p:nvPr/>
          </p:nvSpPr>
          <p:spPr bwMode="auto">
            <a:xfrm>
              <a:off x="1248" y="3703"/>
              <a:ext cx="14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40679" name="AutoShape 39"/>
          <p:cNvSpPr>
            <a:spLocks noChangeArrowheads="1"/>
          </p:cNvSpPr>
          <p:nvPr/>
        </p:nvSpPr>
        <p:spPr bwMode="auto">
          <a:xfrm>
            <a:off x="6300788" y="5589588"/>
            <a:ext cx="1800225" cy="360362"/>
          </a:xfrm>
          <a:prstGeom prst="flowChartInputOutpu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输出</a:t>
            </a: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a,b,c</a:t>
            </a:r>
          </a:p>
        </p:txBody>
      </p:sp>
      <p:sp>
        <p:nvSpPr>
          <p:cNvPr id="240681" name="Line 41"/>
          <p:cNvSpPr>
            <a:spLocks noChangeShapeType="1"/>
          </p:cNvSpPr>
          <p:nvPr/>
        </p:nvSpPr>
        <p:spPr bwMode="auto">
          <a:xfrm>
            <a:off x="7237413" y="5949950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783" name="Group 143"/>
          <p:cNvGrpSpPr>
            <a:grpSpLocks/>
          </p:cNvGrpSpPr>
          <p:nvPr/>
        </p:nvGrpSpPr>
        <p:grpSpPr bwMode="auto">
          <a:xfrm>
            <a:off x="6804025" y="188913"/>
            <a:ext cx="936625" cy="6337300"/>
            <a:chOff x="4286" y="119"/>
            <a:chExt cx="590" cy="3992"/>
          </a:xfrm>
        </p:grpSpPr>
        <p:sp>
          <p:nvSpPr>
            <p:cNvPr id="11323" name="AutoShape 40"/>
            <p:cNvSpPr>
              <a:spLocks noChangeArrowheads="1"/>
            </p:cNvSpPr>
            <p:nvPr/>
          </p:nvSpPr>
          <p:spPr bwMode="auto">
            <a:xfrm>
              <a:off x="4286" y="3884"/>
              <a:ext cx="545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结束</a:t>
              </a:r>
            </a:p>
          </p:txBody>
        </p:sp>
        <p:sp>
          <p:nvSpPr>
            <p:cNvPr id="11324" name="AutoShape 31"/>
            <p:cNvSpPr>
              <a:spLocks noChangeArrowheads="1"/>
            </p:cNvSpPr>
            <p:nvPr/>
          </p:nvSpPr>
          <p:spPr bwMode="auto">
            <a:xfrm>
              <a:off x="4331" y="119"/>
              <a:ext cx="545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开始</a:t>
              </a:r>
            </a:p>
          </p:txBody>
        </p:sp>
      </p:grpSp>
      <p:sp>
        <p:nvSpPr>
          <p:cNvPr id="240698" name="Line 58"/>
          <p:cNvSpPr>
            <a:spLocks noChangeShapeType="1"/>
          </p:cNvSpPr>
          <p:nvPr/>
        </p:nvSpPr>
        <p:spPr bwMode="auto">
          <a:xfrm>
            <a:off x="7308850" y="549275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99" name="Line 59"/>
          <p:cNvSpPr>
            <a:spLocks noChangeShapeType="1"/>
          </p:cNvSpPr>
          <p:nvPr/>
        </p:nvSpPr>
        <p:spPr bwMode="auto">
          <a:xfrm>
            <a:off x="7308850" y="1196975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74" name="Line 34"/>
          <p:cNvSpPr>
            <a:spLocks noChangeShapeType="1"/>
          </p:cNvSpPr>
          <p:nvPr/>
        </p:nvSpPr>
        <p:spPr bwMode="auto">
          <a:xfrm>
            <a:off x="7308850" y="1989138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75" name="Line 35"/>
          <p:cNvSpPr>
            <a:spLocks noChangeShapeType="1"/>
          </p:cNvSpPr>
          <p:nvPr/>
        </p:nvSpPr>
        <p:spPr bwMode="auto">
          <a:xfrm>
            <a:off x="7308850" y="2565400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77" name="AutoShape 37"/>
          <p:cNvSpPr>
            <a:spLocks noChangeArrowheads="1"/>
          </p:cNvSpPr>
          <p:nvPr/>
        </p:nvSpPr>
        <p:spPr bwMode="auto">
          <a:xfrm>
            <a:off x="6588125" y="2278063"/>
            <a:ext cx="1512888" cy="287337"/>
          </a:xfrm>
          <a:prstGeom prst="flowChartProcess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000">
                <a:solidFill>
                  <a:srgbClr val="000000"/>
                </a:solidFill>
              </a:rPr>
              <a:t>t=a,a=b,b=t</a:t>
            </a:r>
          </a:p>
        </p:txBody>
      </p:sp>
      <p:sp>
        <p:nvSpPr>
          <p:cNvPr id="240683" name="AutoShape 43"/>
          <p:cNvSpPr>
            <a:spLocks noChangeArrowheads="1"/>
          </p:cNvSpPr>
          <p:nvPr/>
        </p:nvSpPr>
        <p:spPr bwMode="auto">
          <a:xfrm>
            <a:off x="6516688" y="1485900"/>
            <a:ext cx="1655762" cy="503238"/>
          </a:xfrm>
          <a:prstGeom prst="flowChartDecision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000"/>
              <a:t>a&lt;b</a:t>
            </a:r>
          </a:p>
        </p:txBody>
      </p:sp>
      <p:sp>
        <p:nvSpPr>
          <p:cNvPr id="240684" name="Text Box 44"/>
          <p:cNvSpPr txBox="1">
            <a:spLocks noChangeArrowheads="1"/>
          </p:cNvSpPr>
          <p:nvPr/>
        </p:nvSpPr>
        <p:spPr bwMode="auto">
          <a:xfrm>
            <a:off x="7380288" y="19177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/>
              <a:t>Y</a:t>
            </a:r>
          </a:p>
        </p:txBody>
      </p:sp>
      <p:sp>
        <p:nvSpPr>
          <p:cNvPr id="240692" name="Text Box 52"/>
          <p:cNvSpPr txBox="1">
            <a:spLocks noChangeArrowheads="1"/>
          </p:cNvSpPr>
          <p:nvPr/>
        </p:nvSpPr>
        <p:spPr bwMode="auto">
          <a:xfrm>
            <a:off x="8172450" y="1412875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/>
              <a:t>N</a:t>
            </a:r>
          </a:p>
        </p:txBody>
      </p:sp>
      <p:grpSp>
        <p:nvGrpSpPr>
          <p:cNvPr id="240784" name="Group 144"/>
          <p:cNvGrpSpPr>
            <a:grpSpLocks/>
          </p:cNvGrpSpPr>
          <p:nvPr/>
        </p:nvGrpSpPr>
        <p:grpSpPr bwMode="auto">
          <a:xfrm>
            <a:off x="7308850" y="1700213"/>
            <a:ext cx="1295400" cy="1008062"/>
            <a:chOff x="4604" y="1072"/>
            <a:chExt cx="816" cy="635"/>
          </a:xfrm>
        </p:grpSpPr>
        <p:sp>
          <p:nvSpPr>
            <p:cNvPr id="11320" name="Line 49"/>
            <p:cNvSpPr>
              <a:spLocks noChangeShapeType="1"/>
            </p:cNvSpPr>
            <p:nvPr/>
          </p:nvSpPr>
          <p:spPr bwMode="auto">
            <a:xfrm>
              <a:off x="5420" y="1072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21" name="Line 50"/>
            <p:cNvSpPr>
              <a:spLocks noChangeShapeType="1"/>
            </p:cNvSpPr>
            <p:nvPr/>
          </p:nvSpPr>
          <p:spPr bwMode="auto">
            <a:xfrm flipH="1">
              <a:off x="4604" y="1707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22" name="Line 74"/>
            <p:cNvSpPr>
              <a:spLocks noChangeShapeType="1"/>
            </p:cNvSpPr>
            <p:nvPr/>
          </p:nvSpPr>
          <p:spPr bwMode="auto">
            <a:xfrm>
              <a:off x="5148" y="1072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40741" name="AutoShape 101"/>
          <p:cNvSpPr>
            <a:spLocks noChangeArrowheads="1"/>
          </p:cNvSpPr>
          <p:nvPr/>
        </p:nvSpPr>
        <p:spPr bwMode="auto">
          <a:xfrm>
            <a:off x="6227763" y="836613"/>
            <a:ext cx="2089150" cy="360362"/>
          </a:xfrm>
          <a:prstGeom prst="flowChartInputOutpu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输入</a:t>
            </a: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a,b,c</a:t>
            </a:r>
          </a:p>
        </p:txBody>
      </p:sp>
      <p:sp>
        <p:nvSpPr>
          <p:cNvPr id="240756" name="Line 116"/>
          <p:cNvSpPr>
            <a:spLocks noChangeShapeType="1"/>
          </p:cNvSpPr>
          <p:nvPr/>
        </p:nvSpPr>
        <p:spPr bwMode="auto">
          <a:xfrm>
            <a:off x="7308850" y="3357563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7" name="Line 117"/>
          <p:cNvSpPr>
            <a:spLocks noChangeShapeType="1"/>
          </p:cNvSpPr>
          <p:nvPr/>
        </p:nvSpPr>
        <p:spPr bwMode="auto">
          <a:xfrm>
            <a:off x="7308850" y="3933825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8" name="AutoShape 118"/>
          <p:cNvSpPr>
            <a:spLocks noChangeArrowheads="1"/>
          </p:cNvSpPr>
          <p:nvPr/>
        </p:nvSpPr>
        <p:spPr bwMode="auto">
          <a:xfrm>
            <a:off x="6588125" y="3646488"/>
            <a:ext cx="1512888" cy="287337"/>
          </a:xfrm>
          <a:prstGeom prst="flowChartProcess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000">
                <a:solidFill>
                  <a:srgbClr val="000000"/>
                </a:solidFill>
              </a:rPr>
              <a:t>t=a,a=c,c=t</a:t>
            </a:r>
          </a:p>
        </p:txBody>
      </p:sp>
      <p:sp>
        <p:nvSpPr>
          <p:cNvPr id="240759" name="AutoShape 119"/>
          <p:cNvSpPr>
            <a:spLocks noChangeArrowheads="1"/>
          </p:cNvSpPr>
          <p:nvPr/>
        </p:nvSpPr>
        <p:spPr bwMode="auto">
          <a:xfrm>
            <a:off x="6516688" y="2854325"/>
            <a:ext cx="1655762" cy="503238"/>
          </a:xfrm>
          <a:prstGeom prst="flowChartDecision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000"/>
              <a:t>a&lt;c</a:t>
            </a:r>
          </a:p>
        </p:txBody>
      </p:sp>
      <p:sp>
        <p:nvSpPr>
          <p:cNvPr id="240760" name="Text Box 120"/>
          <p:cNvSpPr txBox="1">
            <a:spLocks noChangeArrowheads="1"/>
          </p:cNvSpPr>
          <p:nvPr/>
        </p:nvSpPr>
        <p:spPr bwMode="auto">
          <a:xfrm>
            <a:off x="7380288" y="3286125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/>
              <a:t>Y</a:t>
            </a:r>
          </a:p>
        </p:txBody>
      </p:sp>
      <p:sp>
        <p:nvSpPr>
          <p:cNvPr id="240764" name="Text Box 124"/>
          <p:cNvSpPr txBox="1">
            <a:spLocks noChangeArrowheads="1"/>
          </p:cNvSpPr>
          <p:nvPr/>
        </p:nvSpPr>
        <p:spPr bwMode="auto">
          <a:xfrm>
            <a:off x="8172450" y="28527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/>
              <a:t>N</a:t>
            </a:r>
          </a:p>
        </p:txBody>
      </p:sp>
      <p:grpSp>
        <p:nvGrpSpPr>
          <p:cNvPr id="240785" name="Group 145"/>
          <p:cNvGrpSpPr>
            <a:grpSpLocks/>
          </p:cNvGrpSpPr>
          <p:nvPr/>
        </p:nvGrpSpPr>
        <p:grpSpPr bwMode="auto">
          <a:xfrm>
            <a:off x="7308850" y="3068638"/>
            <a:ext cx="1295400" cy="1008062"/>
            <a:chOff x="4604" y="1934"/>
            <a:chExt cx="816" cy="635"/>
          </a:xfrm>
        </p:grpSpPr>
        <p:sp>
          <p:nvSpPr>
            <p:cNvPr id="11317" name="Line 122"/>
            <p:cNvSpPr>
              <a:spLocks noChangeShapeType="1"/>
            </p:cNvSpPr>
            <p:nvPr/>
          </p:nvSpPr>
          <p:spPr bwMode="auto">
            <a:xfrm>
              <a:off x="5420" y="1934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18" name="Line 123"/>
            <p:cNvSpPr>
              <a:spLocks noChangeShapeType="1"/>
            </p:cNvSpPr>
            <p:nvPr/>
          </p:nvSpPr>
          <p:spPr bwMode="auto">
            <a:xfrm flipH="1">
              <a:off x="4604" y="2569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19" name="Line 125"/>
            <p:cNvSpPr>
              <a:spLocks noChangeShapeType="1"/>
            </p:cNvSpPr>
            <p:nvPr/>
          </p:nvSpPr>
          <p:spPr bwMode="auto">
            <a:xfrm>
              <a:off x="5148" y="1934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40768" name="Line 128"/>
          <p:cNvSpPr>
            <a:spLocks noChangeShapeType="1"/>
          </p:cNvSpPr>
          <p:nvPr/>
        </p:nvSpPr>
        <p:spPr bwMode="auto">
          <a:xfrm>
            <a:off x="7235825" y="4724400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69" name="Line 129"/>
          <p:cNvSpPr>
            <a:spLocks noChangeShapeType="1"/>
          </p:cNvSpPr>
          <p:nvPr/>
        </p:nvSpPr>
        <p:spPr bwMode="auto">
          <a:xfrm>
            <a:off x="7235825" y="5300663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70" name="AutoShape 130"/>
          <p:cNvSpPr>
            <a:spLocks noChangeArrowheads="1"/>
          </p:cNvSpPr>
          <p:nvPr/>
        </p:nvSpPr>
        <p:spPr bwMode="auto">
          <a:xfrm>
            <a:off x="6515100" y="5013325"/>
            <a:ext cx="1512888" cy="287338"/>
          </a:xfrm>
          <a:prstGeom prst="flowChartProcess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000">
                <a:solidFill>
                  <a:srgbClr val="000000"/>
                </a:solidFill>
              </a:rPr>
              <a:t>t=b,b=c,c=t</a:t>
            </a:r>
          </a:p>
        </p:txBody>
      </p:sp>
      <p:sp>
        <p:nvSpPr>
          <p:cNvPr id="240771" name="AutoShape 131"/>
          <p:cNvSpPr>
            <a:spLocks noChangeArrowheads="1"/>
          </p:cNvSpPr>
          <p:nvPr/>
        </p:nvSpPr>
        <p:spPr bwMode="auto">
          <a:xfrm>
            <a:off x="6443663" y="4221163"/>
            <a:ext cx="1655762" cy="503237"/>
          </a:xfrm>
          <a:prstGeom prst="flowChartDecision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000"/>
              <a:t>b&lt;c</a:t>
            </a:r>
          </a:p>
        </p:txBody>
      </p:sp>
      <p:sp>
        <p:nvSpPr>
          <p:cNvPr id="240772" name="Text Box 132"/>
          <p:cNvSpPr txBox="1">
            <a:spLocks noChangeArrowheads="1"/>
          </p:cNvSpPr>
          <p:nvPr/>
        </p:nvSpPr>
        <p:spPr bwMode="auto">
          <a:xfrm>
            <a:off x="7307263" y="4652963"/>
            <a:ext cx="29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/>
              <a:t>Y</a:t>
            </a:r>
          </a:p>
        </p:txBody>
      </p:sp>
      <p:sp>
        <p:nvSpPr>
          <p:cNvPr id="240776" name="Text Box 136"/>
          <p:cNvSpPr txBox="1">
            <a:spLocks noChangeArrowheads="1"/>
          </p:cNvSpPr>
          <p:nvPr/>
        </p:nvSpPr>
        <p:spPr bwMode="auto">
          <a:xfrm>
            <a:off x="8101013" y="4076700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/>
              <a:t>N</a:t>
            </a:r>
          </a:p>
        </p:txBody>
      </p:sp>
      <p:grpSp>
        <p:nvGrpSpPr>
          <p:cNvPr id="240786" name="Group 146"/>
          <p:cNvGrpSpPr>
            <a:grpSpLocks/>
          </p:cNvGrpSpPr>
          <p:nvPr/>
        </p:nvGrpSpPr>
        <p:grpSpPr bwMode="auto">
          <a:xfrm>
            <a:off x="7235825" y="4437063"/>
            <a:ext cx="1295400" cy="1008062"/>
            <a:chOff x="4558" y="2795"/>
            <a:chExt cx="816" cy="635"/>
          </a:xfrm>
        </p:grpSpPr>
        <p:sp>
          <p:nvSpPr>
            <p:cNvPr id="11314" name="Line 134"/>
            <p:cNvSpPr>
              <a:spLocks noChangeShapeType="1"/>
            </p:cNvSpPr>
            <p:nvPr/>
          </p:nvSpPr>
          <p:spPr bwMode="auto">
            <a:xfrm>
              <a:off x="5374" y="2795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15" name="Line 135"/>
            <p:cNvSpPr>
              <a:spLocks noChangeShapeType="1"/>
            </p:cNvSpPr>
            <p:nvPr/>
          </p:nvSpPr>
          <p:spPr bwMode="auto">
            <a:xfrm flipH="1">
              <a:off x="4558" y="3430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16" name="Line 137"/>
            <p:cNvSpPr>
              <a:spLocks noChangeShapeType="1"/>
            </p:cNvSpPr>
            <p:nvPr/>
          </p:nvSpPr>
          <p:spPr bwMode="auto">
            <a:xfrm>
              <a:off x="5102" y="2795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55650" y="260350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第一章　习题讲解</a:t>
            </a:r>
            <a:endParaRPr lang="zh-CN" altLang="en-US" sz="3200">
              <a:solidFill>
                <a:srgbClr val="0000FF"/>
              </a:solidFill>
              <a:latin typeface="楷体_GB2312" pitchFamily="49" charset="-122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12364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12366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12368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369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2367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12365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2292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11">
            <a:hlinkClick r:id="rId2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12"/>
          <p:cNvSpPr>
            <a:spLocks noChangeArrowheads="1"/>
          </p:cNvSpPr>
          <p:nvPr/>
        </p:nvSpPr>
        <p:spPr bwMode="auto">
          <a:xfrm>
            <a:off x="395288" y="549275"/>
            <a:ext cx="1223962" cy="6477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P.29</a:t>
            </a:r>
            <a:endParaRPr lang="en-US" altLang="zh-CN" sz="2800" b="1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12295" name="Text Box 13"/>
          <p:cNvSpPr txBox="1">
            <a:spLocks noChangeArrowheads="1"/>
          </p:cNvSpPr>
          <p:nvPr/>
        </p:nvSpPr>
        <p:spPr bwMode="auto">
          <a:xfrm>
            <a:off x="323850" y="1196975"/>
            <a:ext cx="6119813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14: </a:t>
            </a:r>
            <a:r>
              <a:rPr lang="zh-CN" altLang="zh-CN" b="1"/>
              <a:t>④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0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依次将</a:t>
            </a:r>
            <a:r>
              <a:rPr lang="en-US" altLang="zh-CN" sz="20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lang="zh-CN" altLang="en-US" sz="20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个数输入，打印出其中的最小者</a:t>
            </a:r>
          </a:p>
        </p:txBody>
      </p:sp>
      <p:sp>
        <p:nvSpPr>
          <p:cNvPr id="241678" name="Text Box 14"/>
          <p:cNvSpPr txBox="1">
            <a:spLocks noChangeArrowheads="1"/>
          </p:cNvSpPr>
          <p:nvPr/>
        </p:nvSpPr>
        <p:spPr bwMode="auto">
          <a:xfrm rot="5400000">
            <a:off x="395287" y="3429001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N-S</a:t>
            </a:r>
            <a:r>
              <a:rPr lang="zh-CN" altLang="en-US" b="1"/>
              <a:t>流程图</a:t>
            </a:r>
          </a:p>
        </p:txBody>
      </p:sp>
      <p:sp>
        <p:nvSpPr>
          <p:cNvPr id="241679" name="Text Box 15"/>
          <p:cNvSpPr txBox="1">
            <a:spLocks noChangeArrowheads="1"/>
          </p:cNvSpPr>
          <p:nvPr/>
        </p:nvSpPr>
        <p:spPr bwMode="auto">
          <a:xfrm>
            <a:off x="4859338" y="2781300"/>
            <a:ext cx="5461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传统流程图</a:t>
            </a:r>
          </a:p>
        </p:txBody>
      </p:sp>
      <p:sp>
        <p:nvSpPr>
          <p:cNvPr id="241683" name="Text Box 19"/>
          <p:cNvSpPr txBox="1">
            <a:spLocks noChangeArrowheads="1"/>
          </p:cNvSpPr>
          <p:nvPr/>
        </p:nvSpPr>
        <p:spPr bwMode="auto">
          <a:xfrm>
            <a:off x="2843213" y="3357563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</a:rPr>
              <a:t>读入</a:t>
            </a:r>
            <a:r>
              <a:rPr lang="en-US" altLang="zh-CN" sz="20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41692" name="Text Box 28"/>
          <p:cNvSpPr txBox="1">
            <a:spLocks noChangeArrowheads="1"/>
          </p:cNvSpPr>
          <p:nvPr/>
        </p:nvSpPr>
        <p:spPr bwMode="auto">
          <a:xfrm>
            <a:off x="2195513" y="2852738"/>
            <a:ext cx="208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</a:rPr>
              <a:t>当</a:t>
            </a:r>
            <a:r>
              <a:rPr lang="en-US" altLang="zh-CN" sz="2000">
                <a:solidFill>
                  <a:srgbClr val="0000FF"/>
                </a:solidFill>
              </a:rPr>
              <a:t>i&lt;10</a:t>
            </a:r>
            <a:r>
              <a:rPr lang="zh-CN" altLang="en-US" sz="2000">
                <a:solidFill>
                  <a:srgbClr val="0000FF"/>
                </a:solidFill>
              </a:rPr>
              <a:t>时执行</a:t>
            </a:r>
          </a:p>
        </p:txBody>
      </p:sp>
      <p:sp>
        <p:nvSpPr>
          <p:cNvPr id="241696" name="Text Box 32"/>
          <p:cNvSpPr txBox="1">
            <a:spLocks noChangeArrowheads="1"/>
          </p:cNvSpPr>
          <p:nvPr/>
        </p:nvSpPr>
        <p:spPr bwMode="auto">
          <a:xfrm>
            <a:off x="2268538" y="2420938"/>
            <a:ext cx="1655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min=a,i=1</a:t>
            </a:r>
          </a:p>
        </p:txBody>
      </p:sp>
      <p:sp>
        <p:nvSpPr>
          <p:cNvPr id="241704" name="Text Box 40"/>
          <p:cNvSpPr txBox="1">
            <a:spLocks noChangeArrowheads="1"/>
          </p:cNvSpPr>
          <p:nvPr/>
        </p:nvSpPr>
        <p:spPr bwMode="auto">
          <a:xfrm>
            <a:off x="2700338" y="3789363"/>
            <a:ext cx="1223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i=i+1</a:t>
            </a:r>
          </a:p>
        </p:txBody>
      </p:sp>
      <p:sp>
        <p:nvSpPr>
          <p:cNvPr id="241708" name="Text Box 44"/>
          <p:cNvSpPr txBox="1">
            <a:spLocks noChangeArrowheads="1"/>
          </p:cNvSpPr>
          <p:nvPr/>
        </p:nvSpPr>
        <p:spPr bwMode="auto">
          <a:xfrm>
            <a:off x="3059113" y="4076700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a&lt;min</a:t>
            </a:r>
          </a:p>
        </p:txBody>
      </p:sp>
      <p:sp>
        <p:nvSpPr>
          <p:cNvPr id="241709" name="Text Box 45"/>
          <p:cNvSpPr txBox="1">
            <a:spLocks noChangeArrowheads="1"/>
          </p:cNvSpPr>
          <p:nvPr/>
        </p:nvSpPr>
        <p:spPr bwMode="auto">
          <a:xfrm>
            <a:off x="2411413" y="42926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41710" name="Text Box 46"/>
          <p:cNvSpPr txBox="1">
            <a:spLocks noChangeArrowheads="1"/>
          </p:cNvSpPr>
          <p:nvPr/>
        </p:nvSpPr>
        <p:spPr bwMode="auto">
          <a:xfrm>
            <a:off x="3851275" y="42926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241712" name="Text Box 48"/>
          <p:cNvSpPr txBox="1">
            <a:spLocks noChangeArrowheads="1"/>
          </p:cNvSpPr>
          <p:nvPr/>
        </p:nvSpPr>
        <p:spPr bwMode="auto">
          <a:xfrm>
            <a:off x="2411413" y="4652963"/>
            <a:ext cx="1223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min=a</a:t>
            </a:r>
          </a:p>
        </p:txBody>
      </p:sp>
      <p:grpSp>
        <p:nvGrpSpPr>
          <p:cNvPr id="241777" name="Group 113"/>
          <p:cNvGrpSpPr>
            <a:grpSpLocks/>
          </p:cNvGrpSpPr>
          <p:nvPr/>
        </p:nvGrpSpPr>
        <p:grpSpPr bwMode="auto">
          <a:xfrm>
            <a:off x="1979613" y="1844675"/>
            <a:ext cx="2235200" cy="3744913"/>
            <a:chOff x="1247" y="1162"/>
            <a:chExt cx="1408" cy="2359"/>
          </a:xfrm>
        </p:grpSpPr>
        <p:sp>
          <p:nvSpPr>
            <p:cNvPr id="12347" name="Text Box 17"/>
            <p:cNvSpPr txBox="1">
              <a:spLocks noChangeArrowheads="1"/>
            </p:cNvSpPr>
            <p:nvPr/>
          </p:nvSpPr>
          <p:spPr bwMode="auto">
            <a:xfrm>
              <a:off x="1292" y="3249"/>
              <a:ext cx="1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</a:rPr>
                <a:t>输出　</a:t>
              </a:r>
              <a:r>
                <a:rPr lang="en-US" altLang="zh-CN" sz="2000" b="1">
                  <a:solidFill>
                    <a:schemeClr val="tx1"/>
                  </a:solidFill>
                </a:rPr>
                <a:t>min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2348" name="Text Box 18"/>
            <p:cNvSpPr txBox="1">
              <a:spLocks noChangeArrowheads="1"/>
            </p:cNvSpPr>
            <p:nvPr/>
          </p:nvSpPr>
          <p:spPr bwMode="auto">
            <a:xfrm>
              <a:off x="1384" y="1208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</a:rPr>
                <a:t>读入 </a:t>
              </a:r>
              <a:r>
                <a:rPr lang="en-US" altLang="zh-CN" sz="2000" b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349" name="Line 20"/>
            <p:cNvSpPr>
              <a:spLocks noChangeShapeType="1"/>
            </p:cNvSpPr>
            <p:nvPr/>
          </p:nvSpPr>
          <p:spPr bwMode="auto">
            <a:xfrm>
              <a:off x="1247" y="1162"/>
              <a:ext cx="0" cy="23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0" name="Line 21"/>
            <p:cNvSpPr>
              <a:spLocks noChangeShapeType="1"/>
            </p:cNvSpPr>
            <p:nvPr/>
          </p:nvSpPr>
          <p:spPr bwMode="auto">
            <a:xfrm>
              <a:off x="1248" y="1162"/>
              <a:ext cx="1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1" name="Line 22"/>
            <p:cNvSpPr>
              <a:spLocks noChangeShapeType="1"/>
            </p:cNvSpPr>
            <p:nvPr/>
          </p:nvSpPr>
          <p:spPr bwMode="auto">
            <a:xfrm flipH="1">
              <a:off x="2653" y="1162"/>
              <a:ext cx="1" cy="23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2" name="Line 23"/>
            <p:cNvSpPr>
              <a:spLocks noChangeShapeType="1"/>
            </p:cNvSpPr>
            <p:nvPr/>
          </p:nvSpPr>
          <p:spPr bwMode="auto">
            <a:xfrm>
              <a:off x="1519" y="2341"/>
              <a:ext cx="11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3" name="Line 24"/>
            <p:cNvSpPr>
              <a:spLocks noChangeShapeType="1"/>
            </p:cNvSpPr>
            <p:nvPr/>
          </p:nvSpPr>
          <p:spPr bwMode="auto">
            <a:xfrm>
              <a:off x="1248" y="1480"/>
              <a:ext cx="1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Line 25"/>
            <p:cNvSpPr>
              <a:spLocks noChangeShapeType="1"/>
            </p:cNvSpPr>
            <p:nvPr/>
          </p:nvSpPr>
          <p:spPr bwMode="auto">
            <a:xfrm>
              <a:off x="1247" y="1752"/>
              <a:ext cx="14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55" name="Line 27"/>
            <p:cNvSpPr>
              <a:spLocks noChangeShapeType="1"/>
            </p:cNvSpPr>
            <p:nvPr/>
          </p:nvSpPr>
          <p:spPr bwMode="auto">
            <a:xfrm>
              <a:off x="1519" y="2069"/>
              <a:ext cx="11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56" name="Line 29"/>
            <p:cNvSpPr>
              <a:spLocks noChangeShapeType="1"/>
            </p:cNvSpPr>
            <p:nvPr/>
          </p:nvSpPr>
          <p:spPr bwMode="auto">
            <a:xfrm>
              <a:off x="1519" y="2614"/>
              <a:ext cx="11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57" name="Line 41"/>
            <p:cNvSpPr>
              <a:spLocks noChangeShapeType="1"/>
            </p:cNvSpPr>
            <p:nvPr/>
          </p:nvSpPr>
          <p:spPr bwMode="auto">
            <a:xfrm>
              <a:off x="1519" y="2931"/>
              <a:ext cx="11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58" name="Line 42"/>
            <p:cNvSpPr>
              <a:spLocks noChangeShapeType="1"/>
            </p:cNvSpPr>
            <p:nvPr/>
          </p:nvSpPr>
          <p:spPr bwMode="auto">
            <a:xfrm>
              <a:off x="1519" y="2614"/>
              <a:ext cx="862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59" name="Line 43"/>
            <p:cNvSpPr>
              <a:spLocks noChangeShapeType="1"/>
            </p:cNvSpPr>
            <p:nvPr/>
          </p:nvSpPr>
          <p:spPr bwMode="auto">
            <a:xfrm flipH="1">
              <a:off x="2381" y="2614"/>
              <a:ext cx="273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60" name="Line 47"/>
            <p:cNvSpPr>
              <a:spLocks noChangeShapeType="1"/>
            </p:cNvSpPr>
            <p:nvPr/>
          </p:nvSpPr>
          <p:spPr bwMode="auto">
            <a:xfrm>
              <a:off x="1247" y="3203"/>
              <a:ext cx="14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61" name="Line 49"/>
            <p:cNvSpPr>
              <a:spLocks noChangeShapeType="1"/>
            </p:cNvSpPr>
            <p:nvPr/>
          </p:nvSpPr>
          <p:spPr bwMode="auto">
            <a:xfrm>
              <a:off x="2381" y="2931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62" name="Line 50"/>
            <p:cNvSpPr>
              <a:spLocks noChangeShapeType="1"/>
            </p:cNvSpPr>
            <p:nvPr/>
          </p:nvSpPr>
          <p:spPr bwMode="auto">
            <a:xfrm>
              <a:off x="1247" y="3521"/>
              <a:ext cx="14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63" name="Line 96"/>
            <p:cNvSpPr>
              <a:spLocks noChangeShapeType="1"/>
            </p:cNvSpPr>
            <p:nvPr/>
          </p:nvSpPr>
          <p:spPr bwMode="auto">
            <a:xfrm>
              <a:off x="1519" y="2069"/>
              <a:ext cx="0" cy="1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41717" name="AutoShape 53"/>
          <p:cNvSpPr>
            <a:spLocks noChangeArrowheads="1"/>
          </p:cNvSpPr>
          <p:nvPr/>
        </p:nvSpPr>
        <p:spPr bwMode="auto">
          <a:xfrm>
            <a:off x="6300788" y="5589588"/>
            <a:ext cx="1800225" cy="360362"/>
          </a:xfrm>
          <a:prstGeom prst="flowChartInputOutpu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输出</a:t>
            </a: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min</a:t>
            </a:r>
          </a:p>
        </p:txBody>
      </p:sp>
      <p:grpSp>
        <p:nvGrpSpPr>
          <p:cNvPr id="241778" name="Group 114"/>
          <p:cNvGrpSpPr>
            <a:grpSpLocks/>
          </p:cNvGrpSpPr>
          <p:nvPr/>
        </p:nvGrpSpPr>
        <p:grpSpPr bwMode="auto">
          <a:xfrm>
            <a:off x="6804025" y="188913"/>
            <a:ext cx="936625" cy="6337300"/>
            <a:chOff x="4286" y="119"/>
            <a:chExt cx="590" cy="3992"/>
          </a:xfrm>
        </p:grpSpPr>
        <p:sp>
          <p:nvSpPr>
            <p:cNvPr id="12343" name="AutoShape 54"/>
            <p:cNvSpPr>
              <a:spLocks noChangeArrowheads="1"/>
            </p:cNvSpPr>
            <p:nvPr/>
          </p:nvSpPr>
          <p:spPr bwMode="auto">
            <a:xfrm>
              <a:off x="4286" y="3884"/>
              <a:ext cx="545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结束</a:t>
              </a:r>
            </a:p>
          </p:txBody>
        </p:sp>
        <p:sp>
          <p:nvSpPr>
            <p:cNvPr id="12344" name="Line 55"/>
            <p:cNvSpPr>
              <a:spLocks noChangeShapeType="1"/>
            </p:cNvSpPr>
            <p:nvPr/>
          </p:nvSpPr>
          <p:spPr bwMode="auto">
            <a:xfrm>
              <a:off x="4559" y="3748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5" name="AutoShape 57"/>
            <p:cNvSpPr>
              <a:spLocks noChangeArrowheads="1"/>
            </p:cNvSpPr>
            <p:nvPr/>
          </p:nvSpPr>
          <p:spPr bwMode="auto">
            <a:xfrm>
              <a:off x="4331" y="119"/>
              <a:ext cx="545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开始</a:t>
              </a:r>
            </a:p>
          </p:txBody>
        </p:sp>
        <p:sp>
          <p:nvSpPr>
            <p:cNvPr id="12346" name="Line 60"/>
            <p:cNvSpPr>
              <a:spLocks noChangeShapeType="1"/>
            </p:cNvSpPr>
            <p:nvPr/>
          </p:nvSpPr>
          <p:spPr bwMode="auto">
            <a:xfrm>
              <a:off x="4604" y="346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1779" name="Group 115"/>
          <p:cNvGrpSpPr>
            <a:grpSpLocks/>
          </p:cNvGrpSpPr>
          <p:nvPr/>
        </p:nvGrpSpPr>
        <p:grpSpPr bwMode="auto">
          <a:xfrm>
            <a:off x="6227763" y="836613"/>
            <a:ext cx="2089150" cy="647700"/>
            <a:chOff x="3923" y="527"/>
            <a:chExt cx="1316" cy="408"/>
          </a:xfrm>
        </p:grpSpPr>
        <p:sp>
          <p:nvSpPr>
            <p:cNvPr id="12341" name="Line 61"/>
            <p:cNvSpPr>
              <a:spLocks noChangeShapeType="1"/>
            </p:cNvSpPr>
            <p:nvPr/>
          </p:nvSpPr>
          <p:spPr bwMode="auto">
            <a:xfrm>
              <a:off x="4604" y="754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2" name="AutoShape 73"/>
            <p:cNvSpPr>
              <a:spLocks noChangeArrowheads="1"/>
            </p:cNvSpPr>
            <p:nvPr/>
          </p:nvSpPr>
          <p:spPr bwMode="auto">
            <a:xfrm>
              <a:off x="3923" y="527"/>
              <a:ext cx="1316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输入</a:t>
              </a: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241739" name="Line 75"/>
          <p:cNvSpPr>
            <a:spLocks noChangeShapeType="1"/>
          </p:cNvSpPr>
          <p:nvPr/>
        </p:nvSpPr>
        <p:spPr bwMode="auto">
          <a:xfrm>
            <a:off x="7308850" y="2709863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740" name="Line 76"/>
          <p:cNvSpPr>
            <a:spLocks noChangeShapeType="1"/>
          </p:cNvSpPr>
          <p:nvPr/>
        </p:nvSpPr>
        <p:spPr bwMode="auto">
          <a:xfrm>
            <a:off x="7308850" y="3286125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742" name="AutoShape 78"/>
          <p:cNvSpPr>
            <a:spLocks noChangeArrowheads="1"/>
          </p:cNvSpPr>
          <p:nvPr/>
        </p:nvSpPr>
        <p:spPr bwMode="auto">
          <a:xfrm>
            <a:off x="6516688" y="2206625"/>
            <a:ext cx="1655762" cy="503238"/>
          </a:xfrm>
          <a:prstGeom prst="flowChartDecision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000"/>
              <a:t>i&lt;10</a:t>
            </a:r>
          </a:p>
        </p:txBody>
      </p:sp>
      <p:sp>
        <p:nvSpPr>
          <p:cNvPr id="241743" name="Text Box 79"/>
          <p:cNvSpPr txBox="1">
            <a:spLocks noChangeArrowheads="1"/>
          </p:cNvSpPr>
          <p:nvPr/>
        </p:nvSpPr>
        <p:spPr bwMode="auto">
          <a:xfrm>
            <a:off x="7380288" y="2636838"/>
            <a:ext cx="29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/>
              <a:t>Y</a:t>
            </a:r>
          </a:p>
        </p:txBody>
      </p:sp>
      <p:sp>
        <p:nvSpPr>
          <p:cNvPr id="241747" name="Text Box 83"/>
          <p:cNvSpPr txBox="1">
            <a:spLocks noChangeArrowheads="1"/>
          </p:cNvSpPr>
          <p:nvPr/>
        </p:nvSpPr>
        <p:spPr bwMode="auto">
          <a:xfrm>
            <a:off x="8243888" y="2060575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/>
              <a:t>N</a:t>
            </a:r>
          </a:p>
        </p:txBody>
      </p:sp>
      <p:sp>
        <p:nvSpPr>
          <p:cNvPr id="241750" name="Line 86"/>
          <p:cNvSpPr>
            <a:spLocks noChangeShapeType="1"/>
          </p:cNvSpPr>
          <p:nvPr/>
        </p:nvSpPr>
        <p:spPr bwMode="auto">
          <a:xfrm>
            <a:off x="7235825" y="4076700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751" name="Line 87"/>
          <p:cNvSpPr>
            <a:spLocks noChangeShapeType="1"/>
          </p:cNvSpPr>
          <p:nvPr/>
        </p:nvSpPr>
        <p:spPr bwMode="auto">
          <a:xfrm>
            <a:off x="7235825" y="4652963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752" name="AutoShape 88"/>
          <p:cNvSpPr>
            <a:spLocks noChangeArrowheads="1"/>
          </p:cNvSpPr>
          <p:nvPr/>
        </p:nvSpPr>
        <p:spPr bwMode="auto">
          <a:xfrm>
            <a:off x="6515100" y="4365625"/>
            <a:ext cx="1512888" cy="287338"/>
          </a:xfrm>
          <a:prstGeom prst="flowChartProcess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000">
                <a:solidFill>
                  <a:srgbClr val="000000"/>
                </a:solidFill>
              </a:rPr>
              <a:t>min=a</a:t>
            </a:r>
          </a:p>
        </p:txBody>
      </p:sp>
      <p:sp>
        <p:nvSpPr>
          <p:cNvPr id="241753" name="AutoShape 89"/>
          <p:cNvSpPr>
            <a:spLocks noChangeArrowheads="1"/>
          </p:cNvSpPr>
          <p:nvPr/>
        </p:nvSpPr>
        <p:spPr bwMode="auto">
          <a:xfrm>
            <a:off x="6443663" y="3573463"/>
            <a:ext cx="1655762" cy="503237"/>
          </a:xfrm>
          <a:prstGeom prst="flowChartDecision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000"/>
              <a:t>a&lt;min</a:t>
            </a:r>
          </a:p>
        </p:txBody>
      </p:sp>
      <p:sp>
        <p:nvSpPr>
          <p:cNvPr id="241754" name="Text Box 90"/>
          <p:cNvSpPr txBox="1">
            <a:spLocks noChangeArrowheads="1"/>
          </p:cNvSpPr>
          <p:nvPr/>
        </p:nvSpPr>
        <p:spPr bwMode="auto">
          <a:xfrm>
            <a:off x="7307263" y="4005263"/>
            <a:ext cx="29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/>
              <a:t>Y</a:t>
            </a:r>
          </a:p>
        </p:txBody>
      </p:sp>
      <p:sp>
        <p:nvSpPr>
          <p:cNvPr id="241758" name="Text Box 94"/>
          <p:cNvSpPr txBox="1">
            <a:spLocks noChangeArrowheads="1"/>
          </p:cNvSpPr>
          <p:nvPr/>
        </p:nvSpPr>
        <p:spPr bwMode="auto">
          <a:xfrm>
            <a:off x="8101013" y="3429000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/>
              <a:t>N</a:t>
            </a:r>
          </a:p>
        </p:txBody>
      </p:sp>
      <p:grpSp>
        <p:nvGrpSpPr>
          <p:cNvPr id="241781" name="Group 117"/>
          <p:cNvGrpSpPr>
            <a:grpSpLocks/>
          </p:cNvGrpSpPr>
          <p:nvPr/>
        </p:nvGrpSpPr>
        <p:grpSpPr bwMode="auto">
          <a:xfrm>
            <a:off x="7235825" y="3789363"/>
            <a:ext cx="1295400" cy="1008062"/>
            <a:chOff x="4558" y="2387"/>
            <a:chExt cx="816" cy="635"/>
          </a:xfrm>
        </p:grpSpPr>
        <p:sp>
          <p:nvSpPr>
            <p:cNvPr id="12338" name="Line 92"/>
            <p:cNvSpPr>
              <a:spLocks noChangeShapeType="1"/>
            </p:cNvSpPr>
            <p:nvPr/>
          </p:nvSpPr>
          <p:spPr bwMode="auto">
            <a:xfrm>
              <a:off x="5374" y="2387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9" name="Line 93"/>
            <p:cNvSpPr>
              <a:spLocks noChangeShapeType="1"/>
            </p:cNvSpPr>
            <p:nvPr/>
          </p:nvSpPr>
          <p:spPr bwMode="auto">
            <a:xfrm flipH="1">
              <a:off x="4558" y="3022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40" name="Line 95"/>
            <p:cNvSpPr>
              <a:spLocks noChangeShapeType="1"/>
            </p:cNvSpPr>
            <p:nvPr/>
          </p:nvSpPr>
          <p:spPr bwMode="auto">
            <a:xfrm>
              <a:off x="5102" y="2387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41780" name="Group 116"/>
          <p:cNvGrpSpPr>
            <a:grpSpLocks/>
          </p:cNvGrpSpPr>
          <p:nvPr/>
        </p:nvGrpSpPr>
        <p:grpSpPr bwMode="auto">
          <a:xfrm>
            <a:off x="6516688" y="1484313"/>
            <a:ext cx="1655762" cy="720725"/>
            <a:chOff x="4105" y="935"/>
            <a:chExt cx="1043" cy="454"/>
          </a:xfrm>
        </p:grpSpPr>
        <p:sp>
          <p:nvSpPr>
            <p:cNvPr id="12336" name="AutoShape 98"/>
            <p:cNvSpPr>
              <a:spLocks noChangeArrowheads="1"/>
            </p:cNvSpPr>
            <p:nvPr/>
          </p:nvSpPr>
          <p:spPr bwMode="auto">
            <a:xfrm>
              <a:off x="4105" y="935"/>
              <a:ext cx="1043" cy="227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 sz="2000"/>
                <a:t>min=a,i=1</a:t>
              </a:r>
            </a:p>
          </p:txBody>
        </p:sp>
        <p:sp>
          <p:nvSpPr>
            <p:cNvPr id="12337" name="Line 99"/>
            <p:cNvSpPr>
              <a:spLocks noChangeShapeType="1"/>
            </p:cNvSpPr>
            <p:nvPr/>
          </p:nvSpPr>
          <p:spPr bwMode="auto">
            <a:xfrm>
              <a:off x="4604" y="1162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41764" name="AutoShape 100"/>
          <p:cNvSpPr>
            <a:spLocks noChangeArrowheads="1"/>
          </p:cNvSpPr>
          <p:nvPr/>
        </p:nvSpPr>
        <p:spPr bwMode="auto">
          <a:xfrm>
            <a:off x="6372225" y="2924175"/>
            <a:ext cx="1800225" cy="360363"/>
          </a:xfrm>
          <a:prstGeom prst="flowChartInputOutpu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读入</a:t>
            </a: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41765" name="AutoShape 101"/>
          <p:cNvSpPr>
            <a:spLocks noChangeArrowheads="1"/>
          </p:cNvSpPr>
          <p:nvPr/>
        </p:nvSpPr>
        <p:spPr bwMode="auto">
          <a:xfrm>
            <a:off x="6516688" y="4941888"/>
            <a:ext cx="1368425" cy="288925"/>
          </a:xfrm>
          <a:prstGeom prst="flowChartProcess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000"/>
              <a:t>i=i+1</a:t>
            </a:r>
          </a:p>
        </p:txBody>
      </p:sp>
      <p:grpSp>
        <p:nvGrpSpPr>
          <p:cNvPr id="241784" name="Group 120"/>
          <p:cNvGrpSpPr>
            <a:grpSpLocks/>
          </p:cNvGrpSpPr>
          <p:nvPr/>
        </p:nvGrpSpPr>
        <p:grpSpPr bwMode="auto">
          <a:xfrm>
            <a:off x="5795963" y="1989138"/>
            <a:ext cx="1512887" cy="3384550"/>
            <a:chOff x="3651" y="1253"/>
            <a:chExt cx="953" cy="2132"/>
          </a:xfrm>
        </p:grpSpPr>
        <p:sp>
          <p:nvSpPr>
            <p:cNvPr id="12331" name="Line 102"/>
            <p:cNvSpPr>
              <a:spLocks noChangeShapeType="1"/>
            </p:cNvSpPr>
            <p:nvPr/>
          </p:nvSpPr>
          <p:spPr bwMode="auto">
            <a:xfrm>
              <a:off x="4558" y="3294"/>
              <a:ext cx="0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12332" name="Group 118"/>
            <p:cNvGrpSpPr>
              <a:grpSpLocks/>
            </p:cNvGrpSpPr>
            <p:nvPr/>
          </p:nvGrpSpPr>
          <p:grpSpPr bwMode="auto">
            <a:xfrm>
              <a:off x="3651" y="1253"/>
              <a:ext cx="953" cy="2132"/>
              <a:chOff x="3651" y="1253"/>
              <a:chExt cx="953" cy="2132"/>
            </a:xfrm>
          </p:grpSpPr>
          <p:sp>
            <p:nvSpPr>
              <p:cNvPr id="12333" name="Line 104"/>
              <p:cNvSpPr>
                <a:spLocks noChangeShapeType="1"/>
              </p:cNvSpPr>
              <p:nvPr/>
            </p:nvSpPr>
            <p:spPr bwMode="auto">
              <a:xfrm flipH="1">
                <a:off x="3651" y="3385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2334" name="Line 106"/>
              <p:cNvSpPr>
                <a:spLocks noChangeShapeType="1"/>
              </p:cNvSpPr>
              <p:nvPr/>
            </p:nvSpPr>
            <p:spPr bwMode="auto">
              <a:xfrm flipV="1">
                <a:off x="3651" y="1253"/>
                <a:ext cx="0" cy="21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2335" name="Line 107"/>
              <p:cNvSpPr>
                <a:spLocks noChangeShapeType="1"/>
              </p:cNvSpPr>
              <p:nvPr/>
            </p:nvSpPr>
            <p:spPr bwMode="auto">
              <a:xfrm>
                <a:off x="3651" y="1253"/>
                <a:ext cx="9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1783" name="Group 119"/>
          <p:cNvGrpSpPr>
            <a:grpSpLocks/>
          </p:cNvGrpSpPr>
          <p:nvPr/>
        </p:nvGrpSpPr>
        <p:grpSpPr bwMode="auto">
          <a:xfrm>
            <a:off x="7308850" y="2420938"/>
            <a:ext cx="1511300" cy="3168650"/>
            <a:chOff x="4604" y="1525"/>
            <a:chExt cx="952" cy="1996"/>
          </a:xfrm>
        </p:grpSpPr>
        <p:sp>
          <p:nvSpPr>
            <p:cNvPr id="12327" name="Line 81"/>
            <p:cNvSpPr>
              <a:spLocks noChangeShapeType="1"/>
            </p:cNvSpPr>
            <p:nvPr/>
          </p:nvSpPr>
          <p:spPr bwMode="auto">
            <a:xfrm>
              <a:off x="5556" y="1525"/>
              <a:ext cx="0" cy="19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28" name="Line 84"/>
            <p:cNvSpPr>
              <a:spLocks noChangeShapeType="1"/>
            </p:cNvSpPr>
            <p:nvPr/>
          </p:nvSpPr>
          <p:spPr bwMode="auto">
            <a:xfrm flipV="1">
              <a:off x="5148" y="1525"/>
              <a:ext cx="4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29" name="Line 109"/>
            <p:cNvSpPr>
              <a:spLocks noChangeShapeType="1"/>
            </p:cNvSpPr>
            <p:nvPr/>
          </p:nvSpPr>
          <p:spPr bwMode="auto">
            <a:xfrm flipH="1">
              <a:off x="4604" y="3430"/>
              <a:ext cx="9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0" name="Line 111"/>
            <p:cNvSpPr>
              <a:spLocks noChangeShapeType="1"/>
            </p:cNvSpPr>
            <p:nvPr/>
          </p:nvSpPr>
          <p:spPr bwMode="auto">
            <a:xfrm>
              <a:off x="4604" y="3430"/>
              <a:ext cx="0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13339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13341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13343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3344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3342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13340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315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11">
            <a:hlinkClick r:id="rId3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12"/>
          <p:cNvSpPr>
            <a:spLocks noChangeArrowheads="1"/>
          </p:cNvSpPr>
          <p:nvPr/>
        </p:nvSpPr>
        <p:spPr bwMode="auto">
          <a:xfrm>
            <a:off x="468313" y="260350"/>
            <a:ext cx="2303462" cy="9350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补充习题</a:t>
            </a:r>
            <a:endParaRPr lang="zh-CN" altLang="en-US" sz="2800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13318" name="Text Box 82"/>
          <p:cNvSpPr txBox="1">
            <a:spLocks noChangeArrowheads="1"/>
          </p:cNvSpPr>
          <p:nvPr/>
        </p:nvSpPr>
        <p:spPr bwMode="auto">
          <a:xfrm>
            <a:off x="900113" y="1557338"/>
            <a:ext cx="76200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7350" indent="-3873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        </a:t>
            </a:r>
            <a:r>
              <a:rPr lang="zh-CN" altLang="en-US" sz="2000">
                <a:latin typeface="Times New Roman" pitchFamily="18" charset="0"/>
              </a:rPr>
              <a:t>写出</a:t>
            </a: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的算法，直到最后一项绝对值</a:t>
            </a:r>
            <a:r>
              <a:rPr lang="en-US" altLang="zh-CN" sz="2000">
                <a:latin typeface="Times New Roman" pitchFamily="18" charset="0"/>
              </a:rPr>
              <a:t>&lt;1e-6</a:t>
            </a:r>
            <a:r>
              <a:rPr lang="zh-CN" altLang="en-US" sz="2000">
                <a:latin typeface="Times New Roman" pitchFamily="18" charset="0"/>
              </a:rPr>
              <a:t>结束，用</a:t>
            </a:r>
            <a:r>
              <a:rPr lang="en-US" altLang="zh-CN" sz="2000">
                <a:latin typeface="Times New Roman" pitchFamily="18" charset="0"/>
              </a:rPr>
              <a:t>N—S</a:t>
            </a:r>
            <a:r>
              <a:rPr lang="zh-CN" altLang="en-US" sz="2000">
                <a:latin typeface="Times New Roman" pitchFamily="18" charset="0"/>
              </a:rPr>
              <a:t>流程图表示</a:t>
            </a:r>
          </a:p>
        </p:txBody>
      </p:sp>
      <p:graphicFrame>
        <p:nvGraphicFramePr>
          <p:cNvPr id="13319" name="Object 83"/>
          <p:cNvGraphicFramePr>
            <a:graphicFrameLocks noChangeAspect="1"/>
          </p:cNvGraphicFramePr>
          <p:nvPr/>
        </p:nvGraphicFramePr>
        <p:xfrm>
          <a:off x="2268538" y="1412875"/>
          <a:ext cx="42481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4" imgW="2070100" imgH="393700" progId="Equation.DSMT4">
                  <p:embed/>
                </p:oleObj>
              </mc:Choice>
              <mc:Fallback>
                <p:oleObj name="Equation" r:id="rId4" imgW="2070100" imgH="3937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412875"/>
                        <a:ext cx="424815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2794" name="Group 106"/>
          <p:cNvGrpSpPr>
            <a:grpSpLocks/>
          </p:cNvGrpSpPr>
          <p:nvPr/>
        </p:nvGrpSpPr>
        <p:grpSpPr bwMode="auto">
          <a:xfrm>
            <a:off x="2771775" y="2708275"/>
            <a:ext cx="4249738" cy="3457575"/>
            <a:chOff x="1746" y="1706"/>
            <a:chExt cx="2677" cy="2178"/>
          </a:xfrm>
        </p:grpSpPr>
        <p:sp>
          <p:nvSpPr>
            <p:cNvPr id="13321" name="Text Box 86"/>
            <p:cNvSpPr txBox="1">
              <a:spLocks noChangeArrowheads="1"/>
            </p:cNvSpPr>
            <p:nvPr/>
          </p:nvSpPr>
          <p:spPr bwMode="auto">
            <a:xfrm>
              <a:off x="2426" y="1752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读入</a:t>
              </a:r>
              <a:r>
                <a:rPr lang="en-US" altLang="zh-CN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322" name="Text Box 88"/>
            <p:cNvSpPr txBox="1">
              <a:spLocks noChangeArrowheads="1"/>
            </p:cNvSpPr>
            <p:nvPr/>
          </p:nvSpPr>
          <p:spPr bwMode="auto">
            <a:xfrm>
              <a:off x="1746" y="2478"/>
              <a:ext cx="24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0000FF"/>
                  </a:solidFill>
                </a:rPr>
                <a:t>当</a:t>
              </a:r>
              <a:r>
                <a:rPr lang="en-US" altLang="zh-CN" sz="1800">
                  <a:solidFill>
                    <a:srgbClr val="0000FF"/>
                  </a:solidFill>
                </a:rPr>
                <a:t>fabs(s)&gt;=1e-6 </a:t>
              </a:r>
              <a:r>
                <a:rPr lang="zh-CN" altLang="en-US" sz="1800">
                  <a:solidFill>
                    <a:srgbClr val="0000FF"/>
                  </a:solidFill>
                </a:rPr>
                <a:t>时执行</a:t>
              </a:r>
            </a:p>
          </p:txBody>
        </p:sp>
        <p:sp>
          <p:nvSpPr>
            <p:cNvPr id="13323" name="Line 89"/>
            <p:cNvSpPr>
              <a:spLocks noChangeShapeType="1"/>
            </p:cNvSpPr>
            <p:nvPr/>
          </p:nvSpPr>
          <p:spPr bwMode="auto">
            <a:xfrm>
              <a:off x="1837" y="1706"/>
              <a:ext cx="0" cy="21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4" name="Line 90"/>
            <p:cNvSpPr>
              <a:spLocks noChangeShapeType="1"/>
            </p:cNvSpPr>
            <p:nvPr/>
          </p:nvSpPr>
          <p:spPr bwMode="auto">
            <a:xfrm>
              <a:off x="1837" y="1706"/>
              <a:ext cx="240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Line 91"/>
            <p:cNvSpPr>
              <a:spLocks noChangeShapeType="1"/>
            </p:cNvSpPr>
            <p:nvPr/>
          </p:nvSpPr>
          <p:spPr bwMode="auto">
            <a:xfrm>
              <a:off x="4241" y="1706"/>
              <a:ext cx="0" cy="21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Line 93"/>
            <p:cNvSpPr>
              <a:spLocks noChangeShapeType="1"/>
            </p:cNvSpPr>
            <p:nvPr/>
          </p:nvSpPr>
          <p:spPr bwMode="auto">
            <a:xfrm>
              <a:off x="1837" y="2024"/>
              <a:ext cx="240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Line 95"/>
            <p:cNvSpPr>
              <a:spLocks noChangeShapeType="1"/>
            </p:cNvSpPr>
            <p:nvPr/>
          </p:nvSpPr>
          <p:spPr bwMode="auto">
            <a:xfrm>
              <a:off x="1973" y="2795"/>
              <a:ext cx="0" cy="8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28" name="Text Box 87"/>
            <p:cNvSpPr txBox="1">
              <a:spLocks noChangeArrowheads="1"/>
            </p:cNvSpPr>
            <p:nvPr/>
          </p:nvSpPr>
          <p:spPr bwMode="auto">
            <a:xfrm>
              <a:off x="2426" y="3067"/>
              <a:ext cx="10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i=i+1</a:t>
              </a:r>
            </a:p>
          </p:txBody>
        </p:sp>
        <p:sp>
          <p:nvSpPr>
            <p:cNvPr id="13329" name="Line 92"/>
            <p:cNvSpPr>
              <a:spLocks noChangeShapeType="1"/>
            </p:cNvSpPr>
            <p:nvPr/>
          </p:nvSpPr>
          <p:spPr bwMode="auto">
            <a:xfrm>
              <a:off x="1973" y="3294"/>
              <a:ext cx="22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Line 94"/>
            <p:cNvSpPr>
              <a:spLocks noChangeShapeType="1"/>
            </p:cNvSpPr>
            <p:nvPr/>
          </p:nvSpPr>
          <p:spPr bwMode="auto">
            <a:xfrm>
              <a:off x="1973" y="2795"/>
              <a:ext cx="2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31" name="Line 96"/>
            <p:cNvSpPr>
              <a:spLocks noChangeShapeType="1"/>
            </p:cNvSpPr>
            <p:nvPr/>
          </p:nvSpPr>
          <p:spPr bwMode="auto">
            <a:xfrm flipV="1">
              <a:off x="1973" y="3067"/>
              <a:ext cx="2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32" name="Text Box 97"/>
            <p:cNvSpPr txBox="1">
              <a:spLocks noChangeArrowheads="1"/>
            </p:cNvSpPr>
            <p:nvPr/>
          </p:nvSpPr>
          <p:spPr bwMode="auto">
            <a:xfrm>
              <a:off x="2336" y="2795"/>
              <a:ext cx="1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sum=sum+s</a:t>
              </a:r>
            </a:p>
          </p:txBody>
        </p:sp>
        <p:sp>
          <p:nvSpPr>
            <p:cNvPr id="13333" name="Line 98"/>
            <p:cNvSpPr>
              <a:spLocks noChangeShapeType="1"/>
            </p:cNvSpPr>
            <p:nvPr/>
          </p:nvSpPr>
          <p:spPr bwMode="auto">
            <a:xfrm>
              <a:off x="1837" y="3612"/>
              <a:ext cx="24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34" name="Text Box 99"/>
            <p:cNvSpPr txBox="1">
              <a:spLocks noChangeArrowheads="1"/>
            </p:cNvSpPr>
            <p:nvPr/>
          </p:nvSpPr>
          <p:spPr bwMode="auto">
            <a:xfrm>
              <a:off x="2472" y="3612"/>
              <a:ext cx="1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</a:rPr>
                <a:t>输出　</a:t>
              </a:r>
              <a:r>
                <a:rPr lang="en-US" altLang="zh-CN" sz="2000" b="1">
                  <a:solidFill>
                    <a:schemeClr val="tx1"/>
                  </a:solidFill>
                </a:rPr>
                <a:t>sum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3335" name="Line 100"/>
            <p:cNvSpPr>
              <a:spLocks noChangeShapeType="1"/>
            </p:cNvSpPr>
            <p:nvPr/>
          </p:nvSpPr>
          <p:spPr bwMode="auto">
            <a:xfrm>
              <a:off x="1837" y="2341"/>
              <a:ext cx="24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36" name="Text Box 101"/>
            <p:cNvSpPr txBox="1">
              <a:spLocks noChangeArrowheads="1"/>
            </p:cNvSpPr>
            <p:nvPr/>
          </p:nvSpPr>
          <p:spPr bwMode="auto">
            <a:xfrm>
              <a:off x="2290" y="2069"/>
              <a:ext cx="1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sum=0,s=x,i=1</a:t>
              </a:r>
            </a:p>
          </p:txBody>
        </p:sp>
        <p:sp>
          <p:nvSpPr>
            <p:cNvPr id="13337" name="Text Box 103"/>
            <p:cNvSpPr txBox="1">
              <a:spLocks noChangeArrowheads="1"/>
            </p:cNvSpPr>
            <p:nvPr/>
          </p:nvSpPr>
          <p:spPr bwMode="auto">
            <a:xfrm>
              <a:off x="1746" y="3339"/>
              <a:ext cx="2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s=-s*x*x/((2*i-1)*(2*i-2))</a:t>
              </a:r>
            </a:p>
          </p:txBody>
        </p:sp>
        <p:sp>
          <p:nvSpPr>
            <p:cNvPr id="13338" name="Line 104"/>
            <p:cNvSpPr>
              <a:spLocks noChangeShapeType="1"/>
            </p:cNvSpPr>
            <p:nvPr/>
          </p:nvSpPr>
          <p:spPr bwMode="auto">
            <a:xfrm>
              <a:off x="1837" y="3884"/>
              <a:ext cx="24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13339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13341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13343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3344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3342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13340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315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11">
            <a:hlinkClick r:id="rId3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12"/>
          <p:cNvSpPr>
            <a:spLocks noChangeArrowheads="1"/>
          </p:cNvSpPr>
          <p:nvPr/>
        </p:nvSpPr>
        <p:spPr bwMode="auto">
          <a:xfrm>
            <a:off x="468313" y="116632"/>
            <a:ext cx="2303462" cy="9350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学习指导</a:t>
            </a:r>
            <a:endParaRPr lang="zh-CN" altLang="en-US" sz="2800" dirty="0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2547" y="980728"/>
            <a:ext cx="4204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P3.</a:t>
            </a:r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算法题 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）输入两个正整数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n,</a:t>
            </a:r>
            <a:r>
              <a:rPr lang="zh-CN" altLang="en-US" dirty="0" smtClean="0"/>
              <a:t>求其最大公约数和最小公倍数。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06889" y="2708920"/>
                <a:ext cx="4541230" cy="1896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zh-CN" sz="2000" dirty="0" smtClean="0"/>
                  <a:t>辗转相除法（又名欧几里德法）计算</a:t>
                </a:r>
                <a:r>
                  <a:rPr lang="zh-CN" altLang="zh-CN" sz="2000" dirty="0"/>
                  <a:t>两个正整数</a:t>
                </a:r>
                <a:r>
                  <a:rPr lang="en-US" altLang="zh-CN" sz="2000" dirty="0" err="1"/>
                  <a:t>a,b</a:t>
                </a:r>
                <a:r>
                  <a:rPr lang="zh-CN" altLang="zh-CN" sz="2000" dirty="0"/>
                  <a:t>的</a:t>
                </a:r>
                <a:r>
                  <a:rPr lang="zh-CN" altLang="zh-CN" sz="2000" dirty="0" smtClean="0"/>
                  <a:t>最大公约数，</a:t>
                </a:r>
                <a:r>
                  <a:rPr lang="zh-CN" altLang="zh-CN" sz="2000" dirty="0"/>
                  <a:t>实质它依赖于下面的定理</a:t>
                </a:r>
                <a:r>
                  <a:rPr lang="zh-CN" altLang="zh-CN" sz="2000" dirty="0" smtClean="0"/>
                  <a:t>：</a:t>
                </a:r>
                <a:endParaRPr lang="en-US" altLang="zh-CN" sz="2000" dirty="0" smtClean="0"/>
              </a:p>
              <a:p>
                <a:pPr algn="l"/>
                <a:r>
                  <a:rPr lang="en-US" altLang="zh-CN" sz="2000" dirty="0" err="1"/>
                  <a:t>gcd</a:t>
                </a:r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a,b</a:t>
                </a:r>
                <a:r>
                  <a:rPr lang="en-US" altLang="zh-CN" sz="2000" dirty="0"/>
                  <a:t>) </a:t>
                </a:r>
                <a:r>
                  <a:rPr lang="en-US" altLang="zh-CN" sz="20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                                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𝑚𝑜𝑑</m:t>
                                    </m:r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sz="2000" b="0" i="1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!=0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dirty="0"/>
                  <a:t> </a:t>
                </a:r>
                <a:endParaRPr lang="zh-CN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9" y="2708920"/>
                <a:ext cx="4541230" cy="1896738"/>
              </a:xfrm>
              <a:prstGeom prst="rect">
                <a:avLst/>
              </a:prstGeom>
              <a:blipFill rotWithShape="1">
                <a:blip r:embed="rId4"/>
                <a:stretch>
                  <a:fillRect l="-1477" t="-1603" r="-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99592" y="4697849"/>
            <a:ext cx="5521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dirty="0"/>
              <a:t>根据这一定理可以</a:t>
            </a:r>
            <a:r>
              <a:rPr lang="zh-CN" altLang="zh-CN" sz="2000" dirty="0" smtClean="0"/>
              <a:t>采用</a:t>
            </a:r>
            <a:r>
              <a:rPr lang="zh-CN" altLang="en-US" sz="2000" dirty="0" smtClean="0"/>
              <a:t>循环语句</a:t>
            </a:r>
            <a:r>
              <a:rPr lang="zh-CN" altLang="zh-CN" sz="2000" dirty="0" smtClean="0"/>
              <a:t>和</a:t>
            </a:r>
            <a:r>
              <a:rPr lang="zh-CN" altLang="zh-CN" sz="2000" dirty="0"/>
              <a:t>递归调用形式进行求两个数的</a:t>
            </a:r>
            <a:r>
              <a:rPr lang="zh-CN" altLang="zh-CN" sz="2000" dirty="0" smtClean="0"/>
              <a:t>最大公约数</a:t>
            </a:r>
            <a:r>
              <a:rPr lang="en-US" altLang="zh-CN" sz="2000" dirty="0" smtClean="0"/>
              <a:t>.</a:t>
            </a:r>
          </a:p>
          <a:p>
            <a:pPr algn="l"/>
            <a:endParaRPr lang="en-US" altLang="zh-CN" sz="2000" dirty="0" smtClean="0"/>
          </a:p>
          <a:p>
            <a:pPr algn="l"/>
            <a:r>
              <a:rPr lang="zh-CN" altLang="en-US" sz="2000" dirty="0"/>
              <a:t>最小公倍数</a:t>
            </a:r>
            <a:r>
              <a:rPr lang="en-US" altLang="zh-CN" sz="2000" dirty="0"/>
              <a:t>=</a:t>
            </a:r>
            <a:r>
              <a:rPr lang="zh-CN" altLang="en-US" sz="2000" dirty="0"/>
              <a:t>两整数的乘积</a:t>
            </a:r>
            <a:r>
              <a:rPr lang="en-US" altLang="zh-CN" sz="2000" dirty="0"/>
              <a:t>÷</a:t>
            </a:r>
            <a:r>
              <a:rPr lang="zh-CN" altLang="en-US" sz="2000" dirty="0"/>
              <a:t>最大公约数</a:t>
            </a:r>
          </a:p>
        </p:txBody>
      </p:sp>
    </p:spTree>
    <p:extLst>
      <p:ext uri="{BB962C8B-B14F-4D97-AF65-F5344CB8AC3E}">
        <p14:creationId xmlns:p14="http://schemas.microsoft.com/office/powerpoint/2010/main" val="352710835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宋体" pitchFamily="2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宋体" pitchFamily="2" charset="-122"/>
            <a:ea typeface="楷体_GB2312" pitchFamily="49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Designs\Lock And Key.pot</Template>
  <TotalTime>5948</TotalTime>
  <Words>840</Words>
  <Application>Microsoft Office PowerPoint</Application>
  <PresentationFormat>全屏显示(4:3)</PresentationFormat>
  <Paragraphs>331</Paragraphs>
  <Slides>13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Blueprint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Dun</cp:lastModifiedBy>
  <cp:revision>233</cp:revision>
  <dcterms:created xsi:type="dcterms:W3CDTF">2003-07-10T12:25:36Z</dcterms:created>
  <dcterms:modified xsi:type="dcterms:W3CDTF">2015-10-28T09:15:22Z</dcterms:modified>
</cp:coreProperties>
</file>