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659" r:id="rId1"/>
  </p:sldMasterIdLst>
  <p:notesMasterIdLst>
    <p:notesMasterId r:id="rId57"/>
  </p:notesMasterIdLst>
  <p:handoutMasterIdLst>
    <p:handoutMasterId r:id="rId58"/>
  </p:handoutMasterIdLst>
  <p:sldIdLst>
    <p:sldId id="335" r:id="rId2"/>
    <p:sldId id="385" r:id="rId3"/>
    <p:sldId id="397" r:id="rId4"/>
    <p:sldId id="336" r:id="rId5"/>
    <p:sldId id="337" r:id="rId6"/>
    <p:sldId id="340" r:id="rId7"/>
    <p:sldId id="344" r:id="rId8"/>
    <p:sldId id="341" r:id="rId9"/>
    <p:sldId id="342" r:id="rId10"/>
    <p:sldId id="343" r:id="rId11"/>
    <p:sldId id="339" r:id="rId12"/>
    <p:sldId id="345" r:id="rId13"/>
    <p:sldId id="346" r:id="rId14"/>
    <p:sldId id="347" r:id="rId15"/>
    <p:sldId id="348" r:id="rId16"/>
    <p:sldId id="381" r:id="rId17"/>
    <p:sldId id="349" r:id="rId18"/>
    <p:sldId id="350" r:id="rId19"/>
    <p:sldId id="351" r:id="rId20"/>
    <p:sldId id="355" r:id="rId21"/>
    <p:sldId id="380" r:id="rId22"/>
    <p:sldId id="354" r:id="rId23"/>
    <p:sldId id="379" r:id="rId24"/>
    <p:sldId id="374" r:id="rId25"/>
    <p:sldId id="356" r:id="rId26"/>
    <p:sldId id="357" r:id="rId27"/>
    <p:sldId id="376" r:id="rId28"/>
    <p:sldId id="377" r:id="rId29"/>
    <p:sldId id="359" r:id="rId30"/>
    <p:sldId id="386" r:id="rId31"/>
    <p:sldId id="383" r:id="rId32"/>
    <p:sldId id="384" r:id="rId33"/>
    <p:sldId id="361" r:id="rId34"/>
    <p:sldId id="392" r:id="rId35"/>
    <p:sldId id="382" r:id="rId36"/>
    <p:sldId id="394" r:id="rId37"/>
    <p:sldId id="371" r:id="rId38"/>
    <p:sldId id="372" r:id="rId39"/>
    <p:sldId id="393" r:id="rId40"/>
    <p:sldId id="373" r:id="rId41"/>
    <p:sldId id="395" r:id="rId42"/>
    <p:sldId id="396" r:id="rId43"/>
    <p:sldId id="363" r:id="rId44"/>
    <p:sldId id="364" r:id="rId45"/>
    <p:sldId id="365" r:id="rId46"/>
    <p:sldId id="366" r:id="rId47"/>
    <p:sldId id="368" r:id="rId48"/>
    <p:sldId id="369" r:id="rId49"/>
    <p:sldId id="370" r:id="rId50"/>
    <p:sldId id="375" r:id="rId51"/>
    <p:sldId id="387" r:id="rId52"/>
    <p:sldId id="388" r:id="rId53"/>
    <p:sldId id="389" r:id="rId54"/>
    <p:sldId id="390" r:id="rId55"/>
    <p:sldId id="391" r:id="rId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33CC33"/>
    <a:srgbClr val="FFFFAF"/>
    <a:srgbClr val="FFFF99"/>
    <a:srgbClr val="ABFFFF"/>
    <a:srgbClr val="D27D00"/>
    <a:srgbClr val="9E5E00"/>
    <a:srgbClr val="FF9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94752" autoAdjust="0"/>
  </p:normalViewPr>
  <p:slideViewPr>
    <p:cSldViewPr>
      <p:cViewPr varScale="1">
        <p:scale>
          <a:sx n="108" d="100"/>
          <a:sy n="108" d="100"/>
        </p:scale>
        <p:origin x="-18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1438"/>
    </p:cViewPr>
  </p:sorterViewPr>
  <p:notesViewPr>
    <p:cSldViewPr>
      <p:cViewPr varScale="1">
        <p:scale>
          <a:sx n="51" d="100"/>
          <a:sy n="51" d="100"/>
        </p:scale>
        <p:origin x="-2741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4B1694-FB88-4A46-A45B-5B8795A39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3202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63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D5CFE0F-8348-4557-AAD4-70EF289C2C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7047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宋体" pitchFamily="2" charset="-122"/>
              </a:rPr>
              <a:t>有限状态机（</a:t>
            </a:r>
            <a:r>
              <a:rPr lang="en-US" altLang="zh-CN" b="1" dirty="0" smtClean="0">
                <a:latin typeface="宋体" pitchFamily="2" charset="-122"/>
              </a:rPr>
              <a:t>Finite State Machine</a:t>
            </a:r>
            <a:r>
              <a:rPr lang="zh-CN" altLang="en-US" b="1" dirty="0" smtClean="0">
                <a:latin typeface="宋体" pitchFamily="2" charset="-122"/>
              </a:rPr>
              <a:t>，简称</a:t>
            </a:r>
            <a:r>
              <a:rPr lang="en-US" altLang="zh-CN" b="1" dirty="0" smtClean="0">
                <a:latin typeface="宋体" pitchFamily="2" charset="-122"/>
              </a:rPr>
              <a:t>FSM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无电脑学生，交手写版。或者第一次上课登记，与一位同学共用计算机，共同完成作业，交一份作业。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88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无电脑学生，交手写版。或者第一次上课登记，与一位同学共用计算机，共同完成作业，交一份作业。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887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5" name="Picture 10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1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2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4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181100" y="1231900"/>
            <a:ext cx="7278688" cy="1981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en-US" noProof="0" smtClean="0"/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31913" y="3481388"/>
            <a:ext cx="6842125" cy="1676400"/>
          </a:xfrm>
        </p:spPr>
        <p:txBody>
          <a:bodyPr/>
          <a:lstStyle>
            <a:lvl1pPr marL="0" indent="0" algn="ctr">
              <a:buClr>
                <a:schemeClr val="accent2"/>
              </a:buClr>
              <a:buFont typeface="Wingdings" pitchFamily="2" charset="2"/>
              <a:buChar char="Ø"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B897E2D-957B-4D9D-A0C2-5B7D912FC07C}" type="datetime10">
              <a:rPr lang="zh-CN" altLang="en-US" smtClean="0"/>
              <a:t>18:26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EB5EFE7-A783-4554-B77F-DF14040FF23C}" type="datetime10">
              <a:rPr lang="zh-CN" altLang="en-US" smtClean="0"/>
              <a:t>18:26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206084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206084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AE39FCF-E57F-4C7B-8DA8-2F4FAAA6797D}" type="datetime10">
              <a:rPr lang="zh-CN" altLang="en-US" smtClean="0"/>
              <a:t>18:26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5496" y="6500366"/>
            <a:ext cx="2895600" cy="365125"/>
          </a:xfrm>
        </p:spPr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500366"/>
            <a:ext cx="2133600" cy="365125"/>
          </a:xfrm>
        </p:spPr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18:26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2A67-3ECF-487E-A853-13104F322C26}" type="datetime10">
              <a:rPr lang="zh-CN" altLang="en-US" smtClean="0"/>
              <a:t>18:26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52425" y="765175"/>
            <a:ext cx="8612188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aaaaaa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989138"/>
            <a:ext cx="85407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a</a:t>
            </a:r>
          </a:p>
        </p:txBody>
      </p:sp>
      <p:grpSp>
        <p:nvGrpSpPr>
          <p:cNvPr id="13" name="Group 9"/>
          <p:cNvGrpSpPr>
            <a:grpSpLocks/>
          </p:cNvGrpSpPr>
          <p:nvPr userDrawn="1"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14" name="Picture 10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2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20216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55976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3AE3-D21E-49E3-A634-69B00BCC8341}" type="datetime10">
              <a:rPr lang="zh-CN" altLang="en-US" smtClean="0"/>
              <a:t>18:26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1" r:id="rId2"/>
    <p:sldLayoutId id="2147483753" r:id="rId3"/>
    <p:sldLayoutId id="2147483755" r:id="rId4"/>
    <p:sldLayoutId id="2147483756" r:id="rId5"/>
  </p:sldLayoutIdLst>
  <p:transition>
    <p:random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zh-cn/library/sc65sadd(v=vs.120).aspx" TargetMode="External"/><Relationship Id="rId13" Type="http://schemas.openxmlformats.org/officeDocument/2006/relationships/hyperlink" Target="https://msdn.microsoft.com/zh-cn/library/scesz732(v=vs.120).aspx" TargetMode="External"/><Relationship Id="rId3" Type="http://schemas.openxmlformats.org/officeDocument/2006/relationships/hyperlink" Target="https://msdn.microsoft.com/zh-cn/library/dn457348(v=vs.120).aspx" TargetMode="External"/><Relationship Id="rId7" Type="http://schemas.openxmlformats.org/officeDocument/2006/relationships/hyperlink" Target="https://msdn.microsoft.com/zh-cn/library/cyz1h6zd(v=vs.120).aspx" TargetMode="External"/><Relationship Id="rId12" Type="http://schemas.openxmlformats.org/officeDocument/2006/relationships/hyperlink" Target="https://msdn.microsoft.com/zh-cn/library/zbhkx167(v=vs.120).aspx" TargetMode="External"/><Relationship Id="rId2" Type="http://schemas.openxmlformats.org/officeDocument/2006/relationships/hyperlink" Target="https://msdn.microsoft.com/zh-cn/library/e2h7fzkw(v=vs.120).asp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sdn.microsoft.com/zh-cn/library/efc4xwkb(v=vs.120).aspx" TargetMode="External"/><Relationship Id="rId11" Type="http://schemas.openxmlformats.org/officeDocument/2006/relationships/hyperlink" Target="https://msdn.microsoft.com/zh-cn/library/4cftbc6c(v=vs.120).aspx" TargetMode="External"/><Relationship Id="rId5" Type="http://schemas.openxmlformats.org/officeDocument/2006/relationships/hyperlink" Target="https://msdn.microsoft.com/zh-cn/library/b142f8e7(v=vs.120).aspx" TargetMode="External"/><Relationship Id="rId10" Type="http://schemas.openxmlformats.org/officeDocument/2006/relationships/hyperlink" Target="https://msdn.microsoft.com/zh-cn/library/jj662724(v=vs.120).aspx" TargetMode="External"/><Relationship Id="rId4" Type="http://schemas.openxmlformats.org/officeDocument/2006/relationships/hyperlink" Target="https://msdn.microsoft.com/zh-cn/library/jj153218(v=vs.120).aspx" TargetMode="External"/><Relationship Id="rId9" Type="http://schemas.openxmlformats.org/officeDocument/2006/relationships/hyperlink" Target="https://msdn.microsoft.com/zh-cn/library/dd264943(v=vs.120).aspx" TargetMode="External"/><Relationship Id="rId14" Type="http://schemas.openxmlformats.org/officeDocument/2006/relationships/hyperlink" Target="https://msdn.microsoft.com/zh-cn/library/dn762121(v=vs.120).aspx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928670"/>
            <a:ext cx="8534182" cy="2788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C</a:t>
            </a:r>
            <a:r>
              <a:rPr lang="zh-CN" altLang="en-US" sz="2800" dirty="0" smtClean="0">
                <a:solidFill>
                  <a:srgbClr val="FF0000"/>
                </a:solidFill>
              </a:rPr>
              <a:t>语言课程设计</a:t>
            </a:r>
            <a:r>
              <a:rPr lang="en-US" altLang="zh-CN" sz="2800" dirty="0" smtClean="0">
                <a:solidFill>
                  <a:srgbClr val="FF0000"/>
                </a:solidFill>
              </a:rPr>
              <a:t/>
            </a:r>
            <a:br>
              <a:rPr lang="en-US" altLang="zh-CN" sz="2800" dirty="0" smtClean="0">
                <a:solidFill>
                  <a:srgbClr val="FF0000"/>
                </a:solidFill>
              </a:rPr>
            </a:br>
            <a:r>
              <a:rPr lang="zh-CN" altLang="en-US" dirty="0" smtClean="0"/>
              <a:t>状态和状态机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States and State Machines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2699792" y="4725143"/>
            <a:ext cx="403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         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段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江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涛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jtduan@mail.xidian.edu.cn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状态图（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State Diagram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用来描述一个特定的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对象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所有可能的状态</a:t>
            </a:r>
            <a:r>
              <a:rPr lang="en-US" altLang="zh-CN" sz="2400" kern="0" dirty="0">
                <a:latin typeface="Times New Roman" pitchFamily="18" charset="0"/>
              </a:rPr>
              <a:t>,</a:t>
            </a:r>
            <a:r>
              <a:rPr lang="zh-CN" altLang="en-US" sz="2400" kern="0" dirty="0">
                <a:latin typeface="Times New Roman" pitchFamily="18" charset="0"/>
              </a:rPr>
              <a:t>以及由于各种事件的发生而引起的状态之间的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转移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和变化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348880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标注 16"/>
          <p:cNvSpPr/>
          <p:nvPr/>
        </p:nvSpPr>
        <p:spPr>
          <a:xfrm>
            <a:off x="7092280" y="2348880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7524328" y="3068960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7956376" y="3717032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4592692" y="2368098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3995936" y="5257428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7668344" y="5329436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B924C2-6AF3-4CA9-B4C1-E65BE2C5A8D2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状态机的应用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916832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描述复杂的算法，表明算法内部的结构和流程，较传统的流程图更能直观的描述程序对象的执行顺序。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itchFamily="18" charset="0"/>
              </a:rPr>
              <a:t>自动控制领域，嵌入式系统，控制系统的运行</a:t>
            </a:r>
            <a:r>
              <a:rPr lang="zh-CN" altLang="en-US" sz="2400" dirty="0" smtClean="0">
                <a:latin typeface="Times New Roman" pitchFamily="18" charset="0"/>
              </a:rPr>
              <a:t>状态。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游戏引擎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zh-CN" altLang="en-US" sz="2400" dirty="0" smtClean="0">
                <a:latin typeface="Times New Roman" pitchFamily="18" charset="0"/>
              </a:rPr>
              <a:t>游戏</a:t>
            </a:r>
            <a:r>
              <a:rPr lang="zh-CN" altLang="en-US" sz="2400" dirty="0">
                <a:latin typeface="Times New Roman" pitchFamily="18" charset="0"/>
              </a:rPr>
              <a:t>中的每个角色或者器件都有可能内嵌一个状态机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DF8ECE8-2F79-442C-B009-BF24F53FEA95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5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07639"/>
            <a:ext cx="29622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05064"/>
            <a:ext cx="29718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2843808" y="2827039"/>
            <a:ext cx="1418692" cy="432048"/>
          </a:xfrm>
          <a:prstGeom prst="wedgeRectCallout">
            <a:avLst>
              <a:gd name="adj1" fmla="val 82511"/>
              <a:gd name="adj2" fmla="val 105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D558A68-2CCC-49FA-A58C-536E17F3B137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31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sp>
        <p:nvSpPr>
          <p:cNvPr id="4" name="矩形标注 3"/>
          <p:cNvSpPr/>
          <p:nvPr/>
        </p:nvSpPr>
        <p:spPr>
          <a:xfrm>
            <a:off x="2699792" y="2827039"/>
            <a:ext cx="1562708" cy="432048"/>
          </a:xfrm>
          <a:prstGeom prst="wedgeRectCallout">
            <a:avLst>
              <a:gd name="adj1" fmla="val 82511"/>
              <a:gd name="adj2" fmla="val 105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83" y="2243907"/>
            <a:ext cx="32289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5" y="3861048"/>
            <a:ext cx="32004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901CB65-9D5A-4CA6-98E1-6B263BA07C5F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2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在程序中描述状态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242784"/>
            <a:ext cx="3096344" cy="21698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GarageLib.h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#</a:t>
            </a:r>
            <a:r>
              <a:rPr lang="en-US" altLang="zh-CN" dirty="0"/>
              <a:t>define </a:t>
            </a:r>
            <a:r>
              <a:rPr lang="en-US" altLang="zh-CN" dirty="0" err="1"/>
              <a:t>DoorClosed</a:t>
            </a:r>
            <a:r>
              <a:rPr lang="en-US" altLang="zh-CN" dirty="0"/>
              <a:t> </a:t>
            </a:r>
            <a:r>
              <a:rPr lang="en-US" altLang="zh-CN" dirty="0" smtClean="0"/>
              <a:t>  1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DoorOpening</a:t>
            </a:r>
            <a:r>
              <a:rPr lang="en-US" altLang="zh-CN" dirty="0"/>
              <a:t> 2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DoorOpen</a:t>
            </a:r>
            <a:r>
              <a:rPr lang="en-US" altLang="zh-CN" dirty="0"/>
              <a:t> </a:t>
            </a:r>
            <a:r>
              <a:rPr lang="en-US" altLang="zh-CN" dirty="0" smtClean="0"/>
              <a:t>     3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DoorClosing</a:t>
            </a:r>
            <a:r>
              <a:rPr lang="en-US" altLang="zh-CN" dirty="0"/>
              <a:t> </a:t>
            </a:r>
            <a:r>
              <a:rPr lang="en-US" altLang="zh-CN" dirty="0" smtClean="0"/>
              <a:t>  4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1242040"/>
            <a:ext cx="5616624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garage.cpp</a:t>
            </a:r>
          </a:p>
          <a:p>
            <a:r>
              <a:rPr lang="en-US" altLang="zh-CN" dirty="0"/>
              <a:t>#include "</a:t>
            </a:r>
            <a:r>
              <a:rPr lang="en-US" altLang="zh-CN" dirty="0" err="1" smtClean="0"/>
              <a:t>GarageLib.h</a:t>
            </a:r>
            <a:r>
              <a:rPr lang="en-US" altLang="zh-CN" dirty="0" smtClean="0"/>
              <a:t>“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主</a:t>
            </a:r>
            <a:r>
              <a:rPr lang="zh-CN" altLang="en-US" dirty="0">
                <a:solidFill>
                  <a:srgbClr val="FF0000"/>
                </a:solidFill>
              </a:rPr>
              <a:t>控循环：每隔一定时间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如，</a:t>
            </a:r>
            <a:r>
              <a:rPr lang="en-US" altLang="zh-CN" dirty="0">
                <a:solidFill>
                  <a:srgbClr val="FF0000"/>
                </a:solidFill>
              </a:rPr>
              <a:t>100ms)</a:t>
            </a:r>
            <a:r>
              <a:rPr lang="zh-CN" altLang="en-US" dirty="0">
                <a:solidFill>
                  <a:srgbClr val="FF0000"/>
                </a:solidFill>
              </a:rPr>
              <a:t>被调用一次，采集系统的运行状态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StateDoorClosed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 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StateDoorOpening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StateDoorClosing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StateDoorOpen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5" name="矩形标注 4"/>
          <p:cNvSpPr/>
          <p:nvPr/>
        </p:nvSpPr>
        <p:spPr>
          <a:xfrm>
            <a:off x="755576" y="3645024"/>
            <a:ext cx="1368153" cy="373400"/>
          </a:xfrm>
          <a:prstGeom prst="wedgeRectCallout">
            <a:avLst>
              <a:gd name="adj1" fmla="val 9271"/>
              <a:gd name="adj2" fmla="val -114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</a:rPr>
              <a:t>状态常数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2411759" y="4005064"/>
            <a:ext cx="1368153" cy="373400"/>
          </a:xfrm>
          <a:prstGeom prst="wedgeRectCallout">
            <a:avLst>
              <a:gd name="adj1" fmla="val 66707"/>
              <a:gd name="adj2" fmla="val -528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</a:rPr>
              <a:t>状态函数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7164288" y="2564904"/>
            <a:ext cx="1584176" cy="517416"/>
          </a:xfrm>
          <a:prstGeom prst="wedgeRectCallout">
            <a:avLst>
              <a:gd name="adj1" fmla="val -75648"/>
              <a:gd name="adj2" fmla="val -69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</a:rPr>
              <a:t>主</a:t>
            </a:r>
            <a:r>
              <a:rPr lang="zh-CN" altLang="en-US" dirty="0" smtClean="0">
                <a:solidFill>
                  <a:srgbClr val="000000"/>
                </a:solidFill>
              </a:rPr>
              <a:t>控循环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03C4C8-8C25-4B5F-9CBC-FB43B2AE1AF3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47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主控循环与状态函数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1242040"/>
            <a:ext cx="3600400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状态函数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*state)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指针类型的状态参数，是地址传递，即“双向”传递。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使得在函数中由于发生某种事件</a:t>
            </a:r>
            <a:r>
              <a:rPr lang="en-US" altLang="zh-CN" dirty="0" smtClean="0"/>
              <a:t>(Event)</a:t>
            </a:r>
            <a:r>
              <a:rPr lang="zh-CN" altLang="en-US" dirty="0" smtClean="0"/>
              <a:t>或</a:t>
            </a:r>
            <a:r>
              <a:rPr lang="zh-CN" altLang="en-US" kern="0" dirty="0" smtClean="0">
                <a:latin typeface="Times New Roman" pitchFamily="18" charset="0"/>
              </a:rPr>
              <a:t>转换</a:t>
            </a:r>
            <a:r>
              <a:rPr lang="en-US" altLang="zh-CN" kern="0" dirty="0" smtClean="0">
                <a:latin typeface="Times New Roman" pitchFamily="18" charset="0"/>
              </a:rPr>
              <a:t>(Transition)</a:t>
            </a:r>
            <a:r>
              <a:rPr lang="zh-CN" altLang="en-US" kern="0" dirty="0" smtClean="0">
                <a:latin typeface="Times New Roman" pitchFamily="18" charset="0"/>
              </a:rPr>
              <a:t>而引起的状态改变，反映到函数外，即改变实参的值。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504" y="1242040"/>
            <a:ext cx="4752528" cy="46628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主控循环：每隔一定时间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如，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00ms)</a:t>
            </a:r>
            <a:r>
              <a:rPr lang="zh-CN" altLang="en-US" dirty="0" smtClean="0">
                <a:solidFill>
                  <a:srgbClr val="FF0000"/>
                </a:solidFill>
              </a:rPr>
              <a:t>被调用一次，采集系统的运行状态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StateDoorOpening</a:t>
            </a:r>
            <a:r>
              <a:rPr lang="en-US" altLang="zh-CN" dirty="0" smtClean="0"/>
              <a:t>(state);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StateDoorClosing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StateDoorOpen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94650C5-04D2-4978-9CD7-FA728BF25977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99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主要库函数，</a:t>
            </a:r>
            <a:r>
              <a:rPr lang="zh-CN" altLang="en-US" dirty="0"/>
              <a:t>详</a:t>
            </a:r>
            <a:r>
              <a:rPr lang="zh-CN" altLang="en-US" dirty="0" smtClean="0"/>
              <a:t>见</a:t>
            </a:r>
            <a:r>
              <a:rPr lang="en-US" altLang="zh-CN" dirty="0" err="1" smtClean="0"/>
              <a:t>GarageLib.h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95936" y="1820431"/>
            <a:ext cx="4824536" cy="240065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</a:t>
            </a:r>
            <a:r>
              <a:rPr lang="zh-CN" altLang="en-US" sz="2000" dirty="0" smtClean="0">
                <a:solidFill>
                  <a:srgbClr val="C00000"/>
                </a:solidFill>
              </a:rPr>
              <a:t>设置电机功率，控制电机运行函数：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void </a:t>
            </a: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</a:rPr>
              <a:t>SetMotorPower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(double power);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SetMotorPower</a:t>
            </a:r>
            <a:r>
              <a:rPr lang="en-US" altLang="zh-CN" sz="2000" dirty="0" smtClean="0"/>
              <a:t>(1);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 // </a:t>
            </a:r>
            <a:r>
              <a:rPr lang="zh-CN" altLang="en-US" sz="2000" dirty="0" smtClean="0"/>
              <a:t>以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最大速度上升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SetMotorPower</a:t>
            </a:r>
            <a:r>
              <a:rPr lang="en-US" altLang="zh-CN" sz="2000" dirty="0" smtClean="0"/>
              <a:t>(-1);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以最大速度下降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SetMotorPower</a:t>
            </a:r>
            <a:r>
              <a:rPr lang="en-US" altLang="zh-CN" sz="2000" dirty="0" smtClean="0"/>
              <a:t>(0);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停止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092" y="1555975"/>
            <a:ext cx="3867844" cy="28623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</a:t>
            </a:r>
            <a:r>
              <a:rPr lang="zh-CN" altLang="en-US" sz="2000" dirty="0" smtClean="0">
                <a:solidFill>
                  <a:srgbClr val="C00000"/>
                </a:solidFill>
              </a:rPr>
              <a:t>系统是否运行：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IsGarageRunning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 </a:t>
            </a:r>
            <a:r>
              <a:rPr lang="zh-CN" altLang="en-US" sz="2000" dirty="0" smtClean="0">
                <a:solidFill>
                  <a:srgbClr val="C00000"/>
                </a:solidFill>
              </a:rPr>
              <a:t>是否按键</a:t>
            </a:r>
            <a:r>
              <a:rPr lang="en-US" altLang="zh-CN" sz="2000" dirty="0" smtClean="0">
                <a:solidFill>
                  <a:srgbClr val="C00000"/>
                </a:solidFill>
              </a:rPr>
              <a:t>(</a:t>
            </a:r>
            <a:r>
              <a:rPr lang="zh-CN" altLang="en-US" sz="2000" dirty="0" smtClean="0">
                <a:solidFill>
                  <a:srgbClr val="C00000"/>
                </a:solidFill>
              </a:rPr>
              <a:t>或遥控</a:t>
            </a:r>
            <a:r>
              <a:rPr lang="en-US" altLang="zh-CN" sz="2000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WasButtonPressed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 </a:t>
            </a:r>
            <a:r>
              <a:rPr lang="zh-CN" altLang="en-US" sz="2000" dirty="0" smtClean="0">
                <a:solidFill>
                  <a:srgbClr val="C00000"/>
                </a:solidFill>
              </a:rPr>
              <a:t>是否红外探测到遮挡物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IsBeamBroken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();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92" y="4437112"/>
            <a:ext cx="8692380" cy="19389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 </a:t>
            </a:r>
            <a:r>
              <a:rPr lang="zh-CN" altLang="en-US" sz="2000" dirty="0" smtClean="0">
                <a:solidFill>
                  <a:srgbClr val="C00000"/>
                </a:solidFill>
              </a:rPr>
              <a:t>门的下边沿距离地面的相对位置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double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GetDoorPosition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GetDoorPosition</a:t>
            </a:r>
            <a:r>
              <a:rPr lang="en-US" altLang="zh-CN" sz="2000" dirty="0"/>
              <a:t>() &lt;= </a:t>
            </a:r>
            <a:r>
              <a:rPr lang="en-US" altLang="zh-CN" sz="2000" dirty="0" err="1" smtClean="0"/>
              <a:t>Lib_DoorTolerance</a:t>
            </a: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doorAtBottom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 smtClean="0"/>
              <a:t>GetDoorPosition</a:t>
            </a:r>
            <a:r>
              <a:rPr lang="en-US" altLang="zh-CN" sz="2000" dirty="0"/>
              <a:t>() &gt;= </a:t>
            </a:r>
            <a:r>
              <a:rPr lang="en-US" altLang="zh-CN" sz="2000" dirty="0" err="1"/>
              <a:t>Lib_DoorHeight</a:t>
            </a:r>
            <a:r>
              <a:rPr lang="en-US" altLang="zh-CN" sz="2000" dirty="0"/>
              <a:t> - </a:t>
            </a:r>
            <a:r>
              <a:rPr lang="en-US" altLang="zh-CN" sz="2000" dirty="0" err="1" smtClean="0"/>
              <a:t>Lib_DoorTolerance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</a:rPr>
              <a:t>doorAtTop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7A94393-DCF7-403D-A87F-F244F11AA608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99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91045"/>
            <a:ext cx="5119381" cy="444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zh-CN" altLang="en-US" dirty="0"/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63588" y="2780928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63588" y="4509120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V="1">
            <a:off x="1655676" y="3212976"/>
            <a:ext cx="0" cy="129614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606D06D-BD90-4ECE-83BA-BFB60DA6A5BE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3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635" y="1629306"/>
            <a:ext cx="6402869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63588" y="2780928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63588" y="4509120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07505" y="1484784"/>
            <a:ext cx="2598130" cy="576064"/>
          </a:xfrm>
          <a:prstGeom prst="wedgeRoundRectCallout">
            <a:avLst>
              <a:gd name="adj1" fmla="val -35681"/>
              <a:gd name="adj2" fmla="val 84822"/>
              <a:gd name="adj3" fmla="val 16667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if (</a:t>
            </a:r>
            <a:r>
              <a:rPr lang="en-US" altLang="zh-CN" dirty="0" err="1" smtClean="0">
                <a:solidFill>
                  <a:srgbClr val="C00000"/>
                </a:solidFill>
              </a:rPr>
              <a:t>WasButtonPressed</a:t>
            </a:r>
            <a:r>
              <a:rPr lang="en-US" altLang="zh-CN" dirty="0" smtClean="0">
                <a:solidFill>
                  <a:srgbClr val="C00000"/>
                </a:solidFill>
              </a:rPr>
              <a:t>())</a:t>
            </a:r>
          </a:p>
          <a:p>
            <a:pPr algn="ctr"/>
            <a:r>
              <a:rPr lang="en-US" altLang="zh-CN" dirty="0" err="1" smtClean="0">
                <a:solidFill>
                  <a:srgbClr val="C00000"/>
                </a:solidFill>
              </a:rPr>
              <a:t>SetMotorPower</a:t>
            </a:r>
            <a:r>
              <a:rPr lang="en-US" altLang="zh-CN" dirty="0" smtClean="0">
                <a:solidFill>
                  <a:srgbClr val="C00000"/>
                </a:solidFill>
              </a:rPr>
              <a:t>(1);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  <a:endCxn id="6" idx="2"/>
          </p:cNvCxnSpPr>
          <p:nvPr/>
        </p:nvCxnSpPr>
        <p:spPr>
          <a:xfrm flipV="1">
            <a:off x="1655676" y="3212976"/>
            <a:ext cx="0" cy="129614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4"/>
          </p:cNvCxnSpPr>
          <p:nvPr/>
        </p:nvCxnSpPr>
        <p:spPr>
          <a:xfrm>
            <a:off x="479531" y="2261445"/>
            <a:ext cx="0" cy="159960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79531" y="3861048"/>
            <a:ext cx="1176145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B5ADC9E-F51B-47BE-99D3-DA62903491B0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06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4608512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4513838"/>
            <a:ext cx="3744416" cy="7078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事件</a:t>
            </a:r>
            <a:r>
              <a:rPr lang="en-US" altLang="zh-CN" sz="2000" dirty="0" smtClean="0"/>
              <a:t>(Event)</a:t>
            </a:r>
            <a:r>
              <a:rPr lang="zh-CN" altLang="en-US" sz="2000" dirty="0" smtClean="0"/>
              <a:t>，转换</a:t>
            </a:r>
            <a:r>
              <a:rPr lang="en-US" altLang="zh-CN" sz="2000" dirty="0" smtClean="0"/>
              <a:t>(Transition)</a:t>
            </a:r>
          </a:p>
          <a:p>
            <a:r>
              <a:rPr lang="zh-CN" altLang="en-US" sz="2000" dirty="0" smtClean="0"/>
              <a:t>导致状态的改变。</a:t>
            </a:r>
            <a:endParaRPr lang="zh-CN" altLang="en-US" sz="2000" dirty="0"/>
          </a:p>
        </p:txBody>
      </p:sp>
      <p:sp>
        <p:nvSpPr>
          <p:cNvPr id="7" name="圆角矩形 6"/>
          <p:cNvSpPr/>
          <p:nvPr/>
        </p:nvSpPr>
        <p:spPr>
          <a:xfrm>
            <a:off x="5160690" y="1988840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60690" y="3717032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096794" y="2629838"/>
            <a:ext cx="2598130" cy="576064"/>
          </a:xfrm>
          <a:prstGeom prst="wedgeRoundRectCallout">
            <a:avLst>
              <a:gd name="adj1" fmla="val -55478"/>
              <a:gd name="adj2" fmla="val 22817"/>
              <a:gd name="adj3" fmla="val 16667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if (</a:t>
            </a:r>
            <a:r>
              <a:rPr lang="en-US" altLang="zh-CN" dirty="0" err="1" smtClean="0">
                <a:solidFill>
                  <a:srgbClr val="C00000"/>
                </a:solidFill>
              </a:rPr>
              <a:t>WasButtonPressed</a:t>
            </a:r>
            <a:r>
              <a:rPr lang="en-US" altLang="zh-CN" dirty="0" smtClean="0">
                <a:solidFill>
                  <a:srgbClr val="C00000"/>
                </a:solidFill>
              </a:rPr>
              <a:t>())</a:t>
            </a:r>
          </a:p>
          <a:p>
            <a:pPr algn="ctr"/>
            <a:r>
              <a:rPr lang="en-US" altLang="zh-CN" dirty="0" err="1" smtClean="0">
                <a:solidFill>
                  <a:srgbClr val="C00000"/>
                </a:solidFill>
              </a:rPr>
              <a:t>SetMotorPower</a:t>
            </a:r>
            <a:r>
              <a:rPr lang="en-US" altLang="zh-CN" dirty="0" smtClean="0">
                <a:solidFill>
                  <a:srgbClr val="C00000"/>
                </a:solidFill>
              </a:rPr>
              <a:t>(1);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  <a:endCxn id="7" idx="2"/>
          </p:cNvCxnSpPr>
          <p:nvPr/>
        </p:nvCxnSpPr>
        <p:spPr>
          <a:xfrm flipV="1">
            <a:off x="5952778" y="2420888"/>
            <a:ext cx="0" cy="129614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B15ED53-32A7-4FF4-BF75-7A0619B23433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7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765175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状态与状态机基本概念</a:t>
            </a:r>
            <a:endParaRPr lang="en-US" altLang="zh-CN" dirty="0" smtClean="0"/>
          </a:p>
          <a:p>
            <a:r>
              <a:rPr lang="zh-CN" altLang="en-US" dirty="0" smtClean="0"/>
              <a:t>状态机程序设计举例</a:t>
            </a:r>
            <a:endParaRPr lang="en-US" altLang="zh-CN" dirty="0" smtClean="0"/>
          </a:p>
          <a:p>
            <a:r>
              <a:rPr lang="en-US" altLang="zh-CN" dirty="0" smtClean="0"/>
              <a:t>VS2013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/>
              <a:t>课程</a:t>
            </a:r>
            <a:r>
              <a:rPr lang="zh-CN" altLang="en-US" dirty="0" smtClean="0"/>
              <a:t>设计要求</a:t>
            </a:r>
            <a:endParaRPr lang="en-US" altLang="zh-CN" dirty="0" smtClean="0"/>
          </a:p>
          <a:p>
            <a:r>
              <a:rPr lang="zh-CN" altLang="en-US" dirty="0"/>
              <a:t>课程</a:t>
            </a:r>
            <a:r>
              <a:rPr lang="zh-CN" altLang="en-US" dirty="0" smtClean="0"/>
              <a:t>设计状态机图说明</a:t>
            </a:r>
            <a:endParaRPr lang="en-US" altLang="zh-CN" dirty="0" smtClean="0"/>
          </a:p>
          <a:p>
            <a:r>
              <a:rPr lang="zh-CN" altLang="en-US" dirty="0"/>
              <a:t>课程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VS2013</a:t>
            </a:r>
            <a:r>
              <a:rPr lang="zh-CN" altLang="en-US" dirty="0" smtClean="0"/>
              <a:t>工程及库函数说明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C1DB555-715E-4CC2-8236-9766A92FC189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1556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DoorClosing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DoorOpening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40768"/>
            <a:ext cx="6402868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1439144" y="1124744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DoorOpening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39144" y="3284984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DoorClosing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6" idx="0"/>
            <a:endCxn id="5" idx="2"/>
          </p:cNvCxnSpPr>
          <p:nvPr/>
        </p:nvCxnSpPr>
        <p:spPr>
          <a:xfrm flipV="1">
            <a:off x="2195228" y="1556792"/>
            <a:ext cx="0" cy="172819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标注 7"/>
          <p:cNvSpPr/>
          <p:nvPr/>
        </p:nvSpPr>
        <p:spPr>
          <a:xfrm>
            <a:off x="35496" y="1916832"/>
            <a:ext cx="1907704" cy="864096"/>
          </a:xfrm>
          <a:prstGeom prst="wedgeRoundRectCallout">
            <a:avLst>
              <a:gd name="adj1" fmla="val 60738"/>
              <a:gd name="adj2" fmla="val -413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if (</a:t>
            </a:r>
            <a:r>
              <a:rPr lang="en-US" altLang="zh-CN" sz="1400" dirty="0" err="1">
                <a:solidFill>
                  <a:schemeClr val="tx1"/>
                </a:solidFill>
              </a:rPr>
              <a:t>WasButtonPressed</a:t>
            </a:r>
            <a:r>
              <a:rPr lang="en-US" altLang="zh-CN" sz="1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|| </a:t>
            </a:r>
            <a:r>
              <a:rPr lang="en-US" altLang="zh-CN" sz="1400" dirty="0" err="1">
                <a:solidFill>
                  <a:schemeClr val="tx1"/>
                </a:solidFill>
              </a:rPr>
              <a:t>IsBeamBroken</a:t>
            </a:r>
            <a:r>
              <a:rPr lang="en-US" altLang="zh-CN" sz="1400" dirty="0">
                <a:solidFill>
                  <a:schemeClr val="tx1"/>
                </a:solidFill>
              </a:rPr>
              <a:t>())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</a:t>
            </a:r>
            <a:r>
              <a:rPr lang="en-US" altLang="zh-CN" sz="1400" dirty="0" err="1">
                <a:solidFill>
                  <a:schemeClr val="tx1"/>
                </a:solidFill>
              </a:rPr>
              <a:t>SetMotorPower</a:t>
            </a:r>
            <a:r>
              <a:rPr lang="en-US" altLang="zh-CN" sz="1400" dirty="0">
                <a:solidFill>
                  <a:schemeClr val="tx1"/>
                </a:solidFill>
              </a:rPr>
              <a:t>(1);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2546516-918C-4B93-8C28-8B85FDF9AEFB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08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DoorClosing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DoorOpening</a:t>
            </a:r>
            <a:r>
              <a:rPr lang="en-US" altLang="zh-CN" sz="3200" dirty="0" smtClean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DoorClosed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3848" y="722788"/>
            <a:ext cx="5832648" cy="5442516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</a:lvl1pPr>
          </a:lstStyle>
          <a:p>
            <a:r>
              <a:rPr lang="en-US" altLang="zh-CN" dirty="0"/>
              <a:t>void </a:t>
            </a:r>
            <a:r>
              <a:rPr lang="en-US" altLang="zh-CN" dirty="0" err="1"/>
              <a:t>StateDoorClosing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GetDoorPosition</a:t>
            </a:r>
            <a:r>
              <a:rPr lang="en-US" altLang="zh-CN" dirty="0"/>
              <a:t>() &lt;= </a:t>
            </a:r>
            <a:r>
              <a:rPr lang="en-US" altLang="zh-CN" dirty="0" err="1"/>
              <a:t>Lib_DoorTolerance</a:t>
            </a:r>
            <a:r>
              <a:rPr lang="en-US" altLang="zh-CN" dirty="0"/>
              <a:t>)  //Event</a:t>
            </a:r>
          </a:p>
          <a:p>
            <a:r>
              <a:rPr lang="en-US" altLang="zh-CN" dirty="0"/>
              <a:t>    {</a:t>
            </a:r>
            <a:endParaRPr lang="zh-CN" altLang="en-US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SetMotorPower</a:t>
            </a:r>
            <a:r>
              <a:rPr lang="en-US" altLang="zh-CN" dirty="0"/>
              <a:t>(0);  // Transition</a:t>
            </a:r>
          </a:p>
          <a:p>
            <a:r>
              <a:rPr lang="en-US" altLang="zh-CN" dirty="0"/>
              <a:t>         *state = </a:t>
            </a:r>
            <a:r>
              <a:rPr lang="en-US" altLang="zh-CN" dirty="0" err="1"/>
              <a:t>DoorClosed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  <a:p>
            <a:r>
              <a:rPr lang="en-US" altLang="zh-CN" dirty="0"/>
              <a:t>    else if(</a:t>
            </a:r>
            <a:r>
              <a:rPr lang="en-US" altLang="zh-CN" dirty="0" err="1"/>
              <a:t>WasButtonPressed</a:t>
            </a:r>
            <a:r>
              <a:rPr lang="en-US" altLang="zh-CN" dirty="0"/>
              <a:t>() || </a:t>
            </a:r>
            <a:r>
              <a:rPr lang="en-US" altLang="zh-CN" dirty="0" err="1"/>
              <a:t>IsBeamBroken</a:t>
            </a:r>
            <a:r>
              <a:rPr lang="en-US" altLang="zh-CN" dirty="0"/>
              <a:t>())  </a:t>
            </a:r>
          </a:p>
          <a:p>
            <a:r>
              <a:rPr lang="en-US" altLang="zh-CN" dirty="0"/>
              <a:t>    {</a:t>
            </a:r>
            <a:endParaRPr lang="zh-CN" altLang="en-US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SetMotorPower</a:t>
            </a:r>
            <a:r>
              <a:rPr lang="en-US" altLang="zh-CN" dirty="0"/>
              <a:t>(1);  // Transition</a:t>
            </a:r>
          </a:p>
          <a:p>
            <a:r>
              <a:rPr lang="en-US" altLang="zh-CN" dirty="0"/>
              <a:t>        *state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547664" y="1124744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DoorOpening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47664" y="3284984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DoorClosing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8" idx="0"/>
            <a:endCxn id="5" idx="2"/>
          </p:cNvCxnSpPr>
          <p:nvPr/>
        </p:nvCxnSpPr>
        <p:spPr>
          <a:xfrm flipV="1">
            <a:off x="2303748" y="1556792"/>
            <a:ext cx="0" cy="172819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标注 8"/>
          <p:cNvSpPr/>
          <p:nvPr/>
        </p:nvSpPr>
        <p:spPr>
          <a:xfrm>
            <a:off x="144016" y="1916832"/>
            <a:ext cx="1907704" cy="864096"/>
          </a:xfrm>
          <a:prstGeom prst="wedgeRoundRectCallout">
            <a:avLst>
              <a:gd name="adj1" fmla="val 60738"/>
              <a:gd name="adj2" fmla="val -413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if (</a:t>
            </a:r>
            <a:r>
              <a:rPr lang="en-US" altLang="zh-CN" sz="1400" dirty="0" err="1">
                <a:solidFill>
                  <a:schemeClr val="tx1"/>
                </a:solidFill>
              </a:rPr>
              <a:t>WasButtonPressed</a:t>
            </a:r>
            <a:r>
              <a:rPr lang="en-US" altLang="zh-CN" sz="1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|| </a:t>
            </a:r>
            <a:r>
              <a:rPr lang="en-US" altLang="zh-CN" sz="1400" dirty="0" err="1">
                <a:solidFill>
                  <a:schemeClr val="tx1"/>
                </a:solidFill>
              </a:rPr>
              <a:t>IsBeamBroken</a:t>
            </a:r>
            <a:r>
              <a:rPr lang="en-US" altLang="zh-CN" sz="1400" dirty="0">
                <a:solidFill>
                  <a:schemeClr val="tx1"/>
                </a:solidFill>
              </a:rPr>
              <a:t>())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</a:t>
            </a:r>
            <a:r>
              <a:rPr lang="en-US" altLang="zh-CN" sz="1400" dirty="0" err="1">
                <a:solidFill>
                  <a:schemeClr val="tx1"/>
                </a:solidFill>
              </a:rPr>
              <a:t>SetMotorPower</a:t>
            </a:r>
            <a:r>
              <a:rPr lang="en-US" altLang="zh-CN" sz="1400" dirty="0">
                <a:solidFill>
                  <a:schemeClr val="tx1"/>
                </a:solidFill>
              </a:rPr>
              <a:t>(1);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547664" y="5445224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DoorClosed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8" idx="2"/>
            <a:endCxn id="12" idx="0"/>
          </p:cNvCxnSpPr>
          <p:nvPr/>
        </p:nvCxnSpPr>
        <p:spPr>
          <a:xfrm>
            <a:off x="2303748" y="3717032"/>
            <a:ext cx="0" cy="172819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标注 15"/>
          <p:cNvSpPr/>
          <p:nvPr/>
        </p:nvSpPr>
        <p:spPr>
          <a:xfrm>
            <a:off x="107504" y="4149080"/>
            <a:ext cx="1907704" cy="864096"/>
          </a:xfrm>
          <a:prstGeom prst="wedgeRoundRectCallout">
            <a:avLst>
              <a:gd name="adj1" fmla="val 61487"/>
              <a:gd name="adj2" fmla="val -49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if </a:t>
            </a:r>
            <a:r>
              <a:rPr lang="en-US" altLang="zh-CN" sz="1400" dirty="0" smtClean="0">
                <a:solidFill>
                  <a:schemeClr val="tx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doorAtBottom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  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SetMotorPower</a:t>
            </a:r>
            <a:r>
              <a:rPr lang="en-US" altLang="zh-CN" sz="1400" dirty="0" smtClean="0">
                <a:solidFill>
                  <a:schemeClr val="tx1"/>
                </a:solidFill>
              </a:rPr>
              <a:t>(0);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E518833-6C06-484D-8281-4FEA42096733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zh-CN" altLang="en-US" sz="3200" dirty="0">
                <a:solidFill>
                  <a:schemeClr val="bg1"/>
                </a:solidFill>
              </a:rPr>
              <a:t>车库</a:t>
            </a:r>
            <a:r>
              <a:rPr lang="zh-CN" altLang="en-US" sz="3200" dirty="0" smtClean="0">
                <a:solidFill>
                  <a:schemeClr val="bg1"/>
                </a:solidFill>
              </a:rPr>
              <a:t>门状态机图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38" y="888454"/>
            <a:ext cx="878205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0F8C20A-6B4D-4497-8FEB-052C47EB3E84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8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365" y="-315416"/>
            <a:ext cx="8612188" cy="998538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Visual Studio 2013 (Community)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7223"/>
            <a:ext cx="8928992" cy="600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7B67446-34F8-4747-A347-013A8B8DA8E4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9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Studio IDE </a:t>
            </a:r>
            <a:r>
              <a:rPr lang="zh-CN" altLang="en-US" dirty="0" smtClean="0"/>
              <a:t>用户指南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021954"/>
              </p:ext>
            </p:extLst>
          </p:nvPr>
        </p:nvGraphicFramePr>
        <p:xfrm>
          <a:off x="323528" y="2780928"/>
          <a:ext cx="8540750" cy="3411108"/>
        </p:xfrm>
        <a:graphic>
          <a:graphicData uri="http://schemas.openxmlformats.org/drawingml/2006/table">
            <a:tbl>
              <a:tblPr/>
              <a:tblGrid>
                <a:gridCol w="4270375"/>
                <a:gridCol w="4270375"/>
              </a:tblGrid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2"/>
                        </a:rPr>
                        <a:t>安装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2"/>
                        </a:rPr>
                        <a:t>Visual Studio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3"/>
                        </a:rPr>
                        <a:t>登录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3"/>
                        </a:rPr>
                        <a:t>Visual Studio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4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4"/>
                        </a:rPr>
                        <a:t>的工作效率提示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5"/>
                        </a:rPr>
                        <a:t>解决方案和项目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6"/>
                        </a:rPr>
                        <a:t>在代码和文本编辑器中编写代码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中构建应用程序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使用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进行调试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使用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Visual Studio </a:t>
                      </a:r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诊断工具提高质量</a:t>
                      </a:r>
                      <a:endParaRPr lang="zh-CN" alt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0"/>
                        </a:rPr>
                        <a:t>用户权限与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0"/>
                        </a:rPr>
                        <a:t>Visual Studio</a:t>
                      </a:r>
                      <a:endParaRPr 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1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1"/>
                        </a:rPr>
                        <a:t>中的安全性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中自定义开发设置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3"/>
                        </a:rPr>
                        <a:t>Visual Studio </a:t>
                      </a:r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3"/>
                        </a:rPr>
                        <a:t>参考</a:t>
                      </a:r>
                      <a:endParaRPr lang="zh-CN" alt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1844824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linkClick r:id="rId14"/>
              </a:rPr>
              <a:t>https://msdn.microsoft.com/zh-cn/library/dn762121(v=vs.120).aspx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56CF979-7C5D-4B42-A02B-605B7DC1861E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1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910" y="-233834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90" y="528028"/>
            <a:ext cx="8656590" cy="5997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F37A737-29F8-4039-87B5-EF61464426AE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8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126" y="836712"/>
            <a:ext cx="42285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解决</a:t>
            </a:r>
            <a:r>
              <a:rPr lang="zh-CN" altLang="en-US" dirty="0" smtClean="0"/>
              <a:t>方案文件：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Garage_mfc.sln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两</a:t>
            </a:r>
            <a:r>
              <a:rPr lang="zh-CN" altLang="en-US" dirty="0" smtClean="0"/>
              <a:t>个项目</a:t>
            </a:r>
            <a:r>
              <a:rPr lang="en-US" altLang="zh-CN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Garage_dialog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车库门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GarageLib.h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库函数说明</a:t>
            </a:r>
            <a:r>
              <a:rPr lang="en-US" altLang="zh-CN" dirty="0" smtClean="0"/>
              <a:t>garage.cpp 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Elevator_dialog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电梯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ElevatorLib.h</a:t>
            </a:r>
            <a:r>
              <a:rPr lang="zh-CN" altLang="en-US" dirty="0" smtClean="0"/>
              <a:t>库函数说明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elevator.cpp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46013"/>
            <a:ext cx="2736304" cy="597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D1F04B0-10ED-43F8-837A-0961035CB7FD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350" y="1844824"/>
            <a:ext cx="25922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设</a:t>
            </a:r>
            <a:r>
              <a:rPr lang="zh-CN" altLang="en-US" dirty="0" smtClean="0"/>
              <a:t>为启动项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选择项目，右键，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Set</a:t>
            </a:r>
            <a:r>
              <a:rPr lang="zh-CN" altLang="en-US" dirty="0"/>
              <a:t> </a:t>
            </a:r>
            <a:r>
              <a:rPr lang="en-US" altLang="zh-CN" dirty="0" smtClean="0"/>
              <a:t>as </a:t>
            </a:r>
            <a:r>
              <a:rPr lang="en-US" altLang="zh-CN" dirty="0" err="1" smtClean="0"/>
              <a:t>StartUp</a:t>
            </a:r>
            <a:r>
              <a:rPr lang="en-US" altLang="zh-CN" dirty="0" smtClean="0"/>
              <a:t> Project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76672"/>
            <a:ext cx="2736304" cy="597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665187"/>
            <a:ext cx="320992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87535FB-A371-4F35-9B28-911E89E9053A}" type="datetime10">
              <a:rPr lang="zh-CN" altLang="en-US" smtClean="0"/>
              <a:t>18:26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350" y="665187"/>
            <a:ext cx="2232248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在两个项目中，进行切换的方法。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90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675899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运行</a:t>
            </a:r>
            <a:r>
              <a:rPr lang="zh-CN" altLang="en-US" dirty="0" smtClean="0"/>
              <a:t>调试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Start Debugging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837059"/>
            <a:ext cx="6379898" cy="5280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06108C5-AE88-47AA-BB8B-5FD69F4B1CCD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72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7560840" cy="1224136"/>
          </a:xfrm>
        </p:spPr>
        <p:txBody>
          <a:bodyPr/>
          <a:lstStyle/>
          <a:p>
            <a:pPr algn="l"/>
            <a:r>
              <a:rPr lang="en-US" altLang="zh-CN" sz="2800" dirty="0" smtClean="0"/>
              <a:t>C</a:t>
            </a:r>
            <a:r>
              <a:rPr lang="zh-CN" altLang="en-US" sz="2800" dirty="0" smtClean="0"/>
              <a:t>语言课程设计：三层电梯状态机仿真程序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196752"/>
            <a:ext cx="8712968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解决方案文件：</a:t>
            </a:r>
            <a:r>
              <a:rPr lang="en-US" altLang="zh-CN" sz="2400" dirty="0" smtClean="0"/>
              <a:t>Garage_mfc.sln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两个项目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Garage_dialog</a:t>
            </a:r>
            <a:r>
              <a:rPr lang="en-US" altLang="zh-CN" dirty="0"/>
              <a:t> </a:t>
            </a:r>
            <a:r>
              <a:rPr lang="zh-CN" altLang="en-US" dirty="0"/>
              <a:t>车库</a:t>
            </a:r>
            <a:r>
              <a:rPr lang="zh-CN" altLang="en-US" dirty="0" smtClean="0"/>
              <a:t>门，学习状态机编程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GarageLib.h</a:t>
            </a:r>
            <a:r>
              <a:rPr lang="en-US" altLang="zh-CN" dirty="0"/>
              <a:t> </a:t>
            </a:r>
            <a:r>
              <a:rPr lang="zh-CN" altLang="en-US" dirty="0"/>
              <a:t>库函数</a:t>
            </a:r>
            <a:r>
              <a:rPr lang="zh-CN" altLang="en-US" dirty="0" smtClean="0"/>
              <a:t>说明    </a:t>
            </a:r>
            <a:r>
              <a:rPr lang="en-US" altLang="zh-CN" dirty="0" smtClean="0"/>
              <a:t>garage.cpp </a:t>
            </a:r>
            <a:r>
              <a:rPr lang="zh-CN" altLang="en-US" dirty="0"/>
              <a:t>状态机代码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Elevator_dialog</a:t>
            </a:r>
            <a:r>
              <a:rPr lang="en-US" altLang="zh-CN" dirty="0"/>
              <a:t> </a:t>
            </a:r>
            <a:r>
              <a:rPr lang="zh-CN" altLang="en-US" dirty="0"/>
              <a:t>电梯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ElevatorLib.h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</a:t>
            </a:r>
            <a:r>
              <a:rPr lang="zh-CN" altLang="en-US" dirty="0"/>
              <a:t>函数</a:t>
            </a:r>
            <a:r>
              <a:rPr lang="zh-CN" altLang="en-US" dirty="0" smtClean="0"/>
              <a:t>说明</a:t>
            </a:r>
            <a:r>
              <a:rPr lang="en-US" altLang="zh-CN" dirty="0" smtClean="0"/>
              <a:t>  elevator.cpp </a:t>
            </a:r>
            <a:r>
              <a:rPr lang="zh-CN" altLang="en-US" dirty="0" smtClean="0"/>
              <a:t>状态机</a:t>
            </a:r>
            <a:r>
              <a:rPr lang="zh-CN" altLang="en-US" dirty="0"/>
              <a:t>代码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课程设计说明及要求：</a:t>
            </a:r>
            <a:r>
              <a:rPr lang="zh-CN" altLang="en-US" sz="2400" dirty="0" smtClean="0"/>
              <a:t>状态与状态机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pptx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编译好的程序，观察运行效果，比照完成自己的各个状态函数：</a:t>
            </a:r>
            <a:r>
              <a:rPr lang="en-US" altLang="zh-CN" sz="2400" dirty="0" smtClean="0"/>
              <a:t>Elevator_dialog.exe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96F25E7-7818-4997-A486-52F03BB724F4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5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630262"/>
            <a:ext cx="8064896" cy="71050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课程</a:t>
            </a:r>
            <a:r>
              <a:rPr lang="zh-CN" altLang="en-US" dirty="0" smtClean="0">
                <a:solidFill>
                  <a:schemeClr val="tx1"/>
                </a:solidFill>
              </a:rPr>
              <a:t>设计</a:t>
            </a:r>
            <a:r>
              <a:rPr lang="zh-CN" altLang="en-US" dirty="0" smtClean="0">
                <a:solidFill>
                  <a:schemeClr val="tx1"/>
                </a:solidFill>
              </a:rPr>
              <a:t>时间安排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078846"/>
            <a:ext cx="8064896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讲课时间：第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周星期五（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日）下午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节，信远</a:t>
            </a:r>
            <a:r>
              <a:rPr lang="en-US" altLang="zh-CN" sz="2400" dirty="0" smtClean="0"/>
              <a:t>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辅导、答疑时间：第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周和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周星期二、四晚上信远</a:t>
            </a:r>
            <a:r>
              <a:rPr lang="en-US" altLang="zh-CN" sz="2400" dirty="0" smtClean="0"/>
              <a:t>I-2</a:t>
            </a:r>
            <a:r>
              <a:rPr lang="zh-CN" altLang="en-US" sz="2400" dirty="0" smtClean="0"/>
              <a:t>楼教室休息室，要求届时在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楼教室完成毕设。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第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周星期四（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18</a:t>
            </a:r>
            <a:r>
              <a:rPr lang="zh-CN" altLang="en-US" sz="2400" dirty="0" smtClean="0"/>
              <a:t>日）晚上提交课程设计报告，具体要求见后。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19C31DD-5C22-46AF-B21A-BFD9140BE8D8}" type="datetime10">
              <a:rPr lang="zh-CN" altLang="en-US" smtClean="0"/>
              <a:t>18:31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16632"/>
            <a:ext cx="5205628" cy="669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2736304" cy="1224136"/>
          </a:xfrm>
        </p:spPr>
        <p:txBody>
          <a:bodyPr/>
          <a:lstStyle/>
          <a:p>
            <a:pPr algn="l"/>
            <a:r>
              <a:rPr lang="zh-CN" altLang="en-US" sz="2800" dirty="0" smtClean="0"/>
              <a:t>三层电梯状态机仿真程序</a:t>
            </a:r>
            <a:endParaRPr lang="zh-CN" altLang="en-US" sz="2800" dirty="0"/>
          </a:p>
        </p:txBody>
      </p:sp>
      <p:sp>
        <p:nvSpPr>
          <p:cNvPr id="3" name="圆角矩形标注 2"/>
          <p:cNvSpPr/>
          <p:nvPr/>
        </p:nvSpPr>
        <p:spPr>
          <a:xfrm>
            <a:off x="7812360" y="2924944"/>
            <a:ext cx="1245213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Call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932040" y="3532022"/>
            <a:ext cx="1872208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Panel Floor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860032" y="4293096"/>
            <a:ext cx="1872208" cy="432048"/>
          </a:xfrm>
          <a:prstGeom prst="wedgeRoundRectCallout">
            <a:avLst>
              <a:gd name="adj1" fmla="val -57716"/>
              <a:gd name="adj2" fmla="val 134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Close Door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051720" y="6021288"/>
            <a:ext cx="1872208" cy="432048"/>
          </a:xfrm>
          <a:prstGeom prst="wedgeRoundRectCallout">
            <a:avLst>
              <a:gd name="adj1" fmla="val 57146"/>
              <a:gd name="adj2" fmla="val -1077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Open Door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772816"/>
            <a:ext cx="288032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编译好的程序，观察运行效果，比照完成自己的各个状态函数：</a:t>
            </a:r>
            <a:r>
              <a:rPr lang="en-US" altLang="zh-CN" sz="2000" dirty="0" smtClean="0"/>
              <a:t>Elevator_dialog.exe</a:t>
            </a:r>
            <a:endParaRPr lang="zh-CN" altLang="en-US" sz="2000" dirty="0"/>
          </a:p>
        </p:txBody>
      </p:sp>
      <p:sp>
        <p:nvSpPr>
          <p:cNvPr id="9" name="圆角矩形标注 8"/>
          <p:cNvSpPr/>
          <p:nvPr/>
        </p:nvSpPr>
        <p:spPr>
          <a:xfrm>
            <a:off x="7668345" y="5373216"/>
            <a:ext cx="766621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失效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7820745" y="1196752"/>
            <a:ext cx="766621" cy="432048"/>
          </a:xfrm>
          <a:prstGeom prst="wedgeRoundRectCallout">
            <a:avLst>
              <a:gd name="adj1" fmla="val -82544"/>
              <a:gd name="adj2" fmla="val -277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失效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676" y="3469158"/>
            <a:ext cx="340320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门外呼叫按钮：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Up/Down Call Light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门</a:t>
            </a:r>
            <a:r>
              <a:rPr lang="zh-CN" altLang="en-US" sz="2000" dirty="0" smtClean="0">
                <a:solidFill>
                  <a:srgbClr val="FF0000"/>
                </a:solidFill>
              </a:rPr>
              <a:t>内开关门按钮：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Open/Close Door Light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门</a:t>
            </a:r>
            <a:r>
              <a:rPr lang="zh-CN" altLang="en-US" sz="2000" dirty="0" smtClean="0">
                <a:solidFill>
                  <a:srgbClr val="FF0000"/>
                </a:solidFill>
              </a:rPr>
              <a:t>内楼层数字按钮：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Panel Floor Light</a:t>
            </a:r>
            <a:endParaRPr lang="zh-CN" altLang="en-US" sz="20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CDCA962-CA37-431E-A9AD-A883F0E3A72A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76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/>
              <a:t>三层电梯状态机仿真程序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6783" y="1196752"/>
            <a:ext cx="18002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 smtClean="0">
                <a:solidFill>
                  <a:srgbClr val="FF0000"/>
                </a:solidFill>
              </a:rPr>
              <a:t>ElevatorLib.h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各个库函数说明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255" y="1196752"/>
            <a:ext cx="4752528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状态机代码：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elevator.cpp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状态机，每隔一定时间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如，</a:t>
            </a:r>
            <a:r>
              <a:rPr lang="en-US" altLang="zh-CN" b="1" dirty="0">
                <a:solidFill>
                  <a:srgbClr val="FF0000"/>
                </a:solidFill>
              </a:rPr>
              <a:t>100ms)</a:t>
            </a:r>
            <a:r>
              <a:rPr lang="zh-CN" altLang="en-US" b="1" dirty="0">
                <a:solidFill>
                  <a:srgbClr val="FF0000"/>
                </a:solidFill>
              </a:rPr>
              <a:t>被调用一次，采集系统的运行状态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IsElevatorRunning</a:t>
            </a:r>
            <a:r>
              <a:rPr lang="en-US" altLang="zh-CN" dirty="0"/>
              <a:t>())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/>
              <a:t>Idle: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MovingUp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MovingDown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DoorOpen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DoorClosing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 smtClean="0"/>
              <a:t>}}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052736"/>
            <a:ext cx="2400300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04BC3E-8B07-48AF-AAA5-D94DBE3626EA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5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86246"/>
            <a:ext cx="8064896" cy="71050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课程设计要求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231007"/>
            <a:ext cx="8064896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三</a:t>
            </a:r>
            <a:r>
              <a:rPr lang="zh-CN" altLang="en-US" sz="2400" dirty="0"/>
              <a:t>层电梯状态机</a:t>
            </a:r>
            <a:r>
              <a:rPr lang="zh-CN" altLang="en-US" sz="2400" dirty="0" smtClean="0"/>
              <a:t>课程设计报告</a:t>
            </a:r>
            <a:r>
              <a:rPr lang="en-US" altLang="zh-CN" sz="2400" dirty="0" smtClean="0"/>
              <a:t>(.</a:t>
            </a:r>
            <a:r>
              <a:rPr lang="en-US" altLang="zh-CN" sz="2400" dirty="0" err="1" smtClean="0"/>
              <a:t>docx</a:t>
            </a:r>
            <a:r>
              <a:rPr lang="zh-CN" altLang="en-US" sz="2400" dirty="0" smtClean="0"/>
              <a:t>文件</a:t>
            </a:r>
            <a:r>
              <a:rPr lang="en-US" altLang="zh-CN" sz="2400" dirty="0" smtClean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状态机图及其分解描述。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根据状态机图描述</a:t>
            </a:r>
            <a:r>
              <a:rPr lang="zh-CN" altLang="en-US" sz="2400" dirty="0"/>
              <a:t>各个</a:t>
            </a:r>
            <a:r>
              <a:rPr lang="zh-CN" altLang="en-US" sz="2400" dirty="0" smtClean="0"/>
              <a:t>状态函数的设计过程。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状态机代码，注释清楚，结构简洁。</a:t>
            </a:r>
            <a:r>
              <a:rPr lang="en-US" altLang="zh-CN" sz="2400" dirty="0"/>
              <a:t>(</a:t>
            </a:r>
            <a:r>
              <a:rPr lang="zh-CN" altLang="en-US" sz="2400" dirty="0"/>
              <a:t>在</a:t>
            </a:r>
            <a:r>
              <a:rPr lang="en-US" altLang="zh-CN" sz="2400" dirty="0"/>
              <a:t>elevator.cpp</a:t>
            </a:r>
            <a:r>
              <a:rPr lang="zh-CN" altLang="en-US" sz="2400" dirty="0"/>
              <a:t>中完成</a:t>
            </a:r>
            <a:r>
              <a:rPr lang="en-US" altLang="zh-CN" sz="2400" dirty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运行测试，描述实现的功能及测试结果。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提交</a:t>
            </a:r>
            <a:r>
              <a:rPr lang="en-US" altLang="zh-CN" sz="2400" dirty="0" smtClean="0"/>
              <a:t>elevator.cpp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将</a:t>
            </a:r>
            <a:r>
              <a:rPr lang="zh-CN" altLang="en-US" sz="2400" dirty="0"/>
              <a:t>上述</a:t>
            </a:r>
            <a:r>
              <a:rPr lang="zh-CN" altLang="en-US" sz="2400" dirty="0" smtClean="0"/>
              <a:t>两个文件压缩为一个文件，文件名：</a:t>
            </a:r>
            <a:r>
              <a:rPr lang="zh-CN" altLang="en-US" sz="2400" dirty="0"/>
              <a:t>学</a:t>
            </a:r>
            <a:r>
              <a:rPr lang="zh-CN" altLang="en-US" sz="2400" dirty="0" smtClean="0"/>
              <a:t>号姓名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rar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如果发现照抄现象，相关同学的成绩以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分计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19C31DD-5C22-46AF-B21A-BFD9140BE8D8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21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</a:t>
            </a:r>
            <a:r>
              <a:rPr lang="zh-CN" altLang="en-US" sz="2800" dirty="0">
                <a:solidFill>
                  <a:schemeClr val="bg1"/>
                </a:solidFill>
              </a:rPr>
              <a:t>机</a:t>
            </a:r>
            <a:r>
              <a:rPr lang="zh-CN" altLang="en-US" sz="2800" dirty="0" smtClean="0">
                <a:solidFill>
                  <a:schemeClr val="bg1"/>
                </a:solidFill>
              </a:rPr>
              <a:t>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29" y="876459"/>
            <a:ext cx="8341127" cy="500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70C1397-6B38-4600-BAA3-4520FF6B7512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74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三层电梯状态函数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30" y="876459"/>
            <a:ext cx="5578688" cy="334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499537"/>
              </p:ext>
            </p:extLst>
          </p:nvPr>
        </p:nvGraphicFramePr>
        <p:xfrm>
          <a:off x="1907703" y="4077072"/>
          <a:ext cx="7128793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88232"/>
                <a:gridCol w="504056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检查事件，执行动作（出弧标识），状态变迁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S1,S2,S3,S4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StateMovingUp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S5,D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StateMovingDown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S6,D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StateDoorOpen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StateDoorClosing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S8,S9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62F2478-A231-4DD8-90F0-17632984B186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2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09441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Events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45024"/>
            <a:ext cx="9144000" cy="317009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Idle</a:t>
            </a:r>
            <a:r>
              <a:rPr lang="zh-CN" altLang="en-US" sz="2000" b="1" dirty="0">
                <a:solidFill>
                  <a:srgbClr val="FF0000"/>
                </a:solidFill>
              </a:rPr>
              <a:t>状态，电梯停止在某楼层，门是关闭的，处于静止状态，等待相关事件的发生，从而转换到下一个状态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MovingUp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(S1)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事件，已经封装在下列函数中。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zh-CN" altLang="en-US" sz="2000" b="1" dirty="0" smtClean="0"/>
              <a:t>静态</a:t>
            </a:r>
            <a:r>
              <a:rPr lang="zh-CN" altLang="en-US" sz="2000" b="1" dirty="0"/>
              <a:t>检测</a:t>
            </a:r>
            <a:r>
              <a:rPr lang="zh-CN" altLang="en-US" sz="2000" b="1" dirty="0" smtClean="0"/>
              <a:t>，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floor; </a:t>
            </a:r>
            <a:r>
              <a:rPr lang="en-US" altLang="zh-CN" sz="2000" b="1" dirty="0" err="1" smtClean="0"/>
              <a:t>bool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up; 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zh-CN" altLang="en-US" sz="2000" b="1" dirty="0" smtClean="0"/>
              <a:t>目标楼层</a:t>
            </a:r>
            <a:r>
              <a:rPr lang="en-US" altLang="zh-CN" sz="2000" b="1" dirty="0" smtClean="0"/>
              <a:t>floor=</a:t>
            </a:r>
            <a:r>
              <a:rPr lang="en-US" altLang="zh-CN" sz="2000" b="1" dirty="0" err="1" smtClean="0"/>
              <a:t>IdleWhatFloorToGoTo</a:t>
            </a:r>
            <a:r>
              <a:rPr lang="en-US" altLang="zh-CN" sz="2000" b="1" dirty="0"/>
              <a:t>(&amp;up</a:t>
            </a:r>
            <a:r>
              <a:rPr lang="en-US" altLang="zh-CN" sz="2000" b="1" dirty="0" smtClean="0"/>
              <a:t>);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if (floor &gt; 0) {up == true,</a:t>
            </a:r>
            <a:r>
              <a:rPr lang="zh-CN" altLang="en-US" sz="2000" b="1" dirty="0" smtClean="0"/>
              <a:t>表示上升；</a:t>
            </a:r>
            <a:r>
              <a:rPr lang="en-US" altLang="zh-CN" sz="2000" b="1" dirty="0" smtClean="0"/>
              <a:t>up == false,</a:t>
            </a:r>
            <a:r>
              <a:rPr lang="zh-CN" altLang="en-US" sz="2000" b="1" dirty="0" smtClean="0"/>
              <a:t>表示下降；</a:t>
            </a:r>
            <a:r>
              <a:rPr lang="en-US" altLang="zh-CN" sz="2000" b="1" dirty="0" smtClean="0"/>
              <a:t>}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zh-CN" altLang="en-US" sz="2000" b="1" dirty="0" smtClean="0"/>
              <a:t>   关闭</a:t>
            </a:r>
            <a:r>
              <a:rPr lang="zh-CN" altLang="en-US" sz="2000" b="1" dirty="0"/>
              <a:t>本层门外</a:t>
            </a:r>
            <a:r>
              <a:rPr lang="en-US" altLang="zh-CN" sz="2000" b="1" dirty="0"/>
              <a:t>up</a:t>
            </a:r>
            <a:r>
              <a:rPr lang="zh-CN" altLang="en-US" sz="2000" b="1" dirty="0"/>
              <a:t>按钮，</a:t>
            </a:r>
            <a:r>
              <a:rPr lang="en-US" altLang="zh-CN" sz="2000" b="1" dirty="0" err="1"/>
              <a:t>SetCallLight</a:t>
            </a:r>
            <a:r>
              <a:rPr lang="en-US" altLang="zh-CN" sz="2000" b="1" dirty="0"/>
              <a:t>(); </a:t>
            </a:r>
            <a:r>
              <a:rPr lang="zh-CN" altLang="en-US" sz="2000" b="1" dirty="0"/>
              <a:t>即消费门外</a:t>
            </a:r>
            <a:r>
              <a:rPr lang="en-US" altLang="zh-CN" sz="2000" b="1" dirty="0"/>
              <a:t>up</a:t>
            </a:r>
            <a:r>
              <a:rPr lang="zh-CN" altLang="en-US" sz="2000" b="1" dirty="0"/>
              <a:t>按钮，防止下一周期重复处理此按钮行为。</a:t>
            </a:r>
          </a:p>
          <a:p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427"/>
            <a:ext cx="4962237" cy="297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CBFCD3-6900-4801-A3A8-ABFF77EF36E9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2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09441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Events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45024"/>
            <a:ext cx="9144000" cy="286232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MovingDown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S2)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/>
              <a:t>事件，已经封装在下列函数中。</a:t>
            </a:r>
            <a:endParaRPr lang="en-US" altLang="zh-CN" sz="2000" b="1" dirty="0"/>
          </a:p>
          <a:p>
            <a:r>
              <a:rPr lang="en-US" altLang="zh-CN" sz="2000" b="1" dirty="0"/>
              <a:t>        </a:t>
            </a:r>
            <a:r>
              <a:rPr lang="zh-CN" altLang="en-US" sz="2000" b="1" dirty="0"/>
              <a:t>静态检测，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floor; </a:t>
            </a:r>
            <a:r>
              <a:rPr lang="en-US" altLang="zh-CN" sz="2000" b="1" dirty="0" err="1"/>
              <a:t>bool</a:t>
            </a:r>
            <a:r>
              <a:rPr lang="en-US" altLang="zh-CN" sz="2000" b="1" dirty="0"/>
              <a:t> up; </a:t>
            </a:r>
          </a:p>
          <a:p>
            <a:r>
              <a:rPr lang="en-US" altLang="zh-CN" sz="2000" b="1" dirty="0"/>
              <a:t>        </a:t>
            </a:r>
            <a:r>
              <a:rPr lang="zh-CN" altLang="en-US" sz="2000" b="1" dirty="0"/>
              <a:t>目标楼层</a:t>
            </a:r>
            <a:r>
              <a:rPr lang="en-US" altLang="zh-CN" sz="2000" b="1" dirty="0"/>
              <a:t>floor=</a:t>
            </a:r>
            <a:r>
              <a:rPr lang="en-US" altLang="zh-CN" sz="2000" b="1" dirty="0" err="1"/>
              <a:t>IdleWhatFloorToGoTo</a:t>
            </a:r>
            <a:r>
              <a:rPr lang="en-US" altLang="zh-CN" sz="2000" b="1" dirty="0"/>
              <a:t>(&amp;up);</a:t>
            </a:r>
          </a:p>
          <a:p>
            <a:r>
              <a:rPr lang="en-US" altLang="zh-CN" sz="2000" b="1" dirty="0"/>
              <a:t>         if (floor &gt; 0) {up == true,</a:t>
            </a:r>
            <a:r>
              <a:rPr lang="zh-CN" altLang="en-US" sz="2000" b="1" dirty="0" smtClean="0"/>
              <a:t>表示上升</a:t>
            </a:r>
            <a:r>
              <a:rPr lang="zh-CN" altLang="en-US" sz="2000" b="1" dirty="0"/>
              <a:t>；</a:t>
            </a:r>
            <a:r>
              <a:rPr lang="en-US" altLang="zh-CN" sz="2000" b="1" dirty="0"/>
              <a:t>up == false,</a:t>
            </a:r>
            <a:r>
              <a:rPr lang="zh-CN" altLang="en-US" sz="2000" b="1" dirty="0" smtClean="0"/>
              <a:t>表示下降；</a:t>
            </a:r>
            <a:r>
              <a:rPr lang="en-US" altLang="zh-CN" sz="2000" b="1" dirty="0"/>
              <a:t>}</a:t>
            </a:r>
            <a:endParaRPr lang="zh-CN" altLang="en-US" sz="2000" b="1" dirty="0"/>
          </a:p>
          <a:p>
            <a:r>
              <a:rPr lang="zh-CN" altLang="en-US" sz="2000" b="1" dirty="0"/>
              <a:t>        关闭本层门</a:t>
            </a:r>
            <a:r>
              <a:rPr lang="zh-CN" altLang="en-US" sz="2000" b="1" dirty="0" smtClean="0"/>
              <a:t>外</a:t>
            </a:r>
            <a:r>
              <a:rPr lang="en-US" altLang="zh-CN" sz="2000" b="1" dirty="0" smtClean="0"/>
              <a:t>down</a:t>
            </a:r>
            <a:r>
              <a:rPr lang="zh-CN" altLang="en-US" sz="2000" b="1" dirty="0" smtClean="0"/>
              <a:t>按钮</a:t>
            </a:r>
            <a:r>
              <a:rPr lang="zh-CN" altLang="en-US" sz="2000" b="1" dirty="0"/>
              <a:t>，</a:t>
            </a:r>
            <a:r>
              <a:rPr lang="en-US" altLang="zh-CN" sz="2000" b="1" dirty="0" err="1"/>
              <a:t>SetCallLight</a:t>
            </a:r>
            <a:r>
              <a:rPr lang="en-US" altLang="zh-CN" sz="2000" b="1" dirty="0"/>
              <a:t>(); </a:t>
            </a:r>
            <a:r>
              <a:rPr lang="zh-CN" altLang="en-US" sz="2000" b="1" dirty="0"/>
              <a:t>即消费门</a:t>
            </a:r>
            <a:r>
              <a:rPr lang="zh-CN" altLang="en-US" sz="2000" b="1" dirty="0" smtClean="0"/>
              <a:t>外</a:t>
            </a:r>
            <a:r>
              <a:rPr lang="en-US" altLang="zh-CN" sz="2000" b="1" dirty="0" smtClean="0"/>
              <a:t>down</a:t>
            </a:r>
            <a:r>
              <a:rPr lang="zh-CN" altLang="en-US" sz="2000" b="1" dirty="0" smtClean="0"/>
              <a:t>按钮</a:t>
            </a:r>
            <a:r>
              <a:rPr lang="zh-CN" altLang="en-US" sz="2000" b="1" dirty="0"/>
              <a:t>，防止下一周期重复处理此按钮行为。</a:t>
            </a:r>
          </a:p>
          <a:p>
            <a:r>
              <a:rPr lang="en-US" altLang="zh-CN" sz="2000" b="1" dirty="0" smtClean="0"/>
              <a:t>        1</a:t>
            </a:r>
            <a:r>
              <a:rPr lang="zh-CN" altLang="en-US" sz="2000" b="1" dirty="0"/>
              <a:t>层以上，一定时间无动作，自动下降到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楼。</a:t>
            </a:r>
            <a:r>
              <a:rPr lang="en-US" altLang="zh-CN" sz="2000" b="1" dirty="0"/>
              <a:t>AutoTo1Floor();[</a:t>
            </a:r>
            <a:r>
              <a:rPr lang="zh-CN" altLang="en-US" sz="2000" b="1" dirty="0"/>
              <a:t>其它状态，取消此功能，</a:t>
            </a:r>
            <a:r>
              <a:rPr lang="en-US" altLang="zh-CN" sz="2000" b="1" dirty="0"/>
              <a:t>CancelTo1Floor</a:t>
            </a:r>
            <a:r>
              <a:rPr lang="en-US" altLang="zh-CN" sz="2000" b="1" dirty="0" smtClean="0"/>
              <a:t>()]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427"/>
            <a:ext cx="4962237" cy="297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CBFCD3-6900-4801-A3A8-ABFF77EF36E9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8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080" y="764704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826783"/>
            <a:ext cx="8568952" cy="255454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DoorOpen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S3)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事件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开门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消费开门按钮</a:t>
            </a:r>
            <a:r>
              <a:rPr lang="en-US" altLang="zh-CN" sz="2000" b="1" dirty="0"/>
              <a:t>; 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zh-CN" altLang="en-US" sz="2000" b="1" dirty="0" smtClean="0"/>
              <a:t>  上升 </a:t>
            </a:r>
            <a:r>
              <a:rPr lang="en-US" altLang="zh-CN" sz="2000" b="1" dirty="0"/>
              <a:t>(up &amp;&amp; E4</a:t>
            </a:r>
            <a:r>
              <a:rPr lang="zh-CN" altLang="en-US" sz="2000" b="1" dirty="0"/>
              <a:t>事件</a:t>
            </a:r>
            <a:r>
              <a:rPr lang="en-US" altLang="zh-CN" sz="2000" b="1" dirty="0"/>
              <a:t>), </a:t>
            </a:r>
            <a:r>
              <a:rPr lang="zh-CN" altLang="en-US" sz="2000" b="1" dirty="0"/>
              <a:t>开门，消费门外</a:t>
            </a:r>
            <a:r>
              <a:rPr lang="en-US" altLang="zh-CN" sz="2000" b="1" dirty="0"/>
              <a:t>up</a:t>
            </a:r>
            <a:r>
              <a:rPr lang="zh-CN" altLang="en-US" sz="2000" b="1" dirty="0"/>
              <a:t>按钮</a:t>
            </a:r>
          </a:p>
          <a:p>
            <a:r>
              <a:rPr lang="zh-CN" altLang="en-US" sz="2000" b="1" dirty="0" smtClean="0"/>
              <a:t>       下降 </a:t>
            </a:r>
            <a:r>
              <a:rPr lang="en-US" altLang="zh-CN" sz="2000" b="1" dirty="0"/>
              <a:t>(!up &amp;&amp; E5</a:t>
            </a:r>
            <a:r>
              <a:rPr lang="zh-CN" altLang="en-US" sz="2000" b="1" dirty="0"/>
              <a:t>事件</a:t>
            </a:r>
            <a:r>
              <a:rPr lang="en-US" altLang="zh-CN" sz="2000" b="1" dirty="0"/>
              <a:t>), </a:t>
            </a:r>
            <a:r>
              <a:rPr lang="zh-CN" altLang="en-US" sz="2000" b="1" dirty="0"/>
              <a:t>开门，消费门外</a:t>
            </a:r>
            <a:r>
              <a:rPr lang="en-US" altLang="zh-CN" sz="2000" b="1" dirty="0"/>
              <a:t>down</a:t>
            </a:r>
            <a:r>
              <a:rPr lang="zh-CN" altLang="en-US" sz="2000" b="1" dirty="0" smtClean="0"/>
              <a:t>按钮</a:t>
            </a:r>
            <a:endParaRPr lang="en-US" altLang="zh-CN" sz="2000" b="1" dirty="0" smtClean="0"/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Idle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(S4)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/>
              <a:t>事件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此时门应该是关闭的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因此仅读取关门灯，并关闭关门灯，即消费按键行为，防止下一周期重复处理该按钮的行为。</a:t>
            </a:r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GetCloseDoorLight</a:t>
            </a:r>
            <a:r>
              <a:rPr lang="en-US" altLang="zh-CN" sz="2000" b="1" dirty="0"/>
              <a:t>()) { </a:t>
            </a:r>
            <a:r>
              <a:rPr lang="en-US" altLang="zh-CN" sz="2000" b="1" dirty="0" err="1"/>
              <a:t>SetCloseDoorLight</a:t>
            </a:r>
            <a:r>
              <a:rPr lang="en-US" altLang="zh-CN" sz="2000" b="1" dirty="0"/>
              <a:t>(false); return; </a:t>
            </a:r>
            <a:r>
              <a:rPr lang="en-US" altLang="zh-CN" sz="2000" b="1" dirty="0" smtClean="0"/>
              <a:t>}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098262" cy="305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3A5277A-74C6-4D5A-B698-EA3D9D662265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663022"/>
            <a:ext cx="8712968" cy="255454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MovingUp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状态：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MovingUp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(S5)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事件，已封装在下列函数中。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动态</a:t>
            </a:r>
            <a:r>
              <a:rPr lang="zh-CN" altLang="en-US" sz="2000" b="1" dirty="0"/>
              <a:t>检测，目标楼层</a:t>
            </a:r>
            <a:r>
              <a:rPr lang="en-US" altLang="zh-CN" sz="2000" b="1" dirty="0"/>
              <a:t>floor=</a:t>
            </a:r>
            <a:r>
              <a:rPr lang="en-US" altLang="zh-CN" sz="2000" b="1" dirty="0" err="1"/>
              <a:t>GoingUpToFloor</a:t>
            </a:r>
            <a:r>
              <a:rPr lang="en-US" altLang="zh-CN" sz="2000" b="1" dirty="0"/>
              <a:t>();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fabs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GetFloor</a:t>
            </a:r>
            <a:r>
              <a:rPr lang="en-US" altLang="zh-CN" sz="2000" b="1" dirty="0"/>
              <a:t>() - floor) &lt; </a:t>
            </a:r>
            <a:r>
              <a:rPr lang="en-US" altLang="zh-CN" sz="2000" b="1" dirty="0" err="1"/>
              <a:t>Lib_FloorTolerance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到达目标楼层，停止，开门</a:t>
            </a:r>
          </a:p>
          <a:p>
            <a:r>
              <a:rPr lang="zh-CN" altLang="en-US" sz="2000" b="1" dirty="0"/>
              <a:t>     消费门外</a:t>
            </a:r>
            <a:r>
              <a:rPr lang="en-US" altLang="zh-CN" sz="2000" b="1" dirty="0"/>
              <a:t>up</a:t>
            </a:r>
            <a:r>
              <a:rPr lang="zh-CN" altLang="en-US" sz="2000" b="1" dirty="0"/>
              <a:t>按钮</a:t>
            </a:r>
            <a:r>
              <a:rPr lang="en-US" altLang="zh-CN" sz="2000" b="1" dirty="0"/>
              <a:t>; </a:t>
            </a:r>
            <a:r>
              <a:rPr lang="zh-CN" altLang="en-US" sz="2000" b="1" dirty="0"/>
              <a:t>到了最高层</a:t>
            </a:r>
            <a:r>
              <a:rPr lang="en-US" altLang="zh-CN" sz="2000" b="1" dirty="0" err="1"/>
              <a:t>Lib_FloorNum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消费门外</a:t>
            </a:r>
            <a:r>
              <a:rPr lang="en-US" altLang="zh-CN" sz="2000" b="1" dirty="0"/>
              <a:t>down</a:t>
            </a:r>
            <a:r>
              <a:rPr lang="zh-CN" altLang="en-US" sz="2000" b="1" dirty="0"/>
              <a:t>按钮。消费门内楼层按钮。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D)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E2</a:t>
            </a:r>
            <a:r>
              <a:rPr lang="zh-CN" altLang="en-US" sz="2000" b="1" dirty="0"/>
              <a:t>事件，无动作，消费开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关门按钮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52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918535"/>
            <a:ext cx="8712968" cy="224676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MovingDown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状态：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MovingDown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S6)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</a:t>
            </a:r>
            <a:r>
              <a:rPr lang="zh-CN" altLang="en-US" sz="2000" b="1" dirty="0"/>
              <a:t>已封装在下列函数中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动态</a:t>
            </a:r>
            <a:r>
              <a:rPr lang="zh-CN" altLang="en-US" sz="2000" b="1" dirty="0"/>
              <a:t>检测，目标楼层</a:t>
            </a:r>
            <a:r>
              <a:rPr lang="en-US" altLang="zh-CN" sz="2000" b="1" dirty="0" smtClean="0"/>
              <a:t>floor=</a:t>
            </a:r>
            <a:r>
              <a:rPr lang="en-US" altLang="zh-CN" sz="2000" b="1" dirty="0" err="1" smtClean="0"/>
              <a:t>GoingDownToFloor</a:t>
            </a:r>
            <a:r>
              <a:rPr lang="en-US" altLang="zh-CN" sz="2000" b="1" dirty="0"/>
              <a:t>();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fabs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GetFloor</a:t>
            </a:r>
            <a:r>
              <a:rPr lang="en-US" altLang="zh-CN" sz="2000" b="1" dirty="0"/>
              <a:t>() - floor) &lt; </a:t>
            </a:r>
            <a:r>
              <a:rPr lang="en-US" altLang="zh-CN" sz="2000" b="1" dirty="0" err="1"/>
              <a:t>Lib_FloorTolerance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到达目标楼层，停止，开门</a:t>
            </a:r>
          </a:p>
          <a:p>
            <a:r>
              <a:rPr lang="zh-CN" altLang="en-US" sz="2000" b="1" dirty="0"/>
              <a:t>     消费门</a:t>
            </a:r>
            <a:r>
              <a:rPr lang="zh-CN" altLang="en-US" sz="2000" b="1" dirty="0" smtClean="0"/>
              <a:t>外</a:t>
            </a:r>
            <a:r>
              <a:rPr lang="en-US" altLang="zh-CN" sz="2000" b="1" dirty="0"/>
              <a:t>down</a:t>
            </a:r>
            <a:r>
              <a:rPr lang="zh-CN" altLang="en-US" sz="2000" b="1" dirty="0" smtClean="0"/>
              <a:t>按钮</a:t>
            </a:r>
            <a:r>
              <a:rPr lang="en-US" altLang="zh-CN" sz="2000" b="1" dirty="0"/>
              <a:t>; </a:t>
            </a:r>
            <a:r>
              <a:rPr lang="zh-CN" altLang="en-US" sz="2000" b="1" dirty="0"/>
              <a:t>到</a:t>
            </a:r>
            <a:r>
              <a:rPr lang="zh-CN" altLang="en-US" sz="2000" b="1" dirty="0" smtClean="0"/>
              <a:t>了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层</a:t>
            </a:r>
            <a:r>
              <a:rPr lang="en-US" altLang="zh-CN" sz="2000" b="1" dirty="0" smtClean="0"/>
              <a:t>, </a:t>
            </a:r>
            <a:r>
              <a:rPr lang="zh-CN" altLang="en-US" sz="2000" b="1" dirty="0"/>
              <a:t>消费门</a:t>
            </a:r>
            <a:r>
              <a:rPr lang="zh-CN" altLang="en-US" sz="2000" b="1" dirty="0" smtClean="0"/>
              <a:t>外</a:t>
            </a:r>
            <a:r>
              <a:rPr lang="en-US" altLang="zh-CN" sz="2000" b="1" dirty="0"/>
              <a:t>up</a:t>
            </a:r>
            <a:r>
              <a:rPr lang="zh-CN" altLang="en-US" sz="2000" b="1" dirty="0" smtClean="0"/>
              <a:t>按钮</a:t>
            </a:r>
            <a:r>
              <a:rPr lang="zh-CN" altLang="en-US" sz="2000" b="1" dirty="0"/>
              <a:t>。消费门内楼层按钮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(D)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E2</a:t>
            </a:r>
            <a:r>
              <a:rPr lang="zh-CN" altLang="en-US" sz="2000" b="1" dirty="0"/>
              <a:t>事件，无动作，消费开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关门按钮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14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9058"/>
            <a:ext cx="8640638" cy="208793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B050"/>
                </a:solidFill>
              </a:rPr>
              <a:t>红绿灯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/>
              <a:t>            红绿灯运作的原理相当简单，从一开始绿灯，经过一段时间后，将变为黄灯， 再隔一会儿，就会变成红灯，如此不断反覆。</a:t>
            </a:r>
          </a:p>
        </p:txBody>
      </p:sp>
      <p:pic>
        <p:nvPicPr>
          <p:cNvPr id="4" name="Picture 4" descr="3LM@~%CM}{@KJK(HB(J9X]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19400"/>
            <a:ext cx="45720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801C748-8E21-4420-98CB-69D901245379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65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1052736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4198853"/>
            <a:ext cx="8712968" cy="1631216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DoorOpen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DoorOpen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(S7)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/>
              <a:t>事件，转而关门，</a:t>
            </a:r>
            <a:r>
              <a:rPr lang="en-US" altLang="zh-CN" sz="2000" b="1" dirty="0" err="1"/>
              <a:t>GetCloseDoorLight</a:t>
            </a:r>
            <a:r>
              <a:rPr lang="en-US" altLang="zh-CN" sz="2000" b="1" dirty="0"/>
              <a:t>(),</a:t>
            </a:r>
            <a:r>
              <a:rPr lang="en-US" altLang="zh-CN" sz="2000" b="1" dirty="0" err="1"/>
              <a:t>SetDoor</a:t>
            </a:r>
            <a:r>
              <a:rPr lang="en-US" altLang="zh-CN" sz="2000" b="1" dirty="0"/>
              <a:t>(); </a:t>
            </a:r>
            <a:r>
              <a:rPr lang="zh-CN" altLang="en-US" sz="2000" b="1" dirty="0"/>
              <a:t>消费关门按钮。</a:t>
            </a:r>
          </a:p>
          <a:p>
            <a:r>
              <a:rPr lang="zh-CN" altLang="en-US" sz="2000" b="1" dirty="0"/>
              <a:t>     开门结束后，自动进入关门状态。</a:t>
            </a:r>
            <a:r>
              <a:rPr lang="en-US" altLang="zh-CN" sz="2000" b="1" dirty="0" err="1"/>
              <a:t>IsDoorOpen</a:t>
            </a:r>
            <a:r>
              <a:rPr lang="en-US" altLang="zh-CN" sz="2000" b="1" dirty="0"/>
              <a:t>();</a:t>
            </a:r>
            <a:r>
              <a:rPr lang="en-US" altLang="zh-CN" sz="2000" b="1" dirty="0" err="1"/>
              <a:t>SetDoor</a:t>
            </a:r>
            <a:r>
              <a:rPr lang="en-US" altLang="zh-CN" sz="2000" b="1" dirty="0"/>
              <a:t>();</a:t>
            </a:r>
            <a:endParaRPr lang="zh-CN" altLang="en-US" sz="2000" b="1" dirty="0"/>
          </a:p>
          <a:p>
            <a:r>
              <a:rPr lang="zh-CN" altLang="en-US" sz="2000" b="1" dirty="0"/>
              <a:t>     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事件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无动作，消费开门按钮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77541"/>
            <a:ext cx="4617838" cy="276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09B6BC-40CC-4337-B768-71FED894D31A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40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523875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650248"/>
            <a:ext cx="8712968" cy="224676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zh-CN" altLang="en-US" sz="2000" b="1" dirty="0">
                <a:solidFill>
                  <a:srgbClr val="FF0000"/>
                </a:solidFill>
              </a:rPr>
              <a:t>正在关门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(S8)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事件，转而开门。</a:t>
            </a:r>
            <a:r>
              <a:rPr lang="en-US" altLang="zh-CN" sz="2000" b="1" dirty="0" err="1"/>
              <a:t>GetOpenDoorLight</a:t>
            </a:r>
            <a:r>
              <a:rPr lang="en-US" altLang="zh-CN" sz="2000" b="1" dirty="0"/>
              <a:t>();</a:t>
            </a:r>
            <a:r>
              <a:rPr lang="en-US" altLang="zh-CN" sz="2000" b="1" dirty="0" err="1"/>
              <a:t>SetDoor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开</a:t>
            </a:r>
            <a:r>
              <a:rPr lang="zh-CN" altLang="en-US" sz="2000" b="1" dirty="0" smtClean="0"/>
              <a:t>门</a:t>
            </a:r>
            <a:r>
              <a:rPr lang="zh-CN" altLang="en-US" sz="2000" b="1" dirty="0"/>
              <a:t>按钮。</a:t>
            </a:r>
          </a:p>
          <a:p>
            <a:r>
              <a:rPr lang="zh-CN" altLang="en-US" sz="2000" b="1" dirty="0"/>
              <a:t>     检查</a:t>
            </a:r>
            <a:r>
              <a:rPr lang="en-US" altLang="zh-CN" sz="2000" b="1" dirty="0"/>
              <a:t>E2</a:t>
            </a:r>
            <a:r>
              <a:rPr lang="zh-CN" altLang="en-US" sz="2000" b="1" dirty="0"/>
              <a:t>事件，无动作，消费关门按钮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endParaRPr lang="zh-CN" altLang="en-US" sz="2000" b="1" dirty="0"/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zh-CN" altLang="en-US" sz="2000" b="1" dirty="0">
                <a:solidFill>
                  <a:srgbClr val="FF0000"/>
                </a:solidFill>
              </a:rPr>
              <a:t>正在关门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Idle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(S9) </a:t>
            </a:r>
            <a:r>
              <a:rPr lang="zh-CN" altLang="en-US" sz="2000" b="1" dirty="0"/>
              <a:t>关门结束后，进入</a:t>
            </a:r>
            <a:r>
              <a:rPr lang="en-US" altLang="zh-CN" sz="2000" b="1" dirty="0"/>
              <a:t>Idle</a:t>
            </a:r>
            <a:r>
              <a:rPr lang="zh-CN" altLang="en-US" sz="2000" b="1" dirty="0"/>
              <a:t>状态。</a:t>
            </a:r>
            <a:r>
              <a:rPr lang="en-US" altLang="zh-CN" sz="2000" b="1" dirty="0" err="1"/>
              <a:t>IsDoorClosed</a:t>
            </a:r>
            <a:r>
              <a:rPr lang="en-US" altLang="zh-CN" sz="2000" b="1" dirty="0" smtClean="0"/>
              <a:t>();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4617838" cy="276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09B6BC-40CC-4337-B768-71FED894D31A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7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76672"/>
            <a:ext cx="8612188" cy="998538"/>
          </a:xfrm>
        </p:spPr>
        <p:txBody>
          <a:bodyPr/>
          <a:lstStyle/>
          <a:p>
            <a:r>
              <a:rPr lang="en-US" altLang="zh-CN" dirty="0" err="1"/>
              <a:t>b</a:t>
            </a:r>
            <a:r>
              <a:rPr lang="en-US" altLang="zh-CN" dirty="0" err="1" smtClean="0"/>
              <a:t>ool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18:26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1508591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bool</a:t>
            </a:r>
            <a:r>
              <a:rPr lang="en-US" altLang="zh-CN" sz="2400" dirty="0" smtClean="0"/>
              <a:t>  up;  // </a:t>
            </a:r>
            <a:r>
              <a:rPr lang="zh-CN" altLang="en-US" sz="2400" dirty="0" smtClean="0"/>
              <a:t>说明</a:t>
            </a:r>
            <a:r>
              <a:rPr lang="en-US" altLang="zh-CN" sz="2400" dirty="0" smtClean="0"/>
              <a:t>up</a:t>
            </a:r>
            <a:r>
              <a:rPr lang="zh-CN" altLang="en-US" sz="2400" dirty="0" smtClean="0"/>
              <a:t>是</a:t>
            </a:r>
            <a:r>
              <a:rPr lang="en-US" altLang="zh-CN" sz="2400" dirty="0" err="1" smtClean="0"/>
              <a:t>bool</a:t>
            </a:r>
            <a:r>
              <a:rPr lang="zh-CN" altLang="en-US" sz="2400" dirty="0" smtClean="0"/>
              <a:t>（布尔）数据类型</a:t>
            </a:r>
            <a:endParaRPr lang="en-US" altLang="zh-CN" sz="2400" dirty="0"/>
          </a:p>
          <a:p>
            <a:r>
              <a:rPr lang="en-US" altLang="zh-CN" sz="2400" dirty="0"/>
              <a:t>u</a:t>
            </a:r>
            <a:r>
              <a:rPr lang="en-US" altLang="zh-CN" sz="2400" dirty="0" smtClean="0"/>
              <a:t>p = true;  // </a:t>
            </a:r>
            <a:r>
              <a:rPr lang="zh-CN" altLang="en-US" sz="2400" dirty="0" smtClean="0"/>
              <a:t>表示为真，</a:t>
            </a:r>
            <a:r>
              <a:rPr lang="en-US" altLang="zh-CN" sz="2400" dirty="0" smtClean="0"/>
              <a:t>up = 1</a:t>
            </a:r>
            <a:r>
              <a:rPr lang="en-US" altLang="zh-CN" sz="2400" dirty="0"/>
              <a:t>;</a:t>
            </a:r>
            <a:endParaRPr lang="en-US" altLang="zh-CN" sz="2400" dirty="0" smtClean="0"/>
          </a:p>
          <a:p>
            <a:r>
              <a:rPr lang="en-US" altLang="zh-CN" sz="2400" dirty="0" smtClean="0"/>
              <a:t>up = false; // </a:t>
            </a:r>
            <a:r>
              <a:rPr lang="zh-CN" altLang="en-US" sz="2400" dirty="0" smtClean="0"/>
              <a:t>表示假，</a:t>
            </a:r>
            <a:r>
              <a:rPr lang="en-US" altLang="zh-CN" sz="2400" dirty="0" smtClean="0"/>
              <a:t>up = 0</a:t>
            </a:r>
            <a:r>
              <a:rPr lang="en-US" altLang="zh-CN" sz="2400" dirty="0"/>
              <a:t>;</a:t>
            </a:r>
            <a:r>
              <a:rPr lang="en-US" altLang="zh-CN" sz="2400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2852936"/>
            <a:ext cx="8640960" cy="341632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/**</a:t>
            </a:r>
            <a:r>
              <a:rPr lang="zh-CN" altLang="en-US" dirty="0" smtClean="0"/>
              <a:t>*</a:t>
            </a:r>
            <a:r>
              <a:rPr lang="en-US" altLang="zh-CN" dirty="0" smtClean="0"/>
              <a:t> </a:t>
            </a:r>
            <a:endParaRPr lang="zh-CN" altLang="en-US" dirty="0"/>
          </a:p>
          <a:p>
            <a:r>
              <a:rPr lang="zh-CN" altLang="en-US" dirty="0"/>
              <a:t> * 设置门外</a:t>
            </a:r>
            <a:r>
              <a:rPr lang="en-US" altLang="zh-CN" dirty="0"/>
              <a:t>Up/Down</a:t>
            </a:r>
            <a:r>
              <a:rPr lang="zh-CN" altLang="en-US" dirty="0"/>
              <a:t>灯（</a:t>
            </a:r>
            <a:r>
              <a:rPr lang="en-US" altLang="zh-CN" dirty="0"/>
              <a:t>Call Light</a:t>
            </a:r>
            <a:r>
              <a:rPr lang="zh-CN" altLang="en-US" dirty="0"/>
              <a:t>）的状态</a:t>
            </a:r>
          </a:p>
          <a:p>
            <a:r>
              <a:rPr lang="zh-CN" altLang="en-US" dirty="0"/>
              <a:t> * 参数</a:t>
            </a:r>
            <a:r>
              <a:rPr lang="en-US" altLang="zh-CN" dirty="0"/>
              <a:t>floor: </a:t>
            </a:r>
            <a:r>
              <a:rPr lang="zh-CN" altLang="en-US" dirty="0"/>
              <a:t>表示楼层</a:t>
            </a:r>
          </a:p>
          <a:p>
            <a:r>
              <a:rPr lang="zh-CN" altLang="en-US" dirty="0"/>
              <a:t> * 参数</a:t>
            </a:r>
            <a:r>
              <a:rPr lang="en-US" altLang="zh-CN" dirty="0"/>
              <a:t>up: true,</a:t>
            </a:r>
            <a:r>
              <a:rPr lang="zh-CN" altLang="en-US" dirty="0"/>
              <a:t>表示设置</a:t>
            </a:r>
            <a:r>
              <a:rPr lang="en-US" altLang="zh-CN" dirty="0"/>
              <a:t>Up(</a:t>
            </a:r>
            <a:r>
              <a:rPr lang="zh-CN" altLang="en-US" dirty="0"/>
              <a:t>上升</a:t>
            </a:r>
            <a:r>
              <a:rPr lang="en-US" altLang="zh-CN" dirty="0"/>
              <a:t>)</a:t>
            </a:r>
            <a:r>
              <a:rPr lang="zh-CN" altLang="en-US" dirty="0"/>
              <a:t>按钮灯</a:t>
            </a:r>
            <a:r>
              <a:rPr lang="en-US" altLang="zh-CN" dirty="0"/>
              <a:t>;false,</a:t>
            </a:r>
            <a:r>
              <a:rPr lang="zh-CN" altLang="en-US" dirty="0"/>
              <a:t>表示设置</a:t>
            </a:r>
            <a:r>
              <a:rPr lang="en-US" altLang="zh-CN" dirty="0"/>
              <a:t>Down(</a:t>
            </a:r>
            <a:r>
              <a:rPr lang="zh-CN" altLang="en-US" dirty="0"/>
              <a:t>下降</a:t>
            </a:r>
            <a:r>
              <a:rPr lang="en-US" altLang="zh-CN" dirty="0"/>
              <a:t>)</a:t>
            </a:r>
            <a:r>
              <a:rPr lang="zh-CN" altLang="en-US" dirty="0"/>
              <a:t>按钮灯</a:t>
            </a:r>
          </a:p>
          <a:p>
            <a:r>
              <a:rPr lang="zh-CN" altLang="en-US" dirty="0"/>
              <a:t> * 参数</a:t>
            </a:r>
            <a:r>
              <a:rPr lang="en-US" altLang="zh-CN" dirty="0"/>
              <a:t>s: true,</a:t>
            </a:r>
            <a:r>
              <a:rPr lang="zh-CN" altLang="en-US" dirty="0"/>
              <a:t>按钮灯亮，</a:t>
            </a:r>
            <a:r>
              <a:rPr lang="en-US" altLang="zh-CN" dirty="0"/>
              <a:t>false</a:t>
            </a:r>
            <a:r>
              <a:rPr lang="zh-CN" altLang="en-US" dirty="0"/>
              <a:t>，按钮灯灭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****</a:t>
            </a:r>
            <a:r>
              <a:rPr lang="en-US" altLang="zh-CN" dirty="0" smtClean="0"/>
              <a:t>/</a:t>
            </a:r>
            <a:endParaRPr lang="zh-CN" altLang="en-US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SetCallLight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调用举例：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2</a:t>
            </a:r>
            <a:r>
              <a:rPr lang="zh-CN" altLang="en-US" dirty="0" smtClean="0"/>
              <a:t>楼的</a:t>
            </a:r>
            <a:r>
              <a:rPr lang="en-US" altLang="zh-CN" dirty="0" smtClean="0"/>
              <a:t>Up</a:t>
            </a:r>
            <a:r>
              <a:rPr lang="zh-CN" altLang="en-US" dirty="0" smtClean="0"/>
              <a:t>按钮灯亮</a:t>
            </a:r>
            <a:endParaRPr lang="en-US" altLang="zh-CN" dirty="0" smtClean="0"/>
          </a:p>
          <a:p>
            <a:r>
              <a:rPr lang="en-US" altLang="zh-CN" dirty="0" err="1" smtClean="0"/>
              <a:t>SetCallLight</a:t>
            </a:r>
            <a:r>
              <a:rPr lang="en-US" altLang="zh-CN" dirty="0" smtClean="0"/>
              <a:t>(2,true,true);</a:t>
            </a:r>
          </a:p>
          <a:p>
            <a:r>
              <a:rPr lang="en-US" altLang="zh-CN" dirty="0"/>
              <a:t>// </a:t>
            </a:r>
            <a:r>
              <a:rPr lang="zh-CN" altLang="en-US" dirty="0"/>
              <a:t>关闭</a:t>
            </a:r>
            <a:r>
              <a:rPr lang="en-US" altLang="zh-CN" dirty="0" smtClean="0"/>
              <a:t>2</a:t>
            </a:r>
            <a:r>
              <a:rPr lang="zh-CN" altLang="en-US" dirty="0"/>
              <a:t>楼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按钮灯</a:t>
            </a:r>
            <a:endParaRPr lang="en-US" altLang="zh-CN" dirty="0"/>
          </a:p>
          <a:p>
            <a:r>
              <a:rPr lang="en-US" altLang="zh-CN" dirty="0" err="1" smtClean="0"/>
              <a:t>SetCallLight</a:t>
            </a:r>
            <a:r>
              <a:rPr lang="en-US" altLang="zh-CN" dirty="0" smtClean="0"/>
              <a:t>(2,false,false);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872237"/>
      </p:ext>
    </p:extLst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(1)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系统是否运行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IsElevatorRunning</a:t>
            </a:r>
            <a:r>
              <a:rPr lang="en-US" altLang="zh-C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</a:t>
            </a:r>
            <a:r>
              <a:rPr lang="zh-CN" altLang="en-US" dirty="0">
                <a:solidFill>
                  <a:srgbClr val="C00000"/>
                </a:solidFill>
              </a:rPr>
              <a:t>门</a:t>
            </a:r>
            <a:r>
              <a:rPr lang="zh-CN" altLang="en-US" dirty="0" smtClean="0">
                <a:solidFill>
                  <a:srgbClr val="C00000"/>
                </a:solidFill>
              </a:rPr>
              <a:t>外</a:t>
            </a:r>
            <a:r>
              <a:rPr lang="en-US" altLang="zh-CN" dirty="0" smtClean="0">
                <a:solidFill>
                  <a:srgbClr val="C00000"/>
                </a:solidFill>
              </a:rPr>
              <a:t>Up/Down</a:t>
            </a:r>
            <a:r>
              <a:rPr lang="zh-CN" altLang="en-US" dirty="0" smtClean="0">
                <a:solidFill>
                  <a:srgbClr val="C00000"/>
                </a:solidFill>
              </a:rPr>
              <a:t>呼叫按钮灯</a:t>
            </a:r>
            <a:r>
              <a:rPr lang="en-US" altLang="zh-CN" dirty="0" smtClean="0">
                <a:solidFill>
                  <a:srgbClr val="C00000"/>
                </a:solidFill>
              </a:rPr>
              <a:t>(Call Light)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/>
              <a:t>GetCallLight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电梯门内楼层按钮灯</a:t>
            </a:r>
            <a:r>
              <a:rPr lang="en-US" altLang="zh-CN" dirty="0" smtClean="0">
                <a:solidFill>
                  <a:srgbClr val="C00000"/>
                </a:solidFill>
              </a:rPr>
              <a:t>(Panel Floor Light)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bool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GetPanelFloorLight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floor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); // </a:t>
            </a:r>
            <a:r>
              <a:rPr lang="en-US" altLang="zh-CN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IdleWhatFloorToGoTo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()</a:t>
            </a:r>
            <a:r>
              <a:rPr lang="zh-CN" alt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等函数中调用</a:t>
            </a:r>
            <a:endParaRPr lang="en-US" altLang="zh-CN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SetPanelFloorLight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电梯门内开关门按钮灯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GetOpenDoorLight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SetOpenDoorLight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/>
              <a:t>GetCloseDoorLight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SetCloseDoorLight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939A372-A03C-433A-9E8B-DCC16223F0AC}" type="datetime10">
              <a:rPr lang="zh-CN" altLang="en-US" smtClean="0"/>
              <a:t>18:26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48064" y="1340768"/>
            <a:ext cx="3384376" cy="64633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不在这里列出的库函数，在状态函数中用不到。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(2)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电梯箱体门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IsDoorOpen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SetDoor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open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设置电机功率，</a:t>
            </a:r>
            <a:r>
              <a:rPr lang="en-US" altLang="zh-CN" dirty="0" smtClean="0">
                <a:solidFill>
                  <a:srgbClr val="C00000"/>
                </a:solidFill>
              </a:rPr>
              <a:t>power=1,</a:t>
            </a:r>
            <a:r>
              <a:rPr lang="zh-CN" altLang="en-US" dirty="0" smtClean="0">
                <a:solidFill>
                  <a:srgbClr val="C00000"/>
                </a:solidFill>
              </a:rPr>
              <a:t>全速上升；</a:t>
            </a:r>
            <a:r>
              <a:rPr lang="en-US" altLang="zh-CN" dirty="0" smtClean="0">
                <a:solidFill>
                  <a:srgbClr val="C00000"/>
                </a:solidFill>
              </a:rPr>
              <a:t>-1</a:t>
            </a:r>
            <a:r>
              <a:rPr lang="zh-CN" altLang="en-US" dirty="0" smtClean="0">
                <a:solidFill>
                  <a:srgbClr val="C00000"/>
                </a:solidFill>
              </a:rPr>
              <a:t>，全速下降；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  <a:r>
              <a:rPr lang="zh-CN" altLang="en-US" dirty="0" smtClean="0">
                <a:solidFill>
                  <a:srgbClr val="C00000"/>
                </a:solidFill>
              </a:rPr>
              <a:t>，停止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void </a:t>
            </a:r>
            <a:r>
              <a:rPr lang="en-US" altLang="zh-CN" dirty="0" err="1"/>
              <a:t>SetMotorPower</a:t>
            </a:r>
            <a:r>
              <a:rPr lang="en-US" altLang="zh-CN" dirty="0"/>
              <a:t>(double power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一定时间无动作，自动到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AutoTo1Floor();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取消自动到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CancelTo1Floor</a:t>
            </a:r>
            <a:r>
              <a:rPr lang="en-US" altLang="zh-CN" dirty="0" smtClean="0"/>
              <a:t>();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常数，楼层数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#define </a:t>
            </a:r>
            <a:r>
              <a:rPr lang="en-US" altLang="zh-CN" dirty="0" err="1" smtClean="0"/>
              <a:t>Lib_FloorNum</a:t>
            </a:r>
            <a:r>
              <a:rPr lang="en-US" altLang="zh-CN" dirty="0" smtClean="0"/>
              <a:t>  3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常数，容差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见下页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/>
              <a:t>#define </a:t>
            </a:r>
            <a:r>
              <a:rPr lang="en-US" altLang="zh-CN" dirty="0" err="1"/>
              <a:t>Lib_FloorTolerance</a:t>
            </a:r>
            <a:r>
              <a:rPr lang="en-US" altLang="zh-CN" dirty="0"/>
              <a:t> </a:t>
            </a:r>
            <a:r>
              <a:rPr lang="en-US" altLang="zh-CN" dirty="0" smtClean="0"/>
              <a:t>0.01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11504DA-9D07-4BAC-9342-4BE459119F9A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(3)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1" y="1055046"/>
            <a:ext cx="8287707" cy="21698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获取电梯箱体当前所在楼层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double </a:t>
            </a:r>
            <a:r>
              <a:rPr lang="en-US" altLang="zh-CN" dirty="0" err="1" smtClean="0"/>
              <a:t>GetFloor</a:t>
            </a:r>
            <a:r>
              <a:rPr lang="en-US" altLang="zh-CN" dirty="0" smtClean="0"/>
              <a:t>();    // </a:t>
            </a:r>
            <a:r>
              <a:rPr lang="zh-CN" altLang="en-US" dirty="0" smtClean="0"/>
              <a:t>浮点数，如</a:t>
            </a:r>
            <a:r>
              <a:rPr lang="en-US" altLang="zh-CN" dirty="0" smtClean="0"/>
              <a:t>1.5</a:t>
            </a:r>
            <a:r>
              <a:rPr lang="zh-CN" altLang="en-US" dirty="0"/>
              <a:t>，表示电梯箱体处在</a:t>
            </a:r>
            <a:r>
              <a:rPr lang="en-US" altLang="zh-CN" dirty="0"/>
              <a:t>1</a:t>
            </a:r>
            <a:r>
              <a:rPr lang="zh-CN" altLang="en-US" dirty="0"/>
              <a:t>层到</a:t>
            </a:r>
            <a:r>
              <a:rPr lang="en-US" altLang="zh-CN" dirty="0"/>
              <a:t>2</a:t>
            </a:r>
            <a:r>
              <a:rPr lang="zh-CN" altLang="en-US" dirty="0"/>
              <a:t>层的中间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GetNearestFloor</a:t>
            </a:r>
            <a:r>
              <a:rPr lang="en-US" altLang="zh-CN" dirty="0" smtClean="0"/>
              <a:t>();  // 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 smtClean="0"/>
              <a:t>函数的四舍五入值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if(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</a:rPr>
              <a:t>fabs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</a:rPr>
              <a:t>GetFloor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() - 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</a:rPr>
              <a:t>GetNearestFloor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()) 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&lt; 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</a:rPr>
              <a:t>Lib_FloorTolerance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) 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{ 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到达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</a:rPr>
              <a:t>GetNearestFloor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()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层 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299" y="3212976"/>
            <a:ext cx="8280920" cy="3365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静态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电梯处于空闲状态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确定下一步的运动方向和所到楼层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IdleWhatFloorToGoTo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*up);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 floor; </a:t>
            </a:r>
            <a:r>
              <a:rPr lang="en-US" altLang="zh-CN" dirty="0" err="1">
                <a:solidFill>
                  <a:srgbClr val="C00000"/>
                </a:solidFill>
              </a:rPr>
              <a:t>bool</a:t>
            </a:r>
            <a:r>
              <a:rPr lang="en-US" altLang="zh-CN" dirty="0">
                <a:solidFill>
                  <a:srgbClr val="C00000"/>
                </a:solidFill>
              </a:rPr>
              <a:t> up;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floor </a:t>
            </a:r>
            <a:r>
              <a:rPr lang="en-US" altLang="zh-CN" dirty="0">
                <a:solidFill>
                  <a:srgbClr val="C00000"/>
                </a:solidFill>
              </a:rPr>
              <a:t>= </a:t>
            </a:r>
            <a:r>
              <a:rPr lang="en-US" altLang="zh-CN" dirty="0" err="1">
                <a:solidFill>
                  <a:srgbClr val="C00000"/>
                </a:solidFill>
              </a:rPr>
              <a:t>IdleWhatFloorToGoTo</a:t>
            </a:r>
            <a:r>
              <a:rPr lang="en-US" altLang="zh-CN" dirty="0">
                <a:solidFill>
                  <a:srgbClr val="C00000"/>
                </a:solidFill>
              </a:rPr>
              <a:t>(&amp;up);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电梯正在上升时，检测将要到达停止的最近楼层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GoingUpToFloor</a:t>
            </a:r>
            <a:r>
              <a:rPr lang="en-US" altLang="zh-C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电梯正在下降时，检测将要到达停止的最近楼层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GoingDownToFloor</a:t>
            </a:r>
            <a:r>
              <a:rPr lang="en-US" altLang="zh-CN" dirty="0" smtClean="0"/>
              <a:t>();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80E80CF-9183-4DEF-8CE1-65DF7D196D3D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19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(4)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052736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显示信息，调试信息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CString</a:t>
            </a:r>
            <a:r>
              <a:rPr lang="en-US" altLang="zh-CN" dirty="0"/>
              <a:t> status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floor =1;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status.Format</a:t>
            </a:r>
            <a:r>
              <a:rPr lang="en-US" altLang="zh-CN" dirty="0"/>
              <a:t>(_T("[%d]</a:t>
            </a:r>
            <a:r>
              <a:rPr lang="zh-CN" altLang="en-US" dirty="0"/>
              <a:t>楼</a:t>
            </a:r>
            <a:r>
              <a:rPr lang="en-US" altLang="zh-CN" dirty="0"/>
              <a:t>\n</a:t>
            </a:r>
            <a:r>
              <a:rPr lang="zh-CN" altLang="en-US" dirty="0"/>
              <a:t>关门结束</a:t>
            </a:r>
            <a:r>
              <a:rPr lang="en-US" altLang="zh-CN" dirty="0"/>
              <a:t>"),floor);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ViewStatus</a:t>
            </a:r>
            <a:r>
              <a:rPr lang="en-US" altLang="zh-CN" dirty="0" smtClean="0"/>
              <a:t>(status);  </a:t>
            </a: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有可能被内部函数的显示覆盖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err="1"/>
              <a:t>printf</a:t>
            </a:r>
            <a:r>
              <a:rPr lang="en-US" altLang="zh-CN" dirty="0" smtClean="0"/>
              <a:t>(“[%</a:t>
            </a:r>
            <a:r>
              <a:rPr lang="en-US" altLang="zh-CN" dirty="0"/>
              <a:t>d]</a:t>
            </a:r>
            <a:r>
              <a:rPr lang="zh-CN" altLang="en-US" dirty="0"/>
              <a:t>楼关门结束</a:t>
            </a:r>
            <a:r>
              <a:rPr lang="en-US" altLang="zh-CN" dirty="0"/>
              <a:t>\</a:t>
            </a:r>
            <a:r>
              <a:rPr lang="en-US" altLang="zh-CN" dirty="0" err="1" smtClean="0"/>
              <a:t>n”,</a:t>
            </a:r>
            <a:r>
              <a:rPr lang="en-US" altLang="zh-CN" dirty="0" err="1"/>
              <a:t>floor</a:t>
            </a:r>
            <a:r>
              <a:rPr lang="en-US" altLang="zh-CN" dirty="0" smtClean="0"/>
              <a:t>);  // </a:t>
            </a:r>
            <a:r>
              <a:rPr lang="zh-CN" altLang="en-US" dirty="0"/>
              <a:t>适当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语句，了解程序的执行过程。</a:t>
            </a:r>
            <a:r>
              <a:rPr lang="en-US" altLang="zh-CN" dirty="0"/>
              <a:t>	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7" y="3068960"/>
            <a:ext cx="7887469" cy="3670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CA67B0E-786C-4D6D-A09E-10B07FBCED20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78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706626"/>
            <a:ext cx="842493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/>
              <a:t>或</a:t>
            </a:r>
            <a:r>
              <a:rPr lang="en-US" altLang="zh-CN" sz="2000" dirty="0"/>
              <a:t>2F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3F</a:t>
            </a:r>
            <a:r>
              <a:rPr lang="zh-CN" altLang="en-US" sz="2000" dirty="0"/>
              <a:t>向下</a:t>
            </a:r>
            <a:r>
              <a:rPr lang="zh-CN" altLang="en-US" sz="2000" dirty="0" smtClean="0"/>
              <a:t>呼叫按钮；电梯</a:t>
            </a:r>
            <a:r>
              <a:rPr lang="zh-CN" altLang="en-US" sz="2000" dirty="0"/>
              <a:t>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2F</a:t>
            </a:r>
            <a:r>
              <a:rPr lang="zh-CN" altLang="en-US" sz="2000" dirty="0"/>
              <a:t>或</a:t>
            </a:r>
            <a:r>
              <a:rPr lang="en-US" altLang="zh-CN" sz="2000" dirty="0"/>
              <a:t>3F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向上呼叫按钮；电梯</a:t>
            </a:r>
            <a:r>
              <a:rPr lang="zh-CN" altLang="en-US" sz="2000" dirty="0"/>
              <a:t>下降到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向上呼叫按钮；电梯</a:t>
            </a:r>
            <a:r>
              <a:rPr lang="zh-CN" altLang="en-US" sz="2000" dirty="0"/>
              <a:t>上升到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3F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向下呼叫按钮；电梯</a:t>
            </a:r>
            <a:r>
              <a:rPr lang="zh-CN" altLang="en-US" sz="2000" dirty="0"/>
              <a:t>下降到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2F</a:t>
            </a:r>
            <a:r>
              <a:rPr lang="zh-CN" altLang="en-US" sz="2000" dirty="0"/>
              <a:t>和</a:t>
            </a:r>
            <a:r>
              <a:rPr lang="en-US" altLang="zh-CN" sz="2000" dirty="0"/>
              <a:t>3F</a:t>
            </a:r>
            <a:r>
              <a:rPr lang="zh-CN" altLang="en-US" sz="2000" dirty="0"/>
              <a:t>均有按钮</a:t>
            </a:r>
            <a:r>
              <a:rPr lang="zh-CN" altLang="en-US" sz="2000" dirty="0" smtClean="0"/>
              <a:t>呼叫；电梯</a:t>
            </a:r>
            <a:r>
              <a:rPr lang="zh-CN" altLang="en-US" sz="2000" dirty="0"/>
              <a:t>先上升到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zh-CN" altLang="en-US" sz="2000" dirty="0"/>
              <a:t>然后上升到</a:t>
            </a:r>
            <a:r>
              <a:rPr lang="en-US" altLang="zh-CN" sz="2000" dirty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 smtClean="0"/>
              <a:t>电梯</a:t>
            </a:r>
            <a:r>
              <a:rPr lang="zh-CN" altLang="zh-CN" sz="2000" dirty="0"/>
              <a:t>停于</a:t>
            </a:r>
            <a:r>
              <a:rPr lang="en-US" altLang="zh-CN" sz="2000" dirty="0"/>
              <a:t>3F</a:t>
            </a:r>
            <a:r>
              <a:rPr lang="zh-CN" altLang="zh-CN" sz="2000" dirty="0"/>
              <a:t>，</a:t>
            </a:r>
            <a:r>
              <a:rPr lang="en-US" altLang="zh-CN" sz="2000" dirty="0"/>
              <a:t>2F</a:t>
            </a:r>
            <a:r>
              <a:rPr lang="zh-CN" altLang="zh-CN" sz="2000" dirty="0"/>
              <a:t>和</a:t>
            </a:r>
            <a:r>
              <a:rPr lang="en-US" altLang="zh-CN" sz="2000" dirty="0"/>
              <a:t>1F</a:t>
            </a:r>
            <a:r>
              <a:rPr lang="zh-CN" altLang="zh-CN" sz="2000" dirty="0"/>
              <a:t>均有按钮</a:t>
            </a:r>
            <a:r>
              <a:rPr lang="zh-CN" altLang="zh-CN" sz="2000" dirty="0" smtClean="0"/>
              <a:t>呼叫</a:t>
            </a:r>
            <a:r>
              <a:rPr lang="zh-CN" altLang="en-US" sz="2000" dirty="0" smtClean="0"/>
              <a:t>；</a:t>
            </a:r>
            <a:r>
              <a:rPr lang="zh-CN" altLang="zh-CN" sz="2000" dirty="0" smtClean="0"/>
              <a:t>电梯</a:t>
            </a:r>
            <a:r>
              <a:rPr lang="zh-CN" altLang="zh-CN" sz="2000" dirty="0"/>
              <a:t>先下降到</a:t>
            </a:r>
            <a:r>
              <a:rPr lang="en-US" altLang="zh-CN" sz="2000" dirty="0"/>
              <a:t>2F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然后下降到</a:t>
            </a:r>
            <a:r>
              <a:rPr lang="en-US" altLang="zh-CN" sz="2000" dirty="0"/>
              <a:t>1F</a:t>
            </a:r>
            <a:r>
              <a:rPr lang="zh-CN" altLang="zh-CN" sz="2000" dirty="0" smtClean="0"/>
              <a:t>停止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 smtClean="0"/>
              <a:t>电梯</a:t>
            </a:r>
            <a:r>
              <a:rPr lang="zh-CN" altLang="zh-CN" sz="2000" dirty="0"/>
              <a:t>上升途中或下降途中，任何反方向按钮呼叫均</a:t>
            </a:r>
            <a:r>
              <a:rPr lang="zh-CN" altLang="zh-CN" sz="2000" dirty="0" smtClean="0"/>
              <a:t>无效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5A0177B-8AA1-48F5-862B-B20AC3E89A89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70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736243"/>
            <a:ext cx="82089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按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向下呼叫按钮，然后立即按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向下呼叫按钮；电梯</a:t>
            </a:r>
            <a:r>
              <a:rPr lang="zh-CN" altLang="en-US" sz="2000" dirty="0"/>
              <a:t>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关门，然后下降到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电梯停于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，按门内楼层按钮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，然后门内楼层按钮</a:t>
            </a:r>
            <a:r>
              <a:rPr lang="en-US" altLang="zh-CN" sz="2000" dirty="0"/>
              <a:t>1</a:t>
            </a:r>
            <a:r>
              <a:rPr lang="zh-CN" altLang="en-US" sz="2000" dirty="0" smtClean="0"/>
              <a:t>；电梯上手到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关门，然后下降到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，按门内楼层按钮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，当电梯上升在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中间</a:t>
            </a:r>
            <a:r>
              <a:rPr lang="zh-CN" altLang="en-US" sz="2000" dirty="0" smtClean="0">
                <a:solidFill>
                  <a:srgbClr val="C00000"/>
                </a:solidFill>
              </a:rPr>
              <a:t>以下</a:t>
            </a:r>
            <a:r>
              <a:rPr lang="zh-CN" altLang="en-US" sz="2000" dirty="0" smtClean="0"/>
              <a:t>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向上呼叫按钮；电梯先上升到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关门；然后再到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/>
              <a:t>电梯停于</a:t>
            </a:r>
            <a:r>
              <a:rPr lang="en-US" altLang="zh-CN" sz="2000" dirty="0"/>
              <a:t>1F</a:t>
            </a:r>
            <a:r>
              <a:rPr lang="zh-CN" altLang="en-US" sz="2000" dirty="0"/>
              <a:t>，按门内楼层按钮</a:t>
            </a:r>
            <a:r>
              <a:rPr lang="en-US" altLang="zh-CN" sz="2000" dirty="0"/>
              <a:t>3</a:t>
            </a:r>
            <a:r>
              <a:rPr lang="zh-CN" altLang="en-US" sz="2000" dirty="0"/>
              <a:t>，当电梯上升在</a:t>
            </a:r>
            <a:r>
              <a:rPr lang="en-US" altLang="zh-CN" sz="2000" dirty="0"/>
              <a:t>1F</a:t>
            </a:r>
            <a:r>
              <a:rPr lang="zh-CN" altLang="en-US" sz="2000" dirty="0"/>
              <a:t>到</a:t>
            </a:r>
            <a:r>
              <a:rPr lang="en-US" altLang="zh-CN" sz="2000" dirty="0"/>
              <a:t>2F</a:t>
            </a:r>
            <a:r>
              <a:rPr lang="zh-CN" altLang="en-US" sz="2000" dirty="0"/>
              <a:t>中间</a:t>
            </a:r>
            <a:r>
              <a:rPr lang="zh-CN" altLang="en-US" sz="2000" dirty="0" smtClean="0">
                <a:solidFill>
                  <a:srgbClr val="C00000"/>
                </a:solidFill>
              </a:rPr>
              <a:t>以上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按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向上呼叫按钮</a:t>
            </a:r>
            <a:r>
              <a:rPr lang="zh-CN" altLang="en-US" sz="2000" dirty="0"/>
              <a:t>；电梯先上升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3F</a:t>
            </a:r>
            <a:r>
              <a:rPr lang="zh-CN" altLang="en-US" sz="2000" dirty="0"/>
              <a:t>，开门</a:t>
            </a:r>
            <a:r>
              <a:rPr lang="en-US" altLang="zh-CN" sz="2000" dirty="0"/>
              <a:t>/</a:t>
            </a:r>
            <a:r>
              <a:rPr lang="zh-CN" altLang="en-US" sz="2000" dirty="0"/>
              <a:t>关门；然后再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/>
              <a:t>，开门</a:t>
            </a:r>
            <a:r>
              <a:rPr lang="en-US" altLang="zh-CN" sz="2000" dirty="0"/>
              <a:t>/</a:t>
            </a:r>
            <a:r>
              <a:rPr lang="zh-CN" altLang="en-US" sz="2000" dirty="0"/>
              <a:t>关门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14C8692-4A63-4ADD-A897-20248F0F8FEB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37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09875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向下呼叫按钮和向</a:t>
            </a:r>
            <a:r>
              <a:rPr lang="zh-CN" altLang="en-US" sz="2000" dirty="0"/>
              <a:t>上</a:t>
            </a:r>
            <a:r>
              <a:rPr lang="zh-CN" altLang="en-US" sz="2000" dirty="0" smtClean="0"/>
              <a:t>呼叫按钮以及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的向下呼叫按钮；电梯</a:t>
            </a:r>
            <a:r>
              <a:rPr lang="zh-CN" altLang="en-US" sz="2000" dirty="0"/>
              <a:t>上升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的向上呼叫按钮灯关闭，然后上升到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的向下呼叫按钮关闭，然后下降到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的向下呼叫按钮关闭。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电梯在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以上，</a:t>
            </a:r>
            <a:r>
              <a:rPr lang="en-US" altLang="zh-CN" sz="2000" dirty="0" smtClean="0"/>
              <a:t>10s</a:t>
            </a:r>
            <a:r>
              <a:rPr lang="zh-CN" altLang="en-US" sz="2000" dirty="0" smtClean="0"/>
              <a:t>无动作，自动降到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楼。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所有停止，开门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关门后，对应楼层的同方向门外呼叫按钮灯（最高楼向下呼叫按钮，最底层向上呼叫按钮）和门内楼层按钮灯关闭。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运动状态，开关门按钮失效。正在开门，开门按钮失效；正在关门，关门按钮失效。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FC65C35-36BD-456E-897A-4011AA0C7FCA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2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269058"/>
            <a:ext cx="4895440" cy="4968254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00B050"/>
                </a:solidFill>
              </a:rPr>
              <a:t>自动贩售机</a:t>
            </a:r>
          </a:p>
          <a:p>
            <a:pPr>
              <a:lnSpc>
                <a:spcPct val="130000"/>
              </a:lnSpc>
              <a:buNone/>
            </a:pPr>
            <a:r>
              <a:rPr lang="zh-CN" altLang="en-US" sz="2000" dirty="0"/>
              <a:t>            假设有简单的一自动贩卖机贩售两类商品，一类售价</a:t>
            </a:r>
            <a:r>
              <a:rPr lang="en-US" altLang="zh-CN" sz="2000" dirty="0"/>
              <a:t>20</a:t>
            </a:r>
            <a:r>
              <a:rPr lang="zh-CN" altLang="en-US" sz="2000" dirty="0"/>
              <a:t>元，另一类售价</a:t>
            </a:r>
            <a:r>
              <a:rPr lang="en-US" altLang="zh-CN" sz="2000" dirty="0"/>
              <a:t>50</a:t>
            </a:r>
            <a:r>
              <a:rPr lang="zh-CN" altLang="en-US" sz="2000" dirty="0"/>
              <a:t>元。 如果该贩卖机只能辨识</a:t>
            </a:r>
            <a:r>
              <a:rPr lang="en-US" altLang="zh-CN" sz="2000" dirty="0"/>
              <a:t>10</a:t>
            </a:r>
            <a:r>
              <a:rPr lang="zh-CN" altLang="en-US" sz="2000" dirty="0"/>
              <a:t>元及</a:t>
            </a:r>
            <a:r>
              <a:rPr lang="en-US" altLang="zh-CN" sz="2000" dirty="0"/>
              <a:t>50</a:t>
            </a:r>
            <a:r>
              <a:rPr lang="zh-CN" altLang="en-US" sz="2000" dirty="0"/>
              <a:t>元硬币。 一开始机器处于</a:t>
            </a:r>
            <a:r>
              <a:rPr lang="en-US" altLang="zh-CN" sz="2000" dirty="0"/>
              <a:t>Hello</a:t>
            </a:r>
            <a:r>
              <a:rPr lang="zh-CN" altLang="en-US" sz="2000" dirty="0"/>
              <a:t>的状态，当投入</a:t>
            </a:r>
            <a:r>
              <a:rPr lang="en-US" altLang="zh-CN" sz="2000" dirty="0"/>
              <a:t>10</a:t>
            </a:r>
            <a:r>
              <a:rPr lang="zh-CN" altLang="en-US" sz="2000" dirty="0"/>
              <a:t>元时，机器会进入余额不足的状态，直到投入的金额大于</a:t>
            </a:r>
            <a:r>
              <a:rPr lang="en-US" altLang="zh-CN" sz="2000" dirty="0"/>
              <a:t>20</a:t>
            </a:r>
            <a:r>
              <a:rPr lang="zh-CN" altLang="en-US" sz="2000" dirty="0"/>
              <a:t>元为止。 如果一次投入</a:t>
            </a:r>
            <a:r>
              <a:rPr lang="en-US" altLang="zh-CN" sz="2000" dirty="0"/>
              <a:t>50</a:t>
            </a:r>
            <a:r>
              <a:rPr lang="zh-CN" altLang="en-US" sz="2000" dirty="0"/>
              <a:t>元，则可以选择所有的产品，否则就只能选择</a:t>
            </a:r>
            <a:r>
              <a:rPr lang="en-US" altLang="zh-CN" sz="2000" dirty="0"/>
              <a:t>20</a:t>
            </a:r>
            <a:r>
              <a:rPr lang="zh-CN" altLang="en-US" sz="2000" dirty="0"/>
              <a:t>元的产品。 完成选择后，将会卖出商品并且找回剩余的零钱，随后，机器又将返回初始的</a:t>
            </a:r>
            <a:r>
              <a:rPr lang="zh-CN" altLang="en-US" sz="2000" dirty="0" smtClean="0"/>
              <a:t>状态。 </a:t>
            </a:r>
            <a:endParaRPr lang="zh-CN" altLang="en-US" sz="2000" dirty="0"/>
          </a:p>
        </p:txBody>
      </p:sp>
      <p:pic>
        <p:nvPicPr>
          <p:cNvPr id="5" name="Picture 5" descr="$XU7UA`BLNOE01MF3S1P(Y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936" y="1491952"/>
            <a:ext cx="4249576" cy="474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45DBF5-B756-47BE-B41E-FBAEEF05FD62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89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812319"/>
            <a:ext cx="86409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空闲状态，门是关闭的，因此按关门按钮失效。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开关门结束，延时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秒用于乘客上下电梯</a:t>
            </a:r>
            <a:r>
              <a:rPr lang="en-US" altLang="zh-CN" sz="2000" dirty="0" smtClean="0">
                <a:solidFill>
                  <a:srgbClr val="FF0000"/>
                </a:solidFill>
              </a:rPr>
              <a:t>【</a:t>
            </a:r>
            <a:r>
              <a:rPr lang="zh-CN" altLang="en-US" sz="2000" dirty="0" smtClean="0">
                <a:solidFill>
                  <a:srgbClr val="FF0000"/>
                </a:solidFill>
              </a:rPr>
              <a:t>延时功能在库函数中实现，不用在状态函数中实现</a:t>
            </a:r>
            <a:r>
              <a:rPr lang="en-US" altLang="zh-CN" sz="2000" dirty="0">
                <a:solidFill>
                  <a:srgbClr val="FF0000"/>
                </a:solidFill>
              </a:rPr>
              <a:t>】</a:t>
            </a:r>
            <a:r>
              <a:rPr lang="zh-CN" altLang="en-US" sz="2000" dirty="0" smtClean="0"/>
              <a:t>，然后进入关门状态。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开门结束前，按关门按钮，转而进入关门状态；关门结束前，按开门按钮，转而进入开门状态。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A3C77DE-45D0-4E65-84ED-190440F28CD8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50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“消费按键行为”的概念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844824"/>
            <a:ext cx="78488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例如，下面代码段，当检测到开门按钮灯亮时，执行</a:t>
            </a:r>
            <a:r>
              <a:rPr lang="en-US" altLang="zh-CN" sz="2000" dirty="0" err="1" smtClean="0"/>
              <a:t>SetDoor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进行开门，但是别忘了关闭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“关灯”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开门按钮。状态机中的代码在主控循环中执行，因此当按键行为按照编程者意图被执行一次后，必须关闭此按键，否则在下一循环重复执行。这种做法称为</a:t>
            </a:r>
            <a:r>
              <a:rPr lang="zh-CN" altLang="en-US" sz="2000" dirty="0" smtClean="0">
                <a:solidFill>
                  <a:srgbClr val="FF0000"/>
                </a:solidFill>
              </a:rPr>
              <a:t>“消费按键”或“消费按键行为”。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r>
              <a:rPr lang="en-US" altLang="zh-CN" sz="2000" dirty="0"/>
              <a:t>【</a:t>
            </a:r>
            <a:r>
              <a:rPr lang="zh-CN" altLang="en-US" sz="2000" dirty="0" smtClean="0"/>
              <a:t>主</a:t>
            </a:r>
            <a:r>
              <a:rPr lang="zh-CN" altLang="en-US" sz="2000" dirty="0"/>
              <a:t>控循环：每隔一定时间</a:t>
            </a:r>
            <a:r>
              <a:rPr lang="en-US" altLang="zh-CN" sz="2000" dirty="0"/>
              <a:t>(</a:t>
            </a:r>
            <a:r>
              <a:rPr lang="zh-CN" altLang="en-US" sz="2000" dirty="0"/>
              <a:t>如，</a:t>
            </a:r>
            <a:r>
              <a:rPr lang="en-US" altLang="zh-CN" sz="2000" dirty="0"/>
              <a:t>100ms)</a:t>
            </a:r>
            <a:r>
              <a:rPr lang="zh-CN" altLang="en-US" sz="2000" dirty="0"/>
              <a:t>被调用一次，采集系统的运行</a:t>
            </a:r>
            <a:r>
              <a:rPr lang="zh-CN" altLang="en-US" sz="2000" dirty="0" smtClean="0"/>
              <a:t>状态。</a:t>
            </a:r>
            <a:r>
              <a:rPr lang="en-US" altLang="zh-CN" sz="2000" dirty="0" smtClean="0"/>
              <a:t>】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/>
              <a:t>// </a:t>
            </a:r>
            <a:r>
              <a:rPr lang="zh-CN" altLang="en-US" sz="2000" dirty="0"/>
              <a:t>监测电梯内开关门按钮</a:t>
            </a:r>
          </a:p>
          <a:p>
            <a:r>
              <a:rPr lang="en-US" altLang="zh-CN" sz="2000" dirty="0" smtClean="0"/>
              <a:t>If (</a:t>
            </a:r>
            <a:r>
              <a:rPr lang="en-US" altLang="zh-CN" sz="2000" dirty="0" err="1"/>
              <a:t>GetOpenDoorLight</a:t>
            </a:r>
            <a:r>
              <a:rPr lang="en-US" altLang="zh-CN" sz="2000" dirty="0"/>
              <a:t>()) { </a:t>
            </a:r>
            <a:endParaRPr lang="zh-CN" altLang="en-US" sz="2000" dirty="0"/>
          </a:p>
          <a:p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SetOpenDoorLight</a:t>
            </a:r>
            <a:r>
              <a:rPr lang="en-US" altLang="zh-CN" sz="2000" dirty="0" smtClean="0"/>
              <a:t>(false);  </a:t>
            </a:r>
            <a:r>
              <a:rPr lang="en-US" altLang="zh-CN" sz="2000" dirty="0"/>
              <a:t>// </a:t>
            </a:r>
            <a:r>
              <a:rPr lang="en-US" altLang="zh-CN" sz="2000" dirty="0" smtClean="0"/>
              <a:t> turn </a:t>
            </a:r>
            <a:r>
              <a:rPr lang="en-US" altLang="zh-CN" sz="2000" dirty="0"/>
              <a:t>off, </a:t>
            </a:r>
            <a:r>
              <a:rPr lang="zh-CN" altLang="en-US" sz="2000" dirty="0"/>
              <a:t>关灯</a:t>
            </a:r>
            <a:r>
              <a:rPr lang="zh-CN" altLang="en-US" sz="2000" dirty="0" smtClean="0"/>
              <a:t>，消费按键行为</a:t>
            </a:r>
            <a:endParaRPr lang="en-US" altLang="zh-CN" sz="2000" dirty="0" smtClean="0"/>
          </a:p>
          <a:p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SetDoor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CurrentFloor,true</a:t>
            </a:r>
            <a:r>
              <a:rPr lang="en-US" altLang="zh-CN" sz="2000" dirty="0" smtClean="0"/>
              <a:t>);  // </a:t>
            </a:r>
            <a:r>
              <a:rPr lang="zh-CN" altLang="en-US" sz="2000" dirty="0" smtClean="0"/>
              <a:t>开门</a:t>
            </a:r>
            <a:endParaRPr lang="en-US" altLang="zh-CN" sz="2000" dirty="0" smtClean="0"/>
          </a:p>
          <a:p>
            <a:r>
              <a:rPr lang="en-US" altLang="zh-CN" sz="2000" dirty="0" smtClean="0"/>
              <a:t>   ….</a:t>
            </a:r>
            <a:endParaRPr lang="en-US" altLang="zh-CN" sz="2000" dirty="0"/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D5ABED3-9ECF-4B8A-992D-04AF78D41A9B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9581"/>
      </p:ext>
    </p:extLst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“消费按键行为”的概念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916832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消费按键举例</a:t>
            </a:r>
            <a:r>
              <a:rPr lang="en-US" altLang="zh-CN" sz="2400" dirty="0" smtClean="0"/>
              <a:t>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用户按“开关门”按钮，开关门后，必须消费按键。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运动状态按“开关门”按钮。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到达某一楼层，关闭门内对应楼层数字按钮。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/>
              <a:t>到达某一楼层，</a:t>
            </a:r>
            <a:r>
              <a:rPr lang="zh-CN" altLang="en-US" sz="2400" dirty="0" smtClean="0"/>
              <a:t>关闭与电梯运动方向同方向的门外</a:t>
            </a:r>
            <a:r>
              <a:rPr lang="en-US" altLang="zh-CN" sz="2400" dirty="0" smtClean="0"/>
              <a:t>up/down</a:t>
            </a:r>
            <a:r>
              <a:rPr lang="zh-CN" altLang="en-US" sz="2400" dirty="0" smtClean="0"/>
              <a:t>呼叫按钮（最高层和最低层特殊处理）。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3009937-3399-4835-8C0B-7BAB3F5943F9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855794"/>
      </p:ext>
    </p:extLst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IdleWhatFloorToGoTo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9" y="1268760"/>
            <a:ext cx="4889757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/****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静态</a:t>
            </a:r>
            <a:r>
              <a:rPr lang="zh-CN" altLang="en-US" dirty="0">
                <a:solidFill>
                  <a:srgbClr val="FF0000"/>
                </a:solidFill>
              </a:rPr>
              <a:t>监测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电梯处于空闲状态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根据电梯门内楼层按钮和门外各个</a:t>
            </a:r>
            <a:r>
              <a:rPr lang="en-US" altLang="zh-CN" dirty="0">
                <a:solidFill>
                  <a:srgbClr val="FF0000"/>
                </a:solidFill>
              </a:rPr>
              <a:t>up/down</a:t>
            </a:r>
            <a:r>
              <a:rPr lang="zh-CN" altLang="en-US" dirty="0">
                <a:solidFill>
                  <a:srgbClr val="FF0000"/>
                </a:solidFill>
              </a:rPr>
              <a:t>呼叫</a:t>
            </a:r>
            <a:r>
              <a:rPr lang="zh-CN" altLang="en-US" dirty="0" smtClean="0">
                <a:solidFill>
                  <a:srgbClr val="FF0000"/>
                </a:solidFill>
              </a:rPr>
              <a:t>按钮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检查</a:t>
            </a:r>
            <a:r>
              <a:rPr lang="en-US" altLang="zh-CN" b="1" dirty="0">
                <a:solidFill>
                  <a:srgbClr val="FF0000"/>
                </a:solidFill>
              </a:rPr>
              <a:t>E3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E4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E5</a:t>
            </a:r>
            <a:r>
              <a:rPr lang="zh-CN" altLang="en-US" b="1" dirty="0">
                <a:solidFill>
                  <a:srgbClr val="FF0000"/>
                </a:solidFill>
              </a:rPr>
              <a:t>事件</a:t>
            </a:r>
            <a:r>
              <a:rPr lang="en-US" altLang="zh-CN" dirty="0" smtClean="0">
                <a:solidFill>
                  <a:srgbClr val="FF0000"/>
                </a:solidFill>
              </a:rPr>
              <a:t>),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确定</a:t>
            </a:r>
            <a:r>
              <a:rPr lang="zh-CN" altLang="en-US" dirty="0">
                <a:solidFill>
                  <a:srgbClr val="FF0000"/>
                </a:solidFill>
              </a:rPr>
              <a:t>下一步的运动方向和所到楼层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目标楼层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  </a:t>
            </a:r>
            <a:r>
              <a:rPr lang="zh-CN" altLang="en-US" b="1" dirty="0" smtClean="0">
                <a:solidFill>
                  <a:srgbClr val="FF0000"/>
                </a:solidFill>
              </a:rPr>
              <a:t> 参数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up </a:t>
            </a:r>
            <a:r>
              <a:rPr lang="zh-CN" altLang="en-US" dirty="0">
                <a:solidFill>
                  <a:srgbClr val="FF0000"/>
                </a:solidFill>
              </a:rPr>
              <a:t>当返回值</a:t>
            </a:r>
            <a:r>
              <a:rPr lang="en-US" altLang="zh-CN" dirty="0">
                <a:solidFill>
                  <a:srgbClr val="FF0000"/>
                </a:solidFill>
              </a:rPr>
              <a:t>&gt;0</a:t>
            </a:r>
            <a:r>
              <a:rPr lang="zh-CN" altLang="en-US" dirty="0">
                <a:solidFill>
                  <a:srgbClr val="FF0000"/>
                </a:solidFill>
              </a:rPr>
              <a:t>时，下一步电梯的运动方向，</a:t>
            </a:r>
            <a:r>
              <a:rPr lang="en-US" altLang="zh-CN" dirty="0">
                <a:solidFill>
                  <a:srgbClr val="FF0000"/>
                </a:solidFill>
              </a:rPr>
              <a:t>true</a:t>
            </a:r>
            <a:r>
              <a:rPr lang="zh-CN" altLang="en-US" dirty="0">
                <a:solidFill>
                  <a:srgbClr val="FF0000"/>
                </a:solidFill>
              </a:rPr>
              <a:t>表示向上，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zh-CN" altLang="en-US" dirty="0">
                <a:solidFill>
                  <a:srgbClr val="FF0000"/>
                </a:solidFill>
              </a:rPr>
              <a:t>表示向下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返回目标楼层，否则返回</a:t>
            </a:r>
            <a:r>
              <a:rPr lang="en-US" altLang="zh-CN" b="1" dirty="0">
                <a:solidFill>
                  <a:srgbClr val="FF0000"/>
                </a:solidFill>
              </a:rPr>
              <a:t>-1,</a:t>
            </a:r>
            <a:r>
              <a:rPr lang="zh-CN" altLang="en-US" b="1" dirty="0">
                <a:solidFill>
                  <a:srgbClr val="FF0000"/>
                </a:solidFill>
              </a:rPr>
              <a:t>表示没有检测到目标</a:t>
            </a:r>
            <a:r>
              <a:rPr lang="zh-CN" altLang="en-US" b="1" dirty="0" smtClean="0">
                <a:solidFill>
                  <a:srgbClr val="FF0000"/>
                </a:solidFill>
              </a:rPr>
              <a:t>楼层。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**/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/>
              <a:t>floor; </a:t>
            </a:r>
            <a:r>
              <a:rPr lang="en-US" altLang="zh-CN" b="1" dirty="0" err="1"/>
              <a:t>bool</a:t>
            </a:r>
            <a:r>
              <a:rPr lang="en-US" altLang="zh-CN" b="1" dirty="0"/>
              <a:t> up; </a:t>
            </a:r>
          </a:p>
          <a:p>
            <a:r>
              <a:rPr lang="zh-CN" altLang="en-US" b="1" dirty="0" smtClean="0"/>
              <a:t>目标</a:t>
            </a:r>
            <a:r>
              <a:rPr lang="zh-CN" altLang="en-US" b="1" dirty="0"/>
              <a:t>楼层</a:t>
            </a:r>
            <a:r>
              <a:rPr lang="en-US" altLang="zh-CN" b="1" dirty="0"/>
              <a:t>floor=</a:t>
            </a:r>
            <a:r>
              <a:rPr lang="en-US" altLang="zh-CN" b="1" dirty="0" err="1"/>
              <a:t>IdleWhatFloorToGoTo</a:t>
            </a:r>
            <a:r>
              <a:rPr lang="en-US" altLang="zh-CN" b="1" dirty="0"/>
              <a:t>(&amp;up</a:t>
            </a:r>
            <a:r>
              <a:rPr lang="en-US" altLang="zh-CN" b="1" dirty="0" smtClean="0"/>
              <a:t>); </a:t>
            </a:r>
            <a:r>
              <a:rPr lang="en-US" altLang="zh-CN" b="1" dirty="0"/>
              <a:t>if (floor &gt; 0) </a:t>
            </a:r>
            <a:r>
              <a:rPr lang="en-US" altLang="zh-CN" b="1" dirty="0" smtClean="0"/>
              <a:t>{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up </a:t>
            </a:r>
            <a:r>
              <a:rPr lang="en-US" altLang="zh-CN" b="1" dirty="0"/>
              <a:t>== true,</a:t>
            </a:r>
            <a:r>
              <a:rPr lang="zh-CN" altLang="en-US" b="1" dirty="0" smtClean="0"/>
              <a:t>表示下一步的运动方向</a:t>
            </a:r>
            <a:r>
              <a:rPr lang="zh-CN" altLang="en-US" b="1" dirty="0"/>
              <a:t>是</a:t>
            </a:r>
            <a:r>
              <a:rPr lang="zh-CN" altLang="en-US" b="1" dirty="0" smtClean="0"/>
              <a:t>上升</a:t>
            </a:r>
            <a:r>
              <a:rPr lang="en-US" altLang="zh-CN" b="1" dirty="0" smtClean="0"/>
              <a:t>;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up </a:t>
            </a:r>
            <a:r>
              <a:rPr lang="en-US" altLang="zh-CN" b="1" dirty="0"/>
              <a:t>== false,</a:t>
            </a:r>
            <a:r>
              <a:rPr lang="zh-CN" altLang="en-US" b="1" dirty="0" smtClean="0"/>
              <a:t>表示下一步的运动方向是下降；</a:t>
            </a:r>
            <a:endParaRPr lang="en-US" altLang="zh-CN" b="1" dirty="0" smtClean="0"/>
          </a:p>
          <a:p>
            <a:r>
              <a:rPr lang="en-US" altLang="zh-CN" b="1" dirty="0" smtClean="0"/>
              <a:t>}</a:t>
            </a:r>
            <a:endParaRPr lang="zh-CN" altLang="en-US" b="1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291" y="980728"/>
            <a:ext cx="3950185" cy="519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49E5FD-0E58-4D33-9F9A-FE8C76855300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28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GoingUpToFloor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9" y="1268760"/>
            <a:ext cx="8280920" cy="410881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/************************************************************************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动态</a:t>
            </a:r>
            <a:r>
              <a:rPr lang="zh-CN" altLang="en-US" dirty="0"/>
              <a:t>监测</a:t>
            </a:r>
            <a:r>
              <a:rPr lang="en-US" altLang="zh-CN" dirty="0"/>
              <a:t>, </a:t>
            </a:r>
            <a:r>
              <a:rPr lang="zh-CN" altLang="en-US" dirty="0"/>
              <a:t>电梯正在上升时，检测将要到达停止的最近楼层</a:t>
            </a:r>
            <a:r>
              <a:rPr lang="en-US" altLang="zh-CN" dirty="0"/>
              <a:t>(</a:t>
            </a:r>
            <a:r>
              <a:rPr lang="zh-CN" altLang="en-US" dirty="0"/>
              <a:t>目标楼层</a:t>
            </a:r>
            <a:r>
              <a:rPr lang="en-US" altLang="zh-CN" dirty="0" smtClean="0"/>
              <a:t>)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返回</a:t>
            </a:r>
            <a:r>
              <a:rPr lang="zh-CN" altLang="en-US" dirty="0"/>
              <a:t>值：最近的目标楼层</a:t>
            </a:r>
            <a:r>
              <a:rPr lang="en-US" altLang="zh-CN" dirty="0"/>
              <a:t>; </a:t>
            </a:r>
            <a:r>
              <a:rPr lang="zh-CN" altLang="en-US" dirty="0"/>
              <a:t>或者</a:t>
            </a:r>
            <a:r>
              <a:rPr lang="en-US" altLang="zh-CN" dirty="0"/>
              <a:t>-1</a:t>
            </a:r>
            <a:r>
              <a:rPr lang="zh-CN" altLang="en-US" dirty="0"/>
              <a:t>，表示没有检测到最近的目标楼层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电梯正在上行</a:t>
            </a:r>
            <a:r>
              <a:rPr lang="en-US" altLang="zh-CN" dirty="0"/>
              <a:t>,</a:t>
            </a:r>
            <a:r>
              <a:rPr lang="zh-CN" altLang="en-US" dirty="0"/>
              <a:t>在当前楼层和上一层之间的一半高度以下，检查是否上一楼层是要到的楼层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如果过了一半，就不检查啦，返回原来存储的值。因为过了一半，就没有时间让直流电机停止啦。</a:t>
            </a:r>
          </a:p>
          <a:p>
            <a:r>
              <a:rPr lang="zh-CN" altLang="en-US" dirty="0"/>
              <a:t>  </a:t>
            </a:r>
            <a:r>
              <a:rPr lang="zh-CN" altLang="en-US" dirty="0" smtClean="0"/>
              <a:t> 这里</a:t>
            </a:r>
            <a:r>
              <a:rPr lang="zh-CN" altLang="en-US" dirty="0"/>
              <a:t>的当前楼层指，刚刚上行经过的楼层，即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/>
              <a:t>返回的楼层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------- 3Floor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--- 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2.5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------- 2Floor, 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>
                <a:solidFill>
                  <a:srgbClr val="C00000"/>
                </a:solidFill>
              </a:rPr>
              <a:t>()  </a:t>
            </a:r>
            <a:r>
              <a:rPr lang="zh-CN" altLang="en-US" dirty="0">
                <a:solidFill>
                  <a:srgbClr val="C00000"/>
                </a:solidFill>
              </a:rPr>
              <a:t>当前层</a:t>
            </a:r>
          </a:p>
          <a:p>
            <a:r>
              <a:rPr lang="zh-CN" altLang="en-US" dirty="0"/>
              <a:t>***********************************************************************</a:t>
            </a:r>
            <a:r>
              <a:rPr lang="en-US" altLang="zh-CN" dirty="0"/>
              <a:t>/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GoingUpToFloor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B3645CC-3E08-4304-93E4-2D7A955CF558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14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GoingDownToFloor</a:t>
            </a:r>
            <a:r>
              <a:rPr lang="en-US" altLang="zh-CN" sz="2800" dirty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8" y="1124744"/>
            <a:ext cx="8850197" cy="54938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/************************************************************************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动态</a:t>
            </a:r>
            <a:r>
              <a:rPr lang="zh-CN" altLang="en-US" dirty="0"/>
              <a:t>监测</a:t>
            </a:r>
            <a:r>
              <a:rPr lang="en-US" altLang="zh-CN" dirty="0"/>
              <a:t>, </a:t>
            </a:r>
            <a:r>
              <a:rPr lang="zh-CN" altLang="en-US" dirty="0"/>
              <a:t>电梯正在下降时，检测将要到达停止的最近楼层</a:t>
            </a:r>
            <a:r>
              <a:rPr lang="en-US" altLang="zh-CN" dirty="0"/>
              <a:t>(</a:t>
            </a:r>
            <a:r>
              <a:rPr lang="zh-CN" altLang="en-US" dirty="0"/>
              <a:t>目标楼层</a:t>
            </a:r>
            <a:r>
              <a:rPr lang="en-US" altLang="zh-CN" dirty="0"/>
              <a:t>),</a:t>
            </a:r>
            <a:r>
              <a:rPr lang="zh-CN" altLang="en-US" dirty="0"/>
              <a:t>否则返回</a:t>
            </a:r>
            <a:r>
              <a:rPr lang="en-US" altLang="zh-CN" dirty="0"/>
              <a:t>-1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 返回</a:t>
            </a:r>
            <a:r>
              <a:rPr lang="zh-CN" altLang="en-US" dirty="0"/>
              <a:t>值：最近的目标楼层</a:t>
            </a:r>
            <a:r>
              <a:rPr lang="en-US" altLang="zh-CN" dirty="0"/>
              <a:t>; </a:t>
            </a:r>
            <a:r>
              <a:rPr lang="zh-CN" altLang="en-US" dirty="0"/>
              <a:t>或者</a:t>
            </a:r>
            <a:r>
              <a:rPr lang="en-US" altLang="zh-CN" dirty="0"/>
              <a:t>-1</a:t>
            </a:r>
            <a:r>
              <a:rPr lang="zh-CN" altLang="en-US" dirty="0"/>
              <a:t>，表示没有检测到最近的目标楼层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 特别</a:t>
            </a:r>
            <a:r>
              <a:rPr lang="zh-CN" altLang="en-US" dirty="0"/>
              <a:t>提示：自动下降到</a:t>
            </a:r>
            <a:r>
              <a:rPr lang="en-US" altLang="zh-CN" dirty="0"/>
              <a:t>1</a:t>
            </a:r>
            <a:r>
              <a:rPr lang="zh-CN" altLang="en-US" dirty="0"/>
              <a:t>楼的情况：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AutoTimerDuration</a:t>
            </a:r>
            <a:r>
              <a:rPr lang="en-US" altLang="zh-CN" dirty="0" smtClean="0"/>
              <a:t>(10s</a:t>
            </a:r>
            <a:r>
              <a:rPr lang="en-US" altLang="zh-CN" dirty="0"/>
              <a:t>)</a:t>
            </a:r>
            <a:r>
              <a:rPr lang="zh-CN" altLang="en-US" dirty="0"/>
              <a:t>后无动作，自动下降到</a:t>
            </a:r>
            <a:r>
              <a:rPr lang="en-US" altLang="zh-CN" dirty="0"/>
              <a:t>1</a:t>
            </a:r>
            <a:r>
              <a:rPr lang="zh-CN" altLang="en-US" dirty="0"/>
              <a:t>楼，最终返回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zh-CN" altLang="en-US" dirty="0"/>
              <a:t>无动作，自动回到</a:t>
            </a:r>
            <a:r>
              <a:rPr lang="en-US" altLang="zh-CN" dirty="0" err="1"/>
              <a:t>MovingDown</a:t>
            </a:r>
            <a:r>
              <a:rPr lang="zh-CN" altLang="en-US" dirty="0"/>
              <a:t>状态，开始时，此函数返回</a:t>
            </a:r>
            <a:r>
              <a:rPr lang="en-US" altLang="zh-CN" dirty="0"/>
              <a:t>-1</a:t>
            </a:r>
            <a:r>
              <a:rPr lang="zh-CN" altLang="en-US" dirty="0"/>
              <a:t>，随后周期调用</a:t>
            </a:r>
            <a:r>
              <a:rPr lang="zh-CN" altLang="en-US" dirty="0" smtClean="0"/>
              <a:t>，  由于</a:t>
            </a:r>
            <a:r>
              <a:rPr lang="zh-CN" altLang="en-US" dirty="0"/>
              <a:t>电机是向下运动，最终就返回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/>
              <a:t>AutoTimerDuration</a:t>
            </a:r>
            <a:r>
              <a:rPr lang="en-US" altLang="zh-CN" dirty="0"/>
              <a:t>(10s)</a:t>
            </a:r>
            <a:r>
              <a:rPr lang="zh-CN" altLang="en-US" dirty="0"/>
              <a:t>后无动作，自动下降到一楼，此时返回</a:t>
            </a:r>
            <a:r>
              <a:rPr lang="en-US" altLang="zh-CN" dirty="0"/>
              <a:t>1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电梯正在下行</a:t>
            </a:r>
            <a:r>
              <a:rPr lang="en-US" altLang="zh-CN" dirty="0"/>
              <a:t>,</a:t>
            </a:r>
            <a:r>
              <a:rPr lang="zh-CN" altLang="en-US" dirty="0"/>
              <a:t>在当前楼层和下一层之间的一半高度以上，检查是否下一楼层是要到的楼层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如果过了一半，就不检查啦，返回原来存储的值。因为过了一半，就没有时间让直流电机停止啦。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这里的当前楼层指，刚刚下行经过的楼层，即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/>
              <a:t>返回的楼层 </a:t>
            </a:r>
            <a:r>
              <a:rPr lang="en-US" altLang="zh-CN" dirty="0"/>
              <a:t>+ 1</a:t>
            </a:r>
            <a:endParaRPr lang="zh-CN" altLang="en-US" dirty="0"/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------- 3Floor </a:t>
            </a:r>
            <a:r>
              <a:rPr lang="zh-CN" altLang="en-US" dirty="0">
                <a:solidFill>
                  <a:srgbClr val="C00000"/>
                </a:solidFill>
              </a:rPr>
              <a:t>当前层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--- 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2.5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------- 2Floor, 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***********************************************************************</a:t>
            </a:r>
            <a:r>
              <a:rPr lang="en-US" altLang="zh-CN" dirty="0" smtClean="0"/>
              <a:t>/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GoingDownToFloor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4F66471-6FA6-4203-9C5C-41045CCAF8CE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16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指的是对象在其生命周期中的一种状况，处于某个特定状态中的对象必然会满足某些条件、执行某些动作或者是等待某些事件。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12114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1B528B-2CC7-4879-984A-89097D750F87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42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指的是对象在其生命周期中的一种状况，处于某个特定状态中的对象必然会满足某些条件、执行某些动作或者是等待某些事件。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0762" y="2478723"/>
            <a:ext cx="390119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状态名称，</a:t>
            </a:r>
            <a:r>
              <a:rPr lang="en-US" altLang="zh-CN" dirty="0"/>
              <a:t>Verbs with “</a:t>
            </a:r>
            <a:r>
              <a:rPr lang="en-US" altLang="zh-CN" dirty="0" err="1"/>
              <a:t>ing</a:t>
            </a:r>
            <a:r>
              <a:rPr lang="en-US" altLang="zh-CN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Waiting </a:t>
            </a:r>
            <a:r>
              <a:rPr lang="en-US" altLang="zh-CN" dirty="0"/>
              <a:t>for a </a:t>
            </a:r>
            <a:r>
              <a:rPr lang="en-US" altLang="zh-CN" dirty="0" err="1"/>
              <a:t>Keypress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Cellphone </a:t>
            </a:r>
            <a:r>
              <a:rPr lang="en-US" altLang="zh-CN" dirty="0"/>
              <a:t>is Dialing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Door Opening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0762" y="4365104"/>
            <a:ext cx="3901198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状态名称，</a:t>
            </a:r>
            <a:r>
              <a:rPr lang="en-US" altLang="zh-CN" dirty="0"/>
              <a:t>Statement of condition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Paper </a:t>
            </a:r>
            <a:r>
              <a:rPr lang="en-US" altLang="zh-CN" dirty="0"/>
              <a:t>Jammed</a:t>
            </a:r>
          </a:p>
          <a:p>
            <a:r>
              <a:rPr lang="en-US" altLang="zh-CN" dirty="0"/>
              <a:t>Battery is Below Limit</a:t>
            </a:r>
          </a:p>
          <a:p>
            <a:r>
              <a:rPr lang="en-US" altLang="zh-CN" dirty="0" smtClean="0"/>
              <a:t>Power </a:t>
            </a:r>
            <a:r>
              <a:rPr lang="en-US" altLang="zh-CN" dirty="0"/>
              <a:t>is On</a:t>
            </a:r>
          </a:p>
          <a:p>
            <a:r>
              <a:rPr lang="en-US" altLang="zh-CN" dirty="0"/>
              <a:t>Door </a:t>
            </a:r>
            <a:r>
              <a:rPr lang="en-US" altLang="zh-CN" dirty="0" smtClean="0"/>
              <a:t>is Closed</a:t>
            </a:r>
            <a:endParaRPr lang="en-US" altLang="zh-C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25BBFCE-D1A0-48A7-B208-D8F26EEC3AC3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64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事件（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Event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</a:rPr>
              <a:t>　</a:t>
            </a:r>
            <a:r>
              <a:rPr lang="zh-CN" altLang="en-US" sz="2400" kern="0" dirty="0">
                <a:latin typeface="Times New Roman" pitchFamily="18" charset="0"/>
              </a:rPr>
              <a:t>指的是在时间和空间上占有一定位置，并且对状态机来讲是有意义的那些事情。事件通常会引起状态的变迁，促使状态机从一种状态切换到另一种状态。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4067944" y="5445224"/>
            <a:ext cx="864096" cy="288032"/>
          </a:xfrm>
          <a:prstGeom prst="wedgeRectCallout">
            <a:avLst>
              <a:gd name="adj1" fmla="val 69734"/>
              <a:gd name="adj2" fmla="val 1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5DEFA4A-0771-4AA5-8C70-A63112250E1E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转换（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Transition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　指的是两个状态之间的一种关系，表明对象将在第一个状态中执行一定的动作，并将在某个事件发生同时某个特定条件满足时进入第二个状态。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592692" y="2555894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3995936" y="5445224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668344" y="5517232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70E9A2-F322-4BCB-8C96-9A745930F08D}" type="datetime10">
              <a:rPr lang="zh-CN" altLang="en-US" smtClean="0"/>
              <a:t>18:26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XidianCulture">
  <a:themeElements>
    <a:clrScheme name="Ch2_1 xx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Ch2_1 xx">
      <a:majorFont>
        <a:latin typeface="Arial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2_1 xx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myXidianCulture</Template>
  <TotalTime>3623</TotalTime>
  <Words>4768</Words>
  <Application>Microsoft Office PowerPoint</Application>
  <PresentationFormat>全屏显示(4:3)</PresentationFormat>
  <Paragraphs>702</Paragraphs>
  <Slides>55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6" baseType="lpstr">
      <vt:lpstr>myXidianCulture</vt:lpstr>
      <vt:lpstr>C语言课程设计 状态和状态机 States and State Machines</vt:lpstr>
      <vt:lpstr>C语言课程设计</vt:lpstr>
      <vt:lpstr>课程设计时间安排</vt:lpstr>
      <vt:lpstr>状态机--例1</vt:lpstr>
      <vt:lpstr>状态机--例2</vt:lpstr>
      <vt:lpstr>状态机基本概念</vt:lpstr>
      <vt:lpstr>状态机基本概念</vt:lpstr>
      <vt:lpstr>状态机基本概念</vt:lpstr>
      <vt:lpstr>状态机基本概念</vt:lpstr>
      <vt:lpstr>状态机基本概念</vt:lpstr>
      <vt:lpstr>状态机的应用</vt:lpstr>
      <vt:lpstr>状态机程序设计示例</vt:lpstr>
      <vt:lpstr>状态机程序设计示例</vt:lpstr>
      <vt:lpstr>在程序中描述状态</vt:lpstr>
      <vt:lpstr>主控循环与状态函数</vt:lpstr>
      <vt:lpstr>主要库函数，详见GarageLib.h</vt:lpstr>
      <vt:lpstr>DoorClosed state</vt:lpstr>
      <vt:lpstr>DoorClosedDoorOpening</vt:lpstr>
      <vt:lpstr>DoorClosedDoorOpening</vt:lpstr>
      <vt:lpstr>DoorClosingDoorOpening</vt:lpstr>
      <vt:lpstr>DoorClosingDoorOpening/DoorClosed</vt:lpstr>
      <vt:lpstr>车库门状态机图</vt:lpstr>
      <vt:lpstr>Visual Studio 2013 (Community)</vt:lpstr>
      <vt:lpstr>Visual Studio IDE 用户指南</vt:lpstr>
      <vt:lpstr>Microsoft Visual Studio</vt:lpstr>
      <vt:lpstr>Microsoft Visual Studio</vt:lpstr>
      <vt:lpstr>Microsoft Visual Studio</vt:lpstr>
      <vt:lpstr>Microsoft Visual Studio</vt:lpstr>
      <vt:lpstr>C语言课程设计：三层电梯状态机仿真程序</vt:lpstr>
      <vt:lpstr>三层电梯状态机仿真程序</vt:lpstr>
      <vt:lpstr>三层电梯状态机仿真程序</vt:lpstr>
      <vt:lpstr>课程设计要求</vt:lpstr>
      <vt:lpstr>三层电梯状态机图</vt:lpstr>
      <vt:lpstr>三层电梯状态函数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bool数据类型</vt:lpstr>
      <vt:lpstr>三层电梯状态机相关函数(1)</vt:lpstr>
      <vt:lpstr>三层电梯状态机相关函数(2)</vt:lpstr>
      <vt:lpstr>三层电梯状态机相关函数(3)</vt:lpstr>
      <vt:lpstr>三层电梯状态机相关函数(4)</vt:lpstr>
      <vt:lpstr>电梯功能测试参考（1）</vt:lpstr>
      <vt:lpstr>电梯功能测试参考（2）</vt:lpstr>
      <vt:lpstr>电梯功能测试参考（3）</vt:lpstr>
      <vt:lpstr>电梯功能测试参考（3）</vt:lpstr>
      <vt:lpstr>“消费按键行为”的概念</vt:lpstr>
      <vt:lpstr>“消费按键行为”的概念</vt:lpstr>
      <vt:lpstr>IdleWhatFloorToGoTo()函数说明</vt:lpstr>
      <vt:lpstr>GoingUpToFloor()函数说明</vt:lpstr>
      <vt:lpstr>GoingDownToFloor()函数说明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尼斯综合理工培训汇报</dc:title>
  <dc:creator>Administrator</dc:creator>
  <cp:lastModifiedBy>ZhiwuLi</cp:lastModifiedBy>
  <cp:revision>463</cp:revision>
  <dcterms:created xsi:type="dcterms:W3CDTF">2015-02-03T06:54:51Z</dcterms:created>
  <dcterms:modified xsi:type="dcterms:W3CDTF">2017-05-02T10:42:41Z</dcterms:modified>
</cp:coreProperties>
</file>