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50"/>
  </p:notesMasterIdLst>
  <p:handoutMasterIdLst>
    <p:handoutMasterId r:id="rId51"/>
  </p:handoutMasterIdLst>
  <p:sldIdLst>
    <p:sldId id="256" r:id="rId2"/>
    <p:sldId id="444" r:id="rId3"/>
    <p:sldId id="399" r:id="rId4"/>
    <p:sldId id="426" r:id="rId5"/>
    <p:sldId id="398" r:id="rId6"/>
    <p:sldId id="427" r:id="rId7"/>
    <p:sldId id="445" r:id="rId8"/>
    <p:sldId id="446" r:id="rId9"/>
    <p:sldId id="428" r:id="rId10"/>
    <p:sldId id="429" r:id="rId11"/>
    <p:sldId id="430" r:id="rId12"/>
    <p:sldId id="435" r:id="rId13"/>
    <p:sldId id="436" r:id="rId14"/>
    <p:sldId id="460" r:id="rId15"/>
    <p:sldId id="438" r:id="rId16"/>
    <p:sldId id="431" r:id="rId17"/>
    <p:sldId id="451" r:id="rId18"/>
    <p:sldId id="452" r:id="rId19"/>
    <p:sldId id="453" r:id="rId20"/>
    <p:sldId id="441" r:id="rId21"/>
    <p:sldId id="467" r:id="rId22"/>
    <p:sldId id="417" r:id="rId23"/>
    <p:sldId id="421" r:id="rId24"/>
    <p:sldId id="454" r:id="rId25"/>
    <p:sldId id="455" r:id="rId26"/>
    <p:sldId id="456" r:id="rId27"/>
    <p:sldId id="458" r:id="rId28"/>
    <p:sldId id="425" r:id="rId29"/>
    <p:sldId id="469" r:id="rId30"/>
    <p:sldId id="470" r:id="rId31"/>
    <p:sldId id="472" r:id="rId32"/>
    <p:sldId id="471" r:id="rId33"/>
    <p:sldId id="473" r:id="rId34"/>
    <p:sldId id="474" r:id="rId35"/>
    <p:sldId id="475" r:id="rId36"/>
    <p:sldId id="476" r:id="rId37"/>
    <p:sldId id="477" r:id="rId38"/>
    <p:sldId id="463" r:id="rId39"/>
    <p:sldId id="464" r:id="rId40"/>
    <p:sldId id="465" r:id="rId41"/>
    <p:sldId id="466" r:id="rId42"/>
    <p:sldId id="468" r:id="rId43"/>
    <p:sldId id="478" r:id="rId44"/>
    <p:sldId id="479" r:id="rId45"/>
    <p:sldId id="480" r:id="rId46"/>
    <p:sldId id="481" r:id="rId47"/>
    <p:sldId id="423" r:id="rId48"/>
    <p:sldId id="457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080"/>
    <a:srgbClr val="3366CC"/>
    <a:srgbClr val="FFFFCC"/>
    <a:srgbClr val="FFFF99"/>
    <a:srgbClr val="FF0000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 autoAdjust="0"/>
    <p:restoredTop sz="99448" autoAdjust="0"/>
  </p:normalViewPr>
  <p:slideViewPr>
    <p:cSldViewPr snapToObjects="1">
      <p:cViewPr>
        <p:scale>
          <a:sx n="75" d="100"/>
          <a:sy n="75" d="100"/>
        </p:scale>
        <p:origin x="-14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58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C0CAB4C1-5E99-47CC-96D2-BC4C354A54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102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FBA0217D-2E3F-4F89-B4DA-28D8AD2710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2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后面讲解</a:t>
            </a:r>
            <a:r>
              <a:rPr lang="en-US" altLang="zh-CN" dirty="0" smtClean="0"/>
              <a:t>Visual</a:t>
            </a:r>
            <a:r>
              <a:rPr lang="en-US" altLang="zh-CN" baseline="0" dirty="0" smtClean="0"/>
              <a:t> C++ 6.0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Bloodshed Dev-C++</a:t>
            </a:r>
            <a:r>
              <a:rPr lang="zh-CN" altLang="en-US" baseline="0" dirty="0" smtClean="0"/>
              <a:t>编译工具的使用。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480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美国学者</a:t>
            </a:r>
            <a:r>
              <a:rPr lang="en-US" altLang="zh-CN" dirty="0" err="1" smtClean="0"/>
              <a:t>I.Nassi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B.Shneiderman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N-S</a:t>
            </a:r>
            <a:r>
              <a:rPr lang="zh-CN" altLang="en-US" dirty="0" smtClean="0"/>
              <a:t>结构化流程图（取两位学者名字的首字母），书上没有，不作要求。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1F825D5-645A-46FC-818A-752BBF131674}" type="slidenum">
              <a:rPr lang="zh-CN" altLang="en-US" sz="1200" smtClean="0">
                <a:latin typeface="Arial" charset="0"/>
              </a:rPr>
              <a:pPr/>
              <a:t>22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scanf</a:t>
            </a:r>
            <a:r>
              <a:rPr lang="en-US" altLang="zh-CN" sz="1200" dirty="0" smtClean="0"/>
              <a:t>(“%</a:t>
            </a:r>
            <a:r>
              <a:rPr lang="en-US" altLang="zh-CN" sz="1200" dirty="0" err="1" smtClean="0"/>
              <a:t>f,%f,%d”,&amp;a,&amp;b,&amp;n</a:t>
            </a:r>
            <a:r>
              <a:rPr lang="en-US" altLang="zh-CN" sz="1200" dirty="0" smtClean="0"/>
              <a:t>);    //</a:t>
            </a:r>
            <a:r>
              <a:rPr lang="en-US" altLang="zh-CN" sz="1200" baseline="0" dirty="0" smtClean="0"/>
              <a:t> </a:t>
            </a:r>
            <a:r>
              <a:rPr lang="zh-CN" altLang="en-US" sz="1200" baseline="0" dirty="0" smtClean="0"/>
              <a:t>输入</a:t>
            </a:r>
            <a:r>
              <a:rPr lang="en-US" altLang="zh-CN" sz="1200" baseline="0" dirty="0" smtClean="0"/>
              <a:t>10,20,5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scanf</a:t>
            </a:r>
            <a:r>
              <a:rPr lang="en-US" altLang="zh-CN" sz="1200" dirty="0" smtClean="0"/>
              <a:t>(“%</a:t>
            </a:r>
            <a:r>
              <a:rPr lang="en-US" altLang="zh-CN" sz="1200" dirty="0" err="1" smtClean="0"/>
              <a:t>f%f%d</a:t>
            </a:r>
            <a:r>
              <a:rPr lang="en-US" altLang="zh-CN" sz="1200" dirty="0" smtClean="0"/>
              <a:t>”,&amp;</a:t>
            </a:r>
            <a:r>
              <a:rPr lang="en-US" altLang="zh-CN" sz="1200" dirty="0" err="1" smtClean="0"/>
              <a:t>a,&amp;b,&amp;n</a:t>
            </a:r>
            <a:r>
              <a:rPr lang="en-US" altLang="zh-CN" sz="1200" dirty="0" smtClean="0"/>
              <a:t>);      // </a:t>
            </a:r>
            <a:r>
              <a:rPr lang="zh-CN" altLang="en-US" sz="1200" dirty="0" smtClean="0"/>
              <a:t>输入</a:t>
            </a:r>
            <a:r>
              <a:rPr lang="en-US" altLang="zh-CN" sz="1200" dirty="0" smtClean="0"/>
              <a:t>10</a:t>
            </a:r>
            <a:r>
              <a:rPr lang="en-US" altLang="zh-CN" sz="1200" baseline="0" dirty="0" smtClean="0"/>
              <a:t> 20 5</a:t>
            </a:r>
            <a:r>
              <a:rPr lang="en-US" altLang="zh-CN" sz="1200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09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自动补全输入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Ctrl+Shift+Space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显示函数参数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system(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); //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同“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a+b</a:t>
            </a:r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C5D639F-F0B2-4AAC-822F-906E66F73342}" type="slidenum">
              <a:rPr lang="zh-CN" altLang="en-US" sz="1200" smtClean="0">
                <a:latin typeface="Arial" charset="0"/>
              </a:rPr>
              <a:pPr/>
              <a:t>7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一个工程中可以有若干个源文件组成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5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面向过程：是一种以事件为中心的编程思想。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就是分析出解决问题所需要的步骤，然后用函数把这些步骤一步一步实现，使用的时候一个一个依次调用就可以了。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比如，公共汽车，汽车启动是一个事件，汽车到站是另一个事件。在编程序的时候我们关心的是某一个事件。而不是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汽车本身。我们分别对启动和到站编写程序。类似的还有修理等等。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(Object Oriented,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OO)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：是一种以事物为中心的编程思想。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面向对象的程序设计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(Object-Oriented Programming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，简记为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OOP)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面向对象需要建立一个汽车的实体，由实体引发事件。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我们关心的是由汽车抽象成的对象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这个对象有自己的属性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象轮胎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颜色等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有自己的方法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象启动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行驶等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方法也就是汽车的行为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而不是汽车的每个事件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62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的创造者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Ken Thompson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zh-CN" altLang="en-US" b="1" dirty="0" smtClean="0">
                <a:effectLst/>
              </a:rPr>
              <a:t>肯恩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汤普森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MacAlistair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Ritchie (</a:t>
            </a:r>
            <a:r>
              <a:rPr lang="zh-CN" altLang="en-US" b="1" dirty="0" smtClean="0">
                <a:effectLst/>
              </a:rPr>
              <a:t>丹尼斯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里奇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1983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年度的 “图林奖” 则授予了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AT&amp;T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贝尔实验室的两位科学家邓尼斯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里奇 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D.Ritchie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）和他的协作者肯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汤姆森（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K. Thompson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），以表彰他们共同发明著名的电脑语言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语言现在是当今软件工程师最宠爱的语言之一。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语言是使用最广泛的语言之一，可以说，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语言的诞生是现代程序语言革命的起点，是程序设计语言发展史中的一个里程碑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语言出现后，以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语言为根基的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等面向对象语言相继诞生，并在各自领域大获成功。但今天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语言依旧在系统编程、嵌入式编程等领域占据着统治地位。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语言，这种最有效、最通用的编程语言，就是他开发的，而这还是他在做另一个项目时的副产品。丹尼斯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里奇还和肯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汤普逊一起开发了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操作系统，因此，他还是名副其实的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之父。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43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Brian Wilson Kernighan(</a:t>
            </a:r>
            <a:r>
              <a:rPr lang="zh-CN" altLang="en-US" b="1" dirty="0" smtClean="0">
                <a:effectLst/>
              </a:rPr>
              <a:t>布莱恩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威尔逊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柯尼汉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是一位加拿大计算机科学家，在贝尔实验室，他与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的创造者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Ken Thompson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zh-CN" altLang="en-US" b="1" dirty="0" smtClean="0">
                <a:effectLst/>
              </a:rPr>
              <a:t>肯恩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汤普森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Ritchie(</a:t>
            </a:r>
            <a:r>
              <a:rPr lang="zh-CN" altLang="en-US" b="1" dirty="0" smtClean="0">
                <a:effectLst/>
              </a:rPr>
              <a:t>丹尼斯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里奇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一起工作，同时它也是开发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的主要贡献者。他是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AWK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AMPL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编程语言的作者之一，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AWK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说的就是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Kernighan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。同时，它也是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《C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程序设计语言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的作者之一，他与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语言的发明人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共同合作了这本书，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K&amp;R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就是两人名字的缩写。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Brian Kernighan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现在是普林斯顿大学计算机学院的教授，同时，他也是本科学部的代表。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zh-CN" dirty="0" smtClean="0">
                <a:latin typeface="Times New Roman" pitchFamily="18" charset="0"/>
              </a:rPr>
              <a:t>语言的编译环境有多种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zh-CN" dirty="0" smtClean="0">
                <a:latin typeface="Times New Roman" pitchFamily="18" charset="0"/>
              </a:rPr>
              <a:t>如：</a:t>
            </a:r>
            <a:r>
              <a:rPr lang="en-US" altLang="zh-CN" dirty="0" smtClean="0">
                <a:latin typeface="Times New Roman" pitchFamily="18" charset="0"/>
              </a:rPr>
              <a:t>Turbo C, Borland C, Microsoft C </a:t>
            </a:r>
            <a:r>
              <a:rPr lang="zh-CN" altLang="zh-CN" dirty="0" smtClean="0">
                <a:latin typeface="Times New Roman" pitchFamily="18" charset="0"/>
              </a:rPr>
              <a:t>等</a:t>
            </a:r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0F08C6B-4892-484C-860F-36F489F230AB}" type="slidenum">
              <a:rPr lang="zh-CN" altLang="en-US" sz="1200" smtClean="0">
                <a:latin typeface="Arial" charset="0"/>
              </a:rPr>
              <a:pPr/>
              <a:t>11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解释键盘输入两个数的分隔符：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a,&amp;b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);    // 12  8</a:t>
            </a:r>
          </a:p>
          <a:p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d,%d”,&amp;a,&amp;b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);   //</a:t>
            </a:r>
            <a:r>
              <a:rPr lang="en-US" altLang="zh-CN" sz="1200" b="1" baseline="0" dirty="0" smtClean="0">
                <a:solidFill>
                  <a:srgbClr val="000000"/>
                </a:solidFill>
                <a:ea typeface="楷体_GB2312" pitchFamily="49" charset="-122"/>
              </a:rPr>
              <a:t> 12,8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11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8187A81-0B17-4C44-9426-97F849AEA7E0}" type="slidenum">
              <a:rPr lang="zh-CN" altLang="en-US" sz="1200" smtClean="0">
                <a:latin typeface="Arial" charset="0"/>
              </a:rPr>
              <a:pPr/>
              <a:t>14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20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09600" y="838200"/>
            <a:ext cx="5029200" cy="2057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810000" y="4267200"/>
            <a:ext cx="4876800" cy="1666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199"/>
            </a:xfrm>
            <a:prstGeom prst="roundRect">
              <a:avLst>
                <a:gd name="adj" fmla="val 0"/>
              </a:avLst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AutoShape 1058"/>
          <p:cNvSpPr>
            <a:spLocks noChangeArrowheads="1"/>
          </p:cNvSpPr>
          <p:nvPr userDrawn="1"/>
        </p:nvSpPr>
        <p:spPr bwMode="blackWhite">
          <a:xfrm>
            <a:off x="0" y="1981200"/>
            <a:ext cx="8991600" cy="1447800"/>
          </a:xfrm>
          <a:custGeom>
            <a:avLst/>
            <a:gdLst>
              <a:gd name="T0" fmla="*/ 0 w 6211"/>
              <a:gd name="T1" fmla="*/ 0 h 1000"/>
              <a:gd name="T2" fmla="*/ 2147483647 w 6211"/>
              <a:gd name="T3" fmla="*/ 0 h 1000"/>
              <a:gd name="T4" fmla="*/ 2147483647 w 6211"/>
              <a:gd name="T5" fmla="*/ 2147483647 h 1000"/>
              <a:gd name="T6" fmla="*/ 2147483647 w 6211"/>
              <a:gd name="T7" fmla="*/ 2147483647 h 1000"/>
              <a:gd name="T8" fmla="*/ 0 w 6211"/>
              <a:gd name="T9" fmla="*/ 2147483647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11"/>
              <a:gd name="T16" fmla="*/ 0 h 1000"/>
              <a:gd name="T17" fmla="*/ 3106 w 6211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11" h="1000">
                <a:moveTo>
                  <a:pt x="0" y="0"/>
                </a:moveTo>
                <a:lnTo>
                  <a:pt x="5710" y="0"/>
                </a:lnTo>
                <a:cubicBezTo>
                  <a:pt x="5987" y="0"/>
                  <a:pt x="6211" y="223"/>
                  <a:pt x="6211" y="500"/>
                </a:cubicBezTo>
                <a:cubicBezTo>
                  <a:pt x="6211" y="776"/>
                  <a:pt x="5987" y="999"/>
                  <a:pt x="5711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59"/>
          <p:cNvSpPr>
            <a:spLocks noChangeShapeType="1"/>
          </p:cNvSpPr>
          <p:nvPr userDrawn="1"/>
        </p:nvSpPr>
        <p:spPr bwMode="auto">
          <a:xfrm>
            <a:off x="0" y="3276600"/>
            <a:ext cx="83058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Picture 1072" descr="PE01605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35814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928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3276600"/>
            <a:ext cx="4876800" cy="9906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09291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812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1EC37A-4891-438D-A678-4EC89A144169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13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56625" y="92075"/>
            <a:ext cx="587375" cy="396875"/>
          </a:xfrm>
        </p:spPr>
        <p:txBody>
          <a:bodyPr anchorCtr="0"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0D2075D-A3B5-45BF-9947-81FA997BB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2660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9CC32-D0FC-43DD-BFA1-44331510229C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D1F99-B1E8-4677-AEC5-D4662B9265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2087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49233-0A34-4BBE-9303-14002966C55D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0884E-AC97-4121-BF34-4B5DE1723D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47850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ADE37-F043-481B-B83D-1F0FB04C0DDE}" type="datetime10">
              <a:rPr lang="zh-CN" altLang="en-US" smtClean="0"/>
              <a:t>10:46</a:t>
            </a:fld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FB641-8B3D-4350-9066-FC669FE5D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3123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74B59-4CA1-4D42-AD34-B3141CEB0099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8A5D8-1F20-4C90-B68B-BA89A5DB01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91756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85982-13C6-49BE-8924-70FBEB298F79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764C-3035-488A-8EAF-F2376B232C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68077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562DD-D19E-4258-B9BA-20D2BC4F5C31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0670D-FA8B-4506-B3EC-365B9687DC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18651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BAE44-234C-4C6B-93E8-4B94A735E2DE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C5FEC-9895-40B1-9D42-350986DD7A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57095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EFC40-593F-4341-863A-18924047EA00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1844-9CD6-4E7A-8ECA-0F256B586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08426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94D1B-8D15-4957-B76E-C84E7D369C36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13A16-B610-45BE-9967-25AF103975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8047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F2EC8-7937-4761-9345-72980C82745D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5B65-301D-4178-B191-47C9126B5E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27150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>
              <a:solidFill>
                <a:srgbClr val="FF9900"/>
              </a:solidFill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6082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82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fld id="{F00C68FC-5762-47D3-9987-DDE7D34768CD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6082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082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100000"/>
              </a:lnSpc>
              <a:defRPr sz="2000"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13D46E8-7251-4820-83CA-D162EB8BB7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144" y="1248"/>
            <a:chExt cx="4656" cy="201"/>
          </a:xfrm>
        </p:grpSpPr>
        <p:sp>
          <p:nvSpPr>
            <p:cNvPr id="1045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1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" name="Rectangle 14"/>
          <p:cNvSpPr>
            <a:spLocks noChangeArrowheads="1"/>
          </p:cNvSpPr>
          <p:nvPr userDrawn="1"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36" name="Group 23"/>
          <p:cNvGrpSpPr>
            <a:grpSpLocks/>
          </p:cNvGrpSpPr>
          <p:nvPr userDrawn="1"/>
        </p:nvGrpSpPr>
        <p:grpSpPr bwMode="auto">
          <a:xfrm>
            <a:off x="6705600" y="4953000"/>
            <a:ext cx="2286000" cy="1752600"/>
            <a:chOff x="4224" y="3120"/>
            <a:chExt cx="1440" cy="1104"/>
          </a:xfrm>
        </p:grpSpPr>
        <p:sp>
          <p:nvSpPr>
            <p:cNvPr id="1037" name="Oval 15"/>
            <p:cNvSpPr>
              <a:spLocks noChangeArrowheads="1"/>
            </p:cNvSpPr>
            <p:nvPr userDrawn="1"/>
          </p:nvSpPr>
          <p:spPr bwMode="auto">
            <a:xfrm>
              <a:off x="4800" y="360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6"/>
            <p:cNvSpPr>
              <a:spLocks noChangeArrowheads="1"/>
            </p:cNvSpPr>
            <p:nvPr userDrawn="1"/>
          </p:nvSpPr>
          <p:spPr bwMode="auto">
            <a:xfrm>
              <a:off x="4224" y="39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7"/>
            <p:cNvSpPr>
              <a:spLocks noChangeArrowheads="1"/>
            </p:cNvSpPr>
            <p:nvPr userDrawn="1"/>
          </p:nvSpPr>
          <p:spPr bwMode="auto">
            <a:xfrm>
              <a:off x="5136" y="388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8"/>
            <p:cNvSpPr>
              <a:spLocks noChangeArrowheads="1"/>
            </p:cNvSpPr>
            <p:nvPr userDrawn="1"/>
          </p:nvSpPr>
          <p:spPr bwMode="auto">
            <a:xfrm>
              <a:off x="5424" y="369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9"/>
            <p:cNvSpPr>
              <a:spLocks noChangeArrowheads="1"/>
            </p:cNvSpPr>
            <p:nvPr userDrawn="1"/>
          </p:nvSpPr>
          <p:spPr bwMode="auto">
            <a:xfrm>
              <a:off x="5232" y="312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20"/>
            <p:cNvSpPr>
              <a:spLocks noChangeArrowheads="1"/>
            </p:cNvSpPr>
            <p:nvPr userDrawn="1"/>
          </p:nvSpPr>
          <p:spPr bwMode="auto">
            <a:xfrm>
              <a:off x="4656" y="39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7" name="AutoShape 21"/>
            <p:cNvSpPr>
              <a:spLocks noChangeArrowheads="1"/>
            </p:cNvSpPr>
            <p:nvPr userDrawn="1"/>
          </p:nvSpPr>
          <p:spPr bwMode="auto">
            <a:xfrm>
              <a:off x="4464" y="3456"/>
              <a:ext cx="240" cy="240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8278" name="AutoShape 22"/>
            <p:cNvSpPr>
              <a:spLocks noChangeArrowheads="1"/>
            </p:cNvSpPr>
            <p:nvPr userDrawn="1"/>
          </p:nvSpPr>
          <p:spPr bwMode="auto">
            <a:xfrm rot="-5400000">
              <a:off x="4260" y="3516"/>
              <a:ext cx="312" cy="288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3" grpId="0" build="p" autoUpdateAnimBg="0" advAuto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3200" b="1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Microsoft_Excel_97-2003____2.xls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shed.net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162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语言程序设计</a:t>
            </a:r>
            <a:endParaRPr lang="en-US" altLang="zh-CN" sz="540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3208" y="2852936"/>
            <a:ext cx="6927304" cy="331311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西安电子科技大学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段江涛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                      E-mail:  jtduan@mail.xidian.edu.cn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654E5D-AE2B-4C78-8CF1-22BCC9C49796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B2221-3B71-4DE9-B421-A9808AFB87CB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二、发展过程</a:t>
            </a:r>
          </a:p>
        </p:txBody>
      </p:sp>
      <p:grpSp>
        <p:nvGrpSpPr>
          <p:cNvPr id="12293" name="Group 30"/>
          <p:cNvGrpSpPr>
            <a:grpSpLocks/>
          </p:cNvGrpSpPr>
          <p:nvPr/>
        </p:nvGrpSpPr>
        <p:grpSpPr bwMode="auto">
          <a:xfrm>
            <a:off x="990600" y="911225"/>
            <a:ext cx="7772400" cy="5830888"/>
            <a:chOff x="624" y="574"/>
            <a:chExt cx="4896" cy="3673"/>
          </a:xfrm>
        </p:grpSpPr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1104" y="941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 flipH="1">
              <a:off x="1104" y="2734"/>
              <a:ext cx="3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0"/>
            <p:cNvSpPr>
              <a:spLocks noChangeShapeType="1"/>
            </p:cNvSpPr>
            <p:nvPr/>
          </p:nvSpPr>
          <p:spPr bwMode="auto">
            <a:xfrm>
              <a:off x="1120" y="2016"/>
              <a:ext cx="1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1"/>
            <p:cNvSpPr>
              <a:spLocks noChangeShapeType="1"/>
            </p:cNvSpPr>
            <p:nvPr/>
          </p:nvSpPr>
          <p:spPr bwMode="auto">
            <a:xfrm>
              <a:off x="1122" y="1325"/>
              <a:ext cx="1" cy="4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140" name="AutoShape 12"/>
            <p:cNvSpPr>
              <a:spLocks noChangeArrowheads="1"/>
            </p:cNvSpPr>
            <p:nvPr/>
          </p:nvSpPr>
          <p:spPr bwMode="auto">
            <a:xfrm>
              <a:off x="624" y="2400"/>
              <a:ext cx="4896" cy="52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Bell</a:t>
              </a:r>
              <a:r>
                <a:rPr lang="zh-CN" altLang="en-US" sz="2400" b="1"/>
                <a:t>实验室，1970年， </a:t>
              </a:r>
              <a:r>
                <a:rPr kumimoji="1" lang="en-US" altLang="zh-CN" sz="2400" b="1">
                  <a:sym typeface="Monotype Sorts" pitchFamily="2" charset="2"/>
                </a:rPr>
                <a:t>Ken Thompson </a:t>
              </a:r>
              <a:endParaRPr lang="zh-CN" altLang="en-US" sz="2400" b="1"/>
            </a:p>
            <a:p>
              <a:pPr>
                <a:lnSpc>
                  <a:spcPct val="100000"/>
                </a:lnSpc>
                <a:defRPr/>
              </a:pPr>
              <a:r>
                <a:rPr lang="zh-CN" altLang="en-US" sz="2400" b="1"/>
                <a:t>               并用其编写第一个</a:t>
              </a:r>
              <a:r>
                <a:rPr lang="en-US" altLang="zh-CN" sz="2400" b="1"/>
                <a:t>UNIX</a:t>
              </a:r>
              <a:r>
                <a:rPr lang="zh-CN" altLang="en-US" sz="2400" b="1"/>
                <a:t>系统</a:t>
              </a:r>
            </a:p>
          </p:txBody>
        </p:sp>
        <p:sp>
          <p:nvSpPr>
            <p:cNvPr id="688141" name="AutoShape 13"/>
            <p:cNvSpPr>
              <a:spLocks noChangeArrowheads="1"/>
            </p:cNvSpPr>
            <p:nvPr/>
          </p:nvSpPr>
          <p:spPr bwMode="auto">
            <a:xfrm>
              <a:off x="655" y="1140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剑桥大学，1963年</a:t>
              </a:r>
            </a:p>
          </p:txBody>
        </p:sp>
        <p:sp>
          <p:nvSpPr>
            <p:cNvPr id="688142" name="AutoShape 14"/>
            <p:cNvSpPr>
              <a:spLocks noChangeArrowheads="1"/>
            </p:cNvSpPr>
            <p:nvPr/>
          </p:nvSpPr>
          <p:spPr bwMode="auto">
            <a:xfrm>
              <a:off x="655" y="1788"/>
              <a:ext cx="4865" cy="32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剑桥大学，1967年</a:t>
              </a:r>
            </a:p>
          </p:txBody>
        </p:sp>
        <p:sp>
          <p:nvSpPr>
            <p:cNvPr id="688143" name="AutoShape 15"/>
            <p:cNvSpPr>
              <a:spLocks noChangeArrowheads="1"/>
            </p:cNvSpPr>
            <p:nvPr/>
          </p:nvSpPr>
          <p:spPr bwMode="auto">
            <a:xfrm>
              <a:off x="624" y="3262"/>
              <a:ext cx="4896" cy="98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 dirty="0"/>
                <a:t>：</a:t>
              </a:r>
              <a:r>
                <a:rPr lang="en-US" altLang="zh-CN" sz="2000" b="1" dirty="0"/>
                <a:t>Bell</a:t>
              </a:r>
              <a:r>
                <a:rPr lang="zh-CN" altLang="en-US" sz="2000" b="1" dirty="0"/>
                <a:t>实验室，1972～1973年， </a:t>
              </a:r>
              <a:r>
                <a:rPr kumimoji="1" lang="en-US" altLang="zh-CN" sz="2000" b="1" dirty="0" err="1">
                  <a:sym typeface="Monotype Sorts" pitchFamily="2" charset="2"/>
                </a:rPr>
                <a:t>D.M.Ritchie</a:t>
              </a:r>
              <a:endParaRPr lang="zh-CN" altLang="en-US" sz="2000" b="1" dirty="0"/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sym typeface="Monotype Sorts" pitchFamily="2" charset="2"/>
                </a:rPr>
                <a:t>                  1973</a:t>
              </a:r>
              <a:r>
                <a:rPr kumimoji="1" lang="zh-CN" altLang="en-US" sz="2000" b="1" dirty="0">
                  <a:sym typeface="Monotype Sorts" pitchFamily="2" charset="2"/>
                </a:rPr>
                <a:t>年，</a:t>
              </a:r>
              <a:r>
                <a:rPr kumimoji="1" lang="en-US" altLang="zh-CN" sz="2000" b="1" dirty="0" err="1">
                  <a:sym typeface="Monotype Sorts" pitchFamily="2" charset="2"/>
                </a:rPr>
                <a:t>K.Thompson</a:t>
              </a:r>
              <a:r>
                <a:rPr kumimoji="1" lang="en-US" altLang="zh-CN" sz="2000" b="1" dirty="0">
                  <a:sym typeface="Monotype Sorts" pitchFamily="2" charset="2"/>
                </a:rPr>
                <a:t> </a:t>
              </a:r>
              <a:r>
                <a:rPr kumimoji="1" lang="en-US" altLang="zh-CN" sz="2000" b="1" dirty="0" smtClean="0">
                  <a:sym typeface="Monotype Sorts" pitchFamily="2" charset="2"/>
                </a:rPr>
                <a:t>&amp; </a:t>
              </a:r>
              <a:r>
                <a:rPr kumimoji="1" lang="en-US" altLang="zh-CN" sz="2000" b="1" dirty="0" err="1" smtClean="0">
                  <a:sym typeface="Monotype Sorts" pitchFamily="2" charset="2"/>
                </a:rPr>
                <a:t>D.M.Ritchie</a:t>
              </a:r>
              <a:r>
                <a:rPr lang="zh-CN" altLang="en-US" sz="2000" b="1" dirty="0"/>
                <a:t>用其改写</a:t>
              </a:r>
              <a:r>
                <a:rPr lang="en-US" altLang="zh-CN" sz="2000" b="1" dirty="0"/>
                <a:t>UNIX</a:t>
              </a:r>
              <a:r>
                <a:rPr lang="zh-CN" altLang="en-US" sz="2000" b="1" dirty="0"/>
                <a:t>系统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/>
                <a:t>              </a:t>
              </a:r>
              <a:r>
                <a:rPr kumimoji="1" lang="zh-CN" altLang="en-US" sz="2000" b="1" dirty="0">
                  <a:sym typeface="Monotype Sorts" pitchFamily="2" charset="2"/>
                </a:rPr>
                <a:t>    197</a:t>
              </a:r>
              <a:r>
                <a:rPr kumimoji="1" lang="en-US" altLang="zh-CN" sz="2000" b="1" dirty="0">
                  <a:sym typeface="Monotype Sorts" pitchFamily="2" charset="2"/>
                </a:rPr>
                <a:t>8</a:t>
              </a:r>
              <a:r>
                <a:rPr kumimoji="1" lang="zh-CN" altLang="en-US" sz="2000" b="1" dirty="0">
                  <a:sym typeface="Monotype Sorts" pitchFamily="2" charset="2"/>
                </a:rPr>
                <a:t>年，出现独立于</a:t>
              </a:r>
              <a:r>
                <a:rPr kumimoji="1" lang="en-US" altLang="zh-CN" sz="2000" b="1" dirty="0">
                  <a:sym typeface="Monotype Sorts" pitchFamily="2" charset="2"/>
                </a:rPr>
                <a:t>UNIX</a:t>
              </a:r>
              <a:r>
                <a:rPr kumimoji="1" lang="zh-CN" altLang="en-US" sz="2000" b="1" dirty="0">
                  <a:sym typeface="Monotype Sorts" pitchFamily="2" charset="2"/>
                </a:rPr>
                <a:t>和具体机器的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编译文本，</a:t>
              </a:r>
              <a:r>
                <a:rPr kumimoji="1" lang="zh-CN" altLang="en-US" sz="2000" b="1" dirty="0">
                  <a:sym typeface="Monotype Sorts" pitchFamily="2" charset="2"/>
                </a:rPr>
                <a:t>从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zh-CN" altLang="en-US" sz="2000" b="1" dirty="0">
                  <a:sym typeface="Monotype Sorts" pitchFamily="2" charset="2"/>
                </a:rPr>
                <a:t>                  而使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语言广泛应用</a:t>
              </a:r>
              <a:endParaRPr kumimoji="1" lang="zh-CN" altLang="en-US" sz="2000" b="1" dirty="0">
                <a:sym typeface="Monotype Sorts" pitchFamily="2" charset="2"/>
              </a:endParaRPr>
            </a:p>
          </p:txBody>
        </p:sp>
        <p:sp>
          <p:nvSpPr>
            <p:cNvPr id="12308" name="Text Box 16"/>
            <p:cNvSpPr txBox="1">
              <a:spLocks noChangeArrowheads="1"/>
            </p:cNvSpPr>
            <p:nvPr/>
          </p:nvSpPr>
          <p:spPr bwMode="auto">
            <a:xfrm>
              <a:off x="1313" y="1530"/>
              <a:ext cx="9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经简化</a:t>
              </a:r>
              <a:endParaRPr lang="zh-CN" altLang="en-US" sz="2400" b="1"/>
            </a:p>
          </p:txBody>
        </p:sp>
        <p:sp>
          <p:nvSpPr>
            <p:cNvPr id="12309" name="Text Box 17"/>
            <p:cNvSpPr txBox="1">
              <a:spLocks noChangeArrowheads="1"/>
            </p:cNvSpPr>
            <p:nvPr/>
          </p:nvSpPr>
          <p:spPr bwMode="auto">
            <a:xfrm>
              <a:off x="1290" y="2149"/>
              <a:ext cx="130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进一步简化</a:t>
              </a:r>
              <a:endParaRPr lang="zh-CN" altLang="en-US" sz="2400" b="1"/>
            </a:p>
          </p:txBody>
        </p:sp>
        <p:sp>
          <p:nvSpPr>
            <p:cNvPr id="12310" name="Text Box 18"/>
            <p:cNvSpPr txBox="1">
              <a:spLocks noChangeArrowheads="1"/>
            </p:cNvSpPr>
            <p:nvPr/>
          </p:nvSpPr>
          <p:spPr bwMode="auto">
            <a:xfrm>
              <a:off x="1253" y="2974"/>
              <a:ext cx="407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保持精练、接近硬件的优点，克服数据类型过少的不足</a:t>
              </a:r>
              <a:endParaRPr lang="zh-CN" altLang="en-US" sz="2400" b="1"/>
            </a:p>
          </p:txBody>
        </p:sp>
        <p:sp>
          <p:nvSpPr>
            <p:cNvPr id="688147" name="AutoShape 19"/>
            <p:cNvSpPr>
              <a:spLocks noChangeArrowheads="1"/>
            </p:cNvSpPr>
            <p:nvPr/>
          </p:nvSpPr>
          <p:spPr bwMode="auto">
            <a:xfrm>
              <a:off x="624" y="574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ALGOL 60</a:t>
              </a:r>
              <a:r>
                <a:rPr lang="en-US" altLang="zh-CN" sz="2400" b="1" dirty="0"/>
                <a:t>：</a:t>
              </a:r>
              <a:r>
                <a:rPr lang="zh-CN" altLang="en-US" sz="2400" b="1" dirty="0"/>
                <a:t>1960年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86400" y="1227138"/>
            <a:ext cx="1828800" cy="2417762"/>
            <a:chOff x="3456" y="1200"/>
            <a:chExt cx="1152" cy="1523"/>
          </a:xfrm>
        </p:grpSpPr>
        <p:pic>
          <p:nvPicPr>
            <p:cNvPr id="12298" name="Picture 22" descr="ken thomps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" y="1200"/>
              <a:ext cx="914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" name="Text Box 23"/>
            <p:cNvSpPr txBox="1">
              <a:spLocks noChangeArrowheads="1"/>
            </p:cNvSpPr>
            <p:nvPr/>
          </p:nvSpPr>
          <p:spPr bwMode="auto">
            <a:xfrm>
              <a:off x="3456" y="2492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sym typeface="Monotype Sorts" pitchFamily="2" charset="2"/>
                </a:rPr>
                <a:t>Ken Thompson</a:t>
              </a:r>
              <a:endParaRPr kumimoji="1" lang="zh-CN" altLang="en-US" sz="1800">
                <a:solidFill>
                  <a:srgbClr val="000000"/>
                </a:solidFill>
                <a:sym typeface="Monotype Sorts" pitchFamily="2" charset="2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175500" y="1204913"/>
            <a:ext cx="1789113" cy="2439987"/>
            <a:chOff x="4478" y="1151"/>
            <a:chExt cx="1127" cy="1537"/>
          </a:xfrm>
        </p:grpSpPr>
        <p:pic>
          <p:nvPicPr>
            <p:cNvPr id="12296" name="Picture 25" descr="dennis_ritch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" y="1151"/>
              <a:ext cx="933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26"/>
            <p:cNvSpPr txBox="1">
              <a:spLocks noChangeArrowheads="1"/>
            </p:cNvSpPr>
            <p:nvPr/>
          </p:nvSpPr>
          <p:spPr bwMode="auto">
            <a:xfrm>
              <a:off x="4478" y="2457"/>
              <a:ext cx="11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</a:rPr>
                <a:t>Dennis Ritchie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0BE1A2-02EB-4779-B5A6-AF6DBED953D1}" type="datetime10">
              <a:rPr lang="zh-CN" altLang="en-US" smtClean="0"/>
              <a:t>10:46</a:t>
            </a:fld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65012-884D-4CE0-99FD-5A48BE0E2A1D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标准</a:t>
            </a:r>
          </a:p>
        </p:txBody>
      </p:sp>
      <p:sp>
        <p:nvSpPr>
          <p:cNvPr id="689169" name="Text Box 17"/>
          <p:cNvSpPr txBox="1">
            <a:spLocks noChangeArrowheads="1"/>
          </p:cNvSpPr>
          <p:nvPr/>
        </p:nvSpPr>
        <p:spPr bwMode="auto">
          <a:xfrm>
            <a:off x="577850" y="3141663"/>
            <a:ext cx="8458200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198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3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年，美国标准化协会(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ANSI)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对各种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C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版本进行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    修订于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1989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制定了</a:t>
            </a:r>
            <a:r>
              <a:rPr kumimoji="1" lang="en-US" altLang="zh-CN" b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。</a:t>
            </a:r>
          </a:p>
        </p:txBody>
      </p:sp>
      <p:sp>
        <p:nvSpPr>
          <p:cNvPr id="689171" name="Text Box 19"/>
          <p:cNvSpPr txBox="1">
            <a:spLocks noChangeArrowheads="1"/>
          </p:cNvSpPr>
          <p:nvPr/>
        </p:nvSpPr>
        <p:spPr bwMode="auto">
          <a:xfrm>
            <a:off x="611188" y="1192213"/>
            <a:ext cx="8305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7350" indent="-3873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CC"/>
                </a:solidFill>
                <a:sym typeface="Monotype Sorts" pitchFamily="2" charset="2"/>
              </a:rPr>
              <a:t></a:t>
            </a:r>
            <a:r>
              <a:rPr kumimoji="1" lang="zh-CN" altLang="en-US" dirty="0">
                <a:sym typeface="Monotype Sorts" pitchFamily="2" charset="2"/>
              </a:rPr>
              <a:t> 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1978年，美国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Brain W. Kernighan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与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Dennis M. Ritchie 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联合出版一书《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The C Programming Language》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成为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之基础，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被称为</a:t>
            </a:r>
            <a:r>
              <a:rPr kumimoji="1" lang="zh-CN" altLang="zh-CN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标准C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。</a:t>
            </a:r>
            <a:endParaRPr kumimoji="1" lang="en-US" altLang="zh-CN" b="1" dirty="0"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172" name="Text Box 20"/>
          <p:cNvSpPr txBox="1">
            <a:spLocks noChangeArrowheads="1"/>
          </p:cNvSpPr>
          <p:nvPr/>
        </p:nvSpPr>
        <p:spPr bwMode="auto">
          <a:xfrm>
            <a:off x="611188" y="5086350"/>
            <a:ext cx="8458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sym typeface="Monotype Sorts" pitchFamily="2" charset="2"/>
              </a:rPr>
              <a:t>1999年，开发了新标准</a:t>
            </a:r>
            <a:r>
              <a:rPr kumimoji="1" lang="en-US" altLang="zh-CN" b="1">
                <a:solidFill>
                  <a:srgbClr val="FF0000"/>
                </a:solidFill>
                <a:sym typeface="Monotype Sorts" pitchFamily="2" charset="2"/>
              </a:rPr>
              <a:t>C99</a:t>
            </a:r>
            <a:r>
              <a:rPr kumimoji="1" lang="en-US" altLang="zh-CN" b="1">
                <a:sym typeface="Monotype Sorts" pitchFamily="2" charset="2"/>
              </a:rPr>
              <a:t>。</a:t>
            </a:r>
          </a:p>
        </p:txBody>
      </p:sp>
      <p:sp>
        <p:nvSpPr>
          <p:cNvPr id="689173" name="AutoShape 21"/>
          <p:cNvSpPr>
            <a:spLocks noChangeArrowheads="1"/>
          </p:cNvSpPr>
          <p:nvPr/>
        </p:nvSpPr>
        <p:spPr bwMode="auto">
          <a:xfrm rot="10800000">
            <a:off x="5638800" y="4495800"/>
            <a:ext cx="3352800" cy="762000"/>
          </a:xfrm>
          <a:prstGeom prst="wedgeEllipseCallout">
            <a:avLst>
              <a:gd name="adj1" fmla="val 55773"/>
              <a:gd name="adj2" fmla="val 56870"/>
            </a:avLst>
          </a:prstGeom>
          <a:solidFill>
            <a:srgbClr val="66FFFF"/>
          </a:solidFill>
          <a:ln w="9525">
            <a:solidFill>
              <a:srgbClr val="00CC99"/>
            </a:solidFill>
            <a:miter lim="800000"/>
            <a:headEnd/>
            <a:tailEnd/>
          </a:ln>
        </p:spPr>
        <p:txBody>
          <a:bodyPr rot="10800000"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目前流行的</a:t>
            </a:r>
            <a:r>
              <a:rPr kumimoji="1" lang="en-US" altLang="zh-CN" sz="2000" b="1">
                <a:solidFill>
                  <a:schemeClr val="bg2"/>
                </a:solidFill>
                <a:ea typeface="楷体_GB2312" pitchFamily="49" charset="-122"/>
              </a:rPr>
              <a:t>C</a:t>
            </a: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编译系统的基础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60CB24-9C9E-4753-9F12-C12160D6A925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D0032-C147-44A3-8B88-5D9916E92E60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 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程序介绍 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838200" y="908050"/>
            <a:ext cx="7620000" cy="229293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1-1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：最简单的程序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 </a:t>
            </a:r>
            <a:r>
              <a:rPr lang="en-US" altLang="zh-CN" sz="22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(“This is a c program!\n”);     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输出了一句话*/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}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838200" y="3276600"/>
            <a:ext cx="7620000" cy="341016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1-2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：求两个数的和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a,b,sum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/*定义变量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a=123;b=456;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/*给变量赋值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sum=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a+b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/*求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a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与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b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的和*/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(“sum is %d\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n”,sum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);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/*输出结果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</p:txBody>
      </p:sp>
      <p:graphicFrame>
        <p:nvGraphicFramePr>
          <p:cNvPr id="694278" name="Object 6"/>
          <p:cNvGraphicFramePr>
            <a:graphicFrameLocks noChangeAspect="1"/>
          </p:cNvGraphicFramePr>
          <p:nvPr/>
        </p:nvGraphicFramePr>
        <p:xfrm>
          <a:off x="6248400" y="6202363"/>
          <a:ext cx="1219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9" name="位图图像" r:id="rId3" imgW="1324160" imgH="371527" progId="Paint.Picture">
                  <p:embed/>
                </p:oleObj>
              </mc:Choice>
              <mc:Fallback>
                <p:oleObj name="位图图像" r:id="rId3" imgW="1324160" imgH="37152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202363"/>
                        <a:ext cx="1219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6" name="Object 4"/>
          <p:cNvGraphicFramePr>
            <a:graphicFrameLocks noChangeAspect="1"/>
          </p:cNvGraphicFramePr>
          <p:nvPr/>
        </p:nvGraphicFramePr>
        <p:xfrm>
          <a:off x="5638800" y="2781300"/>
          <a:ext cx="243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位图图像" r:id="rId5" imgW="1943371" imgH="304923" progId="Paint.Picture">
                  <p:embed/>
                </p:oleObj>
              </mc:Choice>
              <mc:Fallback>
                <p:oleObj name="位图图像" r:id="rId5" imgW="1943371" imgH="30492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81300"/>
                        <a:ext cx="243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 animBg="1" autoUpdateAnimBg="0"/>
      <p:bldP spid="69428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DF6802-5945-4CC5-83B8-8DD754D97041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D9495-1A6A-4C9A-A90A-DD9C00B8D267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 </a:t>
            </a:r>
            <a:r>
              <a:rPr lang="zh-CN" altLang="en-US" dirty="0" smtClean="0">
                <a:latin typeface="Times New Roman" pitchFamily="18" charset="0"/>
              </a:rPr>
              <a:t>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程序举例 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539552" y="1143000"/>
            <a:ext cx="8375848" cy="50075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1-3</a:t>
            </a: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：求两个数中的</a:t>
            </a:r>
            <a:r>
              <a:rPr lang="zh-CN" altLang="en-US" sz="1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大数    </a:t>
            </a:r>
            <a:endParaRPr lang="zh-CN" altLang="en-US" sz="1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&gt;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y)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函数，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函数返回值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为整型，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为形参，整型*/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z;  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函数中用到的内部变量，也要加以定义*/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if(x&gt;y) z=x;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比较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的大小，如果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大于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y，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z＝x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else z=y;  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否则执行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z＝y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return(z);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的值返回，通过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带回调用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处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void main( )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              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主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函数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,void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表示该函数无无返回值*/ </a:t>
            </a:r>
            <a:endParaRPr lang="zh-CN" altLang="en-US" sz="1800" b="1" dirty="0">
              <a:solidFill>
                <a:srgbClr val="006699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a,b,c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定义变量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);   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/*输入变量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a,b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值，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%d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”,&amp;a,&amp;b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zh-CN" altLang="en-US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zh-CN" altLang="en-US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c=max(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        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调用函数，将得到的值赋给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输出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值，</a:t>
            </a:r>
            <a:r>
              <a:rPr lang="en-US" altLang="zh-CN" sz="1800" dirty="0" smtClean="0"/>
              <a:t>\n</a:t>
            </a:r>
            <a:r>
              <a:rPr lang="zh-CN" altLang="en-US" sz="1800" dirty="0" smtClean="0"/>
              <a:t>回车</a:t>
            </a:r>
            <a:r>
              <a:rPr lang="en-US" altLang="zh-CN" sz="1800" dirty="0"/>
              <a:t>(</a:t>
            </a:r>
            <a:r>
              <a:rPr lang="zh-CN" altLang="en-US" sz="1800" dirty="0"/>
              <a:t>到第一个字符位置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换行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}</a:t>
            </a:r>
          </a:p>
        </p:txBody>
      </p:sp>
      <p:graphicFrame>
        <p:nvGraphicFramePr>
          <p:cNvPr id="69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038458"/>
              </p:ext>
            </p:extLst>
          </p:nvPr>
        </p:nvGraphicFramePr>
        <p:xfrm>
          <a:off x="4754508" y="6209252"/>
          <a:ext cx="91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位图图像" r:id="rId4" imgW="914286" imgH="561905" progId="Paint.Picture">
                  <p:embed/>
                </p:oleObj>
              </mc:Choice>
              <mc:Fallback>
                <p:oleObj name="位图图像" r:id="rId4" imgW="914286" imgH="56190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08" y="6209252"/>
                        <a:ext cx="914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5908149"/>
            <a:ext cx="1512168" cy="8900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/*</a:t>
            </a:r>
          </a:p>
          <a:p>
            <a:r>
              <a:rPr lang="en-US" altLang="zh-CN" sz="1800" dirty="0"/>
              <a:t> </a:t>
            </a:r>
            <a:r>
              <a:rPr lang="zh-CN" altLang="en-US" sz="1800" dirty="0" smtClean="0"/>
              <a:t>多行注释</a:t>
            </a:r>
            <a:endParaRPr lang="en-US" altLang="zh-CN" sz="1800" dirty="0" smtClean="0"/>
          </a:p>
          <a:p>
            <a:r>
              <a:rPr lang="zh-CN" altLang="en-US" sz="1800" dirty="0" smtClean="0"/>
              <a:t>*</a:t>
            </a:r>
            <a:r>
              <a:rPr lang="en-US" altLang="zh-CN" sz="1800" dirty="0" smtClean="0"/>
              <a:t>/</a:t>
            </a:r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6311120"/>
            <a:ext cx="1512168" cy="35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// </a:t>
            </a:r>
            <a:r>
              <a:rPr lang="zh-CN" altLang="en-US" sz="1800" dirty="0" smtClean="0"/>
              <a:t>单行注释</a:t>
            </a:r>
            <a:endParaRPr lang="en-US" altLang="zh-CN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491880" y="3068719"/>
            <a:ext cx="4509120" cy="186525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x,int</a:t>
            </a:r>
            <a:r>
              <a:rPr lang="en-US" altLang="zh-CN" sz="2400" dirty="0" smtClean="0"/>
              <a:t> y);  // </a:t>
            </a:r>
            <a:r>
              <a:rPr lang="zh-CN" altLang="en-US" sz="2400" dirty="0" smtClean="0"/>
              <a:t>函数说明</a:t>
            </a:r>
            <a:endParaRPr lang="en-US" altLang="zh-CN" sz="2400" dirty="0" smtClean="0"/>
          </a:p>
          <a:p>
            <a:r>
              <a:rPr lang="en-US" altLang="zh-CN" sz="2400" dirty="0" smtClean="0"/>
              <a:t>void main()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{ … c=max(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); …}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x,int</a:t>
            </a:r>
            <a:r>
              <a:rPr lang="en-US" altLang="zh-CN" sz="2400" dirty="0" smtClean="0"/>
              <a:t> y) </a:t>
            </a:r>
          </a:p>
          <a:p>
            <a:r>
              <a:rPr lang="en-US" altLang="zh-CN" sz="2400" dirty="0" smtClean="0"/>
              <a:t>{   }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// </a:t>
            </a:r>
            <a:r>
              <a:rPr lang="zh-CN" altLang="en-US" sz="2400" dirty="0" smtClean="0"/>
              <a:t>函数定义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E6271E-87C0-4311-B7D9-8891A59777D1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79D96-61C0-4980-965A-382977275EA5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zh-CN" altLang="en-US" sz="3600" dirty="0" smtClean="0">
                <a:latin typeface="Times New Roman" pitchFamily="18" charset="0"/>
              </a:rPr>
              <a:t>语言程序格式与结构小结</a:t>
            </a:r>
          </a:p>
        </p:txBody>
      </p:sp>
      <p:sp>
        <p:nvSpPr>
          <p:cNvPr id="16389" name="AutoShape 1027"/>
          <p:cNvSpPr>
            <a:spLocks noChangeArrowheads="1"/>
          </p:cNvSpPr>
          <p:nvPr/>
        </p:nvSpPr>
        <p:spPr bwMode="auto">
          <a:xfrm>
            <a:off x="457200" y="685800"/>
            <a:ext cx="8458200" cy="5867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914400" y="836613"/>
            <a:ext cx="75438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en-US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zh-CN" altLang="en-US" sz="2400">
                <a:solidFill>
                  <a:srgbClr val="0000FF"/>
                </a:solidFill>
              </a:rPr>
              <a:t>程序由一个主函数和若干个其他函数构成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C00000"/>
                </a:solidFill>
              </a:rPr>
              <a:t>函数是</a:t>
            </a:r>
            <a:r>
              <a:rPr lang="en-US" altLang="zh-CN" sz="2400" b="1">
                <a:solidFill>
                  <a:srgbClr val="C00000"/>
                </a:solidFill>
              </a:rPr>
              <a:t>c</a:t>
            </a:r>
            <a:r>
              <a:rPr lang="zh-CN" altLang="en-US" sz="2400" b="1">
                <a:solidFill>
                  <a:srgbClr val="C00000"/>
                </a:solidFill>
              </a:rPr>
              <a:t>程序的基本单位</a:t>
            </a: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914400" y="1679575"/>
            <a:ext cx="7834064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zh-CN" altLang="en-US" sz="2400" dirty="0">
                <a:solidFill>
                  <a:srgbClr val="0000FF"/>
                </a:solidFill>
              </a:rPr>
              <a:t>、函数由首部和函数体构成，首部中不论是否有形参</a:t>
            </a:r>
            <a:r>
              <a:rPr lang="zh-CN" altLang="en-US" sz="2400" b="1" dirty="0">
                <a:solidFill>
                  <a:srgbClr val="C00000"/>
                </a:solidFill>
              </a:rPr>
              <a:t>，（ ）均不能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省略，返回类型与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return</a:t>
            </a:r>
            <a:r>
              <a:rPr lang="zh-CN" altLang="en-US" sz="2400" b="1" dirty="0">
                <a:solidFill>
                  <a:srgbClr val="C00000"/>
                </a:solidFill>
              </a:rPr>
              <a:t>对应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；</a:t>
            </a:r>
            <a:r>
              <a:rPr lang="zh-CN" altLang="en-US" sz="2400" b="1" dirty="0">
                <a:solidFill>
                  <a:srgbClr val="C00000"/>
                </a:solidFill>
              </a:rPr>
              <a:t>函数体由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{   </a:t>
            </a: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  <a:r>
              <a:rPr lang="zh-CN" altLang="en-US" sz="2400" b="1" dirty="0">
                <a:solidFill>
                  <a:srgbClr val="C00000"/>
                </a:solidFill>
              </a:rPr>
              <a:t>括起，函数体可以是空函数</a:t>
            </a:r>
          </a:p>
        </p:txBody>
      </p:sp>
      <p:sp>
        <p:nvSpPr>
          <p:cNvPr id="13" name="Text Box 1030"/>
          <p:cNvSpPr txBox="1">
            <a:spLocks noChangeArrowheads="1"/>
          </p:cNvSpPr>
          <p:nvPr/>
        </p:nvSpPr>
        <p:spPr bwMode="auto">
          <a:xfrm>
            <a:off x="914400" y="2878138"/>
            <a:ext cx="76962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main( )</a:t>
            </a:r>
            <a:r>
              <a:rPr lang="zh-CN" altLang="en-US" sz="2400">
                <a:solidFill>
                  <a:srgbClr val="0000FF"/>
                </a:solidFill>
              </a:rPr>
              <a:t>可以位于程序中的任何位置，但是</a:t>
            </a:r>
            <a:r>
              <a:rPr lang="zh-CN" altLang="en-US" sz="2400" b="1">
                <a:solidFill>
                  <a:srgbClr val="C00000"/>
                </a:solidFill>
              </a:rPr>
              <a:t>程序总是从</a:t>
            </a:r>
            <a:r>
              <a:rPr lang="en-US" altLang="zh-CN" sz="2400" b="1">
                <a:solidFill>
                  <a:srgbClr val="C00000"/>
                </a:solidFill>
              </a:rPr>
              <a:t>main( ) </a:t>
            </a:r>
            <a:r>
              <a:rPr lang="zh-CN" altLang="en-US" sz="2400" b="1">
                <a:solidFill>
                  <a:srgbClr val="C00000"/>
                </a:solidFill>
              </a:rPr>
              <a:t>函数开始执行</a:t>
            </a:r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914400" y="3721100"/>
            <a:ext cx="746760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、通常，一行可以写多条语句，一条语句也可以分成多行写，但每个语句后均要以“；”结束，</a:t>
            </a:r>
            <a:r>
              <a:rPr lang="zh-CN" altLang="en-US" sz="2400" b="1">
                <a:solidFill>
                  <a:srgbClr val="C00000"/>
                </a:solidFill>
              </a:rPr>
              <a:t>“；”必不可少</a:t>
            </a:r>
          </a:p>
        </p:txBody>
      </p:sp>
      <p:sp>
        <p:nvSpPr>
          <p:cNvPr id="15" name="Text Box 1032"/>
          <p:cNvSpPr txBox="1">
            <a:spLocks noChangeArrowheads="1"/>
          </p:cNvSpPr>
          <p:nvPr/>
        </p:nvSpPr>
        <p:spPr bwMode="auto">
          <a:xfrm>
            <a:off x="914400" y="5661248"/>
            <a:ext cx="72501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6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zh-CN" altLang="en-US" sz="2400" dirty="0">
                <a:solidFill>
                  <a:srgbClr val="0000FF"/>
                </a:solidFill>
              </a:rPr>
              <a:t>语言本身没有输入输出语句，需调用库函数实现</a:t>
            </a:r>
          </a:p>
        </p:txBody>
      </p:sp>
      <p:sp>
        <p:nvSpPr>
          <p:cNvPr id="16" name="Text Box 1033"/>
          <p:cNvSpPr txBox="1">
            <a:spLocks noChangeArrowheads="1"/>
          </p:cNvSpPr>
          <p:nvPr/>
        </p:nvSpPr>
        <p:spPr bwMode="auto">
          <a:xfrm>
            <a:off x="916632" y="4859561"/>
            <a:ext cx="7831832" cy="80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/*    */   </a:t>
            </a:r>
            <a:r>
              <a:rPr lang="zh-CN" altLang="en-US" sz="2400" dirty="0">
                <a:solidFill>
                  <a:srgbClr val="0000FF"/>
                </a:solidFill>
              </a:rPr>
              <a:t>多行</a:t>
            </a:r>
            <a:r>
              <a:rPr lang="zh-CN" altLang="en-US" sz="2400" dirty="0" smtClean="0">
                <a:solidFill>
                  <a:srgbClr val="0000FF"/>
                </a:solidFill>
              </a:rPr>
              <a:t>注释</a:t>
            </a:r>
            <a:r>
              <a:rPr lang="zh-CN" altLang="en-US" sz="2400" dirty="0">
                <a:solidFill>
                  <a:srgbClr val="0000FF"/>
                </a:solidFill>
              </a:rPr>
              <a:t>，可以在任何位置，但</a:t>
            </a:r>
            <a:r>
              <a:rPr lang="zh-CN" altLang="en-US" sz="2400" b="1" dirty="0">
                <a:solidFill>
                  <a:srgbClr val="C00000"/>
                </a:solidFill>
              </a:rPr>
              <a:t>须配对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使用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    //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单行注释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  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44624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max(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y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 {   }</a:t>
            </a:r>
          </a:p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void main( )  {   }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6093296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);</a:t>
            </a:r>
          </a:p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6093296"/>
            <a:ext cx="2952328" cy="45990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#include &lt;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&gt;</a:t>
            </a:r>
            <a:endParaRPr lang="zh-CN" alt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2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697971-2648-4887-917D-68C3B61F0136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4A83D-9990-4F5C-819D-C8148E3F9A73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smtClean="0">
                <a:latin typeface="Times New Roman" pitchFamily="18" charset="0"/>
              </a:rPr>
              <a:t>C</a:t>
            </a:r>
            <a:r>
              <a:rPr lang="zh-CN" altLang="en-US" sz="3600" smtClean="0">
                <a:latin typeface="Times New Roman" pitchFamily="18" charset="0"/>
              </a:rPr>
              <a:t>程序的格式特点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-76200" y="1295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大小写敏感，习惯用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小写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字母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不使用行号，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无程序行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概念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可使用空行和空格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常用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锯齿形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书写格式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FontTx/>
              <a:buAutoNum type="arabicPeriod"/>
            </a:pP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5508104" y="908720"/>
            <a:ext cx="3483646" cy="5262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/*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</a:t>
            </a:r>
            <a:r>
              <a:rPr kumimoji="1" lang="zh-CN" altLang="en-US" sz="2400" dirty="0" smtClean="0">
                <a:ea typeface="隶书" pitchFamily="49" charset="-122"/>
              </a:rPr>
              <a:t>程序功能</a:t>
            </a:r>
            <a:endParaRPr kumimoji="1" lang="en-US" altLang="zh-CN" sz="2400" dirty="0" smtClean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*/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void  </a:t>
            </a:r>
            <a:r>
              <a:rPr kumimoji="1" lang="en-US" altLang="zh-CN" sz="2400" dirty="0">
                <a:ea typeface="隶书" pitchFamily="49" charset="-122"/>
              </a:rPr>
              <a:t>main(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{</a:t>
            </a:r>
            <a:r>
              <a:rPr kumimoji="1" lang="en-US" altLang="zh-CN" sz="2400" dirty="0">
                <a:ea typeface="隶书" pitchFamily="49" charset="-122"/>
              </a:rPr>
              <a:t>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int</a:t>
            </a:r>
            <a:r>
              <a:rPr kumimoji="1" lang="en-US" altLang="zh-CN" sz="2400" dirty="0">
                <a:ea typeface="隶书" pitchFamily="49" charset="-122"/>
              </a:rPr>
              <a:t> 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,  </a:t>
            </a:r>
            <a:r>
              <a:rPr kumimoji="1" lang="en-US" altLang="zh-CN" sz="2400" dirty="0">
                <a:ea typeface="隶书" pitchFamily="49" charset="-122"/>
              </a:rPr>
              <a:t>sum;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sum=0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    </a:t>
            </a:r>
            <a:r>
              <a:rPr kumimoji="1" lang="en-US" altLang="zh-CN" sz="2400" dirty="0" smtClean="0">
                <a:solidFill>
                  <a:srgbClr val="FF0000"/>
                </a:solidFill>
                <a:ea typeface="隶书" pitchFamily="49" charset="-122"/>
              </a:rPr>
              <a:t>// sum = 1 + 2 + 3 + …</a:t>
            </a:r>
            <a:endParaRPr kumimoji="1" lang="en-US" altLang="zh-CN" sz="2400" dirty="0">
              <a:solidFill>
                <a:srgbClr val="FF0000"/>
              </a:solidFill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for(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=1;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&lt;10;i++)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            sum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= sum + </a:t>
            </a:r>
            <a:r>
              <a:rPr kumimoji="1" lang="en-US" altLang="zh-CN" sz="2400" dirty="0" err="1" smtClean="0">
                <a:ea typeface="隶书" pitchFamily="49" charset="-122"/>
              </a:rPr>
              <a:t>i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smtClean="0"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printf</a:t>
            </a:r>
            <a:r>
              <a:rPr kumimoji="1" lang="en-US" altLang="zh-CN" sz="2400" dirty="0">
                <a:ea typeface="隶书" pitchFamily="49" charset="-122"/>
              </a:rPr>
              <a:t>(“%d\</a:t>
            </a:r>
            <a:r>
              <a:rPr kumimoji="1" lang="en-US" altLang="zh-CN" sz="2400" dirty="0" err="1">
                <a:ea typeface="隶书" pitchFamily="49" charset="-122"/>
              </a:rPr>
              <a:t>n”,sum</a:t>
            </a:r>
            <a:r>
              <a:rPr kumimoji="1" lang="en-US" altLang="zh-CN" sz="2400" dirty="0" smtClean="0">
                <a:ea typeface="隶书" pitchFamily="49" charset="-122"/>
              </a:rPr>
              <a:t>);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</p:txBody>
      </p:sp>
      <p:sp>
        <p:nvSpPr>
          <p:cNvPr id="697352" name="Text Box 8"/>
          <p:cNvSpPr txBox="1">
            <a:spLocks noChangeArrowheads="1"/>
          </p:cNvSpPr>
          <p:nvPr/>
        </p:nvSpPr>
        <p:spPr bwMode="auto">
          <a:xfrm>
            <a:off x="1019175" y="3505200"/>
            <a:ext cx="4314825" cy="2039938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336600"/>
                </a:solidFill>
                <a:latin typeface="Arial" charset="0"/>
                <a:ea typeface="隶书" pitchFamily="49" charset="-122"/>
              </a:rPr>
              <a:t>优秀程序员的素质之一: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使用</a:t>
            </a:r>
            <a:r>
              <a:rPr kumimoji="1" lang="en-US" altLang="zh-CN" sz="2000" dirty="0">
                <a:latin typeface="Arial" charset="0"/>
                <a:ea typeface="隶书" pitchFamily="49" charset="-122"/>
              </a:rPr>
              <a:t>TAB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缩进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 smtClean="0">
                <a:latin typeface="Arial" charset="0"/>
                <a:ea typeface="隶书" pitchFamily="49" charset="-122"/>
              </a:rPr>
              <a:t>{ }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对齐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有足够的注释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有合适的空行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317216-8B94-40D3-8C69-47EC4676D505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79FB6-08D4-4D0C-920C-946114343EC8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68153"/>
            <a:ext cx="8001000" cy="96470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kumimoji="0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1. 语言简洁、紧凑、使用灵活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</a:rPr>
              <a:t>个关键字，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zh-CN" altLang="en-US" sz="2400" dirty="0" smtClean="0">
                <a:latin typeface="Times New Roman" pitchFamily="18" charset="0"/>
              </a:rPr>
              <a:t>种控制语句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2280" y="2163337"/>
            <a:ext cx="6350000" cy="253047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/>
        </p:spPr>
        <p:txBody>
          <a:bodyPr anchor="ctr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>
              <a:lnSpc>
                <a:spcPct val="100000"/>
              </a:lnSpc>
            </a:pPr>
            <a:r>
              <a:rPr kumimoji="1" lang="zh-CN" altLang="en-US" sz="2000" b="1" dirty="0">
                <a:solidFill>
                  <a:srgbClr val="008000"/>
                </a:solidFill>
                <a:latin typeface="Arial" charset="0"/>
                <a:ea typeface="隶书" pitchFamily="49" charset="-122"/>
              </a:rPr>
              <a:t>32个关键字</a:t>
            </a:r>
            <a:r>
              <a:rPr kumimoji="1" lang="zh-CN" altLang="en-US" sz="2000" b="1" dirty="0">
                <a:solidFill>
                  <a:schemeClr val="tx2"/>
                </a:solidFill>
                <a:latin typeface="Arial" charset="0"/>
                <a:ea typeface="隶书" pitchFamily="49" charset="-122"/>
              </a:rPr>
              <a:t>：(</a:t>
            </a:r>
            <a:r>
              <a:rPr kumimoji="1" lang="zh-CN" altLang="en-US" sz="2000" b="1" dirty="0"/>
              <a:t>由系统定义，不能重作其它定义)</a:t>
            </a:r>
            <a:endParaRPr kumimoji="1" lang="zh-CN" altLang="en-US" sz="2000" b="1" dirty="0">
              <a:solidFill>
                <a:schemeClr val="tx2"/>
              </a:solidFill>
              <a:latin typeface="Arial" charset="0"/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auto          break       case        char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const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continue   default      do            double     else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enum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extern      float          for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if    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     long         register    return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short         signed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sizeof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static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struct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switch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typedef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unsigned   union      void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volatile      while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678359" y="4841865"/>
            <a:ext cx="6701953" cy="1323439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1" lang="zh-CN" alt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9种控制语句：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 )~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else~            for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    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do~while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             break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switch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895F43-1EBD-45F5-98B8-6F7C363BEBD7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E3898-EAD6-473F-A6C8-DC603632930D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mtClean="0">
                <a:solidFill>
                  <a:schemeClr val="tx1"/>
                </a:solidFill>
                <a:effectLst/>
                <a:latin typeface="Times New Roman" pitchFamily="18" charset="0"/>
              </a:rPr>
              <a:t>2. </a:t>
            </a:r>
            <a:r>
              <a:rPr kumimoji="0" lang="zh-CN" altLang="en-US" smtClean="0">
                <a:solidFill>
                  <a:schemeClr val="tx1"/>
                </a:solidFill>
                <a:effectLst/>
                <a:latin typeface="楷体_GB2312" pitchFamily="49" charset="-122"/>
              </a:rPr>
              <a:t>运算符丰富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除了最基本的＋、－、×、÷、%等运算外，还将括号、赋值、强制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类型转换等均作为运算符，共有34种运算符。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9350" y="2289175"/>
            <a:ext cx="5334000" cy="4416425"/>
            <a:chOff x="724" y="1171"/>
            <a:chExt cx="3360" cy="2782"/>
          </a:xfrm>
        </p:grpSpPr>
        <p:sp>
          <p:nvSpPr>
            <p:cNvPr id="19463" name="AutoShape 6"/>
            <p:cNvSpPr>
              <a:spLocks/>
            </p:cNvSpPr>
            <p:nvPr/>
          </p:nvSpPr>
          <p:spPr bwMode="auto">
            <a:xfrm>
              <a:off x="1016" y="1248"/>
              <a:ext cx="178" cy="2668"/>
            </a:xfrm>
            <a:prstGeom prst="leftBrace">
              <a:avLst>
                <a:gd name="adj1" fmla="val 12490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724" y="1963"/>
              <a:ext cx="309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400" b="1">
                  <a:solidFill>
                    <a:srgbClr val="FF0000"/>
                  </a:solidFill>
                </a:rPr>
                <a:t>C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运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算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符</a:t>
              </a:r>
            </a:p>
          </p:txBody>
        </p:sp>
        <p:sp>
          <p:nvSpPr>
            <p:cNvPr id="691208" name="Text Box 8"/>
            <p:cNvSpPr txBox="1">
              <a:spLocks noChangeArrowheads="1"/>
            </p:cNvSpPr>
            <p:nvPr/>
          </p:nvSpPr>
          <p:spPr bwMode="auto">
            <a:xfrm>
              <a:off x="1248" y="1171"/>
              <a:ext cx="2836" cy="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算术运算符：（+  -  *  /  %  ++  --）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关系运算符：（&lt;  &lt;=   ==   &gt;   &gt;=   !=）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逻辑运算符：（！  &amp;&amp;  ||）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位运算符  ：（&lt;&lt;   &gt;&gt;   ～ |  ^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赋值运算符：（= 及其扩展）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条件运算符：（?:）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逗号运算符：（,）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指针运算符：（*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求字节数运算符：（</a:t>
              </a: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sizeof）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强制类型转换：（类型）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分量运算符：（ . -&gt;）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下标运算符：（[ ]）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圆括号运算符：（( )）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8AEB4C-6371-4D49-9DC8-92A9002A6784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5728-62B5-4CEF-90BE-510AFA3FA4A2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Times New Roman" pitchFamily="18" charset="0"/>
              </a:rPr>
              <a:t>3. </a:t>
            </a: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数据结构丰富</a:t>
            </a:r>
          </a:p>
          <a:p>
            <a:pPr>
              <a:buClrTx/>
              <a:buSzTx/>
              <a:buFontTx/>
              <a:buNone/>
            </a:pPr>
            <a:r>
              <a:rPr lang="zh-CN" altLang="en-US" sz="2400" smtClean="0">
                <a:effectLst/>
                <a:latin typeface="Times New Roman" pitchFamily="18" charset="0"/>
                <a:ea typeface="宋体" pitchFamily="2" charset="-122"/>
              </a:rPr>
              <a:t>      除基本类型外, 有指针, 结构体、共用体等类型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5800" y="2082800"/>
            <a:ext cx="8305800" cy="3937000"/>
            <a:chOff x="432" y="1392"/>
            <a:chExt cx="5232" cy="2480"/>
          </a:xfrm>
        </p:grpSpPr>
        <p:sp>
          <p:nvSpPr>
            <p:cNvPr id="20487" name="Rectangle 8"/>
            <p:cNvSpPr>
              <a:spLocks noChangeArrowheads="1"/>
            </p:cNvSpPr>
            <p:nvPr/>
          </p:nvSpPr>
          <p:spPr bwMode="auto">
            <a:xfrm>
              <a:off x="432" y="2640"/>
              <a:ext cx="19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数据类型</a:t>
              </a:r>
            </a:p>
          </p:txBody>
        </p:sp>
        <p:sp>
          <p:nvSpPr>
            <p:cNvPr id="20488" name="Text Box 10"/>
            <p:cNvSpPr txBox="1">
              <a:spLocks noChangeArrowheads="1"/>
            </p:cNvSpPr>
            <p:nvPr/>
          </p:nvSpPr>
          <p:spPr bwMode="auto">
            <a:xfrm>
              <a:off x="2784" y="2448"/>
              <a:ext cx="1440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数组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array</a:t>
              </a:r>
              <a:endParaRPr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结构体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struct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共用体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union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枚举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enum</a:t>
              </a:r>
            </a:p>
          </p:txBody>
        </p:sp>
        <p:sp>
          <p:nvSpPr>
            <p:cNvPr id="20489" name="AutoShape 11"/>
            <p:cNvSpPr>
              <a:spLocks/>
            </p:cNvSpPr>
            <p:nvPr/>
          </p:nvSpPr>
          <p:spPr bwMode="auto">
            <a:xfrm>
              <a:off x="2592" y="2522"/>
              <a:ext cx="205" cy="875"/>
            </a:xfrm>
            <a:prstGeom prst="leftBrace">
              <a:avLst>
                <a:gd name="adj1" fmla="val 355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</a:pPr>
              <a:endParaRPr kumimoji="1" lang="zh-CN" altLang="en-US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4080" y="1824"/>
              <a:ext cx="1584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单精度型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float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双精度型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double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692238" name="Text Box 14"/>
            <p:cNvSpPr txBox="1">
              <a:spLocks noChangeArrowheads="1"/>
            </p:cNvSpPr>
            <p:nvPr/>
          </p:nvSpPr>
          <p:spPr bwMode="auto">
            <a:xfrm>
              <a:off x="2784" y="1392"/>
              <a:ext cx="1344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字符型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char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整  型   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int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   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实型(浮点型)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空类型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void</a:t>
              </a:r>
            </a:p>
          </p:txBody>
        </p:sp>
        <p:sp>
          <p:nvSpPr>
            <p:cNvPr id="20492" name="AutoShape 15"/>
            <p:cNvSpPr>
              <a:spLocks/>
            </p:cNvSpPr>
            <p:nvPr/>
          </p:nvSpPr>
          <p:spPr bwMode="auto">
            <a:xfrm>
              <a:off x="2640" y="1500"/>
              <a:ext cx="169" cy="889"/>
            </a:xfrm>
            <a:prstGeom prst="leftBrace">
              <a:avLst>
                <a:gd name="adj1" fmla="val 43836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AutoShape 16"/>
            <p:cNvSpPr>
              <a:spLocks/>
            </p:cNvSpPr>
            <p:nvPr/>
          </p:nvSpPr>
          <p:spPr bwMode="auto">
            <a:xfrm>
              <a:off x="4001" y="1872"/>
              <a:ext cx="127" cy="411"/>
            </a:xfrm>
            <a:prstGeom prst="leftBrace">
              <a:avLst>
                <a:gd name="adj1" fmla="val 269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AutoShape 18"/>
            <p:cNvSpPr>
              <a:spLocks/>
            </p:cNvSpPr>
            <p:nvPr/>
          </p:nvSpPr>
          <p:spPr bwMode="auto">
            <a:xfrm>
              <a:off x="1440" y="1930"/>
              <a:ext cx="238" cy="1691"/>
            </a:xfrm>
            <a:prstGeom prst="leftBrace">
              <a:avLst>
                <a:gd name="adj1" fmla="val 5920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243" name="Text Box 19"/>
            <p:cNvSpPr txBox="1">
              <a:spLocks noChangeArrowheads="1"/>
            </p:cNvSpPr>
            <p:nvPr/>
          </p:nvSpPr>
          <p:spPr bwMode="auto">
            <a:xfrm>
              <a:off x="1680" y="1776"/>
              <a:ext cx="100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基本类型</a:t>
              </a:r>
            </a:p>
          </p:txBody>
        </p:sp>
        <p:sp>
          <p:nvSpPr>
            <p:cNvPr id="20496" name="Text Box 20"/>
            <p:cNvSpPr txBox="1">
              <a:spLocks noChangeArrowheads="1"/>
            </p:cNvSpPr>
            <p:nvPr/>
          </p:nvSpPr>
          <p:spPr bwMode="auto">
            <a:xfrm>
              <a:off x="1728" y="3429"/>
              <a:ext cx="912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指针类型</a:t>
              </a:r>
            </a:p>
          </p:txBody>
        </p:sp>
        <p:sp>
          <p:nvSpPr>
            <p:cNvPr id="20497" name="Text Box 21"/>
            <p:cNvSpPr txBox="1">
              <a:spLocks noChangeArrowheads="1"/>
            </p:cNvSpPr>
            <p:nvPr/>
          </p:nvSpPr>
          <p:spPr bwMode="auto">
            <a:xfrm>
              <a:off x="1680" y="2757"/>
              <a:ext cx="96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构造类型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2A62A7-E557-46E9-9BAC-2FC4A47B4B40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24CF-220E-49C5-9267-6848ACFAADC3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9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867400" cy="762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4.具有结构化的控制语句</a:t>
            </a:r>
          </a:p>
        </p:txBody>
      </p:sp>
      <p:sp>
        <p:nvSpPr>
          <p:cNvPr id="693265" name="AutoShape 1041"/>
          <p:cNvSpPr>
            <a:spLocks noChangeArrowheads="1"/>
          </p:cNvSpPr>
          <p:nvPr/>
        </p:nvSpPr>
        <p:spPr bwMode="auto">
          <a:xfrm>
            <a:off x="5486400" y="2733675"/>
            <a:ext cx="3276600" cy="1219200"/>
          </a:xfrm>
          <a:prstGeom prst="cloudCallout">
            <a:avLst>
              <a:gd name="adj1" fmla="val -51694"/>
              <a:gd name="adj2" fmla="val 105597"/>
            </a:avLst>
          </a:prstGeom>
          <a:solidFill>
            <a:srgbClr val="EFD3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中级计算机语言</a:t>
            </a:r>
          </a:p>
        </p:txBody>
      </p:sp>
      <p:sp>
        <p:nvSpPr>
          <p:cNvPr id="21511" name="Rectangle 1043"/>
          <p:cNvSpPr>
            <a:spLocks noChangeArrowheads="1"/>
          </p:cNvSpPr>
          <p:nvPr/>
        </p:nvSpPr>
        <p:spPr bwMode="auto">
          <a:xfrm>
            <a:off x="762000" y="3740150"/>
            <a:ext cx="340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7.语法限制不够严格</a:t>
            </a:r>
          </a:p>
        </p:txBody>
      </p:sp>
      <p:sp>
        <p:nvSpPr>
          <p:cNvPr id="21512" name="Rectangle 1044"/>
          <p:cNvSpPr>
            <a:spLocks noChangeArrowheads="1"/>
          </p:cNvSpPr>
          <p:nvPr/>
        </p:nvSpPr>
        <p:spPr bwMode="auto">
          <a:xfrm>
            <a:off x="762000" y="2841625"/>
            <a:ext cx="23288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6.可移植性好</a:t>
            </a:r>
          </a:p>
        </p:txBody>
      </p:sp>
      <p:sp>
        <p:nvSpPr>
          <p:cNvPr id="21513" name="Rectangle 1045"/>
          <p:cNvSpPr>
            <a:spLocks noChangeArrowheads="1"/>
          </p:cNvSpPr>
          <p:nvPr/>
        </p:nvSpPr>
        <p:spPr bwMode="auto">
          <a:xfrm>
            <a:off x="762000" y="1987550"/>
            <a:ext cx="625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生成的目标代码质量高，执行效率高</a:t>
            </a:r>
          </a:p>
        </p:txBody>
      </p:sp>
      <p:sp>
        <p:nvSpPr>
          <p:cNvPr id="693270" name="Text Box 1046"/>
          <p:cNvSpPr txBox="1">
            <a:spLocks noChangeArrowheads="1"/>
          </p:cNvSpPr>
          <p:nvPr/>
        </p:nvSpPr>
        <p:spPr bwMode="auto">
          <a:xfrm>
            <a:off x="755650" y="4652963"/>
            <a:ext cx="820896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8.允许直接访问物理地址，进行位操作，同时具备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高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低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级语言之功能。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6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C211B2-1969-4FF5-B275-09633A6471EA}" type="datetime10">
              <a:rPr lang="zh-CN" altLang="en-US" smtClean="0"/>
              <a:t>10:46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EC049-C4FE-4AF0-BB19-4063AE909112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676456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课程目标：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掌握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语言的基本概念</a:t>
            </a:r>
          </a:p>
          <a:p>
            <a:pPr marL="711200" indent="-609600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熟悉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Turbo C/Visual C++6.0/Visual Studio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/Bloodshed Dev-C++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的上机操作环境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会读、会编、会调试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程序</a:t>
            </a:r>
            <a:endParaRPr lang="en-US" altLang="zh-CN" sz="2800" dirty="0" smtClean="0">
              <a:latin typeface="Times New Roman" pitchFamily="18" charset="0"/>
              <a:ea typeface="隶书" pitchFamily="49" charset="-122"/>
            </a:endParaRP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学会用结构化程序设计的方法编写程序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课程要求：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课前应做好预习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保持</a:t>
            </a:r>
            <a:r>
              <a:rPr lang="zh-CN" altLang="en-US" sz="2800" dirty="0" smtClean="0">
                <a:ea typeface="隶书" pitchFamily="49" charset="-122"/>
              </a:rPr>
              <a:t>课堂安静，头脑清醒，思维活跃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认真、独立、按时完成作业</a:t>
            </a:r>
            <a:r>
              <a:rPr lang="en-US" altLang="zh-CN" sz="2800" dirty="0" smtClean="0">
                <a:ea typeface="隶书" pitchFamily="49" charset="-122"/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  <a:ea typeface="隶书" pitchFamily="49" charset="-122"/>
              </a:rPr>
              <a:t>并上机验证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结合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《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学习指导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》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进行</a:t>
            </a:r>
            <a:r>
              <a:rPr lang="zh-CN" altLang="en-US" sz="2800" dirty="0" smtClean="0">
                <a:ea typeface="隶书" pitchFamily="49" charset="-122"/>
              </a:rPr>
              <a:t>上机实践，有效利用宝贵的上机时间</a:t>
            </a:r>
            <a:endParaRPr lang="zh-CN" altLang="en-US" sz="2800" dirty="0" smtClean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28F38C-F600-470B-ABB5-11C2C2A8A21D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1.4</a:t>
            </a:r>
            <a:r>
              <a:rPr lang="zh-CN" altLang="en-US" smtClean="0">
                <a:latin typeface="楷体_GB2312" pitchFamily="49" charset="-122"/>
              </a:rPr>
              <a:t> 用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语言解决实际问题的步骤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010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>
                <a:latin typeface="Times New Roman" pitchFamily="18" charset="0"/>
              </a:rPr>
              <a:t>一、用</a:t>
            </a:r>
            <a:r>
              <a:rPr lang="en-US" altLang="zh-CN" sz="2800" smtClean="0">
                <a:latin typeface="Times New Roman" pitchFamily="18" charset="0"/>
              </a:rPr>
              <a:t>C</a:t>
            </a:r>
            <a:r>
              <a:rPr lang="zh-CN" altLang="en-US" sz="2800" smtClean="0">
                <a:latin typeface="Times New Roman" pitchFamily="18" charset="0"/>
              </a:rPr>
              <a:t>语言解决实际问题的过程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16360" y="2392288"/>
            <a:ext cx="6496000" cy="1828800"/>
            <a:chOff x="720" y="1056"/>
            <a:chExt cx="3984" cy="1488"/>
          </a:xfrm>
        </p:grpSpPr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720" y="1056"/>
              <a:ext cx="912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分析问题</a:t>
              </a:r>
            </a:p>
          </p:txBody>
        </p:sp>
        <p:sp>
          <p:nvSpPr>
            <p:cNvPr id="22537" name="Text Box 6"/>
            <p:cNvSpPr txBox="1">
              <a:spLocks noChangeArrowheads="1"/>
            </p:cNvSpPr>
            <p:nvPr/>
          </p:nvSpPr>
          <p:spPr bwMode="auto">
            <a:xfrm>
              <a:off x="1968" y="1056"/>
              <a:ext cx="816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确定程序目标</a:t>
              </a:r>
            </a:p>
          </p:txBody>
        </p:sp>
        <p:sp>
          <p:nvSpPr>
            <p:cNvPr id="703495" name="Text Box 7"/>
            <p:cNvSpPr txBox="1">
              <a:spLocks noChangeArrowheads="1"/>
            </p:cNvSpPr>
            <p:nvPr/>
          </p:nvSpPr>
          <p:spPr bwMode="auto">
            <a:xfrm>
              <a:off x="3169" y="1056"/>
              <a:ext cx="1535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确定数据结构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和算法</a:t>
              </a:r>
            </a:p>
          </p:txBody>
        </p:sp>
        <p:sp>
          <p:nvSpPr>
            <p:cNvPr id="22539" name="Line 8"/>
            <p:cNvSpPr>
              <a:spLocks noChangeShapeType="1"/>
            </p:cNvSpPr>
            <p:nvPr/>
          </p:nvSpPr>
          <p:spPr bwMode="auto">
            <a:xfrm>
              <a:off x="1632" y="134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2784" y="134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 rot="5400000">
              <a:off x="3792" y="177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2124" y="1920"/>
              <a:ext cx="1092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上机调试</a:t>
              </a:r>
            </a:p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运行</a:t>
              </a: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1733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505" name="Text Box 17"/>
            <p:cNvSpPr txBox="1">
              <a:spLocks noChangeArrowheads="1"/>
            </p:cNvSpPr>
            <p:nvPr/>
          </p:nvSpPr>
          <p:spPr bwMode="auto">
            <a:xfrm>
              <a:off x="720" y="1920"/>
              <a:ext cx="1008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得到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运行结果</a:t>
              </a:r>
            </a:p>
          </p:txBody>
        </p:sp>
        <p:sp>
          <p:nvSpPr>
            <p:cNvPr id="22545" name="Text Box 20"/>
            <p:cNvSpPr txBox="1">
              <a:spLocks noChangeArrowheads="1"/>
            </p:cNvSpPr>
            <p:nvPr/>
          </p:nvSpPr>
          <p:spPr bwMode="auto">
            <a:xfrm>
              <a:off x="3600" y="1920"/>
              <a:ext cx="720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编写</a:t>
              </a:r>
            </a:p>
            <a:p>
              <a:pPr algn="ctr"/>
              <a:r>
                <a:rPr lang="zh-CN" altLang="en-US" sz="2400" b="1">
                  <a:ea typeface="楷体_GB2312" pitchFamily="49" charset="-122"/>
                </a:rPr>
                <a:t>程序</a:t>
              </a:r>
            </a:p>
          </p:txBody>
        </p:sp>
        <p:sp>
          <p:nvSpPr>
            <p:cNvPr id="22546" name="Line 21"/>
            <p:cNvSpPr>
              <a:spLocks noChangeShapeType="1"/>
            </p:cNvSpPr>
            <p:nvPr/>
          </p:nvSpPr>
          <p:spPr bwMode="auto">
            <a:xfrm flipH="1">
              <a:off x="3221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275FDA-B31C-45EE-990D-21EF786F4366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二、算法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703510" name="Rectangle 22"/>
          <p:cNvSpPr>
            <a:spLocks noChangeArrowheads="1"/>
          </p:cNvSpPr>
          <p:nvPr/>
        </p:nvSpPr>
        <p:spPr bwMode="auto">
          <a:xfrm>
            <a:off x="555624" y="1005840"/>
            <a:ext cx="8480871" cy="573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 </a:t>
            </a: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—— 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程序的灵魂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什么是算法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为解决某一问题而采用的</a:t>
            </a:r>
            <a:r>
              <a:rPr kumimoji="1" lang="zh-CN" altLang="en-US" b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方法和步骤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算法的基本要求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有穷</a:t>
            </a: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有限步骤、有限时间内能够实现该算法</a:t>
            </a:r>
            <a:endParaRPr kumimoji="1" lang="en-US" altLang="zh-CN" sz="24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确定性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算法中的每一个步骤的表述都应该是确定的、没有歧义的语句</a:t>
            </a:r>
            <a:endParaRPr kumimoji="1" lang="en-US" altLang="zh-CN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有效性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算法中的每一个步骤都能够有效地执行，并且有确定的结果</a:t>
            </a:r>
          </a:p>
        </p:txBody>
      </p:sp>
    </p:spTree>
    <p:extLst>
      <p:ext uri="{BB962C8B-B14F-4D97-AF65-F5344CB8AC3E}">
        <p14:creationId xmlns:p14="http://schemas.microsoft.com/office/powerpoint/2010/main" val="4133164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E042F2-30BB-4350-BBDE-4E818FFE91EF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83653-D6B9-425C-82D5-4FD21132B03F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二、算法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2875"/>
            <a:ext cx="6019800" cy="685800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000" smtClean="0">
                <a:latin typeface="Times New Roman" pitchFamily="18" charset="0"/>
              </a:rPr>
              <a:t>①自然语言表示法（带序号）：</a:t>
            </a:r>
          </a:p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zh-CN" altLang="en-US" sz="2000" smtClean="0">
                <a:latin typeface="楷体_GB2312" pitchFamily="49" charset="-122"/>
              </a:rPr>
              <a:t>  易懂但不直观</a:t>
            </a:r>
            <a:r>
              <a:rPr kumimoji="0" lang="en-US" altLang="zh-CN" sz="2000" smtClean="0">
                <a:latin typeface="楷体_GB2312" pitchFamily="49" charset="-122"/>
              </a:rPr>
              <a:t>，</a:t>
            </a:r>
            <a:r>
              <a:rPr kumimoji="0" lang="zh-CN" altLang="en-US" sz="2000" smtClean="0">
                <a:latin typeface="楷体_GB2312" pitchFamily="49" charset="-122"/>
              </a:rPr>
              <a:t>不严格，难于描述复杂算法</a:t>
            </a:r>
            <a:endParaRPr kumimoji="0" lang="en-US" altLang="zh-CN" sz="2000" smtClean="0">
              <a:latin typeface="楷体_GB2312" pitchFamily="49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914400" y="2197100"/>
            <a:ext cx="8077200" cy="1160463"/>
            <a:chOff x="576" y="1440"/>
            <a:chExt cx="5088" cy="7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576" y="1440"/>
              <a:ext cx="5088" cy="73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②流程图表示法：灵活、自由、形象、直观，可表示任何算法</a:t>
              </a:r>
            </a:p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endPara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598" name="AutoShape 7"/>
            <p:cNvSpPr>
              <a:spLocks noChangeArrowheads="1"/>
            </p:cNvSpPr>
            <p:nvPr/>
          </p:nvSpPr>
          <p:spPr bwMode="auto">
            <a:xfrm>
              <a:off x="1920" y="1733"/>
              <a:ext cx="432" cy="187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3599" name="AutoShape 8"/>
            <p:cNvSpPr>
              <a:spLocks noChangeArrowheads="1"/>
            </p:cNvSpPr>
            <p:nvPr/>
          </p:nvSpPr>
          <p:spPr bwMode="auto">
            <a:xfrm>
              <a:off x="2544" y="1734"/>
              <a:ext cx="720" cy="186"/>
            </a:xfrm>
            <a:prstGeom prst="flowChartInputOutpu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23600" name="Line 13"/>
            <p:cNvSpPr>
              <a:spLocks noChangeShapeType="1"/>
            </p:cNvSpPr>
            <p:nvPr/>
          </p:nvSpPr>
          <p:spPr bwMode="auto">
            <a:xfrm>
              <a:off x="4848" y="182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AutoShape 14"/>
            <p:cNvSpPr>
              <a:spLocks noChangeArrowheads="1"/>
            </p:cNvSpPr>
            <p:nvPr/>
          </p:nvSpPr>
          <p:spPr bwMode="auto">
            <a:xfrm>
              <a:off x="4128" y="1680"/>
              <a:ext cx="576" cy="240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AutoShape 15"/>
            <p:cNvSpPr>
              <a:spLocks noChangeArrowheads="1"/>
            </p:cNvSpPr>
            <p:nvPr/>
          </p:nvSpPr>
          <p:spPr bwMode="auto">
            <a:xfrm>
              <a:off x="3456" y="1728"/>
              <a:ext cx="480" cy="19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1824" y="1918"/>
              <a:ext cx="6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起止</a:t>
              </a: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2400" y="1920"/>
              <a:ext cx="100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输入/输出</a:t>
              </a:r>
            </a:p>
          </p:txBody>
        </p:sp>
        <p:sp>
          <p:nvSpPr>
            <p:cNvPr id="675858" name="Text Box 18"/>
            <p:cNvSpPr txBox="1">
              <a:spLocks noChangeArrowheads="1"/>
            </p:cNvSpPr>
            <p:nvPr/>
          </p:nvSpPr>
          <p:spPr bwMode="auto">
            <a:xfrm>
              <a:off x="3408" y="1929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675859" name="Text Box 19"/>
            <p:cNvSpPr txBox="1">
              <a:spLocks noChangeArrowheads="1"/>
            </p:cNvSpPr>
            <p:nvPr/>
          </p:nvSpPr>
          <p:spPr bwMode="auto">
            <a:xfrm>
              <a:off x="4128" y="1920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675860" name="Text Box 20"/>
            <p:cNvSpPr txBox="1">
              <a:spLocks noChangeArrowheads="1"/>
            </p:cNvSpPr>
            <p:nvPr/>
          </p:nvSpPr>
          <p:spPr bwMode="auto">
            <a:xfrm>
              <a:off x="4800" y="1920"/>
              <a:ext cx="72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流程线</a:t>
              </a:r>
            </a:p>
          </p:txBody>
        </p:sp>
      </p:grpSp>
      <p:sp>
        <p:nvSpPr>
          <p:cNvPr id="675863" name="Rectangle 23"/>
          <p:cNvSpPr>
            <a:spLocks noChangeArrowheads="1"/>
          </p:cNvSpPr>
          <p:nvPr/>
        </p:nvSpPr>
        <p:spPr bwMode="auto">
          <a:xfrm>
            <a:off x="914400" y="3429000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③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N-S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流程图表示法：完全去掉了带箭头的流程线，全部算法都写在一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个矩形框里（表示简单，符合结构化思想）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914400" y="5876925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④伪代码表示法：用介于自然语言与计算机语言之间的的文字及符号 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来描述算法（方便、易懂、便于向计算机语言过渡）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524000" y="4221163"/>
            <a:ext cx="6553200" cy="1679575"/>
            <a:chOff x="960" y="2544"/>
            <a:chExt cx="4128" cy="1058"/>
          </a:xfrm>
        </p:grpSpPr>
        <p:sp>
          <p:nvSpPr>
            <p:cNvPr id="23563" name="Text Box 27"/>
            <p:cNvSpPr txBox="1">
              <a:spLocks noChangeArrowheads="1"/>
            </p:cNvSpPr>
            <p:nvPr/>
          </p:nvSpPr>
          <p:spPr bwMode="auto">
            <a:xfrm>
              <a:off x="960" y="2736"/>
              <a:ext cx="528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64" name="Line 28"/>
            <p:cNvSpPr>
              <a:spLocks noChangeShapeType="1"/>
            </p:cNvSpPr>
            <p:nvPr/>
          </p:nvSpPr>
          <p:spPr bwMode="auto">
            <a:xfrm>
              <a:off x="1776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29"/>
            <p:cNvSpPr>
              <a:spLocks noChangeShapeType="1"/>
            </p:cNvSpPr>
            <p:nvPr/>
          </p:nvSpPr>
          <p:spPr bwMode="auto">
            <a:xfrm>
              <a:off x="1776" y="2544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30"/>
            <p:cNvSpPr>
              <a:spLocks noChangeShapeType="1"/>
            </p:cNvSpPr>
            <p:nvPr/>
          </p:nvSpPr>
          <p:spPr bwMode="auto">
            <a:xfrm>
              <a:off x="1776" y="336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31"/>
            <p:cNvSpPr>
              <a:spLocks noChangeShapeType="1"/>
            </p:cNvSpPr>
            <p:nvPr/>
          </p:nvSpPr>
          <p:spPr bwMode="auto">
            <a:xfrm flipV="1">
              <a:off x="2688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32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36"/>
            <p:cNvSpPr>
              <a:spLocks noChangeShapeType="1"/>
            </p:cNvSpPr>
            <p:nvPr/>
          </p:nvSpPr>
          <p:spPr bwMode="auto">
            <a:xfrm>
              <a:off x="2208" y="30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37"/>
            <p:cNvSpPr>
              <a:spLocks noChangeShapeType="1"/>
            </p:cNvSpPr>
            <p:nvPr/>
          </p:nvSpPr>
          <p:spPr bwMode="auto">
            <a:xfrm>
              <a:off x="1776" y="2544"/>
              <a:ext cx="432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2208" y="2544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39"/>
            <p:cNvSpPr txBox="1">
              <a:spLocks noChangeArrowheads="1"/>
            </p:cNvSpPr>
            <p:nvPr/>
          </p:nvSpPr>
          <p:spPr bwMode="auto">
            <a:xfrm>
              <a:off x="20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73" name="Text Box 40"/>
            <p:cNvSpPr txBox="1">
              <a:spLocks noChangeArrowheads="1"/>
            </p:cNvSpPr>
            <p:nvPr/>
          </p:nvSpPr>
          <p:spPr bwMode="auto">
            <a:xfrm>
              <a:off x="1776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3574" name="Text Box 41"/>
            <p:cNvSpPr txBox="1">
              <a:spLocks noChangeArrowheads="1"/>
            </p:cNvSpPr>
            <p:nvPr/>
          </p:nvSpPr>
          <p:spPr bwMode="auto">
            <a:xfrm>
              <a:off x="2352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3575" name="Text Box 42"/>
            <p:cNvSpPr txBox="1">
              <a:spLocks noChangeArrowheads="1"/>
            </p:cNvSpPr>
            <p:nvPr/>
          </p:nvSpPr>
          <p:spPr bwMode="auto">
            <a:xfrm>
              <a:off x="1824" y="311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76" name="Text Box 4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577" name="Line 45"/>
            <p:cNvSpPr>
              <a:spLocks noChangeShapeType="1"/>
            </p:cNvSpPr>
            <p:nvPr/>
          </p:nvSpPr>
          <p:spPr bwMode="auto">
            <a:xfrm>
              <a:off x="2880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46"/>
            <p:cNvSpPr>
              <a:spLocks noChangeShapeType="1"/>
            </p:cNvSpPr>
            <p:nvPr/>
          </p:nvSpPr>
          <p:spPr bwMode="auto">
            <a:xfrm>
              <a:off x="2880" y="263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47"/>
            <p:cNvSpPr>
              <a:spLocks noChangeShapeType="1"/>
            </p:cNvSpPr>
            <p:nvPr/>
          </p:nvSpPr>
          <p:spPr bwMode="auto">
            <a:xfrm>
              <a:off x="2880" y="312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48"/>
            <p:cNvSpPr>
              <a:spLocks noChangeShapeType="1"/>
            </p:cNvSpPr>
            <p:nvPr/>
          </p:nvSpPr>
          <p:spPr bwMode="auto">
            <a:xfrm>
              <a:off x="3888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49"/>
            <p:cNvSpPr>
              <a:spLocks noChangeShapeType="1"/>
            </p:cNvSpPr>
            <p:nvPr/>
          </p:nvSpPr>
          <p:spPr bwMode="auto">
            <a:xfrm flipH="1">
              <a:off x="31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50"/>
            <p:cNvSpPr>
              <a:spLocks noChangeShapeType="1"/>
            </p:cNvSpPr>
            <p:nvPr/>
          </p:nvSpPr>
          <p:spPr bwMode="auto">
            <a:xfrm>
              <a:off x="3120" y="288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Text Box 51"/>
            <p:cNvSpPr txBox="1">
              <a:spLocks noChangeArrowheads="1"/>
            </p:cNvSpPr>
            <p:nvPr/>
          </p:nvSpPr>
          <p:spPr bwMode="auto">
            <a:xfrm>
              <a:off x="32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84" name="Text Box 52"/>
            <p:cNvSpPr txBox="1">
              <a:spLocks noChangeArrowheads="1"/>
            </p:cNvSpPr>
            <p:nvPr/>
          </p:nvSpPr>
          <p:spPr bwMode="auto">
            <a:xfrm>
              <a:off x="3264" y="288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85" name="Line 53"/>
            <p:cNvSpPr>
              <a:spLocks noChangeShapeType="1"/>
            </p:cNvSpPr>
            <p:nvPr/>
          </p:nvSpPr>
          <p:spPr bwMode="auto">
            <a:xfrm>
              <a:off x="4080" y="2640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54"/>
            <p:cNvSpPr>
              <a:spLocks noChangeShapeType="1"/>
            </p:cNvSpPr>
            <p:nvPr/>
          </p:nvSpPr>
          <p:spPr bwMode="auto">
            <a:xfrm>
              <a:off x="4080" y="3118"/>
              <a:ext cx="1008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55"/>
            <p:cNvSpPr>
              <a:spLocks noChangeShapeType="1"/>
            </p:cNvSpPr>
            <p:nvPr/>
          </p:nvSpPr>
          <p:spPr bwMode="auto">
            <a:xfrm>
              <a:off x="4080" y="264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56"/>
            <p:cNvSpPr>
              <a:spLocks noChangeShapeType="1"/>
            </p:cNvSpPr>
            <p:nvPr/>
          </p:nvSpPr>
          <p:spPr bwMode="auto">
            <a:xfrm>
              <a:off x="5088" y="2640"/>
              <a:ext cx="0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43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 flipV="1">
              <a:off x="4320" y="264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Text Box 59"/>
            <p:cNvSpPr txBox="1">
              <a:spLocks noChangeArrowheads="1"/>
            </p:cNvSpPr>
            <p:nvPr/>
          </p:nvSpPr>
          <p:spPr bwMode="auto">
            <a:xfrm>
              <a:off x="4464" y="264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92" name="Text Box 60"/>
            <p:cNvSpPr txBox="1">
              <a:spLocks noChangeArrowheads="1"/>
            </p:cNvSpPr>
            <p:nvPr/>
          </p:nvSpPr>
          <p:spPr bwMode="auto">
            <a:xfrm>
              <a:off x="4464" y="287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93" name="Text Box 61"/>
            <p:cNvSpPr txBox="1">
              <a:spLocks noChangeArrowheads="1"/>
            </p:cNvSpPr>
            <p:nvPr/>
          </p:nvSpPr>
          <p:spPr bwMode="auto">
            <a:xfrm>
              <a:off x="960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23594" name="Text Box 62"/>
            <p:cNvSpPr txBox="1">
              <a:spLocks noChangeArrowheads="1"/>
            </p:cNvSpPr>
            <p:nvPr/>
          </p:nvSpPr>
          <p:spPr bwMode="auto">
            <a:xfrm>
              <a:off x="1968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23595" name="Text Box 63"/>
            <p:cNvSpPr txBox="1">
              <a:spLocks noChangeArrowheads="1"/>
            </p:cNvSpPr>
            <p:nvPr/>
          </p:nvSpPr>
          <p:spPr bwMode="auto">
            <a:xfrm>
              <a:off x="2976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当型循环</a:t>
              </a:r>
            </a:p>
          </p:txBody>
        </p:sp>
        <p:sp>
          <p:nvSpPr>
            <p:cNvPr id="23596" name="Text Box 64"/>
            <p:cNvSpPr txBox="1">
              <a:spLocks noChangeArrowheads="1"/>
            </p:cNvSpPr>
            <p:nvPr/>
          </p:nvSpPr>
          <p:spPr bwMode="auto">
            <a:xfrm>
              <a:off x="4128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直到型循环</a:t>
              </a:r>
            </a:p>
          </p:txBody>
        </p:sp>
      </p:grpSp>
      <p:sp>
        <p:nvSpPr>
          <p:cNvPr id="23562" name="Text Box 72"/>
          <p:cNvSpPr txBox="1">
            <a:spLocks noChangeArrowheads="1"/>
          </p:cNvSpPr>
          <p:nvPr/>
        </p:nvSpPr>
        <p:spPr bwMode="auto">
          <a:xfrm>
            <a:off x="685800" y="908050"/>
            <a:ext cx="5562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60000"/>
              <a:buFontTx/>
              <a:buChar char="•"/>
            </a:pPr>
            <a:r>
              <a:rPr kumimoji="1" lang="zh-CN" altLang="en-US" b="1">
                <a:ea typeface="楷体_GB2312" pitchFamily="49" charset="-122"/>
              </a:rPr>
              <a:t> 算法的表示方法</a:t>
            </a:r>
            <a:endParaRPr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3" grpId="0" animBg="1" autoUpdateAnimBg="0"/>
      <p:bldP spid="6758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2DF838-1A84-414D-991A-50AFC09DA123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0F6F4-8EF8-426D-AFE4-37E12C2FFE61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算法的表示方法举例</a:t>
            </a:r>
          </a:p>
        </p:txBody>
      </p:sp>
      <p:graphicFrame>
        <p:nvGraphicFramePr>
          <p:cNvPr id="679956" name="Object 20"/>
          <p:cNvGraphicFramePr>
            <a:graphicFrameLocks noChangeAspect="1"/>
          </p:cNvGraphicFramePr>
          <p:nvPr/>
        </p:nvGraphicFramePr>
        <p:xfrm>
          <a:off x="781050" y="914400"/>
          <a:ext cx="37909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6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914400"/>
                        <a:ext cx="37909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7" name="Object 111"/>
          <p:cNvGraphicFramePr>
            <a:graphicFrameLocks noChangeAspect="1"/>
          </p:cNvGraphicFramePr>
          <p:nvPr/>
        </p:nvGraphicFramePr>
        <p:xfrm>
          <a:off x="809625" y="1981200"/>
          <a:ext cx="208597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7" name="位图图像" r:id="rId5" imgW="2085714" imgH="2790476" progId="Paint.Picture">
                  <p:embed/>
                </p:oleObj>
              </mc:Choice>
              <mc:Fallback>
                <p:oleObj name="位图图像" r:id="rId5" imgW="2085714" imgH="2790476" progId="Paint.Picture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981200"/>
                        <a:ext cx="2085975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8" name="Object 112"/>
          <p:cNvGraphicFramePr>
            <a:graphicFrameLocks noChangeAspect="1"/>
          </p:cNvGraphicFramePr>
          <p:nvPr/>
        </p:nvGraphicFramePr>
        <p:xfrm>
          <a:off x="3076575" y="1981200"/>
          <a:ext cx="164782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8" name="位图图像" r:id="rId7" imgW="1647619" imgH="3666667" progId="Paint.Picture">
                  <p:embed/>
                </p:oleObj>
              </mc:Choice>
              <mc:Fallback>
                <p:oleObj name="位图图像" r:id="rId7" imgW="1647619" imgH="3666667" progId="Paint.Picture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981200"/>
                        <a:ext cx="164782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9" name="Object 113"/>
          <p:cNvGraphicFramePr>
            <a:graphicFrameLocks noChangeAspect="1"/>
          </p:cNvGraphicFramePr>
          <p:nvPr/>
        </p:nvGraphicFramePr>
        <p:xfrm>
          <a:off x="4914900" y="1981200"/>
          <a:ext cx="19431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9" name="位图图像" r:id="rId9" imgW="1943371" imgH="2400635" progId="Paint.Picture">
                  <p:embed/>
                </p:oleObj>
              </mc:Choice>
              <mc:Fallback>
                <p:oleObj name="位图图像" r:id="rId9" imgW="1943371" imgH="2400635" progId="Paint.Picture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981200"/>
                        <a:ext cx="19431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50" name="Object 114"/>
          <p:cNvGraphicFramePr>
            <a:graphicFrameLocks noChangeAspect="1"/>
          </p:cNvGraphicFramePr>
          <p:nvPr/>
        </p:nvGraphicFramePr>
        <p:xfrm>
          <a:off x="7192963" y="2239963"/>
          <a:ext cx="1395412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" name="BMP 图像" r:id="rId11" imgW="0" imgH="0" progId="Paint.Picture">
                  <p:embed/>
                </p:oleObj>
              </mc:Choice>
              <mc:Fallback>
                <p:oleObj name="BMP 图像" r:id="rId11" imgW="0" imgH="0" progId="Paint.Picture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2239963"/>
                        <a:ext cx="1395412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6EF74-4A89-4B89-A46F-4B07FC5E6F5B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26E91-78CE-4EAD-B31D-9FC82AB9AFD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用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语言解决问题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57200" y="207645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en-US" sz="32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第一步：提出问题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09600" y="146685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rgbClr val="000000"/>
                </a:solidFill>
              </a:rPr>
              <a:t>一</a:t>
            </a:r>
            <a:r>
              <a:rPr lang="en-US" altLang="zh-CN" sz="3200">
                <a:solidFill>
                  <a:srgbClr val="000000"/>
                </a:solidFill>
              </a:rPr>
              <a:t>. </a:t>
            </a: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求解过程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81000" y="32766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第二步：分析问题，确定解决方案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81000" y="3810000"/>
            <a:ext cx="8382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该问题的数学模型就是在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【a,b】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内，求函数       的</a:t>
            </a:r>
          </a:p>
          <a:p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定积分</a:t>
            </a:r>
            <a:endParaRPr lang="zh-CN" altLang="en-US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04800" y="50292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第三步：根据处理方案确定算法</a:t>
            </a:r>
          </a:p>
        </p:txBody>
      </p:sp>
      <p:graphicFrame>
        <p:nvGraphicFramePr>
          <p:cNvPr id="25610" name="Object 26"/>
          <p:cNvGraphicFramePr>
            <a:graphicFrameLocks noChangeAspect="1"/>
          </p:cNvGraphicFramePr>
          <p:nvPr/>
        </p:nvGraphicFramePr>
        <p:xfrm>
          <a:off x="1447800" y="2819400"/>
          <a:ext cx="1295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6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1295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27"/>
          <p:cNvGraphicFramePr>
            <a:graphicFrameLocks noChangeAspect="1"/>
          </p:cNvGraphicFramePr>
          <p:nvPr/>
        </p:nvGraphicFramePr>
        <p:xfrm>
          <a:off x="3132138" y="2781300"/>
          <a:ext cx="1828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7" name="Equation" r:id="rId5" imgW="723586" imgH="203112" progId="Equation.DSMT4">
                  <p:embed/>
                </p:oleObj>
              </mc:Choice>
              <mc:Fallback>
                <p:oleObj name="Equation" r:id="rId5" imgW="723586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81300"/>
                        <a:ext cx="1828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29"/>
          <p:cNvGraphicFramePr>
            <a:graphicFrameLocks noChangeAspect="1"/>
          </p:cNvGraphicFramePr>
          <p:nvPr/>
        </p:nvGraphicFramePr>
        <p:xfrm>
          <a:off x="7086600" y="38862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8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862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30"/>
          <p:cNvGraphicFramePr>
            <a:graphicFrameLocks noChangeAspect="1"/>
          </p:cNvGraphicFramePr>
          <p:nvPr/>
        </p:nvGraphicFramePr>
        <p:xfrm>
          <a:off x="1905000" y="4343400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9" name="Equation" r:id="rId9" imgW="850531" imgH="330057" progId="Equation.DSMT4">
                  <p:embed/>
                </p:oleObj>
              </mc:Choice>
              <mc:Fallback>
                <p:oleObj name="Equation" r:id="rId9" imgW="850531" imgH="33005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32"/>
          <p:cNvSpPr txBox="1">
            <a:spLocks noChangeArrowheads="1"/>
          </p:cNvSpPr>
          <p:nvPr/>
        </p:nvSpPr>
        <p:spPr bwMode="auto">
          <a:xfrm>
            <a:off x="457200" y="5562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即：如何用自然语言的程序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实现的方法和步骤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5615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5617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5622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3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5624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562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6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7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0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5633" name="AutoShape 56"/>
                <p:cNvCxnSpPr>
                  <a:cxnSpLocks noChangeShapeType="1"/>
                  <a:stCxn id="25623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63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5619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5620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5621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sp>
        <p:nvSpPr>
          <p:cNvPr id="25616" name="TextBox 1"/>
          <p:cNvSpPr txBox="1">
            <a:spLocks noChangeArrowheads="1"/>
          </p:cNvSpPr>
          <p:nvPr/>
        </p:nvSpPr>
        <p:spPr bwMode="auto">
          <a:xfrm>
            <a:off x="5292725" y="2819400"/>
            <a:ext cx="3622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/>
              <a:t>求右图阴影部分的面积。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1A6EE8-7A6E-40EF-986D-A0758278DE4A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DAF1F-0241-4C37-966E-2867D92F1460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针对该例，结合定积分的原理可以采用矩形法或梯形法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990600" y="1981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：将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分成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等分，则每等分的长度为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h=(b-a)/n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990600" y="2743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：则有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块面积，第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块的面积</a:t>
            </a:r>
          </a:p>
        </p:txBody>
      </p:sp>
      <p:graphicFrame>
        <p:nvGraphicFramePr>
          <p:cNvPr id="26631" name="Object 11"/>
          <p:cNvGraphicFramePr>
            <a:graphicFrameLocks noChangeAspect="1"/>
          </p:cNvGraphicFramePr>
          <p:nvPr/>
        </p:nvGraphicFramePr>
        <p:xfrm>
          <a:off x="5257800" y="2743200"/>
          <a:ext cx="3048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2" name="Equation" r:id="rId3" imgW="1435100" imgH="228600" progId="Equation.DSMT4">
                  <p:embed/>
                </p:oleObj>
              </mc:Choice>
              <mc:Fallback>
                <p:oleObj name="Equation" r:id="rId3" imgW="1435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3048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990600" y="3352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：则所求的面积</a:t>
            </a:r>
          </a:p>
        </p:txBody>
      </p:sp>
      <p:graphicFrame>
        <p:nvGraphicFramePr>
          <p:cNvPr id="26633" name="Object 13"/>
          <p:cNvGraphicFramePr>
            <a:graphicFrameLocks noChangeAspect="1"/>
          </p:cNvGraphicFramePr>
          <p:nvPr/>
        </p:nvGraphicFramePr>
        <p:xfrm>
          <a:off x="3429000" y="3381375"/>
          <a:ext cx="2286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3" name="Equation" r:id="rId5" imgW="1104900" imgH="228600" progId="Equation.DSMT4">
                  <p:embed/>
                </p:oleObj>
              </mc:Choice>
              <mc:Fallback>
                <p:oleObj name="Equation" r:id="rId5" imgW="11049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81375"/>
                        <a:ext cx="2286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381000" y="4038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第四步：根据算法，编写</a:t>
            </a: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hlinkClick r:id="rId7" action="ppaction://hlinksldjump"/>
              </a:rPr>
              <a:t>源程序</a:t>
            </a:r>
            <a:endParaRPr lang="zh-CN" altLang="en-US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381000" y="4876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第五步：输入程序并上机调试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381000" y="57150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第六步：分析结果，修改优化程序</a:t>
            </a:r>
          </a:p>
        </p:txBody>
      </p:sp>
      <p:sp>
        <p:nvSpPr>
          <p:cNvPr id="26637" name="Rectangle 3"/>
          <p:cNvSpPr>
            <a:spLocks noChangeArrowheads="1"/>
          </p:cNvSpPr>
          <p:nvPr/>
        </p:nvSpPr>
        <p:spPr bwMode="auto">
          <a:xfrm>
            <a:off x="990600" y="1219200"/>
            <a:ext cx="2357438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以矩形法为例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pSp>
        <p:nvGrpSpPr>
          <p:cNvPr id="26638" name="Group 73"/>
          <p:cNvGrpSpPr>
            <a:grpSpLocks/>
          </p:cNvGrpSpPr>
          <p:nvPr/>
        </p:nvGrpSpPr>
        <p:grpSpPr bwMode="auto">
          <a:xfrm>
            <a:off x="6426200" y="3789363"/>
            <a:ext cx="2249488" cy="1806575"/>
            <a:chOff x="3552" y="576"/>
            <a:chExt cx="1872" cy="1220"/>
          </a:xfrm>
        </p:grpSpPr>
        <p:grpSp>
          <p:nvGrpSpPr>
            <p:cNvPr id="26639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6644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5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6646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664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8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9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6655" name="AutoShape 56"/>
                <p:cNvCxnSpPr>
                  <a:cxnSpLocks noChangeShapeType="1"/>
                  <a:stCxn id="26645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5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9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40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6641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6642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6643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719B40-FD87-4106-B535-64CB0D7B5F48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8FD09-BD2B-446C-9428-0755E0986082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算法表示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7653" name="Rectangle 14"/>
          <p:cNvSpPr>
            <a:spLocks noChangeArrowheads="1"/>
          </p:cNvSpPr>
          <p:nvPr/>
        </p:nvSpPr>
        <p:spPr bwMode="auto">
          <a:xfrm>
            <a:off x="684213" y="1989138"/>
            <a:ext cx="48006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Line 15"/>
          <p:cNvSpPr>
            <a:spLocks noChangeShapeType="1"/>
          </p:cNvSpPr>
          <p:nvPr/>
        </p:nvSpPr>
        <p:spPr bwMode="auto">
          <a:xfrm>
            <a:off x="701675" y="2598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>
            <a:off x="701675" y="32083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701675" y="38941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701675" y="5646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 flipV="1">
            <a:off x="1616075" y="44275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9" name="Line 21"/>
          <p:cNvSpPr>
            <a:spLocks noChangeShapeType="1"/>
          </p:cNvSpPr>
          <p:nvPr/>
        </p:nvSpPr>
        <p:spPr bwMode="auto">
          <a:xfrm>
            <a:off x="1616075" y="4427538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0" name="Line 22"/>
          <p:cNvSpPr>
            <a:spLocks noChangeShapeType="1"/>
          </p:cNvSpPr>
          <p:nvPr/>
        </p:nvSpPr>
        <p:spPr bwMode="auto">
          <a:xfrm>
            <a:off x="1616075" y="5037138"/>
            <a:ext cx="386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1" name="Text Box 26"/>
          <p:cNvSpPr txBox="1">
            <a:spLocks noChangeArrowheads="1"/>
          </p:cNvSpPr>
          <p:nvPr/>
        </p:nvSpPr>
        <p:spPr bwMode="auto">
          <a:xfrm>
            <a:off x="2454275" y="21415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/>
              <a:t>输入</a:t>
            </a:r>
            <a:r>
              <a:rPr lang="en-US" altLang="zh-CN" sz="1800"/>
              <a:t>a,b,n</a:t>
            </a:r>
          </a:p>
        </p:txBody>
      </p:sp>
      <p:sp>
        <p:nvSpPr>
          <p:cNvPr id="27662" name="Text Box 27"/>
          <p:cNvSpPr txBox="1">
            <a:spLocks noChangeArrowheads="1"/>
          </p:cNvSpPr>
          <p:nvPr/>
        </p:nvSpPr>
        <p:spPr bwMode="auto">
          <a:xfrm>
            <a:off x="2454275" y="28273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h=(b-a)/n</a:t>
            </a:r>
          </a:p>
        </p:txBody>
      </p:sp>
      <p:sp>
        <p:nvSpPr>
          <p:cNvPr id="27663" name="Text Box 28"/>
          <p:cNvSpPr txBox="1">
            <a:spLocks noChangeArrowheads="1"/>
          </p:cNvSpPr>
          <p:nvPr/>
        </p:nvSpPr>
        <p:spPr bwMode="auto">
          <a:xfrm>
            <a:off x="2149475" y="343693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   s=0,i=1</a:t>
            </a:r>
          </a:p>
        </p:txBody>
      </p:sp>
      <p:sp>
        <p:nvSpPr>
          <p:cNvPr id="27664" name="Text Box 29"/>
          <p:cNvSpPr txBox="1">
            <a:spLocks noChangeArrowheads="1"/>
          </p:cNvSpPr>
          <p:nvPr/>
        </p:nvSpPr>
        <p:spPr bwMode="auto">
          <a:xfrm>
            <a:off x="1844675" y="41148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</a:t>
            </a:r>
            <a:r>
              <a:rPr lang="zh-CN" altLang="en-US" sz="1800"/>
              <a:t>当</a:t>
            </a:r>
            <a:r>
              <a:rPr lang="en-US" altLang="zh-CN" sz="1800"/>
              <a:t>i&lt;=n</a:t>
            </a:r>
            <a:r>
              <a:rPr lang="zh-CN" altLang="en-US" sz="1800"/>
              <a:t>时执行</a:t>
            </a:r>
          </a:p>
        </p:txBody>
      </p:sp>
      <p:sp>
        <p:nvSpPr>
          <p:cNvPr id="27665" name="Text Box 30"/>
          <p:cNvSpPr txBox="1">
            <a:spLocks noChangeArrowheads="1"/>
          </p:cNvSpPr>
          <p:nvPr/>
        </p:nvSpPr>
        <p:spPr bwMode="auto">
          <a:xfrm>
            <a:off x="2149475" y="4684713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s=s+h*sin(a+(i-1)*h)</a:t>
            </a:r>
          </a:p>
        </p:txBody>
      </p:sp>
      <p:sp>
        <p:nvSpPr>
          <p:cNvPr id="27666" name="Text Box 31"/>
          <p:cNvSpPr txBox="1">
            <a:spLocks noChangeArrowheads="1"/>
          </p:cNvSpPr>
          <p:nvPr/>
        </p:nvSpPr>
        <p:spPr bwMode="auto">
          <a:xfrm>
            <a:off x="2530475" y="52657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i=i+1</a:t>
            </a:r>
          </a:p>
        </p:txBody>
      </p:sp>
      <p:sp>
        <p:nvSpPr>
          <p:cNvPr id="27667" name="Text Box 32"/>
          <p:cNvSpPr txBox="1">
            <a:spLocks noChangeArrowheads="1"/>
          </p:cNvSpPr>
          <p:nvPr/>
        </p:nvSpPr>
        <p:spPr bwMode="auto">
          <a:xfrm>
            <a:off x="2301875" y="579913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</a:t>
            </a:r>
            <a:r>
              <a:rPr lang="zh-CN" altLang="en-US" sz="1800"/>
              <a:t>输出</a:t>
            </a:r>
            <a:r>
              <a:rPr lang="en-US" altLang="zh-CN" sz="1800"/>
              <a:t>a,b,s,n</a:t>
            </a:r>
          </a:p>
        </p:txBody>
      </p:sp>
      <p:sp>
        <p:nvSpPr>
          <p:cNvPr id="27668" name="Rectangle 15"/>
          <p:cNvSpPr>
            <a:spLocks noChangeArrowheads="1"/>
          </p:cNvSpPr>
          <p:nvPr/>
        </p:nvSpPr>
        <p:spPr bwMode="auto">
          <a:xfrm>
            <a:off x="955675" y="1268413"/>
            <a:ext cx="20574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N-S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流程图：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669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7672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7677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8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7679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768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1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2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3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7688" name="AutoShape 56"/>
                <p:cNvCxnSpPr>
                  <a:cxnSpLocks noChangeShapeType="1"/>
                  <a:stCxn id="27678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68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73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7674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7675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7676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7" name="Equation" r:id="rId3" imgW="850531" imgH="330057" progId="Equation.DSMT4">
                  <p:embed/>
                </p:oleObj>
              </mc:Choice>
              <mc:Fallback>
                <p:oleObj name="Equation" r:id="rId3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8" name="Equation" r:id="rId5" imgW="850531" imgH="203112" progId="Equation.DSMT4">
                  <p:embed/>
                </p:oleObj>
              </mc:Choice>
              <mc:Fallback>
                <p:oleObj name="Equation" r:id="rId5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/>
      <p:bldP spid="27662" grpId="0"/>
      <p:bldP spid="27663" grpId="0"/>
      <p:bldP spid="27664" grpId="0"/>
      <p:bldP spid="27665" grpId="0"/>
      <p:bldP spid="27666" grpId="0"/>
      <p:bldP spid="276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05DCC4-E270-41D0-AF16-A4AA763D40C0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FCCFA-B022-440A-A6AA-EA133FBE50C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根据算法编写程序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28677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8681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8686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87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8688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868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8697" name="AutoShape 56"/>
                <p:cNvCxnSpPr>
                  <a:cxnSpLocks noChangeShapeType="1"/>
                  <a:stCxn id="28687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69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682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8683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 dirty="0"/>
                <a:t>x</a:t>
              </a:r>
              <a:endParaRPr lang="en-US" altLang="zh-CN" sz="1800" dirty="0"/>
            </a:p>
          </p:txBody>
        </p:sp>
        <p:sp>
          <p:nvSpPr>
            <p:cNvPr id="28684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8685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6" name="Equation" r:id="rId4" imgW="850531" imgH="330057" progId="Equation.DSMT4">
                  <p:embed/>
                </p:oleObj>
              </mc:Choice>
              <mc:Fallback>
                <p:oleObj name="Equation" r:id="rId4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7" name="Equation" r:id="rId6" imgW="850531" imgH="203112" progId="Equation.DSMT4">
                  <p:embed/>
                </p:oleObj>
              </mc:Choice>
              <mc:Fallback>
                <p:oleObj name="Equation" r:id="rId6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971550" y="968375"/>
            <a:ext cx="70516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math.h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void main()</a:t>
            </a:r>
          </a:p>
          <a:p>
            <a:r>
              <a:rPr lang="en-US" altLang="zh-CN" sz="2400" dirty="0"/>
              <a:t>{  float </a:t>
            </a:r>
            <a:r>
              <a:rPr lang="en-US" altLang="zh-CN" sz="2400" dirty="0" err="1"/>
              <a:t>a,b</a:t>
            </a:r>
            <a:r>
              <a:rPr lang="en-GB" altLang="zh-CN" sz="2400" dirty="0"/>
              <a:t>,h</a:t>
            </a:r>
            <a:r>
              <a:rPr lang="en-US" altLang="zh-CN" sz="2400" dirty="0"/>
              <a:t>,s</a:t>
            </a:r>
            <a:r>
              <a:rPr lang="en-GB" altLang="zh-CN" sz="2400" dirty="0"/>
              <a:t>;</a:t>
            </a:r>
          </a:p>
          <a:p>
            <a:r>
              <a:rPr lang="en-GB" altLang="zh-CN" sz="2400" dirty="0"/>
              <a:t>    </a:t>
            </a:r>
            <a:r>
              <a:rPr lang="en-GB" altLang="zh-CN" sz="2400" dirty="0" err="1"/>
              <a:t>int</a:t>
            </a:r>
            <a:r>
              <a:rPr lang="en-GB" altLang="zh-CN" sz="2400" dirty="0"/>
              <a:t> </a:t>
            </a:r>
            <a:r>
              <a:rPr lang="en-GB" altLang="zh-CN" sz="2400" dirty="0" err="1"/>
              <a:t>i,n</a:t>
            </a:r>
            <a:r>
              <a:rPr lang="en-GB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</a:t>
            </a:r>
            <a:r>
              <a:rPr lang="en-GB" altLang="zh-CN" sz="2400" dirty="0"/>
              <a:t>p</a:t>
            </a:r>
            <a:r>
              <a:rPr lang="en-US" altLang="zh-CN" sz="2400" dirty="0"/>
              <a:t>lease </a:t>
            </a:r>
            <a:r>
              <a:rPr lang="en-US" altLang="zh-CN" sz="2400" dirty="0" err="1"/>
              <a:t>i</a:t>
            </a:r>
            <a:r>
              <a:rPr lang="en-GB" altLang="zh-CN" sz="2400" dirty="0"/>
              <a:t>n</a:t>
            </a:r>
            <a:r>
              <a:rPr lang="en-US" altLang="zh-CN" sz="2400" dirty="0"/>
              <a:t>put </a:t>
            </a:r>
            <a:r>
              <a:rPr lang="en-GB" altLang="zh-CN" sz="2400" dirty="0"/>
              <a:t>values of </a:t>
            </a:r>
            <a:r>
              <a:rPr lang="en-GB" altLang="zh-CN" sz="2400" dirty="0" err="1"/>
              <a:t>a,b</a:t>
            </a:r>
            <a:r>
              <a:rPr lang="en-GB" altLang="zh-CN" sz="2400" dirty="0"/>
              <a:t> and n</a:t>
            </a:r>
            <a:r>
              <a:rPr lang="en-US" altLang="zh-CN" sz="2400" dirty="0"/>
              <a:t>:\n");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f,%f,%d",&amp;a,&amp;b,&amp;n</a:t>
            </a:r>
            <a:r>
              <a:rPr lang="en-US" altLang="zh-CN" sz="2400" dirty="0"/>
              <a:t>);  </a:t>
            </a:r>
          </a:p>
          <a:p>
            <a:r>
              <a:rPr lang="en-US" altLang="zh-CN" sz="2400" dirty="0"/>
              <a:t>    h=(b-a)/n;</a:t>
            </a:r>
          </a:p>
          <a:p>
            <a:r>
              <a:rPr lang="en-US" altLang="zh-CN" sz="2400" dirty="0"/>
              <a:t>    s=0;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</a:t>
            </a:r>
          </a:p>
          <a:p>
            <a:r>
              <a:rPr lang="en-US" altLang="zh-CN" sz="2400" dirty="0"/>
              <a:t>   while(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&lt;=n)</a:t>
            </a:r>
          </a:p>
          <a:p>
            <a:r>
              <a:rPr lang="en-US" altLang="zh-CN" sz="2400" dirty="0"/>
              <a:t>      {s=</a:t>
            </a:r>
            <a:r>
              <a:rPr lang="en-US" altLang="zh-CN" sz="2400" dirty="0" err="1"/>
              <a:t>s+h</a:t>
            </a:r>
            <a:r>
              <a:rPr lang="en-US" altLang="zh-CN" sz="2400" dirty="0"/>
              <a:t>*sin(a+(i-1)*h);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++;}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(“a=%</a:t>
            </a:r>
            <a:r>
              <a:rPr lang="en-US" altLang="zh-CN" sz="2400" dirty="0" err="1"/>
              <a:t>f,b</a:t>
            </a:r>
            <a:r>
              <a:rPr lang="en-US" altLang="zh-CN" sz="2400" dirty="0"/>
              <a:t>=%</a:t>
            </a:r>
            <a:r>
              <a:rPr lang="en-US" altLang="zh-CN" sz="2400" dirty="0" err="1"/>
              <a:t>f,n</a:t>
            </a:r>
            <a:r>
              <a:rPr lang="en-US" altLang="zh-CN" sz="2400" dirty="0"/>
              <a:t>=%</a:t>
            </a:r>
            <a:r>
              <a:rPr lang="en-US" altLang="zh-CN" sz="2400" dirty="0" err="1"/>
              <a:t>d,s</a:t>
            </a:r>
            <a:r>
              <a:rPr lang="en-US" altLang="zh-CN" sz="2400" dirty="0"/>
              <a:t>=%f\n”,</a:t>
            </a:r>
            <a:r>
              <a:rPr lang="en-US" altLang="zh-CN" sz="2400" dirty="0" err="1"/>
              <a:t>a,b,n,s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578368-341D-45D0-9E27-D5D098F2D19E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FB26B-63E8-47E3-A2F3-BDBDE5740EC6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程序的上机步骤</a:t>
            </a:r>
            <a:endParaRPr lang="en-US" altLang="zh-CN" sz="3200" b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705350" y="1293813"/>
            <a:ext cx="1263650" cy="3359150"/>
            <a:chOff x="3844" y="592"/>
            <a:chExt cx="796" cy="2116"/>
          </a:xfrm>
        </p:grpSpPr>
        <p:sp>
          <p:nvSpPr>
            <p:cNvPr id="29710" name="Text Box 34"/>
            <p:cNvSpPr txBox="1">
              <a:spLocks noChangeArrowheads="1"/>
            </p:cNvSpPr>
            <p:nvPr/>
          </p:nvSpPr>
          <p:spPr bwMode="auto">
            <a:xfrm>
              <a:off x="3844" y="5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编辑</a:t>
              </a:r>
            </a:p>
          </p:txBody>
        </p:sp>
        <p:sp>
          <p:nvSpPr>
            <p:cNvPr id="29711" name="Text Box 35"/>
            <p:cNvSpPr txBox="1">
              <a:spLocks noChangeArrowheads="1"/>
            </p:cNvSpPr>
            <p:nvPr/>
          </p:nvSpPr>
          <p:spPr bwMode="auto">
            <a:xfrm>
              <a:off x="3844" y="17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链接</a:t>
              </a:r>
            </a:p>
          </p:txBody>
        </p:sp>
        <p:sp>
          <p:nvSpPr>
            <p:cNvPr id="29712" name="Text Box 36"/>
            <p:cNvSpPr txBox="1">
              <a:spLocks noChangeArrowheads="1"/>
            </p:cNvSpPr>
            <p:nvPr/>
          </p:nvSpPr>
          <p:spPr bwMode="auto">
            <a:xfrm>
              <a:off x="3844" y="11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编译</a:t>
              </a:r>
            </a:p>
          </p:txBody>
        </p:sp>
        <p:sp>
          <p:nvSpPr>
            <p:cNvPr id="29713" name="Text Box 37"/>
            <p:cNvSpPr txBox="1">
              <a:spLocks noChangeArrowheads="1"/>
            </p:cNvSpPr>
            <p:nvPr/>
          </p:nvSpPr>
          <p:spPr bwMode="auto">
            <a:xfrm>
              <a:off x="3844" y="23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执行</a:t>
              </a:r>
            </a:p>
          </p:txBody>
        </p:sp>
        <p:sp>
          <p:nvSpPr>
            <p:cNvPr id="29714" name="AutoShape 38"/>
            <p:cNvSpPr>
              <a:spLocks noChangeArrowheads="1"/>
            </p:cNvSpPr>
            <p:nvPr/>
          </p:nvSpPr>
          <p:spPr bwMode="auto">
            <a:xfrm>
              <a:off x="4200" y="900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AutoShape 39"/>
            <p:cNvSpPr>
              <a:spLocks noChangeArrowheads="1"/>
            </p:cNvSpPr>
            <p:nvPr/>
          </p:nvSpPr>
          <p:spPr bwMode="auto">
            <a:xfrm>
              <a:off x="4200" y="1506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AutoShape 40"/>
            <p:cNvSpPr>
              <a:spLocks noChangeArrowheads="1"/>
            </p:cNvSpPr>
            <p:nvPr/>
          </p:nvSpPr>
          <p:spPr bwMode="auto">
            <a:xfrm>
              <a:off x="4200" y="2112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68313" y="981075"/>
            <a:ext cx="6297612" cy="5481638"/>
            <a:chOff x="385" y="618"/>
            <a:chExt cx="3877" cy="3453"/>
          </a:xfrm>
        </p:grpSpPr>
        <p:graphicFrame>
          <p:nvGraphicFramePr>
            <p:cNvPr id="29708" name="Object 44"/>
            <p:cNvGraphicFramePr>
              <a:graphicFrameLocks noChangeAspect="1"/>
            </p:cNvGraphicFramePr>
            <p:nvPr/>
          </p:nvGraphicFramePr>
          <p:xfrm>
            <a:off x="385" y="618"/>
            <a:ext cx="3877" cy="3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59" name="Document" r:id="rId3" imgW="6543359" imgH="5367942" progId="Word.Document.8">
                    <p:embed/>
                  </p:oleObj>
                </mc:Choice>
                <mc:Fallback>
                  <p:oleObj name="Document" r:id="rId3" imgW="6543359" imgH="5367942" progId="Word.Document.8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618"/>
                          <a:ext cx="3877" cy="3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Text Box 45"/>
            <p:cNvSpPr txBox="1">
              <a:spLocks noChangeArrowheads="1"/>
            </p:cNvSpPr>
            <p:nvPr/>
          </p:nvSpPr>
          <p:spPr bwMode="auto">
            <a:xfrm>
              <a:off x="521" y="2614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200">
                  <a:solidFill>
                    <a:srgbClr val="000000"/>
                  </a:solidFill>
                  <a:ea typeface="隶书" pitchFamily="49" charset="-122"/>
                </a:rPr>
                <a:t>file.exe</a:t>
              </a:r>
            </a:p>
          </p:txBody>
        </p:sp>
      </p:grpSp>
      <p:sp>
        <p:nvSpPr>
          <p:cNvPr id="684078" name="Text Box 46"/>
          <p:cNvSpPr txBox="1">
            <a:spLocks noChangeArrowheads="1"/>
          </p:cNvSpPr>
          <p:nvPr/>
        </p:nvSpPr>
        <p:spPr bwMode="auto">
          <a:xfrm>
            <a:off x="6059488" y="1217613"/>
            <a:ext cx="2855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编写程序代码,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生成源程序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c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 或*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.cpp</a:t>
            </a:r>
          </a:p>
        </p:txBody>
      </p:sp>
      <p:sp>
        <p:nvSpPr>
          <p:cNvPr id="684079" name="Text Box 47"/>
          <p:cNvSpPr txBox="1">
            <a:spLocks noChangeArrowheads="1"/>
          </p:cNvSpPr>
          <p:nvPr/>
        </p:nvSpPr>
        <p:spPr bwMode="auto">
          <a:xfrm>
            <a:off x="6016624" y="2041525"/>
            <a:ext cx="30194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ea typeface="隶书" pitchFamily="49" charset="-122"/>
              </a:rPr>
              <a:t>语法分析查错，翻译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ea typeface="隶书" pitchFamily="49" charset="-122"/>
              </a:rPr>
              <a:t>生成目标程序</a:t>
            </a:r>
            <a:r>
              <a:rPr kumimoji="1" lang="zh-CN" altLang="en-US" sz="2000" dirty="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 dirty="0" err="1" smtClean="0">
                <a:solidFill>
                  <a:srgbClr val="FF3300"/>
                </a:solidFill>
                <a:ea typeface="隶书" pitchFamily="49" charset="-122"/>
              </a:rPr>
              <a:t>obj</a:t>
            </a:r>
            <a:r>
              <a:rPr kumimoji="1" lang="zh-CN" altLang="en-US" sz="2000" dirty="0" smtClean="0">
                <a:solidFill>
                  <a:srgbClr val="FF3300"/>
                </a:solidFill>
                <a:ea typeface="隶书" pitchFamily="49" charset="-122"/>
              </a:rPr>
              <a:t>或*</a:t>
            </a:r>
            <a:r>
              <a:rPr kumimoji="1" lang="en-US" altLang="zh-CN" sz="2000" dirty="0" smtClean="0">
                <a:solidFill>
                  <a:srgbClr val="FF3300"/>
                </a:solidFill>
                <a:ea typeface="隶书" pitchFamily="49" charset="-122"/>
              </a:rPr>
              <a:t>.o</a:t>
            </a:r>
            <a:endParaRPr kumimoji="1" lang="en-US" altLang="zh-CN" sz="2000" dirty="0">
              <a:solidFill>
                <a:srgbClr val="FF3300"/>
              </a:solidFill>
              <a:ea typeface="隶书" pitchFamily="49" charset="-122"/>
            </a:endParaRPr>
          </a:p>
        </p:txBody>
      </p:sp>
      <p:sp>
        <p:nvSpPr>
          <p:cNvPr id="684080" name="Text Box 48"/>
          <p:cNvSpPr txBox="1">
            <a:spLocks noChangeArrowheads="1"/>
          </p:cNvSpPr>
          <p:nvPr/>
        </p:nvSpPr>
        <p:spPr bwMode="auto">
          <a:xfrm>
            <a:off x="6057900" y="3008313"/>
            <a:ext cx="297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与其它目标程序或库函数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链接装配,生成可执行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</p:txBody>
      </p:sp>
      <p:graphicFrame>
        <p:nvGraphicFramePr>
          <p:cNvPr id="68408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3785"/>
              </p:ext>
            </p:extLst>
          </p:nvPr>
        </p:nvGraphicFramePr>
        <p:xfrm>
          <a:off x="2798763" y="5013325"/>
          <a:ext cx="631031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0" name="工作表" r:id="rId5" imgW="3486016" imgH="752575" progId="Excel.Sheet.8">
                  <p:embed/>
                </p:oleObj>
              </mc:Choice>
              <mc:Fallback>
                <p:oleObj name="工作表" r:id="rId5" imgW="3486016" imgH="752575" progId="Excel.Sheet.8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013325"/>
                        <a:ext cx="6310312" cy="1466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83" name="Text Box 51"/>
          <p:cNvSpPr txBox="1">
            <a:spLocks noChangeArrowheads="1"/>
          </p:cNvSpPr>
          <p:nvPr/>
        </p:nvSpPr>
        <p:spPr bwMode="auto">
          <a:xfrm>
            <a:off x="6084888" y="4024313"/>
            <a:ext cx="174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运行程序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检查结果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78" grpId="0" autoUpdateAnimBg="0"/>
      <p:bldP spid="684079" grpId="0" autoUpdateAnimBg="0"/>
      <p:bldP spid="684080" grpId="0" autoUpdateAnimBg="0"/>
      <p:bldP spid="6840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  <a:r>
              <a:rPr lang="en-US" altLang="zh-CN" sz="3600" dirty="0" smtClean="0">
                <a:latin typeface="Times New Roman" pitchFamily="18" charset="0"/>
              </a:rPr>
              <a:t>/</a:t>
            </a:r>
            <a:r>
              <a:rPr lang="zh-CN" altLang="en-US" sz="3600" dirty="0" smtClean="0">
                <a:latin typeface="Times New Roman" pitchFamily="18" charset="0"/>
              </a:rPr>
              <a:t>编译系统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83568" y="1204913"/>
            <a:ext cx="823183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Bloodshed Dev-C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++ 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Turbo C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6.0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Studio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VS2010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VS Community 2013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等）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766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0B3350-6338-4CE2-A0BB-C95E64757F2E}" type="datetime10">
              <a:rPr lang="zh-CN" altLang="en-US" smtClean="0"/>
              <a:t>10:46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D4142-C5F1-4E77-8025-4376D1BE397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836613"/>
            <a:ext cx="8001000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教材</a:t>
            </a: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：</a:t>
            </a:r>
            <a:endParaRPr lang="en-US" altLang="zh-CN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buFont typeface="Wingdings" pitchFamily="2" charset="2"/>
              <a:buNone/>
              <a:defRPr/>
            </a:pPr>
            <a:endParaRPr lang="zh-CN" altLang="en-US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《C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</a:t>
            </a: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（第三版）荣政等  西安电子科技大学出版社</a:t>
            </a:r>
            <a:endParaRPr lang="en-US" altLang="zh-CN" sz="2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程序设计）（第三版）学习指导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altLang="zh-CN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上机安排：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见自制课表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1124744"/>
            <a:ext cx="74676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Bloodshed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是一个著名的免费软件组织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Dev 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环境下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C/C++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的集成开发环境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(IDE)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编译器在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中的变种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或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Cygwin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默认使用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/TDM-GCC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遵循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C++ 11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标准，同时兼容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C++98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工程编辑器中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集成了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编辑器、编译器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、链接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程序和执行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程序。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  <a:hlinkClick r:id="rId3"/>
              </a:rPr>
              <a:t>http://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  <a:hlinkClick r:id="rId3"/>
              </a:rPr>
              <a:t>www.bloodshed.net/index.html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975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启动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60" y="1556792"/>
            <a:ext cx="2539008" cy="302433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67744" y="1431940"/>
            <a:ext cx="6647656" cy="51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43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304800" y="908720"/>
            <a:ext cx="8610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新建项目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工程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Console Application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3253740" cy="132588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3429000"/>
            <a:ext cx="4808220" cy="275844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3865300" y="1617732"/>
            <a:ext cx="5274310" cy="35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9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生成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主函数框架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625282"/>
            <a:ext cx="8352928" cy="49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4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保存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主函数所在的文件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--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main.c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552535"/>
            <a:ext cx="7245424" cy="46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4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编译，运行，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1625282"/>
            <a:ext cx="7848872" cy="492791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899592" y="4089241"/>
            <a:ext cx="4149080" cy="2470423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5205888" y="4058875"/>
            <a:ext cx="3520440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2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主函数，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main.c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工程文件：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一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个工程中可以包含多个*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文件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72344" y="2123450"/>
            <a:ext cx="7603673" cy="45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4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075" y="742052"/>
            <a:ext cx="807355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812361"/>
            <a:ext cx="8964488" cy="29290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/>
              <a:t>调用输入输出函数，需要头文件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/>
              <a:t>调用</a:t>
            </a:r>
            <a:r>
              <a:rPr lang="en-US" altLang="zh-CN" sz="2400" dirty="0"/>
              <a:t>system</a:t>
            </a:r>
            <a:r>
              <a:rPr lang="zh-CN" altLang="en-US" sz="2400" dirty="0"/>
              <a:t>函数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需要头文件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stdlib.h</a:t>
            </a:r>
            <a:r>
              <a:rPr lang="en-US" altLang="zh-CN" sz="24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程序中只能有一个主函数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注意函数的返回类型与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保持一致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argc,char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 </a:t>
            </a:r>
            <a:r>
              <a:rPr lang="en-US" altLang="zh-CN" sz="2400" dirty="0"/>
              <a:t>{ …   return 0</a:t>
            </a:r>
            <a:r>
              <a:rPr lang="en-US" altLang="zh-CN" sz="24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书上无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的主函数，相当于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void main( ) { </a:t>
            </a:r>
            <a:r>
              <a:rPr lang="zh-CN" altLang="en-US" sz="2400" dirty="0" smtClean="0"/>
              <a:t>无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语句，或：</a:t>
            </a:r>
            <a:r>
              <a:rPr lang="en-US" altLang="zh-CN" sz="2400" dirty="0" smtClean="0"/>
              <a:t>return;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} //</a:t>
            </a:r>
            <a:r>
              <a:rPr lang="zh-CN" altLang="en-US" sz="2400" dirty="0" smtClean="0"/>
              <a:t>主函数最好有返回类型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，有些编译系统是强制要求的。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2505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043C36-CB49-4A65-BBC0-D4E8368E4016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3FDED-A858-4BBF-8468-D4ABA5FE7C33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1258888" y="908050"/>
            <a:ext cx="674211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/>
              <a:t>运行</a:t>
            </a:r>
            <a:r>
              <a:rPr lang="en-US" altLang="zh-CN"/>
              <a:t>VC++</a:t>
            </a:r>
          </a:p>
          <a:p>
            <a:pPr>
              <a:buFont typeface="Arial" charset="0"/>
              <a:buChar char="•"/>
            </a:pPr>
            <a:r>
              <a:rPr lang="zh-CN" altLang="en-US"/>
              <a:t>新建工程，输入工程名称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选择</a:t>
            </a:r>
            <a:r>
              <a:rPr lang="en-US" altLang="zh-CN"/>
              <a:t>Win32 Console Application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662622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6ACA24-3E6B-45C0-89D1-1D121453261E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8C2F8-3B16-4954-A585-6F70441148FE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74700"/>
            <a:ext cx="7702550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0D112B-D9A7-462E-968A-7710C75ED1BE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690A6-E69C-47D5-AFD1-04241F06900C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85074" name="WordArt 18"/>
          <p:cNvSpPr>
            <a:spLocks noChangeArrowheads="1" noChangeShapeType="1" noTextEdit="1"/>
          </p:cNvSpPr>
          <p:nvPr/>
        </p:nvSpPr>
        <p:spPr bwMode="auto">
          <a:xfrm>
            <a:off x="2362200" y="936625"/>
            <a:ext cx="4343400" cy="739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华文细黑"/>
                <a:ea typeface="华文细黑"/>
              </a:rPr>
              <a:t>让我们共同回忆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9600" y="1828800"/>
            <a:ext cx="8534400" cy="4648200"/>
            <a:chOff x="384" y="1152"/>
            <a:chExt cx="5376" cy="292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384" y="1856"/>
              <a:ext cx="336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计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算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机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统</a:t>
              </a:r>
            </a:p>
          </p:txBody>
        </p:sp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1536" y="1152"/>
              <a:ext cx="1008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运算器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控制器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存储器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输入设备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输出设备</a:t>
              </a:r>
            </a:p>
          </p:txBody>
        </p:sp>
        <p:sp>
          <p:nvSpPr>
            <p:cNvPr id="6152" name="AutoShape 6"/>
            <p:cNvSpPr>
              <a:spLocks/>
            </p:cNvSpPr>
            <p:nvPr/>
          </p:nvSpPr>
          <p:spPr bwMode="auto">
            <a:xfrm>
              <a:off x="1392" y="1259"/>
              <a:ext cx="185" cy="1296"/>
            </a:xfrm>
            <a:prstGeom prst="leftBrace">
              <a:avLst>
                <a:gd name="adj1" fmla="val 5837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AutoShape 7"/>
            <p:cNvSpPr>
              <a:spLocks/>
            </p:cNvSpPr>
            <p:nvPr/>
          </p:nvSpPr>
          <p:spPr bwMode="auto">
            <a:xfrm>
              <a:off x="720" y="1856"/>
              <a:ext cx="238" cy="1392"/>
            </a:xfrm>
            <a:prstGeom prst="leftBrace">
              <a:avLst>
                <a:gd name="adj1" fmla="val 48739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912" y="3083"/>
              <a:ext cx="6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软件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938" y="1765"/>
              <a:ext cx="646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硬件</a:t>
              </a:r>
            </a:p>
          </p:txBody>
        </p:sp>
        <p:sp>
          <p:nvSpPr>
            <p:cNvPr id="6156" name="AutoShape 10"/>
            <p:cNvSpPr>
              <a:spLocks/>
            </p:cNvSpPr>
            <p:nvPr/>
          </p:nvSpPr>
          <p:spPr bwMode="auto">
            <a:xfrm>
              <a:off x="1369" y="2917"/>
              <a:ext cx="119" cy="630"/>
            </a:xfrm>
            <a:prstGeom prst="leftBrace">
              <a:avLst>
                <a:gd name="adj1" fmla="val 4411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2400" y="1316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a typeface="楷体_GB2312" pitchFamily="49" charset="-122"/>
                </a:rPr>
                <a:t>CPU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1440" y="2875"/>
              <a:ext cx="91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7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系统软件</a:t>
              </a:r>
            </a:p>
            <a:p>
              <a:pPr>
                <a:lnSpc>
                  <a:spcPct val="100000"/>
                </a:lnSpc>
                <a:spcBef>
                  <a:spcPct val="70000"/>
                </a:spcBef>
                <a:spcAft>
                  <a:spcPct val="40000"/>
                </a:spcAft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应用软件</a:t>
              </a:r>
            </a:p>
          </p:txBody>
        </p:sp>
        <p:sp>
          <p:nvSpPr>
            <p:cNvPr id="6159" name="AutoShape 14"/>
            <p:cNvSpPr>
              <a:spLocks/>
            </p:cNvSpPr>
            <p:nvPr/>
          </p:nvSpPr>
          <p:spPr bwMode="auto">
            <a:xfrm>
              <a:off x="2281" y="2651"/>
              <a:ext cx="119" cy="774"/>
            </a:xfrm>
            <a:prstGeom prst="leftBrace">
              <a:avLst>
                <a:gd name="adj1" fmla="val 54202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2352" y="2587"/>
              <a:ext cx="1680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操作系统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支持软件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程序设计语言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与语言处理程序</a:t>
              </a:r>
            </a:p>
          </p:txBody>
        </p:sp>
        <p:sp>
          <p:nvSpPr>
            <p:cNvPr id="6161" name="AutoShape 16"/>
            <p:cNvSpPr>
              <a:spLocks/>
            </p:cNvSpPr>
            <p:nvPr/>
          </p:nvSpPr>
          <p:spPr bwMode="auto">
            <a:xfrm>
              <a:off x="3540" y="2987"/>
              <a:ext cx="119" cy="528"/>
            </a:xfrm>
            <a:prstGeom prst="leftBrace">
              <a:avLst>
                <a:gd name="adj1" fmla="val 36975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3600" y="2861"/>
              <a:ext cx="2160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机器语言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汇编语言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高级语言：</a:t>
              </a:r>
              <a:r>
                <a:rPr lang="en-US" altLang="zh-CN" sz="1800" b="1">
                  <a:solidFill>
                    <a:srgbClr val="008000"/>
                  </a:solidFill>
                  <a:ea typeface="楷体_GB2312" pitchFamily="49" charset="-122"/>
                </a:rPr>
                <a:t>C</a:t>
              </a:r>
              <a:r>
                <a:rPr lang="zh-CN" altLang="en-US" sz="1800" b="1">
                  <a:solidFill>
                    <a:srgbClr val="008000"/>
                  </a:solidFill>
                  <a:ea typeface="楷体_GB2312" pitchFamily="49" charset="-122"/>
                </a:rPr>
                <a:t>语言</a:t>
              </a:r>
              <a:r>
                <a:rPr lang="zh-CN" altLang="en-US" sz="1800" b="1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Fortran、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                       Pascal</a:t>
              </a:r>
            </a:p>
          </p:txBody>
        </p:sp>
        <p:sp>
          <p:nvSpPr>
            <p:cNvPr id="6163" name="AutoShape 20"/>
            <p:cNvSpPr>
              <a:spLocks/>
            </p:cNvSpPr>
            <p:nvPr/>
          </p:nvSpPr>
          <p:spPr bwMode="auto">
            <a:xfrm>
              <a:off x="2256" y="1259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164" name="AutoShape 21"/>
            <p:cNvSpPr>
              <a:spLocks/>
            </p:cNvSpPr>
            <p:nvPr/>
          </p:nvSpPr>
          <p:spPr bwMode="auto">
            <a:xfrm>
              <a:off x="2928" y="1451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Text Box 22"/>
            <p:cNvSpPr txBox="1">
              <a:spLocks noChangeArrowheads="1"/>
            </p:cNvSpPr>
            <p:nvPr/>
          </p:nvSpPr>
          <p:spPr bwMode="auto">
            <a:xfrm>
              <a:off x="3072" y="1508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主机</a:t>
              </a:r>
            </a:p>
          </p:txBody>
        </p:sp>
        <p:sp>
          <p:nvSpPr>
            <p:cNvPr id="6166" name="Text Box 23"/>
            <p:cNvSpPr txBox="1">
              <a:spLocks noChangeArrowheads="1"/>
            </p:cNvSpPr>
            <p:nvPr/>
          </p:nvSpPr>
          <p:spPr bwMode="auto">
            <a:xfrm>
              <a:off x="3216" y="3838"/>
              <a:ext cx="187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分类：</a:t>
              </a:r>
              <a:r>
                <a:rPr lang="zh-CN" altLang="en-US" sz="2000" b="1">
                  <a:solidFill>
                    <a:srgbClr val="008000"/>
                  </a:solidFill>
                  <a:ea typeface="楷体_GB2312" pitchFamily="49" charset="-122"/>
                </a:rPr>
                <a:t>编译型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、解释型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DEEC59-BE59-4D21-8481-CF74605506EE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FE0F-B149-4643-BF9E-F6456B5D2F0A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889000"/>
            <a:ext cx="625475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31640D-0114-4AC2-B826-265D5AA67167}" type="datetime10">
              <a:rPr lang="zh-CN" altLang="en-US" smtClean="0"/>
              <a:t>10:46</a:t>
            </a:fld>
            <a:endParaRPr lang="en-US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33438"/>
            <a:ext cx="8748712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4800" y="1412875"/>
            <a:ext cx="6864350" cy="464236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/>
              <a:t>#include "</a:t>
            </a:r>
            <a:r>
              <a:rPr lang="en-US" altLang="zh-CN" dirty="0" err="1"/>
              <a:t>stdafx.h</a:t>
            </a:r>
            <a:r>
              <a:rPr lang="en-US" altLang="zh-CN" dirty="0"/>
              <a:t>" </a:t>
            </a:r>
            <a:r>
              <a:rPr lang="en-US" altLang="zh-CN" dirty="0" smtClean="0"/>
              <a:t>  // </a:t>
            </a:r>
            <a:r>
              <a:rPr lang="en-US" altLang="zh-CN" dirty="0"/>
              <a:t>for VC++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  // for </a:t>
            </a:r>
            <a:r>
              <a:rPr lang="en-US" altLang="zh-CN" dirty="0" err="1"/>
              <a:t>printf</a:t>
            </a:r>
            <a:r>
              <a:rPr lang="en-US" altLang="zh-CN" dirty="0"/>
              <a:t>(),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  // for system("pause");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(“hello </a:t>
            </a:r>
            <a:r>
              <a:rPr lang="en-US" altLang="zh-CN" dirty="0" err="1"/>
              <a:t>Wordld</a:t>
            </a:r>
            <a:r>
              <a:rPr lang="en-US" altLang="zh-CN" dirty="0"/>
              <a:t>!\n”);</a:t>
            </a:r>
          </a:p>
          <a:p>
            <a:endParaRPr lang="en-US" altLang="zh-CN" dirty="0"/>
          </a:p>
          <a:p>
            <a:r>
              <a:rPr lang="en-US" altLang="zh-CN" dirty="0"/>
              <a:t>    /* </a:t>
            </a:r>
            <a:r>
              <a:rPr lang="zh-CN" altLang="en-US" dirty="0"/>
              <a:t>保持显示程序运行结果的</a:t>
            </a:r>
            <a:r>
              <a:rPr lang="en-US" altLang="zh-CN" dirty="0"/>
              <a:t>DOS</a:t>
            </a:r>
            <a:r>
              <a:rPr lang="zh-CN" altLang="en-US" dirty="0"/>
              <a:t>窗口 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system</a:t>
            </a:r>
            <a:r>
              <a:rPr lang="en-US" altLang="zh-CN" dirty="0"/>
              <a:t>("pause");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3477B5-EFA3-4BA5-832E-A873D4420064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9552" y="620688"/>
            <a:ext cx="7272808" cy="334245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#include "</a:t>
            </a:r>
            <a:r>
              <a:rPr lang="en-US" altLang="zh-CN" sz="2000" dirty="0" err="1"/>
              <a:t>stdafx.h</a:t>
            </a:r>
            <a:r>
              <a:rPr lang="en-US" altLang="zh-CN" sz="2000" dirty="0"/>
              <a:t>" </a:t>
            </a:r>
            <a:r>
              <a:rPr lang="en-US" altLang="zh-CN" sz="2000" dirty="0" smtClean="0"/>
              <a:t> // </a:t>
            </a:r>
            <a:r>
              <a:rPr lang="en-US" altLang="zh-CN" sz="2000" dirty="0"/>
              <a:t>for VC++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73016"/>
            <a:ext cx="8087816" cy="328359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VC++6.0</a:t>
            </a:r>
            <a:r>
              <a:rPr lang="zh-CN" altLang="en-US" sz="2400" dirty="0" smtClean="0"/>
              <a:t>的任何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必须含有头文件</a:t>
            </a:r>
            <a:r>
              <a:rPr lang="en-US" altLang="zh-CN" sz="2400" dirty="0" smtClean="0"/>
              <a:t>#include 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stdafx.h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调用输入输出函数，必须有头文件</a:t>
            </a:r>
            <a:r>
              <a:rPr lang="en-US" altLang="zh-CN" sz="2400" dirty="0" smtClean="0"/>
              <a:t>#&lt;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程序中只能有一个主函数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注意函数的返回类型与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保持一致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argc,char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 </a:t>
            </a:r>
            <a:r>
              <a:rPr lang="en-US" altLang="zh-CN" sz="2400" dirty="0"/>
              <a:t>{ …   return 0</a:t>
            </a:r>
            <a:r>
              <a:rPr lang="en-US" altLang="zh-CN" sz="24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书上无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的主函数，相当于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void main( ) { </a:t>
            </a:r>
            <a:r>
              <a:rPr lang="zh-CN" altLang="en-US" sz="2400" dirty="0" smtClean="0"/>
              <a:t>无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语句，或：</a:t>
            </a:r>
            <a:r>
              <a:rPr lang="en-US" altLang="zh-CN" sz="2400" dirty="0" smtClean="0"/>
              <a:t>return</a:t>
            </a:r>
            <a:r>
              <a:rPr lang="en-US" altLang="zh-CN" sz="2400" dirty="0"/>
              <a:t>;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} //</a:t>
            </a:r>
            <a:r>
              <a:rPr lang="zh-CN" altLang="en-US" sz="2400" dirty="0"/>
              <a:t>主函数最好有返回类型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，有些编译系统是强制要求的。</a:t>
            </a:r>
          </a:p>
        </p:txBody>
      </p:sp>
    </p:spTree>
    <p:extLst>
      <p:ext uri="{BB962C8B-B14F-4D97-AF65-F5344CB8AC3E}">
        <p14:creationId xmlns:p14="http://schemas.microsoft.com/office/powerpoint/2010/main" val="10583668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10:46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16370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10:46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1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0" y="528028"/>
            <a:ext cx="8656590" cy="59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37A737-29F8-4039-87B5-EF61464426AE}" type="datetime10">
              <a:rPr lang="zh-CN" altLang="en-US" smtClean="0"/>
              <a:t>10:46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sln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源文件：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头文件：</a:t>
            </a:r>
            <a:r>
              <a:rPr lang="en-US" altLang="zh-CN" dirty="0" smtClean="0"/>
              <a:t>*.h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10:46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本章小结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 1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、认识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语言格式与结构。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 2、熟悉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Turbo C/Visual C++6.0/Visual Studio/Bloodshed Dev-C++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编程环境。</a:t>
            </a:r>
            <a:endParaRPr kumimoji="1" lang="en-US" altLang="zh-CN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3、理解算法的概念和两种流程图表示方法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1BB8CE-E7BE-43F4-9308-B165565A0DF1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D969D-4B8B-43BB-90A7-11595D781C68}" type="slidenum">
              <a:rPr lang="zh-CN" altLang="en-US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latin typeface="Times New Roman" pitchFamily="18" charset="0"/>
              </a:rPr>
              <a:t>作业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pic>
        <p:nvPicPr>
          <p:cNvPr id="38917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 P29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401A0-9D7F-4698-A23F-204AE949ED6F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DFA1D-B79B-4446-BA16-EEF886B2589F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362075"/>
            <a:ext cx="6096000" cy="3938588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01600" indent="0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4000" u="sng" dirty="0" smtClean="0">
                <a:latin typeface="Times New Roman" pitchFamily="18" charset="0"/>
                <a:ea typeface="隶书" pitchFamily="49" charset="-122"/>
              </a:rPr>
              <a:t>内容提要：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语言的发展历史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语言的特点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简单的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程序介绍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语言解决问题的步骤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第1章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</a:t>
            </a:r>
            <a:r>
              <a:rPr lang="zh-CN" altLang="en-US" dirty="0">
                <a:latin typeface="Times New Roman" pitchFamily="18" charset="0"/>
              </a:rPr>
              <a:t>基础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8D92F5-22C1-43D1-B1BD-92C69DF69150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48AF5-0E36-4D20-815E-317A94E8FC4A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0292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程序设计语言的发展</a:t>
            </a:r>
            <a:r>
              <a:rPr lang="zh-CN" altLang="en-US" smtClean="0"/>
              <a:t> </a:t>
            </a:r>
          </a:p>
        </p:txBody>
      </p:sp>
      <p:sp>
        <p:nvSpPr>
          <p:cNvPr id="686097" name="Text Box 17"/>
          <p:cNvSpPr txBox="1">
            <a:spLocks noChangeArrowheads="1"/>
          </p:cNvSpPr>
          <p:nvPr/>
        </p:nvSpPr>
        <p:spPr bwMode="auto">
          <a:xfrm>
            <a:off x="14478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机器语言</a:t>
            </a:r>
          </a:p>
        </p:txBody>
      </p:sp>
      <p:sp>
        <p:nvSpPr>
          <p:cNvPr id="686098" name="Text Box 18"/>
          <p:cNvSpPr txBox="1">
            <a:spLocks noChangeArrowheads="1"/>
          </p:cNvSpPr>
          <p:nvPr/>
        </p:nvSpPr>
        <p:spPr bwMode="auto">
          <a:xfrm>
            <a:off x="31242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汇编语言</a:t>
            </a:r>
          </a:p>
        </p:txBody>
      </p:sp>
      <p:sp>
        <p:nvSpPr>
          <p:cNvPr id="686099" name="Text Box 19"/>
          <p:cNvSpPr txBox="1">
            <a:spLocks noChangeArrowheads="1"/>
          </p:cNvSpPr>
          <p:nvPr/>
        </p:nvSpPr>
        <p:spPr bwMode="auto">
          <a:xfrm>
            <a:off x="48006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高级语言</a:t>
            </a:r>
          </a:p>
        </p:txBody>
      </p:sp>
      <p:sp>
        <p:nvSpPr>
          <p:cNvPr id="686100" name="AutoShape 20"/>
          <p:cNvSpPr>
            <a:spLocks noChangeArrowheads="1"/>
          </p:cNvSpPr>
          <p:nvPr/>
        </p:nvSpPr>
        <p:spPr bwMode="auto">
          <a:xfrm>
            <a:off x="22098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1" name="AutoShape 21"/>
          <p:cNvSpPr>
            <a:spLocks noChangeArrowheads="1"/>
          </p:cNvSpPr>
          <p:nvPr/>
        </p:nvSpPr>
        <p:spPr bwMode="auto">
          <a:xfrm>
            <a:off x="39624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2" name="Text Box 22"/>
          <p:cNvSpPr txBox="1">
            <a:spLocks noChangeArrowheads="1"/>
          </p:cNvSpPr>
          <p:nvPr/>
        </p:nvSpPr>
        <p:spPr bwMode="auto">
          <a:xfrm>
            <a:off x="6324600" y="25146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面向过程</a:t>
            </a:r>
          </a:p>
        </p:txBody>
      </p:sp>
      <p:sp>
        <p:nvSpPr>
          <p:cNvPr id="686103" name="Text Box 23"/>
          <p:cNvSpPr txBox="1">
            <a:spLocks noChangeArrowheads="1"/>
          </p:cNvSpPr>
          <p:nvPr/>
        </p:nvSpPr>
        <p:spPr bwMode="auto">
          <a:xfrm>
            <a:off x="6324600" y="35814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面向对象</a:t>
            </a:r>
          </a:p>
        </p:txBody>
      </p:sp>
      <p:sp>
        <p:nvSpPr>
          <p:cNvPr id="686104" name="AutoShape 24"/>
          <p:cNvSpPr>
            <a:spLocks noChangeArrowheads="1"/>
          </p:cNvSpPr>
          <p:nvPr/>
        </p:nvSpPr>
        <p:spPr bwMode="auto">
          <a:xfrm rot="1521747">
            <a:off x="5562600" y="3429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5" name="AutoShape 25"/>
          <p:cNvSpPr>
            <a:spLocks noChangeArrowheads="1"/>
          </p:cNvSpPr>
          <p:nvPr/>
        </p:nvSpPr>
        <p:spPr bwMode="auto">
          <a:xfrm rot="-2247786">
            <a:off x="5562600" y="2743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6" name="AutoShape 26"/>
          <p:cNvSpPr>
            <a:spLocks noChangeArrowheads="1"/>
          </p:cNvSpPr>
          <p:nvPr/>
        </p:nvSpPr>
        <p:spPr bwMode="auto">
          <a:xfrm>
            <a:off x="708025" y="4413250"/>
            <a:ext cx="6362700" cy="1225550"/>
          </a:xfrm>
          <a:prstGeom prst="wedgeRectCallout">
            <a:avLst>
              <a:gd name="adj1" fmla="val -32190"/>
              <a:gd name="adj2" fmla="val -77333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en-US" altLang="zh-CN" sz="2400" b="1">
                <a:solidFill>
                  <a:schemeClr val="bg1"/>
                </a:solidFill>
              </a:rPr>
              <a:t>CPU</a:t>
            </a:r>
            <a:r>
              <a:rPr kumimoji="1" lang="zh-CN" altLang="zh-CN" sz="2400" b="1">
                <a:solidFill>
                  <a:schemeClr val="bg1"/>
                </a:solidFill>
              </a:rPr>
              <a:t>指令系统，由0、1序列构成的指令码组成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如：10000000      加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        10010000      减</a:t>
            </a:r>
          </a:p>
        </p:txBody>
      </p:sp>
      <p:sp>
        <p:nvSpPr>
          <p:cNvPr id="686107" name="AutoShape 27"/>
          <p:cNvSpPr>
            <a:spLocks noChangeArrowheads="1"/>
          </p:cNvSpPr>
          <p:nvPr/>
        </p:nvSpPr>
        <p:spPr bwMode="auto">
          <a:xfrm>
            <a:off x="2317750" y="4741863"/>
            <a:ext cx="3898900" cy="860425"/>
          </a:xfrm>
          <a:prstGeom prst="wedgeRectCallout">
            <a:avLst>
              <a:gd name="adj1" fmla="val -20579"/>
              <a:gd name="adj2" fmla="val -137824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用助记符号描述的指令系统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如:  </a:t>
            </a:r>
            <a:r>
              <a:rPr kumimoji="1" lang="en-US" altLang="zh-CN" sz="2400" b="1">
                <a:solidFill>
                  <a:schemeClr val="bg1"/>
                </a:solidFill>
              </a:rPr>
              <a:t>ADD    A, 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851025" y="4060825"/>
            <a:ext cx="2366963" cy="1082675"/>
            <a:chOff x="1166" y="2654"/>
            <a:chExt cx="1491" cy="682"/>
          </a:xfrm>
        </p:grpSpPr>
        <p:cxnSp>
          <p:nvCxnSpPr>
            <p:cNvPr id="8210" name="AutoShape 29"/>
            <p:cNvCxnSpPr>
              <a:cxnSpLocks noChangeShapeType="1"/>
              <a:stCxn id="686106" idx="4"/>
              <a:endCxn id="686098" idx="2"/>
            </p:cNvCxnSpPr>
            <p:nvPr/>
          </p:nvCxnSpPr>
          <p:spPr bwMode="auto">
            <a:xfrm rot="-5400000">
              <a:off x="1677" y="2201"/>
              <a:ext cx="16" cy="921"/>
            </a:xfrm>
            <a:prstGeom prst="curvedConnector3">
              <a:avLst>
                <a:gd name="adj1" fmla="val -1300000"/>
              </a:avLst>
            </a:prstGeom>
            <a:noFill/>
            <a:ln w="38100" cap="sq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1" name="AutoShape 30"/>
            <p:cNvSpPr>
              <a:spLocks noChangeArrowheads="1"/>
            </p:cNvSpPr>
            <p:nvPr/>
          </p:nvSpPr>
          <p:spPr bwMode="auto">
            <a:xfrm>
              <a:off x="1166" y="3024"/>
              <a:ext cx="1491" cy="312"/>
            </a:xfrm>
            <a:prstGeom prst="wedgeRectCallout">
              <a:avLst>
                <a:gd name="adj1" fmla="val -13005"/>
                <a:gd name="adj2" fmla="val -91667"/>
              </a:avLst>
            </a:prstGeom>
            <a:solidFill>
              <a:schemeClr val="tx1"/>
            </a:solidFill>
            <a:ln w="38100" cap="sq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chemeClr val="bg1"/>
                  </a:solidFill>
                </a:rPr>
                <a:t>面向机器的语言</a:t>
              </a:r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23875" y="5095875"/>
            <a:ext cx="8534400" cy="762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29515" dir="4721404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</a:rPr>
              <a:t>接近自然语言的计算机语言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zh-CN" altLang="en-US" sz="3200" dirty="0">
                <a:latin typeface="Times New Roman" pitchFamily="18" charset="0"/>
              </a:rPr>
              <a:t>数学语言</a:t>
            </a:r>
            <a:r>
              <a:rPr kumimoji="1" lang="en-US" altLang="zh-CN" sz="3200" dirty="0">
                <a:latin typeface="Times New Roman" pitchFamily="18" charset="0"/>
              </a:rPr>
              <a:t>,</a:t>
            </a:r>
            <a:r>
              <a:rPr kumimoji="1" lang="zh-CN" altLang="en-US" sz="3200" dirty="0">
                <a:latin typeface="Times New Roman" pitchFamily="18" charset="0"/>
              </a:rPr>
              <a:t>逻辑语言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7" grpId="0" animBg="1" autoUpdateAnimBg="0"/>
      <p:bldP spid="686098" grpId="0" animBg="1" autoUpdateAnimBg="0"/>
      <p:bldP spid="686099" grpId="0" animBg="1" autoUpdateAnimBg="0"/>
      <p:bldP spid="686100" grpId="0" animBg="1"/>
      <p:bldP spid="686101" grpId="0" animBg="1"/>
      <p:bldP spid="686102" grpId="0" animBg="1" autoUpdateAnimBg="0"/>
      <p:bldP spid="686103" grpId="0" animBg="1" autoUpdateAnimBg="0"/>
      <p:bldP spid="686104" grpId="0" animBg="1"/>
      <p:bldP spid="686105" grpId="0" animBg="1"/>
      <p:bldP spid="686106" grpId="0" animBg="1" autoUpdateAnimBg="0"/>
      <p:bldP spid="686107" grpId="0" animBg="1" autoUpdateAnimBg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3E184E-C632-4276-9358-133C17BAB9D1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653D8-8047-474C-BD88-E897F433F73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95325" y="1412875"/>
            <a:ext cx="7878763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49363" indent="-1249363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第一代：</a:t>
            </a:r>
            <a:r>
              <a:rPr lang="zh-CN" altLang="en-US" dirty="0"/>
              <a:t>机器语言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</a:t>
            </a:r>
            <a:r>
              <a:rPr lang="en-US" altLang="zh-CN" sz="2400" dirty="0"/>
              <a:t>CPU</a:t>
            </a:r>
            <a:r>
              <a:rPr lang="zh-CN" altLang="en-US" sz="2400" dirty="0"/>
              <a:t>机器语言。由数字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组合而成。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优点：机器可直接执行，速度快。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缺点：程序长，难记，难理解，不易查错。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第二代：</a:t>
            </a:r>
            <a:r>
              <a:rPr lang="zh-CN" altLang="en-US" dirty="0"/>
              <a:t>汇编语言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用助记符描述的指令系统。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</a:t>
            </a:r>
            <a:r>
              <a:rPr lang="zh-CN" altLang="en-US" sz="2400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   如：</a:t>
            </a:r>
            <a:r>
              <a:rPr lang="en-US" altLang="zh-CN" sz="2400" dirty="0"/>
              <a:t>ADD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/>
              <a:t>		  SUB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  <a:endParaRPr lang="zh-CN" altLang="en-US" sz="2400" dirty="0"/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优点：比机器语言较易理解，执行速度快。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</a:t>
            </a:r>
            <a:r>
              <a:rPr lang="zh-CN" altLang="en-US" sz="2400" dirty="0" smtClean="0"/>
              <a:t>缺点</a:t>
            </a:r>
            <a:r>
              <a:rPr lang="zh-CN" altLang="en-US" sz="2400" dirty="0"/>
              <a:t>：难度大，非专业人士难以掌握。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12F06B-958E-4B8B-8272-44562C4490F6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55C66-85FC-49F4-92A1-351CAF7C695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774700"/>
            <a:ext cx="84582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第三代：</a:t>
            </a:r>
            <a:r>
              <a:rPr lang="zh-CN" altLang="en-US" dirty="0"/>
              <a:t>面向过程的高级语言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或称算法语言。如：</a:t>
            </a:r>
            <a:r>
              <a:rPr lang="en-US" altLang="zh-CN" sz="2400" dirty="0"/>
              <a:t>Fortran</a:t>
            </a:r>
            <a:r>
              <a:rPr lang="zh-CN" altLang="en-US" sz="2400" dirty="0"/>
              <a:t>，</a:t>
            </a:r>
            <a:r>
              <a:rPr lang="en-US" altLang="zh-CN" sz="2400" dirty="0"/>
              <a:t>Basic</a:t>
            </a:r>
            <a:r>
              <a:rPr lang="zh-CN" altLang="en-US" sz="2400" dirty="0"/>
              <a:t>，</a:t>
            </a:r>
            <a:r>
              <a:rPr lang="en-US" altLang="zh-CN" sz="2400" dirty="0"/>
              <a:t>Pascal</a:t>
            </a:r>
            <a:r>
              <a:rPr lang="zh-CN" altLang="en-US" sz="2400" dirty="0"/>
              <a:t>，</a:t>
            </a:r>
            <a:r>
              <a:rPr lang="en-US" altLang="zh-CN" sz="2400" dirty="0"/>
              <a:t>C </a:t>
            </a:r>
            <a:r>
              <a:rPr lang="zh-CN" altLang="en-US" sz="2400" dirty="0"/>
              <a:t>等等。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优点：灵活，易于理解，容易查错。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缺点：对大型程序而言维护性较差，对“拟定”好的</a:t>
            </a:r>
            <a:br>
              <a:rPr lang="zh-CN" altLang="en-US" sz="2400" dirty="0"/>
            </a:br>
            <a:r>
              <a:rPr lang="zh-CN" altLang="en-US" sz="2400" dirty="0"/>
              <a:t>	  程序难以扩充，修改（所谓牵一而动百）。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第四代：</a:t>
            </a:r>
            <a:r>
              <a:rPr lang="zh-CN" altLang="en-US" dirty="0"/>
              <a:t>非过程化的高级语言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是一种面向对象的设计语言，如：</a:t>
            </a:r>
            <a:r>
              <a:rPr lang="en-US" altLang="zh-CN" sz="2400" dirty="0"/>
              <a:t>C++</a:t>
            </a:r>
            <a:r>
              <a:rPr lang="zh-CN" altLang="en-US" sz="2400" dirty="0"/>
              <a:t>，</a:t>
            </a:r>
            <a:r>
              <a:rPr lang="en-US" altLang="zh-CN" sz="2400" dirty="0"/>
              <a:t>Java </a:t>
            </a:r>
            <a:r>
              <a:rPr lang="zh-CN" altLang="en-US" sz="2400" dirty="0"/>
              <a:t>等等。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优点：灵活、易于理解、维护、修改、扩充。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缺点：掌握难度较大。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第五代：</a:t>
            </a:r>
            <a:r>
              <a:rPr lang="zh-CN" altLang="en-US" dirty="0"/>
              <a:t>可视化多媒体程序设计工具</a:t>
            </a:r>
            <a:r>
              <a:rPr lang="zh-CN" altLang="en-US" sz="2400" dirty="0"/>
              <a:t>。具有面向对象的思  想，如：</a:t>
            </a:r>
            <a:r>
              <a:rPr lang="en-US" altLang="zh-CN" sz="2400" dirty="0"/>
              <a:t>Visual C++</a:t>
            </a:r>
            <a:r>
              <a:rPr lang="zh-CN" altLang="en-US" sz="2400" dirty="0"/>
              <a:t>，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，</a:t>
            </a:r>
            <a:r>
              <a:rPr lang="en-US" altLang="zh-CN" sz="2400" dirty="0"/>
              <a:t>Delphi</a:t>
            </a:r>
            <a:r>
              <a:rPr lang="zh-CN" altLang="en-US" sz="2400" dirty="0"/>
              <a:t>等等。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6EC4D2-48E4-470E-9E99-D473692ED975}" type="datetime10">
              <a:rPr lang="zh-CN" altLang="en-US" smtClean="0"/>
              <a:t>10:46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646E6-98B2-4B23-8EEE-ED39564A56D8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语言的发展过程</a:t>
            </a:r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772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一、产生背景</a:t>
            </a:r>
          </a:p>
        </p:txBody>
      </p:sp>
      <p:sp>
        <p:nvSpPr>
          <p:cNvPr id="11270" name="Text Box 16"/>
          <p:cNvSpPr txBox="1">
            <a:spLocks noChangeArrowheads="1"/>
          </p:cNvSpPr>
          <p:nvPr/>
        </p:nvSpPr>
        <p:spPr bwMode="auto">
          <a:xfrm>
            <a:off x="838200" y="1554163"/>
            <a:ext cx="682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语言是操作系统的设计语言</a:t>
            </a: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838200" y="2228850"/>
            <a:ext cx="8153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zh-CN" b="1">
                <a:ea typeface="楷体_GB2312" pitchFamily="49" charset="-122"/>
              </a:rPr>
              <a:t>操作系统：为用户使用计算机提供一个操作环境。</a:t>
            </a:r>
            <a:endParaRPr kumimoji="1" lang="zh-CN" altLang="en-US" b="1"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如：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DOS, UNIX,WINDOWS</a:t>
            </a:r>
            <a:endParaRPr kumimoji="1" lang="zh-CN" altLang="en-US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87123" name="Text Box 19" descr="1"/>
          <p:cNvSpPr txBox="1">
            <a:spLocks noChangeArrowheads="1"/>
          </p:cNvSpPr>
          <p:nvPr/>
        </p:nvSpPr>
        <p:spPr bwMode="auto">
          <a:xfrm>
            <a:off x="838200" y="3505200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以前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操作系统</a:t>
            </a:r>
            <a:r>
              <a:rPr kumimoji="1" lang="zh-CN" altLang="zh-CN" b="1">
                <a:ea typeface="楷体_GB2312" pitchFamily="49" charset="-122"/>
              </a:rPr>
              <a:t>用汇编语言编写。汇编语言是一种二进制指令代码的符号表示，依赖于计算机硬件，可读性和可移植性都比较差。</a:t>
            </a:r>
            <a:endParaRPr kumimoji="1" lang="zh-CN" altLang="en-US" b="1">
              <a:ea typeface="楷体_GB2312" pitchFamily="49" charset="-122"/>
            </a:endParaRPr>
          </a:p>
        </p:txBody>
      </p:sp>
      <p:sp>
        <p:nvSpPr>
          <p:cNvPr id="687124" name="Text Box 20"/>
          <p:cNvSpPr txBox="1">
            <a:spLocks noChangeArrowheads="1"/>
          </p:cNvSpPr>
          <p:nvPr/>
        </p:nvSpPr>
        <p:spPr bwMode="auto">
          <a:xfrm>
            <a:off x="838200" y="51498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改进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用</a:t>
            </a:r>
            <a:r>
              <a:rPr kumimoji="1" lang="en-US" altLang="zh-CN" b="1">
                <a:ea typeface="楷体_GB2312" pitchFamily="49" charset="-122"/>
              </a:rPr>
              <a:t>C</a:t>
            </a:r>
            <a:r>
              <a:rPr kumimoji="1" lang="zh-CN" altLang="zh-CN" b="1">
                <a:ea typeface="楷体_GB2312" pitchFamily="49" charset="-122"/>
              </a:rPr>
              <a:t>语言编写，既提高了程序的可读性，又可与硬件打交道。</a:t>
            </a:r>
            <a:endParaRPr kumimoji="1"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23" grpId="0" autoUpdateAnimBg="0"/>
      <p:bldP spid="687124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E:\office2000\Templates\Presentation Designs\Capsules.pot</Template>
  <TotalTime>9632</TotalTime>
  <Words>5238</Words>
  <Application>Microsoft Office PowerPoint</Application>
  <PresentationFormat>全屏显示(4:3)</PresentationFormat>
  <Paragraphs>698</Paragraphs>
  <Slides>48</Slides>
  <Notes>21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Capsules</vt:lpstr>
      <vt:lpstr>位图图像</vt:lpstr>
      <vt:lpstr>Equation</vt:lpstr>
      <vt:lpstr>BMP 图像</vt:lpstr>
      <vt:lpstr>Document</vt:lpstr>
      <vt:lpstr>工作表</vt:lpstr>
      <vt:lpstr>C语言程序设计</vt:lpstr>
      <vt:lpstr>C 语言程序设计</vt:lpstr>
      <vt:lpstr>C 语言程序设计</vt:lpstr>
      <vt:lpstr>PowerPoint 演示文稿</vt:lpstr>
      <vt:lpstr>第1章 C语言基础</vt:lpstr>
      <vt:lpstr>1.1 C语言的发展历史</vt:lpstr>
      <vt:lpstr>1.1 C语言的发展历史</vt:lpstr>
      <vt:lpstr>1.1 C语言的发展历史</vt:lpstr>
      <vt:lpstr> C语言的发展过程</vt:lpstr>
      <vt:lpstr>二、发展过程</vt:lpstr>
      <vt:lpstr> 三、C标准</vt:lpstr>
      <vt:lpstr>1.2 简单的C程序介绍 </vt:lpstr>
      <vt:lpstr>1.2 简单的C程序举例 </vt:lpstr>
      <vt:lpstr>C语言程序格式与结构小结</vt:lpstr>
      <vt:lpstr>C程序的格式特点</vt:lpstr>
      <vt:lpstr>1.3 C语言的特点</vt:lpstr>
      <vt:lpstr>1.3 C语言的特点</vt:lpstr>
      <vt:lpstr>1.3 C语言的特点</vt:lpstr>
      <vt:lpstr>1.3 C语言的特点</vt:lpstr>
      <vt:lpstr>1.4 用C语言解决实际问题的步骤</vt:lpstr>
      <vt:lpstr>二、算法</vt:lpstr>
      <vt:lpstr>二、算法</vt:lpstr>
      <vt:lpstr>算法的表示方法举例</vt:lpstr>
      <vt:lpstr>用C语言解决问题</vt:lpstr>
      <vt:lpstr>针对该例，结合定积分的原理可以采用矩形法或梯形法</vt:lpstr>
      <vt:lpstr>算法表示</vt:lpstr>
      <vt:lpstr>根据算法编写程序</vt:lpstr>
      <vt:lpstr>三、C程序的上机步骤</vt:lpstr>
      <vt:lpstr>集成开发环境/编译系统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VC++ 6.0 集成开发环境</vt:lpstr>
      <vt:lpstr>VC++ 6.0 集成开发环境</vt:lpstr>
      <vt:lpstr>VC++ 6.0集成开发环境</vt:lpstr>
      <vt:lpstr>VC++ 6.0集成开发环境</vt:lpstr>
      <vt:lpstr>VC++ 6.0集成开发环境</vt:lpstr>
      <vt:lpstr>Visual Studio 2013 (Community)</vt:lpstr>
      <vt:lpstr>Visual Studio IDE 用户指南</vt:lpstr>
      <vt:lpstr>Microsoft Visual Studio</vt:lpstr>
      <vt:lpstr>Microsoft Visual Studio</vt:lpstr>
      <vt:lpstr>本章小结</vt:lpstr>
      <vt:lpstr>作业</vt:lpstr>
    </vt:vector>
  </TitlesOfParts>
  <Company>ustb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Administrator</cp:lastModifiedBy>
  <cp:revision>473</cp:revision>
  <cp:lastPrinted>1601-01-01T00:00:00Z</cp:lastPrinted>
  <dcterms:created xsi:type="dcterms:W3CDTF">2002-09-25T01:48:57Z</dcterms:created>
  <dcterms:modified xsi:type="dcterms:W3CDTF">2016-10-09T02:59:57Z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