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7"/>
  </p:notesMasterIdLst>
  <p:sldIdLst>
    <p:sldId id="495" r:id="rId2"/>
    <p:sldId id="499" r:id="rId3"/>
    <p:sldId id="498" r:id="rId4"/>
    <p:sldId id="500" r:id="rId5"/>
    <p:sldId id="501" r:id="rId6"/>
    <p:sldId id="502" r:id="rId7"/>
    <p:sldId id="503" r:id="rId8"/>
    <p:sldId id="504" r:id="rId9"/>
    <p:sldId id="494" r:id="rId10"/>
    <p:sldId id="505" r:id="rId11"/>
    <p:sldId id="506" r:id="rId12"/>
    <p:sldId id="507" r:id="rId13"/>
    <p:sldId id="508" r:id="rId14"/>
    <p:sldId id="511" r:id="rId15"/>
    <p:sldId id="512" r:id="rId16"/>
    <p:sldId id="513" r:id="rId17"/>
    <p:sldId id="581" r:id="rId18"/>
    <p:sldId id="517" r:id="rId19"/>
    <p:sldId id="519" r:id="rId20"/>
    <p:sldId id="518" r:id="rId21"/>
    <p:sldId id="520" r:id="rId22"/>
    <p:sldId id="521" r:id="rId23"/>
    <p:sldId id="522" r:id="rId24"/>
    <p:sldId id="523" r:id="rId25"/>
    <p:sldId id="524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40" r:id="rId40"/>
    <p:sldId id="541" r:id="rId41"/>
    <p:sldId id="542" r:id="rId42"/>
    <p:sldId id="543" r:id="rId43"/>
    <p:sldId id="544" r:id="rId44"/>
    <p:sldId id="545" r:id="rId45"/>
    <p:sldId id="546" r:id="rId46"/>
    <p:sldId id="547" r:id="rId47"/>
    <p:sldId id="548" r:id="rId48"/>
    <p:sldId id="551" r:id="rId49"/>
    <p:sldId id="555" r:id="rId50"/>
    <p:sldId id="556" r:id="rId51"/>
    <p:sldId id="554" r:id="rId52"/>
    <p:sldId id="557" r:id="rId53"/>
    <p:sldId id="568" r:id="rId54"/>
    <p:sldId id="569" r:id="rId55"/>
    <p:sldId id="570" r:id="rId56"/>
    <p:sldId id="571" r:id="rId57"/>
    <p:sldId id="572" r:id="rId58"/>
    <p:sldId id="578" r:id="rId59"/>
    <p:sldId id="579" r:id="rId60"/>
    <p:sldId id="573" r:id="rId61"/>
    <p:sldId id="580" r:id="rId62"/>
    <p:sldId id="575" r:id="rId63"/>
    <p:sldId id="574" r:id="rId64"/>
    <p:sldId id="576" r:id="rId65"/>
    <p:sldId id="577" r:id="rId66"/>
    <p:sldId id="558" r:id="rId67"/>
    <p:sldId id="559" r:id="rId68"/>
    <p:sldId id="560" r:id="rId69"/>
    <p:sldId id="561" r:id="rId70"/>
    <p:sldId id="562" r:id="rId71"/>
    <p:sldId id="563" r:id="rId72"/>
    <p:sldId id="564" r:id="rId73"/>
    <p:sldId id="565" r:id="rId74"/>
    <p:sldId id="566" r:id="rId75"/>
    <p:sldId id="567" r:id="rId7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99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667" y="110"/>
      </p:cViewPr>
      <p:guideLst>
        <p:guide orient="horz" pos="2250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168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ea typeface="楷体_GB2312" pitchFamily="1" charset="-122"/>
              </a:defRPr>
            </a:lvl1pPr>
          </a:lstStyle>
          <a:p>
            <a:fld id="{40066AA2-E23C-4269-B590-CB184A212733}" type="slidenum">
              <a:rPr lang="zh-CN" altLang="en-US"/>
              <a:pPr/>
              <a:t>‹#›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45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a,b,tmp</a:t>
            </a:r>
          </a:p>
          <a:p>
            <a:r>
              <a:rPr lang="en-US"/>
              <a:t>tmp=a;  a=b;  b=tmp</a:t>
            </a: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0742525-CCD6-4B8F-9D06-3E999F9E962F}" type="slidenum">
              <a:rPr 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+=</a:t>
            </a:r>
            <a:r>
              <a:rPr lang="zh-CN" altLang="en-US"/>
              <a:t>，</a:t>
            </a:r>
            <a:r>
              <a:rPr lang="en-US"/>
              <a:t>-=</a:t>
            </a:r>
            <a:r>
              <a:rPr lang="zh-CN" altLang="en-US"/>
              <a:t>，*</a:t>
            </a:r>
            <a:r>
              <a:rPr lang="en-US"/>
              <a:t>=</a:t>
            </a:r>
            <a:r>
              <a:rPr lang="zh-CN" altLang="en-US"/>
              <a:t>，</a:t>
            </a:r>
            <a:r>
              <a:rPr lang="en-US"/>
              <a:t>/=,x%=, &lt;&lt;=, &amp;=,|=  </a:t>
            </a:r>
            <a:r>
              <a:rPr lang="zh-CN" altLang="en-US"/>
              <a:t>优先级</a:t>
            </a:r>
            <a:r>
              <a:rPr lang="en-US"/>
              <a:t>14</a:t>
            </a:r>
            <a:r>
              <a:rPr lang="zh-CN" altLang="en-US"/>
              <a:t>，倒数第二，优先级低，自右向左</a:t>
            </a:r>
            <a:endParaRPr lang="en-US"/>
          </a:p>
          <a:p>
            <a:endParaRPr lang="en-US"/>
          </a:p>
          <a:p>
            <a:r>
              <a:rPr lang="en-US"/>
              <a:t>x*=y+8  </a:t>
            </a:r>
            <a:r>
              <a:rPr lang="en-US">
                <a:sym typeface="Wingdings" pitchFamily="2" charset="2"/>
              </a:rPr>
              <a:t> x *= (y+8)  x= x*(y=8)</a:t>
            </a:r>
            <a:endParaRPr lang="zh-CN" altLang="en-US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B0917F46-42CA-4A2D-B95B-4AEA6B0FAAEC}" type="slidenum">
              <a:rPr lang="en-US">
                <a:ea typeface="楷体_GB2312" pitchFamily="1" charset="-122"/>
              </a:rPr>
              <a:pPr algn="r">
                <a:spcBef>
                  <a:spcPct val="0"/>
                </a:spcBef>
              </a:pPr>
              <a:t>14</a:t>
            </a:fld>
            <a:endParaRPr lang="en-US">
              <a:ea typeface="楷体_GB2312" pitchFamily="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1806-3603-4B0C-BD99-03E6B4E9F978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D09AB-50A8-4E46-BB65-A49DC4EC91A3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76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A3F80-54F1-4C95-99A5-DE93F6341469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28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F3E70-AE83-4C02-9B4A-E9F55756A700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12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2093-159A-4DA3-A9B9-FA87DDC7749C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28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6E14B-8726-47A2-8B11-517BE5BEFEBA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54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83D78-87C4-4D3F-80E6-05EED2B55AB8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7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9821B-0EC5-42D4-AA37-BC9B0EA3EB2A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26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8C72F-5196-409B-B9C1-76211A8D8A04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26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6D590-9A3E-4AD2-B527-FF79B6AFC99F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3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74538-C353-48E5-8FF9-EB9BA3DF6AFF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83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4191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20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8762EC5E-A50C-4D28-9C2F-B4C8EFF8A456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0" y="0"/>
            <a:chExt cx="4656" cy="201"/>
          </a:xfrm>
        </p:grpSpPr>
        <p:sp>
          <p:nvSpPr>
            <p:cNvPr id="1034" name="AutoShape 12"/>
            <p:cNvSpPr>
              <a:spLocks noChangeArrowheads="1"/>
            </p:cNvSpPr>
            <p:nvPr/>
          </p:nvSpPr>
          <p:spPr bwMode="auto">
            <a:xfrm>
              <a:off x="240" y="0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35" name="AutoShape 13"/>
            <p:cNvSpPr>
              <a:spLocks noChangeArrowheads="1"/>
            </p:cNvSpPr>
            <p:nvPr/>
          </p:nvSpPr>
          <p:spPr bwMode="auto">
            <a:xfrm flipH="1">
              <a:off x="0" y="0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grpSp>
        <p:nvGrpSpPr>
          <p:cNvPr id="1038" name="Group 23"/>
          <p:cNvGrpSpPr>
            <a:grpSpLocks/>
          </p:cNvGrpSpPr>
          <p:nvPr/>
        </p:nvGrpSpPr>
        <p:grpSpPr bwMode="auto">
          <a:xfrm>
            <a:off x="6705600" y="4953000"/>
            <a:ext cx="2286000" cy="1752600"/>
            <a:chOff x="0" y="0"/>
            <a:chExt cx="1440" cy="1104"/>
          </a:xfrm>
        </p:grpSpPr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76" y="4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912" y="7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1200" y="57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1008" y="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32" y="86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5" name="AutoShape 21"/>
            <p:cNvSpPr>
              <a:spLocks/>
            </p:cNvSpPr>
            <p:nvPr/>
          </p:nvSpPr>
          <p:spPr bwMode="auto">
            <a:xfrm>
              <a:off x="240" y="336"/>
              <a:ext cx="240" cy="240"/>
            </a:xfrm>
            <a:custGeom>
              <a:avLst/>
              <a:gdLst>
                <a:gd name="T0" fmla="*/ 0 w 10000"/>
                <a:gd name="T1" fmla="*/ 3833 h 10000"/>
                <a:gd name="T2" fmla="*/ 3833 w 10000"/>
                <a:gd name="T3" fmla="*/ 3833 h 10000"/>
                <a:gd name="T4" fmla="*/ 5000 w 10000"/>
                <a:gd name="T5" fmla="*/ 0 h 10000"/>
                <a:gd name="T6" fmla="*/ 6167 w 10000"/>
                <a:gd name="T7" fmla="*/ 3833 h 10000"/>
                <a:gd name="T8" fmla="*/ 10000 w 10000"/>
                <a:gd name="T9" fmla="*/ 3833 h 10000"/>
                <a:gd name="T10" fmla="*/ 6917 w 10000"/>
                <a:gd name="T11" fmla="*/ 6167 h 10000"/>
                <a:gd name="T12" fmla="*/ 8083 w 10000"/>
                <a:gd name="T13" fmla="*/ 10000 h 10000"/>
                <a:gd name="T14" fmla="*/ 5000 w 10000"/>
                <a:gd name="T15" fmla="*/ 7625 h 10000"/>
                <a:gd name="T16" fmla="*/ 1917 w 10000"/>
                <a:gd name="T17" fmla="*/ 10000 h 10000"/>
                <a:gd name="T18" fmla="*/ 3083 w 10000"/>
                <a:gd name="T19" fmla="*/ 6167 h 10000"/>
                <a:gd name="T20" fmla="*/ 0 w 10000"/>
                <a:gd name="T21" fmla="*/ 3833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00">
                  <a:moveTo>
                    <a:pt x="0" y="3833"/>
                  </a:moveTo>
                  <a:lnTo>
                    <a:pt x="3833" y="3833"/>
                  </a:lnTo>
                  <a:lnTo>
                    <a:pt x="5000" y="0"/>
                  </a:lnTo>
                  <a:lnTo>
                    <a:pt x="6167" y="3833"/>
                  </a:lnTo>
                  <a:lnTo>
                    <a:pt x="10000" y="3833"/>
                  </a:lnTo>
                  <a:lnTo>
                    <a:pt x="6917" y="6167"/>
                  </a:lnTo>
                  <a:lnTo>
                    <a:pt x="8083" y="10000"/>
                  </a:lnTo>
                  <a:lnTo>
                    <a:pt x="5000" y="7625"/>
                  </a:lnTo>
                  <a:lnTo>
                    <a:pt x="1917" y="10000"/>
                  </a:lnTo>
                  <a:lnTo>
                    <a:pt x="3083" y="6167"/>
                  </a:lnTo>
                  <a:lnTo>
                    <a:pt x="0" y="383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22"/>
            <p:cNvSpPr>
              <a:spLocks/>
            </p:cNvSpPr>
            <p:nvPr/>
          </p:nvSpPr>
          <p:spPr bwMode="auto">
            <a:xfrm rot="16200000">
              <a:off x="36" y="396"/>
              <a:ext cx="312" cy="288"/>
            </a:xfrm>
            <a:custGeom>
              <a:avLst/>
              <a:gdLst>
                <a:gd name="T0" fmla="*/ 0 w 10000"/>
                <a:gd name="T1" fmla="*/ 3819 h 10000"/>
                <a:gd name="T2" fmla="*/ 3814 w 10000"/>
                <a:gd name="T3" fmla="*/ 3819 h 10000"/>
                <a:gd name="T4" fmla="*/ 5000 w 10000"/>
                <a:gd name="T5" fmla="*/ 0 h 10000"/>
                <a:gd name="T6" fmla="*/ 6186 w 10000"/>
                <a:gd name="T7" fmla="*/ 3819 h 10000"/>
                <a:gd name="T8" fmla="*/ 10000 w 10000"/>
                <a:gd name="T9" fmla="*/ 3819 h 10000"/>
                <a:gd name="T10" fmla="*/ 6923 w 10000"/>
                <a:gd name="T11" fmla="*/ 6181 h 10000"/>
                <a:gd name="T12" fmla="*/ 8077 w 10000"/>
                <a:gd name="T13" fmla="*/ 10000 h 10000"/>
                <a:gd name="T14" fmla="*/ 5000 w 10000"/>
                <a:gd name="T15" fmla="*/ 7639 h 10000"/>
                <a:gd name="T16" fmla="*/ 1923 w 10000"/>
                <a:gd name="T17" fmla="*/ 10000 h 10000"/>
                <a:gd name="T18" fmla="*/ 3077 w 10000"/>
                <a:gd name="T19" fmla="*/ 6181 h 10000"/>
                <a:gd name="T20" fmla="*/ 0 w 10000"/>
                <a:gd name="T21" fmla="*/ 3819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00">
                  <a:moveTo>
                    <a:pt x="0" y="3819"/>
                  </a:moveTo>
                  <a:lnTo>
                    <a:pt x="3814" y="3819"/>
                  </a:lnTo>
                  <a:lnTo>
                    <a:pt x="5000" y="0"/>
                  </a:lnTo>
                  <a:lnTo>
                    <a:pt x="6186" y="3819"/>
                  </a:lnTo>
                  <a:lnTo>
                    <a:pt x="10000" y="3819"/>
                  </a:lnTo>
                  <a:lnTo>
                    <a:pt x="6923" y="6181"/>
                  </a:lnTo>
                  <a:lnTo>
                    <a:pt x="8077" y="10000"/>
                  </a:lnTo>
                  <a:lnTo>
                    <a:pt x="5000" y="7639"/>
                  </a:lnTo>
                  <a:lnTo>
                    <a:pt x="1923" y="10000"/>
                  </a:lnTo>
                  <a:lnTo>
                    <a:pt x="3077" y="6181"/>
                  </a:lnTo>
                  <a:lnTo>
                    <a:pt x="0" y="381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 b="1">
          <a:solidFill>
            <a:srgbClr val="0000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32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 b="1">
          <a:solidFill>
            <a:srgbClr val="FF0000"/>
          </a:solidFill>
          <a:latin typeface="+mn-lt"/>
          <a:ea typeface="宋体" pitchFamily="2" charset="-122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6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en-US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章 </a:t>
            </a:r>
            <a:r>
              <a:rPr lang="en-US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的基本数据类型及运算</a:t>
            </a:r>
          </a:p>
        </p:txBody>
      </p:sp>
      <p:sp>
        <p:nvSpPr>
          <p:cNvPr id="3075" name="副标题 7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/>
              <a:t>表达式的值</a:t>
            </a:r>
            <a:endParaRPr 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/>
              <a:t>运算符优先级</a:t>
            </a:r>
            <a:endParaRPr 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/>
              <a:t>自增自减运算</a:t>
            </a:r>
          </a:p>
        </p:txBody>
      </p:sp>
      <p:sp>
        <p:nvSpPr>
          <p:cNvPr id="307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B55A4E-F27E-4B4D-9F64-F06389FFE70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条件运算符及优先级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条件运算符</a:t>
            </a:r>
            <a:r>
              <a:rPr lang="en-US" sz="2400"/>
              <a:t>(13)</a:t>
            </a:r>
            <a:r>
              <a:rPr lang="zh-CN" altLang="en-US" sz="2400"/>
              <a:t>优先于赋值运算符</a:t>
            </a:r>
            <a:r>
              <a:rPr lang="en-US" sz="2400"/>
              <a:t>(14) .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max=(a&gt;b? a:b)</a:t>
            </a:r>
            <a:r>
              <a:rPr lang="zh-CN" altLang="en-US" sz="2400">
                <a:solidFill>
                  <a:srgbClr val="FF0000"/>
                </a:solidFill>
              </a:rPr>
              <a:t>；   可去掉</a:t>
            </a:r>
            <a:r>
              <a:rPr lang="en-US" sz="2400">
                <a:solidFill>
                  <a:srgbClr val="FF0000"/>
                </a:solidFill>
              </a:rPr>
              <a:t>( 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条件运算符低于关系运算符和算术运算符</a:t>
            </a:r>
            <a:endParaRPr lang="en-US" sz="2400"/>
          </a:p>
          <a:p>
            <a:pPr marL="457200" lvl="1" indent="0">
              <a:buFont typeface="Wingdings" pitchFamily="2" charset="2"/>
              <a:buNone/>
            </a:pPr>
            <a:r>
              <a:rPr lang="pt-BR" altLang="en-US" sz="2400">
                <a:solidFill>
                  <a:srgbClr val="FF0000"/>
                </a:solidFill>
              </a:rPr>
              <a:t>max=a&gt;b? a:b+1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等效于：</a:t>
            </a:r>
            <a:r>
              <a:rPr lang="pt-BR" altLang="en-US" sz="2400">
                <a:solidFill>
                  <a:srgbClr val="FF0000"/>
                </a:solidFill>
              </a:rPr>
              <a:t>max= </a:t>
            </a:r>
            <a:r>
              <a:rPr lang="en-US" sz="2400">
                <a:solidFill>
                  <a:srgbClr val="FF0000"/>
                </a:solidFill>
              </a:rPr>
              <a:t>(</a:t>
            </a:r>
            <a:r>
              <a:rPr lang="pt-BR" altLang="en-US" sz="2400">
                <a:solidFill>
                  <a:srgbClr val="FF0000"/>
                </a:solidFill>
              </a:rPr>
              <a:t>a&gt;b)? a:(b+1)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并不是</a:t>
            </a:r>
            <a:r>
              <a:rPr lang="pt-BR" altLang="en-US" sz="2400">
                <a:solidFill>
                  <a:srgbClr val="FF0000"/>
                </a:solidFill>
              </a:rPr>
              <a:t>max=(a&gt;b? a:b)+1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条件运算符结合性为从右至左。</a:t>
            </a:r>
            <a:endParaRPr lang="en-US" sz="2400"/>
          </a:p>
          <a:p>
            <a:pPr marL="457200" lvl="1" indent="0"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a&gt;b?a:c&gt;d?c:d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相当于 </a:t>
            </a:r>
            <a:r>
              <a:rPr lang="en-US" sz="2400">
                <a:solidFill>
                  <a:srgbClr val="FF0000"/>
                </a:solidFill>
              </a:rPr>
              <a:t>a&gt;b?a:(c&gt;d?c:d)</a:t>
            </a:r>
          </a:p>
          <a:p>
            <a:pPr>
              <a:buFont typeface="Wingdings" pitchFamily="2" charset="2"/>
              <a:buChar char="Ø"/>
            </a:pPr>
            <a:endParaRPr lang="zh-CN" altLang="en-US" sz="2400"/>
          </a:p>
          <a:p>
            <a:pPr>
              <a:buFont typeface="Wingdings" pitchFamily="2" charset="2"/>
              <a:buChar char="Ø"/>
            </a:pPr>
            <a:endParaRPr lang="zh-CN" altLang="en-US" sz="240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BC2428-DBFE-4B8B-B86F-D68F58AD8FE4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逗号运算符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4294967295"/>
          </p:nvPr>
        </p:nvSpPr>
        <p:spPr>
          <a:xfrm>
            <a:off x="539750" y="838200"/>
            <a:ext cx="8382000" cy="33115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表达式</a:t>
            </a:r>
            <a:r>
              <a:rPr lang="en-US" sz="2400"/>
              <a:t>1, </a:t>
            </a:r>
            <a:r>
              <a:rPr lang="zh-CN" altLang="en-US" sz="2400"/>
              <a:t>表达式</a:t>
            </a:r>
            <a:r>
              <a:rPr lang="en-US" sz="2400"/>
              <a:t>2,…,</a:t>
            </a:r>
            <a:r>
              <a:rPr lang="zh-CN" altLang="en-US" sz="2400"/>
              <a:t>表达式</a:t>
            </a:r>
            <a:r>
              <a:rPr lang="en-US" sz="2400"/>
              <a:t>n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/>
              <a:t>先计算表达式</a:t>
            </a:r>
            <a:r>
              <a:rPr lang="en-US" sz="2400"/>
              <a:t>1,</a:t>
            </a:r>
            <a:r>
              <a:rPr lang="zh-CN" altLang="en-US" sz="2400"/>
              <a:t>再计算表达式</a:t>
            </a:r>
            <a:r>
              <a:rPr lang="en-US" sz="2400"/>
              <a:t>2,…,</a:t>
            </a:r>
            <a:r>
              <a:rPr lang="zh-CN" altLang="en-US" sz="2400"/>
              <a:t>最后值为表达式</a:t>
            </a:r>
            <a:r>
              <a:rPr lang="en-US" sz="2400"/>
              <a:t>n</a:t>
            </a:r>
            <a:r>
              <a:rPr lang="zh-CN" altLang="en-US" sz="2400"/>
              <a:t>的值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逗号运算符优先级最低（</a:t>
            </a:r>
            <a:r>
              <a:rPr lang="en-US" sz="2400"/>
              <a:t>15</a:t>
            </a:r>
            <a:r>
              <a:rPr lang="zh-CN" altLang="en-US" sz="2400"/>
              <a:t>）</a:t>
            </a:r>
            <a:endParaRPr lang="en-US" sz="2400"/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int a,b;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a=3*5,a*4;    </a:t>
            </a:r>
            <a:r>
              <a:rPr lang="en-US" sz="2400">
                <a:solidFill>
                  <a:srgbClr val="FF0000"/>
                </a:solidFill>
              </a:rPr>
              <a:t>// (a=3*5),a*4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b=(3*5,a*4);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>
                <a:solidFill>
                  <a:srgbClr val="C00000"/>
                </a:solidFill>
              </a:rPr>
              <a:t>结果</a:t>
            </a:r>
            <a:r>
              <a:rPr lang="en-US" sz="2400">
                <a:solidFill>
                  <a:srgbClr val="C00000"/>
                </a:solidFill>
              </a:rPr>
              <a:t>: a=15, b=60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C0C041-EFB4-4CCB-BF82-BFE24BA307E3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AutoShape 24"/>
          <p:cNvSpPr>
            <a:spLocks noChangeArrowheads="1"/>
          </p:cNvSpPr>
          <p:nvPr/>
        </p:nvSpPr>
        <p:spPr bwMode="auto">
          <a:xfrm>
            <a:off x="152400" y="0"/>
            <a:ext cx="3168650" cy="7921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27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0000FF"/>
                </a:solidFill>
                <a:latin typeface="楷体_GB2312" pitchFamily="1" charset="-122"/>
              </a:rPr>
              <a:t>位运算符的典型使用</a:t>
            </a:r>
          </a:p>
        </p:txBody>
      </p:sp>
      <p:sp>
        <p:nvSpPr>
          <p:cNvPr id="14340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717675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宋体" pitchFamily="2" charset="-122"/>
                <a:ea typeface="楷体_GB2312" pitchFamily="1" charset="-122"/>
              </a:rPr>
              <a:t>位与（</a:t>
            </a:r>
            <a:r>
              <a:rPr lang="en-US">
                <a:latin typeface="宋体" pitchFamily="2" charset="-122"/>
                <a:ea typeface="楷体_GB2312" pitchFamily="1" charset="-122"/>
              </a:rPr>
              <a:t>AND</a:t>
            </a:r>
            <a:r>
              <a:rPr lang="zh-CN" altLang="en-US">
                <a:latin typeface="宋体" pitchFamily="2" charset="-122"/>
                <a:ea typeface="楷体_GB2312" pitchFamily="1" charset="-122"/>
              </a:rPr>
              <a:t>）</a:t>
            </a:r>
            <a:r>
              <a:rPr lang="zh-CN" altLang="en-US">
                <a:latin typeface="宋体" pitchFamily="2" charset="-122"/>
                <a:ea typeface="隶书" pitchFamily="49" charset="-122"/>
              </a:rPr>
              <a:t>（＆）：</a:t>
            </a:r>
            <a:r>
              <a:rPr lang="zh-CN" altLang="en-US">
                <a:latin typeface="宋体" pitchFamily="2" charset="-122"/>
                <a:ea typeface="楷体_GB2312" pitchFamily="1" charset="-122"/>
              </a:rPr>
              <a:t>有</a:t>
            </a:r>
            <a:r>
              <a:rPr lang="en-US">
                <a:latin typeface="宋体" pitchFamily="2" charset="-122"/>
                <a:ea typeface="楷体_GB2312" pitchFamily="1" charset="-122"/>
              </a:rPr>
              <a:t>0</a:t>
            </a:r>
            <a:r>
              <a:rPr lang="zh-CN" altLang="en-US">
                <a:latin typeface="宋体" pitchFamily="2" charset="-122"/>
                <a:ea typeface="楷体_GB2312" pitchFamily="1" charset="-122"/>
              </a:rPr>
              <a:t>为</a:t>
            </a:r>
            <a:r>
              <a:rPr lang="en-US">
                <a:latin typeface="宋体" pitchFamily="2" charset="-122"/>
                <a:ea typeface="楷体_GB2312" pitchFamily="1" charset="-122"/>
              </a:rPr>
              <a:t>0</a:t>
            </a:r>
            <a:r>
              <a:rPr lang="zh-CN" altLang="en-US">
                <a:latin typeface="宋体" pitchFamily="2" charset="-122"/>
                <a:ea typeface="楷体_GB2312" pitchFamily="1" charset="-122"/>
              </a:rPr>
              <a:t>，将指定某些位清零或保留某些位</a:t>
            </a:r>
            <a:endParaRPr lang="en-US">
              <a:solidFill>
                <a:schemeClr val="tx2"/>
              </a:solidFill>
              <a:latin typeface="宋体" pitchFamily="2" charset="-122"/>
              <a:ea typeface="隶书" pitchFamily="49" charset="-122"/>
            </a:endParaRPr>
          </a:p>
          <a:p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例：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a=10011100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则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a&amp;00001111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的结果是：</a:t>
            </a:r>
          </a:p>
          <a:p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00001100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将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4341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717675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宋体" pitchFamily="2" charset="-122"/>
                <a:ea typeface="楷体_GB2312" pitchFamily="1" charset="-122"/>
              </a:rPr>
              <a:t>位或（</a:t>
            </a:r>
            <a:r>
              <a:rPr lang="en-US">
                <a:latin typeface="宋体" pitchFamily="2" charset="-122"/>
                <a:ea typeface="楷体_GB2312" pitchFamily="1" charset="-122"/>
              </a:rPr>
              <a:t>OR</a:t>
            </a:r>
            <a:r>
              <a:rPr lang="zh-CN" altLang="en-US">
                <a:latin typeface="宋体" pitchFamily="2" charset="-122"/>
                <a:ea typeface="楷体_GB2312" pitchFamily="1" charset="-122"/>
              </a:rPr>
              <a:t>）</a:t>
            </a:r>
            <a:r>
              <a:rPr lang="zh-CN" altLang="en-US">
                <a:latin typeface="宋体" pitchFamily="2" charset="-122"/>
                <a:ea typeface="隶书" pitchFamily="49" charset="-122"/>
              </a:rPr>
              <a:t>（｜）：</a:t>
            </a:r>
            <a:r>
              <a:rPr lang="zh-CN" altLang="en-US">
                <a:latin typeface="宋体" pitchFamily="2" charset="-122"/>
                <a:ea typeface="楷体_GB2312" pitchFamily="1" charset="-122"/>
              </a:rPr>
              <a:t>有</a:t>
            </a:r>
            <a:r>
              <a:rPr lang="en-US">
                <a:latin typeface="宋体" pitchFamily="2" charset="-122"/>
                <a:ea typeface="楷体_GB2312" pitchFamily="1" charset="-122"/>
              </a:rPr>
              <a:t>1</a:t>
            </a:r>
            <a:r>
              <a:rPr lang="zh-CN" altLang="en-US">
                <a:latin typeface="宋体" pitchFamily="2" charset="-122"/>
                <a:ea typeface="楷体_GB2312" pitchFamily="1" charset="-122"/>
              </a:rPr>
              <a:t>则</a:t>
            </a:r>
            <a:r>
              <a:rPr lang="en-US">
                <a:latin typeface="宋体" pitchFamily="2" charset="-122"/>
                <a:ea typeface="楷体_GB2312" pitchFamily="1" charset="-122"/>
              </a:rPr>
              <a:t>1</a:t>
            </a:r>
            <a:r>
              <a:rPr lang="zh-CN" altLang="en-US">
                <a:latin typeface="宋体" pitchFamily="2" charset="-122"/>
                <a:ea typeface="楷体_GB2312" pitchFamily="1" charset="-122"/>
              </a:rPr>
              <a:t>，将指定某些位置１</a:t>
            </a:r>
            <a:r>
              <a:rPr lang="en-US">
                <a:latin typeface="宋体" pitchFamily="2" charset="-122"/>
                <a:ea typeface="楷体_GB2312" pitchFamily="1" charset="-122"/>
              </a:rPr>
              <a:t>,</a:t>
            </a:r>
            <a:r>
              <a:rPr lang="zh-CN" altLang="en-US">
                <a:latin typeface="宋体" pitchFamily="2" charset="-122"/>
                <a:ea typeface="楷体_GB2312" pitchFamily="1" charset="-122"/>
              </a:rPr>
              <a:t>保留某些位</a:t>
            </a:r>
            <a:endParaRPr lang="en-US">
              <a:latin typeface="宋体" pitchFamily="2" charset="-122"/>
              <a:ea typeface="楷体_GB2312" pitchFamily="1" charset="-122"/>
            </a:endParaRPr>
          </a:p>
          <a:p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例：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a=10011100 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则　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｜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00001111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的结果</a:t>
            </a:r>
          </a:p>
          <a:p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是：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10011111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将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AutoShape 24"/>
          <p:cNvSpPr>
            <a:spLocks noChangeArrowheads="1"/>
          </p:cNvSpPr>
          <p:nvPr/>
        </p:nvSpPr>
        <p:spPr bwMode="auto">
          <a:xfrm>
            <a:off x="323850" y="42863"/>
            <a:ext cx="3168650" cy="79057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27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0000FF"/>
                </a:solidFill>
                <a:latin typeface="楷体_GB2312" pitchFamily="1" charset="-122"/>
              </a:rPr>
              <a:t>位运算符的典型使用</a:t>
            </a:r>
          </a:p>
        </p:txBody>
      </p:sp>
      <p:sp>
        <p:nvSpPr>
          <p:cNvPr id="15364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154487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宋体" pitchFamily="2" charset="-122"/>
                <a:ea typeface="楷体_GB2312" pitchFamily="1" charset="-122"/>
              </a:rPr>
              <a:t>位异或（</a:t>
            </a:r>
            <a:r>
              <a:rPr lang="en-US">
                <a:latin typeface="宋体" pitchFamily="2" charset="-122"/>
                <a:ea typeface="楷体_GB2312" pitchFamily="1" charset="-122"/>
              </a:rPr>
              <a:t>XOR</a:t>
            </a:r>
            <a:r>
              <a:rPr lang="zh-CN" altLang="en-US">
                <a:latin typeface="宋体" pitchFamily="2" charset="-122"/>
                <a:ea typeface="楷体_GB2312" pitchFamily="1" charset="-122"/>
              </a:rPr>
              <a:t>）</a:t>
            </a:r>
            <a:r>
              <a:rPr lang="zh-CN" altLang="en-US">
                <a:latin typeface="宋体" pitchFamily="2" charset="-122"/>
                <a:ea typeface="隶书" pitchFamily="49" charset="-122"/>
              </a:rPr>
              <a:t>（＾）：</a:t>
            </a:r>
            <a:r>
              <a:rPr lang="zh-CN" altLang="en-US">
                <a:latin typeface="宋体" pitchFamily="2" charset="-122"/>
                <a:ea typeface="楷体_GB2312" pitchFamily="1" charset="-122"/>
              </a:rPr>
              <a:t>相同为</a:t>
            </a:r>
            <a:r>
              <a:rPr lang="en-US">
                <a:latin typeface="宋体" pitchFamily="2" charset="-122"/>
                <a:ea typeface="楷体_GB2312" pitchFamily="1" charset="-122"/>
              </a:rPr>
              <a:t>0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>
                <a:latin typeface="宋体" pitchFamily="2" charset="-122"/>
                <a:ea typeface="楷体_GB2312" pitchFamily="1" charset="-122"/>
              </a:rPr>
              <a:t>使特定位反转，特定位保留</a:t>
            </a:r>
            <a:endParaRPr lang="en-US">
              <a:latin typeface="宋体" pitchFamily="2" charset="-122"/>
              <a:ea typeface="楷体_GB2312" pitchFamily="1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例：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a=10011100 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则　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a^00001111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的结果是：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10010011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将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的高４位保留不变，低４位取反</a:t>
            </a:r>
            <a:endParaRPr lang="en-US">
              <a:solidFill>
                <a:schemeClr val="tx2"/>
              </a:solidFill>
              <a:latin typeface="宋体" pitchFamily="2" charset="-122"/>
              <a:ea typeface="隶书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>
                <a:latin typeface="宋体" pitchFamily="2" charset="-122"/>
                <a:ea typeface="楷体_GB2312" pitchFamily="1" charset="-122"/>
              </a:rPr>
              <a:t>使整个数清零</a:t>
            </a:r>
            <a:endParaRPr lang="zh-CN" altLang="en-US">
              <a:solidFill>
                <a:schemeClr val="tx2"/>
              </a:solidFill>
              <a:latin typeface="宋体" pitchFamily="2" charset="-122"/>
              <a:ea typeface="隶书" pitchFamily="49" charset="-122"/>
            </a:endParaRPr>
          </a:p>
          <a:p>
            <a:pPr lvl="1"/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例：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a=10011100 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则　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a^a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的结果是：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00000000</a:t>
            </a:r>
          </a:p>
          <a:p>
            <a:pPr>
              <a:buFont typeface="Wingdings" pitchFamily="2" charset="2"/>
              <a:buChar char="Ø"/>
            </a:pPr>
            <a:r>
              <a:rPr lang="zh-CN" altLang="en-US">
                <a:latin typeface="宋体" pitchFamily="2" charset="-122"/>
                <a:ea typeface="楷体_GB2312" pitchFamily="1" charset="-122"/>
              </a:rPr>
              <a:t>交换两个整型数，不用中间变量</a:t>
            </a:r>
            <a:endParaRPr lang="en-US">
              <a:latin typeface="宋体" pitchFamily="2" charset="-122"/>
              <a:ea typeface="楷体_GB2312" pitchFamily="1" charset="-122"/>
            </a:endParaRPr>
          </a:p>
          <a:p>
            <a:pPr lvl="1"/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例：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a=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５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,b=6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； 则　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a=a^b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；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b=b^a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；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a=a^b;</a:t>
            </a:r>
          </a:p>
          <a:p>
            <a:pPr lvl="1"/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实现</a:t>
            </a:r>
            <a:r>
              <a:rPr 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a,b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隶书" pitchFamily="49" charset="-122"/>
              </a:rPr>
              <a:t>互换</a:t>
            </a:r>
            <a:endParaRPr lang="zh-CN" altLang="en-US">
              <a:latin typeface="宋体" pitchFamily="2" charset="-122"/>
              <a:ea typeface="楷体_GB2312" pitchFamily="1" charset="-122"/>
            </a:endParaRPr>
          </a:p>
        </p:txBody>
      </p:sp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9001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  <a:latin typeface="宋体" pitchFamily="2" charset="-122"/>
                <a:ea typeface="楷体_GB2312" pitchFamily="1" charset="-122"/>
              </a:rPr>
              <a:t>tmp=a;  a=b;  b=tmp;</a:t>
            </a:r>
            <a:endParaRPr lang="zh-CN" altLang="en-US">
              <a:solidFill>
                <a:schemeClr val="tx2"/>
              </a:solidFill>
              <a:latin typeface="宋体" pitchFamily="2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27088" y="1052513"/>
            <a:ext cx="7705725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"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"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号之前加一个其它运算符。</a:t>
            </a:r>
            <a:r>
              <a:rPr lang="zh-CN" altLang="en-US">
                <a:solidFill>
                  <a:schemeClr val="tx1"/>
                </a:solidFill>
              </a:rPr>
              <a:t>凡是二目运算符均可构成复合运算符。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a+=3; </a:t>
            </a:r>
          </a:p>
          <a:p>
            <a:pPr>
              <a:spcBef>
                <a:spcPct val="50000"/>
              </a:spcBef>
            </a:pPr>
            <a:r>
              <a:rPr lang="en-US" sz="2800"/>
              <a:t>x</a:t>
            </a:r>
            <a:r>
              <a:rPr lang="en-US" sz="2800">
                <a:sym typeface="Symbol" pitchFamily="18" charset="2"/>
              </a:rPr>
              <a:t></a:t>
            </a:r>
            <a:r>
              <a:rPr lang="en-US" sz="2800"/>
              <a:t>=y+8; </a:t>
            </a:r>
          </a:p>
          <a:p>
            <a:pPr>
              <a:spcBef>
                <a:spcPct val="50000"/>
              </a:spcBef>
            </a:pPr>
            <a:r>
              <a:rPr lang="en-US" sz="2800"/>
              <a:t>x%=3;</a:t>
            </a:r>
            <a:r>
              <a:rPr lang="en-US" sz="280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17412" name="AutoShape 22"/>
          <p:cNvSpPr>
            <a:spLocks noChangeArrowheads="1"/>
          </p:cNvSpPr>
          <p:nvPr/>
        </p:nvSpPr>
        <p:spPr bwMode="auto">
          <a:xfrm>
            <a:off x="463550" y="0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27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7413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A50021"/>
                </a:solidFill>
                <a:latin typeface="Tahoma" pitchFamily="34" charset="0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7414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 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a=a+3</a:t>
            </a:r>
          </a:p>
        </p:txBody>
      </p:sp>
      <p:sp>
        <p:nvSpPr>
          <p:cNvPr id="17415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x=x 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  <a:sym typeface="Symbol" pitchFamily="18" charset="2"/>
              </a:rPr>
              <a:t>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(y+8)</a:t>
            </a:r>
          </a:p>
        </p:txBody>
      </p:sp>
      <p:sp>
        <p:nvSpPr>
          <p:cNvPr id="17416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x=x%3</a:t>
            </a:r>
          </a:p>
        </p:txBody>
      </p:sp>
      <p:sp>
        <p:nvSpPr>
          <p:cNvPr id="17417" name="TextBox 1"/>
          <p:cNvSpPr txBox="1">
            <a:spLocks noChangeArrowheads="1"/>
          </p:cNvSpPr>
          <p:nvPr/>
        </p:nvSpPr>
        <p:spPr bwMode="auto">
          <a:xfrm>
            <a:off x="627063" y="5137150"/>
            <a:ext cx="8424862" cy="8302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复合赋值运算符的优先级</a:t>
            </a:r>
            <a:r>
              <a:rPr lang="en-US"/>
              <a:t>14</a:t>
            </a:r>
            <a:r>
              <a:rPr lang="zh-CN" altLang="en-US"/>
              <a:t>，倒数第二，结合结合方向：自右向左。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81063" y="1020763"/>
            <a:ext cx="7151687" cy="8016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</a:rPr>
              <a:t>一般形式</a:t>
            </a:r>
            <a:r>
              <a:rPr lang="en-US" sz="2000">
                <a:solidFill>
                  <a:schemeClr val="tx2"/>
                </a:solidFill>
              </a:rPr>
              <a:t>:   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rgbClr val="A50021"/>
                </a:solidFill>
              </a:rPr>
              <a:t>&lt;</a:t>
            </a:r>
            <a:r>
              <a:rPr lang="zh-CN" altLang="en-US" sz="2000">
                <a:solidFill>
                  <a:srgbClr val="A50021"/>
                </a:solidFill>
              </a:rPr>
              <a:t>变量</a:t>
            </a:r>
            <a:r>
              <a:rPr lang="en-US" sz="2000">
                <a:solidFill>
                  <a:srgbClr val="A50021"/>
                </a:solidFill>
              </a:rPr>
              <a:t>&gt; &lt;</a:t>
            </a:r>
            <a:r>
              <a:rPr lang="zh-CN" altLang="en-US" sz="2000">
                <a:solidFill>
                  <a:srgbClr val="A50021"/>
                </a:solidFill>
              </a:rPr>
              <a:t>赋值运算符</a:t>
            </a:r>
            <a:r>
              <a:rPr lang="en-US" sz="2000">
                <a:solidFill>
                  <a:srgbClr val="A50021"/>
                </a:solidFill>
              </a:rPr>
              <a:t>&gt; &lt;</a:t>
            </a:r>
            <a:r>
              <a:rPr lang="zh-CN" altLang="en-US" sz="2000">
                <a:solidFill>
                  <a:srgbClr val="A50021"/>
                </a:solidFill>
              </a:rPr>
              <a:t>表达式</a:t>
            </a:r>
            <a:r>
              <a:rPr lang="en-US" sz="2000">
                <a:solidFill>
                  <a:srgbClr val="A50021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其中&lt;表达式&gt;又可以是一个赋值表达式。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868363" y="2565400"/>
            <a:ext cx="7164387" cy="8001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楷体_GB2312" pitchFamily="1" charset="-122"/>
              </a:rPr>
              <a:t>x=(y=10) </a:t>
            </a:r>
            <a:r>
              <a:rPr lang="zh-CN" altLang="en-US" sz="2000">
                <a:solidFill>
                  <a:srgbClr val="FF0000"/>
                </a:solidFill>
                <a:latin typeface="楷体_GB2312" pitchFamily="1" charset="-122"/>
              </a:rPr>
              <a:t>相当于 </a:t>
            </a:r>
            <a:r>
              <a:rPr lang="en-US" sz="2000">
                <a:solidFill>
                  <a:srgbClr val="FF0000"/>
                </a:solidFill>
                <a:latin typeface="楷体_GB2312" pitchFamily="1" charset="-122"/>
              </a:rPr>
              <a:t>y=10</a:t>
            </a:r>
            <a:r>
              <a:rPr lang="zh-CN" altLang="en-US" sz="2000">
                <a:solidFill>
                  <a:srgbClr val="FF0000"/>
                </a:solidFill>
                <a:latin typeface="楷体_GB2312" pitchFamily="1" charset="-122"/>
              </a:rPr>
              <a:t>；</a:t>
            </a:r>
            <a:r>
              <a:rPr lang="en-US" sz="2000">
                <a:solidFill>
                  <a:srgbClr val="FF0000"/>
                </a:solidFill>
                <a:latin typeface="楷体_GB2312" pitchFamily="1" charset="-122"/>
              </a:rPr>
              <a:t>x=y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>
                <a:latin typeface="楷体_GB2312" pitchFamily="1" charset="-122"/>
              </a:rPr>
              <a:t>由于赋值号为右结合性,于是</a:t>
            </a:r>
            <a:r>
              <a:rPr lang="en-US" sz="2000">
                <a:latin typeface="楷体_GB2312" pitchFamily="1" charset="-122"/>
                <a:sym typeface="Monotype Sorts" pitchFamily="2" charset="2"/>
              </a:rPr>
              <a:t>"</a:t>
            </a:r>
            <a:r>
              <a:rPr lang="zh-CN" altLang="en-US" sz="2000">
                <a:latin typeface="楷体_GB2312" pitchFamily="1" charset="-122"/>
              </a:rPr>
              <a:t> ( ) </a:t>
            </a:r>
            <a:r>
              <a:rPr lang="en-US" sz="2000">
                <a:latin typeface="楷体_GB2312" pitchFamily="1" charset="-122"/>
                <a:sym typeface="Monotype Sorts" pitchFamily="2" charset="2"/>
              </a:rPr>
              <a:t>"</a:t>
            </a:r>
            <a:r>
              <a:rPr lang="zh-CN" altLang="en-US" sz="2000">
                <a:latin typeface="楷体_GB2312" pitchFamily="1" charset="-122"/>
              </a:rPr>
              <a:t>可省略，即为：</a:t>
            </a:r>
            <a:r>
              <a:rPr lang="en-US" sz="2000">
                <a:latin typeface="楷体_GB2312" pitchFamily="1" charset="-122"/>
              </a:rPr>
              <a:t>x=y=10</a:t>
            </a:r>
            <a:r>
              <a:rPr lang="zh-CN" altLang="en-US" sz="2000">
                <a:latin typeface="楷体_GB2312" pitchFamily="1" charset="-122"/>
              </a:rPr>
              <a:t>；</a:t>
            </a:r>
          </a:p>
        </p:txBody>
      </p:sp>
      <p:sp>
        <p:nvSpPr>
          <p:cNvPr id="19460" name="AutoShape 21"/>
          <p:cNvSpPr>
            <a:spLocks noChangeArrowheads="1"/>
          </p:cNvSpPr>
          <p:nvPr/>
        </p:nvSpPr>
        <p:spPr bwMode="auto">
          <a:xfrm>
            <a:off x="346075" y="0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27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9461" name="AutoShape 23"/>
          <p:cNvSpPr>
            <a:spLocks noChangeArrowheads="1"/>
          </p:cNvSpPr>
          <p:nvPr/>
        </p:nvSpPr>
        <p:spPr bwMode="auto">
          <a:xfrm>
            <a:off x="508000" y="19891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A50021"/>
                </a:solidFill>
                <a:latin typeface="Tahoma" pitchFamily="34" charset="0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769938" y="3716338"/>
            <a:ext cx="2794000" cy="12334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a=5+(c=6)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a=(b=4)+(c=6)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a=(b=10)/ (c=2)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5307013" y="3716338"/>
            <a:ext cx="2794000" cy="12334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c=6, a=11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b=4, c=6, a=10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b=10, c=2, a=5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464" name="右箭头 1"/>
          <p:cNvSpPr>
            <a:spLocks noChangeArrowheads="1"/>
          </p:cNvSpPr>
          <p:nvPr/>
        </p:nvSpPr>
        <p:spPr bwMode="auto">
          <a:xfrm>
            <a:off x="3995738" y="4149725"/>
            <a:ext cx="792162" cy="431800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Text Box 3"/>
          <p:cNvSpPr txBox="1">
            <a:spLocks noChangeArrowheads="1"/>
          </p:cNvSpPr>
          <p:nvPr/>
        </p:nvSpPr>
        <p:spPr bwMode="auto">
          <a:xfrm>
            <a:off x="769938" y="5607050"/>
            <a:ext cx="2327275" cy="8032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int a=12;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a += a -= a*a;</a:t>
            </a:r>
          </a:p>
        </p:txBody>
      </p:sp>
      <p:sp>
        <p:nvSpPr>
          <p:cNvPr id="19466" name="Text Box 3"/>
          <p:cNvSpPr txBox="1">
            <a:spLocks noChangeArrowheads="1"/>
          </p:cNvSpPr>
          <p:nvPr/>
        </p:nvSpPr>
        <p:spPr bwMode="auto">
          <a:xfrm>
            <a:off x="3635375" y="5373688"/>
            <a:ext cx="4968875" cy="12334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arenBoth"/>
            </a:pPr>
            <a:r>
              <a:rPr lang="en-US" sz="2000">
                <a:solidFill>
                  <a:schemeClr val="tx1"/>
                </a:solidFill>
              </a:rPr>
              <a:t>a*a=144;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arenBoth"/>
            </a:pPr>
            <a:r>
              <a:rPr lang="en-US" sz="2000">
                <a:solidFill>
                  <a:schemeClr val="tx1"/>
                </a:solidFill>
              </a:rPr>
              <a:t>a -= a*a;    // a= a-a*a=-132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arenBoth"/>
            </a:pPr>
            <a:r>
              <a:rPr lang="en-US" sz="2000">
                <a:solidFill>
                  <a:schemeClr val="tx1"/>
                </a:solidFill>
              </a:rPr>
              <a:t>a += -132;  // a = a+(-132) = -264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765175" y="1557338"/>
            <a:ext cx="7812088" cy="1168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_GB2312" pitchFamily="1" charset="-122"/>
              </a:rPr>
              <a:t>++</a:t>
            </a:r>
            <a:r>
              <a:rPr lang="en-US" sz="2000">
                <a:latin typeface="楷体_GB2312" pitchFamily="1" charset="-122"/>
              </a:rPr>
              <a:t>i: </a:t>
            </a:r>
            <a:r>
              <a:rPr lang="zh-CN" altLang="en-US" sz="2000">
                <a:latin typeface="楷体_GB2312" pitchFamily="1" charset="-122"/>
              </a:rPr>
              <a:t>先使</a:t>
            </a:r>
            <a:r>
              <a:rPr lang="en-US" sz="2000">
                <a:latin typeface="楷体_GB2312" pitchFamily="1" charset="-122"/>
              </a:rPr>
              <a:t>i</a:t>
            </a:r>
            <a:r>
              <a:rPr lang="zh-CN" altLang="en-US" sz="2000">
                <a:latin typeface="楷体_GB2312" pitchFamily="1" charset="-122"/>
              </a:rPr>
              <a:t>值+1,再使用</a:t>
            </a:r>
            <a:r>
              <a:rPr lang="en-US" sz="2000">
                <a:latin typeface="楷体_GB2312" pitchFamily="1" charset="-122"/>
              </a:rPr>
              <a:t>i</a:t>
            </a:r>
            <a:r>
              <a:rPr lang="zh-CN" altLang="en-US" sz="2000">
                <a:latin typeface="楷体_GB2312" pitchFamily="1" charset="-122"/>
              </a:rPr>
              <a:t>值;</a:t>
            </a:r>
            <a:r>
              <a:rPr lang="en-US" sz="2000">
                <a:latin typeface="楷体_GB2312" pitchFamily="1" charset="-122"/>
              </a:rPr>
              <a:t> </a:t>
            </a:r>
            <a:r>
              <a:rPr lang="zh-CN" altLang="en-US" sz="2000">
                <a:latin typeface="楷体_GB2312" pitchFamily="1" charset="-122"/>
              </a:rPr>
              <a:t>即</a:t>
            </a:r>
            <a:r>
              <a:rPr lang="en-US" sz="2000">
                <a:latin typeface="楷体_GB2312" pitchFamily="1" charset="-122"/>
              </a:rPr>
              <a:t>(++i)</a:t>
            </a:r>
            <a:r>
              <a:rPr lang="zh-CN" altLang="en-US" sz="2000">
                <a:latin typeface="楷体_GB2312" pitchFamily="1" charset="-122"/>
              </a:rPr>
              <a:t>表达式的值是</a:t>
            </a:r>
            <a:r>
              <a:rPr lang="en-US" sz="2000">
                <a:latin typeface="楷体_GB2312" pitchFamily="1" charset="-122"/>
              </a:rPr>
              <a:t>(i=i+1,i)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楷体_GB2312" pitchFamily="1" charset="-122"/>
              </a:rPr>
              <a:t>i++: </a:t>
            </a:r>
            <a:r>
              <a:rPr lang="zh-CN" altLang="en-US" sz="2000">
                <a:latin typeface="楷体_GB2312" pitchFamily="1" charset="-122"/>
              </a:rPr>
              <a:t>先使用</a:t>
            </a:r>
            <a:r>
              <a:rPr lang="en-US" sz="2000">
                <a:latin typeface="楷体_GB2312" pitchFamily="1" charset="-122"/>
              </a:rPr>
              <a:t>i</a:t>
            </a:r>
            <a:r>
              <a:rPr lang="zh-CN" altLang="en-US" sz="2000">
                <a:latin typeface="楷体_GB2312" pitchFamily="1" charset="-122"/>
              </a:rPr>
              <a:t>值,再使</a:t>
            </a:r>
            <a:r>
              <a:rPr lang="en-US" sz="2000">
                <a:latin typeface="楷体_GB2312" pitchFamily="1" charset="-122"/>
              </a:rPr>
              <a:t>i</a:t>
            </a:r>
            <a:r>
              <a:rPr lang="zh-CN" altLang="en-US" sz="2000">
                <a:latin typeface="楷体_GB2312" pitchFamily="1" charset="-122"/>
              </a:rPr>
              <a:t>值+1</a:t>
            </a:r>
            <a:r>
              <a:rPr lang="en-US" sz="2000">
                <a:latin typeface="楷体_GB2312" pitchFamily="1" charset="-122"/>
              </a:rPr>
              <a:t>;</a:t>
            </a:r>
            <a:r>
              <a:rPr lang="zh-CN" altLang="en-US" sz="2000">
                <a:latin typeface="楷体_GB2312" pitchFamily="1" charset="-122"/>
              </a:rPr>
              <a:t>即</a:t>
            </a:r>
            <a:r>
              <a:rPr lang="en-US" sz="2000">
                <a:latin typeface="楷体_GB2312" pitchFamily="1" charset="-122"/>
              </a:rPr>
              <a:t>(i++)</a:t>
            </a:r>
            <a:r>
              <a:rPr lang="zh-CN" altLang="en-US" sz="2000">
                <a:latin typeface="楷体_GB2312" pitchFamily="1" charset="-122"/>
              </a:rPr>
              <a:t>表达式的值是未变化的</a:t>
            </a:r>
            <a:r>
              <a:rPr lang="en-US" sz="2000">
                <a:latin typeface="楷体_GB2312" pitchFamily="1" charset="-122"/>
              </a:rPr>
              <a:t>i,</a:t>
            </a:r>
            <a:r>
              <a:rPr lang="zh-CN" altLang="en-US" sz="2000">
                <a:latin typeface="楷体_GB2312" pitchFamily="1" charset="-122"/>
              </a:rPr>
              <a:t>然后</a:t>
            </a:r>
            <a:r>
              <a:rPr lang="en-US" sz="2000">
                <a:latin typeface="楷体_GB2312" pitchFamily="1" charset="-122"/>
              </a:rPr>
              <a:t>i=i+1</a:t>
            </a:r>
          </a:p>
        </p:txBody>
      </p:sp>
      <p:grpSp>
        <p:nvGrpSpPr>
          <p:cNvPr id="20483" name="组合 6"/>
          <p:cNvGrpSpPr>
            <a:grpSpLocks/>
          </p:cNvGrpSpPr>
          <p:nvPr/>
        </p:nvGrpSpPr>
        <p:grpSpPr bwMode="auto">
          <a:xfrm>
            <a:off x="465138" y="3213100"/>
            <a:ext cx="8064500" cy="1655763"/>
            <a:chOff x="0" y="0"/>
            <a:chExt cx="8064500" cy="1655763"/>
          </a:xfrm>
        </p:grpSpPr>
        <p:sp>
          <p:nvSpPr>
            <p:cNvPr id="20484" name="AutoShape 36"/>
            <p:cNvSpPr>
              <a:spLocks noChangeArrowheads="1"/>
            </p:cNvSpPr>
            <p:nvPr/>
          </p:nvSpPr>
          <p:spPr bwMode="auto">
            <a:xfrm>
              <a:off x="0" y="0"/>
              <a:ext cx="8064500" cy="1655763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966FF"/>
                </a:gs>
                <a:gs pos="100000">
                  <a:srgbClr val="FFFFFF"/>
                </a:gs>
              </a:gsLst>
              <a:lin ang="2700000" scaled="1"/>
            </a:gradFill>
            <a:ln w="9525" cmpd="sng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0485" name="Rectangle 8"/>
            <p:cNvSpPr>
              <a:spLocks noChangeArrowheads="1"/>
            </p:cNvSpPr>
            <p:nvPr/>
          </p:nvSpPr>
          <p:spPr bwMode="auto">
            <a:xfrm>
              <a:off x="277639" y="144240"/>
              <a:ext cx="6925364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若有</a:t>
              </a:r>
              <a:r>
                <a:rPr lang="en-US" sz="2000">
                  <a:solidFill>
                    <a:schemeClr val="tx1"/>
                  </a:solidFill>
                </a:rPr>
                <a:t>: int i = 3</a:t>
              </a:r>
              <a:r>
                <a:rPr lang="zh-CN" altLang="en-US" sz="2000">
                  <a:solidFill>
                    <a:schemeClr val="tx1"/>
                  </a:solidFill>
                </a:rPr>
                <a:t>，</a:t>
              </a:r>
              <a:r>
                <a:rPr lang="en-US" sz="2000">
                  <a:solidFill>
                    <a:schemeClr val="tx1"/>
                  </a:solidFill>
                </a:rPr>
                <a:t>j;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则</a:t>
              </a:r>
              <a:r>
                <a:rPr lang="en-US" sz="2000">
                  <a:solidFill>
                    <a:schemeClr val="tx1"/>
                  </a:solidFill>
                </a:rPr>
                <a:t>: j= ++i;  </a:t>
              </a:r>
              <a:r>
                <a:rPr lang="zh-CN" altLang="en-US" sz="2000">
                  <a:solidFill>
                    <a:schemeClr val="tx1"/>
                  </a:solidFill>
                </a:rPr>
                <a:t>结果为</a:t>
              </a:r>
              <a:r>
                <a:rPr lang="en-US" sz="2000">
                  <a:solidFill>
                    <a:schemeClr val="tx1"/>
                  </a:solidFill>
                </a:rPr>
                <a:t>:   j=4, i=4. </a:t>
              </a:r>
              <a:r>
                <a:rPr lang="zh-CN" altLang="en-US" sz="2000">
                  <a:solidFill>
                    <a:schemeClr val="tx1"/>
                  </a:solidFill>
                </a:rPr>
                <a:t>相当于  </a:t>
              </a:r>
              <a:r>
                <a:rPr lang="en-US" sz="2000">
                  <a:solidFill>
                    <a:schemeClr val="tx1"/>
                  </a:solidFill>
                </a:rPr>
                <a:t>i=i+1; j=i;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</a:rPr>
                <a:t>则</a:t>
              </a:r>
              <a:r>
                <a:rPr lang="en-US" sz="2000">
                  <a:solidFill>
                    <a:schemeClr val="tx1"/>
                  </a:solidFill>
                </a:rPr>
                <a:t>: j=i++;   </a:t>
              </a:r>
              <a:r>
                <a:rPr lang="zh-CN" altLang="en-US" sz="2000">
                  <a:solidFill>
                    <a:schemeClr val="tx1"/>
                  </a:solidFill>
                </a:rPr>
                <a:t>结果为</a:t>
              </a:r>
              <a:r>
                <a:rPr lang="en-US" sz="2000">
                  <a:solidFill>
                    <a:schemeClr val="tx1"/>
                  </a:solidFill>
                </a:rPr>
                <a:t>:   j=3, i=4. </a:t>
              </a:r>
              <a:r>
                <a:rPr lang="zh-CN" altLang="en-US" sz="2000">
                  <a:solidFill>
                    <a:schemeClr val="tx1"/>
                  </a:solidFill>
                </a:rPr>
                <a:t>相当于 </a:t>
              </a:r>
              <a:r>
                <a:rPr lang="en-US" sz="2000">
                  <a:solidFill>
                    <a:schemeClr val="tx1"/>
                  </a:solidFill>
                </a:rPr>
                <a:t>j=i; i=i+1</a:t>
              </a:r>
            </a:p>
          </p:txBody>
        </p:sp>
      </p:grpSp>
      <p:sp>
        <p:nvSpPr>
          <p:cNvPr id="20486" name="AutoShape 34"/>
          <p:cNvSpPr>
            <a:spLocks noChangeArrowheads="1"/>
          </p:cNvSpPr>
          <p:nvPr/>
        </p:nvSpPr>
        <p:spPr bwMode="auto">
          <a:xfrm>
            <a:off x="946150" y="801688"/>
            <a:ext cx="30956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27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</a:rPr>
              <a:t>以自增为例，自减类似。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20487" name="AutoShape 35"/>
          <p:cNvSpPr>
            <a:spLocks noChangeArrowheads="1"/>
          </p:cNvSpPr>
          <p:nvPr/>
        </p:nvSpPr>
        <p:spPr bwMode="auto">
          <a:xfrm>
            <a:off x="395288" y="2781300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>
                <a:solidFill>
                  <a:srgbClr val="A50021"/>
                </a:solidFill>
                <a:latin typeface="Tahoma" pitchFamily="34" charset="0"/>
              </a:rPr>
              <a:t>例</a:t>
            </a:r>
            <a:endParaRPr lang="zh-CN" altLang="en-US" sz="2000">
              <a:ea typeface="隶书" pitchFamily="49" charset="-122"/>
            </a:endParaRPr>
          </a:p>
        </p:txBody>
      </p:sp>
      <p:sp>
        <p:nvSpPr>
          <p:cNvPr id="20488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自增自减运算符</a:t>
            </a:r>
          </a:p>
        </p:txBody>
      </p:sp>
      <p:sp>
        <p:nvSpPr>
          <p:cNvPr id="20489" name="TextBox 5"/>
          <p:cNvSpPr txBox="1">
            <a:spLocks noChangeArrowheads="1"/>
          </p:cNvSpPr>
          <p:nvPr/>
        </p:nvSpPr>
        <p:spPr bwMode="auto">
          <a:xfrm>
            <a:off x="611188" y="5229225"/>
            <a:ext cx="8424862" cy="11382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++</a:t>
            </a:r>
            <a:r>
              <a:rPr lang="zh-CN" altLang="en-US" sz="2000"/>
              <a:t>，</a:t>
            </a:r>
            <a:r>
              <a:rPr lang="en-US" sz="2000"/>
              <a:t>--</a:t>
            </a:r>
            <a:r>
              <a:rPr lang="zh-CN" altLang="en-US" sz="2000"/>
              <a:t>运算符优先级（</a:t>
            </a:r>
            <a:r>
              <a:rPr lang="en-US" sz="2000"/>
              <a:t>2</a:t>
            </a:r>
            <a:r>
              <a:rPr lang="zh-CN" altLang="en-US" sz="2000"/>
              <a:t>高）</a:t>
            </a:r>
            <a:r>
              <a:rPr lang="en-US" sz="2000">
                <a:sym typeface="Wingdings" pitchFamily="2" charset="2"/>
              </a:rPr>
              <a:t>  </a:t>
            </a:r>
            <a:r>
              <a:rPr lang="zh-CN" altLang="en-US" sz="2000"/>
              <a:t>比较运算符（</a:t>
            </a:r>
            <a:r>
              <a:rPr lang="en-US" sz="2000"/>
              <a:t>6,7</a:t>
            </a:r>
            <a:r>
              <a:rPr lang="zh-CN" altLang="en-US" sz="2000"/>
              <a:t>）</a:t>
            </a:r>
            <a:r>
              <a:rPr lang="en-US" sz="2000">
                <a:sym typeface="Wingdings" pitchFamily="2" charset="2"/>
              </a:rPr>
              <a:t> &amp;&amp; (11), ||(12</a:t>
            </a:r>
            <a:r>
              <a:rPr lang="zh-CN" altLang="en-US" sz="2000">
                <a:sym typeface="Wingdings" pitchFamily="2" charset="2"/>
              </a:rPr>
              <a:t>低</a:t>
            </a:r>
            <a:r>
              <a:rPr lang="en-US" sz="2000">
                <a:sym typeface="Wingdings" pitchFamily="2" charset="2"/>
              </a:rPr>
              <a:t>)</a:t>
            </a:r>
            <a:endParaRPr lang="en-US" sz="2000"/>
          </a:p>
          <a:p>
            <a:r>
              <a:rPr lang="zh-CN" altLang="en-US" sz="2000"/>
              <a:t>例，</a:t>
            </a:r>
            <a:r>
              <a:rPr lang="en-US" sz="2000"/>
              <a:t>i++&gt;10   </a:t>
            </a:r>
            <a:r>
              <a:rPr lang="en-US" sz="2000">
                <a:sym typeface="Wingdings" pitchFamily="2" charset="2"/>
              </a:rPr>
              <a:t>  (i++)&gt;10</a:t>
            </a:r>
          </a:p>
          <a:p>
            <a:r>
              <a:rPr lang="zh-CN" altLang="en-US" sz="2000">
                <a:sym typeface="Wingdings" pitchFamily="2" charset="2"/>
              </a:rPr>
              <a:t>例</a:t>
            </a:r>
            <a:r>
              <a:rPr lang="en-US" sz="2000">
                <a:sym typeface="Wingdings" pitchFamily="2" charset="2"/>
              </a:rPr>
              <a:t>, ++i||++a&amp;&amp;++b   (++i)||(++a)&amp;&amp;(++b) </a:t>
            </a:r>
            <a:endParaRPr lang="zh-CN" altLang="en-US" sz="2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5570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096164" cy="35283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4286720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en-US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章 </a:t>
            </a:r>
            <a:r>
              <a:rPr lang="en-US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程序设计初步</a:t>
            </a:r>
          </a:p>
        </p:txBody>
      </p:sp>
      <p:sp>
        <p:nvSpPr>
          <p:cNvPr id="27651" name="副标题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27652" name="灯片编号占位符 1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715B93-9A39-4D62-AD21-409E77907B2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数据输出函数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putchar</a:t>
            </a:r>
            <a:r>
              <a:rPr lang="en-US" sz="2400" dirty="0"/>
              <a:t>(char c); </a:t>
            </a:r>
            <a:r>
              <a:rPr lang="en-US" altLang="zh-CN" sz="2400" dirty="0" err="1" smtClean="0"/>
              <a:t>putchar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asciiCode</a:t>
            </a:r>
            <a:r>
              <a:rPr lang="en-US" altLang="zh-CN" sz="2400" dirty="0" smtClean="0"/>
              <a:t>);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 err="1" smtClean="0"/>
              <a:t>putchar</a:t>
            </a:r>
            <a:r>
              <a:rPr lang="en-US" sz="2400" dirty="0" smtClean="0"/>
              <a:t>(‘0’+1); // 1</a:t>
            </a: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printf</a:t>
            </a:r>
            <a:r>
              <a:rPr lang="en-US" sz="2400" dirty="0"/>
              <a:t>(“</a:t>
            </a:r>
            <a:r>
              <a:rPr lang="zh-CN" altLang="en-US" sz="2400" dirty="0"/>
              <a:t>格式控制序列</a:t>
            </a:r>
            <a:r>
              <a:rPr lang="en-US" sz="2400" dirty="0"/>
              <a:t>”,</a:t>
            </a:r>
            <a:r>
              <a:rPr lang="zh-CN" altLang="en-US" sz="2400" dirty="0"/>
              <a:t>输出变量列表</a:t>
            </a:r>
            <a:r>
              <a:rPr lang="en-US" sz="2400" dirty="0"/>
              <a:t>);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a,b</a:t>
            </a:r>
            <a:r>
              <a:rPr lang="en-US" sz="2400" dirty="0"/>
              <a:t>;    </a:t>
            </a:r>
            <a:r>
              <a:rPr lang="en-US" sz="2400" dirty="0" err="1"/>
              <a:t>printf</a:t>
            </a:r>
            <a:r>
              <a:rPr lang="en-US" sz="2400" dirty="0"/>
              <a:t>(“a=%d,%d”,</a:t>
            </a:r>
            <a:r>
              <a:rPr lang="en-US" sz="2400" dirty="0" err="1"/>
              <a:t>a,b</a:t>
            </a:r>
            <a:r>
              <a:rPr lang="en-US" sz="2400" dirty="0"/>
              <a:t>);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a,i</a:t>
            </a:r>
            <a:r>
              <a:rPr lang="en-US" sz="2400" dirty="0"/>
              <a:t>;     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=0;i&lt;6;i++) </a:t>
            </a:r>
            <a:r>
              <a:rPr lang="en-US" sz="2400" dirty="0" err="1"/>
              <a:t>printf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&lt;5?”%3d”:”%3d\</a:t>
            </a:r>
            <a:r>
              <a:rPr lang="en-US" sz="2400" dirty="0" err="1"/>
              <a:t>n”,a</a:t>
            </a:r>
            <a:r>
              <a:rPr lang="en-US" sz="2400" dirty="0"/>
              <a:t>);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puts(char *s);    </a:t>
            </a:r>
            <a:r>
              <a:rPr lang="zh-CN" altLang="en-US" sz="2400" dirty="0"/>
              <a:t>输出字符串，并自动换行。</a:t>
            </a:r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08898E-0E05-48D2-A383-7E1C04CDBE16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数值常量表示</a:t>
            </a:r>
          </a:p>
        </p:txBody>
      </p:sp>
      <p:sp>
        <p:nvSpPr>
          <p:cNvPr id="4099" name="灯片编号占位符 2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CF0AEA-364E-4922-93F4-5A12CDEE86EC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1042988" y="1127125"/>
            <a:ext cx="7561262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8001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/>
              <a:t>长整型常量后缀</a:t>
            </a:r>
            <a:r>
              <a:rPr lang="en-US" sz="2000"/>
              <a:t>l(L)</a:t>
            </a:r>
            <a:r>
              <a:rPr lang="zh-CN" altLang="en-US" sz="2000"/>
              <a:t>，如：</a:t>
            </a:r>
            <a:r>
              <a:rPr lang="en-US" sz="2000"/>
              <a:t>long i=10L;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无符号数值常量后缀</a:t>
            </a:r>
            <a:r>
              <a:rPr lang="en-US" sz="2000"/>
              <a:t>(u),  </a:t>
            </a:r>
            <a:r>
              <a:rPr lang="zh-CN" altLang="en-US" sz="2000"/>
              <a:t>如： </a:t>
            </a:r>
            <a:r>
              <a:rPr lang="en-US" sz="2000"/>
              <a:t>unsigned i=10u;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浮点型数值常量不要省略小数点，如，</a:t>
            </a:r>
            <a:r>
              <a:rPr lang="en-US" sz="2000"/>
              <a:t>float f=0.;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八进制整数，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以正负号开头，</a:t>
            </a:r>
            <a:r>
              <a:rPr lang="zh-CN" altLang="en-US" sz="2000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第一位数字一定是</a:t>
            </a:r>
            <a:r>
              <a:rPr lang="en-US" sz="2000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，后跟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～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7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的数字，如，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int i=-0123;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十六进制整数，以正负号开头，</a:t>
            </a:r>
            <a:r>
              <a:rPr lang="zh-CN" altLang="en-US" sz="2000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前两位为</a:t>
            </a:r>
            <a:r>
              <a:rPr lang="en-US" sz="2000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0x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，后跟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～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9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和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a~f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的数字，如 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int i=0x123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浮点数的指数形式表示，尾数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指数，</a:t>
            </a:r>
            <a:r>
              <a:rPr lang="zh-CN" altLang="en-US" sz="2000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尾数部分可是整数或小数形式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，</a:t>
            </a:r>
            <a:r>
              <a:rPr lang="zh-CN" altLang="en-US" sz="2000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指数部分是一个</a:t>
            </a:r>
            <a:r>
              <a:rPr lang="en-US" sz="2000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</a:t>
            </a:r>
            <a:r>
              <a:rPr lang="zh-CN" altLang="en-US" sz="2000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或</a:t>
            </a:r>
            <a:r>
              <a:rPr lang="en-US" sz="2000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</a:t>
            </a:r>
            <a:r>
              <a:rPr lang="zh-CN" altLang="en-US" sz="2000" u="sng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后跟一个整数。</a:t>
            </a:r>
            <a:r>
              <a:rPr lang="en-US" sz="2000">
                <a:solidFill>
                  <a:srgbClr val="0000FF"/>
                </a:solidFill>
                <a:latin typeface="Tahoma" pitchFamily="34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ahoma" pitchFamily="34" charset="0"/>
              </a:rPr>
              <a:t>前必须有数字，</a:t>
            </a:r>
            <a:r>
              <a:rPr lang="en-US" sz="2000">
                <a:solidFill>
                  <a:srgbClr val="0000FF"/>
                </a:solidFill>
                <a:latin typeface="Tahoma" pitchFamily="34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ahoma" pitchFamily="34" charset="0"/>
              </a:rPr>
              <a:t>后必须是整数</a:t>
            </a:r>
            <a:endParaRPr lang="en-US" sz="2000" u="sng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2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如，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123</a:t>
            </a:r>
            <a:r>
              <a:rPr lang="en-GB" altLang="en-US" sz="2000">
                <a:solidFill>
                  <a:schemeClr val="tx1"/>
                </a:solidFill>
                <a:latin typeface="Tahoma" pitchFamily="34" charset="0"/>
              </a:rPr>
              <a:t>e+03 ， -456e-02 ， 0e0 ，  9.23e2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错误形式，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e+03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，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-e-.2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单精度实数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(float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型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，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7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位有效数字，双精度实数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(double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型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，</a:t>
            </a:r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15~16</a:t>
            </a:r>
            <a:r>
              <a:rPr lang="zh-CN" altLang="en-US" sz="2000">
                <a:solidFill>
                  <a:schemeClr val="tx1"/>
                </a:solidFill>
                <a:latin typeface="Tahoma" pitchFamily="34" charset="0"/>
              </a:rPr>
              <a:t>位有效数字。</a:t>
            </a:r>
            <a:r>
              <a:rPr lang="zh-CN" altLang="en-US" sz="2000">
                <a:latin typeface="楷体_GB2312" pitchFamily="1" charset="-122"/>
              </a:rPr>
              <a:t>超过有效数字，将不再精确，无实际参考价值。有效位与小数点位置无关。</a:t>
            </a:r>
            <a:endParaRPr lang="en-US" sz="2000">
              <a:latin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数据输入函数  </a:t>
            </a:r>
            <a:r>
              <a:rPr lang="en-US"/>
              <a:t>-- scanf()</a:t>
            </a:r>
            <a:endParaRPr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827088" y="1052513"/>
            <a:ext cx="8064500" cy="54006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scanf</a:t>
            </a:r>
            <a:r>
              <a:rPr lang="en-US" sz="2000" dirty="0"/>
              <a:t>(“</a:t>
            </a:r>
            <a:r>
              <a:rPr lang="zh-CN" altLang="en-US" sz="2000" dirty="0"/>
              <a:t>格式控制序列</a:t>
            </a:r>
            <a:r>
              <a:rPr lang="en-US" sz="2000" dirty="0"/>
              <a:t>”,</a:t>
            </a:r>
            <a:r>
              <a:rPr lang="zh-CN" altLang="en-US" sz="2000" dirty="0"/>
              <a:t>变量地址列表</a:t>
            </a:r>
            <a:r>
              <a:rPr lang="en-US" sz="2000" dirty="0"/>
              <a:t>);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a,b</a:t>
            </a:r>
            <a:r>
              <a:rPr lang="en-US" sz="2000" dirty="0"/>
              <a:t>;    </a:t>
            </a:r>
            <a:r>
              <a:rPr lang="en-US" sz="2000" dirty="0" err="1"/>
              <a:t>scanf</a:t>
            </a:r>
            <a:r>
              <a:rPr lang="en-US" sz="2000" dirty="0" smtClean="0"/>
              <a:t>(“%</a:t>
            </a:r>
            <a:r>
              <a:rPr lang="en-US" sz="2000" dirty="0" err="1" smtClean="0"/>
              <a:t>d%d</a:t>
            </a:r>
            <a:r>
              <a:rPr lang="en-US" sz="2000" dirty="0"/>
              <a:t>”,&amp;</a:t>
            </a:r>
            <a:r>
              <a:rPr lang="en-US" sz="2000" dirty="0" err="1"/>
              <a:t>a,&amp;b</a:t>
            </a:r>
            <a:r>
              <a:rPr lang="en-US" sz="2000" dirty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不能规定输入数据精度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 dirty="0"/>
              <a:t>如，</a:t>
            </a:r>
            <a:r>
              <a:rPr lang="en-US" sz="2000" dirty="0" err="1"/>
              <a:t>scanf</a:t>
            </a:r>
            <a:r>
              <a:rPr lang="en-US" sz="2000" dirty="0"/>
              <a:t> (" %7.2f ", &amp;a); </a:t>
            </a:r>
            <a:r>
              <a:rPr lang="zh-CN" altLang="en-US" sz="2000" dirty="0"/>
              <a:t>是错误的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输入数据之间，默认用空格隔开。在格式控制中除格式说明符外若还有其它字符</a:t>
            </a:r>
            <a:r>
              <a:rPr lang="en-US" sz="2000" dirty="0"/>
              <a:t>,</a:t>
            </a:r>
            <a:r>
              <a:rPr lang="zh-CN" altLang="en-US" sz="2000" dirty="0"/>
              <a:t>则应按顺序原样输入。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d%d</a:t>
            </a:r>
            <a:r>
              <a:rPr lang="en-US" sz="2000" dirty="0"/>
              <a:t>”,&amp;</a:t>
            </a:r>
            <a:r>
              <a:rPr lang="en-US" sz="2000" dirty="0" err="1"/>
              <a:t>a,&amp;b</a:t>
            </a:r>
            <a:r>
              <a:rPr lang="en-US" sz="2000" dirty="0"/>
              <a:t>);  // 15  20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d,%d”,&amp;a,&amp;b</a:t>
            </a:r>
            <a:r>
              <a:rPr lang="en-US" sz="2000" dirty="0"/>
              <a:t>); // 15,20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出现％</a:t>
            </a:r>
            <a:r>
              <a:rPr lang="en-US" sz="2000" dirty="0"/>
              <a:t>c</a:t>
            </a:r>
            <a:r>
              <a:rPr lang="zh-CN" altLang="en-US" sz="2000" dirty="0"/>
              <a:t>格式时，空白字符也会被当作被输入字符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c%c%c</a:t>
            </a:r>
            <a:r>
              <a:rPr lang="en-US" sz="2000" dirty="0"/>
              <a:t>", &amp;a, &amp;b, &amp;c);</a:t>
            </a:r>
            <a:endParaRPr lang="zh-CN" alt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 dirty="0"/>
              <a:t>输入</a:t>
            </a:r>
            <a:r>
              <a:rPr lang="en-US" sz="2000" dirty="0"/>
              <a:t>x y z</a:t>
            </a:r>
            <a:r>
              <a:rPr lang="zh-CN" altLang="en-US" sz="2000" dirty="0"/>
              <a:t>回车</a:t>
            </a:r>
            <a:r>
              <a:rPr lang="en-US" sz="2000" dirty="0"/>
              <a:t>, a=x, b=</a:t>
            </a:r>
            <a:r>
              <a:rPr lang="zh-CN" altLang="en-US" sz="2000" dirty="0"/>
              <a:t>空格，</a:t>
            </a:r>
            <a:r>
              <a:rPr lang="en-US" sz="2000" dirty="0"/>
              <a:t>c=y</a:t>
            </a:r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2E26A2-C379-4E1A-87CF-0FA14B9C20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ChangeArrowheads="1"/>
          </p:cNvSpPr>
          <p:nvPr/>
        </p:nvSpPr>
        <p:spPr bwMode="auto">
          <a:xfrm flipV="1">
            <a:off x="6438900" y="396875"/>
            <a:ext cx="2649538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en-US"/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1116013" y="236538"/>
            <a:ext cx="6408737" cy="460375"/>
          </a:xfrm>
          <a:prstGeom prst="rect">
            <a:avLst/>
          </a:prstGeom>
          <a:solidFill>
            <a:srgbClr val="5DAE5D"/>
          </a:solidFill>
          <a:ln w="9525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/>
              <a:t>scanf( )</a:t>
            </a:r>
            <a:r>
              <a:rPr lang="zh-CN" altLang="en-US"/>
              <a:t>格式控制序列必须与变量类型一致。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1116013" y="981075"/>
            <a:ext cx="6408737" cy="3816350"/>
          </a:xfrm>
          <a:prstGeom prst="rect">
            <a:avLst/>
          </a:prstGeom>
          <a:noFill/>
          <a:ln w="9525" cmpd="sng">
            <a:solidFill>
              <a:srgbClr val="00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float a;</a:t>
            </a:r>
          </a:p>
          <a:p>
            <a:pPr>
              <a:lnSpc>
                <a:spcPct val="150000"/>
              </a:lnSpc>
            </a:pPr>
            <a:r>
              <a:rPr lang="en-US"/>
              <a:t>double b;</a:t>
            </a:r>
          </a:p>
          <a:p>
            <a:pPr>
              <a:lnSpc>
                <a:spcPct val="150000"/>
              </a:lnSpc>
            </a:pPr>
            <a:r>
              <a:rPr lang="en-US"/>
              <a:t>scanf("%f%f",&amp;a,&amp;b);</a:t>
            </a:r>
          </a:p>
          <a:p>
            <a:pPr>
              <a:lnSpc>
                <a:spcPct val="150000"/>
              </a:lnSpc>
            </a:pPr>
            <a:r>
              <a:rPr lang="pt-BR" altLang="en-US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/>
              <a:t>scanf("%f%lf",&amp;a,&amp;b);</a:t>
            </a:r>
          </a:p>
          <a:p>
            <a:pPr>
              <a:lnSpc>
                <a:spcPct val="150000"/>
              </a:lnSpc>
            </a:pPr>
            <a:r>
              <a:rPr lang="pt-BR" altLang="en-US"/>
              <a:t>printf("a=%f,b=%lf\n",a,b);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116013" y="5013325"/>
            <a:ext cx="6408737" cy="1508125"/>
          </a:xfrm>
          <a:prstGeom prst="rect">
            <a:avLst/>
          </a:prstGeom>
          <a:noFill/>
          <a:ln w="9525" cmpd="sng">
            <a:solidFill>
              <a:srgbClr val="00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15 20</a:t>
            </a:r>
            <a:endParaRPr lang="zh-CN" altLang="en-US" sz="2000"/>
          </a:p>
          <a:p>
            <a:r>
              <a:rPr lang="en-US" sz="2000"/>
              <a:t>a=15.000000,b=0.000000</a:t>
            </a:r>
          </a:p>
          <a:p>
            <a:r>
              <a:rPr lang="en-US" sz="2000"/>
              <a:t>15 20</a:t>
            </a:r>
            <a:endParaRPr lang="zh-CN" altLang="en-US" sz="2000"/>
          </a:p>
          <a:p>
            <a:r>
              <a:rPr lang="en-US" sz="2000"/>
              <a:t>a=15.000000,b=20.000000</a:t>
            </a:r>
            <a:endParaRPr lang="zh-CN" altLang="en-US" sz="2000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219700" y="1125538"/>
            <a:ext cx="3581400" cy="32305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格式控制序列必须与变量类型一致。</a:t>
            </a:r>
            <a:endParaRPr lang="en-US" sz="2000"/>
          </a:p>
          <a:p>
            <a:pPr marL="0" lvl="1"/>
            <a:r>
              <a:rPr lang="en-US" sz="2000"/>
              <a:t>int                %d</a:t>
            </a:r>
          </a:p>
          <a:p>
            <a:pPr marL="0" lvl="1"/>
            <a:r>
              <a:rPr lang="en-US" sz="2000"/>
              <a:t>float             %f</a:t>
            </a:r>
          </a:p>
          <a:p>
            <a:pPr marL="0" lvl="1"/>
            <a:r>
              <a:rPr lang="en-US" sz="2000"/>
              <a:t>double         %lf</a:t>
            </a:r>
          </a:p>
          <a:p>
            <a:pPr marL="0" lvl="1"/>
            <a:r>
              <a:rPr lang="en-US" sz="2000"/>
              <a:t>char              %c</a:t>
            </a:r>
          </a:p>
          <a:p>
            <a:pPr marL="0" lvl="1"/>
            <a:r>
              <a:rPr lang="en-US" sz="2000"/>
              <a:t>long              %ld</a:t>
            </a:r>
          </a:p>
          <a:p>
            <a:pPr marL="0" lvl="1"/>
            <a:r>
              <a:rPr lang="en-US" sz="2000"/>
              <a:t>char s[15]     %s  </a:t>
            </a:r>
            <a:r>
              <a:rPr lang="zh-CN" altLang="en-US" sz="1800"/>
              <a:t>最多</a:t>
            </a:r>
            <a:r>
              <a:rPr lang="en-US" sz="1800"/>
              <a:t>14</a:t>
            </a:r>
            <a:r>
              <a:rPr lang="zh-CN" altLang="en-US" sz="1800"/>
              <a:t>个字符，遇空格或回车结束</a:t>
            </a:r>
            <a:r>
              <a:rPr lang="en-US" sz="1800"/>
              <a:t>.</a:t>
            </a:r>
            <a:endParaRPr lang="zh-CN" altLang="en-US" sz="18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299450" cy="762000"/>
          </a:xfrm>
          <a:solidFill>
            <a:srgbClr val="FFC000"/>
          </a:solidFill>
        </p:spPr>
        <p:txBody>
          <a:bodyPr/>
          <a:lstStyle/>
          <a:p>
            <a:r>
              <a:rPr lang="zh-CN" altLang="en-US" sz="2400">
                <a:solidFill>
                  <a:schemeClr val="tx1"/>
                </a:solidFill>
              </a:rPr>
              <a:t>数据输入函数  </a:t>
            </a:r>
            <a:r>
              <a:rPr lang="en-US" sz="2400">
                <a:solidFill>
                  <a:schemeClr val="tx1"/>
                </a:solidFill>
              </a:rPr>
              <a:t>-- getche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getchar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gets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827088" y="1052513"/>
            <a:ext cx="8064500" cy="54006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conio.h</a:t>
            </a:r>
            <a:r>
              <a:rPr lang="en-US" sz="2000" dirty="0"/>
              <a:t>&gt;   </a:t>
            </a:r>
            <a:r>
              <a:rPr lang="en-US" sz="2000" dirty="0" err="1"/>
              <a:t>getche</a:t>
            </a:r>
            <a:r>
              <a:rPr lang="en-US" sz="2000" dirty="0"/>
              <a:t>(), </a:t>
            </a:r>
            <a:r>
              <a:rPr lang="en-US" sz="2000" dirty="0" err="1"/>
              <a:t>getch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  </a:t>
            </a:r>
            <a:r>
              <a:rPr lang="en-US" sz="2000" dirty="0" err="1"/>
              <a:t>getchar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getche</a:t>
            </a:r>
            <a:r>
              <a:rPr lang="en-US" sz="2000" dirty="0"/>
              <a:t>();  // </a:t>
            </a:r>
            <a:r>
              <a:rPr lang="zh-CN" altLang="en-US" sz="2000" dirty="0"/>
              <a:t>键盘输入一个字符，并自动回显该字符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</a:t>
            </a:r>
            <a:r>
              <a:rPr lang="en-US" sz="2000" dirty="0"/>
              <a:t>();    // </a:t>
            </a:r>
            <a:r>
              <a:rPr lang="zh-CN" altLang="en-US" sz="2000" dirty="0"/>
              <a:t>同上，不自动回显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getchar</a:t>
            </a:r>
            <a:r>
              <a:rPr lang="en-US" sz="2000" dirty="0"/>
              <a:t>();  // </a:t>
            </a:r>
            <a:r>
              <a:rPr lang="zh-CN" altLang="en-US" sz="2000" dirty="0"/>
              <a:t>输入字符时，系统要等到输入回车符才认为输入过程结束．然后系统会把输入的首个字符给变量．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  gets(char *s) </a:t>
            </a:r>
            <a:r>
              <a:rPr lang="zh-CN" altLang="en-US" sz="2000" dirty="0"/>
              <a:t>输入字符串给字符数组</a:t>
            </a:r>
            <a:r>
              <a:rPr lang="en-US" sz="2000" dirty="0"/>
              <a:t>, </a:t>
            </a:r>
            <a:r>
              <a:rPr lang="zh-CN" altLang="en-US" sz="2000" dirty="0"/>
              <a:t>以回车符</a:t>
            </a:r>
            <a:r>
              <a:rPr lang="zh-CN" altLang="en-US" sz="2000" dirty="0" smtClean="0"/>
              <a:t>结束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可以接收字符串中的空格</a:t>
            </a:r>
            <a:endParaRPr lang="en-US" sz="2000" dirty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/>
              <a:t>char </a:t>
            </a:r>
            <a:r>
              <a:rPr lang="en-US" sz="2000" dirty="0" err="1"/>
              <a:t>str</a:t>
            </a:r>
            <a:r>
              <a:rPr lang="en-US" sz="2000" dirty="0"/>
              <a:t>[20];  gets(</a:t>
            </a:r>
            <a:r>
              <a:rPr lang="en-US" sz="2000" dirty="0" err="1"/>
              <a:t>str</a:t>
            </a:r>
            <a:r>
              <a:rPr lang="en-US" sz="2000" dirty="0"/>
              <a:t>); put(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marL="5715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#include&lt;</a:t>
            </a:r>
            <a:r>
              <a:rPr lang="en-US" sz="2000" dirty="0" err="1">
                <a:solidFill>
                  <a:srgbClr val="0000FF"/>
                </a:solidFill>
                <a:ea typeface="楷体_GB2312" pitchFamily="1" charset="-122"/>
              </a:rPr>
              <a:t>stdio.h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&gt;  </a:t>
            </a:r>
            <a:r>
              <a:rPr lang="en-US" sz="2000" dirty="0" err="1">
                <a:solidFill>
                  <a:srgbClr val="0000FF"/>
                </a:solidFill>
                <a:ea typeface="楷体_GB2312" pitchFamily="1" charset="-122"/>
              </a:rPr>
              <a:t>scanf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(“%s”,</a:t>
            </a:r>
            <a:r>
              <a:rPr lang="en-US" sz="2000" dirty="0" err="1">
                <a:solidFill>
                  <a:srgbClr val="0000FF"/>
                </a:solidFill>
                <a:ea typeface="楷体_GB2312" pitchFamily="1" charset="-122"/>
              </a:rPr>
              <a:t>str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)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1" charset="-122"/>
              </a:rPr>
              <a:t>输入字符串给字符数组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,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1" charset="-122"/>
              </a:rPr>
              <a:t>以空格或回车结束</a:t>
            </a:r>
            <a:endParaRPr lang="en-US" sz="2000" dirty="0">
              <a:solidFill>
                <a:srgbClr val="0000FF"/>
              </a:solidFill>
              <a:ea typeface="楷体_GB2312" pitchFamily="1" charset="-122"/>
            </a:endParaRP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000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5860F6-01D1-402F-B748-C5F3807CA1E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第四章 分支结构的</a:t>
            </a:r>
            <a:r>
              <a:rPr lang="en-US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程序设计</a:t>
            </a:r>
          </a:p>
        </p:txBody>
      </p:sp>
      <p:sp>
        <p:nvSpPr>
          <p:cNvPr id="32771" name="副标题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F76A7D-7158-4A9E-8875-3B5FE0F97929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zh-CN" altLang="en-US"/>
              <a:t>结构</a:t>
            </a:r>
          </a:p>
        </p:txBody>
      </p:sp>
      <p:sp>
        <p:nvSpPr>
          <p:cNvPr id="33795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343506-F715-4852-9939-0EEF8724A6E0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827088" y="1268413"/>
            <a:ext cx="2160587" cy="701675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if (</a:t>
            </a:r>
            <a:r>
              <a:rPr lang="zh-CN" altLang="en-US" sz="1800"/>
              <a:t>表达式</a:t>
            </a:r>
            <a:r>
              <a:rPr lang="en-US" sz="1800"/>
              <a:t>)</a:t>
            </a:r>
          </a:p>
          <a:p>
            <a:r>
              <a:rPr lang="en-US" sz="1800"/>
              <a:t>  { </a:t>
            </a:r>
            <a:r>
              <a:rPr lang="zh-CN" altLang="en-US" sz="1800"/>
              <a:t>语句体 </a:t>
            </a:r>
            <a:r>
              <a:rPr lang="en-US" sz="1800"/>
              <a:t>}</a:t>
            </a:r>
            <a:endParaRPr lang="zh-CN" altLang="en-US" sz="1800"/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3492500" y="1268413"/>
            <a:ext cx="2159000" cy="1366837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if (</a:t>
            </a:r>
            <a:r>
              <a:rPr lang="zh-CN" altLang="en-US" sz="1800"/>
              <a:t>表达式</a:t>
            </a:r>
            <a:r>
              <a:rPr lang="en-US" sz="1800"/>
              <a:t>)</a:t>
            </a:r>
          </a:p>
          <a:p>
            <a:r>
              <a:rPr lang="en-US" sz="1800"/>
              <a:t>  { </a:t>
            </a:r>
            <a:r>
              <a:rPr lang="zh-CN" altLang="en-US" sz="1800"/>
              <a:t>语句体</a:t>
            </a:r>
            <a:r>
              <a:rPr lang="en-US" sz="1800"/>
              <a:t>A</a:t>
            </a:r>
            <a:r>
              <a:rPr lang="zh-CN" altLang="en-US" sz="1800"/>
              <a:t> </a:t>
            </a:r>
            <a:r>
              <a:rPr lang="en-US" sz="1800"/>
              <a:t>}</a:t>
            </a:r>
          </a:p>
          <a:p>
            <a:r>
              <a:rPr lang="en-US" sz="1800"/>
              <a:t>else </a:t>
            </a:r>
          </a:p>
          <a:p>
            <a:r>
              <a:rPr lang="en-US" sz="1800"/>
              <a:t>  { </a:t>
            </a:r>
            <a:r>
              <a:rPr lang="zh-CN" altLang="en-US" sz="1800"/>
              <a:t>语句体 </a:t>
            </a:r>
            <a:r>
              <a:rPr lang="en-US" sz="1800"/>
              <a:t>B }</a:t>
            </a:r>
            <a:endParaRPr lang="zh-CN" altLang="en-US" sz="1800"/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6227763" y="1268413"/>
            <a:ext cx="2160587" cy="3028950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if (</a:t>
            </a:r>
            <a:r>
              <a:rPr lang="zh-CN" altLang="en-US" sz="1800"/>
              <a:t>表达式</a:t>
            </a:r>
            <a:r>
              <a:rPr lang="en-US" sz="1800"/>
              <a:t>1)</a:t>
            </a:r>
          </a:p>
          <a:p>
            <a:r>
              <a:rPr lang="en-US" sz="1800"/>
              <a:t>  { </a:t>
            </a:r>
            <a:r>
              <a:rPr lang="zh-CN" altLang="en-US" sz="1800"/>
              <a:t>语句体</a:t>
            </a:r>
            <a:r>
              <a:rPr lang="en-US" sz="1800"/>
              <a:t>1 }</a:t>
            </a:r>
          </a:p>
          <a:p>
            <a:r>
              <a:rPr lang="en-US" sz="1800"/>
              <a:t>else if (</a:t>
            </a:r>
            <a:r>
              <a:rPr lang="zh-CN" altLang="en-US" sz="1800"/>
              <a:t>表达式</a:t>
            </a:r>
            <a:r>
              <a:rPr lang="en-US" sz="1800"/>
              <a:t>2)</a:t>
            </a:r>
          </a:p>
          <a:p>
            <a:r>
              <a:rPr lang="en-US" sz="1800"/>
              <a:t>  { </a:t>
            </a:r>
            <a:r>
              <a:rPr lang="zh-CN" altLang="en-US" sz="1800"/>
              <a:t>语句体</a:t>
            </a:r>
            <a:r>
              <a:rPr lang="en-US" sz="1800"/>
              <a:t>2 }</a:t>
            </a:r>
          </a:p>
          <a:p>
            <a:r>
              <a:rPr lang="en-US" sz="1800"/>
              <a:t>…</a:t>
            </a:r>
          </a:p>
          <a:p>
            <a:r>
              <a:rPr lang="en-US" sz="1800"/>
              <a:t>else if(</a:t>
            </a:r>
            <a:r>
              <a:rPr lang="zh-CN" altLang="en-US" sz="1800"/>
              <a:t>表达式</a:t>
            </a:r>
            <a:r>
              <a:rPr lang="en-US" sz="1800"/>
              <a:t>n)</a:t>
            </a:r>
          </a:p>
          <a:p>
            <a:r>
              <a:rPr lang="en-US" sz="1800"/>
              <a:t>  { </a:t>
            </a:r>
            <a:r>
              <a:rPr lang="zh-CN" altLang="en-US" sz="1800"/>
              <a:t>语句体</a:t>
            </a:r>
            <a:r>
              <a:rPr lang="en-US" sz="1800"/>
              <a:t>n }</a:t>
            </a:r>
          </a:p>
          <a:p>
            <a:r>
              <a:rPr lang="en-US" sz="1800"/>
              <a:t>else</a:t>
            </a:r>
          </a:p>
          <a:p>
            <a:r>
              <a:rPr lang="en-US" sz="1800"/>
              <a:t>  { </a:t>
            </a:r>
            <a:r>
              <a:rPr lang="zh-CN" altLang="en-US" sz="1800"/>
              <a:t>语句体</a:t>
            </a:r>
            <a:r>
              <a:rPr lang="en-US" sz="1800"/>
              <a:t>n+1 }</a:t>
            </a:r>
            <a:endParaRPr lang="zh-CN" altLang="en-US" sz="1800"/>
          </a:p>
        </p:txBody>
      </p:sp>
      <p:sp>
        <p:nvSpPr>
          <p:cNvPr id="33799" name="TextBox 7"/>
          <p:cNvSpPr txBox="1">
            <a:spLocks noChangeArrowheads="1"/>
          </p:cNvSpPr>
          <p:nvPr/>
        </p:nvSpPr>
        <p:spPr bwMode="auto">
          <a:xfrm>
            <a:off x="611188" y="2992438"/>
            <a:ext cx="2952750" cy="2032000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if (</a:t>
            </a:r>
            <a:r>
              <a:rPr lang="zh-CN" altLang="en-US" sz="1800"/>
              <a:t>表达式</a:t>
            </a:r>
            <a:r>
              <a:rPr lang="en-US" sz="1800"/>
              <a:t>1)</a:t>
            </a:r>
          </a:p>
          <a:p>
            <a:r>
              <a:rPr lang="en-US" sz="1800"/>
              <a:t>   if (</a:t>
            </a:r>
            <a:r>
              <a:rPr lang="zh-CN" altLang="en-US" sz="1800"/>
              <a:t>表达式</a:t>
            </a:r>
            <a:r>
              <a:rPr lang="en-US" sz="1800"/>
              <a:t>2) { </a:t>
            </a:r>
            <a:r>
              <a:rPr lang="zh-CN" altLang="en-US" sz="1800"/>
              <a:t>语句体</a:t>
            </a:r>
            <a:r>
              <a:rPr lang="en-US" sz="1800"/>
              <a:t>1 }</a:t>
            </a:r>
          </a:p>
          <a:p>
            <a:r>
              <a:rPr lang="en-US" sz="1800"/>
              <a:t>   else { </a:t>
            </a:r>
            <a:r>
              <a:rPr lang="zh-CN" altLang="en-US" sz="1800"/>
              <a:t>语句体</a:t>
            </a:r>
            <a:r>
              <a:rPr lang="en-US" sz="1800"/>
              <a:t>2 }</a:t>
            </a:r>
          </a:p>
          <a:p>
            <a:r>
              <a:rPr lang="en-US" sz="1800"/>
              <a:t>else</a:t>
            </a:r>
          </a:p>
          <a:p>
            <a:r>
              <a:rPr lang="en-US" sz="1800"/>
              <a:t>   if (</a:t>
            </a:r>
            <a:r>
              <a:rPr lang="zh-CN" altLang="en-US" sz="1800"/>
              <a:t>表达式</a:t>
            </a:r>
            <a:r>
              <a:rPr lang="en-US" sz="1800"/>
              <a:t>3)  { </a:t>
            </a:r>
            <a:r>
              <a:rPr lang="zh-CN" altLang="en-US" sz="1800"/>
              <a:t>语句体</a:t>
            </a:r>
            <a:r>
              <a:rPr lang="en-US" sz="1800"/>
              <a:t>3 }</a:t>
            </a:r>
          </a:p>
          <a:p>
            <a:r>
              <a:rPr lang="en-US" sz="1800"/>
              <a:t>   else  { </a:t>
            </a:r>
            <a:r>
              <a:rPr lang="zh-CN" altLang="en-US" sz="1800"/>
              <a:t>语句体</a:t>
            </a:r>
            <a:r>
              <a:rPr lang="en-US" sz="1800"/>
              <a:t>4}</a:t>
            </a:r>
            <a:endParaRPr lang="zh-CN" altLang="en-US" sz="1800"/>
          </a:p>
        </p:txBody>
      </p:sp>
      <p:sp>
        <p:nvSpPr>
          <p:cNvPr id="33800" name="TextBox 8"/>
          <p:cNvSpPr txBox="1">
            <a:spLocks noChangeArrowheads="1"/>
          </p:cNvSpPr>
          <p:nvPr/>
        </p:nvSpPr>
        <p:spPr bwMode="auto">
          <a:xfrm>
            <a:off x="3635375" y="4437063"/>
            <a:ext cx="5400675" cy="2185987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/>
              <a:t>表达式可以是逻辑、关系，甚至是算术表达式，非</a:t>
            </a:r>
            <a:r>
              <a:rPr lang="en-US" sz="2000"/>
              <a:t>0</a:t>
            </a:r>
            <a:r>
              <a:rPr lang="zh-CN" altLang="en-US" sz="2000"/>
              <a:t>，即条件为真。</a:t>
            </a:r>
            <a:endParaRPr lang="en-US" sz="2000"/>
          </a:p>
          <a:p>
            <a:pPr lvl="1"/>
            <a:r>
              <a:rPr lang="en-US" sz="2000">
                <a:solidFill>
                  <a:srgbClr val="FF0000"/>
                </a:solidFill>
              </a:rPr>
              <a:t>if (i%2) printf(“ok”);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if (‘a’) …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语句体是复合语句，必须加</a:t>
            </a:r>
            <a:r>
              <a:rPr lang="en-US" sz="2000"/>
              <a:t>{  }</a:t>
            </a:r>
          </a:p>
          <a:p>
            <a:pPr>
              <a:buFont typeface="Wingdings" pitchFamily="2" charset="2"/>
              <a:buChar char="Ø"/>
            </a:pPr>
            <a:r>
              <a:rPr lang="en-US" sz="2000"/>
              <a:t>else</a:t>
            </a:r>
            <a:r>
              <a:rPr lang="zh-CN" altLang="en-US" sz="2000"/>
              <a:t>与最近的</a:t>
            </a:r>
            <a:r>
              <a:rPr lang="en-US" sz="2000"/>
              <a:t>if</a:t>
            </a:r>
            <a:r>
              <a:rPr lang="zh-CN" altLang="en-US" sz="2000"/>
              <a:t>配对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switch</a:t>
            </a:r>
            <a:r>
              <a:rPr lang="zh-CN" altLang="en-US"/>
              <a:t>结构</a:t>
            </a:r>
          </a:p>
        </p:txBody>
      </p:sp>
      <p:sp>
        <p:nvSpPr>
          <p:cNvPr id="34819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304967-9838-49BD-AA80-7D5D818B3A67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39750" y="981075"/>
            <a:ext cx="4464050" cy="29559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switch(</a:t>
            </a:r>
            <a:r>
              <a:rPr lang="zh-CN" altLang="en-US" sz="2000"/>
              <a:t>变量)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</a:rPr>
              <a:t> </a:t>
            </a:r>
            <a:r>
              <a:rPr lang="zh-CN" altLang="en-US" sz="2000">
                <a:solidFill>
                  <a:srgbClr val="CC0000"/>
                </a:solidFill>
              </a:rPr>
              <a:t>{</a:t>
            </a:r>
            <a:r>
              <a:rPr lang="zh-CN" altLang="en-US" sz="2000"/>
              <a:t> </a:t>
            </a:r>
            <a:r>
              <a:rPr lang="en-US" sz="2000"/>
              <a:t> case </a:t>
            </a:r>
            <a:r>
              <a:rPr lang="zh-CN" altLang="en-US" sz="2000"/>
              <a:t>常量表达式1: 语句体1</a:t>
            </a:r>
            <a:r>
              <a:rPr lang="en-US" sz="2000"/>
              <a:t>;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/>
              <a:t>     </a:t>
            </a:r>
            <a:r>
              <a:rPr lang="en-US" sz="2000"/>
              <a:t>case </a:t>
            </a:r>
            <a:r>
              <a:rPr lang="zh-CN" altLang="en-US" sz="2000"/>
              <a:t>常量表达式2: 语句体2</a:t>
            </a:r>
            <a:r>
              <a:rPr lang="en-US" sz="2000"/>
              <a:t>;  </a:t>
            </a:r>
            <a:r>
              <a:rPr lang="en-US" sz="2000">
                <a:solidFill>
                  <a:srgbClr val="C00000"/>
                </a:solidFill>
              </a:rPr>
              <a:t>break</a:t>
            </a:r>
            <a:r>
              <a:rPr lang="en-US" sz="2000"/>
              <a:t>;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ym typeface="MT Extra" pitchFamily="18" charset="2"/>
              </a:rPr>
              <a:t>      ……</a:t>
            </a:r>
            <a:endParaRPr lang="zh-CN" altLang="en-US" sz="2000">
              <a:sym typeface="MT Extra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/>
              <a:t>      </a:t>
            </a:r>
            <a:r>
              <a:rPr lang="en-US" sz="2000"/>
              <a:t>case </a:t>
            </a:r>
            <a:r>
              <a:rPr lang="zh-CN" altLang="en-US" sz="2000"/>
              <a:t>常量表达式</a:t>
            </a:r>
            <a:r>
              <a:rPr lang="en-US" sz="2000"/>
              <a:t>n: </a:t>
            </a:r>
            <a:r>
              <a:rPr lang="zh-CN" altLang="en-US" sz="2000"/>
              <a:t>语句体</a:t>
            </a:r>
            <a:r>
              <a:rPr lang="en-US" sz="2000"/>
              <a:t>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     default                   : </a:t>
            </a:r>
            <a:r>
              <a:rPr lang="zh-CN" altLang="en-US" sz="2000"/>
              <a:t>语句体(</a:t>
            </a:r>
            <a:r>
              <a:rPr lang="en-US" sz="2000"/>
              <a:t>n+1);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</a:t>
            </a:r>
            <a:r>
              <a:rPr lang="en-US" sz="200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04825" y="4225925"/>
            <a:ext cx="8315325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65125" indent="-365125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>
                <a:sym typeface="Monotype Sorts" pitchFamily="2" charset="2"/>
              </a:rPr>
              <a:t>根据变量的取值</a:t>
            </a:r>
            <a:r>
              <a:rPr lang="en-US" sz="2000">
                <a:sym typeface="Monotype Sorts" pitchFamily="2" charset="2"/>
              </a:rPr>
              <a:t>, </a:t>
            </a:r>
            <a:r>
              <a:rPr lang="zh-CN" altLang="en-US" sz="2000">
                <a:sym typeface="Monotype Sorts" pitchFamily="2" charset="2"/>
              </a:rPr>
              <a:t>判断其与哪一个常量表达式相等。如</a:t>
            </a:r>
            <a:r>
              <a:rPr lang="en-US" sz="2000">
                <a:sym typeface="Monotype Sorts" pitchFamily="2" charset="2"/>
              </a:rPr>
              <a:t>=</a:t>
            </a:r>
            <a:r>
              <a:rPr lang="zh-CN" altLang="en-US" sz="2000">
                <a:sym typeface="Monotype Sorts" pitchFamily="2" charset="2"/>
              </a:rPr>
              <a:t>表达式</a:t>
            </a:r>
            <a:r>
              <a:rPr lang="en-US" sz="2000">
                <a:sym typeface="Monotype Sorts" pitchFamily="2" charset="2"/>
              </a:rPr>
              <a:t>i,</a:t>
            </a:r>
            <a:r>
              <a:rPr lang="zh-CN" altLang="en-US" sz="2000">
                <a:sym typeface="Monotype Sorts" pitchFamily="2" charset="2"/>
              </a:rPr>
              <a:t>则自语句</a:t>
            </a:r>
            <a:r>
              <a:rPr lang="en-US" sz="2000">
                <a:sym typeface="Monotype Sorts" pitchFamily="2" charset="2"/>
              </a:rPr>
              <a:t>i</a:t>
            </a:r>
            <a:r>
              <a:rPr lang="zh-CN" altLang="en-US" sz="2000">
                <a:sym typeface="Monotype Sorts" pitchFamily="2" charset="2"/>
              </a:rPr>
              <a:t>开始执行</a:t>
            </a:r>
            <a:r>
              <a:rPr lang="zh-CN" altLang="en-US" sz="2000">
                <a:solidFill>
                  <a:schemeClr val="tx1"/>
                </a:solidFill>
                <a:sym typeface="Monotype Sorts" pitchFamily="2" charset="2"/>
              </a:rPr>
              <a:t>,</a:t>
            </a:r>
            <a:r>
              <a:rPr lang="zh-CN" altLang="en-US" sz="2000">
                <a:solidFill>
                  <a:srgbClr val="CC0000"/>
                </a:solidFill>
                <a:sym typeface="Monotype Sorts" pitchFamily="2" charset="2"/>
              </a:rPr>
              <a:t>直到语句</a:t>
            </a:r>
            <a:r>
              <a:rPr lang="en-US" sz="2000">
                <a:solidFill>
                  <a:srgbClr val="CC0000"/>
                </a:solidFill>
                <a:sym typeface="Monotype Sorts" pitchFamily="2" charset="2"/>
              </a:rPr>
              <a:t>n+1</a:t>
            </a:r>
            <a:r>
              <a:rPr lang="zh-CN" altLang="en-US" sz="2000">
                <a:solidFill>
                  <a:srgbClr val="CC0000"/>
                </a:solidFill>
                <a:sym typeface="Monotype Sorts" pitchFamily="2" charset="2"/>
              </a:rPr>
              <a:t>止</a:t>
            </a:r>
            <a:r>
              <a:rPr lang="en-US" sz="2000">
                <a:solidFill>
                  <a:srgbClr val="CC0000"/>
                </a:solidFill>
                <a:sym typeface="Monotype Sorts" pitchFamily="2" charset="2"/>
              </a:rPr>
              <a:t>,</a:t>
            </a:r>
            <a:r>
              <a:rPr lang="zh-CN" altLang="en-US" sz="2000">
                <a:solidFill>
                  <a:srgbClr val="CC0000"/>
                </a:solidFill>
                <a:sym typeface="Monotype Sorts" pitchFamily="2" charset="2"/>
              </a:rPr>
              <a:t>或者遇到</a:t>
            </a:r>
            <a:r>
              <a:rPr lang="en-US" sz="2000">
                <a:solidFill>
                  <a:srgbClr val="CC0000"/>
                </a:solidFill>
                <a:sym typeface="Monotype Sorts" pitchFamily="2" charset="2"/>
              </a:rPr>
              <a:t>break</a:t>
            </a:r>
            <a:r>
              <a:rPr lang="zh-CN" altLang="en-US" sz="2000">
                <a:solidFill>
                  <a:srgbClr val="CC0000"/>
                </a:solidFill>
                <a:sym typeface="Monotype Sorts" pitchFamily="2" charset="2"/>
              </a:rPr>
              <a:t>至</a:t>
            </a:r>
            <a:r>
              <a:rPr lang="zh-CN" altLang="en-US" sz="2000">
                <a:solidFill>
                  <a:schemeClr val="tx1"/>
                </a:solidFill>
                <a:sym typeface="Monotype Sorts" pitchFamily="2" charset="2"/>
              </a:rPr>
              <a:t>。</a:t>
            </a:r>
            <a:endParaRPr lang="en-US" sz="2000">
              <a:solidFill>
                <a:schemeClr val="tx1"/>
              </a:solidFill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>
                <a:sym typeface="Monotype Sorts" pitchFamily="2" charset="2"/>
              </a:rPr>
              <a:t>若与所有常量表达式值不相等,则从</a:t>
            </a:r>
            <a:r>
              <a:rPr lang="en-US" sz="2000">
                <a:sym typeface="Monotype Sorts" pitchFamily="2" charset="2"/>
              </a:rPr>
              <a:t>default</a:t>
            </a:r>
            <a:r>
              <a:rPr lang="zh-CN" altLang="en-US" sz="2000">
                <a:sym typeface="Monotype Sorts" pitchFamily="2" charset="2"/>
              </a:rPr>
              <a:t>后的语句开始执行。</a:t>
            </a:r>
            <a:endParaRPr lang="en-US" sz="2000"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>
                <a:sym typeface="Monotype Sorts" pitchFamily="2" charset="2"/>
              </a:rPr>
              <a:t>switch</a:t>
            </a:r>
            <a:r>
              <a:rPr lang="zh-CN" altLang="en-US" sz="2000">
                <a:sym typeface="Monotype Sorts" pitchFamily="2" charset="2"/>
              </a:rPr>
              <a:t>语句可以嵌套使用</a:t>
            </a:r>
            <a:r>
              <a:rPr lang="en-US" sz="2000">
                <a:sym typeface="Monotype Sorts" pitchFamily="2" charset="2"/>
              </a:rPr>
              <a:t>,</a:t>
            </a:r>
            <a:r>
              <a:rPr lang="zh-CN" altLang="en-US" sz="2000">
                <a:sym typeface="Monotype Sorts" pitchFamily="2" charset="2"/>
              </a:rPr>
              <a:t>出现嵌套时，一个</a:t>
            </a:r>
            <a:r>
              <a:rPr lang="en-US" sz="2000">
                <a:sym typeface="Monotype Sorts" pitchFamily="2" charset="2"/>
              </a:rPr>
              <a:t>break</a:t>
            </a:r>
            <a:r>
              <a:rPr lang="zh-CN" altLang="en-US" sz="2000">
                <a:sym typeface="Monotype Sorts" pitchFamily="2" charset="2"/>
              </a:rPr>
              <a:t>跳一级。</a:t>
            </a:r>
            <a:endParaRPr lang="en-US" sz="2000"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>
                <a:sym typeface="Monotype Sorts" pitchFamily="2" charset="2"/>
              </a:rPr>
              <a:t>不一定非用</a:t>
            </a:r>
            <a:r>
              <a:rPr lang="en-US" sz="2000">
                <a:sym typeface="Monotype Sorts" pitchFamily="2" charset="2"/>
              </a:rPr>
              <a:t>break</a:t>
            </a:r>
            <a:r>
              <a:rPr lang="zh-CN" altLang="en-US" sz="2000">
                <a:sym typeface="Monotype Sorts" pitchFamily="2" charset="2"/>
              </a:rPr>
              <a:t>不可</a:t>
            </a:r>
            <a:r>
              <a:rPr lang="en-US" sz="2000">
                <a:sym typeface="Monotype Sorts" pitchFamily="2" charset="2"/>
              </a:rPr>
              <a:t>,</a:t>
            </a:r>
            <a:r>
              <a:rPr lang="zh-CN" altLang="en-US" sz="2000">
                <a:sym typeface="Monotype Sorts" pitchFamily="2" charset="2"/>
              </a:rPr>
              <a:t>有时几种情况合并执行一组语句。</a:t>
            </a:r>
            <a:endParaRPr lang="zh-CN" altLang="en-US" sz="2000"/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5435600" y="1268413"/>
            <a:ext cx="3097213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65125" indent="-365125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/>
              <a:t>case</a:t>
            </a:r>
            <a:r>
              <a:rPr lang="zh-CN" altLang="en-US" sz="2000"/>
              <a:t>顺序无关紧要。</a:t>
            </a:r>
            <a:endParaRPr lang="en-US" sz="2000"/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>
                <a:sym typeface="Monotype Sorts" pitchFamily="2" charset="2"/>
              </a:rPr>
              <a:t>default </a:t>
            </a:r>
            <a:r>
              <a:rPr lang="zh-CN" altLang="en-US" sz="2000">
                <a:sym typeface="Monotype Sorts" pitchFamily="2" charset="2"/>
              </a:rPr>
              <a:t>可有可无</a:t>
            </a:r>
            <a:endParaRPr lang="en-US" sz="2000"/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>
                <a:sym typeface="Monotype Sorts" pitchFamily="2" charset="2"/>
              </a:rPr>
              <a:t>case</a:t>
            </a:r>
            <a:r>
              <a:rPr lang="zh-CN" altLang="en-US" sz="2000">
                <a:sym typeface="Monotype Sorts" pitchFamily="2" charset="2"/>
              </a:rPr>
              <a:t>后，允许有多个语句，可以不用</a:t>
            </a:r>
            <a:r>
              <a:rPr lang="en-US" sz="2000">
                <a:sym typeface="Monotype Sorts" pitchFamily="2" charset="2"/>
              </a:rPr>
              <a:t>{ }</a:t>
            </a:r>
            <a:r>
              <a:rPr lang="zh-CN" altLang="en-US" sz="2000">
                <a:sym typeface="Monotype Sorts" pitchFamily="2" charset="2"/>
              </a:rPr>
              <a:t>扩起来。</a:t>
            </a:r>
            <a:endParaRPr lang="en-US" sz="200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第五章 循环结构程序设计</a:t>
            </a:r>
          </a:p>
        </p:txBody>
      </p:sp>
      <p:sp>
        <p:nvSpPr>
          <p:cNvPr id="35843" name="副标题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800850" cy="24955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/>
              <a:t>while( ) { }</a:t>
            </a:r>
          </a:p>
          <a:p>
            <a:pPr marL="0" indent="0">
              <a:buFont typeface="Wingdings" pitchFamily="2" charset="2"/>
              <a:buNone/>
            </a:pPr>
            <a:r>
              <a:rPr lang="en-US"/>
              <a:t>do { } while( );</a:t>
            </a:r>
          </a:p>
          <a:p>
            <a:pPr marL="0" indent="0">
              <a:buFont typeface="Wingdings" pitchFamily="2" charset="2"/>
              <a:buNone/>
            </a:pPr>
            <a:r>
              <a:rPr lang="en-US"/>
              <a:t>for( ; ; ) { }</a:t>
            </a:r>
          </a:p>
          <a:p>
            <a:pPr marL="0" indent="0">
              <a:buFont typeface="Wingdings" pitchFamily="2" charset="2"/>
              <a:buNone/>
            </a:pPr>
            <a:r>
              <a:rPr lang="en-US"/>
              <a:t>break,continue</a:t>
            </a:r>
            <a:endParaRPr lang="zh-CN" altLang="en-US"/>
          </a:p>
        </p:txBody>
      </p:sp>
      <p:sp>
        <p:nvSpPr>
          <p:cNvPr id="35844" name="灯片编号占位符 1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86EAE8-3E6A-49BF-8F04-FF06247761E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while( ) { }</a:t>
            </a:r>
            <a:endParaRPr lang="zh-CN" altLang="en-US"/>
          </a:p>
        </p:txBody>
      </p:sp>
      <p:sp>
        <p:nvSpPr>
          <p:cNvPr id="36867" name="内容占位符 2"/>
          <p:cNvSpPr>
            <a:spLocks noGrp="1"/>
          </p:cNvSpPr>
          <p:nvPr>
            <p:ph idx="4294967295"/>
          </p:nvPr>
        </p:nvSpPr>
        <p:spPr>
          <a:xfrm>
            <a:off x="762000" y="909638"/>
            <a:ext cx="4889500" cy="18716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/>
              <a:t>while (</a:t>
            </a:r>
            <a:r>
              <a:rPr lang="zh-CN" altLang="en-US" sz="2400"/>
              <a:t>表达式</a:t>
            </a:r>
            <a:r>
              <a:rPr lang="en-US" sz="240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/>
              <a:t>        { </a:t>
            </a:r>
            <a:r>
              <a:rPr lang="zh-CN" altLang="en-US" sz="2400"/>
              <a:t>语句体</a:t>
            </a:r>
            <a:r>
              <a:rPr lang="en-US" sz="2400"/>
              <a:t>; }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/>
              <a:t>判断条件表达式，非</a:t>
            </a:r>
            <a:r>
              <a:rPr lang="en-US" sz="2400"/>
              <a:t>0</a:t>
            </a:r>
            <a:r>
              <a:rPr lang="zh-CN" altLang="en-US" sz="2400"/>
              <a:t>，执行语句体</a:t>
            </a:r>
          </a:p>
        </p:txBody>
      </p:sp>
      <p:sp>
        <p:nvSpPr>
          <p:cNvPr id="3686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624629-0799-4E2F-AFFC-A7DB02CC8F19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908050"/>
            <a:ext cx="2540000" cy="3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900113" y="3284538"/>
            <a:ext cx="4679950" cy="144621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/>
              <a:t>语句体为复合语句，必须加</a:t>
            </a:r>
            <a:r>
              <a:rPr lang="en-US" sz="2000"/>
              <a:t>{  }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语句中应有使表达式</a:t>
            </a:r>
            <a:r>
              <a:rPr lang="en-US" sz="2000"/>
              <a:t>=0</a:t>
            </a:r>
            <a:r>
              <a:rPr lang="zh-CN" altLang="en-US" sz="2000"/>
              <a:t>的语句。否则会出现无限循环</a:t>
            </a:r>
            <a:r>
              <a:rPr lang="en-US" sz="2000"/>
              <a:t>–––"</a:t>
            </a:r>
            <a:r>
              <a:rPr lang="zh-CN" altLang="en-US" sz="2000"/>
              <a:t>死</a:t>
            </a:r>
            <a:r>
              <a:rPr lang="en-US" sz="2000"/>
              <a:t>"</a:t>
            </a:r>
            <a:r>
              <a:rPr lang="zh-CN" altLang="en-US" sz="2000"/>
              <a:t>循环。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语句有可能一次也不执行</a:t>
            </a:r>
          </a:p>
        </p:txBody>
      </p:sp>
      <p:pic>
        <p:nvPicPr>
          <p:cNvPr id="368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868863"/>
            <a:ext cx="20351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for(;;)</a:t>
            </a:r>
            <a:endParaRPr lang="zh-CN" altLang="en-US"/>
          </a:p>
        </p:txBody>
      </p:sp>
      <p:sp>
        <p:nvSpPr>
          <p:cNvPr id="37891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20544C-02A0-4903-B664-2E97B548A32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900113" y="1125538"/>
            <a:ext cx="5688012" cy="7905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for (</a:t>
            </a:r>
            <a:r>
              <a:rPr lang="zh-CN" alt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初始表达式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;</a:t>
            </a:r>
            <a:r>
              <a:rPr lang="zh-CN" alt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条件表达式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; </a:t>
            </a:r>
            <a:r>
              <a:rPr lang="zh-CN" alt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变量步进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) </a:t>
            </a:r>
          </a:p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 {  </a:t>
            </a:r>
            <a:r>
              <a:rPr lang="zh-CN" alt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语句体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;  }</a:t>
            </a:r>
            <a:endParaRPr lang="zh-CN" altLang="en-US" sz="2000">
              <a:solidFill>
                <a:srgbClr val="0000FF"/>
              </a:solidFill>
              <a:latin typeface="Arial" pitchFamily="34" charset="0"/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2128838"/>
            <a:ext cx="3336925" cy="432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684213" y="2235200"/>
            <a:ext cx="4535487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/>
              <a:t>语句体是复合语句，加</a:t>
            </a:r>
            <a:r>
              <a:rPr lang="en-US" sz="2000"/>
              <a:t>{  }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可以省略初始表达式</a:t>
            </a:r>
            <a:r>
              <a:rPr lang="en-US" sz="2000"/>
              <a:t>, </a:t>
            </a:r>
            <a:r>
              <a:rPr lang="zh-CN" altLang="en-US" sz="2000"/>
              <a:t>但须保留分号 </a:t>
            </a:r>
            <a:r>
              <a:rPr lang="en-US" sz="2000"/>
              <a:t>; </a:t>
            </a:r>
            <a:r>
              <a:rPr lang="zh-CN" altLang="en-US" sz="2000"/>
              <a:t>且在</a:t>
            </a:r>
            <a:r>
              <a:rPr lang="en-US" sz="2000"/>
              <a:t>for</a:t>
            </a:r>
            <a:r>
              <a:rPr lang="zh-CN" altLang="en-US" sz="2000"/>
              <a:t>之前必须给循环变量赋初值</a:t>
            </a:r>
            <a:r>
              <a:rPr lang="en-US" sz="2000"/>
              <a:t>;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i=0;   for (; i&lt;=j; i++) {  }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条件表达式一般不可省略</a:t>
            </a:r>
            <a:r>
              <a:rPr lang="en-US" sz="2000"/>
              <a:t>,</a:t>
            </a:r>
            <a:r>
              <a:rPr lang="zh-CN" altLang="en-US" sz="2000"/>
              <a:t>否则为无限循环</a:t>
            </a:r>
            <a:r>
              <a:rPr lang="en-US" sz="2000"/>
              <a:t>;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for (i=1; ; i++)  { }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 while (1) { }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循环表达式亦可移至循环语句体中　</a:t>
            </a:r>
            <a:r>
              <a:rPr lang="en-US" sz="2000">
                <a:solidFill>
                  <a:srgbClr val="FF0000"/>
                </a:solidFill>
              </a:rPr>
              <a:t>for (sum=0,i=1;i&lt;=100;)    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{ sum=sum+i; i++;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for(;;)</a:t>
            </a:r>
            <a:endParaRPr lang="zh-CN" altLang="en-US"/>
          </a:p>
        </p:txBody>
      </p:sp>
      <p:sp>
        <p:nvSpPr>
          <p:cNvPr id="38915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28E465-7411-411C-9ED0-063F5E8C6A26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706438" y="1196975"/>
            <a:ext cx="82581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/>
              <a:t>初始表达式、循环表达式可以是逗号表达式，以使循环变量值在修改时可以对其它变量赋值。</a:t>
            </a:r>
            <a:endParaRPr lang="en-US" sz="2000"/>
          </a:p>
          <a:p>
            <a:pPr lvl="1"/>
            <a:r>
              <a:rPr lang="nn-NO" altLang="en-US" sz="2000">
                <a:solidFill>
                  <a:srgbClr val="FF0000"/>
                </a:solidFill>
              </a:rPr>
              <a:t>for (sum=0, i=1;   i&lt;=100;   i++,   i++)</a:t>
            </a:r>
          </a:p>
          <a:p>
            <a:pPr lvl="1"/>
            <a:r>
              <a:rPr lang="zh-CN" altLang="en-US" sz="2000">
                <a:solidFill>
                  <a:srgbClr val="FF0000"/>
                </a:solidFill>
              </a:rPr>
              <a:t>相当于：</a:t>
            </a:r>
            <a:r>
              <a:rPr lang="nn-NO" altLang="en-US" sz="2000">
                <a:solidFill>
                  <a:srgbClr val="FF0000"/>
                </a:solidFill>
              </a:rPr>
              <a:t>sum=0;</a:t>
            </a:r>
            <a:br>
              <a:rPr lang="nn-NO" altLang="en-US" sz="2000">
                <a:solidFill>
                  <a:srgbClr val="FF0000"/>
                </a:solidFill>
              </a:rPr>
            </a:br>
            <a:r>
              <a:rPr lang="nn-NO" altLang="en-US" sz="2000">
                <a:solidFill>
                  <a:srgbClr val="FF0000"/>
                </a:solidFill>
              </a:rPr>
              <a:t>                 for (i=1;  i&lt;=100;   i=i+2)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条件表达式可以是关系表达式</a:t>
            </a:r>
            <a:r>
              <a:rPr lang="en-US" sz="2000"/>
              <a:t>,</a:t>
            </a:r>
            <a:r>
              <a:rPr lang="zh-CN" altLang="en-US" sz="2000"/>
              <a:t>也可以是数值表达式或字符表达式。只要值为非</a:t>
            </a:r>
            <a:r>
              <a:rPr lang="en-US" sz="2000"/>
              <a:t>0.</a:t>
            </a:r>
            <a:r>
              <a:rPr lang="zh-CN" altLang="en-US" sz="2000"/>
              <a:t>即执行循环体</a:t>
            </a:r>
            <a:r>
              <a:rPr lang="en-US" sz="2000"/>
              <a:t>.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for (i=0; (c=getchar( ))!='\n'; i+=c) {  }</a:t>
            </a:r>
          </a:p>
          <a:p>
            <a:pPr lvl="1"/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字符常量和字符串常量表示</a:t>
            </a:r>
          </a:p>
        </p:txBody>
      </p:sp>
      <p:sp>
        <p:nvSpPr>
          <p:cNvPr id="5123" name="灯片编号占位符 2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9F03C3-D385-430B-AE03-7B44172B64ED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1042988" y="1052513"/>
            <a:ext cx="7561262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8001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字符常量中的数据是一整型数据，即该字符对应的</a:t>
            </a:r>
            <a:r>
              <a:rPr lang="en-US" sz="2000"/>
              <a:t>ASCII</a:t>
            </a:r>
            <a:r>
              <a:rPr lang="zh-CN" altLang="en-US" sz="2000"/>
              <a:t>码</a:t>
            </a:r>
            <a:endParaRPr lang="en-US" sz="2000"/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/>
              <a:t>如，</a:t>
            </a:r>
            <a:r>
              <a:rPr lang="en-US" sz="2000"/>
              <a:t>char  a=‘0’;  </a:t>
            </a:r>
            <a:r>
              <a:rPr lang="en-US" sz="2000">
                <a:solidFill>
                  <a:srgbClr val="C00000"/>
                </a:solidFill>
              </a:rPr>
              <a:t>// a</a:t>
            </a:r>
            <a:r>
              <a:rPr lang="zh-CN" altLang="en-US" sz="2000">
                <a:solidFill>
                  <a:srgbClr val="C00000"/>
                </a:solidFill>
              </a:rPr>
              <a:t>与整数</a:t>
            </a:r>
            <a:r>
              <a:rPr lang="en-US" sz="2000">
                <a:solidFill>
                  <a:srgbClr val="C00000"/>
                </a:solidFill>
              </a:rPr>
              <a:t>48</a:t>
            </a:r>
            <a:r>
              <a:rPr lang="zh-CN" altLang="en-US" sz="2000">
                <a:solidFill>
                  <a:srgbClr val="C00000"/>
                </a:solidFill>
              </a:rPr>
              <a:t>等效使用</a:t>
            </a:r>
            <a:endParaRPr 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字符常量为单引号，字符串常量为双引号</a:t>
            </a:r>
            <a:endParaRPr lang="en-US" sz="200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字符常量为一个字符，字符串常量为字符序列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字符常量在内存中占一个字节，字符串常量以‘</a:t>
            </a:r>
            <a:r>
              <a:rPr lang="en-US" sz="2000"/>
              <a:t>\0’</a:t>
            </a:r>
            <a:r>
              <a:rPr lang="zh-CN" altLang="en-US" sz="2000"/>
              <a:t>为结束标志，在内存中占的空间为序列长度＋</a:t>
            </a:r>
            <a:r>
              <a:rPr lang="en-US" sz="2000"/>
              <a:t>1</a:t>
            </a:r>
            <a:r>
              <a:rPr lang="zh-CN" altLang="en-US" sz="2000"/>
              <a:t>，但是其字符串的长度为序列长度</a:t>
            </a:r>
            <a:endParaRPr lang="en-US" sz="2000"/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/>
              <a:t>如，</a:t>
            </a:r>
            <a:r>
              <a:rPr lang="en-US" sz="2000"/>
              <a:t>char  s[2]=“a”;  // s</a:t>
            </a:r>
            <a:r>
              <a:rPr lang="zh-CN" altLang="en-US" sz="2000"/>
              <a:t>长度为</a:t>
            </a:r>
            <a:r>
              <a:rPr lang="en-US" sz="2000"/>
              <a:t>1</a:t>
            </a:r>
            <a:r>
              <a:rPr lang="zh-CN" altLang="en-US" sz="2000"/>
              <a:t>，两个字符，以</a:t>
            </a:r>
            <a:r>
              <a:rPr lang="en-US" sz="2000"/>
              <a:t>\0’</a:t>
            </a:r>
            <a:r>
              <a:rPr lang="zh-CN" altLang="en-US" sz="2000"/>
              <a:t>结束</a:t>
            </a:r>
          </a:p>
          <a:p>
            <a:pPr lvl="2">
              <a:lnSpc>
                <a:spcPct val="150000"/>
              </a:lnSpc>
            </a:pPr>
            <a:r>
              <a:rPr lang="zh-CN" altLang="en-US" sz="2000"/>
              <a:t>char *s="a";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do{  } while( );</a:t>
            </a:r>
            <a:endParaRPr lang="zh-CN" altLang="en-US"/>
          </a:p>
        </p:txBody>
      </p:sp>
      <p:sp>
        <p:nvSpPr>
          <p:cNvPr id="39939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0658FA-B4EC-4BCC-BF8E-B445CA407F2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900113" y="1052513"/>
            <a:ext cx="2951162" cy="11112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do </a:t>
            </a:r>
          </a:p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  {  </a:t>
            </a:r>
            <a:r>
              <a:rPr lang="zh-CN" alt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语句体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;  }</a:t>
            </a:r>
          </a:p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while(</a:t>
            </a:r>
            <a:r>
              <a:rPr lang="zh-CN" alt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条件表达式</a:t>
            </a:r>
            <a:r>
              <a:rPr 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);</a:t>
            </a:r>
            <a:endParaRPr lang="zh-CN" altLang="en-US" sz="2000">
              <a:solidFill>
                <a:srgbClr val="0000FF"/>
              </a:solidFill>
              <a:latin typeface="Arial" pitchFamily="34" charset="0"/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698500" y="2492375"/>
            <a:ext cx="5903913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/>
              <a:t>先执行语句体</a:t>
            </a:r>
            <a:r>
              <a:rPr lang="en-US" sz="2000"/>
              <a:t>,</a:t>
            </a:r>
            <a:r>
              <a:rPr lang="zh-CN" altLang="en-US" sz="2000"/>
              <a:t>再判断条件表达式的值</a:t>
            </a:r>
            <a:r>
              <a:rPr lang="en-US" sz="2000"/>
              <a:t>,</a:t>
            </a:r>
            <a:r>
              <a:rPr lang="zh-CN" altLang="en-US" sz="2000"/>
              <a:t>若≠</a:t>
            </a:r>
            <a:r>
              <a:rPr lang="en-US" sz="2000"/>
              <a:t>0,</a:t>
            </a:r>
            <a:r>
              <a:rPr lang="zh-CN" altLang="en-US" sz="2000"/>
              <a:t>再执行语句</a:t>
            </a:r>
            <a:r>
              <a:rPr lang="en-US" sz="2000"/>
              <a:t>, </a:t>
            </a:r>
            <a:r>
              <a:rPr lang="zh-CN" altLang="en-US" sz="2000"/>
              <a:t>否则结束循环。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语句至少执行1次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语句体是复合语句，加</a:t>
            </a:r>
            <a:r>
              <a:rPr lang="en-US" sz="2000"/>
              <a:t>{  }</a:t>
            </a:r>
          </a:p>
        </p:txBody>
      </p:sp>
      <p:sp>
        <p:nvSpPr>
          <p:cNvPr id="39942" name="TextBox 1"/>
          <p:cNvSpPr txBox="1">
            <a:spLocks noChangeArrowheads="1"/>
          </p:cNvSpPr>
          <p:nvPr/>
        </p:nvSpPr>
        <p:spPr bwMode="auto">
          <a:xfrm>
            <a:off x="900113" y="4149725"/>
            <a:ext cx="2706687" cy="22336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int i=2</a:t>
            </a:r>
            <a:r>
              <a:rPr lang="zh-CN" altLang="en-US" sz="2000"/>
              <a:t>；</a:t>
            </a:r>
            <a:endParaRPr lang="en-US" sz="2000"/>
          </a:p>
          <a:p>
            <a:r>
              <a:rPr lang="en-US" sz="2000"/>
              <a:t>do </a:t>
            </a:r>
          </a:p>
          <a:p>
            <a:r>
              <a:rPr lang="en-US" sz="2000"/>
              <a:t>i--;</a:t>
            </a:r>
          </a:p>
          <a:p>
            <a:r>
              <a:rPr lang="en-US" sz="2000"/>
              <a:t>while(--i);</a:t>
            </a:r>
          </a:p>
          <a:p>
            <a:r>
              <a:rPr lang="en-US" sz="2000"/>
              <a:t>printf(“%d”,i--); </a:t>
            </a:r>
            <a:r>
              <a:rPr lang="en-US" sz="2000">
                <a:solidFill>
                  <a:srgbClr val="C00000"/>
                </a:solidFill>
              </a:rPr>
              <a:t>// 0</a:t>
            </a:r>
          </a:p>
          <a:p>
            <a:r>
              <a:rPr lang="en-US" sz="2000"/>
              <a:t>printf(“%d”,i);   </a:t>
            </a:r>
            <a:r>
              <a:rPr lang="en-US" sz="2000">
                <a:solidFill>
                  <a:srgbClr val="C00000"/>
                </a:solidFill>
              </a:rPr>
              <a:t>// -1</a:t>
            </a:r>
          </a:p>
        </p:txBody>
      </p:sp>
      <p:sp>
        <p:nvSpPr>
          <p:cNvPr id="39943" name="圆角矩形标注 2"/>
          <p:cNvSpPr>
            <a:spLocks noChangeArrowheads="1"/>
          </p:cNvSpPr>
          <p:nvPr/>
        </p:nvSpPr>
        <p:spPr bwMode="auto">
          <a:xfrm>
            <a:off x="3924300" y="4873625"/>
            <a:ext cx="3455988" cy="1152525"/>
          </a:xfrm>
          <a:prstGeom prst="wedgeRoundRectCallout">
            <a:avLst>
              <a:gd name="adj1" fmla="val -100250"/>
              <a:gd name="adj2" fmla="val -995"/>
              <a:gd name="adj3" fmla="val 16667"/>
            </a:avLst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表达式</a:t>
            </a:r>
            <a:r>
              <a:rPr lang="en-US" sz="2000"/>
              <a:t>(--i)</a:t>
            </a:r>
            <a:r>
              <a:rPr lang="zh-CN" altLang="en-US" sz="2000"/>
              <a:t>是</a:t>
            </a:r>
            <a:r>
              <a:rPr lang="en-US" sz="2000"/>
              <a:t>i</a:t>
            </a:r>
            <a:r>
              <a:rPr lang="zh-CN" altLang="en-US" sz="2000"/>
              <a:t>自减后的值，即（</a:t>
            </a:r>
            <a:r>
              <a:rPr lang="en-US" sz="2000"/>
              <a:t>i=i-1,i</a:t>
            </a:r>
            <a:r>
              <a:rPr lang="zh-CN" altLang="en-US" sz="20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循环的嵌套</a:t>
            </a:r>
          </a:p>
        </p:txBody>
      </p:sp>
      <p:sp>
        <p:nvSpPr>
          <p:cNvPr id="40963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A0C9FE-757F-49B7-BDCE-D0E76FDF2113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4096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012825"/>
            <a:ext cx="7200900" cy="5294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611188" y="4221163"/>
            <a:ext cx="2617787" cy="1323975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循环过程中</a:t>
            </a:r>
            <a:r>
              <a:rPr lang="en-US" sz="2000"/>
              <a:t>,</a:t>
            </a:r>
            <a:r>
              <a:rPr lang="zh-CN" altLang="en-US" sz="2000"/>
              <a:t>为了结束或跳出本层循环分别要用到</a:t>
            </a:r>
            <a:r>
              <a:rPr lang="en-US" sz="2000"/>
              <a:t>continue</a:t>
            </a:r>
            <a:r>
              <a:rPr lang="zh-CN" altLang="en-US" sz="2000"/>
              <a:t>和</a:t>
            </a:r>
            <a:r>
              <a:rPr lang="en-US" sz="2000"/>
              <a:t>break</a:t>
            </a:r>
            <a:r>
              <a:rPr lang="zh-CN" altLang="en-US" sz="2000"/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continue;</a:t>
            </a:r>
            <a:endParaRPr lang="zh-CN" altLang="en-US"/>
          </a:p>
        </p:txBody>
      </p:sp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8058150" cy="12223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功能：结束本次循环，跳过循环体中尚未执行的语句，进行下一次是否执行循环体的判断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仅用于循环语句中</a:t>
            </a:r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8AC3CE-7025-4560-A772-5B021ED41D7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2027237" cy="428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276475"/>
            <a:ext cx="2835275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09750"/>
            <a:ext cx="2522537" cy="442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41992" name="TextBox 4"/>
          <p:cNvSpPr txBox="1">
            <a:spLocks noChangeArrowheads="1"/>
          </p:cNvSpPr>
          <p:nvPr/>
        </p:nvSpPr>
        <p:spPr bwMode="auto">
          <a:xfrm>
            <a:off x="539750" y="6381750"/>
            <a:ext cx="261461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for(</a:t>
            </a:r>
            <a:r>
              <a:rPr lang="zh-CN" altLang="en-US" sz="1800"/>
              <a:t>初值</a:t>
            </a:r>
            <a:r>
              <a:rPr lang="en-US" sz="1800"/>
              <a:t>;</a:t>
            </a:r>
            <a:r>
              <a:rPr lang="zh-CN" altLang="en-US" sz="1800"/>
              <a:t>条件</a:t>
            </a:r>
            <a:r>
              <a:rPr lang="en-US" sz="1800"/>
              <a:t>;</a:t>
            </a:r>
            <a:r>
              <a:rPr lang="zh-CN" altLang="en-US" sz="1800"/>
              <a:t>步进</a:t>
            </a:r>
            <a:r>
              <a:rPr lang="en-US" sz="1800"/>
              <a:t>) {  }</a:t>
            </a:r>
            <a:endParaRPr lang="zh-CN" altLang="en-US" sz="1800"/>
          </a:p>
        </p:txBody>
      </p:sp>
      <p:sp>
        <p:nvSpPr>
          <p:cNvPr id="41993" name="TextBox 8"/>
          <p:cNvSpPr txBox="1">
            <a:spLocks noChangeArrowheads="1"/>
          </p:cNvSpPr>
          <p:nvPr/>
        </p:nvSpPr>
        <p:spPr bwMode="auto">
          <a:xfrm>
            <a:off x="3541713" y="6381750"/>
            <a:ext cx="2182812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do {  } while(expr);</a:t>
            </a:r>
            <a:endParaRPr lang="zh-CN" altLang="en-US" sz="1800"/>
          </a:p>
        </p:txBody>
      </p:sp>
      <p:sp>
        <p:nvSpPr>
          <p:cNvPr id="41994" name="TextBox 9"/>
          <p:cNvSpPr txBox="1">
            <a:spLocks noChangeArrowheads="1"/>
          </p:cNvSpPr>
          <p:nvPr/>
        </p:nvSpPr>
        <p:spPr bwMode="auto">
          <a:xfrm>
            <a:off x="6350000" y="6381750"/>
            <a:ext cx="218281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while(expr) {  }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第六章 数组</a:t>
            </a:r>
          </a:p>
        </p:txBody>
      </p:sp>
      <p:sp>
        <p:nvSpPr>
          <p:cNvPr id="43011" name="副标题 5"/>
          <p:cNvSpPr>
            <a:spLocks noGrp="1"/>
          </p:cNvSpPr>
          <p:nvPr>
            <p:ph type="subTitle" idx="4294967295"/>
          </p:nvPr>
        </p:nvSpPr>
        <p:spPr>
          <a:xfrm>
            <a:off x="971550" y="3886200"/>
            <a:ext cx="7848600" cy="1752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/>
              <a:t>数组：有序数据的集合</a:t>
            </a:r>
            <a:r>
              <a:rPr lang="en-US" sz="2800"/>
              <a:t>,</a:t>
            </a:r>
            <a:r>
              <a:rPr lang="zh-CN" altLang="en-US" sz="2800"/>
              <a:t>用数组名标识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/>
              <a:t>元素：属同一数据类型</a:t>
            </a:r>
            <a:r>
              <a:rPr lang="en-US" sz="2800"/>
              <a:t>,</a:t>
            </a:r>
            <a:r>
              <a:rPr lang="zh-CN" altLang="en-US" sz="2800"/>
              <a:t>用数组名和下标确定</a:t>
            </a:r>
            <a:endParaRPr lang="en-US" sz="2800"/>
          </a:p>
          <a:p>
            <a:pPr marL="0" indent="0">
              <a:buFont typeface="Wingdings" pitchFamily="2" charset="2"/>
              <a:buNone/>
            </a:pPr>
            <a:r>
              <a:rPr lang="zh-CN" altLang="en-US" sz="2800"/>
              <a:t>数组特征：数组名，元素个数，元素类型</a:t>
            </a:r>
          </a:p>
          <a:p>
            <a:pPr marL="0" indent="0" algn="ctr">
              <a:buFont typeface="Wingdings" pitchFamily="2" charset="2"/>
              <a:buNone/>
            </a:pPr>
            <a:endParaRPr lang="zh-CN" altLang="en-US" sz="280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40622D-25AF-4CAA-84D3-9EBA90DEBB0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数组概念</a:t>
            </a:r>
          </a:p>
        </p:txBody>
      </p:sp>
      <p:sp>
        <p:nvSpPr>
          <p:cNvPr id="44035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CF1262-707A-4FCA-9B77-E3DE4E0DB543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4403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80075" y="1341438"/>
            <a:ext cx="2636838" cy="2414587"/>
          </a:xfrm>
          <a:solidFill>
            <a:schemeClr val="bg2"/>
          </a:solidFill>
          <a:ln/>
        </p:spPr>
      </p:pic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611188" y="1341438"/>
            <a:ext cx="44656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/>
              <a:t>int a[6];</a:t>
            </a: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611188" y="2565400"/>
            <a:ext cx="5040312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/>
              <a:t>数组必须先定义，后使用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编译时分配连续内存</a:t>
            </a:r>
            <a:endParaRPr lang="en-US" sz="2000"/>
          </a:p>
          <a:p>
            <a:pPr lvl="1"/>
            <a:r>
              <a:rPr lang="zh-CN" altLang="en-US" sz="2000">
                <a:solidFill>
                  <a:srgbClr val="C00000"/>
                </a:solidFill>
              </a:rPr>
              <a:t>内存字节数</a:t>
            </a:r>
            <a:r>
              <a:rPr lang="en-US" sz="2000">
                <a:solidFill>
                  <a:srgbClr val="C00000"/>
                </a:solidFill>
              </a:rPr>
              <a:t>=</a:t>
            </a:r>
            <a:r>
              <a:rPr lang="zh-CN" altLang="en-US" sz="2000">
                <a:solidFill>
                  <a:srgbClr val="C00000"/>
                </a:solidFill>
              </a:rPr>
              <a:t>数组长度*</a:t>
            </a:r>
            <a:r>
              <a:rPr lang="en-US" sz="2000">
                <a:solidFill>
                  <a:srgbClr val="C00000"/>
                </a:solidFill>
              </a:rPr>
              <a:t>sizeof(</a:t>
            </a:r>
            <a:r>
              <a:rPr lang="zh-CN" altLang="en-US" sz="2000">
                <a:solidFill>
                  <a:srgbClr val="C00000"/>
                </a:solidFill>
              </a:rPr>
              <a:t>元素数据类型</a:t>
            </a:r>
            <a:r>
              <a:rPr lang="en-US" sz="2000">
                <a:solidFill>
                  <a:srgbClr val="C00000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数组名表示该数组内存首地址，是地址常量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只能逐个引用数组元素，不能一次引用整个数组</a:t>
            </a:r>
          </a:p>
          <a:p>
            <a:pPr lvl="1"/>
            <a:endParaRPr lang="zh-CN" altLang="en-US" sz="2000"/>
          </a:p>
          <a:p>
            <a:pPr>
              <a:buFont typeface="Wingdings" pitchFamily="2" charset="2"/>
              <a:buChar char="Ø"/>
            </a:pPr>
            <a:endParaRPr lang="zh-CN" altLang="en-US" sz="2000"/>
          </a:p>
        </p:txBody>
      </p:sp>
      <p:pic>
        <p:nvPicPr>
          <p:cNvPr id="440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157788"/>
            <a:ext cx="5532438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不能动态定义数组长度</a:t>
            </a:r>
            <a:endParaRPr lang="en-US" sz="2000"/>
          </a:p>
          <a:p>
            <a:pPr marL="457200" lvl="1" indent="0">
              <a:buFont typeface="Wingdings" pitchFamily="2" charset="2"/>
              <a:buNone/>
            </a:pPr>
            <a:r>
              <a:rPr lang="en-US" sz="2000">
                <a:solidFill>
                  <a:srgbClr val="C00000"/>
                </a:solidFill>
              </a:rPr>
              <a:t>int n; scanf(“%d”,&amp;n); int data[n];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>
                <a:solidFill>
                  <a:srgbClr val="C00000"/>
                </a:solidFill>
              </a:rPr>
              <a:t>正确的形式：</a:t>
            </a:r>
            <a:endParaRPr lang="en-US" sz="2000">
              <a:solidFill>
                <a:srgbClr val="C00000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en-US" sz="2000">
                <a:solidFill>
                  <a:srgbClr val="C00000"/>
                </a:solidFill>
              </a:rPr>
              <a:t>#define N 5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>
                <a:solidFill>
                  <a:srgbClr val="C00000"/>
                </a:solidFill>
              </a:rPr>
              <a:t>int data[N];</a:t>
            </a:r>
          </a:p>
          <a:p>
            <a:pPr>
              <a:buFont typeface="Wingdings" pitchFamily="2" charset="2"/>
              <a:buChar char="Ø"/>
            </a:pPr>
            <a:r>
              <a:rPr lang="en-US" sz="2000"/>
              <a:t>C</a:t>
            </a:r>
            <a:r>
              <a:rPr lang="zh-CN" altLang="en-US" sz="2000"/>
              <a:t>语言对数组不作边界检查</a:t>
            </a:r>
            <a:endParaRPr lang="en-US" sz="2000"/>
          </a:p>
          <a:p>
            <a:pPr marL="457200" lvl="1" indent="0">
              <a:buFont typeface="Wingdings" pitchFamily="2" charset="2"/>
              <a:buNone/>
            </a:pPr>
            <a:r>
              <a:rPr lang="en-US" sz="2000">
                <a:solidFill>
                  <a:srgbClr val="C00000"/>
                </a:solidFill>
              </a:rPr>
              <a:t>int data[5];  data[5]=10;  // </a:t>
            </a:r>
            <a:r>
              <a:rPr lang="zh-CN" altLang="en-US" sz="2000">
                <a:solidFill>
                  <a:srgbClr val="C00000"/>
                </a:solidFill>
              </a:rPr>
              <a:t>有可能破坏了程序内存中的数据</a:t>
            </a:r>
          </a:p>
        </p:txBody>
      </p:sp>
      <p:sp>
        <p:nvSpPr>
          <p:cNvPr id="4505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常见错误</a:t>
            </a:r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D28832-8890-4C62-A76A-0939B4B6F1B6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4294967295"/>
          </p:nvPr>
        </p:nvSpPr>
        <p:spPr>
          <a:xfrm>
            <a:off x="762000" y="982663"/>
            <a:ext cx="7986713" cy="5016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000"/>
              <a:t>在定义数组时，为数组元素赋初值</a:t>
            </a:r>
            <a:r>
              <a:rPr lang="en-US" sz="2000"/>
              <a:t>(</a:t>
            </a:r>
            <a:r>
              <a:rPr lang="zh-CN" altLang="en-US" sz="2000"/>
              <a:t>在编译阶段使之得到初值）</a:t>
            </a:r>
            <a:endParaRPr lang="en-US" sz="2000"/>
          </a:p>
        </p:txBody>
      </p:sp>
      <p:sp>
        <p:nvSpPr>
          <p:cNvPr id="4608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91C304-19EF-4BCE-BF0D-013247C3045C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46085" name="矩形 4"/>
          <p:cNvSpPr>
            <a:spLocks noChangeArrowheads="1"/>
          </p:cNvSpPr>
          <p:nvPr/>
        </p:nvSpPr>
        <p:spPr bwMode="auto">
          <a:xfrm>
            <a:off x="900113" y="1474788"/>
            <a:ext cx="7559675" cy="76993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en-US" sz="2000"/>
              <a:t>int a[5]={1,2,3,4,5};</a:t>
            </a:r>
          </a:p>
          <a:p>
            <a:r>
              <a:rPr lang="zh-CN" altLang="en-US" sz="2000"/>
              <a:t>等价于：</a:t>
            </a:r>
            <a:r>
              <a:rPr lang="pt-BR" altLang="en-US" sz="2000"/>
              <a:t>a[0]=1;  a[1]=2; a[2]=3; a[3]=4; a[4]=5;</a:t>
            </a:r>
            <a:endParaRPr lang="zh-CN" altLang="en-US" sz="2000"/>
          </a:p>
        </p:txBody>
      </p:sp>
      <p:sp>
        <p:nvSpPr>
          <p:cNvPr id="46086" name="矩形 5"/>
          <p:cNvSpPr>
            <a:spLocks noChangeArrowheads="1"/>
          </p:cNvSpPr>
          <p:nvPr/>
        </p:nvSpPr>
        <p:spPr bwMode="auto">
          <a:xfrm>
            <a:off x="900113" y="2411413"/>
            <a:ext cx="7559675" cy="76993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int a[]={1,2,3,4,5,6};</a:t>
            </a:r>
          </a:p>
          <a:p>
            <a:r>
              <a:rPr lang="zh-CN" altLang="en-US" sz="2000"/>
              <a:t>编译系统根据初值个数确定数组长度</a:t>
            </a:r>
          </a:p>
        </p:txBody>
      </p:sp>
      <p:sp>
        <p:nvSpPr>
          <p:cNvPr id="46087" name="矩形 6"/>
          <p:cNvSpPr>
            <a:spLocks noChangeArrowheads="1"/>
          </p:cNvSpPr>
          <p:nvPr/>
        </p:nvSpPr>
        <p:spPr bwMode="auto">
          <a:xfrm>
            <a:off x="827088" y="3419475"/>
            <a:ext cx="7632700" cy="76993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/>
              <a:t>数组不初始化，其元素值为随机数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/>
              <a:t>对</a:t>
            </a:r>
            <a:r>
              <a:rPr lang="en-US" sz="2000"/>
              <a:t>static</a:t>
            </a:r>
            <a:r>
              <a:rPr lang="zh-CN" altLang="en-US" sz="2000"/>
              <a:t>数组元素不赋初值，系统会自动赋以</a:t>
            </a:r>
            <a:r>
              <a:rPr lang="en-US" sz="2000"/>
              <a:t>0</a:t>
            </a:r>
            <a:r>
              <a:rPr lang="zh-CN" altLang="en-US" sz="2000"/>
              <a:t>值</a:t>
            </a:r>
          </a:p>
        </p:txBody>
      </p:sp>
      <p:sp>
        <p:nvSpPr>
          <p:cNvPr id="46088" name="TextBox 7"/>
          <p:cNvSpPr txBox="1">
            <a:spLocks noChangeArrowheads="1"/>
          </p:cNvSpPr>
          <p:nvPr/>
        </p:nvSpPr>
        <p:spPr bwMode="auto">
          <a:xfrm>
            <a:off x="827088" y="4283075"/>
            <a:ext cx="7632700" cy="76993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static int a[5];</a:t>
            </a:r>
          </a:p>
          <a:p>
            <a:r>
              <a:rPr lang="zh-CN" altLang="en-US" sz="2000"/>
              <a:t>等价于：</a:t>
            </a:r>
            <a:r>
              <a:rPr lang="en-US" sz="2000"/>
              <a:t>a[0]=0;  a[1]=0; a[2]=0; a[3]=0; a[4]=0;</a:t>
            </a:r>
            <a:endParaRPr lang="zh-CN" altLang="en-US" sz="2000"/>
          </a:p>
        </p:txBody>
      </p:sp>
      <p:sp>
        <p:nvSpPr>
          <p:cNvPr id="46089" name="TextBox 8"/>
          <p:cNvSpPr txBox="1">
            <a:spLocks noChangeArrowheads="1"/>
          </p:cNvSpPr>
          <p:nvPr/>
        </p:nvSpPr>
        <p:spPr bwMode="auto">
          <a:xfrm>
            <a:off x="827088" y="5241925"/>
            <a:ext cx="7632700" cy="11398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只给部分数组元素赋初值 ，未赋值的部分为</a:t>
            </a:r>
            <a:r>
              <a:rPr lang="en-US" sz="2000"/>
              <a:t>0</a:t>
            </a:r>
          </a:p>
          <a:p>
            <a:r>
              <a:rPr lang="pt-BR" altLang="en-US" sz="2000"/>
              <a:t>int a[5]={6,2,3};</a:t>
            </a:r>
          </a:p>
          <a:p>
            <a:r>
              <a:rPr lang="zh-CN" altLang="en-US" sz="2000"/>
              <a:t>等价于：  </a:t>
            </a:r>
            <a:r>
              <a:rPr lang="pt-BR" altLang="en-US" sz="2000"/>
              <a:t>a[0]=6; a[1]=2;a[2]=3; a[3]=0; a[4]=0;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47107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575E9D-315B-4B34-A2E6-9E36BF5F443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47108" name="内容占位符 9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错误初始化</a:t>
            </a:r>
            <a:r>
              <a:rPr lang="zh-CN" altLang="en-US" sz="2000">
                <a:solidFill>
                  <a:srgbClr val="C00000"/>
                </a:solidFill>
              </a:rPr>
              <a:t>： </a:t>
            </a:r>
            <a:r>
              <a:rPr lang="en-US" sz="2000">
                <a:solidFill>
                  <a:srgbClr val="C00000"/>
                </a:solidFill>
              </a:rPr>
              <a:t>int a[3]={6,2,3,5,1};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不能只对不连续部分元素或后面的连续元素赋初值</a:t>
            </a:r>
            <a:endParaRPr lang="en-US" sz="200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C00000"/>
                </a:solidFill>
              </a:rPr>
              <a:t>int  a[10]={, , , , ,1,2,3,4,5}; 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C00000"/>
                </a:solidFill>
              </a:rPr>
              <a:t>int  a[10]={1, ,3, ,5 , ,7, ,9, ,};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如对数组元素赋同一初值</a:t>
            </a:r>
            <a:r>
              <a:rPr lang="en-US" sz="2000"/>
              <a:t>,</a:t>
            </a:r>
            <a:r>
              <a:rPr lang="zh-CN" altLang="en-US" sz="2000"/>
              <a:t>必须一一写出</a:t>
            </a:r>
            <a:r>
              <a:rPr lang="en-US" sz="2000"/>
              <a:t>: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C00000"/>
                </a:solidFill>
                <a:ea typeface="楷体_GB2312" pitchFamily="1" charset="-122"/>
              </a:rPr>
              <a:t>static int a[10]={2,2,2,2,2,2,2,2,2,2};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00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赋值示例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/>
              <a:t>int i,data[5];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/>
              <a:t>char str[50],*s;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/>
              <a:t>for(i=0;i&lt;5;i++) scanf(“%d”,&amp;data[i]);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/>
              <a:t>get</a:t>
            </a:r>
            <a:r>
              <a:rPr lang="zh-CN" altLang="en-US" sz="2000"/>
              <a:t>s</a:t>
            </a:r>
            <a:r>
              <a:rPr lang="en-US" sz="2000"/>
              <a:t>(str);  // </a:t>
            </a:r>
            <a:r>
              <a:rPr lang="zh-CN" altLang="en-US" sz="2000"/>
              <a:t>回车结束</a:t>
            </a:r>
            <a:endParaRPr lang="en-US" sz="200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/>
              <a:t>scanf(“%s”,str); // </a:t>
            </a:r>
            <a:r>
              <a:rPr lang="zh-CN" altLang="en-US" sz="2000"/>
              <a:t>遇空格结束</a:t>
            </a:r>
            <a:endParaRPr lang="en-US" sz="200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C00000"/>
                </a:solidFill>
              </a:rPr>
              <a:t>s=str;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C00000"/>
                </a:solidFill>
              </a:rPr>
              <a:t>get</a:t>
            </a:r>
            <a:r>
              <a:rPr lang="zh-CN" altLang="en-US" sz="2000">
                <a:solidFill>
                  <a:srgbClr val="C00000"/>
                </a:solidFill>
              </a:rPr>
              <a:t>s</a:t>
            </a:r>
            <a:r>
              <a:rPr lang="en-US" sz="2000">
                <a:solidFill>
                  <a:srgbClr val="C00000"/>
                </a:solidFill>
              </a:rPr>
              <a:t>(s);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C00000"/>
                </a:solidFill>
              </a:rPr>
              <a:t>scanf(“%s”,s);</a:t>
            </a:r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400F07-DF8E-4501-B439-76F7446A018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字符数组的初始化</a:t>
            </a:r>
          </a:p>
        </p:txBody>
      </p:sp>
      <p:sp>
        <p:nvSpPr>
          <p:cNvPr id="49155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D89C1B-F321-4A57-A7A3-98481BBE3FD7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4915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908050"/>
            <a:ext cx="5056187" cy="230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5113337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49158" name="TextBox 4"/>
          <p:cNvSpPr txBox="1">
            <a:spLocks noChangeArrowheads="1"/>
          </p:cNvSpPr>
          <p:nvPr/>
        </p:nvSpPr>
        <p:spPr bwMode="auto">
          <a:xfrm>
            <a:off x="6227763" y="1341438"/>
            <a:ext cx="2232025" cy="4603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逐个字符赋值</a:t>
            </a:r>
          </a:p>
        </p:txBody>
      </p:sp>
      <p:sp>
        <p:nvSpPr>
          <p:cNvPr id="49159" name="TextBox 7"/>
          <p:cNvSpPr txBox="1">
            <a:spLocks noChangeArrowheads="1"/>
          </p:cNvSpPr>
          <p:nvPr/>
        </p:nvSpPr>
        <p:spPr bwMode="auto">
          <a:xfrm>
            <a:off x="6227763" y="3759200"/>
            <a:ext cx="2232025" cy="12747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逐个字符赋值</a:t>
            </a:r>
          </a:p>
          <a:p>
            <a:r>
              <a:rPr lang="zh-CN" altLang="en-US"/>
              <a:t>未赋值元素</a:t>
            </a:r>
            <a:r>
              <a:rPr lang="en-US"/>
              <a:t>=‘\0’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变量的初始化</a:t>
            </a:r>
          </a:p>
        </p:txBody>
      </p:sp>
      <p:sp>
        <p:nvSpPr>
          <p:cNvPr id="6147" name="灯片编号占位符 2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B7DEB9-7666-47CE-AED3-6BC32939A73C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148" name="Text Box 22"/>
          <p:cNvSpPr txBox="1">
            <a:spLocks noChangeArrowheads="1"/>
          </p:cNvSpPr>
          <p:nvPr/>
        </p:nvSpPr>
        <p:spPr bwMode="auto">
          <a:xfrm>
            <a:off x="931863" y="981075"/>
            <a:ext cx="7240587" cy="2246313"/>
          </a:xfrm>
          <a:prstGeom prst="rect">
            <a:avLst/>
          </a:prstGeom>
          <a:noFill/>
          <a:ln w="9525" cmpd="sng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18900000" scaled="1"/>
                </a:gra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变量的初始化：定义变量的同时给其赋初值。</a:t>
            </a:r>
            <a:endParaRPr lang="en-US" sz="2000">
              <a:solidFill>
                <a:srgbClr val="003300"/>
              </a:solidFill>
              <a:ea typeface="楷体_GB2312" pitchFamily="1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一般形式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:  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变量类型 变量名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=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常量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;   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如，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int  a=10;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不可以将具有相同初值的变量赋初值时写成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int a=b=c=6;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可以写成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  <a:sym typeface="Monotype Sorts" pitchFamily="2" charset="2"/>
              </a:rPr>
              <a:t>:  int a=6,b=6,c=6;</a:t>
            </a:r>
            <a:endParaRPr lang="zh-CN" altLang="en-US" sz="2000">
              <a:solidFill>
                <a:srgbClr val="003300"/>
              </a:solidFill>
              <a:ea typeface="楷体_GB2312" pitchFamily="1" charset="-122"/>
              <a:sym typeface="Monotype Sorts" pitchFamily="2" charset="2"/>
            </a:endParaRP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900113" y="3319463"/>
            <a:ext cx="8064500" cy="3324225"/>
          </a:xfrm>
          <a:prstGeom prst="rect">
            <a:avLst/>
          </a:prstGeom>
          <a:noFill/>
          <a:ln w="9525" cmpd="sng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18900000" scaled="1"/>
                </a:gra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全局和静态变量在程序编译阶段初始化，且只赋一次值；而局部变量是在进入定义它们的函数或复合语句时才作初始化，相当于赋值语句。每调用一次，就赋值一次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int a=12;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void func( )  {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   int b=10;     </a:t>
            </a:r>
            <a:r>
              <a:rPr lang="en-US" sz="2000">
                <a:solidFill>
                  <a:schemeClr val="tx1"/>
                </a:solidFill>
                <a:ea typeface="楷体_GB2312" pitchFamily="1" charset="-122"/>
              </a:rPr>
              <a:t>// </a:t>
            </a:r>
            <a:r>
              <a:rPr lang="zh-CN" altLang="en-US" sz="2000">
                <a:solidFill>
                  <a:schemeClr val="tx1"/>
                </a:solidFill>
                <a:ea typeface="楷体_GB2312" pitchFamily="1" charset="-122"/>
              </a:rPr>
              <a:t>每调用函数一次，赋值一次</a:t>
            </a:r>
            <a:endParaRPr lang="en-US" sz="2000">
              <a:solidFill>
                <a:schemeClr val="tx1"/>
              </a:solidFill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   static int c=20; 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 </a:t>
            </a:r>
            <a:r>
              <a:rPr lang="en-US" sz="2000">
                <a:solidFill>
                  <a:schemeClr val="tx1"/>
                </a:solidFill>
                <a:ea typeface="楷体_GB2312" pitchFamily="1" charset="-122"/>
              </a:rPr>
              <a:t>// </a:t>
            </a:r>
            <a:r>
              <a:rPr lang="zh-CN" altLang="en-US" sz="2000">
                <a:solidFill>
                  <a:schemeClr val="tx1"/>
                </a:solidFill>
                <a:ea typeface="楷体_GB2312" pitchFamily="1" charset="-122"/>
              </a:rPr>
              <a:t>第一次调用函数时，初始化一次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}</a:t>
            </a:r>
            <a:endParaRPr lang="zh-CN" altLang="en-US" sz="2000">
              <a:solidFill>
                <a:srgbClr val="003300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字符数组的初始化</a:t>
            </a:r>
          </a:p>
        </p:txBody>
      </p:sp>
      <p:sp>
        <p:nvSpPr>
          <p:cNvPr id="50179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70F3AC-EBD1-4571-BD38-187B86F63C44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6732588" y="1947863"/>
            <a:ext cx="2232025" cy="8302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用字符串常量初始化</a:t>
            </a: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20763"/>
            <a:ext cx="512445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00438"/>
            <a:ext cx="6553200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二维字符数组初始化</a:t>
            </a:r>
          </a:p>
        </p:txBody>
      </p:sp>
      <p:sp>
        <p:nvSpPr>
          <p:cNvPr id="51203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221A7B-1DAC-494E-BF7F-7F04A1370629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50101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矩形 4"/>
          <p:cNvSpPr>
            <a:spLocks noChangeArrowheads="1"/>
          </p:cNvSpPr>
          <p:nvPr/>
        </p:nvSpPr>
        <p:spPr bwMode="auto">
          <a:xfrm>
            <a:off x="827088" y="1196975"/>
            <a:ext cx="720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char fruit[][7]={“Apple”,”Orange”,”Grape”,”Pear”,”Peach”};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554913" cy="12223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/>
              <a:t>C </a:t>
            </a:r>
            <a:r>
              <a:rPr lang="zh-CN" altLang="en-US" sz="2000"/>
              <a:t>语言中无字符串变量，用字符数组处理字符串常量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字符串结束标志：‘</a:t>
            </a:r>
            <a:r>
              <a:rPr lang="en-US" sz="2000"/>
              <a:t>\0’</a:t>
            </a:r>
          </a:p>
          <a:p>
            <a:pPr>
              <a:buFont typeface="Wingdings" pitchFamily="2" charset="2"/>
              <a:buChar char="Ø"/>
            </a:pPr>
            <a:endParaRPr lang="zh-CN" altLang="en-US" sz="2000"/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6F0028-EA4E-4D71-9783-724EBBA7176E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1042988" y="1989138"/>
            <a:ext cx="7561262" cy="9048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例  </a:t>
            </a:r>
            <a:r>
              <a:rPr lang="en-US"/>
              <a:t>char s[6]=“hello”;</a:t>
            </a:r>
          </a:p>
          <a:p>
            <a:r>
              <a:rPr lang="zh-CN" altLang="en-US"/>
              <a:t>共</a:t>
            </a:r>
            <a:r>
              <a:rPr lang="en-US"/>
              <a:t>5</a:t>
            </a:r>
            <a:r>
              <a:rPr lang="zh-CN" altLang="en-US"/>
              <a:t>个字符，在内存占</a:t>
            </a:r>
            <a:r>
              <a:rPr lang="en-US"/>
              <a:t>6</a:t>
            </a:r>
            <a:r>
              <a:rPr lang="zh-CN" altLang="en-US"/>
              <a:t>个字节   字符串长度</a:t>
            </a:r>
            <a:r>
              <a:rPr lang="en-US"/>
              <a:t>5 </a:t>
            </a:r>
            <a:endParaRPr lang="zh-CN" altLang="en-US"/>
          </a:p>
        </p:txBody>
      </p:sp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13100"/>
            <a:ext cx="3686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圆角矩形标注 5"/>
          <p:cNvSpPr>
            <a:spLocks noChangeArrowheads="1"/>
          </p:cNvSpPr>
          <p:nvPr/>
        </p:nvSpPr>
        <p:spPr bwMode="auto">
          <a:xfrm>
            <a:off x="5148263" y="3860800"/>
            <a:ext cx="3348037" cy="431800"/>
          </a:xfrm>
          <a:prstGeom prst="wedgeRoundRectCallout">
            <a:avLst>
              <a:gd name="adj1" fmla="val -60861"/>
              <a:gd name="adj2" fmla="val -11667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内存存放字符的</a:t>
            </a:r>
            <a:r>
              <a:rPr lang="en-US" sz="2000"/>
              <a:t>ASCII</a:t>
            </a:r>
            <a:r>
              <a:rPr lang="zh-CN" altLang="en-US" sz="2000"/>
              <a:t>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字符串处理函数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4170363" cy="27352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/>
              <a:t>#include&lt;string.h&gt;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puts(</a:t>
            </a:r>
            <a:r>
              <a:rPr lang="zh-CN" altLang="en-US" sz="2000"/>
              <a:t>字符数组名</a:t>
            </a:r>
            <a:r>
              <a:rPr lang="en-US" sz="200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gets(</a:t>
            </a:r>
            <a:r>
              <a:rPr lang="zh-CN" altLang="en-US" sz="2000"/>
              <a:t>字符数组名</a:t>
            </a:r>
            <a:r>
              <a:rPr lang="en-US" sz="200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strcat(</a:t>
            </a:r>
            <a:r>
              <a:rPr lang="zh-CN" altLang="en-US" sz="2000"/>
              <a:t>字符数组</a:t>
            </a:r>
            <a:r>
              <a:rPr lang="en-US" sz="2000"/>
              <a:t>1,</a:t>
            </a:r>
            <a:r>
              <a:rPr lang="zh-CN" altLang="en-US" sz="2000"/>
              <a:t>字符数组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strcpy(</a:t>
            </a:r>
            <a:r>
              <a:rPr lang="zh-CN" altLang="en-US" sz="2000"/>
              <a:t>字符数组</a:t>
            </a:r>
            <a:r>
              <a:rPr lang="en-US" sz="2000"/>
              <a:t>1,</a:t>
            </a:r>
            <a:r>
              <a:rPr lang="zh-CN" altLang="en-US" sz="2000"/>
              <a:t>字符串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strcmp(</a:t>
            </a:r>
            <a:r>
              <a:rPr lang="zh-CN" altLang="en-US" sz="2000"/>
              <a:t>字符串</a:t>
            </a:r>
            <a:r>
              <a:rPr lang="en-US" sz="2000"/>
              <a:t>1,</a:t>
            </a:r>
            <a:r>
              <a:rPr lang="zh-CN" altLang="en-US" sz="2000"/>
              <a:t>字符串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strlen(</a:t>
            </a:r>
            <a:r>
              <a:rPr lang="zh-CN" altLang="en-US" sz="2000"/>
              <a:t>字符数组</a:t>
            </a:r>
            <a:r>
              <a:rPr lang="en-US" sz="2000"/>
              <a:t>)</a:t>
            </a:r>
            <a:endParaRPr lang="zh-CN" altLang="en-US" sz="2000"/>
          </a:p>
        </p:txBody>
      </p:sp>
      <p:sp>
        <p:nvSpPr>
          <p:cNvPr id="5325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917554-57C1-4B62-81B5-9EE9B25B414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1125538"/>
            <a:ext cx="4573588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53254" name="矩形 4"/>
          <p:cNvSpPr>
            <a:spLocks noChangeArrowheads="1"/>
          </p:cNvSpPr>
          <p:nvPr/>
        </p:nvSpPr>
        <p:spPr bwMode="auto">
          <a:xfrm>
            <a:off x="971550" y="4373563"/>
            <a:ext cx="6553200" cy="17922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  对于以下字符串，</a:t>
            </a:r>
            <a:r>
              <a:rPr lang="en-US"/>
              <a:t>strlen(s)</a:t>
            </a:r>
            <a:r>
              <a:rPr lang="zh-CN" altLang="en-US"/>
              <a:t>的值为：</a:t>
            </a:r>
          </a:p>
          <a:p>
            <a:r>
              <a:rPr lang="zh-CN" altLang="en-US"/>
              <a:t>（</a:t>
            </a:r>
            <a:r>
              <a:rPr lang="en-US"/>
              <a:t>1</a:t>
            </a:r>
            <a:r>
              <a:rPr lang="zh-CN" altLang="en-US"/>
              <a:t>）</a:t>
            </a:r>
            <a:r>
              <a:rPr lang="en-US"/>
              <a:t>char  s[10]={‘A’,‘\0’,‘B’,‘C’,‘\0’,‘D’};  // 1</a:t>
            </a:r>
          </a:p>
          <a:p>
            <a:r>
              <a:rPr lang="zh-CN" altLang="en-US"/>
              <a:t>（</a:t>
            </a:r>
            <a:r>
              <a:rPr lang="en-US"/>
              <a:t>2</a:t>
            </a:r>
            <a:r>
              <a:rPr lang="zh-CN" altLang="en-US"/>
              <a:t>）</a:t>
            </a:r>
            <a:r>
              <a:rPr lang="en-US"/>
              <a:t>char  s[ ]=“\t\v\\\0will\n”;   // 3</a:t>
            </a:r>
          </a:p>
          <a:p>
            <a:r>
              <a:rPr lang="zh-CN" altLang="en-US"/>
              <a:t>（</a:t>
            </a:r>
            <a:r>
              <a:rPr lang="en-US"/>
              <a:t>3</a:t>
            </a:r>
            <a:r>
              <a:rPr lang="zh-CN" altLang="en-US"/>
              <a:t>）</a:t>
            </a:r>
            <a:r>
              <a:rPr lang="en-US"/>
              <a:t>char  s[ ]=“\x69\082\n”;      //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关于字符串的</a:t>
            </a:r>
            <a:r>
              <a:rPr lang="en-US"/>
              <a:t>'\0'</a:t>
            </a:r>
            <a:endParaRPr lang="zh-CN" altLang="en-US"/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323850" y="838200"/>
            <a:ext cx="8640763" cy="6019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字符串末尾自动添加</a:t>
            </a:r>
            <a:r>
              <a:rPr lang="en-US" sz="2000"/>
              <a:t>'\0'</a:t>
            </a:r>
            <a:r>
              <a:rPr lang="zh-CN" altLang="en-US" sz="2000"/>
              <a:t>的情况，字符串数组的长度要预留一个字节的位置，存储</a:t>
            </a:r>
            <a:r>
              <a:rPr lang="en-US" sz="2000"/>
              <a:t>'\0'.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/>
              <a:t>char s1[ ] = "abcd";           </a:t>
            </a:r>
            <a:r>
              <a:rPr lang="en-US" sz="2000">
                <a:solidFill>
                  <a:srgbClr val="C00000"/>
                </a:solidFill>
              </a:rPr>
              <a:t>// s1[5], s1[0]='a', s1[4]='\0'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/>
              <a:t>char s1[5] = {'a','b','c','d'};  </a:t>
            </a:r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未赋值元素，</a:t>
            </a:r>
            <a:r>
              <a:rPr lang="en-US" sz="2000">
                <a:solidFill>
                  <a:srgbClr val="C00000"/>
                </a:solidFill>
              </a:rPr>
              <a:t>s1[4]='\0',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/>
              <a:t>char s2[80];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/>
              <a:t>scanf("%s", s2);   </a:t>
            </a:r>
            <a:r>
              <a:rPr lang="en-US" sz="2000">
                <a:solidFill>
                  <a:srgbClr val="C00000"/>
                </a:solidFill>
              </a:rPr>
              <a:t>// stdio.h, </a:t>
            </a:r>
            <a:r>
              <a:rPr lang="zh-CN" altLang="en-US" sz="2000">
                <a:solidFill>
                  <a:srgbClr val="C00000"/>
                </a:solidFill>
              </a:rPr>
              <a:t>遇空格或回车结束，最多</a:t>
            </a:r>
            <a:r>
              <a:rPr lang="en-US" sz="2000">
                <a:solidFill>
                  <a:srgbClr val="C00000"/>
                </a:solidFill>
              </a:rPr>
              <a:t>79</a:t>
            </a:r>
            <a:r>
              <a:rPr lang="zh-CN" altLang="en-US" sz="2000">
                <a:solidFill>
                  <a:srgbClr val="C00000"/>
                </a:solidFill>
              </a:rPr>
              <a:t>个字符</a:t>
            </a:r>
            <a:r>
              <a:rPr lang="en-US" sz="2000">
                <a:solidFill>
                  <a:srgbClr val="C00000"/>
                </a:solidFill>
              </a:rPr>
              <a:t>+'\0'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/>
              <a:t>gets(s2);               </a:t>
            </a:r>
            <a:r>
              <a:rPr lang="en-US" sz="2000">
                <a:solidFill>
                  <a:srgbClr val="C00000"/>
                </a:solidFill>
              </a:rPr>
              <a:t>// string.h, </a:t>
            </a:r>
            <a:r>
              <a:rPr lang="zh-CN" altLang="en-US" sz="2000">
                <a:solidFill>
                  <a:srgbClr val="C00000"/>
                </a:solidFill>
              </a:rPr>
              <a:t>遇回车结束，最多</a:t>
            </a:r>
            <a:r>
              <a:rPr lang="en-US" sz="2000">
                <a:solidFill>
                  <a:srgbClr val="C00000"/>
                </a:solidFill>
              </a:rPr>
              <a:t>79</a:t>
            </a:r>
            <a:r>
              <a:rPr lang="zh-CN" altLang="en-US" sz="2000">
                <a:solidFill>
                  <a:srgbClr val="C00000"/>
                </a:solidFill>
              </a:rPr>
              <a:t>个字符</a:t>
            </a:r>
            <a:r>
              <a:rPr lang="en-US" sz="2000">
                <a:solidFill>
                  <a:srgbClr val="C00000"/>
                </a:solidFill>
              </a:rPr>
              <a:t>+'\0'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不会自动添加</a:t>
            </a:r>
            <a:r>
              <a:rPr lang="en-US" sz="2000"/>
              <a:t>0</a:t>
            </a:r>
            <a:r>
              <a:rPr lang="zh-CN" altLang="en-US" sz="2000"/>
              <a:t>的情况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/>
              <a:t>char s[4] = {'a','b','c','d' }; </a:t>
            </a:r>
            <a:r>
              <a:rPr lang="en-US" sz="1800">
                <a:solidFill>
                  <a:srgbClr val="C00000"/>
                </a:solidFill>
              </a:rPr>
              <a:t>// </a:t>
            </a:r>
            <a:r>
              <a:rPr lang="zh-CN" altLang="en-US" sz="1800">
                <a:solidFill>
                  <a:srgbClr val="C00000"/>
                </a:solidFill>
              </a:rPr>
              <a:t>末尾不会是</a:t>
            </a:r>
            <a:r>
              <a:rPr lang="en-US" sz="1800">
                <a:solidFill>
                  <a:srgbClr val="C00000"/>
                </a:solidFill>
              </a:rPr>
              <a:t>'\0'; </a:t>
            </a:r>
            <a:r>
              <a:rPr lang="zh-CN" altLang="en-US" sz="1800">
                <a:solidFill>
                  <a:srgbClr val="C00000"/>
                </a:solidFill>
              </a:rPr>
              <a:t>明确添加</a:t>
            </a:r>
            <a:r>
              <a:rPr lang="en-US" sz="1800">
                <a:solidFill>
                  <a:srgbClr val="C00000"/>
                </a:solidFill>
              </a:rPr>
              <a:t>{'a','b','c','d' ,'\0'}; </a:t>
            </a:r>
          </a:p>
          <a:p>
            <a:pPr>
              <a:buFont typeface="Wingdings" pitchFamily="2" charset="2"/>
              <a:buChar char="Ø"/>
            </a:pPr>
            <a:r>
              <a:rPr lang="en-US" sz="2000"/>
              <a:t>string.h</a:t>
            </a:r>
            <a:r>
              <a:rPr lang="zh-CN" altLang="en-US" sz="2000"/>
              <a:t>中的函数，要求字符串以</a:t>
            </a:r>
            <a:r>
              <a:rPr lang="en-US" sz="2000"/>
              <a:t>'\0'</a:t>
            </a:r>
            <a:r>
              <a:rPr lang="zh-CN" altLang="en-US" sz="2000"/>
              <a:t>结束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/>
              <a:t>如，</a:t>
            </a:r>
            <a:r>
              <a:rPr lang="en-US" sz="2000"/>
              <a:t>strcpy(str1,str2);  </a:t>
            </a:r>
            <a:r>
              <a:rPr lang="en-US" sz="2000">
                <a:solidFill>
                  <a:srgbClr val="C00000"/>
                </a:solidFill>
              </a:rPr>
              <a:t>// str2</a:t>
            </a:r>
            <a:r>
              <a:rPr lang="zh-CN" altLang="en-US" sz="2000">
                <a:solidFill>
                  <a:srgbClr val="C00000"/>
                </a:solidFill>
              </a:rPr>
              <a:t>最后的</a:t>
            </a:r>
            <a:r>
              <a:rPr lang="en-US" sz="2000">
                <a:solidFill>
                  <a:srgbClr val="C00000"/>
                </a:solidFill>
              </a:rPr>
              <a:t>'\0'</a:t>
            </a:r>
            <a:r>
              <a:rPr lang="zh-CN" altLang="en-US" sz="2000">
                <a:solidFill>
                  <a:srgbClr val="C00000"/>
                </a:solidFill>
              </a:rPr>
              <a:t>一同拷贝至</a:t>
            </a:r>
            <a:r>
              <a:rPr lang="en-US" sz="2000">
                <a:solidFill>
                  <a:srgbClr val="C00000"/>
                </a:solidFill>
              </a:rPr>
              <a:t>str1;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/>
              <a:t>        strcpy(str1,"abcd"); </a:t>
            </a:r>
            <a:r>
              <a:rPr lang="en-US" sz="2000">
                <a:solidFill>
                  <a:srgbClr val="C00000"/>
                </a:solidFill>
              </a:rPr>
              <a:t>// str1[0]='a',str1[4]='\0'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/>
              <a:t>        strcat(str1,str2</a:t>
            </a:r>
            <a:r>
              <a:rPr lang="en-US" sz="2000">
                <a:solidFill>
                  <a:srgbClr val="C00000"/>
                </a:solidFill>
              </a:rPr>
              <a:t>); // str2</a:t>
            </a:r>
            <a:r>
              <a:rPr lang="zh-CN" altLang="en-US" sz="2000">
                <a:solidFill>
                  <a:srgbClr val="C00000"/>
                </a:solidFill>
              </a:rPr>
              <a:t>连接到</a:t>
            </a:r>
            <a:r>
              <a:rPr lang="en-US" sz="2000">
                <a:solidFill>
                  <a:srgbClr val="C00000"/>
                </a:solidFill>
              </a:rPr>
              <a:t>str1</a:t>
            </a:r>
            <a:r>
              <a:rPr lang="zh-CN" altLang="en-US" sz="2000">
                <a:solidFill>
                  <a:srgbClr val="C00000"/>
                </a:solidFill>
              </a:rPr>
              <a:t>后面，连接后原来</a:t>
            </a:r>
            <a:r>
              <a:rPr lang="en-US" sz="2000">
                <a:solidFill>
                  <a:srgbClr val="C00000"/>
                </a:solidFill>
              </a:rPr>
              <a:t>str1</a:t>
            </a:r>
            <a:r>
              <a:rPr lang="zh-CN" altLang="en-US" sz="2000">
                <a:solidFill>
                  <a:srgbClr val="C00000"/>
                </a:solidFill>
              </a:rPr>
              <a:t>的</a:t>
            </a:r>
            <a:r>
              <a:rPr lang="en-US" sz="2000">
                <a:solidFill>
                  <a:srgbClr val="C00000"/>
                </a:solidFill>
              </a:rPr>
              <a:t>‘\0’</a:t>
            </a:r>
            <a:r>
              <a:rPr lang="zh-CN" altLang="en-US" sz="2000">
                <a:solidFill>
                  <a:srgbClr val="C00000"/>
                </a:solidFill>
              </a:rPr>
              <a:t>被  </a:t>
            </a:r>
            <a:r>
              <a:rPr lang="en-US" sz="2000">
                <a:solidFill>
                  <a:srgbClr val="C00000"/>
                </a:solidFill>
              </a:rPr>
              <a:t>str2</a:t>
            </a:r>
            <a:r>
              <a:rPr lang="zh-CN" altLang="en-US" sz="2000">
                <a:solidFill>
                  <a:srgbClr val="C00000"/>
                </a:solidFill>
              </a:rPr>
              <a:t>的第一个字符代替，新的</a:t>
            </a:r>
            <a:r>
              <a:rPr lang="en-US" sz="2000">
                <a:solidFill>
                  <a:srgbClr val="C00000"/>
                </a:solidFill>
              </a:rPr>
              <a:t>str1</a:t>
            </a:r>
            <a:r>
              <a:rPr lang="zh-CN" altLang="en-US" sz="2000">
                <a:solidFill>
                  <a:srgbClr val="C00000"/>
                </a:solidFill>
              </a:rPr>
              <a:t>最后是</a:t>
            </a:r>
            <a:r>
              <a:rPr lang="en-US" sz="2000">
                <a:solidFill>
                  <a:srgbClr val="C00000"/>
                </a:solidFill>
              </a:rPr>
              <a:t>str2</a:t>
            </a:r>
            <a:r>
              <a:rPr lang="zh-CN" altLang="en-US" sz="2000">
                <a:solidFill>
                  <a:srgbClr val="C00000"/>
                </a:solidFill>
              </a:rPr>
              <a:t>最后的</a:t>
            </a:r>
            <a:r>
              <a:rPr lang="en-US" sz="2000">
                <a:solidFill>
                  <a:srgbClr val="C00000"/>
                </a:solidFill>
              </a:rPr>
              <a:t>'\0'</a:t>
            </a:r>
          </a:p>
          <a:p>
            <a:pPr>
              <a:buFont typeface="Wingdings" pitchFamily="2" charset="2"/>
              <a:buChar char="Ø"/>
            </a:pPr>
            <a:r>
              <a:rPr lang="en-US" sz="2000"/>
              <a:t>printf("%s",s); </a:t>
            </a:r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遇</a:t>
            </a:r>
            <a:r>
              <a:rPr lang="en-US" sz="2000">
                <a:solidFill>
                  <a:srgbClr val="C00000"/>
                </a:solidFill>
              </a:rPr>
              <a:t>s</a:t>
            </a:r>
            <a:r>
              <a:rPr lang="zh-CN" altLang="en-US" sz="2000">
                <a:solidFill>
                  <a:srgbClr val="C00000"/>
                </a:solidFill>
              </a:rPr>
              <a:t>中的</a:t>
            </a:r>
            <a:r>
              <a:rPr lang="en-US" sz="2000">
                <a:solidFill>
                  <a:srgbClr val="C00000"/>
                </a:solidFill>
              </a:rPr>
              <a:t>'\0'</a:t>
            </a:r>
            <a:r>
              <a:rPr lang="zh-CN" altLang="en-US" sz="2000">
                <a:solidFill>
                  <a:srgbClr val="C00000"/>
                </a:solidFill>
              </a:rPr>
              <a:t>，结束</a:t>
            </a:r>
          </a:p>
          <a:p>
            <a:pPr>
              <a:buFont typeface="Wingdings" pitchFamily="2" charset="2"/>
              <a:buNone/>
            </a:pPr>
            <a:r>
              <a:rPr lang="zh-CN" altLang="en-US" sz="2000"/>
              <a:t>     </a:t>
            </a:r>
            <a:r>
              <a:rPr lang="en-US" sz="2000"/>
              <a:t>puts(s); </a:t>
            </a:r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遇</a:t>
            </a:r>
            <a:r>
              <a:rPr lang="en-US" sz="2000">
                <a:solidFill>
                  <a:srgbClr val="C00000"/>
                </a:solidFill>
              </a:rPr>
              <a:t>s</a:t>
            </a:r>
            <a:r>
              <a:rPr lang="zh-CN" altLang="en-US" sz="2000">
                <a:solidFill>
                  <a:srgbClr val="C00000"/>
                </a:solidFill>
              </a:rPr>
              <a:t>中的</a:t>
            </a:r>
            <a:r>
              <a:rPr lang="en-US" sz="2000">
                <a:solidFill>
                  <a:srgbClr val="C00000"/>
                </a:solidFill>
              </a:rPr>
              <a:t>'\0'</a:t>
            </a:r>
            <a:r>
              <a:rPr lang="zh-CN" altLang="en-US" sz="2000">
                <a:solidFill>
                  <a:srgbClr val="C00000"/>
                </a:solidFill>
              </a:rPr>
              <a:t>，结束</a:t>
            </a:r>
          </a:p>
          <a:p>
            <a:pPr>
              <a:buFont typeface="Wingdings" pitchFamily="2" charset="2"/>
              <a:buChar char="Ø"/>
            </a:pPr>
            <a:endParaRPr lang="zh-CN" altLang="en-US" sz="200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38EBAD-FA04-41FE-8A5A-3EA5B8E73764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冒泡排序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>
          <a:xfrm>
            <a:off x="395288" y="838200"/>
            <a:ext cx="8353425" cy="18700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/>
              <a:t>冒泡排序的算法思想</a:t>
            </a:r>
            <a:r>
              <a:rPr lang="en-US" sz="2400"/>
              <a:t>(</a:t>
            </a:r>
            <a:r>
              <a:rPr lang="zh-CN" altLang="en-US" sz="2400"/>
              <a:t>升序为例</a:t>
            </a:r>
            <a:r>
              <a:rPr lang="en-US" sz="240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每一趟排序将相邻的两个数比较，将小的交换到前头。</a:t>
            </a:r>
            <a:endParaRPr lang="en-US" sz="2400"/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对于有</a:t>
            </a:r>
            <a:r>
              <a:rPr lang="en-US" sz="2400"/>
              <a:t>n</a:t>
            </a:r>
            <a:r>
              <a:rPr lang="zh-CN" altLang="en-US" sz="2400"/>
              <a:t>个数据的集合，要经过</a:t>
            </a:r>
            <a:r>
              <a:rPr lang="en-US" sz="2400"/>
              <a:t>(n-1)</a:t>
            </a:r>
            <a:r>
              <a:rPr lang="zh-CN" altLang="en-US" sz="2400"/>
              <a:t>趟排序；</a:t>
            </a:r>
            <a:endParaRPr lang="en-US" sz="2400"/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每一趟排序都会把集合中最大的那个数排到最后。</a:t>
            </a:r>
            <a:endParaRPr lang="en-US" sz="2400"/>
          </a:p>
        </p:txBody>
      </p:sp>
      <p:sp>
        <p:nvSpPr>
          <p:cNvPr id="5530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174924-2CC4-4B8A-B3D6-F249F6B6CBF1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4221163"/>
            <a:ext cx="49244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55302" name="矩形 4"/>
          <p:cNvSpPr>
            <a:spLocks noChangeArrowheads="1"/>
          </p:cNvSpPr>
          <p:nvPr/>
        </p:nvSpPr>
        <p:spPr bwMode="auto">
          <a:xfrm>
            <a:off x="395288" y="2800350"/>
            <a:ext cx="8353425" cy="13493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要排序的数必须放入数组中，用二重循环控制排序过程</a:t>
            </a:r>
          </a:p>
          <a:p>
            <a:r>
              <a:rPr lang="zh-CN" altLang="en-US"/>
              <a:t> 外循环</a:t>
            </a:r>
            <a:r>
              <a:rPr lang="en-US"/>
              <a:t>i</a:t>
            </a:r>
            <a:r>
              <a:rPr lang="zh-CN" altLang="en-US"/>
              <a:t>控制比较趟数（</a:t>
            </a:r>
            <a:r>
              <a:rPr lang="en-US"/>
              <a:t>n-1</a:t>
            </a:r>
            <a:r>
              <a:rPr lang="zh-CN" altLang="en-US"/>
              <a:t>趟）</a:t>
            </a:r>
          </a:p>
          <a:p>
            <a:r>
              <a:rPr lang="zh-CN" altLang="en-US"/>
              <a:t> 内循环</a:t>
            </a:r>
            <a:r>
              <a:rPr lang="en-US"/>
              <a:t>j</a:t>
            </a:r>
            <a:r>
              <a:rPr lang="zh-CN" altLang="en-US"/>
              <a:t>控制一趟比较的次数（</a:t>
            </a:r>
            <a:r>
              <a:rPr lang="en-US"/>
              <a:t>n-i</a:t>
            </a:r>
            <a:r>
              <a:rPr lang="zh-CN" altLang="en-US"/>
              <a:t>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5299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第七章 函数及变量存储类型</a:t>
            </a:r>
          </a:p>
        </p:txBody>
      </p:sp>
      <p:sp>
        <p:nvSpPr>
          <p:cNvPr id="56323" name="副标题 5"/>
          <p:cNvSpPr>
            <a:spLocks noGrp="1"/>
          </p:cNvSpPr>
          <p:nvPr>
            <p:ph type="subTitle" idx="4294967295"/>
          </p:nvPr>
        </p:nvSpPr>
        <p:spPr>
          <a:xfrm>
            <a:off x="1371599" y="3886200"/>
            <a:ext cx="7185025" cy="23510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函数的调用关系，递归调用</a:t>
            </a: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/>
              <a:t>局部变量</a:t>
            </a:r>
            <a:r>
              <a:rPr lang="zh-CN" altLang="en-US" dirty="0"/>
              <a:t>，全局变量，静态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/>
              <a:t>宏定义</a:t>
            </a:r>
            <a:r>
              <a:rPr lang="zh-CN" altLang="en-US" dirty="0"/>
              <a:t>与展开</a:t>
            </a:r>
          </a:p>
        </p:txBody>
      </p:sp>
      <p:sp>
        <p:nvSpPr>
          <p:cNvPr id="56324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A320FB-0641-4A37-B6F4-15D068A5D57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6323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632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632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632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632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63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函数声明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770813" cy="1582738"/>
          </a:xfrm>
        </p:spPr>
        <p:txBody>
          <a:bodyPr/>
          <a:lstStyle/>
          <a:p>
            <a:r>
              <a:rPr lang="zh-CN" altLang="en-US" sz="2400"/>
              <a:t>函数类型    函数名</a:t>
            </a:r>
            <a:r>
              <a:rPr lang="en-US" sz="2400"/>
              <a:t>(</a:t>
            </a:r>
            <a:r>
              <a:rPr lang="zh-CN" altLang="en-US" sz="2400"/>
              <a:t>形参类型  </a:t>
            </a:r>
            <a:r>
              <a:rPr lang="en-US" sz="2400"/>
              <a:t>[</a:t>
            </a:r>
            <a:r>
              <a:rPr lang="zh-CN" altLang="en-US" sz="2400"/>
              <a:t>形参名</a:t>
            </a:r>
            <a:r>
              <a:rPr lang="en-US" sz="2400"/>
              <a:t>],….. );</a:t>
            </a:r>
          </a:p>
          <a:p>
            <a:r>
              <a:rPr lang="zh-CN" altLang="en-US" sz="2400"/>
              <a:t>告诉编译系统函数类型、参数个数及类型，以便检验</a:t>
            </a:r>
            <a:endParaRPr lang="en-US" sz="2400"/>
          </a:p>
          <a:p>
            <a:r>
              <a:rPr lang="zh-CN" altLang="en-US" sz="2400"/>
              <a:t>在调用函数前，必须让编译系统认识这个函数。</a:t>
            </a:r>
          </a:p>
        </p:txBody>
      </p:sp>
      <p:sp>
        <p:nvSpPr>
          <p:cNvPr id="5734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8A1C45-50EE-49C6-95C1-07E7DF1687E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57349" name="矩形 4"/>
          <p:cNvSpPr>
            <a:spLocks noChangeArrowheads="1"/>
          </p:cNvSpPr>
          <p:nvPr/>
        </p:nvSpPr>
        <p:spPr bwMode="auto">
          <a:xfrm>
            <a:off x="900113" y="2492375"/>
            <a:ext cx="4392612" cy="29860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#include &lt;stdio.h&gt;      /*</a:t>
            </a:r>
            <a:r>
              <a:rPr lang="zh-CN" altLang="en-US" sz="2000"/>
              <a:t>库函数声明*</a:t>
            </a:r>
            <a:r>
              <a:rPr lang="en-US" sz="2000"/>
              <a:t>/</a:t>
            </a:r>
          </a:p>
          <a:p>
            <a:r>
              <a:rPr lang="en-US" sz="2000">
                <a:solidFill>
                  <a:srgbClr val="C00000"/>
                </a:solidFill>
              </a:rPr>
              <a:t>int max (int x, int y);   /*</a:t>
            </a:r>
            <a:r>
              <a:rPr lang="zh-CN" altLang="en-US" sz="2000">
                <a:solidFill>
                  <a:srgbClr val="C00000"/>
                </a:solidFill>
              </a:rPr>
              <a:t>函数声明*</a:t>
            </a:r>
            <a:r>
              <a:rPr lang="en-US" sz="2000">
                <a:solidFill>
                  <a:srgbClr val="C00000"/>
                </a:solidFill>
              </a:rPr>
              <a:t>/</a:t>
            </a:r>
          </a:p>
          <a:p>
            <a:r>
              <a:rPr lang="en-US" sz="2000"/>
              <a:t>void main( ) {</a:t>
            </a:r>
          </a:p>
          <a:p>
            <a:r>
              <a:rPr lang="en-US" sz="2000"/>
              <a:t>    int a, b, t;</a:t>
            </a:r>
          </a:p>
          <a:p>
            <a:r>
              <a:rPr lang="en-US" sz="2000"/>
              <a:t>    scanf("%d%d", &amp;a, &amp;b);</a:t>
            </a:r>
          </a:p>
          <a:p>
            <a:r>
              <a:rPr lang="en-US" sz="2000">
                <a:solidFill>
                  <a:srgbClr val="C00000"/>
                </a:solidFill>
              </a:rPr>
              <a:t>    t=max(a, b);    /*</a:t>
            </a:r>
            <a:r>
              <a:rPr lang="zh-CN" altLang="en-US" sz="2000">
                <a:solidFill>
                  <a:srgbClr val="C00000"/>
                </a:solidFill>
              </a:rPr>
              <a:t>函数调用*</a:t>
            </a:r>
            <a:r>
              <a:rPr lang="en-US" sz="2000">
                <a:solidFill>
                  <a:srgbClr val="C00000"/>
                </a:solidFill>
              </a:rPr>
              <a:t>/</a:t>
            </a:r>
          </a:p>
          <a:p>
            <a:r>
              <a:rPr lang="en-US" sz="2000"/>
              <a:t>    printf("maximize is: t=%d",t);</a:t>
            </a:r>
          </a:p>
          <a:p>
            <a:r>
              <a:rPr lang="en-US" sz="2000"/>
              <a:t>}</a:t>
            </a:r>
          </a:p>
        </p:txBody>
      </p:sp>
      <p:sp>
        <p:nvSpPr>
          <p:cNvPr id="57350" name="矩形 5"/>
          <p:cNvSpPr>
            <a:spLocks noChangeArrowheads="1"/>
          </p:cNvSpPr>
          <p:nvPr/>
        </p:nvSpPr>
        <p:spPr bwMode="auto">
          <a:xfrm>
            <a:off x="900113" y="5622925"/>
            <a:ext cx="4392612" cy="7683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int max(int x, int y)  /*</a:t>
            </a:r>
            <a:r>
              <a:rPr lang="zh-CN" altLang="en-US" sz="2000">
                <a:solidFill>
                  <a:srgbClr val="C00000"/>
                </a:solidFill>
              </a:rPr>
              <a:t>函数定义*</a:t>
            </a:r>
            <a:r>
              <a:rPr lang="en-US" sz="2000">
                <a:solidFill>
                  <a:srgbClr val="C00000"/>
                </a:solidFill>
              </a:rPr>
              <a:t>/</a:t>
            </a:r>
          </a:p>
          <a:p>
            <a:r>
              <a:rPr lang="en-US" sz="2000"/>
              <a:t>{  int z;     z=x&gt;y?x:y; return(z);  }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7347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734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734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734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734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73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函数的递归调用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4294967295"/>
          </p:nvPr>
        </p:nvSpPr>
        <p:spPr>
          <a:xfrm>
            <a:off x="684213" y="909638"/>
            <a:ext cx="4313237" cy="28067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/>
              <a:t>long fac(int n)</a:t>
            </a:r>
            <a:br>
              <a:rPr lang="en-US" sz="2400"/>
            </a:br>
            <a:r>
              <a:rPr lang="en-US" sz="240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/>
              <a:t>   long f;</a:t>
            </a:r>
            <a:br>
              <a:rPr lang="en-US" sz="2400"/>
            </a:br>
            <a:r>
              <a:rPr lang="en-US" sz="2400"/>
              <a:t>   if (n= = 0 ¦¦ n= =1)  f =1;</a:t>
            </a:r>
            <a:br>
              <a:rPr lang="en-US" sz="2400"/>
            </a:br>
            <a:r>
              <a:rPr lang="en-US" sz="2400"/>
              <a:t>   else  f = n*fac(n –1);</a:t>
            </a:r>
            <a:br>
              <a:rPr lang="en-US" sz="2400"/>
            </a:br>
            <a:r>
              <a:rPr lang="en-US" sz="2400"/>
              <a:t>   return (f);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/>
              <a:t> }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400"/>
          </a:p>
        </p:txBody>
      </p:sp>
      <p:sp>
        <p:nvSpPr>
          <p:cNvPr id="5837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200E35-08AA-4E3E-92DA-9C2C6A89E2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684213" y="3933825"/>
            <a:ext cx="7056437" cy="26765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/>
              <a:t>long y = fac(5);</a:t>
            </a:r>
          </a:p>
          <a:p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次调用：</a:t>
            </a:r>
            <a:r>
              <a:rPr lang="en-US"/>
              <a:t>y=fac(5) ——</a:t>
            </a:r>
            <a:r>
              <a:rPr lang="zh-CN" altLang="en-US"/>
              <a:t>返回：</a:t>
            </a:r>
            <a:r>
              <a:rPr lang="en-US"/>
              <a:t>y=5*fac(4)</a:t>
            </a:r>
          </a:p>
          <a:p>
            <a:r>
              <a:rPr lang="zh-CN" altLang="en-US"/>
              <a:t>第</a:t>
            </a:r>
            <a:r>
              <a:rPr lang="en-US"/>
              <a:t>2</a:t>
            </a:r>
            <a:r>
              <a:rPr lang="zh-CN" altLang="en-US"/>
              <a:t>次调用：</a:t>
            </a:r>
            <a:r>
              <a:rPr lang="en-US"/>
              <a:t>y=5*4*fac(3)</a:t>
            </a:r>
          </a:p>
          <a:p>
            <a:r>
              <a:rPr lang="zh-CN" altLang="en-US"/>
              <a:t>第</a:t>
            </a:r>
            <a:r>
              <a:rPr lang="en-US"/>
              <a:t>3</a:t>
            </a:r>
            <a:r>
              <a:rPr lang="zh-CN" altLang="en-US"/>
              <a:t>次调用：</a:t>
            </a:r>
            <a:r>
              <a:rPr lang="en-US"/>
              <a:t>y=5*4*3*fac(2)</a:t>
            </a:r>
          </a:p>
          <a:p>
            <a:r>
              <a:rPr lang="zh-CN" altLang="en-US"/>
              <a:t>第</a:t>
            </a:r>
            <a:r>
              <a:rPr lang="en-US"/>
              <a:t>4</a:t>
            </a:r>
            <a:r>
              <a:rPr lang="zh-CN" altLang="en-US"/>
              <a:t>次调用：</a:t>
            </a:r>
            <a:r>
              <a:rPr lang="en-US"/>
              <a:t>y=5*4*3*2*fac(1)</a:t>
            </a:r>
          </a:p>
          <a:p>
            <a:r>
              <a:rPr lang="zh-CN" altLang="en-US"/>
              <a:t>第</a:t>
            </a:r>
            <a:r>
              <a:rPr lang="en-US"/>
              <a:t>5</a:t>
            </a:r>
            <a:r>
              <a:rPr lang="zh-CN" altLang="en-US"/>
              <a:t>次调用：</a:t>
            </a:r>
            <a:r>
              <a:rPr lang="en-US"/>
              <a:t>y=5*4*3*2*1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8371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局部变量</a:t>
            </a:r>
            <a:r>
              <a:rPr lang="en-US"/>
              <a:t>—</a:t>
            </a:r>
            <a:r>
              <a:rPr lang="zh-CN" altLang="en-US"/>
              <a:t>内部变量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410450" cy="14382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定义：在函数内定义，只在本函数内有效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不同函数中同名变量，占不同内存单元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形参属于局部变量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可定义在复合语句中有效的变量</a:t>
            </a:r>
          </a:p>
        </p:txBody>
      </p:sp>
      <p:sp>
        <p:nvSpPr>
          <p:cNvPr id="5939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EF334C-C48B-4A7A-AE82-CD76523BDCC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1989138"/>
            <a:ext cx="3481387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59398" name="TextBox 4"/>
          <p:cNvSpPr txBox="1">
            <a:spLocks noChangeArrowheads="1"/>
          </p:cNvSpPr>
          <p:nvPr/>
        </p:nvSpPr>
        <p:spPr bwMode="auto">
          <a:xfrm>
            <a:off x="587375" y="2492375"/>
            <a:ext cx="4824413" cy="40941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pt-BR" altLang="en-US" sz="2000"/>
              <a:t>#define  N  5</a:t>
            </a:r>
          </a:p>
          <a:p>
            <a:r>
              <a:rPr lang="pt-BR" altLang="en-US" sz="2000"/>
              <a:t>void main()</a:t>
            </a:r>
          </a:p>
          <a:p>
            <a:r>
              <a:rPr lang="pt-BR" altLang="en-US" sz="2000"/>
              <a:t>{  int i;</a:t>
            </a:r>
          </a:p>
          <a:p>
            <a:r>
              <a:rPr lang="pt-BR" altLang="en-US" sz="2000"/>
              <a:t>    int a[</a:t>
            </a:r>
            <a:r>
              <a:rPr lang="en-US" sz="2000"/>
              <a:t>N</a:t>
            </a:r>
            <a:r>
              <a:rPr lang="pt-BR" altLang="en-US" sz="2000"/>
              <a:t>]={1,2,3,4,5};</a:t>
            </a:r>
          </a:p>
          <a:p>
            <a:r>
              <a:rPr lang="pt-BR" altLang="en-US" sz="2000"/>
              <a:t>   for(i=0;i&lt;N/2;i++)</a:t>
            </a:r>
          </a:p>
          <a:p>
            <a:r>
              <a:rPr lang="pt-BR" altLang="en-US" sz="2000"/>
              <a:t>   {      </a:t>
            </a:r>
            <a:r>
              <a:rPr lang="pt-BR" altLang="en-US" sz="2000">
                <a:solidFill>
                  <a:srgbClr val="C00000"/>
                </a:solidFill>
              </a:rPr>
              <a:t>int temp;</a:t>
            </a:r>
          </a:p>
          <a:p>
            <a:r>
              <a:rPr lang="pt-BR" altLang="en-US" sz="2000"/>
              <a:t>           temp=a[i];  a[i]=a[N-i-1];</a:t>
            </a:r>
          </a:p>
          <a:p>
            <a:r>
              <a:rPr lang="pt-BR" altLang="en-US" sz="2000"/>
              <a:t>           a[N-i-1]=temp;</a:t>
            </a:r>
          </a:p>
          <a:p>
            <a:r>
              <a:rPr lang="pt-BR" altLang="en-US" sz="2000"/>
              <a:t>   }</a:t>
            </a:r>
          </a:p>
          <a:p>
            <a:r>
              <a:rPr lang="pt-BR" altLang="en-US" sz="2000"/>
              <a:t>   for(i=0;i&lt;N;i++) printf("%4d  ",a[i]);</a:t>
            </a:r>
          </a:p>
          <a:p>
            <a:r>
              <a:rPr lang="pt-BR" altLang="en-US" sz="2000"/>
              <a:t>}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9395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3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939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3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939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3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939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3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939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3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93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变量的默认初始化值</a:t>
            </a:r>
          </a:p>
        </p:txBody>
      </p:sp>
      <p:sp>
        <p:nvSpPr>
          <p:cNvPr id="7171" name="灯片编号占位符 2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5567B2-0D15-4397-A18A-850AFAA75C71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971550" y="1322388"/>
            <a:ext cx="73453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</a:rPr>
              <a:t>所有的全局和静态变量在没有明确初始化的情况下自动赋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</a:rPr>
              <a:t>，而局部变量和寄存器变量在未初始化时其值不确定。</a:t>
            </a:r>
            <a:endParaRPr lang="zh-CN" altLang="en-US"/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904875" y="2708275"/>
            <a:ext cx="8064500" cy="3170238"/>
          </a:xfrm>
          <a:prstGeom prst="rect">
            <a:avLst/>
          </a:prstGeom>
          <a:noFill/>
          <a:ln w="9525" cmpd="sng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18900000" scaled="1"/>
                </a:gra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int a;  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 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// 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初值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char c; // 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初值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‘\0’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，其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ascii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码是整数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float f; 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 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// 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初值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0.0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void func( )  {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   int b;     // 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初值不确定</a:t>
            </a:r>
            <a:endParaRPr lang="en-US" sz="2000">
              <a:solidFill>
                <a:srgbClr val="003300"/>
              </a:solidFill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   static int c; 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 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// </a:t>
            </a:r>
            <a:r>
              <a:rPr lang="zh-CN" altLang="en-US" sz="2000">
                <a:solidFill>
                  <a:srgbClr val="003300"/>
                </a:solidFill>
                <a:ea typeface="楷体_GB2312" pitchFamily="1" charset="-122"/>
              </a:rPr>
              <a:t>初值</a:t>
            </a: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0</a:t>
            </a:r>
            <a:endParaRPr lang="zh-CN" altLang="en-US" sz="2000">
              <a:solidFill>
                <a:srgbClr val="003300"/>
              </a:solidFill>
              <a:ea typeface="楷体_GB2312" pitchFamily="1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3300"/>
                </a:solidFill>
                <a:ea typeface="楷体_GB2312" pitchFamily="1" charset="-122"/>
              </a:rPr>
              <a:t>}</a:t>
            </a:r>
            <a:endParaRPr lang="zh-CN" altLang="en-US" sz="2000">
              <a:solidFill>
                <a:srgbClr val="003300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299450" cy="762000"/>
          </a:xfrm>
        </p:spPr>
        <p:txBody>
          <a:bodyPr/>
          <a:lstStyle/>
          <a:p>
            <a:r>
              <a:rPr lang="zh-CN" altLang="en-US" sz="2800"/>
              <a:t>外部变量（全局变量）与局部变量同名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4294967295"/>
          </p:nvPr>
        </p:nvSpPr>
        <p:spPr>
          <a:xfrm>
            <a:off x="762000" y="982663"/>
            <a:ext cx="7913688" cy="5746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/>
              <a:t>若外部变量与局部变量同名，则外部变量被屏蔽</a:t>
            </a:r>
            <a:r>
              <a:rPr lang="en-US" sz="2800"/>
              <a:t>.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800"/>
          </a:p>
        </p:txBody>
      </p:sp>
      <p:sp>
        <p:nvSpPr>
          <p:cNvPr id="6042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CFDAEC-5688-4864-9BC0-3C0DBB4CFDC9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0421" name="矩形 4"/>
          <p:cNvSpPr>
            <a:spLocks noChangeArrowheads="1"/>
          </p:cNvSpPr>
          <p:nvPr/>
        </p:nvSpPr>
        <p:spPr bwMode="auto">
          <a:xfrm>
            <a:off x="1187450" y="1714500"/>
            <a:ext cx="5256213" cy="44513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int a=3,b=5;</a:t>
            </a:r>
          </a:p>
          <a:p>
            <a:r>
              <a:rPr lang="en-US"/>
              <a:t>int </a:t>
            </a:r>
            <a:r>
              <a:rPr lang="en-US">
                <a:solidFill>
                  <a:srgbClr val="C00000"/>
                </a:solidFill>
              </a:rPr>
              <a:t>max(int  a, int b)</a:t>
            </a:r>
          </a:p>
          <a:p>
            <a:r>
              <a:rPr lang="en-US"/>
              <a:t>{   int c;</a:t>
            </a:r>
          </a:p>
          <a:p>
            <a:r>
              <a:rPr lang="en-US"/>
              <a:t>    c=a&gt;b?a:b;</a:t>
            </a:r>
          </a:p>
          <a:p>
            <a:r>
              <a:rPr lang="en-US"/>
              <a:t>    return(c);</a:t>
            </a:r>
          </a:p>
          <a:p>
            <a:r>
              <a:rPr lang="en-US"/>
              <a:t>}</a:t>
            </a:r>
          </a:p>
          <a:p>
            <a:r>
              <a:rPr lang="en-US"/>
              <a:t>void main()</a:t>
            </a:r>
          </a:p>
          <a:p>
            <a:r>
              <a:rPr lang="en-US"/>
              <a:t>{   </a:t>
            </a:r>
            <a:r>
              <a:rPr lang="en-US">
                <a:solidFill>
                  <a:srgbClr val="C00000"/>
                </a:solidFill>
              </a:rPr>
              <a:t>int a=8;</a:t>
            </a:r>
          </a:p>
          <a:p>
            <a:r>
              <a:rPr lang="en-US"/>
              <a:t>    printf(“max=%d”,max(a,b)); </a:t>
            </a:r>
            <a:r>
              <a:rPr lang="en-US">
                <a:solidFill>
                  <a:srgbClr val="C00000"/>
                </a:solidFill>
              </a:rPr>
              <a:t>// 8</a:t>
            </a:r>
          </a:p>
          <a:p>
            <a:r>
              <a:rPr lang="en-US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静态变量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8129588" cy="2519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对静态存储变量，若定义时赋初值，则调用时不再赋初值，且每次调用时使用最新值。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对静态存储变量，若定义时不赋初值</a:t>
            </a:r>
            <a:r>
              <a:rPr lang="en-US" sz="2000"/>
              <a:t>,</a:t>
            </a:r>
            <a:r>
              <a:rPr lang="zh-CN" altLang="en-US" sz="2000"/>
              <a:t>则系统置初值</a:t>
            </a:r>
            <a:r>
              <a:rPr lang="en-US" sz="2000"/>
              <a:t>0,</a:t>
            </a:r>
            <a:r>
              <a:rPr lang="zh-CN" altLang="en-US" sz="2000"/>
              <a:t>而动态变量不赋初值则值不确定。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局部</a:t>
            </a:r>
            <a:r>
              <a:rPr lang="en-US" sz="2000"/>
              <a:t>static</a:t>
            </a:r>
            <a:r>
              <a:rPr lang="zh-CN" altLang="en-US" sz="2000"/>
              <a:t>变量具有全局寿命和局部可见性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局部</a:t>
            </a:r>
            <a:r>
              <a:rPr lang="en-US" sz="2000"/>
              <a:t>static</a:t>
            </a:r>
            <a:r>
              <a:rPr lang="zh-CN" altLang="en-US" sz="2000"/>
              <a:t>变量具有可继承性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静态变量的生存期贯穿于整个程序的运行期间</a:t>
            </a:r>
          </a:p>
        </p:txBody>
      </p:sp>
      <p:sp>
        <p:nvSpPr>
          <p:cNvPr id="61444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9B9769-588D-4F68-B020-3A56C669445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1445" name="矩形 5"/>
          <p:cNvSpPr>
            <a:spLocks noChangeArrowheads="1"/>
          </p:cNvSpPr>
          <p:nvPr/>
        </p:nvSpPr>
        <p:spPr bwMode="auto">
          <a:xfrm>
            <a:off x="1042988" y="3429000"/>
            <a:ext cx="5473700" cy="33543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int i;</a:t>
            </a:r>
          </a:p>
          <a:p>
            <a:r>
              <a:rPr lang="en-US" sz="2000"/>
              <a:t>void other()</a:t>
            </a:r>
          </a:p>
          <a:p>
            <a:r>
              <a:rPr lang="en-US" sz="2000"/>
              <a:t>{   static int a=2;</a:t>
            </a:r>
          </a:p>
          <a:p>
            <a:r>
              <a:rPr lang="en-US" sz="2000"/>
              <a:t>     static int b;</a:t>
            </a:r>
          </a:p>
          <a:p>
            <a:r>
              <a:rPr lang="en-US" sz="2000"/>
              <a:t>     int c=10;</a:t>
            </a:r>
          </a:p>
          <a:p>
            <a:r>
              <a:rPr lang="en-US" sz="2000"/>
              <a:t>     a=a+2;   i=i+32;  c=c+5;</a:t>
            </a:r>
          </a:p>
          <a:p>
            <a:r>
              <a:rPr lang="en-US" sz="2000"/>
              <a:t>     printf("i:%d a:%d  b:%d c:%d\n",i,a,b,c);</a:t>
            </a:r>
          </a:p>
          <a:p>
            <a:r>
              <a:rPr lang="en-US" sz="2000"/>
              <a:t>     b=a; 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宏定义与展开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986713" cy="129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/>
              <a:t>#define </a:t>
            </a:r>
            <a:r>
              <a:rPr lang="zh-CN" altLang="en-US" sz="2400"/>
              <a:t>标识符  字符串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定义一个标识符和一个字符串，在预处理时，每次遇到该标识符就用字符串替换它</a:t>
            </a:r>
          </a:p>
          <a:p>
            <a:endParaRPr lang="zh-CN" altLang="en-US" sz="2400"/>
          </a:p>
        </p:txBody>
      </p:sp>
      <p:sp>
        <p:nvSpPr>
          <p:cNvPr id="6246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9194F4-F913-4C0C-8A5A-E466C5E0554E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2469" name="矩形 4"/>
          <p:cNvSpPr>
            <a:spLocks noChangeArrowheads="1"/>
          </p:cNvSpPr>
          <p:nvPr/>
        </p:nvSpPr>
        <p:spPr bwMode="auto">
          <a:xfrm>
            <a:off x="758825" y="2492375"/>
            <a:ext cx="3884613" cy="29860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en-US" sz="2000"/>
              <a:t>#define  S(r)   2*3.14159 *r</a:t>
            </a:r>
          </a:p>
          <a:p>
            <a:endParaRPr lang="pt-BR" altLang="en-US" sz="2000"/>
          </a:p>
          <a:p>
            <a:r>
              <a:rPr lang="en-US" sz="2000"/>
              <a:t>S(3.0)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r>
              <a:rPr lang="en-US" sz="2000"/>
              <a:t>: 2*3.14159 *3.0</a:t>
            </a:r>
          </a:p>
          <a:p>
            <a:endParaRPr lang="en-US" sz="2000"/>
          </a:p>
          <a:p>
            <a:r>
              <a:rPr lang="en-US" sz="2000"/>
              <a:t>S(a+b)/S(a-b)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endParaRPr lang="en-US" sz="2000"/>
          </a:p>
          <a:p>
            <a:r>
              <a:rPr lang="en-US" sz="2000"/>
              <a:t>2*3.14159</a:t>
            </a:r>
            <a:r>
              <a:rPr lang="zh-CN" altLang="en-US" sz="2000"/>
              <a:t>*</a:t>
            </a:r>
            <a:r>
              <a:rPr lang="en-US" sz="2000"/>
              <a:t>a+b/ 2*3.14159</a:t>
            </a:r>
            <a:r>
              <a:rPr lang="zh-CN" altLang="en-US" sz="2000"/>
              <a:t>*</a:t>
            </a:r>
            <a:r>
              <a:rPr lang="en-US" sz="2000"/>
              <a:t>a-b</a:t>
            </a:r>
            <a:endParaRPr lang="pt-BR" altLang="en-US" sz="2000"/>
          </a:p>
        </p:txBody>
      </p:sp>
      <p:sp>
        <p:nvSpPr>
          <p:cNvPr id="62470" name="矩形 5"/>
          <p:cNvSpPr>
            <a:spLocks noChangeArrowheads="1"/>
          </p:cNvSpPr>
          <p:nvPr/>
        </p:nvSpPr>
        <p:spPr bwMode="auto">
          <a:xfrm>
            <a:off x="4859338" y="2492375"/>
            <a:ext cx="4176712" cy="29860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en-US" sz="2000"/>
              <a:t>#define  S(r)   2*3.14159 *</a:t>
            </a:r>
            <a:r>
              <a:rPr lang="en-US" sz="2000"/>
              <a:t>(</a:t>
            </a:r>
            <a:r>
              <a:rPr lang="pt-BR" altLang="en-US" sz="2000"/>
              <a:t>r)</a:t>
            </a:r>
          </a:p>
          <a:p>
            <a:endParaRPr lang="pt-BR" altLang="en-US" sz="2000"/>
          </a:p>
          <a:p>
            <a:r>
              <a:rPr lang="en-US" sz="2000"/>
              <a:t>S(3.0)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r>
              <a:rPr lang="en-US" sz="2000"/>
              <a:t>: 2*3.14159 *(3.0) </a:t>
            </a:r>
          </a:p>
          <a:p>
            <a:endParaRPr lang="en-US" sz="2000"/>
          </a:p>
          <a:p>
            <a:r>
              <a:rPr lang="en-US" sz="2000"/>
              <a:t>S(a+b)/S(a-b)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endParaRPr lang="en-US" sz="2000"/>
          </a:p>
          <a:p>
            <a:r>
              <a:rPr lang="en-US" sz="2000"/>
              <a:t>2*3.14159</a:t>
            </a:r>
            <a:r>
              <a:rPr lang="zh-CN" altLang="en-US" sz="2000"/>
              <a:t>*</a:t>
            </a:r>
            <a:r>
              <a:rPr lang="en-US" sz="2000"/>
              <a:t>(a+b)/ 2*3.14159</a:t>
            </a:r>
            <a:r>
              <a:rPr lang="zh-CN" altLang="en-US" sz="2000"/>
              <a:t>*</a:t>
            </a:r>
            <a:r>
              <a:rPr lang="en-US" sz="2000"/>
              <a:t>(a-b)</a:t>
            </a:r>
            <a:endParaRPr lang="pt-B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第八章 指针</a:t>
            </a:r>
          </a:p>
        </p:txBody>
      </p:sp>
      <p:sp>
        <p:nvSpPr>
          <p:cNvPr id="63491" name="副标题 5"/>
          <p:cNvSpPr>
            <a:spLocks noGrp="1"/>
          </p:cNvSpPr>
          <p:nvPr>
            <p:ph type="subTitle" idx="4294967295"/>
          </p:nvPr>
        </p:nvSpPr>
        <p:spPr>
          <a:xfrm>
            <a:off x="900113" y="3886200"/>
            <a:ext cx="7704137" cy="1752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dirty="0"/>
              <a:t>指针变量：指向简单变量的指针，指向数组的指针</a:t>
            </a:r>
            <a:r>
              <a:rPr lang="zh-CN" altLang="en-US" sz="2800" dirty="0" smtClean="0"/>
              <a:t>，指针</a:t>
            </a:r>
            <a:r>
              <a:rPr lang="zh-CN" altLang="en-US" sz="2800" dirty="0"/>
              <a:t>数组</a:t>
            </a:r>
            <a:endParaRPr lang="en-US" sz="2800" dirty="0"/>
          </a:p>
          <a:p>
            <a:pPr marL="0" indent="0">
              <a:buNone/>
            </a:pPr>
            <a:r>
              <a:rPr lang="zh-CN" altLang="en-US" sz="2800" dirty="0" smtClean="0"/>
              <a:t>函数参数传递机制，值传递，地址传递</a:t>
            </a:r>
            <a:endParaRPr lang="en-US" altLang="zh-CN" sz="280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800" smtClean="0"/>
              <a:t>指针</a:t>
            </a:r>
            <a:r>
              <a:rPr lang="zh-CN" altLang="en-US" sz="2800" dirty="0"/>
              <a:t>与字符串</a:t>
            </a:r>
            <a:endParaRPr lang="en-US" sz="2800" dirty="0"/>
          </a:p>
          <a:p>
            <a:pPr marL="0" indent="0">
              <a:buFont typeface="Wingdings" pitchFamily="2" charset="2"/>
              <a:buNone/>
            </a:pPr>
            <a:endParaRPr lang="zh-CN" altLang="en-US" sz="2800" dirty="0"/>
          </a:p>
        </p:txBody>
      </p:sp>
      <p:sp>
        <p:nvSpPr>
          <p:cNvPr id="6349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AE45DC-CBCA-4AA7-B790-1251885883A7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&amp;</a:t>
            </a:r>
            <a:r>
              <a:rPr lang="zh-CN" altLang="en-US"/>
              <a:t>与*运算符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842250" cy="1582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/>
              <a:t>&amp;   </a:t>
            </a:r>
            <a:r>
              <a:rPr lang="zh-CN" altLang="en-US" sz="2000"/>
              <a:t>取变量的地址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/>
              <a:t>*    取指针所指向变量的内容（间接访问）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/>
              <a:t>二者为单目运算符 ，优先级</a:t>
            </a:r>
            <a:r>
              <a:rPr lang="en-US" sz="2000"/>
              <a:t>: 2 </a:t>
            </a:r>
            <a:r>
              <a:rPr lang="zh-CN" altLang="en-US" sz="2000"/>
              <a:t>，结合性</a:t>
            </a:r>
            <a:r>
              <a:rPr lang="en-US" sz="2000"/>
              <a:t>:</a:t>
            </a:r>
            <a:r>
              <a:rPr lang="zh-CN" altLang="en-US" sz="2000"/>
              <a:t>自右向左</a:t>
            </a:r>
          </a:p>
        </p:txBody>
      </p:sp>
      <p:sp>
        <p:nvSpPr>
          <p:cNvPr id="6451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A27501-7BF0-4BF6-89FA-316FA995C4D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4517" name="矩形 4"/>
          <p:cNvSpPr>
            <a:spLocks noChangeArrowheads="1"/>
          </p:cNvSpPr>
          <p:nvPr/>
        </p:nvSpPr>
        <p:spPr bwMode="auto">
          <a:xfrm>
            <a:off x="193675" y="4972050"/>
            <a:ext cx="4098925" cy="1508125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</a:rPr>
              <a:t>两者关系：互为逆运算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int i, *i_pointer;</a:t>
            </a:r>
          </a:p>
          <a:p>
            <a:r>
              <a:rPr lang="en-US" sz="2000"/>
              <a:t>i_pointer  =  &amp;i  =  &amp;(*i_pointer)</a:t>
            </a:r>
          </a:p>
          <a:p>
            <a:r>
              <a:rPr lang="en-US" sz="2000"/>
              <a:t>i  =    *i_pointer  =    *(&amp;i)</a:t>
            </a: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16113"/>
            <a:ext cx="4754562" cy="420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64519" name="矩形 7"/>
          <p:cNvSpPr>
            <a:spLocks noChangeArrowheads="1"/>
          </p:cNvSpPr>
          <p:nvPr/>
        </p:nvSpPr>
        <p:spPr bwMode="auto">
          <a:xfrm>
            <a:off x="611188" y="2276475"/>
            <a:ext cx="3240087" cy="11398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int i, *i_pointer=&amp;i;</a:t>
            </a:r>
          </a:p>
          <a:p>
            <a:r>
              <a:rPr lang="en-US" sz="2000"/>
              <a:t>i=10;                  // </a:t>
            </a:r>
            <a:r>
              <a:rPr lang="zh-CN" altLang="en-US" sz="2000"/>
              <a:t>直接访问</a:t>
            </a:r>
            <a:endParaRPr lang="en-US" sz="2000"/>
          </a:p>
          <a:p>
            <a:r>
              <a:rPr lang="en-US" sz="2000"/>
              <a:t>*i_pointer=10; //</a:t>
            </a:r>
            <a:r>
              <a:rPr lang="zh-CN" altLang="en-US" sz="2000"/>
              <a:t>间接访问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指针变量及其初始化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481888" cy="13668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/>
              <a:t>int </a:t>
            </a:r>
            <a:r>
              <a:rPr lang="zh-CN" altLang="en-US" sz="2400"/>
              <a:t>*</a:t>
            </a:r>
            <a:r>
              <a:rPr lang="en-US" sz="2400"/>
              <a:t>p1,*p2;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/>
              <a:t>float *q;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/>
              <a:t>static char *name;</a:t>
            </a:r>
            <a:endParaRPr lang="zh-CN" altLang="en-US" sz="2400"/>
          </a:p>
        </p:txBody>
      </p:sp>
      <p:sp>
        <p:nvSpPr>
          <p:cNvPr id="6554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0F1873-1EB5-414A-B626-19979FA2643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5541" name="矩形 4"/>
          <p:cNvSpPr>
            <a:spLocks noChangeArrowheads="1"/>
          </p:cNvSpPr>
          <p:nvPr/>
        </p:nvSpPr>
        <p:spPr bwMode="auto">
          <a:xfrm>
            <a:off x="611188" y="2205038"/>
            <a:ext cx="7993062" cy="21605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/>
              <a:t>int   *p1, *p2;   </a:t>
            </a:r>
            <a:r>
              <a:rPr lang="zh-CN" altLang="en-US"/>
              <a:t>与   </a:t>
            </a:r>
            <a:r>
              <a:rPr lang="en-US"/>
              <a:t>int   *p1, p2</a:t>
            </a:r>
            <a:r>
              <a:rPr lang="zh-CN" altLang="en-US"/>
              <a:t>不同；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/>
              <a:t>指针变量名是</a:t>
            </a:r>
            <a:r>
              <a:rPr lang="en-US"/>
              <a:t>p1,p2 ,</a:t>
            </a:r>
            <a:r>
              <a:rPr lang="zh-CN" altLang="en-US"/>
              <a:t>不是*</a:t>
            </a:r>
            <a:r>
              <a:rPr lang="en-US"/>
              <a:t>p1,*p2</a:t>
            </a:r>
            <a:r>
              <a:rPr lang="zh-CN" altLang="en-US"/>
              <a:t>；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/>
              <a:t>指针变量只能指向定义时所规定类型的变量；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/>
              <a:t>指针变量定义后，变量值不确定，应用前必须先赋值</a:t>
            </a:r>
            <a:r>
              <a:rPr lang="en-US"/>
              <a:t>.</a:t>
            </a:r>
            <a:r>
              <a:rPr lang="zh-CN" altLang="en-US">
                <a:solidFill>
                  <a:srgbClr val="C00000"/>
                </a:solidFill>
              </a:rPr>
              <a:t>即指针变量必须先赋值再使用。</a:t>
            </a:r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611188" y="4508500"/>
            <a:ext cx="3024187" cy="9048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/>
              <a:t>int i;</a:t>
            </a:r>
          </a:p>
          <a:p>
            <a:r>
              <a:rPr lang="en-US"/>
              <a:t>int   *p=&amp;i; </a:t>
            </a:r>
            <a:r>
              <a:rPr lang="en-US">
                <a:solidFill>
                  <a:srgbClr val="C00000"/>
                </a:solidFill>
              </a:rPr>
              <a:t>//</a:t>
            </a:r>
            <a:r>
              <a:rPr lang="zh-CN" altLang="en-US">
                <a:solidFill>
                  <a:srgbClr val="C00000"/>
                </a:solidFill>
              </a:rPr>
              <a:t>指向</a:t>
            </a:r>
            <a:r>
              <a:rPr lang="en-US">
                <a:solidFill>
                  <a:srgbClr val="C00000"/>
                </a:solidFill>
              </a:rPr>
              <a:t>i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5543" name="矩形 6"/>
          <p:cNvSpPr>
            <a:spLocks noChangeArrowheads="1"/>
          </p:cNvSpPr>
          <p:nvPr/>
        </p:nvSpPr>
        <p:spPr bwMode="auto">
          <a:xfrm>
            <a:off x="4067175" y="4508500"/>
            <a:ext cx="4752975" cy="13493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/>
              <a:t>int i;</a:t>
            </a:r>
          </a:p>
          <a:p>
            <a:r>
              <a:rPr lang="en-US"/>
              <a:t>int   *p=&amp;i;</a:t>
            </a:r>
          </a:p>
          <a:p>
            <a:r>
              <a:rPr lang="en-US"/>
              <a:t>int   *q=p</a:t>
            </a:r>
            <a:r>
              <a:rPr lang="en-US" sz="1800">
                <a:solidFill>
                  <a:srgbClr val="C00000"/>
                </a:solidFill>
              </a:rPr>
              <a:t>;  //</a:t>
            </a:r>
            <a:r>
              <a:rPr lang="zh-CN" altLang="en-US" sz="1800">
                <a:solidFill>
                  <a:srgbClr val="C00000"/>
                </a:solidFill>
              </a:rPr>
              <a:t>用已初始化指针变量作初值</a:t>
            </a:r>
          </a:p>
        </p:txBody>
      </p:sp>
      <p:pic>
        <p:nvPicPr>
          <p:cNvPr id="655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5934075"/>
            <a:ext cx="4733925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值传递与地址传递</a:t>
            </a:r>
          </a:p>
        </p:txBody>
      </p:sp>
      <p:sp>
        <p:nvSpPr>
          <p:cNvPr id="66563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C31D45-059E-4255-9640-CCC886E3D9B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6564" name="矩形 5"/>
          <p:cNvSpPr>
            <a:spLocks noChangeArrowheads="1"/>
          </p:cNvSpPr>
          <p:nvPr/>
        </p:nvSpPr>
        <p:spPr bwMode="auto">
          <a:xfrm>
            <a:off x="611188" y="1028700"/>
            <a:ext cx="3816350" cy="31210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A85FF"/>
                </a:solidFill>
              </a:rPr>
              <a:t>值传递</a:t>
            </a:r>
            <a:r>
              <a:rPr lang="en-US">
                <a:solidFill>
                  <a:srgbClr val="0A85FF"/>
                </a:solidFill>
              </a:rPr>
              <a:t>,</a:t>
            </a:r>
            <a:r>
              <a:rPr lang="zh-CN" altLang="en-US">
                <a:solidFill>
                  <a:srgbClr val="0A85FF"/>
                </a:solidFill>
              </a:rPr>
              <a:t>不改变实参的值</a:t>
            </a:r>
          </a:p>
          <a:p>
            <a:r>
              <a:rPr lang="en-US"/>
              <a:t>void swap(int  x,int y)</a:t>
            </a:r>
          </a:p>
          <a:p>
            <a:r>
              <a:rPr lang="en-US"/>
              <a:t>{   int  temp;</a:t>
            </a:r>
          </a:p>
          <a:p>
            <a:r>
              <a:rPr lang="en-US"/>
              <a:t>     temp=x;</a:t>
            </a:r>
          </a:p>
          <a:p>
            <a:r>
              <a:rPr lang="en-US"/>
              <a:t>     x=y;</a:t>
            </a:r>
          </a:p>
          <a:p>
            <a:r>
              <a:rPr lang="en-US"/>
              <a:t>     y=temp;</a:t>
            </a:r>
          </a:p>
          <a:p>
            <a:r>
              <a:rPr lang="en-US"/>
              <a:t>}</a:t>
            </a:r>
          </a:p>
        </p:txBody>
      </p:sp>
      <p:sp>
        <p:nvSpPr>
          <p:cNvPr id="66565" name="矩形 6"/>
          <p:cNvSpPr>
            <a:spLocks noChangeArrowheads="1"/>
          </p:cNvSpPr>
          <p:nvPr/>
        </p:nvSpPr>
        <p:spPr bwMode="auto">
          <a:xfrm>
            <a:off x="4543425" y="1028700"/>
            <a:ext cx="4060825" cy="31210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A85FF"/>
                </a:solidFill>
              </a:rPr>
              <a:t>地址传递，改变实参的值</a:t>
            </a:r>
          </a:p>
          <a:p>
            <a:r>
              <a:rPr lang="en-US"/>
              <a:t>void swap(int  *p1, int  *p2)</a:t>
            </a:r>
          </a:p>
          <a:p>
            <a:r>
              <a:rPr lang="en-US"/>
              <a:t>{   int p;</a:t>
            </a:r>
          </a:p>
          <a:p>
            <a:r>
              <a:rPr lang="en-US"/>
              <a:t>     p=*p1;</a:t>
            </a:r>
          </a:p>
          <a:p>
            <a:r>
              <a:rPr lang="en-US"/>
              <a:t>    *p1=*p2;</a:t>
            </a:r>
          </a:p>
          <a:p>
            <a:r>
              <a:rPr lang="en-US"/>
              <a:t>    *p2=p;</a:t>
            </a:r>
          </a:p>
          <a:p>
            <a:r>
              <a:rPr lang="en-US"/>
              <a:t>}</a:t>
            </a:r>
          </a:p>
        </p:txBody>
      </p:sp>
      <p:sp>
        <p:nvSpPr>
          <p:cNvPr id="66566" name="圆角矩形标注 9"/>
          <p:cNvSpPr>
            <a:spLocks noChangeArrowheads="1"/>
          </p:cNvSpPr>
          <p:nvPr/>
        </p:nvSpPr>
        <p:spPr bwMode="auto">
          <a:xfrm>
            <a:off x="611188" y="4724400"/>
            <a:ext cx="3816350" cy="1008063"/>
          </a:xfrm>
          <a:prstGeom prst="wedgeRoundRectCallout">
            <a:avLst>
              <a:gd name="adj1" fmla="val -18366"/>
              <a:gd name="adj2" fmla="val -113208"/>
              <a:gd name="adj3" fmla="val 16667"/>
            </a:avLst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形参是实参的拷贝，函数内改变形参的值，不会改变实参的值。</a:t>
            </a:r>
          </a:p>
        </p:txBody>
      </p:sp>
      <p:sp>
        <p:nvSpPr>
          <p:cNvPr id="66567" name="圆角矩形标注 11"/>
          <p:cNvSpPr>
            <a:spLocks noChangeArrowheads="1"/>
          </p:cNvSpPr>
          <p:nvPr/>
        </p:nvSpPr>
        <p:spPr bwMode="auto">
          <a:xfrm>
            <a:off x="5076825" y="4652963"/>
            <a:ext cx="3814763" cy="1081087"/>
          </a:xfrm>
          <a:prstGeom prst="wedgeRoundRectCallout">
            <a:avLst>
              <a:gd name="adj1" fmla="val -20579"/>
              <a:gd name="adj2" fmla="val -97593"/>
              <a:gd name="adj3" fmla="val 16667"/>
            </a:avLst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形参、实参共享地址，即“双向”传递，可以改变指针（地址）指向的内容。</a:t>
            </a:r>
          </a:p>
        </p:txBody>
      </p:sp>
      <p:sp>
        <p:nvSpPr>
          <p:cNvPr id="66568" name="矩形 10"/>
          <p:cNvSpPr>
            <a:spLocks noChangeArrowheads="1"/>
          </p:cNvSpPr>
          <p:nvPr/>
        </p:nvSpPr>
        <p:spPr bwMode="auto">
          <a:xfrm>
            <a:off x="611188" y="5876925"/>
            <a:ext cx="8280400" cy="708025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/>
              <a:t>形参为指针变量时，系统不会给形参再开辟内存单元，此时形参和实参指向同一个地址，即此时数据为双向传递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错误的地址传递</a:t>
            </a:r>
          </a:p>
        </p:txBody>
      </p:sp>
      <p:sp>
        <p:nvSpPr>
          <p:cNvPr id="67587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67FF72-F153-4CA5-AE60-3FBB7DCDE86E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7588" name="矩形 6"/>
          <p:cNvSpPr>
            <a:spLocks noChangeArrowheads="1"/>
          </p:cNvSpPr>
          <p:nvPr/>
        </p:nvSpPr>
        <p:spPr bwMode="auto">
          <a:xfrm>
            <a:off x="4616450" y="1028700"/>
            <a:ext cx="4275138" cy="31210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A85FF"/>
                </a:solidFill>
              </a:rPr>
              <a:t>地址传递，</a:t>
            </a:r>
            <a:r>
              <a:rPr lang="en-US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未</a:t>
            </a:r>
            <a:r>
              <a:rPr lang="en-US">
                <a:solidFill>
                  <a:srgbClr val="C00000"/>
                </a:solidFill>
              </a:rPr>
              <a:t>]</a:t>
            </a:r>
            <a:r>
              <a:rPr lang="zh-CN" altLang="en-US">
                <a:solidFill>
                  <a:srgbClr val="0A85FF"/>
                </a:solidFill>
              </a:rPr>
              <a:t>改变实参的值</a:t>
            </a:r>
          </a:p>
          <a:p>
            <a:r>
              <a:rPr lang="en-US"/>
              <a:t>void swap(int  *p1, int  *p2)</a:t>
            </a:r>
          </a:p>
          <a:p>
            <a:r>
              <a:rPr lang="en-US"/>
              <a:t>{   int *p;</a:t>
            </a:r>
          </a:p>
          <a:p>
            <a:r>
              <a:rPr lang="en-US"/>
              <a:t>     p=p1;</a:t>
            </a:r>
          </a:p>
          <a:p>
            <a:r>
              <a:rPr lang="en-US"/>
              <a:t>     p1=p2;</a:t>
            </a:r>
          </a:p>
          <a:p>
            <a:r>
              <a:rPr lang="en-US"/>
              <a:t>     p2=p;</a:t>
            </a:r>
          </a:p>
          <a:p>
            <a:r>
              <a:rPr lang="en-US"/>
              <a:t>}</a:t>
            </a:r>
          </a:p>
        </p:txBody>
      </p:sp>
      <p:sp>
        <p:nvSpPr>
          <p:cNvPr id="67589" name="圆角矩形标注 9"/>
          <p:cNvSpPr>
            <a:spLocks noChangeArrowheads="1"/>
          </p:cNvSpPr>
          <p:nvPr/>
        </p:nvSpPr>
        <p:spPr bwMode="auto">
          <a:xfrm>
            <a:off x="611188" y="4724400"/>
            <a:ext cx="3816350" cy="1008063"/>
          </a:xfrm>
          <a:prstGeom prst="wedgeRoundRectCallout">
            <a:avLst>
              <a:gd name="adj1" fmla="val -18366"/>
              <a:gd name="adj2" fmla="val -113208"/>
              <a:gd name="adj3" fmla="val 16667"/>
            </a:avLst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危险</a:t>
            </a:r>
            <a:r>
              <a:rPr lang="en-US" sz="2000"/>
              <a:t>!!</a:t>
            </a:r>
          </a:p>
          <a:p>
            <a:r>
              <a:rPr lang="zh-CN" altLang="en-US" sz="2000"/>
              <a:t>指针变量在使用前必须赋值</a:t>
            </a:r>
            <a:r>
              <a:rPr lang="en-US" sz="2000"/>
              <a:t>.</a:t>
            </a:r>
            <a:endParaRPr lang="zh-CN" altLang="en-US" sz="2000"/>
          </a:p>
        </p:txBody>
      </p:sp>
      <p:sp>
        <p:nvSpPr>
          <p:cNvPr id="67590" name="圆角矩形标注 11"/>
          <p:cNvSpPr>
            <a:spLocks noChangeArrowheads="1"/>
          </p:cNvSpPr>
          <p:nvPr/>
        </p:nvSpPr>
        <p:spPr bwMode="auto">
          <a:xfrm>
            <a:off x="5076825" y="4652963"/>
            <a:ext cx="3814763" cy="1081087"/>
          </a:xfrm>
          <a:prstGeom prst="wedgeRoundRectCallout">
            <a:avLst>
              <a:gd name="adj1" fmla="val -20579"/>
              <a:gd name="adj2" fmla="val -97593"/>
              <a:gd name="adj3" fmla="val 16667"/>
            </a:avLst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函数内改变形参的值（指针变量的值是地址）不会改变实参的值。</a:t>
            </a:r>
          </a:p>
        </p:txBody>
      </p:sp>
      <p:sp>
        <p:nvSpPr>
          <p:cNvPr id="67591" name="矩形 8"/>
          <p:cNvSpPr>
            <a:spLocks noChangeArrowheads="1"/>
          </p:cNvSpPr>
          <p:nvPr/>
        </p:nvSpPr>
        <p:spPr bwMode="auto">
          <a:xfrm>
            <a:off x="511175" y="1052513"/>
            <a:ext cx="4060825" cy="31210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A85FF"/>
                </a:solidFill>
              </a:rPr>
              <a:t>地址传递，错误使用</a:t>
            </a:r>
          </a:p>
          <a:p>
            <a:r>
              <a:rPr lang="en-US"/>
              <a:t>void swap(int  *p1, int  *p2)</a:t>
            </a:r>
          </a:p>
          <a:p>
            <a:r>
              <a:rPr lang="en-US"/>
              <a:t>{   int *p;</a:t>
            </a:r>
          </a:p>
          <a:p>
            <a:r>
              <a:rPr lang="en-US"/>
              <a:t>     *p=*p1;</a:t>
            </a:r>
          </a:p>
          <a:p>
            <a:r>
              <a:rPr lang="en-US"/>
              <a:t>    *p1=*p2;</a:t>
            </a:r>
          </a:p>
          <a:p>
            <a:r>
              <a:rPr lang="en-US"/>
              <a:t>    *p2=*p;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数组名作函数参数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265988" cy="1222375"/>
          </a:xfrm>
        </p:spPr>
        <p:txBody>
          <a:bodyPr/>
          <a:lstStyle/>
          <a:p>
            <a:r>
              <a:rPr lang="zh-CN" altLang="en-US" sz="2000"/>
              <a:t>地址传递，双向传递</a:t>
            </a:r>
            <a:endParaRPr lang="en-US" sz="2000"/>
          </a:p>
          <a:p>
            <a:r>
              <a:rPr lang="zh-CN" altLang="en-US" sz="2000"/>
              <a:t>形参数组大小</a:t>
            </a:r>
            <a:r>
              <a:rPr lang="en-US" sz="2000"/>
              <a:t>(</a:t>
            </a:r>
            <a:r>
              <a:rPr lang="zh-CN" altLang="en-US" sz="2000"/>
              <a:t>多维数组第一维</a:t>
            </a:r>
            <a:r>
              <a:rPr lang="en-US" sz="2000"/>
              <a:t>)</a:t>
            </a:r>
            <a:r>
              <a:rPr lang="zh-CN" altLang="en-US" sz="2000"/>
              <a:t>可不指定</a:t>
            </a:r>
          </a:p>
          <a:p>
            <a:r>
              <a:rPr lang="zh-CN" altLang="en-US" sz="2000"/>
              <a:t>形参数组名是地址常量</a:t>
            </a:r>
          </a:p>
        </p:txBody>
      </p:sp>
      <p:sp>
        <p:nvSpPr>
          <p:cNvPr id="6861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57D915-CACA-4BE2-95DB-530CB02D76DA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8613" name="矩形 4"/>
          <p:cNvSpPr>
            <a:spLocks noChangeArrowheads="1"/>
          </p:cNvSpPr>
          <p:nvPr/>
        </p:nvSpPr>
        <p:spPr bwMode="auto">
          <a:xfrm>
            <a:off x="611188" y="2349500"/>
            <a:ext cx="3744912" cy="33543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// float   average(int stu[ ], int n)</a:t>
            </a:r>
          </a:p>
          <a:p>
            <a:r>
              <a:rPr lang="en-US" sz="2000"/>
              <a:t>float   average(int stu[10], int n)</a:t>
            </a:r>
          </a:p>
          <a:p>
            <a:r>
              <a:rPr lang="en-US" sz="2000"/>
              <a:t> { int i;</a:t>
            </a:r>
          </a:p>
          <a:p>
            <a:r>
              <a:rPr lang="en-US" sz="2000"/>
              <a:t>    float av,total=0;</a:t>
            </a:r>
          </a:p>
          <a:p>
            <a:r>
              <a:rPr lang="en-US" sz="2000"/>
              <a:t>    for( i=0; i&lt;n; i++ )</a:t>
            </a:r>
          </a:p>
          <a:p>
            <a:r>
              <a:rPr lang="en-US" sz="2000"/>
              <a:t>        total += stu[i];</a:t>
            </a:r>
          </a:p>
          <a:p>
            <a:r>
              <a:rPr lang="en-US" sz="2000"/>
              <a:t>    av = total/n;</a:t>
            </a:r>
          </a:p>
          <a:p>
            <a:r>
              <a:rPr lang="en-US" sz="2000"/>
              <a:t>    return av;</a:t>
            </a:r>
          </a:p>
          <a:p>
            <a:r>
              <a:rPr lang="en-US" sz="2000"/>
              <a:t> }</a:t>
            </a:r>
            <a:endParaRPr lang="zh-CN" altLang="en-US" sz="2000"/>
          </a:p>
        </p:txBody>
      </p:sp>
      <p:pic>
        <p:nvPicPr>
          <p:cNvPr id="686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716338"/>
            <a:ext cx="3109913" cy="265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68615" name="TextBox 5"/>
          <p:cNvSpPr txBox="1">
            <a:spLocks noChangeArrowheads="1"/>
          </p:cNvSpPr>
          <p:nvPr/>
        </p:nvSpPr>
        <p:spPr bwMode="auto">
          <a:xfrm>
            <a:off x="4859338" y="2136775"/>
            <a:ext cx="4032250" cy="15081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int score[10];</a:t>
            </a:r>
          </a:p>
          <a:p>
            <a:r>
              <a:rPr lang="en-US" sz="2000"/>
              <a:t>for( i=0; i&lt;10; i++ )</a:t>
            </a:r>
          </a:p>
          <a:p>
            <a:r>
              <a:rPr lang="en-US" sz="2000"/>
              <a:t>        scanf("%d", &amp;score[i]);</a:t>
            </a:r>
          </a:p>
          <a:p>
            <a:r>
              <a:rPr lang="nb-NO" altLang="en-US" sz="2000"/>
              <a:t>printf("%.2f", average(score,10));</a:t>
            </a:r>
            <a:endParaRPr lang="zh-CN" altLang="en-US"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数组名作函数参数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4294967295"/>
          </p:nvPr>
        </p:nvSpPr>
        <p:spPr>
          <a:xfrm>
            <a:off x="684213" y="909638"/>
            <a:ext cx="5975350" cy="37433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/>
              <a:t>#include &lt;stdio.h&gt;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void swap2(int x[ ])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{   int 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    z=x[0];     x[0]=x[1];     x[1]=z;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void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{   int a[2]={1,2};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    swap2(a);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    printf("a[0]=%d\na[1]=%d\n",a[0],a[1]);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}</a:t>
            </a:r>
            <a:endParaRPr lang="zh-CN" altLang="en-US" sz="2000"/>
          </a:p>
        </p:txBody>
      </p:sp>
      <p:sp>
        <p:nvSpPr>
          <p:cNvPr id="6963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83EB60-E4D2-41C9-9E7F-FB412FECC1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62525"/>
            <a:ext cx="1752600" cy="16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962525"/>
            <a:ext cx="1760538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62525"/>
            <a:ext cx="17605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962525"/>
            <a:ext cx="17526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两个整数相除的值</a:t>
            </a:r>
          </a:p>
        </p:txBody>
      </p:sp>
      <p:sp>
        <p:nvSpPr>
          <p:cNvPr id="8195" name="灯片编号占位符 2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74AAA9-3EC4-48B0-970B-278112556D6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900113" y="1125538"/>
            <a:ext cx="7920037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8001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/>
              <a:t>两个整型数据相除 ，结果取整，舍弃小数部分，两个实型数据相除结果为实型。</a:t>
            </a:r>
            <a:endParaRPr lang="en-US" sz="2000"/>
          </a:p>
          <a:p>
            <a:pPr lvl="1">
              <a:buFont typeface="Wingdings" pitchFamily="2" charset="2"/>
              <a:buChar char="u"/>
            </a:pPr>
            <a:r>
              <a:rPr lang="en-US" sz="2000">
                <a:solidFill>
                  <a:srgbClr val="C00000"/>
                </a:solidFill>
              </a:rPr>
              <a:t>–5/ 3 = – 1;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>
                <a:solidFill>
                  <a:srgbClr val="C00000"/>
                </a:solidFill>
              </a:rPr>
              <a:t>9.33/3.22=2.897516;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>
                <a:solidFill>
                  <a:srgbClr val="C00000"/>
                </a:solidFill>
              </a:rPr>
              <a:t>1/2=0;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>
                <a:solidFill>
                  <a:srgbClr val="C00000"/>
                </a:solidFill>
              </a:rPr>
              <a:t>1.0/2=0.5;</a:t>
            </a:r>
          </a:p>
          <a:p>
            <a:pPr lvl="1">
              <a:buFont typeface="Wingdings" pitchFamily="2" charset="2"/>
              <a:buChar char="u"/>
            </a:pPr>
            <a:r>
              <a:rPr lang="en-US" sz="2000">
                <a:solidFill>
                  <a:srgbClr val="C00000"/>
                </a:solidFill>
              </a:rPr>
              <a:t>int a,b; float f1,f2,f3;  </a:t>
            </a:r>
          </a:p>
          <a:p>
            <a:pPr lvl="1"/>
            <a:r>
              <a:rPr lang="en-US" sz="2000">
                <a:solidFill>
                  <a:srgbClr val="C00000"/>
                </a:solidFill>
              </a:rPr>
              <a:t>     f1=a/b;   </a:t>
            </a:r>
            <a:r>
              <a:rPr lang="en-US" sz="2000">
                <a:solidFill>
                  <a:srgbClr val="5CADFF"/>
                </a:solidFill>
              </a:rPr>
              <a:t>// </a:t>
            </a:r>
            <a:r>
              <a:rPr lang="zh-CN" altLang="en-US" sz="2000">
                <a:solidFill>
                  <a:srgbClr val="5CADFF"/>
                </a:solidFill>
              </a:rPr>
              <a:t>丢失小数部分</a:t>
            </a:r>
            <a:endParaRPr lang="en-US" sz="2000">
              <a:solidFill>
                <a:srgbClr val="5CADFF"/>
              </a:solidFill>
            </a:endParaRPr>
          </a:p>
          <a:p>
            <a:pPr lvl="1"/>
            <a:r>
              <a:rPr lang="en-US" sz="2000">
                <a:solidFill>
                  <a:srgbClr val="C00000"/>
                </a:solidFill>
              </a:rPr>
              <a:t>     f2=(float)(a/b); </a:t>
            </a:r>
            <a:r>
              <a:rPr lang="en-US" sz="2000">
                <a:solidFill>
                  <a:srgbClr val="5CADFF"/>
                </a:solidFill>
              </a:rPr>
              <a:t>// </a:t>
            </a:r>
            <a:r>
              <a:rPr lang="zh-CN" altLang="en-US" sz="2000">
                <a:solidFill>
                  <a:srgbClr val="5CADFF"/>
                </a:solidFill>
              </a:rPr>
              <a:t>丢失小数部分</a:t>
            </a:r>
            <a:endParaRPr lang="en-US" sz="2000">
              <a:solidFill>
                <a:srgbClr val="5CADFF"/>
              </a:solidFill>
            </a:endParaRPr>
          </a:p>
          <a:p>
            <a:pPr lvl="1"/>
            <a:r>
              <a:rPr lang="en-US" sz="2000">
                <a:solidFill>
                  <a:srgbClr val="C00000"/>
                </a:solidFill>
              </a:rPr>
              <a:t>     f3=(float)a/b;   </a:t>
            </a:r>
          </a:p>
        </p:txBody>
      </p:sp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5651500" y="1981200"/>
            <a:ext cx="3024188" cy="22463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s=1+1/2+1/3+…+1/n;  </a:t>
            </a:r>
          </a:p>
          <a:p>
            <a:r>
              <a:rPr lang="en-US" sz="2000"/>
              <a:t>int i,n;</a:t>
            </a:r>
          </a:p>
          <a:p>
            <a:r>
              <a:rPr lang="en-US" sz="2000"/>
              <a:t>double s;</a:t>
            </a:r>
          </a:p>
          <a:p>
            <a:r>
              <a:rPr lang="en-US" sz="2000"/>
              <a:t>for (i=1;i&lt;=n;i++) {  </a:t>
            </a:r>
          </a:p>
          <a:p>
            <a:r>
              <a:rPr lang="en-US" sz="2000"/>
              <a:t>   s+=1.0/i; </a:t>
            </a:r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不是</a:t>
            </a:r>
            <a:r>
              <a:rPr lang="en-US" sz="2000">
                <a:solidFill>
                  <a:srgbClr val="C00000"/>
                </a:solidFill>
              </a:rPr>
              <a:t>1/i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8058150" cy="9350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数组名是表示数组首地址的地址常量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指向数组元素的指针变量</a:t>
            </a:r>
          </a:p>
        </p:txBody>
      </p:sp>
      <p:sp>
        <p:nvSpPr>
          <p:cNvPr id="7066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61C5D8-4344-45CD-86B0-BBCA2DD8311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0661" name="TextBox 4"/>
          <p:cNvSpPr txBox="1">
            <a:spLocks noChangeArrowheads="1"/>
          </p:cNvSpPr>
          <p:nvPr/>
        </p:nvSpPr>
        <p:spPr bwMode="auto">
          <a:xfrm>
            <a:off x="1042988" y="1844675"/>
            <a:ext cx="6840537" cy="2616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int a[10];</a:t>
            </a:r>
          </a:p>
          <a:p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初始化：</a:t>
            </a:r>
            <a:r>
              <a:rPr lang="en-US" sz="2000">
                <a:solidFill>
                  <a:srgbClr val="C00000"/>
                </a:solidFill>
              </a:rPr>
              <a:t>p</a:t>
            </a:r>
            <a:r>
              <a:rPr lang="zh-CN" altLang="en-US" sz="2000">
                <a:solidFill>
                  <a:srgbClr val="C00000"/>
                </a:solidFill>
              </a:rPr>
              <a:t>指向数组</a:t>
            </a:r>
            <a:r>
              <a:rPr lang="en-US" sz="2000">
                <a:solidFill>
                  <a:srgbClr val="C00000"/>
                </a:solidFill>
              </a:rPr>
              <a:t>a</a:t>
            </a:r>
            <a:r>
              <a:rPr lang="zh-CN" altLang="en-US" sz="2000">
                <a:solidFill>
                  <a:srgbClr val="C00000"/>
                </a:solidFill>
              </a:rPr>
              <a:t>的首地址，即数组第一个元素的地址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int *p=a;  </a:t>
            </a:r>
          </a:p>
          <a:p>
            <a:r>
              <a:rPr lang="zh-CN" altLang="en-US" sz="2000"/>
              <a:t>或者</a:t>
            </a:r>
            <a:r>
              <a:rPr lang="en-US" sz="2000"/>
              <a:t>int </a:t>
            </a:r>
            <a:r>
              <a:rPr lang="zh-CN" altLang="en-US" sz="2000"/>
              <a:t>*</a:t>
            </a:r>
            <a:r>
              <a:rPr lang="en-US" sz="2000"/>
              <a:t>p=&amp;a[0];</a:t>
            </a:r>
          </a:p>
          <a:p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赋值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p=a;</a:t>
            </a:r>
          </a:p>
          <a:p>
            <a:r>
              <a:rPr lang="zh-CN" altLang="en-US" sz="2000"/>
              <a:t>或</a:t>
            </a:r>
            <a:r>
              <a:rPr lang="en-US" sz="2000"/>
              <a:t>p=&amp;a[0];</a:t>
            </a:r>
          </a:p>
        </p:txBody>
      </p:sp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827088" y="4724400"/>
            <a:ext cx="7416800" cy="18780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数组名是地址常量，允许以基地址</a:t>
            </a:r>
            <a:r>
              <a:rPr lang="en-US" sz="2000"/>
              <a:t>+</a:t>
            </a:r>
            <a:r>
              <a:rPr lang="zh-CN" altLang="en-US" sz="2000"/>
              <a:t>偏移量的形式表示数组。</a:t>
            </a:r>
            <a:endParaRPr lang="en-US" sz="2000"/>
          </a:p>
          <a:p>
            <a:r>
              <a:rPr lang="en-US" sz="2000"/>
              <a:t>a+1, *(a+2)    (</a:t>
            </a:r>
            <a:r>
              <a:rPr lang="zh-CN" altLang="en-US" sz="2000"/>
              <a:t>正确，前者是</a:t>
            </a:r>
            <a:r>
              <a:rPr lang="en-US" sz="2000"/>
              <a:t>a[1]</a:t>
            </a:r>
            <a:r>
              <a:rPr lang="zh-CN" altLang="en-US" sz="2000"/>
              <a:t>的地址，后者是</a:t>
            </a:r>
            <a:r>
              <a:rPr lang="en-US" sz="2000"/>
              <a:t>a[2])</a:t>
            </a:r>
            <a:endParaRPr lang="zh-CN" altLang="en-US" sz="2000"/>
          </a:p>
          <a:p>
            <a:r>
              <a:rPr lang="en-US" sz="2000"/>
              <a:t>p++,p--   (</a:t>
            </a:r>
            <a:r>
              <a:rPr lang="zh-CN" altLang="en-US" sz="2000"/>
              <a:t>正确</a:t>
            </a:r>
            <a:r>
              <a:rPr lang="en-US" sz="2000"/>
              <a:t>)</a:t>
            </a:r>
          </a:p>
          <a:p>
            <a:r>
              <a:rPr lang="en-US" sz="2000"/>
              <a:t>a++,a--    (</a:t>
            </a:r>
            <a:r>
              <a:rPr lang="zh-CN" altLang="en-US" sz="2000"/>
              <a:t>错误，变量才允许自增、自减运算</a:t>
            </a:r>
            <a:r>
              <a:rPr lang="en-US" sz="2000"/>
              <a:t>)</a:t>
            </a:r>
          </a:p>
          <a:p>
            <a:r>
              <a:rPr lang="en-US" sz="2000"/>
              <a:t>&amp;p[2]</a:t>
            </a:r>
            <a:r>
              <a:rPr lang="zh-CN" altLang="en-US" sz="2000"/>
              <a:t>，</a:t>
            </a:r>
            <a:r>
              <a:rPr lang="en-US" sz="2000"/>
              <a:t>&amp;a[2]    (</a:t>
            </a:r>
            <a:r>
              <a:rPr lang="zh-CN" altLang="en-US" sz="2000"/>
              <a:t>正确，表示</a:t>
            </a:r>
            <a:r>
              <a:rPr lang="en-US" sz="2000"/>
              <a:t>a[2]</a:t>
            </a:r>
            <a:r>
              <a:rPr lang="zh-CN" altLang="en-US" sz="2000"/>
              <a:t>的地址</a:t>
            </a:r>
            <a:r>
              <a:rPr lang="en-US" sz="2000"/>
              <a:t>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71683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547D66-E488-4B39-8C3F-B5465EEA29A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7168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9963" y="1268413"/>
            <a:ext cx="3094037" cy="382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71685" name="TextBox 5"/>
          <p:cNvSpPr txBox="1">
            <a:spLocks noChangeArrowheads="1"/>
          </p:cNvSpPr>
          <p:nvPr/>
        </p:nvSpPr>
        <p:spPr bwMode="auto">
          <a:xfrm>
            <a:off x="900113" y="981075"/>
            <a:ext cx="5327650" cy="52006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void main()</a:t>
            </a:r>
          </a:p>
          <a:p>
            <a:r>
              <a:rPr lang="en-US" sz="2000"/>
              <a:t>{     int a[5],*p,i;</a:t>
            </a:r>
          </a:p>
          <a:p>
            <a:r>
              <a:rPr lang="en-US" sz="2000"/>
              <a:t>      for(i=0;i&lt;5;i++)</a:t>
            </a:r>
          </a:p>
          <a:p>
            <a:r>
              <a:rPr lang="en-US" sz="2000"/>
              <a:t>	 a[i]=i+1;</a:t>
            </a:r>
          </a:p>
          <a:p>
            <a:r>
              <a:rPr lang="en-US" sz="2000"/>
              <a:t>      p=a; // </a:t>
            </a:r>
            <a:r>
              <a:rPr lang="zh-CN" altLang="en-US" sz="2000"/>
              <a:t>或</a:t>
            </a:r>
            <a:r>
              <a:rPr lang="en-US" sz="2000"/>
              <a:t>p=&amp;a[0];</a:t>
            </a:r>
          </a:p>
          <a:p>
            <a:r>
              <a:rPr lang="en-US" sz="2000"/>
              <a:t>      for(i=0;i&lt;5;i++)</a:t>
            </a:r>
          </a:p>
          <a:p>
            <a:r>
              <a:rPr lang="en-US" sz="2000"/>
              <a:t>	 printf("*(p+%d):%d\n",i,*(p+i));</a:t>
            </a:r>
          </a:p>
          <a:p>
            <a:r>
              <a:rPr lang="en-US" sz="2000"/>
              <a:t>      for(i=0;i&lt;5;i++)</a:t>
            </a:r>
          </a:p>
          <a:p>
            <a:r>
              <a:rPr lang="en-US" sz="2000"/>
              <a:t>	 printf("*(a+%d):%d\n",i,*(a+i));</a:t>
            </a:r>
          </a:p>
          <a:p>
            <a:r>
              <a:rPr lang="en-US" sz="2000"/>
              <a:t>      for(i=0;i&lt;5;i++)</a:t>
            </a:r>
          </a:p>
          <a:p>
            <a:r>
              <a:rPr lang="en-US" sz="2000"/>
              <a:t>	 printf("p[%d]:%d\n",i,p[i]);</a:t>
            </a:r>
          </a:p>
          <a:p>
            <a:r>
              <a:rPr lang="en-US" sz="2000"/>
              <a:t>      for(i=0;i&lt;5;i++)</a:t>
            </a:r>
          </a:p>
          <a:p>
            <a:r>
              <a:rPr lang="en-US" sz="2000"/>
              <a:t>	 printf("a[%d]:%d\n",i,a[i]);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  <p:pic>
        <p:nvPicPr>
          <p:cNvPr id="716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92150"/>
            <a:ext cx="3978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71687" name="TextBox 6"/>
          <p:cNvSpPr txBox="1">
            <a:spLocks noChangeArrowheads="1"/>
          </p:cNvSpPr>
          <p:nvPr/>
        </p:nvSpPr>
        <p:spPr bwMode="auto">
          <a:xfrm>
            <a:off x="900113" y="6280150"/>
            <a:ext cx="755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</a:t>
            </a:r>
            <a:r>
              <a:rPr lang="en-US" sz="2000"/>
              <a:t>int a[5],*p;  p=&amp;a[1];  *(p-1) </a:t>
            </a:r>
            <a:r>
              <a:rPr lang="zh-CN" altLang="en-US" sz="2000"/>
              <a:t>等效于</a:t>
            </a:r>
            <a:r>
              <a:rPr lang="en-US" sz="2000"/>
              <a:t>a[0],  *(p+1) </a:t>
            </a:r>
            <a:r>
              <a:rPr lang="zh-CN" altLang="en-US" sz="2000"/>
              <a:t>等效于</a:t>
            </a:r>
            <a:r>
              <a:rPr lang="en-US" sz="2000"/>
              <a:t>a[2] </a:t>
            </a:r>
            <a:endParaRPr lang="zh-CN" altLang="en-US"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指针自增、自减运算</a:t>
            </a:r>
          </a:p>
        </p:txBody>
      </p:sp>
      <p:sp>
        <p:nvSpPr>
          <p:cNvPr id="72707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003F5B-C64A-4CC6-A9B3-8E06B7B8D764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2708" name="矩形 4"/>
          <p:cNvSpPr>
            <a:spLocks noChangeArrowheads="1"/>
          </p:cNvSpPr>
          <p:nvPr/>
        </p:nvSpPr>
        <p:spPr bwMode="auto">
          <a:xfrm>
            <a:off x="827088" y="836613"/>
            <a:ext cx="7561262" cy="46783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int  a[7], *p=a;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*p++</a:t>
            </a:r>
            <a:r>
              <a:rPr lang="zh-CN" altLang="en-US" sz="2000"/>
              <a:t>，等价于*</a:t>
            </a:r>
            <a:r>
              <a:rPr lang="en-US" sz="2000"/>
              <a:t>(p++)</a:t>
            </a:r>
            <a:r>
              <a:rPr lang="zh-CN" altLang="en-US" sz="2000"/>
              <a:t>，即*</a:t>
            </a:r>
            <a:r>
              <a:rPr lang="en-US" sz="2000"/>
              <a:t>p</a:t>
            </a:r>
            <a:r>
              <a:rPr lang="zh-CN" altLang="en-US" sz="2000"/>
              <a:t>作为表达式的值，然后</a:t>
            </a:r>
            <a:r>
              <a:rPr lang="en-US" sz="2000"/>
              <a:t>p = p + 1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*(p++)</a:t>
            </a:r>
            <a:r>
              <a:rPr lang="zh-CN" altLang="en-US" sz="2000"/>
              <a:t>与*</a:t>
            </a:r>
            <a:r>
              <a:rPr lang="en-US" sz="2000"/>
              <a:t>(++p)</a:t>
            </a:r>
            <a:r>
              <a:rPr lang="zh-CN" altLang="en-US" sz="2000"/>
              <a:t>作用不同。若</a:t>
            </a:r>
            <a:r>
              <a:rPr lang="en-US" sz="2000"/>
              <a:t>p </a:t>
            </a:r>
            <a:r>
              <a:rPr lang="zh-CN" altLang="en-US" sz="2000"/>
              <a:t>的初值为</a:t>
            </a:r>
            <a:r>
              <a:rPr lang="en-US" sz="2000"/>
              <a:t>a</a:t>
            </a:r>
            <a:r>
              <a:rPr lang="zh-CN" altLang="en-US" sz="2000"/>
              <a:t>，则*</a:t>
            </a:r>
            <a:r>
              <a:rPr lang="en-US" sz="2000"/>
              <a:t>(p++)</a:t>
            </a:r>
            <a:r>
              <a:rPr lang="zh-CN" altLang="en-US" sz="2000"/>
              <a:t>等价</a:t>
            </a:r>
            <a:r>
              <a:rPr lang="en-US" sz="2000"/>
              <a:t>a[0]; </a:t>
            </a:r>
            <a:r>
              <a:rPr lang="zh-CN" altLang="en-US" sz="2000"/>
              <a:t>然后</a:t>
            </a:r>
            <a:r>
              <a:rPr lang="en-US" sz="2000"/>
              <a:t>p++; </a:t>
            </a:r>
            <a:r>
              <a:rPr lang="zh-CN" altLang="en-US" sz="2000"/>
              <a:t>而*</a:t>
            </a:r>
            <a:r>
              <a:rPr lang="en-US" sz="2000"/>
              <a:t>(++p)</a:t>
            </a:r>
            <a:r>
              <a:rPr lang="zh-CN" altLang="en-US" sz="2000"/>
              <a:t>等价*</a:t>
            </a:r>
            <a:r>
              <a:rPr lang="en-US" sz="2000"/>
              <a:t>(p+1); a[1];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 (*p)++</a:t>
            </a:r>
            <a:r>
              <a:rPr lang="zh-CN" altLang="en-US" sz="2000"/>
              <a:t>表示</a:t>
            </a:r>
            <a:r>
              <a:rPr lang="en-US" sz="2000"/>
              <a:t>p </a:t>
            </a:r>
            <a:r>
              <a:rPr lang="zh-CN" altLang="en-US" sz="2000"/>
              <a:t>所指向的元素值加</a:t>
            </a:r>
            <a:r>
              <a:rPr lang="en-US" sz="2000"/>
              <a:t>1</a:t>
            </a:r>
            <a:r>
              <a:rPr lang="zh-CN" altLang="en-US" sz="2000"/>
              <a:t>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如果</a:t>
            </a:r>
            <a:r>
              <a:rPr lang="en-US" sz="2000"/>
              <a:t>p </a:t>
            </a:r>
            <a:r>
              <a:rPr lang="zh-CN" altLang="en-US" sz="2000"/>
              <a:t>当前指向</a:t>
            </a:r>
            <a:r>
              <a:rPr lang="en-US" sz="2000"/>
              <a:t>a </a:t>
            </a:r>
            <a:r>
              <a:rPr lang="zh-CN" altLang="en-US" sz="2000"/>
              <a:t>数组中的第</a:t>
            </a:r>
            <a:r>
              <a:rPr lang="en-US" sz="2000"/>
              <a:t>i </a:t>
            </a:r>
            <a:r>
              <a:rPr lang="zh-CN" altLang="en-US" sz="2000"/>
              <a:t>个元素，即</a:t>
            </a:r>
            <a:r>
              <a:rPr lang="en-US" sz="2000"/>
              <a:t>p = &amp;a[i]; </a:t>
            </a:r>
            <a:r>
              <a:rPr lang="zh-CN" altLang="en-US" sz="2000"/>
              <a:t>则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/>
              <a:t>     </a:t>
            </a:r>
            <a:r>
              <a:rPr lang="zh-CN" altLang="en-US" sz="2000">
                <a:solidFill>
                  <a:srgbClr val="C00000"/>
                </a:solidFill>
              </a:rPr>
              <a:t>*</a:t>
            </a:r>
            <a:r>
              <a:rPr lang="en-US" sz="2000">
                <a:solidFill>
                  <a:srgbClr val="C00000"/>
                </a:solidFill>
              </a:rPr>
              <a:t>(p- -)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a[i- -]</a:t>
            </a:r>
            <a:r>
              <a:rPr lang="zh-CN" altLang="en-US" sz="2000">
                <a:solidFill>
                  <a:srgbClr val="C00000"/>
                </a:solidFill>
              </a:rPr>
              <a:t>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     *</a:t>
            </a:r>
            <a:r>
              <a:rPr lang="en-US" sz="2000">
                <a:solidFill>
                  <a:srgbClr val="C00000"/>
                </a:solidFill>
              </a:rPr>
              <a:t>(++p)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a[++i]</a:t>
            </a:r>
            <a:r>
              <a:rPr lang="zh-CN" altLang="en-US" sz="2000">
                <a:solidFill>
                  <a:srgbClr val="C00000"/>
                </a:solidFill>
              </a:rPr>
              <a:t>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     *</a:t>
            </a:r>
            <a:r>
              <a:rPr lang="en-US" sz="2000">
                <a:solidFill>
                  <a:srgbClr val="C00000"/>
                </a:solidFill>
              </a:rPr>
              <a:t>(- -p)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a[- -i]</a:t>
            </a:r>
            <a:r>
              <a:rPr lang="zh-CN" altLang="en-US" sz="2000">
                <a:solidFill>
                  <a:srgbClr val="C00000"/>
                </a:solidFill>
              </a:rPr>
              <a:t>。</a:t>
            </a:r>
          </a:p>
        </p:txBody>
      </p:sp>
      <p:sp>
        <p:nvSpPr>
          <p:cNvPr id="72709" name="矩形 2"/>
          <p:cNvSpPr>
            <a:spLocks noChangeArrowheads="1"/>
          </p:cNvSpPr>
          <p:nvPr/>
        </p:nvSpPr>
        <p:spPr bwMode="auto">
          <a:xfrm>
            <a:off x="850900" y="5673725"/>
            <a:ext cx="7537450" cy="11398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P48, *,++,--,</a:t>
            </a:r>
            <a:r>
              <a:rPr lang="zh-CN" altLang="en-US" sz="2000"/>
              <a:t>优先级：</a:t>
            </a:r>
            <a:r>
              <a:rPr lang="en-US" sz="2000"/>
              <a:t>2</a:t>
            </a:r>
            <a:r>
              <a:rPr lang="zh-CN" altLang="en-US" sz="2000"/>
              <a:t>，结合方向：自右向左</a:t>
            </a:r>
          </a:p>
          <a:p>
            <a:r>
              <a:rPr lang="en-US" sz="2000"/>
              <a:t>++p</a:t>
            </a:r>
            <a:r>
              <a:rPr lang="zh-CN" altLang="en-US" sz="2000"/>
              <a:t>：先自增，再使用</a:t>
            </a:r>
            <a:r>
              <a:rPr lang="en-US" sz="2000"/>
              <a:t>(</a:t>
            </a:r>
            <a:r>
              <a:rPr lang="zh-CN" altLang="en-US" sz="2000"/>
              <a:t>作为表达式的值</a:t>
            </a:r>
            <a:r>
              <a:rPr lang="en-US" sz="2000"/>
              <a:t>)</a:t>
            </a:r>
          </a:p>
          <a:p>
            <a:r>
              <a:rPr lang="en-US" sz="2000"/>
              <a:t>p++</a:t>
            </a:r>
            <a:r>
              <a:rPr lang="zh-CN" altLang="en-US" sz="2000"/>
              <a:t>：先使用</a:t>
            </a:r>
            <a:r>
              <a:rPr lang="en-US" sz="2000"/>
              <a:t>(</a:t>
            </a:r>
            <a:r>
              <a:rPr lang="zh-CN" altLang="en-US" sz="2000"/>
              <a:t>作为表达式的值</a:t>
            </a:r>
            <a:r>
              <a:rPr lang="en-US" sz="2000"/>
              <a:t>)</a:t>
            </a:r>
            <a:r>
              <a:rPr lang="zh-CN" altLang="en-US" sz="2000"/>
              <a:t>，后自增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指针自增、自减运算</a:t>
            </a:r>
          </a:p>
        </p:txBody>
      </p:sp>
      <p:sp>
        <p:nvSpPr>
          <p:cNvPr id="73731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7F5887-AE0E-4F8A-A7F7-27602D2028E3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3732" name="矩形 4"/>
          <p:cNvSpPr>
            <a:spLocks noChangeArrowheads="1"/>
          </p:cNvSpPr>
          <p:nvPr/>
        </p:nvSpPr>
        <p:spPr bwMode="auto">
          <a:xfrm>
            <a:off x="827088" y="1052513"/>
            <a:ext cx="6697662" cy="33543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void main()</a:t>
            </a:r>
          </a:p>
          <a:p>
            <a:r>
              <a:rPr lang="en-US" sz="2000"/>
              <a:t>{   int i,*p,a[7];</a:t>
            </a:r>
          </a:p>
          <a:p>
            <a:r>
              <a:rPr lang="en-US" sz="2000"/>
              <a:t>    p=a;</a:t>
            </a:r>
          </a:p>
          <a:p>
            <a:r>
              <a:rPr lang="en-US" sz="2000"/>
              <a:t>    for(i=0;i&lt;7;i++)</a:t>
            </a:r>
          </a:p>
          <a:p>
            <a:r>
              <a:rPr lang="en-US" sz="2000"/>
              <a:t>       *p++ = i;  </a:t>
            </a:r>
            <a:r>
              <a:rPr lang="nn-NO" altLang="en-US" sz="2000">
                <a:solidFill>
                  <a:srgbClr val="C00000"/>
                </a:solidFill>
              </a:rPr>
              <a:t>// </a:t>
            </a:r>
            <a:r>
              <a:rPr lang="en-US" sz="2000">
                <a:solidFill>
                  <a:srgbClr val="C00000"/>
                </a:solidFill>
              </a:rPr>
              <a:t>【</a:t>
            </a:r>
            <a:r>
              <a:rPr lang="nn-NO" altLang="en-US" sz="2000">
                <a:solidFill>
                  <a:srgbClr val="C00000"/>
                </a:solidFill>
              </a:rPr>
              <a:t>*p++ = *(p++)</a:t>
            </a:r>
            <a:r>
              <a:rPr lang="en-US" sz="2000">
                <a:solidFill>
                  <a:srgbClr val="C00000"/>
                </a:solidFill>
              </a:rPr>
              <a:t>】</a:t>
            </a:r>
            <a:r>
              <a:rPr lang="nn-NO" altLang="en-US" sz="2000">
                <a:solidFill>
                  <a:srgbClr val="C00000"/>
                </a:solidFill>
              </a:rPr>
              <a:t> = i; *p = i; p = p + 1;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    p=a;</a:t>
            </a:r>
          </a:p>
          <a:p>
            <a:r>
              <a:rPr lang="en-US" sz="2000"/>
              <a:t>    for(i=0;i&lt;7;i++)</a:t>
            </a:r>
          </a:p>
          <a:p>
            <a:r>
              <a:rPr lang="en-US" sz="2000"/>
              <a:t>       printf("%d ",*p++); </a:t>
            </a:r>
            <a:r>
              <a:rPr lang="en-US" sz="2000">
                <a:solidFill>
                  <a:srgbClr val="C00000"/>
                </a:solidFill>
              </a:rPr>
              <a:t>// 0 1 2 3 4 5 6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  <p:sp>
        <p:nvSpPr>
          <p:cNvPr id="73733" name="矩形 5"/>
          <p:cNvSpPr>
            <a:spLocks noChangeArrowheads="1"/>
          </p:cNvSpPr>
          <p:nvPr/>
        </p:nvSpPr>
        <p:spPr bwMode="auto">
          <a:xfrm>
            <a:off x="847725" y="4508500"/>
            <a:ext cx="6172200" cy="2247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void  main()</a:t>
            </a:r>
          </a:p>
          <a:p>
            <a:r>
              <a:rPr lang="en-US" sz="2000"/>
              <a:t>{    int   a []={5,8,7,6,2,7,3};</a:t>
            </a:r>
          </a:p>
          <a:p>
            <a:r>
              <a:rPr lang="en-US" sz="2000"/>
              <a:t>       int y,*p=&amp;a[1];</a:t>
            </a:r>
          </a:p>
          <a:p>
            <a:r>
              <a:rPr lang="en-US" sz="2000"/>
              <a:t>       y=(*--p)++;</a:t>
            </a:r>
          </a:p>
          <a:p>
            <a:r>
              <a:rPr lang="en-US" sz="2000"/>
              <a:t>       printf(“%d  %d  %d\n”,y, a[0],*p); </a:t>
            </a:r>
            <a:r>
              <a:rPr lang="en-US" sz="2000">
                <a:solidFill>
                  <a:srgbClr val="C00000"/>
                </a:solidFill>
              </a:rPr>
              <a:t>// 5 6 6</a:t>
            </a:r>
          </a:p>
          <a:p>
            <a:r>
              <a:rPr lang="en-US" sz="2000"/>
              <a:t>} </a:t>
            </a:r>
            <a:endParaRPr lang="zh-CN" altLang="en-US" sz="2000"/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5157788"/>
            <a:ext cx="50673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指针与字符串</a:t>
            </a:r>
          </a:p>
        </p:txBody>
      </p:sp>
      <p:sp>
        <p:nvSpPr>
          <p:cNvPr id="74755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60AAFD-7EF7-4576-BFED-242D1797AF4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4756" name="矩形 4"/>
          <p:cNvSpPr>
            <a:spLocks noChangeArrowheads="1"/>
          </p:cNvSpPr>
          <p:nvPr/>
        </p:nvSpPr>
        <p:spPr bwMode="auto">
          <a:xfrm>
            <a:off x="755650" y="836613"/>
            <a:ext cx="8208963" cy="33543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void main( )</a:t>
            </a:r>
          </a:p>
          <a:p>
            <a:r>
              <a:rPr lang="en-US" sz="2000"/>
              <a:t>{   char  *string=“I love China!”;</a:t>
            </a:r>
          </a:p>
          <a:p>
            <a:r>
              <a:rPr lang="en-US" sz="2000"/>
              <a:t>     printf(“%s\n”,string);</a:t>
            </a:r>
          </a:p>
          <a:p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string+=7;</a:t>
            </a:r>
          </a:p>
          <a:p>
            <a:r>
              <a:rPr lang="en-US" sz="2000">
                <a:solidFill>
                  <a:srgbClr val="0A85FF"/>
                </a:solidFill>
              </a:rPr>
              <a:t>      while(*string)   </a:t>
            </a:r>
            <a:r>
              <a:rPr lang="en-US" sz="2000">
                <a:solidFill>
                  <a:srgbClr val="C00000"/>
                </a:solidFill>
              </a:rPr>
              <a:t>// *string != 0  (‘\0’</a:t>
            </a:r>
            <a:r>
              <a:rPr lang="zh-CN" altLang="en-US" sz="2000">
                <a:solidFill>
                  <a:srgbClr val="C00000"/>
                </a:solidFill>
              </a:rPr>
              <a:t>的</a:t>
            </a:r>
            <a:r>
              <a:rPr lang="en-US" sz="2000">
                <a:solidFill>
                  <a:srgbClr val="C00000"/>
                </a:solidFill>
              </a:rPr>
              <a:t>ASCII</a:t>
            </a:r>
            <a:r>
              <a:rPr lang="zh-CN" altLang="en-US" sz="2000">
                <a:solidFill>
                  <a:srgbClr val="C00000"/>
                </a:solidFill>
              </a:rPr>
              <a:t>码值</a:t>
            </a:r>
            <a:r>
              <a:rPr lang="en-US" sz="2000">
                <a:solidFill>
                  <a:srgbClr val="C00000"/>
                </a:solidFill>
              </a:rPr>
              <a:t>0)</a:t>
            </a:r>
          </a:p>
          <a:p>
            <a:r>
              <a:rPr lang="en-US" sz="2000"/>
              <a:t>      {      putchar(string[0]); </a:t>
            </a:r>
            <a:r>
              <a:rPr lang="en-US" sz="2000">
                <a:solidFill>
                  <a:srgbClr val="C00000"/>
                </a:solidFill>
              </a:rPr>
              <a:t>// *string</a:t>
            </a:r>
          </a:p>
          <a:p>
            <a:r>
              <a:rPr lang="en-US" sz="2000"/>
              <a:t>              string++;</a:t>
            </a:r>
          </a:p>
          <a:p>
            <a:r>
              <a:rPr lang="en-US" sz="2000"/>
              <a:t>       }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  <p:sp>
        <p:nvSpPr>
          <p:cNvPr id="74757" name="矩形 5"/>
          <p:cNvSpPr>
            <a:spLocks noChangeArrowheads="1"/>
          </p:cNvSpPr>
          <p:nvPr/>
        </p:nvSpPr>
        <p:spPr bwMode="auto">
          <a:xfrm>
            <a:off x="611188" y="4349750"/>
            <a:ext cx="3744912" cy="2247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void main( )</a:t>
            </a:r>
          </a:p>
          <a:p>
            <a:r>
              <a:rPr lang="en-US" sz="2000"/>
              <a:t>{   char  *string=“I love China!”;</a:t>
            </a:r>
          </a:p>
          <a:p>
            <a:r>
              <a:rPr lang="en-US" sz="2000"/>
              <a:t>     printf(“%s\n”,string);</a:t>
            </a:r>
          </a:p>
          <a:p>
            <a:r>
              <a:rPr lang="en-US" sz="2000">
                <a:solidFill>
                  <a:srgbClr val="FF0000"/>
                </a:solidFill>
              </a:rPr>
              <a:t>     string+=7;</a:t>
            </a:r>
          </a:p>
          <a:p>
            <a:r>
              <a:rPr lang="en-US" sz="2000"/>
              <a:t>     printf(“%s”,string);           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  <p:sp>
        <p:nvSpPr>
          <p:cNvPr id="74758" name="矩形 6"/>
          <p:cNvSpPr>
            <a:spLocks noChangeArrowheads="1"/>
          </p:cNvSpPr>
          <p:nvPr/>
        </p:nvSpPr>
        <p:spPr bwMode="auto">
          <a:xfrm>
            <a:off x="4500563" y="4365625"/>
            <a:ext cx="4464050" cy="22463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void main( )</a:t>
            </a:r>
          </a:p>
          <a:p>
            <a:r>
              <a:rPr lang="en-US" sz="2000"/>
              <a:t>{   char  str[ ]=“I love China!”</a:t>
            </a:r>
            <a:r>
              <a:rPr lang="zh-CN" altLang="en-US" sz="2000"/>
              <a:t>；</a:t>
            </a:r>
            <a:endParaRPr lang="en-US" sz="2000"/>
          </a:p>
          <a:p>
            <a:r>
              <a:rPr lang="en-US" sz="2000">
                <a:solidFill>
                  <a:srgbClr val="FF0000"/>
                </a:solidFill>
              </a:rPr>
              <a:t>     char *string=str;</a:t>
            </a:r>
          </a:p>
          <a:p>
            <a:r>
              <a:rPr lang="en-US" sz="2000"/>
              <a:t>     printf(“%s\n”,string);</a:t>
            </a:r>
          </a:p>
          <a:p>
            <a:r>
              <a:rPr lang="en-US" sz="2000">
                <a:solidFill>
                  <a:srgbClr val="FF0000"/>
                </a:solidFill>
              </a:rPr>
              <a:t>     string+=7;</a:t>
            </a:r>
          </a:p>
          <a:p>
            <a:r>
              <a:rPr lang="en-US" sz="2000"/>
              <a:t>     printf(“%s”,string);   }</a:t>
            </a:r>
            <a:endParaRPr lang="zh-CN" altLang="en-US" sz="2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字符指针变量与字符数组比较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4294967295"/>
          </p:nvPr>
        </p:nvSpPr>
        <p:spPr>
          <a:xfrm>
            <a:off x="684213" y="908050"/>
            <a:ext cx="7920037" cy="21605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/>
              <a:t>char  *cp;    </a:t>
            </a:r>
            <a:r>
              <a:rPr lang="zh-CN" altLang="en-US" sz="2000"/>
              <a:t>与    </a:t>
            </a:r>
            <a:r>
              <a:rPr lang="en-US" sz="2000"/>
              <a:t>char str[20];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000"/>
              <a:t>str</a:t>
            </a:r>
            <a:r>
              <a:rPr lang="zh-CN" altLang="en-US" sz="2000"/>
              <a:t>是地址常量；</a:t>
            </a:r>
            <a:r>
              <a:rPr lang="en-US" sz="2000"/>
              <a:t>cp</a:t>
            </a:r>
            <a:r>
              <a:rPr lang="zh-CN" altLang="en-US" sz="2000"/>
              <a:t>是地址变量</a:t>
            </a:r>
            <a:endParaRPr lang="en-US" sz="2000"/>
          </a:p>
          <a:p>
            <a:pPr marL="0" indent="0">
              <a:buFont typeface="Wingdings" pitchFamily="2" charset="2"/>
              <a:buChar char="Ø"/>
            </a:pPr>
            <a:r>
              <a:rPr lang="en-US" sz="2000"/>
              <a:t>str</a:t>
            </a:r>
            <a:r>
              <a:rPr lang="zh-CN" altLang="en-US" sz="2000"/>
              <a:t>由若干元素组成，每个元素放一个字符；而</a:t>
            </a:r>
            <a:r>
              <a:rPr lang="en-US" sz="2000"/>
              <a:t>cp</a:t>
            </a:r>
            <a:r>
              <a:rPr lang="zh-CN" altLang="en-US" sz="2000"/>
              <a:t>中存放字符串首地址</a:t>
            </a:r>
            <a:endParaRPr lang="en-US" sz="2000"/>
          </a:p>
          <a:p>
            <a:pPr marL="0" indent="0">
              <a:buFont typeface="Wingdings" pitchFamily="2" charset="2"/>
              <a:buChar char="Ø"/>
            </a:pPr>
            <a:r>
              <a:rPr lang="en-US" sz="2000"/>
              <a:t>cp</a:t>
            </a:r>
            <a:r>
              <a:rPr lang="zh-CN" altLang="en-US" sz="2000"/>
              <a:t>接受键入字符串时</a:t>
            </a:r>
            <a:r>
              <a:rPr lang="en-US" sz="2000"/>
              <a:t>,</a:t>
            </a:r>
            <a:r>
              <a:rPr lang="zh-CN" altLang="en-US" sz="2000"/>
              <a:t>必须先开辟存储空间，</a:t>
            </a:r>
            <a:endParaRPr lang="en-US" sz="2000"/>
          </a:p>
          <a:p>
            <a:pPr marL="457200" lvl="1" indent="0">
              <a:buFont typeface="Wingdings" pitchFamily="2" charset="2"/>
              <a:buNone/>
            </a:pPr>
            <a:r>
              <a:rPr lang="en-US" sz="2000">
                <a:solidFill>
                  <a:srgbClr val="C00000"/>
                </a:solidFill>
              </a:rPr>
              <a:t>char str[20], *cp=str;  scanf(“%s”,cp);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7578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AC0A28-C100-4179-876B-5DD3F809BF1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5781" name="矩形 4"/>
          <p:cNvSpPr>
            <a:spLocks noChangeArrowheads="1"/>
          </p:cNvSpPr>
          <p:nvPr/>
        </p:nvSpPr>
        <p:spPr bwMode="auto">
          <a:xfrm>
            <a:off x="684213" y="6197600"/>
            <a:ext cx="7920037" cy="4000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char  str[20];     str=“I love China!”;    </a:t>
            </a:r>
            <a:r>
              <a:rPr lang="en-US" sz="2000">
                <a:solidFill>
                  <a:srgbClr val="C00000"/>
                </a:solidFill>
              </a:rPr>
              <a:t>(</a:t>
            </a:r>
            <a:r>
              <a:rPr lang="zh-CN" altLang="en-US" sz="2000">
                <a:solidFill>
                  <a:srgbClr val="C00000"/>
                </a:solidFill>
              </a:rPr>
              <a:t>错误，</a:t>
            </a:r>
            <a:r>
              <a:rPr lang="en-US" sz="2000">
                <a:solidFill>
                  <a:srgbClr val="C00000"/>
                </a:solidFill>
              </a:rPr>
              <a:t>str</a:t>
            </a:r>
            <a:r>
              <a:rPr lang="zh-CN" altLang="en-US" sz="2000">
                <a:solidFill>
                  <a:srgbClr val="C00000"/>
                </a:solidFill>
              </a:rPr>
              <a:t>是地址常量</a:t>
            </a:r>
            <a:r>
              <a:rPr lang="en-US" sz="200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5782" name="矩形 5"/>
          <p:cNvSpPr>
            <a:spLocks noChangeArrowheads="1"/>
          </p:cNvSpPr>
          <p:nvPr/>
        </p:nvSpPr>
        <p:spPr bwMode="auto">
          <a:xfrm>
            <a:off x="684213" y="3573463"/>
            <a:ext cx="7920037" cy="7683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char  str[ ] = “I love China!”;    </a:t>
            </a:r>
            <a:r>
              <a:rPr lang="en-US" sz="2000">
                <a:solidFill>
                  <a:srgbClr val="C00000"/>
                </a:solidFill>
              </a:rPr>
              <a:t>(</a:t>
            </a:r>
            <a:r>
              <a:rPr lang="zh-CN" altLang="en-US" sz="2000">
                <a:solidFill>
                  <a:srgbClr val="C00000"/>
                </a:solidFill>
              </a:rPr>
              <a:t>正确，</a:t>
            </a:r>
            <a:r>
              <a:rPr lang="en-US" sz="2000">
                <a:solidFill>
                  <a:srgbClr val="C00000"/>
                </a:solidFill>
              </a:rPr>
              <a:t>str</a:t>
            </a:r>
            <a:r>
              <a:rPr lang="zh-CN" altLang="en-US" sz="2000">
                <a:solidFill>
                  <a:srgbClr val="C00000"/>
                </a:solidFill>
              </a:rPr>
              <a:t>定义时，允许</a:t>
            </a:r>
            <a:r>
              <a:rPr lang="en-US" sz="2000">
                <a:solidFill>
                  <a:srgbClr val="C00000"/>
                </a:solidFill>
              </a:rPr>
              <a:t>)</a:t>
            </a:r>
          </a:p>
          <a:p>
            <a:r>
              <a:rPr lang="en-US" sz="2000"/>
              <a:t>char   *cp  = “I love China!”;    </a:t>
            </a:r>
            <a:r>
              <a:rPr lang="en-US" sz="2000">
                <a:solidFill>
                  <a:srgbClr val="C00000"/>
                </a:solidFill>
              </a:rPr>
              <a:t>(</a:t>
            </a:r>
            <a:r>
              <a:rPr lang="zh-CN" altLang="en-US" sz="2000">
                <a:solidFill>
                  <a:srgbClr val="C00000"/>
                </a:solidFill>
              </a:rPr>
              <a:t>正确</a:t>
            </a:r>
            <a:r>
              <a:rPr lang="en-US" sz="200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5783" name="矩形 6"/>
          <p:cNvSpPr>
            <a:spLocks noChangeArrowheads="1"/>
          </p:cNvSpPr>
          <p:nvPr/>
        </p:nvSpPr>
        <p:spPr bwMode="auto">
          <a:xfrm>
            <a:off x="687388" y="4437063"/>
            <a:ext cx="7921625" cy="4000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char   *cp;     cp=“I love China!”;    </a:t>
            </a:r>
            <a:r>
              <a:rPr lang="en-US" sz="2000">
                <a:solidFill>
                  <a:srgbClr val="C00000"/>
                </a:solidFill>
              </a:rPr>
              <a:t>(</a:t>
            </a:r>
            <a:r>
              <a:rPr lang="zh-CN" altLang="en-US" sz="2000">
                <a:solidFill>
                  <a:srgbClr val="C00000"/>
                </a:solidFill>
              </a:rPr>
              <a:t>正确</a:t>
            </a:r>
            <a:r>
              <a:rPr lang="en-US" sz="200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5784" name="矩形 8"/>
          <p:cNvSpPr>
            <a:spLocks noChangeArrowheads="1"/>
          </p:cNvSpPr>
          <p:nvPr/>
        </p:nvSpPr>
        <p:spPr bwMode="auto">
          <a:xfrm>
            <a:off x="684213" y="4941888"/>
            <a:ext cx="7920037" cy="113823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char  str[ ] = “I love China!”;    </a:t>
            </a:r>
            <a:r>
              <a:rPr lang="en-US" sz="2000">
                <a:solidFill>
                  <a:srgbClr val="C00000"/>
                </a:solidFill>
              </a:rPr>
              <a:t>(</a:t>
            </a:r>
            <a:r>
              <a:rPr lang="zh-CN" altLang="en-US" sz="2000">
                <a:solidFill>
                  <a:srgbClr val="C00000"/>
                </a:solidFill>
              </a:rPr>
              <a:t>正确</a:t>
            </a:r>
            <a:r>
              <a:rPr lang="en-US" sz="2000">
                <a:solidFill>
                  <a:srgbClr val="C00000"/>
                </a:solidFill>
              </a:rPr>
              <a:t>)</a:t>
            </a:r>
          </a:p>
          <a:p>
            <a:r>
              <a:rPr lang="en-US" sz="2000"/>
              <a:t>char   *cp  = str+7;</a:t>
            </a:r>
          </a:p>
          <a:p>
            <a:r>
              <a:rPr lang="en-US" sz="2000"/>
              <a:t>printf(“%s”,cp); </a:t>
            </a:r>
            <a:r>
              <a:rPr lang="en-US" sz="2000">
                <a:solidFill>
                  <a:srgbClr val="C00000"/>
                </a:solidFill>
              </a:rPr>
              <a:t>// China!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第九章 结构体与共用体</a:t>
            </a:r>
          </a:p>
        </p:txBody>
      </p:sp>
      <p:sp>
        <p:nvSpPr>
          <p:cNvPr id="76803" name="副标题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40488" cy="22796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结构体变量的定义、初始化、引用</a:t>
            </a:r>
            <a:endParaRPr lang="en-US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结构体数组</a:t>
            </a:r>
            <a:endParaRPr lang="en-US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结构体和指针</a:t>
            </a:r>
            <a:endParaRPr lang="en-US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共用体</a:t>
            </a:r>
          </a:p>
        </p:txBody>
      </p:sp>
      <p:sp>
        <p:nvSpPr>
          <p:cNvPr id="76804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43B878-2363-4B80-8E4C-09A909223636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66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结构体类型与结构体变量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770813" cy="23749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结构体类型与结构体变量概念不同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/>
              <a:t>类型</a:t>
            </a:r>
            <a:r>
              <a:rPr lang="en-US" sz="2400"/>
              <a:t>:</a:t>
            </a:r>
            <a:r>
              <a:rPr lang="zh-CN" altLang="en-US" sz="2400"/>
              <a:t>不分配内存；                      变量</a:t>
            </a:r>
            <a:r>
              <a:rPr lang="en-US" sz="2400"/>
              <a:t>:</a:t>
            </a:r>
            <a:r>
              <a:rPr lang="zh-CN" altLang="en-US" sz="2400"/>
              <a:t>分配内存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/>
              <a:t>类型</a:t>
            </a:r>
            <a:r>
              <a:rPr lang="en-US" sz="2400"/>
              <a:t>:</a:t>
            </a:r>
            <a:r>
              <a:rPr lang="zh-CN" altLang="en-US" sz="2400"/>
              <a:t>不能赋值、存取、运算</a:t>
            </a:r>
            <a:r>
              <a:rPr lang="en-US" sz="2400"/>
              <a:t>;      </a:t>
            </a:r>
            <a:r>
              <a:rPr lang="zh-CN" altLang="en-US" sz="2400"/>
              <a:t>变量</a:t>
            </a:r>
            <a:r>
              <a:rPr lang="en-US" sz="2400"/>
              <a:t>:</a:t>
            </a:r>
            <a:r>
              <a:rPr lang="zh-CN" altLang="en-US" sz="2400"/>
              <a:t>可以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结构体成员名与程序中变量名可相同，不会混淆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结构体可嵌套</a:t>
            </a:r>
          </a:p>
          <a:p>
            <a:pPr>
              <a:buFont typeface="Wingdings" pitchFamily="2" charset="2"/>
              <a:buChar char="Ø"/>
            </a:pPr>
            <a:endParaRPr lang="zh-CN" altLang="en-US" sz="2400"/>
          </a:p>
        </p:txBody>
      </p:sp>
      <p:sp>
        <p:nvSpPr>
          <p:cNvPr id="7782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856044-BF01-4D30-947C-F95F297639D9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778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51213"/>
            <a:ext cx="3490912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77830" name="TextBox 4"/>
          <p:cNvSpPr txBox="1">
            <a:spLocks noChangeArrowheads="1"/>
          </p:cNvSpPr>
          <p:nvPr/>
        </p:nvSpPr>
        <p:spPr bwMode="auto">
          <a:xfrm>
            <a:off x="4787900" y="3517900"/>
            <a:ext cx="3455988" cy="24320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可把结构体变量成员当作一般变量来运算</a:t>
            </a:r>
            <a:endParaRPr lang="en-US" sz="2000"/>
          </a:p>
          <a:p>
            <a:r>
              <a:rPr lang="en-US" sz="2000">
                <a:solidFill>
                  <a:srgbClr val="C00000"/>
                </a:solidFill>
              </a:rPr>
              <a:t>stu2.num=stu1.num+1;</a:t>
            </a:r>
          </a:p>
          <a:p>
            <a:r>
              <a:rPr lang="en-US" sz="2000">
                <a:solidFill>
                  <a:srgbClr val="C00000"/>
                </a:solidFill>
              </a:rPr>
              <a:t>stu1.age++; </a:t>
            </a:r>
          </a:p>
          <a:p>
            <a:r>
              <a:rPr lang="zh-CN" altLang="en-US" sz="2000"/>
              <a:t>可以将一个结构体变量赋值给另一个结构体变量，如</a:t>
            </a:r>
            <a:r>
              <a:rPr lang="en-US" sz="2000">
                <a:solidFill>
                  <a:srgbClr val="C00000"/>
                </a:solidFill>
              </a:rPr>
              <a:t>stu2=stu1;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结构体变量的初始化</a:t>
            </a:r>
          </a:p>
        </p:txBody>
      </p:sp>
      <p:sp>
        <p:nvSpPr>
          <p:cNvPr id="78851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7E2F82-7B46-480A-8806-21BCA060AD1D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7885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981075"/>
            <a:ext cx="5113337" cy="1819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788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997200"/>
            <a:ext cx="504348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788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929188"/>
            <a:ext cx="504348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结构体数组</a:t>
            </a:r>
          </a:p>
        </p:txBody>
      </p:sp>
      <p:sp>
        <p:nvSpPr>
          <p:cNvPr id="79875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0E6E6A-1061-44EA-B5BA-4BDF4457ECE7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7987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908050"/>
            <a:ext cx="2816225" cy="2808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798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08050"/>
            <a:ext cx="28670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7987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73463"/>
            <a:ext cx="26638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7987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1046163"/>
            <a:ext cx="2614612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关系表达式及优先级</a:t>
            </a:r>
          </a:p>
        </p:txBody>
      </p:sp>
      <p:sp>
        <p:nvSpPr>
          <p:cNvPr id="9219" name="灯片编号占位符 2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8FBAD5-F2B7-403F-8F3F-0F1CB4796C0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1260475" y="1557338"/>
            <a:ext cx="755967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/>
              <a:t>关系表达式的结果值：</a:t>
            </a:r>
            <a:endParaRPr lang="en-US" sz="2000"/>
          </a:p>
          <a:p>
            <a:pPr lvl="1"/>
            <a:r>
              <a:rPr lang="zh-CN" altLang="en-US" sz="2000"/>
              <a:t>真（</a:t>
            </a:r>
            <a:r>
              <a:rPr lang="en-US" sz="2000"/>
              <a:t>1</a:t>
            </a:r>
            <a:r>
              <a:rPr lang="zh-CN" altLang="en-US" sz="2000"/>
              <a:t>）：条件成立，非</a:t>
            </a:r>
            <a:r>
              <a:rPr lang="en-US" sz="2000"/>
              <a:t>0</a:t>
            </a:r>
            <a:r>
              <a:rPr lang="zh-CN" altLang="en-US" sz="2000"/>
              <a:t>；假（</a:t>
            </a:r>
            <a:r>
              <a:rPr lang="en-US" sz="2000"/>
              <a:t>0</a:t>
            </a:r>
            <a:r>
              <a:rPr lang="zh-CN" altLang="en-US" sz="2000"/>
              <a:t>）：条件不成立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赋值运算符（低）</a:t>
            </a:r>
            <a:r>
              <a:rPr lang="en-US" sz="2000">
                <a:sym typeface="Wingdings" pitchFamily="2" charset="2"/>
              </a:rPr>
              <a:t></a:t>
            </a:r>
            <a:r>
              <a:rPr lang="zh-CN" altLang="en-US" sz="2000">
                <a:sym typeface="Wingdings" pitchFamily="2" charset="2"/>
              </a:rPr>
              <a:t>关系（比较）运算符</a:t>
            </a:r>
            <a:r>
              <a:rPr lang="en-US" sz="2000">
                <a:sym typeface="Wingdings" pitchFamily="2" charset="2"/>
              </a:rPr>
              <a:t></a:t>
            </a:r>
            <a:r>
              <a:rPr lang="zh-CN" altLang="en-US" sz="2000">
                <a:sym typeface="Wingdings" pitchFamily="2" charset="2"/>
              </a:rPr>
              <a:t>算术运算符（高）</a:t>
            </a:r>
            <a:endParaRPr lang="en-US" sz="200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>
                <a:sym typeface="Wingdings" pitchFamily="2" charset="2"/>
              </a:rPr>
              <a:t>等于、不等于</a:t>
            </a:r>
            <a:r>
              <a:rPr lang="en-US" sz="2000">
                <a:sym typeface="Wingdings" pitchFamily="2" charset="2"/>
              </a:rPr>
              <a:t> </a:t>
            </a:r>
            <a:r>
              <a:rPr lang="zh-CN" altLang="en-US" sz="2000">
                <a:sym typeface="Wingdings" pitchFamily="2" charset="2"/>
              </a:rPr>
              <a:t>低于关系（比较）运算符</a:t>
            </a:r>
            <a:endParaRPr lang="en-US" sz="2000">
              <a:sym typeface="Wingdings" pitchFamily="2" charset="2"/>
            </a:endParaRPr>
          </a:p>
          <a:p>
            <a:pPr lvl="1">
              <a:buFont typeface="Wingdings" pitchFamily="2" charset="2"/>
              <a:buChar char="u"/>
            </a:pPr>
            <a:r>
              <a:rPr lang="en-US" sz="2000">
                <a:sym typeface="Wingdings" pitchFamily="2" charset="2"/>
              </a:rPr>
              <a:t>c&gt;a+b    =》  c&gt;(a+b)</a:t>
            </a:r>
          </a:p>
          <a:p>
            <a:pPr lvl="1">
              <a:buFont typeface="Wingdings" pitchFamily="2" charset="2"/>
              <a:buChar char="u"/>
            </a:pPr>
            <a:r>
              <a:rPr lang="en-US" sz="2000">
                <a:sym typeface="Wingdings" pitchFamily="2" charset="2"/>
              </a:rPr>
              <a:t>a&gt;b!=c   =》 (a&gt;b) !=c</a:t>
            </a:r>
          </a:p>
          <a:p>
            <a:pPr lvl="1">
              <a:buFont typeface="Wingdings" pitchFamily="2" charset="2"/>
              <a:buChar char="u"/>
            </a:pPr>
            <a:r>
              <a:rPr lang="en-US" sz="2000">
                <a:sym typeface="Wingdings" pitchFamily="2" charset="2"/>
              </a:rPr>
              <a:t>a==b&lt;c  =》  a==(b&lt;c)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>
                <a:sym typeface="Wingdings" pitchFamily="2" charset="2"/>
              </a:rPr>
              <a:t>a=b&gt;c    =》  a=(b&gt;c)     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结构体数组初始化和引用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4294967295"/>
          </p:nvPr>
        </p:nvSpPr>
        <p:spPr>
          <a:xfrm>
            <a:off x="762000" y="1343025"/>
            <a:ext cx="7913688" cy="438943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000"/>
              <a:t>初始化：</a:t>
            </a:r>
            <a:endParaRPr lang="en-US" sz="2000"/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struct 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      {     int  num;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             char name[20];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             char sex;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             int age;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      }stu[ ]={{112,”wang lin”,’M’,19},{……},{……}};</a:t>
            </a:r>
          </a:p>
          <a:p>
            <a:pPr marL="0" indent="0">
              <a:buFont typeface="Wingdings" pitchFamily="2" charset="2"/>
              <a:buNone/>
            </a:pPr>
            <a:endParaRPr lang="en-US" sz="2000"/>
          </a:p>
          <a:p>
            <a:pPr marL="0" indent="0">
              <a:buFont typeface="Wingdings" pitchFamily="2" charset="2"/>
              <a:buNone/>
            </a:pPr>
            <a:r>
              <a:rPr lang="zh-CN" altLang="en-US" sz="2000"/>
              <a:t>引用：结构体数组名</a:t>
            </a:r>
            <a:r>
              <a:rPr lang="en-US" sz="2000"/>
              <a:t>[</a:t>
            </a:r>
            <a:r>
              <a:rPr lang="zh-CN" altLang="en-US" sz="2000"/>
              <a:t>下标</a:t>
            </a:r>
            <a:r>
              <a:rPr lang="en-US" sz="2000"/>
              <a:t>].</a:t>
            </a:r>
            <a:r>
              <a:rPr lang="zh-CN" altLang="en-US" sz="2000"/>
              <a:t>成员名</a:t>
            </a:r>
            <a:endParaRPr lang="en-US" sz="2000"/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strcpy(stu[0].name,”Libao”);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stu[1].age++;</a:t>
            </a:r>
            <a:endParaRPr lang="zh-CN" altLang="en-US" sz="2000"/>
          </a:p>
        </p:txBody>
      </p:sp>
      <p:sp>
        <p:nvSpPr>
          <p:cNvPr id="8090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C0FCC2-0B44-412E-B01C-9D303B3BDC89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70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结构体和指针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986713" cy="129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指向结构体变量的指针：存放结构体变量在内存的起始地址。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定义形式：</a:t>
            </a:r>
            <a:r>
              <a:rPr lang="en-US" sz="2400"/>
              <a:t>struct  </a:t>
            </a:r>
            <a:r>
              <a:rPr lang="zh-CN" altLang="en-US" sz="2400"/>
              <a:t>结构体名   *结构体指针名</a:t>
            </a:r>
            <a:r>
              <a:rPr lang="en-US" sz="2400"/>
              <a:t>;</a:t>
            </a:r>
          </a:p>
          <a:p>
            <a:pPr>
              <a:buFont typeface="Wingdings" pitchFamily="2" charset="2"/>
              <a:buChar char="Ø"/>
            </a:pPr>
            <a:endParaRPr lang="zh-CN" altLang="en-US" sz="2400"/>
          </a:p>
        </p:txBody>
      </p:sp>
      <p:sp>
        <p:nvSpPr>
          <p:cNvPr id="81924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D90B24-7830-4B1B-B8D8-D72CB5F2535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71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25" name="矩形 4"/>
          <p:cNvSpPr>
            <a:spLocks noChangeArrowheads="1"/>
          </p:cNvSpPr>
          <p:nvPr/>
        </p:nvSpPr>
        <p:spPr bwMode="auto">
          <a:xfrm>
            <a:off x="827088" y="2565400"/>
            <a:ext cx="4572000" cy="37242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struct  student</a:t>
            </a:r>
          </a:p>
          <a:p>
            <a:r>
              <a:rPr lang="en-US" sz="2000"/>
              <a:t>      {     int  num;</a:t>
            </a:r>
          </a:p>
          <a:p>
            <a:r>
              <a:rPr lang="en-US" sz="2000"/>
              <a:t>             char name[20];</a:t>
            </a:r>
          </a:p>
          <a:p>
            <a:r>
              <a:rPr lang="en-US" sz="2000"/>
              <a:t>             char sex;</a:t>
            </a:r>
          </a:p>
          <a:p>
            <a:r>
              <a:rPr lang="en-US" sz="2000"/>
              <a:t>             int age;</a:t>
            </a:r>
          </a:p>
          <a:p>
            <a:r>
              <a:rPr lang="en-US" sz="2000"/>
              <a:t>      }stu;</a:t>
            </a:r>
          </a:p>
          <a:p>
            <a:r>
              <a:rPr lang="en-US" sz="2000"/>
              <a:t>struct  student   *p=&amp;stu;</a:t>
            </a:r>
          </a:p>
          <a:p>
            <a:r>
              <a:rPr lang="pt-BR" altLang="en-US" sz="2000"/>
              <a:t>stu1.num=101;  </a:t>
            </a:r>
          </a:p>
          <a:p>
            <a:r>
              <a:rPr lang="pt-BR" altLang="en-US" sz="2000"/>
              <a:t>(*p).num=101;</a:t>
            </a:r>
          </a:p>
          <a:p>
            <a:r>
              <a:rPr lang="pt-BR" altLang="en-US" sz="2000"/>
              <a:t>p</a:t>
            </a:r>
            <a:r>
              <a:rPr lang="en-US" sz="2000"/>
              <a:t>-&gt;</a:t>
            </a:r>
            <a:r>
              <a:rPr lang="pt-BR" altLang="en-US" sz="2000"/>
              <a:t>num=101;</a:t>
            </a:r>
            <a:endParaRPr lang="zh-CN" altLang="en-US" sz="2000"/>
          </a:p>
        </p:txBody>
      </p:sp>
      <p:pic>
        <p:nvPicPr>
          <p:cNvPr id="819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293938"/>
            <a:ext cx="3154363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用结构体指针变量作函数参数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265988" cy="4302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/>
              <a:t>地址传递，双向传递，可以改变实参的值</a:t>
            </a:r>
          </a:p>
        </p:txBody>
      </p:sp>
      <p:sp>
        <p:nvSpPr>
          <p:cNvPr id="8294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DDD2EE-DA65-4A08-ACA1-83AF6919839E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72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2949" name="矩形 4"/>
          <p:cNvSpPr>
            <a:spLocks noChangeArrowheads="1"/>
          </p:cNvSpPr>
          <p:nvPr/>
        </p:nvSpPr>
        <p:spPr bwMode="auto">
          <a:xfrm>
            <a:off x="684213" y="1341438"/>
            <a:ext cx="8351837" cy="18764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struct data {   int a, b, c; };</a:t>
            </a:r>
          </a:p>
          <a:p>
            <a:r>
              <a:rPr lang="en-US" sz="2000"/>
              <a:t>void main( )  {   struct data arg;  </a:t>
            </a:r>
          </a:p>
          <a:p>
            <a:r>
              <a:rPr lang="en-US" sz="2000"/>
              <a:t>                           arg.a=27;   arg.b=3;    arg.c=arg.a+arg.b;  func(&amp;arg); }</a:t>
            </a:r>
          </a:p>
          <a:p>
            <a:r>
              <a:rPr lang="en-US" sz="2000"/>
              <a:t>void func(struct data  *parm)  { parm-&gt;a=18;     parm-&gt;b=5;   </a:t>
            </a:r>
          </a:p>
          <a:p>
            <a:r>
              <a:rPr lang="en-US" sz="2000"/>
              <a:t>                                                       parm-&gt;c=parm-&gt;a*parm-&gt;b; }</a:t>
            </a:r>
          </a:p>
        </p:txBody>
      </p:sp>
      <p:pic>
        <p:nvPicPr>
          <p:cNvPr id="829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624263"/>
            <a:ext cx="1608137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829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644900"/>
            <a:ext cx="206692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829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660775"/>
            <a:ext cx="1862137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829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3644900"/>
            <a:ext cx="1641475" cy="240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共用体（联合体）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626350" cy="159861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使几个不同类型的变量共占一段内存</a:t>
            </a:r>
            <a:r>
              <a:rPr lang="en-US" sz="2000"/>
              <a:t>(</a:t>
            </a:r>
            <a:r>
              <a:rPr lang="zh-CN" altLang="en-US" sz="2000"/>
              <a:t>相互覆盖</a:t>
            </a:r>
            <a:r>
              <a:rPr lang="en-US" sz="200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共用体变量定义分配内存</a:t>
            </a:r>
            <a:r>
              <a:rPr lang="en-US" sz="2000"/>
              <a:t>,</a:t>
            </a:r>
            <a:r>
              <a:rPr lang="zh-CN" altLang="en-US" sz="2000"/>
              <a:t>长度</a:t>
            </a:r>
            <a:r>
              <a:rPr lang="en-US" sz="2000"/>
              <a:t>=</a:t>
            </a:r>
            <a:r>
              <a:rPr lang="zh-CN" altLang="en-US" sz="2000"/>
              <a:t>最长成员所占字节数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共用体变量任何时刻只有一个成员存在</a:t>
            </a:r>
            <a:r>
              <a:rPr lang="en-US" sz="200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共用体变量的地址和它的各成员的地址相同。</a:t>
            </a:r>
            <a:endParaRPr lang="en-US" sz="2000"/>
          </a:p>
        </p:txBody>
      </p:sp>
      <p:sp>
        <p:nvSpPr>
          <p:cNvPr id="8397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9AF7AD-2A98-4320-9755-92C705361BB1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73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436813"/>
            <a:ext cx="636905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839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102225"/>
            <a:ext cx="46799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共用体引用规则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265988" cy="15113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不能引用共用体变量，只能引用其成员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共用体变量中起作用的成员是最后一次存放的成员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不能在定义共用体变量时初始化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可以用一个共用体变量为另一个变量赋值</a:t>
            </a:r>
          </a:p>
          <a:p>
            <a:pPr>
              <a:buFont typeface="Wingdings" pitchFamily="2" charset="2"/>
              <a:buChar char="Ø"/>
            </a:pPr>
            <a:endParaRPr lang="zh-CN" altLang="en-US" sz="2000"/>
          </a:p>
        </p:txBody>
      </p:sp>
      <p:sp>
        <p:nvSpPr>
          <p:cNvPr id="8499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F7EAA3-ADE0-4BE1-98CF-C0F10E3BEFD7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74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849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36813"/>
            <a:ext cx="2278062" cy="19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849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3" y="2492375"/>
            <a:ext cx="5102225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8499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624388"/>
            <a:ext cx="3001963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8500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149725"/>
            <a:ext cx="3436938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结构体与共用体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6762750" cy="9350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区别</a:t>
            </a:r>
            <a:r>
              <a:rPr lang="en-US" sz="2400"/>
              <a:t>: </a:t>
            </a:r>
            <a:r>
              <a:rPr lang="zh-CN" altLang="en-US" sz="2400"/>
              <a:t>存储方式不同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联系</a:t>
            </a:r>
            <a:r>
              <a:rPr lang="en-US" sz="2400"/>
              <a:t>: </a:t>
            </a:r>
            <a:r>
              <a:rPr lang="zh-CN" altLang="en-US" sz="2400"/>
              <a:t>两者可相互嵌套</a:t>
            </a:r>
          </a:p>
        </p:txBody>
      </p:sp>
      <p:sp>
        <p:nvSpPr>
          <p:cNvPr id="8602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C7E988-620B-4AC3-8A0D-8774120C1D9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75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174875"/>
            <a:ext cx="79946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逻辑表达式及优先级</a:t>
            </a:r>
          </a:p>
        </p:txBody>
      </p:sp>
      <p:sp>
        <p:nvSpPr>
          <p:cNvPr id="10243" name="灯片编号占位符 2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670D46-4D6F-45B3-8886-7F28C56B3A7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827088" y="1268413"/>
            <a:ext cx="7561262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逻辑表达式的值与关系表达式的值一样，真为</a:t>
            </a:r>
            <a:r>
              <a:rPr lang="en-US"/>
              <a:t>1</a:t>
            </a:r>
            <a:r>
              <a:rPr lang="zh-CN" altLang="en-US"/>
              <a:t>，假为</a:t>
            </a:r>
            <a:r>
              <a:rPr lang="en-US"/>
              <a:t>0</a:t>
            </a:r>
            <a:r>
              <a:rPr lang="zh-CN" altLang="en-US"/>
              <a:t>，非</a:t>
            </a:r>
            <a:r>
              <a:rPr lang="en-US"/>
              <a:t>0</a:t>
            </a:r>
            <a:r>
              <a:rPr lang="zh-CN" altLang="en-US"/>
              <a:t>为真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a=4;              !a=0</a:t>
            </a:r>
          </a:p>
          <a:p>
            <a:pPr lvl="1">
              <a:lnSpc>
                <a:spcPct val="150000"/>
              </a:lnSpc>
            </a:pPr>
            <a:r>
              <a:rPr lang="en-US"/>
              <a:t>a=4,b=5;      a&amp;&amp;b=1</a:t>
            </a:r>
            <a:r>
              <a:rPr lang="zh-CN" altLang="en-US"/>
              <a:t>，</a:t>
            </a:r>
            <a:r>
              <a:rPr lang="en-US"/>
              <a:t>!a||b=1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在逻辑运算中，非</a:t>
            </a:r>
            <a:r>
              <a:rPr lang="en-US"/>
              <a:t>0</a:t>
            </a:r>
            <a:r>
              <a:rPr lang="zh-CN" altLang="en-US"/>
              <a:t>值参加逻辑运算时被看成</a:t>
            </a:r>
            <a:r>
              <a:rPr lang="en-US"/>
              <a:t>1</a:t>
            </a:r>
            <a:r>
              <a:rPr lang="zh-CN" altLang="en-US"/>
              <a:t>处理</a:t>
            </a:r>
            <a:endParaRPr lang="en-US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优先级：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!a&amp;&amp;b||x&gt;y&amp;&amp;c</a:t>
            </a:r>
          </a:p>
          <a:p>
            <a:pPr lvl="1">
              <a:lnSpc>
                <a:spcPct val="150000"/>
              </a:lnSpc>
            </a:pPr>
            <a:r>
              <a:rPr lang="en-US"/>
              <a:t>((!a)&amp;&amp;b) || ((x&gt;y)&amp;&amp;c)</a:t>
            </a:r>
            <a:endParaRPr lang="zh-CN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4365625"/>
            <a:ext cx="14605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C7A5C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E4916F-5D7D-4C1D-A308-A36D86942AD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&amp;&amp;、||连接的表达式求值顺序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82663"/>
            <a:ext cx="7915275" cy="15827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/>
              <a:t>由&amp;&amp;与||连接的表达式按从左到右的顺序进行行求值</a:t>
            </a:r>
            <a:r>
              <a:rPr lang="zh-CN" altLang="en-US" sz="2000">
                <a:solidFill>
                  <a:srgbClr val="C00000"/>
                </a:solidFill>
              </a:rPr>
              <a:t>（即使右端的优先级高，也是如此），</a:t>
            </a:r>
            <a:r>
              <a:rPr lang="zh-CN" altLang="en-US" sz="2000"/>
              <a:t>并且，在知道结果值为真或假后立即停止计算。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a&amp;&amp;b:   有0为0，a=0，不判别（计算）b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a||b:  有1为1，a=1，不判别（计算）b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03263" y="2703513"/>
            <a:ext cx="6607175" cy="7715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例：a&amp;&amp;b&amp;&amp;c  则当a=0(假)时, b,c不再判断。      </a:t>
            </a:r>
          </a:p>
          <a:p>
            <a:r>
              <a:rPr lang="zh-CN" altLang="en-US" sz="2000"/>
              <a:t>                                 当a=1,b=0时, 不再判c.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12788" y="3632200"/>
            <a:ext cx="4684712" cy="4048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例：a || b || c.       当a=1时,b, c均不必判别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85800" y="4154488"/>
            <a:ext cx="7993063" cy="113823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例：int a=1,b=8,c=9,d;</a:t>
            </a:r>
          </a:p>
          <a:p>
            <a:r>
              <a:rPr lang="zh-CN" altLang="en-US" sz="2000"/>
              <a:t>d=(a||(b=10)||(c=2)); </a:t>
            </a:r>
            <a:r>
              <a:rPr lang="zh-CN" altLang="en-US" sz="2000">
                <a:solidFill>
                  <a:srgbClr val="99CC00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// 从左到右求值，即使( )的优先级更高</a:t>
            </a:r>
          </a:p>
          <a:p>
            <a:r>
              <a:rPr lang="zh-CN" altLang="en-US" sz="2000"/>
              <a:t>printf(“a=%d,b=%d,c=%d,d=%d”,a,b,c,d);   </a:t>
            </a:r>
            <a:r>
              <a:rPr lang="zh-CN" altLang="en-US" sz="2000">
                <a:solidFill>
                  <a:srgbClr val="C00000"/>
                </a:solidFill>
              </a:rPr>
              <a:t>// a=1,b=8,c=9,d=1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755650" y="5461000"/>
            <a:ext cx="4321175" cy="11366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>
                <a:sym typeface="Arial" pitchFamily="34" charset="0"/>
              </a:rPr>
              <a:t>例：int i1=0,i2=5;</a:t>
            </a:r>
          </a:p>
          <a:p>
            <a:r>
              <a:rPr lang="zh-CN" altLang="en-US" sz="2000">
                <a:sym typeface="Arial" pitchFamily="34" charset="0"/>
              </a:rPr>
              <a:t>printf("%d\n",!i1&amp;&amp;i2--);  </a:t>
            </a:r>
            <a:r>
              <a:rPr lang="zh-CN" altLang="en-US" sz="2000">
                <a:solidFill>
                  <a:srgbClr val="C00000"/>
                </a:solidFill>
                <a:sym typeface="Arial" pitchFamily="34" charset="0"/>
              </a:rPr>
              <a:t>// 1    </a:t>
            </a:r>
          </a:p>
          <a:p>
            <a:r>
              <a:rPr lang="zh-CN" altLang="en-US" sz="2000">
                <a:sym typeface="Arial" pitchFamily="34" charset="0"/>
              </a:rPr>
              <a:t>printf("%d\n",i2); </a:t>
            </a:r>
            <a:r>
              <a:rPr lang="zh-CN" altLang="en-US" sz="2000">
                <a:solidFill>
                  <a:srgbClr val="C00000"/>
                </a:solidFill>
                <a:sym typeface="Arial" pitchFamily="34" charset="0"/>
              </a:rPr>
              <a:t>//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6666"/>
    </a:dk2>
    <a:lt2>
      <a:srgbClr val="003366"/>
    </a:lt2>
    <a:accent1>
      <a:srgbClr val="99CC99"/>
    </a:accent1>
    <a:accent2>
      <a:srgbClr val="33CCCC"/>
    </a:accent2>
    <a:accent3>
      <a:srgbClr val="FFFFFF"/>
    </a:accent3>
    <a:accent4>
      <a:srgbClr val="002A56"/>
    </a:accent4>
    <a:accent5>
      <a:srgbClr val="CAE2CA"/>
    </a:accent5>
    <a:accent6>
      <a:srgbClr val="2DB9B9"/>
    </a:accent6>
    <a:hlink>
      <a:srgbClr val="666699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6666"/>
    </a:dk2>
    <a:lt2>
      <a:srgbClr val="003366"/>
    </a:lt2>
    <a:accent1>
      <a:srgbClr val="99CC99"/>
    </a:accent1>
    <a:accent2>
      <a:srgbClr val="33CCCC"/>
    </a:accent2>
    <a:accent3>
      <a:srgbClr val="FFFFFF"/>
    </a:accent3>
    <a:accent4>
      <a:srgbClr val="002A56"/>
    </a:accent4>
    <a:accent5>
      <a:srgbClr val="CAE2CA"/>
    </a:accent5>
    <a:accent6>
      <a:srgbClr val="2DB9B9"/>
    </a:accent6>
    <a:hlink>
      <a:srgbClr val="666699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Pages>0</Pages>
  <Words>6526</Words>
  <Characters>0</Characters>
  <Application>Microsoft Office PowerPoint</Application>
  <DocSecurity>0</DocSecurity>
  <PresentationFormat>全屏显示(4:3)</PresentationFormat>
  <Lines>0</Lines>
  <Paragraphs>864</Paragraphs>
  <Slides>75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8" baseType="lpstr">
      <vt:lpstr>Arial</vt:lpstr>
      <vt:lpstr>宋体</vt:lpstr>
      <vt:lpstr>Wingdings</vt:lpstr>
      <vt:lpstr>Times New Roman</vt:lpstr>
      <vt:lpstr>楷体_GB2312</vt:lpstr>
      <vt:lpstr>Tahoma</vt:lpstr>
      <vt:lpstr>Monotype Sorts</vt:lpstr>
      <vt:lpstr>隶书</vt:lpstr>
      <vt:lpstr>Symbol</vt:lpstr>
      <vt:lpstr>MT Extra</vt:lpstr>
      <vt:lpstr>新宋体</vt:lpstr>
      <vt:lpstr>Latha</vt:lpstr>
      <vt:lpstr>Capsules</vt:lpstr>
      <vt:lpstr>第2章 C的基本数据类型及运算</vt:lpstr>
      <vt:lpstr>数值常量表示</vt:lpstr>
      <vt:lpstr>字符常量和字符串常量表示</vt:lpstr>
      <vt:lpstr>变量的初始化</vt:lpstr>
      <vt:lpstr>变量的默认初始化值</vt:lpstr>
      <vt:lpstr>两个整数相除的值</vt:lpstr>
      <vt:lpstr>关系表达式及优先级</vt:lpstr>
      <vt:lpstr>逻辑表达式及优先级</vt:lpstr>
      <vt:lpstr>&amp;&amp;、||连接的表达式求值顺序</vt:lpstr>
      <vt:lpstr>条件运算符及优先级</vt:lpstr>
      <vt:lpstr>逗号运算符</vt:lpstr>
      <vt:lpstr>PowerPoint 演示文稿</vt:lpstr>
      <vt:lpstr>PowerPoint 演示文稿</vt:lpstr>
      <vt:lpstr>PowerPoint 演示文稿</vt:lpstr>
      <vt:lpstr>PowerPoint 演示文稿</vt:lpstr>
      <vt:lpstr>自增自减运算符</vt:lpstr>
      <vt:lpstr>PowerPoint 演示文稿</vt:lpstr>
      <vt:lpstr>第3章 C程序设计初步</vt:lpstr>
      <vt:lpstr>数据输出函数</vt:lpstr>
      <vt:lpstr>数据输入函数  -- scanf()</vt:lpstr>
      <vt:lpstr>PowerPoint 演示文稿</vt:lpstr>
      <vt:lpstr>数据输入函数  -- getche、getch、getch、getchar、gets</vt:lpstr>
      <vt:lpstr>第四章 分支结构的C程序设计</vt:lpstr>
      <vt:lpstr>if 结构</vt:lpstr>
      <vt:lpstr>switch结构</vt:lpstr>
      <vt:lpstr>第五章 循环结构程序设计</vt:lpstr>
      <vt:lpstr>while( ) { }</vt:lpstr>
      <vt:lpstr>for(;;)</vt:lpstr>
      <vt:lpstr>for(;;)</vt:lpstr>
      <vt:lpstr>do{  } while( );</vt:lpstr>
      <vt:lpstr>循环的嵌套</vt:lpstr>
      <vt:lpstr>continue;</vt:lpstr>
      <vt:lpstr>第六章 数组</vt:lpstr>
      <vt:lpstr>数组概念</vt:lpstr>
      <vt:lpstr>常见错误</vt:lpstr>
      <vt:lpstr>一维数组的初始化</vt:lpstr>
      <vt:lpstr>一维数组的初始化</vt:lpstr>
      <vt:lpstr>赋值示例</vt:lpstr>
      <vt:lpstr>字符数组的初始化</vt:lpstr>
      <vt:lpstr>字符数组的初始化</vt:lpstr>
      <vt:lpstr>二维字符数组初始化</vt:lpstr>
      <vt:lpstr>字符串</vt:lpstr>
      <vt:lpstr>字符串处理函数</vt:lpstr>
      <vt:lpstr>关于字符串的'\0'</vt:lpstr>
      <vt:lpstr>冒泡排序</vt:lpstr>
      <vt:lpstr>第七章 函数及变量存储类型</vt:lpstr>
      <vt:lpstr>函数声明</vt:lpstr>
      <vt:lpstr>函数的递归调用</vt:lpstr>
      <vt:lpstr>局部变量—内部变量</vt:lpstr>
      <vt:lpstr>外部变量（全局变量）与局部变量同名</vt:lpstr>
      <vt:lpstr>静态变量</vt:lpstr>
      <vt:lpstr>宏定义与展开</vt:lpstr>
      <vt:lpstr>第八章 指针</vt:lpstr>
      <vt:lpstr>&amp;与*运算符</vt:lpstr>
      <vt:lpstr>指针变量及其初始化</vt:lpstr>
      <vt:lpstr>值传递与地址传递</vt:lpstr>
      <vt:lpstr>错误的地址传递</vt:lpstr>
      <vt:lpstr>数组名作函数参数</vt:lpstr>
      <vt:lpstr>数组名作函数参数</vt:lpstr>
      <vt:lpstr>指针与数组</vt:lpstr>
      <vt:lpstr>指针与数组</vt:lpstr>
      <vt:lpstr>指针自增、自减运算</vt:lpstr>
      <vt:lpstr>指针自增、自减运算</vt:lpstr>
      <vt:lpstr>指针与字符串</vt:lpstr>
      <vt:lpstr>字符指针变量与字符数组比较</vt:lpstr>
      <vt:lpstr>第九章 结构体与共用体</vt:lpstr>
      <vt:lpstr>结构体类型与结构体变量</vt:lpstr>
      <vt:lpstr>结构体变量的初始化</vt:lpstr>
      <vt:lpstr>结构体数组</vt:lpstr>
      <vt:lpstr>结构体数组初始化和引用</vt:lpstr>
      <vt:lpstr>结构体和指针</vt:lpstr>
      <vt:lpstr>用结构体指针变量作函数参数</vt:lpstr>
      <vt:lpstr>共用体（联合体）</vt:lpstr>
      <vt:lpstr>共用体引用规则</vt:lpstr>
      <vt:lpstr>结构体与共用体</vt:lpstr>
    </vt:vector>
  </TitlesOfParts>
  <Company>ustb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Dun</cp:lastModifiedBy>
  <cp:revision>672</cp:revision>
  <cp:lastPrinted>2113-01-01T00:00:00Z</cp:lastPrinted>
  <dcterms:created xsi:type="dcterms:W3CDTF">2002-09-25T01:48:00Z</dcterms:created>
  <dcterms:modified xsi:type="dcterms:W3CDTF">2015-12-23T10:47:19Z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2052-9.1.0.4716</vt:lpwstr>
  </property>
</Properties>
</file>