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340" r:id="rId13"/>
    <p:sldId id="285" r:id="rId14"/>
    <p:sldId id="286" r:id="rId15"/>
    <p:sldId id="287" r:id="rId16"/>
    <p:sldId id="329" r:id="rId17"/>
    <p:sldId id="330" r:id="rId18"/>
    <p:sldId id="332" r:id="rId19"/>
    <p:sldId id="333" r:id="rId20"/>
    <p:sldId id="335" r:id="rId21"/>
    <p:sldId id="336" r:id="rId22"/>
    <p:sldId id="337" r:id="rId23"/>
    <p:sldId id="338" r:id="rId24"/>
    <p:sldId id="289" r:id="rId25"/>
    <p:sldId id="290" r:id="rId26"/>
    <p:sldId id="291" r:id="rId27"/>
    <p:sldId id="339" r:id="rId28"/>
    <p:sldId id="327" r:id="rId29"/>
    <p:sldId id="32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339966"/>
    <a:srgbClr val="000000"/>
    <a:srgbClr val="0066FF"/>
    <a:srgbClr val="CC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38122" autoAdjust="0"/>
  </p:normalViewPr>
  <p:slideViewPr>
    <p:cSldViewPr>
      <p:cViewPr>
        <p:scale>
          <a:sx n="75" d="100"/>
          <a:sy n="75" d="100"/>
        </p:scale>
        <p:origin x="-1236" y="10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8F987B5-5CBA-472A-BFFA-32F6A87FFA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194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排除法，仅有一个条件满足。条件之间不能有交集。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52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float a=12.3,b=-8.2;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=5,j=4;</a:t>
            </a:r>
          </a:p>
          <a:p>
            <a:r>
              <a:rPr lang="en-US" altLang="zh-CN" dirty="0" smtClean="0"/>
              <a:t>     char c='a';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=%d\</a:t>
            </a:r>
            <a:r>
              <a:rPr lang="en-US" altLang="zh-CN" dirty="0" err="1" smtClean="0"/>
              <a:t>n",a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&lt;=j); // 1 【12.3&gt;88.8&lt;=4 -&gt; 0&lt;=4】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// ok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if (a&gt;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&lt;=j)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条件为真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else 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("a&gt;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&lt;=j </a:t>
            </a:r>
            <a:r>
              <a:rPr lang="zh-CN" altLang="en-US" dirty="0" smtClean="0"/>
              <a:t>条件为假</a:t>
            </a:r>
            <a:r>
              <a:rPr lang="en-US" altLang="zh-CN" dirty="0" smtClean="0"/>
              <a:t>\n");  // ok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     // 1&lt;x&lt;10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x&gt;1 &amp;&amp; x&lt;10</a:t>
            </a:r>
            <a:r>
              <a:rPr lang="zh-CN" altLang="en-US" dirty="0" smtClean="0"/>
              <a:t>不等效，但是后者的数学意义更明确，应使用后者表示前者的数学意义。 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x=20;</a:t>
            </a:r>
          </a:p>
          <a:p>
            <a:r>
              <a:rPr lang="en-US" altLang="zh-CN" dirty="0" smtClean="0"/>
              <a:t>     if (1&lt;x&lt;10)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// ok 【1&lt;x&lt;10 -&gt; 1&lt;20&lt;10 -&gt; </a:t>
            </a:r>
            <a:r>
              <a:rPr lang="zh-CN" altLang="en-US" dirty="0" smtClean="0"/>
              <a:t>自左向右</a:t>
            </a:r>
            <a:r>
              <a:rPr lang="en-US" altLang="zh-CN" dirty="0" smtClean="0"/>
              <a:t>,1&lt;20</a:t>
            </a:r>
            <a:r>
              <a:rPr lang="zh-CN" altLang="en-US" dirty="0" smtClean="0"/>
              <a:t>为真</a:t>
            </a:r>
            <a:r>
              <a:rPr lang="en-US" altLang="zh-CN" dirty="0" smtClean="0"/>
              <a:t>=1,1&lt;10</a:t>
            </a:r>
            <a:r>
              <a:rPr lang="zh-CN" altLang="en-US" dirty="0" smtClean="0"/>
              <a:t>因此最后</a:t>
            </a:r>
            <a:r>
              <a:rPr lang="en-US" altLang="zh-CN" dirty="0" smtClean="0"/>
              <a:t>=1】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("1&lt;x&lt;10 </a:t>
            </a:r>
            <a:r>
              <a:rPr lang="zh-CN" altLang="en-US" dirty="0" smtClean="0"/>
              <a:t>条件假</a:t>
            </a:r>
            <a:r>
              <a:rPr lang="en-US" altLang="zh-CN" dirty="0" smtClean="0"/>
              <a:t>\n");  </a:t>
            </a:r>
          </a:p>
          <a:p>
            <a:r>
              <a:rPr lang="en-US" altLang="zh-CN" dirty="0" smtClean="0"/>
              <a:t>     if (x&gt;1 &amp;&amp; x&lt;10)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条件真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 else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("x&gt;1 &amp;&amp; x&lt;10 </a:t>
            </a:r>
            <a:r>
              <a:rPr lang="zh-CN" altLang="en-US" dirty="0" smtClean="0"/>
              <a:t>条件假</a:t>
            </a:r>
            <a:r>
              <a:rPr lang="en-US" altLang="zh-CN" dirty="0" smtClean="0"/>
              <a:t>\n");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选择法的思路：幻灯片上的程序是选择法的排序方法。首先找出最小者，作为第一个元素，而后抛开第一个，找次小者，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/********************************************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********************************************/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void ch4_6()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(b &gt; max) max = b;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(c &gt; max) max = c; 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if (c &gt; b) max = c;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else max = b; 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} </a:t>
            </a: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}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74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与最近的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配对。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987B5-5CBA-472A-BFFA-32F6A87FFA8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50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58A28-D641-4371-AE14-1BCA7A1888E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3ECAEA-6780-4DB4-8A7C-64064B5CF5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97E1C-EEE6-4A25-929E-98ADEEF598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46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F050-F2C1-4F11-A859-189DDD14A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05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2CC9E-4AEC-4AF4-A925-0D1DDBA5E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757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0AB02-EFC1-4805-B612-CBE8CACCBF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74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6254B-2D94-4F1D-8710-A63BE79CB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09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525C1-FC96-42D5-9634-057E6F8CEC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9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6EDEA-2D39-4455-B70F-0D9B3B387E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635B3-2BA9-47F7-8CE8-4541A9369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96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C2219-7B04-4812-BB19-BD42A66E3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185E-3E86-4380-8D75-C50D55C1A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8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CEDBB67-AF8C-40F6-8BBA-D61659195F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8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088063" y="6525344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641975" y="6533281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2"/>
          <p:cNvGrpSpPr>
            <a:grpSpLocks/>
          </p:cNvGrpSpPr>
          <p:nvPr/>
        </p:nvGrpSpPr>
        <p:grpSpPr bwMode="auto">
          <a:xfrm>
            <a:off x="0" y="6525344"/>
            <a:ext cx="4760913" cy="307975"/>
            <a:chOff x="0" y="4122"/>
            <a:chExt cx="3022" cy="192"/>
          </a:xfrm>
        </p:grpSpPr>
        <p:grpSp>
          <p:nvGrpSpPr>
            <p:cNvPr id="73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76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2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423151" y="6528519"/>
            <a:ext cx="1684338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29F6D59E-AEE5-428B-8F18-6A632851BC02}" type="slidenum">
              <a:rPr lang="en-US" altLang="zh-CN" sz="1400" b="1" smtClean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‹#›</a:t>
            </a:fld>
            <a:r>
              <a:rPr lang="en-US" altLang="zh-CN" sz="1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 </a:t>
            </a:r>
            <a:endParaRPr lang="zh-CN" altLang="en-US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2205038"/>
            <a:ext cx="6769100" cy="2879725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1476375" y="1125538"/>
            <a:ext cx="6111875" cy="773112"/>
            <a:chOff x="930" y="709"/>
            <a:chExt cx="3850" cy="487"/>
          </a:xfrm>
        </p:grpSpPr>
        <p:pic>
          <p:nvPicPr>
            <p:cNvPr id="4099" name="Picture 3" descr="BANR08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09"/>
              <a:ext cx="3850" cy="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1292" y="754"/>
              <a:ext cx="30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CC00CC"/>
                  </a:solidFill>
                  <a:latin typeface="隶书" pitchFamily="49" charset="-122"/>
                  <a:ea typeface="隶书" pitchFamily="49" charset="-122"/>
                </a:rPr>
                <a:t>分支结构的Ｃ程序设计</a:t>
              </a:r>
            </a:p>
          </p:txBody>
        </p:sp>
      </p:grp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692275" y="30686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掌握分支结构设计的方法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03350" y="2276475"/>
            <a:ext cx="2341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539750" y="188913"/>
            <a:ext cx="1223963" cy="576262"/>
          </a:xfrm>
          <a:prstGeom prst="flowChartAlternateProcess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CC"/>
                </a:solidFill>
                <a:ea typeface="黑体" pitchFamily="2" charset="-122"/>
              </a:rPr>
              <a:t>第四章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484438" y="37893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if/else</a:t>
            </a:r>
            <a:r>
              <a:rPr lang="en-US" altLang="zh-CN"/>
              <a:t> 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484438" y="43656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switch</a:t>
            </a:r>
            <a:r>
              <a:rPr lang="en-US" altLang="zh-CN"/>
              <a:t> </a:t>
            </a:r>
          </a:p>
        </p:txBody>
      </p:sp>
      <p:sp>
        <p:nvSpPr>
          <p:cNvPr id="4120" name="AutoShape 24"/>
          <p:cNvSpPr>
            <a:spLocks/>
          </p:cNvSpPr>
          <p:nvPr/>
        </p:nvSpPr>
        <p:spPr bwMode="auto">
          <a:xfrm>
            <a:off x="2411413" y="4005263"/>
            <a:ext cx="73025" cy="647700"/>
          </a:xfrm>
          <a:prstGeom prst="leftBrace">
            <a:avLst>
              <a:gd name="adj1" fmla="val 739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284663" y="3789363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双分支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284663" y="4365625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ea typeface="楷体_GB2312" pitchFamily="49" charset="-122"/>
              </a:rPr>
              <a:t>多分支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7212" y="290513"/>
            <a:ext cx="70391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　　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输入三个数，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按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从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小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</a:rPr>
              <a:t>到大</a:t>
            </a:r>
            <a:r>
              <a:rPr lang="zh-CN" altLang="zh-CN" sz="2800" b="1" dirty="0" smtClean="0">
                <a:solidFill>
                  <a:schemeClr val="tx2"/>
                </a:solidFill>
                <a:latin typeface="Times New Roman" pitchFamily="18" charset="0"/>
              </a:rPr>
              <a:t>顺序</a:t>
            </a:r>
            <a:r>
              <a:rPr lang="zh-CN" altLang="zh-CN" sz="2800" b="1" dirty="0">
                <a:solidFill>
                  <a:schemeClr val="tx2"/>
                </a:solidFill>
                <a:latin typeface="Times New Roman" pitchFamily="18" charset="0"/>
              </a:rPr>
              <a:t>输出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520825" y="792163"/>
            <a:ext cx="5768975" cy="458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float </a:t>
            </a:r>
            <a:r>
              <a:rPr lang="en-US" altLang="zh-CN" b="1" dirty="0" err="1">
                <a:latin typeface="Times New Roman" pitchFamily="18" charset="0"/>
              </a:rPr>
              <a:t>a,b,c,t</a:t>
            </a:r>
            <a:r>
              <a:rPr lang="en-US" altLang="zh-CN" b="1" dirty="0">
                <a:latin typeface="Times New Roman" pitchFamily="18" charset="0"/>
              </a:rPr>
              <a:t>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(“%</a:t>
            </a:r>
            <a:r>
              <a:rPr lang="en-US" altLang="zh-CN" b="1" dirty="0" err="1">
                <a:latin typeface="Times New Roman" pitchFamily="18" charset="0"/>
              </a:rPr>
              <a:t>f%f%f</a:t>
            </a:r>
            <a:r>
              <a:rPr lang="en-US" altLang="zh-CN" b="1" dirty="0">
                <a:latin typeface="Times New Roman" pitchFamily="18" charset="0"/>
              </a:rPr>
              <a:t>”, &amp;a, &amp;</a:t>
            </a:r>
            <a:r>
              <a:rPr lang="en-US" altLang="zh-CN" b="1" dirty="0" err="1">
                <a:latin typeface="Times New Roman" pitchFamily="18" charset="0"/>
              </a:rPr>
              <a:t>b,&amp;c</a:t>
            </a:r>
            <a:r>
              <a:rPr lang="en-US" altLang="zh-CN" b="1" dirty="0">
                <a:latin typeface="Times New Roman" pitchFamily="18" charset="0"/>
              </a:rPr>
              <a:t>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(a&gt;b)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a=b; b=t;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if (a&gt;c)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t=a; a=c;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</a:rPr>
              <a:t>  </a:t>
            </a:r>
            <a:r>
              <a:rPr lang="en-US" altLang="zh-CN" b="1" dirty="0">
                <a:latin typeface="Times New Roman" pitchFamily="18" charset="0"/>
              </a:rPr>
              <a:t>if (b&gt;c)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b="1" dirty="0">
                <a:latin typeface="Times New Roman" pitchFamily="18" charset="0"/>
              </a:rPr>
              <a:t>t=b; b=c; c=t;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  <a:r>
              <a:rPr lang="en-US" altLang="zh-CN" b="1" dirty="0">
                <a:latin typeface="Times New Roman" pitchFamily="18" charset="0"/>
              </a:rPr>
              <a:t/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("%5.2f, %5.2f, %5.2f", a, b, c);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solidFill>
                  <a:srgbClr val="2B2BFF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73125" y="5435600"/>
            <a:ext cx="325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716338" y="5360988"/>
            <a:ext cx="2584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3   7   1</a:t>
            </a: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</a:t>
            </a:r>
            <a:br>
              <a:rPr lang="en-US" altLang="zh-CN" sz="2800" dirty="0">
                <a:latin typeface="Times New Roman" pitchFamily="18" charset="0"/>
                <a:sym typeface="Wingdings" pitchFamily="2" charset="2"/>
              </a:rPr>
            </a:br>
            <a:r>
              <a:rPr lang="en-US" altLang="zh-CN" sz="2800" dirty="0">
                <a:latin typeface="Times New Roman" pitchFamily="18" charset="0"/>
                <a:sym typeface="Wingdings" pitchFamily="2" charset="2"/>
              </a:rPr>
              <a:t>1.00,  3.00,  7.00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250825" y="2603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8696" name="Picture 24" descr="14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365625"/>
            <a:ext cx="113347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0787" y="1124744"/>
            <a:ext cx="2078037" cy="15696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 a   b   c</a:t>
            </a:r>
          </a:p>
          <a:p>
            <a:r>
              <a:rPr lang="zh-CN" altLang="en-US" dirty="0" smtClean="0"/>
              <a:t>小       大</a:t>
            </a:r>
            <a:endParaRPr lang="en-US" altLang="zh-CN" dirty="0" smtClean="0"/>
          </a:p>
          <a:p>
            <a:r>
              <a:rPr lang="zh-CN" altLang="en-US" dirty="0" smtClean="0"/>
              <a:t>比较，交换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76" grpId="0" autoUpdateAnimBg="0"/>
      <p:bldP spid="28677" grpId="0" autoUpdateAnimBg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538788" y="3311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5749925" y="3311525"/>
            <a:ext cx="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540375" y="4052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195513" y="2420938"/>
            <a:ext cx="22701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表达式1)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805488" y="333057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60588" y="4141788"/>
            <a:ext cx="8540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5678488" y="4743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907088" y="4743450"/>
            <a:ext cx="0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697538" y="55197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867400" y="4797425"/>
            <a:ext cx="149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内嵌</a:t>
            </a:r>
            <a:r>
              <a:rPr lang="en-US" altLang="zh-CN" sz="2800">
                <a:latin typeface="Times New Roman" pitchFamily="18" charset="0"/>
              </a:rPr>
              <a:t>if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908175" y="5805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else</a:t>
            </a:r>
            <a:r>
              <a:rPr lang="zh-CN" altLang="zh-CN" sz="2800" dirty="0">
                <a:latin typeface="Times New Roman" pitchFamily="18" charset="0"/>
              </a:rPr>
              <a:t>与最近的</a:t>
            </a:r>
            <a:r>
              <a:rPr lang="en-US" altLang="zh-CN" sz="2800" dirty="0">
                <a:latin typeface="Times New Roman" pitchFamily="18" charset="0"/>
              </a:rPr>
              <a:t>if </a:t>
            </a:r>
            <a:r>
              <a:rPr lang="zh-CN" altLang="zh-CN" sz="2800" dirty="0">
                <a:latin typeface="Times New Roman" pitchFamily="18" charset="0"/>
              </a:rPr>
              <a:t>配对.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95288" y="2420938"/>
            <a:ext cx="2016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一般形式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76525" y="3097213"/>
            <a:ext cx="29194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表达式2) 语句1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779713" y="4630738"/>
            <a:ext cx="31273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if (</a:t>
            </a:r>
            <a:r>
              <a:rPr lang="zh-CN" altLang="zh-CN" sz="2800">
                <a:latin typeface="Times New Roman" pitchFamily="18" charset="0"/>
              </a:rPr>
              <a:t>表达式3) 语句3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700338" y="3644900"/>
            <a:ext cx="17129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771775" y="5157788"/>
            <a:ext cx="17129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else </a:t>
            </a:r>
            <a:r>
              <a:rPr lang="zh-CN" altLang="zh-CN" sz="2800">
                <a:latin typeface="Times New Roman" pitchFamily="18" charset="0"/>
              </a:rPr>
              <a:t>语句4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9729" name="AutoShape 33"/>
          <p:cNvSpPr>
            <a:spLocks noChangeArrowheads="1"/>
          </p:cNvSpPr>
          <p:nvPr/>
        </p:nvSpPr>
        <p:spPr bwMode="auto">
          <a:xfrm>
            <a:off x="611188" y="404813"/>
            <a:ext cx="3168650" cy="863600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语句的嵌套</a:t>
            </a:r>
          </a:p>
        </p:txBody>
      </p:sp>
      <p:sp>
        <p:nvSpPr>
          <p:cNvPr id="29730" name="Rectangle 34" descr="leaf1"/>
          <p:cNvSpPr>
            <a:spLocks noChangeArrowheads="1"/>
          </p:cNvSpPr>
          <p:nvPr/>
        </p:nvSpPr>
        <p:spPr bwMode="auto">
          <a:xfrm>
            <a:off x="0" y="1484313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zh-CN"/>
              <a:t> </a:t>
            </a:r>
            <a:r>
              <a:rPr lang="zh-CN" altLang="en-US"/>
              <a:t>　</a:t>
            </a:r>
            <a:r>
              <a:rPr lang="zh-CN" altLang="zh-CN" b="1">
                <a:solidFill>
                  <a:schemeClr val="tx2"/>
                </a:solidFill>
              </a:rPr>
              <a:t>在上述形式的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语句中, </a:t>
            </a:r>
            <a:r>
              <a:rPr lang="zh-CN" altLang="en-US" b="1">
                <a:solidFill>
                  <a:schemeClr val="tx2"/>
                </a:solidFill>
              </a:rPr>
              <a:t>语句体</a:t>
            </a:r>
            <a:r>
              <a:rPr lang="zh-CN" altLang="zh-CN" b="1">
                <a:solidFill>
                  <a:schemeClr val="tx2"/>
                </a:solidFill>
              </a:rPr>
              <a:t>又可以是</a:t>
            </a:r>
            <a:r>
              <a:rPr lang="en-US" altLang="zh-CN" b="1">
                <a:solidFill>
                  <a:schemeClr val="tx2"/>
                </a:solidFill>
              </a:rPr>
              <a:t>if</a:t>
            </a:r>
            <a:r>
              <a:rPr lang="zh-CN" altLang="zh-CN" b="1">
                <a:solidFill>
                  <a:schemeClr val="tx2"/>
                </a:solidFill>
              </a:rPr>
              <a:t>语句</a:t>
            </a:r>
            <a:r>
              <a:rPr lang="en-US" altLang="zh-CN" b="1">
                <a:solidFill>
                  <a:schemeClr val="tx2"/>
                </a:solidFill>
                <a:latin typeface="Times New Roman"/>
              </a:rPr>
              <a:t>–––</a:t>
            </a:r>
            <a:r>
              <a:rPr lang="zh-CN" altLang="zh-CN" b="1">
                <a:solidFill>
                  <a:schemeClr val="tx2"/>
                </a:solidFill>
              </a:rPr>
              <a:t>称为嵌套。</a:t>
            </a:r>
            <a:endParaRPr lang="zh-CN" altLang="en-US" b="1"/>
          </a:p>
        </p:txBody>
      </p:sp>
      <p:sp>
        <p:nvSpPr>
          <p:cNvPr id="29732" name="AutoShape 36"/>
          <p:cNvSpPr>
            <a:spLocks noChangeArrowheads="1"/>
          </p:cNvSpPr>
          <p:nvPr/>
        </p:nvSpPr>
        <p:spPr bwMode="auto">
          <a:xfrm>
            <a:off x="395288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0000"/>
                </a:solidFill>
              </a:rPr>
              <a:t>说明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2030" cy="343"/>
          </a:xfrm>
        </p:grpSpPr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3792" y="0"/>
              <a:ext cx="2030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2"/>
          <p:cNvSpPr>
            <a:spLocks noChangeArrowheads="1"/>
          </p:cNvSpPr>
          <p:nvPr/>
        </p:nvSpPr>
        <p:spPr bwMode="auto">
          <a:xfrm>
            <a:off x="3392488" y="2924175"/>
            <a:ext cx="4995862" cy="2692400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修改：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{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</a:t>
            </a:r>
            <a:r>
              <a:rPr lang="en-US" sz="2800">
                <a:solidFill>
                  <a:srgbClr val="CC0000"/>
                </a:solidFill>
                <a:ea typeface="隶书" pitchFamily="49" charset="-122"/>
                <a:sym typeface="Times New Roman" pitchFamily="18" charset="0"/>
              </a:rPr>
              <a:t>}</a:t>
            </a:r>
            <a:endParaRPr lang="zh-CN" altLang="en-US" sz="2800">
              <a:solidFill>
                <a:srgbClr val="CC0000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printf(“a!=b”);</a:t>
            </a:r>
            <a:endParaRPr lang="zh-CN" altLang="en-US"/>
          </a:p>
        </p:txBody>
      </p:sp>
      <p:sp>
        <p:nvSpPr>
          <p:cNvPr id="3077" name="Text Box 23"/>
          <p:cNvSpPr>
            <a:spLocks noChangeArrowheads="1"/>
          </p:cNvSpPr>
          <p:nvPr/>
        </p:nvSpPr>
        <p:spPr bwMode="auto">
          <a:xfrm>
            <a:off x="107504" y="1680369"/>
            <a:ext cx="3096344" cy="175432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希望</a:t>
            </a:r>
            <a:r>
              <a:rPr 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与最上面的</a:t>
            </a:r>
            <a:r>
              <a:rPr lang="en-US" altLang="zh-CN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配对，才符合题意；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但是，按照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与最近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配对的规则，它与第二个</a:t>
            </a:r>
            <a:r>
              <a:rPr lang="en-US" altLang="zh-CN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else</a:t>
            </a:r>
            <a:r>
              <a:rPr lang="zh-CN" altLang="en-US" sz="2000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配对。如何修改？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3079" name="Rectangle 25"/>
          <p:cNvSpPr>
            <a:spLocks noChangeArrowheads="1"/>
          </p:cNvSpPr>
          <p:nvPr/>
        </p:nvSpPr>
        <p:spPr bwMode="auto">
          <a:xfrm>
            <a:off x="323528" y="332656"/>
            <a:ext cx="2490787" cy="8302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endParaRPr lang="zh-CN" altLang="en-US" sz="4400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3080" name="Text Box 26"/>
          <p:cNvSpPr>
            <a:spLocks noChangeArrowheads="1"/>
          </p:cNvSpPr>
          <p:nvPr/>
        </p:nvSpPr>
        <p:spPr bwMode="auto">
          <a:xfrm>
            <a:off x="3348038" y="547688"/>
            <a:ext cx="4995862" cy="2265362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例： </a:t>
            </a:r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if (a==b)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if(b==c)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        printf(“a==b==c”);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else</a:t>
            </a:r>
            <a:endParaRPr lang="zh-CN" altLang="en-US" sz="280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ea typeface="隶书" pitchFamily="49" charset="-122"/>
                <a:sym typeface="Times New Roman" pitchFamily="18" charset="0"/>
              </a:rPr>
              <a:t>                printf(“a!=b”);</a:t>
            </a:r>
            <a:endParaRPr lang="zh-CN" altLang="en-US"/>
          </a:p>
        </p:txBody>
      </p:sp>
      <p:sp>
        <p:nvSpPr>
          <p:cNvPr id="6" name="Text Box 23"/>
          <p:cNvSpPr>
            <a:spLocks noChangeArrowheads="1"/>
          </p:cNvSpPr>
          <p:nvPr/>
        </p:nvSpPr>
        <p:spPr bwMode="auto">
          <a:xfrm>
            <a:off x="438051" y="4000251"/>
            <a:ext cx="2376264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实现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if ~ else </a:t>
            </a:r>
            <a:r>
              <a:rPr lang="zh-CN" alt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正确配对方法</a:t>
            </a:r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：</a:t>
            </a:r>
            <a:endParaRPr lang="en-US" altLang="zh-CN" dirty="0" smtClean="0">
              <a:solidFill>
                <a:srgbClr val="003366"/>
              </a:solidFill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 dirty="0" smtClean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加</a:t>
            </a:r>
            <a:r>
              <a:rPr lang="en-US" dirty="0">
                <a:solidFill>
                  <a:srgbClr val="003366"/>
                </a:solidFill>
                <a:ea typeface="隶书" pitchFamily="49" charset="-122"/>
                <a:sym typeface="Times New Roman" pitchFamily="18" charset="0"/>
              </a:rPr>
              <a:t>{ }</a:t>
            </a:r>
            <a:endParaRPr lang="en-US" sz="2000" dirty="0">
              <a:solidFill>
                <a:srgbClr val="0000FF"/>
              </a:solidFill>
              <a:ea typeface="隶书" pitchFamily="49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8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 autoUpdateAnimBg="0"/>
      <p:bldP spid="3077" grpId="0" bldLvl="0" animBg="1" autoUpdateAnimBg="0"/>
      <p:bldP spid="3080" grpId="0" bldLvl="0" animBg="1" autoUpdateAnimBg="0"/>
      <p:bldP spid="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19462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有一函数</a:t>
            </a:r>
            <a:r>
              <a:rPr lang="en-US" altLang="zh-CN" sz="2800">
                <a:latin typeface="Times New Roman" pitchFamily="18" charset="0"/>
              </a:rPr>
              <a:t>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54288" y="1839913"/>
            <a:ext cx="66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y=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60763" y="1127125"/>
            <a:ext cx="278765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</a:rPr>
              <a:t>1      </a:t>
            </a:r>
            <a:r>
              <a:rPr lang="en-US" altLang="zh-CN" sz="2800" dirty="0">
                <a:latin typeface="Times New Roman" pitchFamily="18" charset="0"/>
              </a:rPr>
              <a:t>(x&lt;0)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0      (x=0)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1      (x&gt;0)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3160713" y="1312863"/>
            <a:ext cx="361950" cy="1577975"/>
          </a:xfrm>
          <a:prstGeom prst="leftBrace">
            <a:avLst>
              <a:gd name="adj1" fmla="val 3633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063625" y="3319463"/>
            <a:ext cx="641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编一程序，输入一个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zh-CN" altLang="zh-CN" sz="2800">
                <a:latin typeface="Times New Roman" pitchFamily="18" charset="0"/>
              </a:rPr>
              <a:t>值，输出</a:t>
            </a:r>
            <a:r>
              <a:rPr lang="en-US" altLang="zh-CN" sz="2800">
                <a:latin typeface="Times New Roman" pitchFamily="18" charset="0"/>
              </a:rPr>
              <a:t>y</a:t>
            </a:r>
            <a:r>
              <a:rPr lang="zh-CN" altLang="zh-CN" sz="2800">
                <a:latin typeface="Times New Roman" pitchFamily="18" charset="0"/>
              </a:rPr>
              <a:t>值。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09688" y="4754563"/>
            <a:ext cx="658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有以下几种写法，请判断哪些是正确的？</a:t>
            </a:r>
            <a:endParaRPr lang="zh-CN" altLang="en-US" sz="2800">
              <a:latin typeface="Times New Roman" pitchFamily="18" charset="0"/>
            </a:endParaRPr>
          </a:p>
        </p:txBody>
      </p:sp>
      <p:pic>
        <p:nvPicPr>
          <p:cNvPr id="31752" name="Picture 8" descr="IMAGE00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495800"/>
            <a:ext cx="8794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1756" name="Rectangle 12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1757" name="AutoShape 13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1759" name="Text Box 1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13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1764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60888" y="409575"/>
            <a:ext cx="4492625" cy="5972175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  <a:br>
              <a:rPr lang="zh-CN" altLang="zh-CN" dirty="0">
                <a:latin typeface="Times New Roman" pitchFamily="18" charset="0"/>
              </a:rPr>
            </a:br>
            <a:r>
              <a:rPr lang="zh-CN" altLang="zh-CN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/>
            </a:r>
            <a:br>
              <a:rPr lang="zh-CN" altLang="en-US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(x&gt;=0)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if (x&gt;0)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	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y= 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  <a:br>
              <a:rPr lang="en-US" altLang="zh-CN" b="1" dirty="0">
                <a:latin typeface="Times New Roman" pitchFamily="18" charset="0"/>
              </a:rPr>
            </a:b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0488" y="417513"/>
            <a:ext cx="4397375" cy="5700712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程序1：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         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 smtClean="0">
                <a:latin typeface="Times New Roman" pitchFamily="18" charset="0"/>
              </a:rPr>
              <a:t>void main </a:t>
            </a:r>
            <a:r>
              <a:rPr lang="en-US" altLang="zh-CN" b="1" dirty="0">
                <a:latin typeface="Times New Roman" pitchFamily="18" charset="0"/>
              </a:rPr>
              <a:t>( )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x, y;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</a:t>
            </a:r>
            <a:r>
              <a:rPr lang="zh-CN" altLang="en-US" b="1" dirty="0">
                <a:latin typeface="Times New Roman" pitchFamily="18" charset="0"/>
              </a:rPr>
              <a:t>％</a:t>
            </a:r>
            <a:r>
              <a:rPr lang="en-US" altLang="zh-CN" b="1" dirty="0">
                <a:latin typeface="Times New Roman" pitchFamily="18" charset="0"/>
              </a:rPr>
              <a:t>d", &amp;x);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if (x&lt;0)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y=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-1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if (x= =0)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y=0;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else 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        y=1;</a:t>
            </a:r>
            <a:b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 ("x=%d, y=%d\n", x, y);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-411163" y="6550025"/>
            <a:ext cx="5208588" cy="304800"/>
            <a:chOff x="0" y="4122"/>
            <a:chExt cx="3022" cy="196"/>
          </a:xfrm>
        </p:grpSpPr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2775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2776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2778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14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2780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AutoShape 13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89175" y="1167276"/>
            <a:ext cx="2116368" cy="1325620"/>
            <a:chOff x="2095592" y="3039484"/>
            <a:chExt cx="2116368" cy="1325620"/>
          </a:xfrm>
          <a:noFill/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0  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</a:t>
              </a:r>
              <a:r>
                <a:rPr lang="en-US" altLang="zh-CN" sz="2000" dirty="0" smtClean="0">
                  <a:latin typeface="Times New Roman" pitchFamily="18" charset="0"/>
                </a:rPr>
                <a:t>1      </a:t>
              </a:r>
              <a:r>
                <a:rPr lang="en-US" altLang="zh-CN" sz="2000" dirty="0">
                  <a:latin typeface="Times New Roman" pitchFamily="18" charset="0"/>
                </a:rPr>
                <a:t>(x&gt;0)</a:t>
              </a:r>
            </a:p>
          </p:txBody>
        </p:sp>
        <p:sp>
          <p:nvSpPr>
            <p:cNvPr id="20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 autoUpdateAnimBg="0"/>
      <p:bldP spid="3277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60888" y="566738"/>
            <a:ext cx="4492625" cy="5607050"/>
          </a:xfrm>
          <a:prstGeom prst="rect">
            <a:avLst/>
          </a:prstGeom>
          <a:solidFill>
            <a:srgbClr val="FFFF99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程序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y=0;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if(x&gt;=0)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else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　　</a:t>
            </a:r>
          </a:p>
          <a:p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      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  <a:p>
            <a:r>
              <a:rPr lang="en-US" altLang="zh-CN" dirty="0">
                <a:latin typeface="Times New Roman" pitchFamily="18" charset="0"/>
              </a:rPr>
              <a:t>	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0488" y="574675"/>
            <a:ext cx="4375150" cy="5241925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FF3300"/>
                </a:solidFill>
                <a:latin typeface="Times New Roman" pitchFamily="18" charset="0"/>
              </a:rPr>
              <a:t>程序3：</a:t>
            </a:r>
            <a:r>
              <a:rPr lang="zh-CN" altLang="en-US" dirty="0">
                <a:latin typeface="Times New Roman" pitchFamily="18" charset="0"/>
              </a:rPr>
              <a:t>将程序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</a:rPr>
              <a:t>if</a:t>
            </a:r>
            <a:r>
              <a:rPr lang="zh-CN" altLang="zh-CN" dirty="0">
                <a:latin typeface="Times New Roman" pitchFamily="18" charset="0"/>
              </a:rPr>
              <a:t>语句改为：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r>
              <a:rPr lang="en-US" altLang="zh-CN" b="1" dirty="0">
                <a:latin typeface="Times New Roman" pitchFamily="18" charset="0"/>
              </a:rPr>
              <a:t>{ </a:t>
            </a:r>
            <a:r>
              <a:rPr lang="en-US" altLang="zh-CN" b="1" dirty="0" err="1">
                <a:latin typeface="Times New Roman" pitchFamily="18" charset="0"/>
              </a:rPr>
              <a:t>int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d",&amp;x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y=-1;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if(x!=0)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if(x&gt;0)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y=1;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else</a:t>
            </a:r>
          </a:p>
          <a:p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        y=0;</a:t>
            </a:r>
          </a:p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("x=%</a:t>
            </a:r>
            <a:r>
              <a:rPr lang="en-US" altLang="zh-CN" b="1" dirty="0" err="1">
                <a:latin typeface="Times New Roman" pitchFamily="18" charset="0"/>
              </a:rPr>
              <a:t>d,y</a:t>
            </a:r>
            <a:r>
              <a:rPr lang="en-US" altLang="zh-CN" b="1" dirty="0">
                <a:latin typeface="Times New Roman" pitchFamily="18" charset="0"/>
              </a:rPr>
              <a:t>=%d\n",</a:t>
            </a:r>
            <a:r>
              <a:rPr lang="en-US" altLang="zh-CN" b="1" dirty="0" err="1">
                <a:latin typeface="Times New Roman" pitchFamily="18" charset="0"/>
              </a:rPr>
              <a:t>x,y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-628650" y="6629400"/>
            <a:ext cx="5426075" cy="304800"/>
            <a:chOff x="0" y="4122"/>
            <a:chExt cx="3022" cy="267"/>
          </a:xfrm>
        </p:grpSpPr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3800" name="AutoShape 8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3802" name="Text Box 10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6294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3807" name="AutoShape 1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AutoShape 1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95592" y="3039484"/>
            <a:ext cx="2116368" cy="1325620"/>
            <a:chOff x="2095592" y="3039484"/>
            <a:chExt cx="2116368" cy="1325620"/>
          </a:xfrm>
          <a:noFill/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2095592" y="3477430"/>
              <a:ext cx="526135" cy="7436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y=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843808" y="3039484"/>
              <a:ext cx="1368152" cy="13256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0      (x&lt;0)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</a:t>
              </a:r>
              <a:r>
                <a:rPr lang="en-US" altLang="zh-CN" sz="2000" dirty="0" smtClean="0">
                  <a:latin typeface="Times New Roman" pitchFamily="18" charset="0"/>
                </a:rPr>
                <a:t>-1     </a:t>
              </a:r>
              <a:r>
                <a:rPr lang="en-US" altLang="zh-CN" sz="2000" dirty="0">
                  <a:latin typeface="Times New Roman" pitchFamily="18" charset="0"/>
                </a:rPr>
                <a:t>(x=0)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18" charset="0"/>
                </a:rPr>
                <a:t>  1      (x&gt;0)</a:t>
              </a:r>
            </a:p>
          </p:txBody>
        </p:sp>
        <p:sp>
          <p:nvSpPr>
            <p:cNvPr id="19" name="AutoShape 7"/>
            <p:cNvSpPr>
              <a:spLocks/>
            </p:cNvSpPr>
            <p:nvPr/>
          </p:nvSpPr>
          <p:spPr bwMode="auto">
            <a:xfrm>
              <a:off x="2512011" y="3293712"/>
              <a:ext cx="374029" cy="857350"/>
            </a:xfrm>
            <a:prstGeom prst="leftBrace">
              <a:avLst>
                <a:gd name="adj1" fmla="val 27611"/>
                <a:gd name="adj2" fmla="val 50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 autoUpdateAnimBg="0"/>
      <p:bldP spid="3379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393700" y="677863"/>
            <a:ext cx="8051800" cy="1270000"/>
            <a:chOff x="248" y="427"/>
            <a:chExt cx="5072" cy="800"/>
          </a:xfrm>
        </p:grpSpPr>
        <p:pic>
          <p:nvPicPr>
            <p:cNvPr id="78850" name="Picture 2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§4.2 switch </a:t>
              </a:r>
              <a:r>
                <a:rPr lang="zh-CN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多分支选择语句</a:t>
              </a:r>
              <a:endParaRPr lang="zh-CN" altLang="en-US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85850" y="2252663"/>
            <a:ext cx="71564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47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38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428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用</a:t>
            </a:r>
            <a:r>
              <a:rPr lang="en-US" altLang="zh-CN" sz="2800"/>
              <a:t>if</a:t>
            </a:r>
            <a:r>
              <a:rPr lang="zh-CN" altLang="zh-CN" sz="2800"/>
              <a:t>或</a:t>
            </a:r>
            <a:r>
              <a:rPr lang="en-US" altLang="zh-CN" sz="2800"/>
              <a:t>if/else</a:t>
            </a:r>
            <a:r>
              <a:rPr lang="zh-CN" altLang="zh-CN" sz="2800"/>
              <a:t>或它们的嵌套也可使程序实现多路分支，但容易出现下面的问题：</a:t>
            </a:r>
            <a:endParaRPr lang="zh-CN" altLang="en-US" sz="2800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019300" y="3581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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可读性差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019300" y="4343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FF"/>
                </a:solidFill>
                <a:latin typeface="Times New Roman" pitchFamily="18" charset="0"/>
                <a:sym typeface="Monotype Sorts" pitchFamily="2" charset="2"/>
              </a:rPr>
              <a:t> </a:t>
            </a:r>
            <a:r>
              <a:rPr lang="zh-CN" altLang="en-US" sz="2800">
                <a:latin typeface="Times New Roman" pitchFamily="18" charset="0"/>
                <a:sym typeface="Monotype Sorts" pitchFamily="2" charset="2"/>
              </a:rPr>
              <a:t>破坏结构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1268413" y="5310188"/>
            <a:ext cx="5902325" cy="58578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解决方法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FFFF00"/>
                </a:solidFill>
                <a:latin typeface="Times New Roman" pitchFamily="18" charset="0"/>
              </a:rPr>
              <a:t>采用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</a:rPr>
              <a:t>switch</a:t>
            </a:r>
            <a:r>
              <a:rPr lang="zh-CN" altLang="zh-CN" sz="2800" dirty="0">
                <a:solidFill>
                  <a:srgbClr val="FFFF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8857" name="Group 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8858" name="Group 1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88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8860" name="AutoShape 1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8861" name="Text Box 1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8862" name="Text Box 1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17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8864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39"/>
          <p:cNvSpPr>
            <a:spLocks noChangeArrowheads="1"/>
          </p:cNvSpPr>
          <p:nvPr/>
        </p:nvSpPr>
        <p:spPr bwMode="auto">
          <a:xfrm>
            <a:off x="4432365" y="3284538"/>
            <a:ext cx="4316099" cy="208867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5117547" y="3441246"/>
            <a:ext cx="3233249" cy="1702873"/>
            <a:chOff x="1444" y="1074"/>
            <a:chExt cx="2712" cy="1291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311" y="1074"/>
              <a:ext cx="322" cy="4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315" y="1132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44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111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2845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3634" y="2046"/>
              <a:ext cx="433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itchFamily="18" charset="0"/>
                </a:rPr>
                <a:t>K=Kn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build="p" autoUpdateAnimBg="0"/>
      <p:bldP spid="78854" grpId="0" build="p" autoUpdateAnimBg="0"/>
      <p:bldP spid="78855" grpId="0" animBg="1" autoUpdateAnimBg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987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987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988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988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988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988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18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9888" name="AutoShape 1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9" name="AutoShape 1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890" name="Group 1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9893" name="Group 21"/>
          <p:cNvGrpSpPr>
            <a:grpSpLocks/>
          </p:cNvGrpSpPr>
          <p:nvPr/>
        </p:nvGrpSpPr>
        <p:grpSpPr bwMode="auto">
          <a:xfrm>
            <a:off x="266700" y="260648"/>
            <a:ext cx="7023281" cy="4536504"/>
            <a:chOff x="250" y="466"/>
            <a:chExt cx="5126" cy="3168"/>
          </a:xfrm>
        </p:grpSpPr>
        <p:sp>
          <p:nvSpPr>
            <p:cNvPr id="79874" name="AutoShape 2"/>
            <p:cNvSpPr>
              <a:spLocks noChangeArrowheads="1"/>
            </p:cNvSpPr>
            <p:nvPr/>
          </p:nvSpPr>
          <p:spPr bwMode="auto">
            <a:xfrm>
              <a:off x="250" y="466"/>
              <a:ext cx="5126" cy="316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28575">
              <a:solidFill>
                <a:srgbClr val="FF00FF"/>
              </a:solidFill>
              <a:round/>
              <a:headEnd/>
              <a:tailEnd type="none" w="med" len="lg"/>
            </a:ln>
            <a:effectLst>
              <a:outerShdw dist="107763" dir="2700000" algn="ctr" rotWithShape="0">
                <a:schemeClr val="hlink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408" y="578"/>
              <a:ext cx="1443" cy="39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一般形式</a:t>
              </a:r>
              <a:r>
                <a:rPr lang="en-US" altLang="zh-CN" sz="2800" dirty="0">
                  <a:solidFill>
                    <a:srgbClr val="FFFF66"/>
                  </a:solidFill>
                  <a:latin typeface="Times New Roman" pitchFamily="18" charset="0"/>
                </a:rPr>
                <a:t>:</a:t>
              </a:r>
            </a:p>
          </p:txBody>
        </p:sp>
      </p:grp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05503" y="1052736"/>
            <a:ext cx="6158830" cy="352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switch(</a:t>
            </a:r>
            <a:r>
              <a:rPr lang="zh-CN" altLang="zh-CN" dirty="0">
                <a:latin typeface="Times New Roman" pitchFamily="18" charset="0"/>
              </a:rPr>
              <a:t>变量</a:t>
            </a:r>
            <a:r>
              <a:rPr lang="zh-CN" altLang="zh-CN" dirty="0" smtClean="0">
                <a:latin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</a:rPr>
              <a:t>  </a:t>
            </a:r>
            <a:endParaRPr lang="zh-CN" altLang="zh-CN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 smtClean="0">
                <a:latin typeface="Times New Roman" pitchFamily="18" charset="0"/>
              </a:rPr>
              <a:t>                  </a:t>
            </a:r>
            <a:r>
              <a:rPr lang="zh-CN" altLang="zh-CN" dirty="0" smtClean="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zh-CN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case </a:t>
            </a:r>
            <a:r>
              <a:rPr lang="zh-CN" altLang="zh-CN" dirty="0" smtClean="0">
                <a:latin typeface="Times New Roman" pitchFamily="18" charset="0"/>
              </a:rPr>
              <a:t>常量表达式1: 语句体1</a:t>
            </a:r>
            <a:r>
              <a:rPr lang="en-US" altLang="zh-CN" dirty="0" smtClean="0">
                <a:latin typeface="Times New Roman" pitchFamily="18" charset="0"/>
              </a:rPr>
              <a:t>;</a:t>
            </a:r>
            <a:endParaRPr lang="zh-CN" altLang="zh-CN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 smtClean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常量表达式2: 语句体2</a:t>
            </a:r>
            <a:r>
              <a:rPr lang="en-US" altLang="zh-CN" dirty="0">
                <a:latin typeface="Times New Roman" pitchFamily="18" charset="0"/>
              </a:rPr>
              <a:t>;</a:t>
            </a:r>
            <a:endParaRPr lang="zh-CN" altLang="zh-CN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sym typeface="MT Extra" pitchFamily="18" charset="2"/>
              </a:rPr>
              <a:t>……</a:t>
            </a:r>
            <a:endParaRPr lang="zh-CN" altLang="zh-CN" dirty="0">
              <a:latin typeface="Times New Roman" pitchFamily="18" charset="0"/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</a:rPr>
              <a:t>                     </a:t>
            </a:r>
            <a:r>
              <a:rPr lang="en-US" altLang="zh-CN" dirty="0">
                <a:latin typeface="Times New Roman" pitchFamily="18" charset="0"/>
              </a:rPr>
              <a:t>case </a:t>
            </a:r>
            <a:r>
              <a:rPr lang="zh-CN" altLang="zh-CN" dirty="0">
                <a:latin typeface="Times New Roman" pitchFamily="18" charset="0"/>
              </a:rPr>
              <a:t>常量表达式</a:t>
            </a:r>
            <a:r>
              <a:rPr lang="en-US" altLang="zh-CN" dirty="0">
                <a:latin typeface="Times New Roman" pitchFamily="18" charset="0"/>
              </a:rPr>
              <a:t>n: </a:t>
            </a:r>
            <a:r>
              <a:rPr lang="zh-CN" altLang="zh-CN" dirty="0">
                <a:latin typeface="Times New Roman" pitchFamily="18" charset="0"/>
              </a:rPr>
              <a:t>语句体</a:t>
            </a:r>
            <a:r>
              <a:rPr lang="en-US" altLang="zh-CN" dirty="0">
                <a:latin typeface="Times New Roman" pitchFamily="18" charset="0"/>
              </a:rPr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  default                   : </a:t>
            </a:r>
            <a:r>
              <a:rPr lang="zh-CN" altLang="zh-CN" dirty="0">
                <a:latin typeface="Times New Roman" pitchFamily="18" charset="0"/>
              </a:rPr>
              <a:t>语句体(</a:t>
            </a:r>
            <a:r>
              <a:rPr lang="en-US" altLang="zh-CN" dirty="0">
                <a:latin typeface="Times New Roman" pitchFamily="18" charset="0"/>
              </a:rPr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                   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79897" name="Group 25"/>
          <p:cNvGrpSpPr>
            <a:grpSpLocks/>
          </p:cNvGrpSpPr>
          <p:nvPr/>
        </p:nvGrpSpPr>
        <p:grpSpPr bwMode="auto">
          <a:xfrm>
            <a:off x="267340" y="1845302"/>
            <a:ext cx="1894681" cy="2520274"/>
            <a:chOff x="249" y="1577"/>
            <a:chExt cx="1452" cy="1808"/>
          </a:xfrm>
        </p:grpSpPr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 flipH="1">
              <a:off x="1242" y="1577"/>
              <a:ext cx="459" cy="8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 flipH="1" flipV="1">
              <a:off x="1242" y="2672"/>
              <a:ext cx="459" cy="7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249" y="2341"/>
              <a:ext cx="113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2"/>
                  </a:solidFill>
                  <a:ea typeface="隶书" pitchFamily="49" charset="-122"/>
                </a:rPr>
                <a:t>不可缺省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09928" y="4941168"/>
            <a:ext cx="8130113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根据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变量的取值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判断其与哪一个常量表达式相等。如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sym typeface="Monotype Sorts" pitchFamily="2" charset="2"/>
              </a:rPr>
              <a:t>表达式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sym typeface="Monotype Sorts" pitchFamily="2" charset="2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则自语句</a:t>
            </a:r>
            <a:r>
              <a:rPr lang="en-US" altLang="zh-CN" sz="2000" dirty="0" err="1">
                <a:solidFill>
                  <a:srgbClr val="000000"/>
                </a:solidFill>
                <a:sym typeface="Monotype Sorts" pitchFamily="2" charset="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sym typeface="Monotype Sorts" pitchFamily="2" charset="2"/>
              </a:rPr>
              <a:t>开始执行</a:t>
            </a:r>
            <a:r>
              <a:rPr lang="zh-CN" altLang="zh-CN" sz="2000" dirty="0">
                <a:sym typeface="Monotype Sorts" pitchFamily="2" charset="2"/>
              </a:rPr>
              <a:t>,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altLang="zh-CN" sz="2000" b="1" dirty="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zh-CN" sz="2000" b="1" dirty="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zh-CN" altLang="zh-CN" sz="2000" dirty="0" smtClean="0">
                <a:sym typeface="Monotype Sorts" pitchFamily="2" charset="2"/>
              </a:rPr>
              <a:t>。</a:t>
            </a:r>
            <a:endParaRPr lang="en-US" altLang="zh-CN" sz="2000" dirty="0"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若与所有常量表达式值不相等,则从</a:t>
            </a: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</a:t>
            </a:r>
            <a:r>
              <a:rPr lang="zh-CN" altLang="zh-CN" sz="2000" dirty="0" smtClean="0">
                <a:solidFill>
                  <a:srgbClr val="000000"/>
                </a:solidFill>
                <a:sym typeface="Monotype Sorts" pitchFamily="2" charset="2"/>
              </a:rPr>
              <a:t>后的语句开始执行。</a:t>
            </a:r>
            <a:endParaRPr lang="en-US" altLang="zh-CN" sz="2000" dirty="0">
              <a:solidFill>
                <a:srgbClr val="000000"/>
              </a:solidFill>
              <a:sym typeface="Monotype Sorts" pitchFamily="2" charset="2"/>
            </a:endParaRPr>
          </a:p>
          <a:p>
            <a:pPr marL="363538" indent="-363538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00"/>
                </a:solidFill>
                <a:sym typeface="Monotype Sorts" pitchFamily="2" charset="2"/>
              </a:rPr>
              <a:t>default </a:t>
            </a:r>
            <a:r>
              <a:rPr lang="zh-CN" altLang="en-US" sz="2000" dirty="0" smtClean="0">
                <a:solidFill>
                  <a:srgbClr val="000000"/>
                </a:solidFill>
                <a:sym typeface="Monotype Sorts" pitchFamily="2" charset="2"/>
              </a:rPr>
              <a:t>不是必须的。</a:t>
            </a:r>
            <a:endParaRPr lang="en-US" altLang="zh-CN" sz="2000" dirty="0" smtClean="0">
              <a:solidFill>
                <a:srgbClr val="000000"/>
              </a:solidFill>
              <a:sym typeface="Monotype Sort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979613" y="692150"/>
            <a:ext cx="593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根据成绩等级打印百分数段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955800" y="1268413"/>
            <a:ext cx="2227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switch (grade)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955800" y="1952625"/>
            <a:ext cx="4665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lang="en-US" altLang="zh-CN" sz="2800">
                <a:latin typeface="Times New Roman" pitchFamily="18" charset="0"/>
              </a:rPr>
              <a:t> case 'A':  printf ("85~100\n");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182813" y="2693988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'B':  printf ("70~84\n");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182813" y="3433763"/>
            <a:ext cx="420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'C':  printf ("60~69\n");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182813" y="4175125"/>
            <a:ext cx="387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case 'D':  printf ("&lt;60\n");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182813" y="4899025"/>
            <a:ext cx="400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default:   printf ("error\n");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993900" y="5343525"/>
            <a:ext cx="35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1930" name="Group 10"/>
          <p:cNvGrpSpPr>
            <a:grpSpLocks/>
          </p:cNvGrpSpPr>
          <p:nvPr/>
        </p:nvGrpSpPr>
        <p:grpSpPr bwMode="auto">
          <a:xfrm>
            <a:off x="7851775" y="5181600"/>
            <a:ext cx="1292225" cy="1277938"/>
            <a:chOff x="435" y="3315"/>
            <a:chExt cx="814" cy="805"/>
          </a:xfrm>
        </p:grpSpPr>
        <p:sp>
          <p:nvSpPr>
            <p:cNvPr id="81931" name="Freeform 11"/>
            <p:cNvSpPr>
              <a:spLocks/>
            </p:cNvSpPr>
            <p:nvPr/>
          </p:nvSpPr>
          <p:spPr bwMode="auto">
            <a:xfrm>
              <a:off x="767" y="3392"/>
              <a:ext cx="296" cy="687"/>
            </a:xfrm>
            <a:custGeom>
              <a:avLst/>
              <a:gdLst>
                <a:gd name="T0" fmla="*/ 887 w 887"/>
                <a:gd name="T1" fmla="*/ 103 h 2060"/>
                <a:gd name="T2" fmla="*/ 714 w 887"/>
                <a:gd name="T3" fmla="*/ 0 h 2060"/>
                <a:gd name="T4" fmla="*/ 619 w 887"/>
                <a:gd name="T5" fmla="*/ 48 h 2060"/>
                <a:gd name="T6" fmla="*/ 493 w 887"/>
                <a:gd name="T7" fmla="*/ 170 h 2060"/>
                <a:gd name="T8" fmla="*/ 476 w 887"/>
                <a:gd name="T9" fmla="*/ 449 h 2060"/>
                <a:gd name="T10" fmla="*/ 426 w 887"/>
                <a:gd name="T11" fmla="*/ 523 h 2060"/>
                <a:gd name="T12" fmla="*/ 402 w 887"/>
                <a:gd name="T13" fmla="*/ 638 h 2060"/>
                <a:gd name="T14" fmla="*/ 311 w 887"/>
                <a:gd name="T15" fmla="*/ 778 h 2060"/>
                <a:gd name="T16" fmla="*/ 0 w 887"/>
                <a:gd name="T17" fmla="*/ 1477 h 2060"/>
                <a:gd name="T18" fmla="*/ 65 w 887"/>
                <a:gd name="T19" fmla="*/ 2019 h 2060"/>
                <a:gd name="T20" fmla="*/ 165 w 887"/>
                <a:gd name="T21" fmla="*/ 2028 h 2060"/>
                <a:gd name="T22" fmla="*/ 336 w 887"/>
                <a:gd name="T23" fmla="*/ 2060 h 2060"/>
                <a:gd name="T24" fmla="*/ 887 w 887"/>
                <a:gd name="T25" fmla="*/ 10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2060">
                  <a:moveTo>
                    <a:pt x="887" y="103"/>
                  </a:moveTo>
                  <a:lnTo>
                    <a:pt x="714" y="0"/>
                  </a:lnTo>
                  <a:lnTo>
                    <a:pt x="619" y="48"/>
                  </a:lnTo>
                  <a:lnTo>
                    <a:pt x="493" y="170"/>
                  </a:lnTo>
                  <a:lnTo>
                    <a:pt x="476" y="449"/>
                  </a:lnTo>
                  <a:lnTo>
                    <a:pt x="426" y="523"/>
                  </a:lnTo>
                  <a:lnTo>
                    <a:pt x="402" y="638"/>
                  </a:lnTo>
                  <a:lnTo>
                    <a:pt x="311" y="778"/>
                  </a:lnTo>
                  <a:lnTo>
                    <a:pt x="0" y="1477"/>
                  </a:lnTo>
                  <a:lnTo>
                    <a:pt x="65" y="2019"/>
                  </a:lnTo>
                  <a:lnTo>
                    <a:pt x="165" y="2028"/>
                  </a:lnTo>
                  <a:lnTo>
                    <a:pt x="336" y="2060"/>
                  </a:lnTo>
                  <a:lnTo>
                    <a:pt x="887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Freeform 12"/>
            <p:cNvSpPr>
              <a:spLocks/>
            </p:cNvSpPr>
            <p:nvPr/>
          </p:nvSpPr>
          <p:spPr bwMode="auto">
            <a:xfrm>
              <a:off x="435" y="3315"/>
              <a:ext cx="814" cy="805"/>
            </a:xfrm>
            <a:custGeom>
              <a:avLst/>
              <a:gdLst>
                <a:gd name="T0" fmla="*/ 733 w 2444"/>
                <a:gd name="T1" fmla="*/ 1865 h 2417"/>
                <a:gd name="T2" fmla="*/ 648 w 2444"/>
                <a:gd name="T3" fmla="*/ 1647 h 2417"/>
                <a:gd name="T4" fmla="*/ 38 w 2444"/>
                <a:gd name="T5" fmla="*/ 1811 h 2417"/>
                <a:gd name="T6" fmla="*/ 199 w 2444"/>
                <a:gd name="T7" fmla="*/ 2074 h 2417"/>
                <a:gd name="T8" fmla="*/ 432 w 2444"/>
                <a:gd name="T9" fmla="*/ 2000 h 2417"/>
                <a:gd name="T10" fmla="*/ 396 w 2444"/>
                <a:gd name="T11" fmla="*/ 1876 h 2417"/>
                <a:gd name="T12" fmla="*/ 556 w 2444"/>
                <a:gd name="T13" fmla="*/ 2059 h 2417"/>
                <a:gd name="T14" fmla="*/ 494 w 2444"/>
                <a:gd name="T15" fmla="*/ 2309 h 2417"/>
                <a:gd name="T16" fmla="*/ 138 w 2444"/>
                <a:gd name="T17" fmla="*/ 2385 h 2417"/>
                <a:gd name="T18" fmla="*/ 391 w 2444"/>
                <a:gd name="T19" fmla="*/ 2387 h 2417"/>
                <a:gd name="T20" fmla="*/ 760 w 2444"/>
                <a:gd name="T21" fmla="*/ 2402 h 2417"/>
                <a:gd name="T22" fmla="*/ 979 w 2444"/>
                <a:gd name="T23" fmla="*/ 2296 h 2417"/>
                <a:gd name="T24" fmla="*/ 821 w 2444"/>
                <a:gd name="T25" fmla="*/ 2247 h 2417"/>
                <a:gd name="T26" fmla="*/ 1040 w 2444"/>
                <a:gd name="T27" fmla="*/ 2291 h 2417"/>
                <a:gd name="T28" fmla="*/ 1140 w 2444"/>
                <a:gd name="T29" fmla="*/ 2215 h 2417"/>
                <a:gd name="T30" fmla="*/ 1223 w 2444"/>
                <a:gd name="T31" fmla="*/ 2028 h 2417"/>
                <a:gd name="T32" fmla="*/ 1320 w 2444"/>
                <a:gd name="T33" fmla="*/ 1734 h 2417"/>
                <a:gd name="T34" fmla="*/ 1306 w 2444"/>
                <a:gd name="T35" fmla="*/ 1580 h 2417"/>
                <a:gd name="T36" fmla="*/ 1178 w 2444"/>
                <a:gd name="T37" fmla="*/ 1498 h 2417"/>
                <a:gd name="T38" fmla="*/ 1309 w 2444"/>
                <a:gd name="T39" fmla="*/ 1341 h 2417"/>
                <a:gd name="T40" fmla="*/ 1416 w 2444"/>
                <a:gd name="T41" fmla="*/ 1699 h 2417"/>
                <a:gd name="T42" fmla="*/ 1325 w 2444"/>
                <a:gd name="T43" fmla="*/ 2036 h 2417"/>
                <a:gd name="T44" fmla="*/ 1274 w 2444"/>
                <a:gd name="T45" fmla="*/ 2247 h 2417"/>
                <a:gd name="T46" fmla="*/ 1221 w 2444"/>
                <a:gd name="T47" fmla="*/ 2190 h 2417"/>
                <a:gd name="T48" fmla="*/ 1261 w 2444"/>
                <a:gd name="T49" fmla="*/ 2025 h 2417"/>
                <a:gd name="T50" fmla="*/ 1302 w 2444"/>
                <a:gd name="T51" fmla="*/ 2304 h 2417"/>
                <a:gd name="T52" fmla="*/ 1873 w 2444"/>
                <a:gd name="T53" fmla="*/ 2412 h 2417"/>
                <a:gd name="T54" fmla="*/ 2217 w 2444"/>
                <a:gd name="T55" fmla="*/ 1330 h 2417"/>
                <a:gd name="T56" fmla="*/ 2372 w 2444"/>
                <a:gd name="T57" fmla="*/ 587 h 2417"/>
                <a:gd name="T58" fmla="*/ 1883 w 2444"/>
                <a:gd name="T59" fmla="*/ 258 h 2417"/>
                <a:gd name="T60" fmla="*/ 1735 w 2444"/>
                <a:gd name="T61" fmla="*/ 224 h 2417"/>
                <a:gd name="T62" fmla="*/ 1589 w 2444"/>
                <a:gd name="T63" fmla="*/ 920 h 2417"/>
                <a:gd name="T64" fmla="*/ 1796 w 2444"/>
                <a:gd name="T65" fmla="*/ 313 h 2417"/>
                <a:gd name="T66" fmla="*/ 1592 w 2444"/>
                <a:gd name="T67" fmla="*/ 1061 h 2417"/>
                <a:gd name="T68" fmla="*/ 1424 w 2444"/>
                <a:gd name="T69" fmla="*/ 1140 h 2417"/>
                <a:gd name="T70" fmla="*/ 1499 w 2444"/>
                <a:gd name="T71" fmla="*/ 734 h 2417"/>
                <a:gd name="T72" fmla="*/ 1563 w 2444"/>
                <a:gd name="T73" fmla="*/ 445 h 2417"/>
                <a:gd name="T74" fmla="*/ 1506 w 2444"/>
                <a:gd name="T75" fmla="*/ 915 h 2417"/>
                <a:gd name="T76" fmla="*/ 1654 w 2444"/>
                <a:gd name="T77" fmla="*/ 345 h 2417"/>
                <a:gd name="T78" fmla="*/ 1517 w 2444"/>
                <a:gd name="T79" fmla="*/ 309 h 2417"/>
                <a:gd name="T80" fmla="*/ 1451 w 2444"/>
                <a:gd name="T81" fmla="*/ 682 h 2417"/>
                <a:gd name="T82" fmla="*/ 1242 w 2444"/>
                <a:gd name="T83" fmla="*/ 792 h 2417"/>
                <a:gd name="T84" fmla="*/ 1064 w 2444"/>
                <a:gd name="T85" fmla="*/ 620 h 2417"/>
                <a:gd name="T86" fmla="*/ 975 w 2444"/>
                <a:gd name="T87" fmla="*/ 271 h 2417"/>
                <a:gd name="T88" fmla="*/ 746 w 2444"/>
                <a:gd name="T89" fmla="*/ 53 h 2417"/>
                <a:gd name="T90" fmla="*/ 450 w 2444"/>
                <a:gd name="T91" fmla="*/ 4 h 2417"/>
                <a:gd name="T92" fmla="*/ 123 w 2444"/>
                <a:gd name="T93" fmla="*/ 107 h 2417"/>
                <a:gd name="T94" fmla="*/ 121 w 2444"/>
                <a:gd name="T95" fmla="*/ 199 h 2417"/>
                <a:gd name="T96" fmla="*/ 170 w 2444"/>
                <a:gd name="T97" fmla="*/ 179 h 2417"/>
                <a:gd name="T98" fmla="*/ 52 w 2444"/>
                <a:gd name="T99" fmla="*/ 379 h 2417"/>
                <a:gd name="T100" fmla="*/ 0 w 2444"/>
                <a:gd name="T101" fmla="*/ 656 h 2417"/>
                <a:gd name="T102" fmla="*/ 52 w 2444"/>
                <a:gd name="T103" fmla="*/ 862 h 2417"/>
                <a:gd name="T104" fmla="*/ 251 w 2444"/>
                <a:gd name="T105" fmla="*/ 1025 h 2417"/>
                <a:gd name="T106" fmla="*/ 266 w 2444"/>
                <a:gd name="T107" fmla="*/ 1200 h 2417"/>
                <a:gd name="T108" fmla="*/ 280 w 2444"/>
                <a:gd name="T109" fmla="*/ 1345 h 2417"/>
                <a:gd name="T110" fmla="*/ 695 w 2444"/>
                <a:gd name="T111" fmla="*/ 1511 h 2417"/>
                <a:gd name="T112" fmla="*/ 640 w 2444"/>
                <a:gd name="T113" fmla="*/ 1382 h 2417"/>
                <a:gd name="T114" fmla="*/ 879 w 2444"/>
                <a:gd name="T115" fmla="*/ 1223 h 2417"/>
                <a:gd name="T116" fmla="*/ 930 w 2444"/>
                <a:gd name="T117" fmla="*/ 1097 h 2417"/>
                <a:gd name="T118" fmla="*/ 921 w 2444"/>
                <a:gd name="T119" fmla="*/ 1231 h 2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44" h="2417">
                  <a:moveTo>
                    <a:pt x="824" y="1405"/>
                  </a:moveTo>
                  <a:lnTo>
                    <a:pt x="831" y="1406"/>
                  </a:lnTo>
                  <a:lnTo>
                    <a:pt x="839" y="1409"/>
                  </a:lnTo>
                  <a:lnTo>
                    <a:pt x="847" y="1413"/>
                  </a:lnTo>
                  <a:lnTo>
                    <a:pt x="853" y="1418"/>
                  </a:lnTo>
                  <a:lnTo>
                    <a:pt x="860" y="1423"/>
                  </a:lnTo>
                  <a:lnTo>
                    <a:pt x="866" y="1429"/>
                  </a:lnTo>
                  <a:lnTo>
                    <a:pt x="871" y="1437"/>
                  </a:lnTo>
                  <a:lnTo>
                    <a:pt x="875" y="1445"/>
                  </a:lnTo>
                  <a:lnTo>
                    <a:pt x="857" y="1493"/>
                  </a:lnTo>
                  <a:lnTo>
                    <a:pt x="835" y="1556"/>
                  </a:lnTo>
                  <a:lnTo>
                    <a:pt x="814" y="1626"/>
                  </a:lnTo>
                  <a:lnTo>
                    <a:pt x="791" y="1699"/>
                  </a:lnTo>
                  <a:lnTo>
                    <a:pt x="769" y="1767"/>
                  </a:lnTo>
                  <a:lnTo>
                    <a:pt x="750" y="1824"/>
                  </a:lnTo>
                  <a:lnTo>
                    <a:pt x="733" y="1865"/>
                  </a:lnTo>
                  <a:lnTo>
                    <a:pt x="720" y="1881"/>
                  </a:lnTo>
                  <a:lnTo>
                    <a:pt x="709" y="1881"/>
                  </a:lnTo>
                  <a:lnTo>
                    <a:pt x="701" y="1875"/>
                  </a:lnTo>
                  <a:lnTo>
                    <a:pt x="695" y="1865"/>
                  </a:lnTo>
                  <a:lnTo>
                    <a:pt x="688" y="1854"/>
                  </a:lnTo>
                  <a:lnTo>
                    <a:pt x="700" y="1826"/>
                  </a:lnTo>
                  <a:lnTo>
                    <a:pt x="700" y="1794"/>
                  </a:lnTo>
                  <a:lnTo>
                    <a:pt x="695" y="1762"/>
                  </a:lnTo>
                  <a:lnTo>
                    <a:pt x="688" y="1731"/>
                  </a:lnTo>
                  <a:lnTo>
                    <a:pt x="683" y="1717"/>
                  </a:lnTo>
                  <a:lnTo>
                    <a:pt x="678" y="1705"/>
                  </a:lnTo>
                  <a:lnTo>
                    <a:pt x="673" y="1692"/>
                  </a:lnTo>
                  <a:lnTo>
                    <a:pt x="669" y="1680"/>
                  </a:lnTo>
                  <a:lnTo>
                    <a:pt x="663" y="1669"/>
                  </a:lnTo>
                  <a:lnTo>
                    <a:pt x="656" y="1657"/>
                  </a:lnTo>
                  <a:lnTo>
                    <a:pt x="648" y="1647"/>
                  </a:lnTo>
                  <a:lnTo>
                    <a:pt x="638" y="1637"/>
                  </a:lnTo>
                  <a:lnTo>
                    <a:pt x="637" y="1630"/>
                  </a:lnTo>
                  <a:lnTo>
                    <a:pt x="641" y="1626"/>
                  </a:lnTo>
                  <a:lnTo>
                    <a:pt x="643" y="1623"/>
                  </a:lnTo>
                  <a:lnTo>
                    <a:pt x="641" y="1618"/>
                  </a:lnTo>
                  <a:lnTo>
                    <a:pt x="184" y="1533"/>
                  </a:lnTo>
                  <a:lnTo>
                    <a:pt x="153" y="1556"/>
                  </a:lnTo>
                  <a:lnTo>
                    <a:pt x="125" y="1583"/>
                  </a:lnTo>
                  <a:lnTo>
                    <a:pt x="102" y="1612"/>
                  </a:lnTo>
                  <a:lnTo>
                    <a:pt x="80" y="1644"/>
                  </a:lnTo>
                  <a:lnTo>
                    <a:pt x="61" y="1678"/>
                  </a:lnTo>
                  <a:lnTo>
                    <a:pt x="42" y="1712"/>
                  </a:lnTo>
                  <a:lnTo>
                    <a:pt x="25" y="1746"/>
                  </a:lnTo>
                  <a:lnTo>
                    <a:pt x="9" y="1778"/>
                  </a:lnTo>
                  <a:lnTo>
                    <a:pt x="21" y="1797"/>
                  </a:lnTo>
                  <a:lnTo>
                    <a:pt x="38" y="1811"/>
                  </a:lnTo>
                  <a:lnTo>
                    <a:pt x="56" y="1820"/>
                  </a:lnTo>
                  <a:lnTo>
                    <a:pt x="76" y="1826"/>
                  </a:lnTo>
                  <a:lnTo>
                    <a:pt x="97" y="1833"/>
                  </a:lnTo>
                  <a:lnTo>
                    <a:pt x="117" y="1840"/>
                  </a:lnTo>
                  <a:lnTo>
                    <a:pt x="135" y="1850"/>
                  </a:lnTo>
                  <a:lnTo>
                    <a:pt x="152" y="1865"/>
                  </a:lnTo>
                  <a:lnTo>
                    <a:pt x="160" y="1886"/>
                  </a:lnTo>
                  <a:lnTo>
                    <a:pt x="170" y="1906"/>
                  </a:lnTo>
                  <a:lnTo>
                    <a:pt x="183" y="1925"/>
                  </a:lnTo>
                  <a:lnTo>
                    <a:pt x="197" y="1944"/>
                  </a:lnTo>
                  <a:lnTo>
                    <a:pt x="210" y="1963"/>
                  </a:lnTo>
                  <a:lnTo>
                    <a:pt x="220" y="1984"/>
                  </a:lnTo>
                  <a:lnTo>
                    <a:pt x="226" y="2007"/>
                  </a:lnTo>
                  <a:lnTo>
                    <a:pt x="226" y="2032"/>
                  </a:lnTo>
                  <a:lnTo>
                    <a:pt x="212" y="2053"/>
                  </a:lnTo>
                  <a:lnTo>
                    <a:pt x="199" y="2074"/>
                  </a:lnTo>
                  <a:lnTo>
                    <a:pt x="187" y="2097"/>
                  </a:lnTo>
                  <a:lnTo>
                    <a:pt x="175" y="2121"/>
                  </a:lnTo>
                  <a:lnTo>
                    <a:pt x="166" y="2146"/>
                  </a:lnTo>
                  <a:lnTo>
                    <a:pt x="161" y="2170"/>
                  </a:lnTo>
                  <a:lnTo>
                    <a:pt x="158" y="2196"/>
                  </a:lnTo>
                  <a:lnTo>
                    <a:pt x="160" y="2222"/>
                  </a:lnTo>
                  <a:lnTo>
                    <a:pt x="453" y="2133"/>
                  </a:lnTo>
                  <a:lnTo>
                    <a:pt x="442" y="2118"/>
                  </a:lnTo>
                  <a:lnTo>
                    <a:pt x="441" y="2103"/>
                  </a:lnTo>
                  <a:lnTo>
                    <a:pt x="444" y="2087"/>
                  </a:lnTo>
                  <a:lnTo>
                    <a:pt x="449" y="2072"/>
                  </a:lnTo>
                  <a:lnTo>
                    <a:pt x="454" y="2057"/>
                  </a:lnTo>
                  <a:lnTo>
                    <a:pt x="457" y="2041"/>
                  </a:lnTo>
                  <a:lnTo>
                    <a:pt x="453" y="2027"/>
                  </a:lnTo>
                  <a:lnTo>
                    <a:pt x="441" y="2012"/>
                  </a:lnTo>
                  <a:lnTo>
                    <a:pt x="432" y="2000"/>
                  </a:lnTo>
                  <a:lnTo>
                    <a:pt x="425" y="1987"/>
                  </a:lnTo>
                  <a:lnTo>
                    <a:pt x="418" y="1976"/>
                  </a:lnTo>
                  <a:lnTo>
                    <a:pt x="412" y="1964"/>
                  </a:lnTo>
                  <a:lnTo>
                    <a:pt x="405" y="1953"/>
                  </a:lnTo>
                  <a:lnTo>
                    <a:pt x="398" y="1941"/>
                  </a:lnTo>
                  <a:lnTo>
                    <a:pt x="390" y="1931"/>
                  </a:lnTo>
                  <a:lnTo>
                    <a:pt x="380" y="1921"/>
                  </a:lnTo>
                  <a:lnTo>
                    <a:pt x="380" y="1920"/>
                  </a:lnTo>
                  <a:lnTo>
                    <a:pt x="376" y="1916"/>
                  </a:lnTo>
                  <a:lnTo>
                    <a:pt x="372" y="1909"/>
                  </a:lnTo>
                  <a:lnTo>
                    <a:pt x="367" y="1903"/>
                  </a:lnTo>
                  <a:lnTo>
                    <a:pt x="364" y="1894"/>
                  </a:lnTo>
                  <a:lnTo>
                    <a:pt x="364" y="1886"/>
                  </a:lnTo>
                  <a:lnTo>
                    <a:pt x="370" y="1877"/>
                  </a:lnTo>
                  <a:lnTo>
                    <a:pt x="380" y="1870"/>
                  </a:lnTo>
                  <a:lnTo>
                    <a:pt x="396" y="1876"/>
                  </a:lnTo>
                  <a:lnTo>
                    <a:pt x="414" y="1882"/>
                  </a:lnTo>
                  <a:lnTo>
                    <a:pt x="431" y="1888"/>
                  </a:lnTo>
                  <a:lnTo>
                    <a:pt x="448" y="1891"/>
                  </a:lnTo>
                  <a:lnTo>
                    <a:pt x="464" y="1895"/>
                  </a:lnTo>
                  <a:lnTo>
                    <a:pt x="481" y="1898"/>
                  </a:lnTo>
                  <a:lnTo>
                    <a:pt x="497" y="1899"/>
                  </a:lnTo>
                  <a:lnTo>
                    <a:pt x="513" y="1899"/>
                  </a:lnTo>
                  <a:lnTo>
                    <a:pt x="524" y="1913"/>
                  </a:lnTo>
                  <a:lnTo>
                    <a:pt x="524" y="1934"/>
                  </a:lnTo>
                  <a:lnTo>
                    <a:pt x="522" y="1955"/>
                  </a:lnTo>
                  <a:lnTo>
                    <a:pt x="524" y="1977"/>
                  </a:lnTo>
                  <a:lnTo>
                    <a:pt x="536" y="1990"/>
                  </a:lnTo>
                  <a:lnTo>
                    <a:pt x="545" y="2004"/>
                  </a:lnTo>
                  <a:lnTo>
                    <a:pt x="550" y="2022"/>
                  </a:lnTo>
                  <a:lnTo>
                    <a:pt x="554" y="2040"/>
                  </a:lnTo>
                  <a:lnTo>
                    <a:pt x="556" y="2059"/>
                  </a:lnTo>
                  <a:lnTo>
                    <a:pt x="559" y="2078"/>
                  </a:lnTo>
                  <a:lnTo>
                    <a:pt x="563" y="2097"/>
                  </a:lnTo>
                  <a:lnTo>
                    <a:pt x="569" y="2114"/>
                  </a:lnTo>
                  <a:lnTo>
                    <a:pt x="563" y="2135"/>
                  </a:lnTo>
                  <a:lnTo>
                    <a:pt x="556" y="2155"/>
                  </a:lnTo>
                  <a:lnTo>
                    <a:pt x="549" y="2176"/>
                  </a:lnTo>
                  <a:lnTo>
                    <a:pt x="544" y="2196"/>
                  </a:lnTo>
                  <a:lnTo>
                    <a:pt x="538" y="2217"/>
                  </a:lnTo>
                  <a:lnTo>
                    <a:pt x="537" y="2238"/>
                  </a:lnTo>
                  <a:lnTo>
                    <a:pt x="537" y="2260"/>
                  </a:lnTo>
                  <a:lnTo>
                    <a:pt x="540" y="2284"/>
                  </a:lnTo>
                  <a:lnTo>
                    <a:pt x="535" y="2298"/>
                  </a:lnTo>
                  <a:lnTo>
                    <a:pt x="531" y="2316"/>
                  </a:lnTo>
                  <a:lnTo>
                    <a:pt x="522" y="2327"/>
                  </a:lnTo>
                  <a:lnTo>
                    <a:pt x="505" y="2319"/>
                  </a:lnTo>
                  <a:lnTo>
                    <a:pt x="494" y="2309"/>
                  </a:lnTo>
                  <a:lnTo>
                    <a:pt x="486" y="2296"/>
                  </a:lnTo>
                  <a:lnTo>
                    <a:pt x="481" y="2284"/>
                  </a:lnTo>
                  <a:lnTo>
                    <a:pt x="476" y="2274"/>
                  </a:lnTo>
                  <a:lnTo>
                    <a:pt x="468" y="2238"/>
                  </a:lnTo>
                  <a:lnTo>
                    <a:pt x="460" y="2201"/>
                  </a:lnTo>
                  <a:lnTo>
                    <a:pt x="454" y="2164"/>
                  </a:lnTo>
                  <a:lnTo>
                    <a:pt x="453" y="2133"/>
                  </a:lnTo>
                  <a:lnTo>
                    <a:pt x="160" y="2222"/>
                  </a:lnTo>
                  <a:lnTo>
                    <a:pt x="157" y="2227"/>
                  </a:lnTo>
                  <a:lnTo>
                    <a:pt x="153" y="2240"/>
                  </a:lnTo>
                  <a:lnTo>
                    <a:pt x="146" y="2260"/>
                  </a:lnTo>
                  <a:lnTo>
                    <a:pt x="139" y="2284"/>
                  </a:lnTo>
                  <a:lnTo>
                    <a:pt x="134" y="2310"/>
                  </a:lnTo>
                  <a:lnTo>
                    <a:pt x="130" y="2338"/>
                  </a:lnTo>
                  <a:lnTo>
                    <a:pt x="131" y="2364"/>
                  </a:lnTo>
                  <a:lnTo>
                    <a:pt x="138" y="2385"/>
                  </a:lnTo>
                  <a:lnTo>
                    <a:pt x="149" y="2388"/>
                  </a:lnTo>
                  <a:lnTo>
                    <a:pt x="162" y="2391"/>
                  </a:lnTo>
                  <a:lnTo>
                    <a:pt x="175" y="2392"/>
                  </a:lnTo>
                  <a:lnTo>
                    <a:pt x="189" y="2392"/>
                  </a:lnTo>
                  <a:lnTo>
                    <a:pt x="202" y="2392"/>
                  </a:lnTo>
                  <a:lnTo>
                    <a:pt x="216" y="2391"/>
                  </a:lnTo>
                  <a:lnTo>
                    <a:pt x="227" y="2388"/>
                  </a:lnTo>
                  <a:lnTo>
                    <a:pt x="239" y="2385"/>
                  </a:lnTo>
                  <a:lnTo>
                    <a:pt x="243" y="2385"/>
                  </a:lnTo>
                  <a:lnTo>
                    <a:pt x="252" y="2385"/>
                  </a:lnTo>
                  <a:lnTo>
                    <a:pt x="266" y="2385"/>
                  </a:lnTo>
                  <a:lnTo>
                    <a:pt x="285" y="2385"/>
                  </a:lnTo>
                  <a:lnTo>
                    <a:pt x="307" y="2385"/>
                  </a:lnTo>
                  <a:lnTo>
                    <a:pt x="334" y="2385"/>
                  </a:lnTo>
                  <a:lnTo>
                    <a:pt x="361" y="2387"/>
                  </a:lnTo>
                  <a:lnTo>
                    <a:pt x="391" y="2387"/>
                  </a:lnTo>
                  <a:lnTo>
                    <a:pt x="421" y="2387"/>
                  </a:lnTo>
                  <a:lnTo>
                    <a:pt x="451" y="2388"/>
                  </a:lnTo>
                  <a:lnTo>
                    <a:pt x="481" y="2388"/>
                  </a:lnTo>
                  <a:lnTo>
                    <a:pt x="510" y="2389"/>
                  </a:lnTo>
                  <a:lnTo>
                    <a:pt x="536" y="2391"/>
                  </a:lnTo>
                  <a:lnTo>
                    <a:pt x="560" y="2392"/>
                  </a:lnTo>
                  <a:lnTo>
                    <a:pt x="581" y="2393"/>
                  </a:lnTo>
                  <a:lnTo>
                    <a:pt x="596" y="2394"/>
                  </a:lnTo>
                  <a:lnTo>
                    <a:pt x="618" y="2398"/>
                  </a:lnTo>
                  <a:lnTo>
                    <a:pt x="638" y="2401"/>
                  </a:lnTo>
                  <a:lnTo>
                    <a:pt x="659" y="2402"/>
                  </a:lnTo>
                  <a:lnTo>
                    <a:pt x="679" y="2403"/>
                  </a:lnTo>
                  <a:lnTo>
                    <a:pt x="700" y="2403"/>
                  </a:lnTo>
                  <a:lnTo>
                    <a:pt x="720" y="2403"/>
                  </a:lnTo>
                  <a:lnTo>
                    <a:pt x="739" y="2403"/>
                  </a:lnTo>
                  <a:lnTo>
                    <a:pt x="760" y="2402"/>
                  </a:lnTo>
                  <a:lnTo>
                    <a:pt x="780" y="2402"/>
                  </a:lnTo>
                  <a:lnTo>
                    <a:pt x="801" y="2401"/>
                  </a:lnTo>
                  <a:lnTo>
                    <a:pt x="821" y="2401"/>
                  </a:lnTo>
                  <a:lnTo>
                    <a:pt x="843" y="2400"/>
                  </a:lnTo>
                  <a:lnTo>
                    <a:pt x="863" y="2400"/>
                  </a:lnTo>
                  <a:lnTo>
                    <a:pt x="885" y="2398"/>
                  </a:lnTo>
                  <a:lnTo>
                    <a:pt x="907" y="2398"/>
                  </a:lnTo>
                  <a:lnTo>
                    <a:pt x="930" y="2400"/>
                  </a:lnTo>
                  <a:lnTo>
                    <a:pt x="939" y="2387"/>
                  </a:lnTo>
                  <a:lnTo>
                    <a:pt x="949" y="2374"/>
                  </a:lnTo>
                  <a:lnTo>
                    <a:pt x="959" y="2361"/>
                  </a:lnTo>
                  <a:lnTo>
                    <a:pt x="970" y="2348"/>
                  </a:lnTo>
                  <a:lnTo>
                    <a:pt x="977" y="2336"/>
                  </a:lnTo>
                  <a:lnTo>
                    <a:pt x="981" y="2323"/>
                  </a:lnTo>
                  <a:lnTo>
                    <a:pt x="982" y="2310"/>
                  </a:lnTo>
                  <a:lnTo>
                    <a:pt x="979" y="2296"/>
                  </a:lnTo>
                  <a:lnTo>
                    <a:pt x="968" y="2283"/>
                  </a:lnTo>
                  <a:lnTo>
                    <a:pt x="959" y="2278"/>
                  </a:lnTo>
                  <a:lnTo>
                    <a:pt x="949" y="2278"/>
                  </a:lnTo>
                  <a:lnTo>
                    <a:pt x="940" y="2281"/>
                  </a:lnTo>
                  <a:lnTo>
                    <a:pt x="930" y="2286"/>
                  </a:lnTo>
                  <a:lnTo>
                    <a:pt x="920" y="2292"/>
                  </a:lnTo>
                  <a:lnTo>
                    <a:pt x="908" y="2297"/>
                  </a:lnTo>
                  <a:lnTo>
                    <a:pt x="895" y="2298"/>
                  </a:lnTo>
                  <a:lnTo>
                    <a:pt x="881" y="2297"/>
                  </a:lnTo>
                  <a:lnTo>
                    <a:pt x="871" y="2292"/>
                  </a:lnTo>
                  <a:lnTo>
                    <a:pt x="863" y="2284"/>
                  </a:lnTo>
                  <a:lnTo>
                    <a:pt x="857" y="2275"/>
                  </a:lnTo>
                  <a:lnTo>
                    <a:pt x="849" y="2266"/>
                  </a:lnTo>
                  <a:lnTo>
                    <a:pt x="843" y="2257"/>
                  </a:lnTo>
                  <a:lnTo>
                    <a:pt x="833" y="2251"/>
                  </a:lnTo>
                  <a:lnTo>
                    <a:pt x="821" y="2247"/>
                  </a:lnTo>
                  <a:lnTo>
                    <a:pt x="826" y="2242"/>
                  </a:lnTo>
                  <a:lnTo>
                    <a:pt x="831" y="2237"/>
                  </a:lnTo>
                  <a:lnTo>
                    <a:pt x="838" y="2232"/>
                  </a:lnTo>
                  <a:lnTo>
                    <a:pt x="844" y="2228"/>
                  </a:lnTo>
                  <a:lnTo>
                    <a:pt x="852" y="2225"/>
                  </a:lnTo>
                  <a:lnTo>
                    <a:pt x="860" y="2223"/>
                  </a:lnTo>
                  <a:lnTo>
                    <a:pt x="869" y="2220"/>
                  </a:lnTo>
                  <a:lnTo>
                    <a:pt x="878" y="2219"/>
                  </a:lnTo>
                  <a:lnTo>
                    <a:pt x="901" y="2225"/>
                  </a:lnTo>
                  <a:lnTo>
                    <a:pt x="925" y="2229"/>
                  </a:lnTo>
                  <a:lnTo>
                    <a:pt x="949" y="2233"/>
                  </a:lnTo>
                  <a:lnTo>
                    <a:pt x="974" y="2237"/>
                  </a:lnTo>
                  <a:lnTo>
                    <a:pt x="995" y="2243"/>
                  </a:lnTo>
                  <a:lnTo>
                    <a:pt x="1014" y="2254"/>
                  </a:lnTo>
                  <a:lnTo>
                    <a:pt x="1030" y="2269"/>
                  </a:lnTo>
                  <a:lnTo>
                    <a:pt x="1040" y="2291"/>
                  </a:lnTo>
                  <a:lnTo>
                    <a:pt x="1049" y="2278"/>
                  </a:lnTo>
                  <a:lnTo>
                    <a:pt x="1058" y="2272"/>
                  </a:lnTo>
                  <a:lnTo>
                    <a:pt x="1070" y="2268"/>
                  </a:lnTo>
                  <a:lnTo>
                    <a:pt x="1081" y="2266"/>
                  </a:lnTo>
                  <a:lnTo>
                    <a:pt x="1093" y="2268"/>
                  </a:lnTo>
                  <a:lnTo>
                    <a:pt x="1105" y="2268"/>
                  </a:lnTo>
                  <a:lnTo>
                    <a:pt x="1117" y="2266"/>
                  </a:lnTo>
                  <a:lnTo>
                    <a:pt x="1130" y="2264"/>
                  </a:lnTo>
                  <a:lnTo>
                    <a:pt x="1132" y="2250"/>
                  </a:lnTo>
                  <a:lnTo>
                    <a:pt x="1126" y="2240"/>
                  </a:lnTo>
                  <a:lnTo>
                    <a:pt x="1118" y="2231"/>
                  </a:lnTo>
                  <a:lnTo>
                    <a:pt x="1114" y="2219"/>
                  </a:lnTo>
                  <a:lnTo>
                    <a:pt x="1121" y="2215"/>
                  </a:lnTo>
                  <a:lnTo>
                    <a:pt x="1127" y="2211"/>
                  </a:lnTo>
                  <a:lnTo>
                    <a:pt x="1134" y="2211"/>
                  </a:lnTo>
                  <a:lnTo>
                    <a:pt x="1140" y="2215"/>
                  </a:lnTo>
                  <a:lnTo>
                    <a:pt x="1153" y="2210"/>
                  </a:lnTo>
                  <a:lnTo>
                    <a:pt x="1162" y="2202"/>
                  </a:lnTo>
                  <a:lnTo>
                    <a:pt x="1165" y="2193"/>
                  </a:lnTo>
                  <a:lnTo>
                    <a:pt x="1167" y="2182"/>
                  </a:lnTo>
                  <a:lnTo>
                    <a:pt x="1168" y="2169"/>
                  </a:lnTo>
                  <a:lnTo>
                    <a:pt x="1168" y="2158"/>
                  </a:lnTo>
                  <a:lnTo>
                    <a:pt x="1171" y="2146"/>
                  </a:lnTo>
                  <a:lnTo>
                    <a:pt x="1176" y="2136"/>
                  </a:lnTo>
                  <a:lnTo>
                    <a:pt x="1182" y="2129"/>
                  </a:lnTo>
                  <a:lnTo>
                    <a:pt x="1189" y="2124"/>
                  </a:lnTo>
                  <a:lnTo>
                    <a:pt x="1192" y="2118"/>
                  </a:lnTo>
                  <a:lnTo>
                    <a:pt x="1191" y="2106"/>
                  </a:lnTo>
                  <a:lnTo>
                    <a:pt x="1199" y="2086"/>
                  </a:lnTo>
                  <a:lnTo>
                    <a:pt x="1206" y="2067"/>
                  </a:lnTo>
                  <a:lnTo>
                    <a:pt x="1214" y="2048"/>
                  </a:lnTo>
                  <a:lnTo>
                    <a:pt x="1223" y="2028"/>
                  </a:lnTo>
                  <a:lnTo>
                    <a:pt x="1231" y="2010"/>
                  </a:lnTo>
                  <a:lnTo>
                    <a:pt x="1241" y="1991"/>
                  </a:lnTo>
                  <a:lnTo>
                    <a:pt x="1251" y="1972"/>
                  </a:lnTo>
                  <a:lnTo>
                    <a:pt x="1261" y="1953"/>
                  </a:lnTo>
                  <a:lnTo>
                    <a:pt x="1260" y="1935"/>
                  </a:lnTo>
                  <a:lnTo>
                    <a:pt x="1263" y="1920"/>
                  </a:lnTo>
                  <a:lnTo>
                    <a:pt x="1265" y="1904"/>
                  </a:lnTo>
                  <a:lnTo>
                    <a:pt x="1270" y="1890"/>
                  </a:lnTo>
                  <a:lnTo>
                    <a:pt x="1276" y="1876"/>
                  </a:lnTo>
                  <a:lnTo>
                    <a:pt x="1282" y="1863"/>
                  </a:lnTo>
                  <a:lnTo>
                    <a:pt x="1290" y="1850"/>
                  </a:lnTo>
                  <a:lnTo>
                    <a:pt x="1296" y="1838"/>
                  </a:lnTo>
                  <a:lnTo>
                    <a:pt x="1302" y="1811"/>
                  </a:lnTo>
                  <a:lnTo>
                    <a:pt x="1310" y="1785"/>
                  </a:lnTo>
                  <a:lnTo>
                    <a:pt x="1318" y="1760"/>
                  </a:lnTo>
                  <a:lnTo>
                    <a:pt x="1320" y="1734"/>
                  </a:lnTo>
                  <a:lnTo>
                    <a:pt x="1315" y="1730"/>
                  </a:lnTo>
                  <a:lnTo>
                    <a:pt x="1309" y="1730"/>
                  </a:lnTo>
                  <a:lnTo>
                    <a:pt x="1304" y="1731"/>
                  </a:lnTo>
                  <a:lnTo>
                    <a:pt x="1297" y="1733"/>
                  </a:lnTo>
                  <a:lnTo>
                    <a:pt x="1292" y="1734"/>
                  </a:lnTo>
                  <a:lnTo>
                    <a:pt x="1287" y="1734"/>
                  </a:lnTo>
                  <a:lnTo>
                    <a:pt x="1282" y="1731"/>
                  </a:lnTo>
                  <a:lnTo>
                    <a:pt x="1278" y="1726"/>
                  </a:lnTo>
                  <a:lnTo>
                    <a:pt x="1277" y="1708"/>
                  </a:lnTo>
                  <a:lnTo>
                    <a:pt x="1282" y="1694"/>
                  </a:lnTo>
                  <a:lnTo>
                    <a:pt x="1288" y="1682"/>
                  </a:lnTo>
                  <a:lnTo>
                    <a:pt x="1293" y="1671"/>
                  </a:lnTo>
                  <a:lnTo>
                    <a:pt x="1295" y="1650"/>
                  </a:lnTo>
                  <a:lnTo>
                    <a:pt x="1300" y="1626"/>
                  </a:lnTo>
                  <a:lnTo>
                    <a:pt x="1306" y="1603"/>
                  </a:lnTo>
                  <a:lnTo>
                    <a:pt x="1306" y="1580"/>
                  </a:lnTo>
                  <a:lnTo>
                    <a:pt x="1297" y="1573"/>
                  </a:lnTo>
                  <a:lnTo>
                    <a:pt x="1288" y="1570"/>
                  </a:lnTo>
                  <a:lnTo>
                    <a:pt x="1279" y="1571"/>
                  </a:lnTo>
                  <a:lnTo>
                    <a:pt x="1270" y="1574"/>
                  </a:lnTo>
                  <a:lnTo>
                    <a:pt x="1260" y="1577"/>
                  </a:lnTo>
                  <a:lnTo>
                    <a:pt x="1250" y="1578"/>
                  </a:lnTo>
                  <a:lnTo>
                    <a:pt x="1238" y="1577"/>
                  </a:lnTo>
                  <a:lnTo>
                    <a:pt x="1227" y="1570"/>
                  </a:lnTo>
                  <a:lnTo>
                    <a:pt x="1218" y="1565"/>
                  </a:lnTo>
                  <a:lnTo>
                    <a:pt x="1208" y="1560"/>
                  </a:lnTo>
                  <a:lnTo>
                    <a:pt x="1196" y="1552"/>
                  </a:lnTo>
                  <a:lnTo>
                    <a:pt x="1185" y="1543"/>
                  </a:lnTo>
                  <a:lnTo>
                    <a:pt x="1176" y="1534"/>
                  </a:lnTo>
                  <a:lnTo>
                    <a:pt x="1171" y="1524"/>
                  </a:lnTo>
                  <a:lnTo>
                    <a:pt x="1171" y="1511"/>
                  </a:lnTo>
                  <a:lnTo>
                    <a:pt x="1178" y="1498"/>
                  </a:lnTo>
                  <a:lnTo>
                    <a:pt x="1177" y="1483"/>
                  </a:lnTo>
                  <a:lnTo>
                    <a:pt x="1181" y="1472"/>
                  </a:lnTo>
                  <a:lnTo>
                    <a:pt x="1187" y="1460"/>
                  </a:lnTo>
                  <a:lnTo>
                    <a:pt x="1196" y="1451"/>
                  </a:lnTo>
                  <a:lnTo>
                    <a:pt x="1205" y="1441"/>
                  </a:lnTo>
                  <a:lnTo>
                    <a:pt x="1213" y="1429"/>
                  </a:lnTo>
                  <a:lnTo>
                    <a:pt x="1218" y="1417"/>
                  </a:lnTo>
                  <a:lnTo>
                    <a:pt x="1218" y="1400"/>
                  </a:lnTo>
                  <a:lnTo>
                    <a:pt x="1228" y="1390"/>
                  </a:lnTo>
                  <a:lnTo>
                    <a:pt x="1237" y="1377"/>
                  </a:lnTo>
                  <a:lnTo>
                    <a:pt x="1246" y="1363"/>
                  </a:lnTo>
                  <a:lnTo>
                    <a:pt x="1256" y="1350"/>
                  </a:lnTo>
                  <a:lnTo>
                    <a:pt x="1267" y="1340"/>
                  </a:lnTo>
                  <a:lnTo>
                    <a:pt x="1278" y="1333"/>
                  </a:lnTo>
                  <a:lnTo>
                    <a:pt x="1292" y="1333"/>
                  </a:lnTo>
                  <a:lnTo>
                    <a:pt x="1309" y="1341"/>
                  </a:lnTo>
                  <a:lnTo>
                    <a:pt x="1301" y="1369"/>
                  </a:lnTo>
                  <a:lnTo>
                    <a:pt x="1295" y="1395"/>
                  </a:lnTo>
                  <a:lnTo>
                    <a:pt x="1288" y="1420"/>
                  </a:lnTo>
                  <a:lnTo>
                    <a:pt x="1281" y="1450"/>
                  </a:lnTo>
                  <a:lnTo>
                    <a:pt x="1287" y="1481"/>
                  </a:lnTo>
                  <a:lnTo>
                    <a:pt x="1296" y="1509"/>
                  </a:lnTo>
                  <a:lnTo>
                    <a:pt x="1310" y="1534"/>
                  </a:lnTo>
                  <a:lnTo>
                    <a:pt x="1328" y="1559"/>
                  </a:lnTo>
                  <a:lnTo>
                    <a:pt x="1348" y="1580"/>
                  </a:lnTo>
                  <a:lnTo>
                    <a:pt x="1373" y="1600"/>
                  </a:lnTo>
                  <a:lnTo>
                    <a:pt x="1400" y="1616"/>
                  </a:lnTo>
                  <a:lnTo>
                    <a:pt x="1429" y="1630"/>
                  </a:lnTo>
                  <a:lnTo>
                    <a:pt x="1433" y="1647"/>
                  </a:lnTo>
                  <a:lnTo>
                    <a:pt x="1433" y="1665"/>
                  </a:lnTo>
                  <a:lnTo>
                    <a:pt x="1427" y="1684"/>
                  </a:lnTo>
                  <a:lnTo>
                    <a:pt x="1416" y="1699"/>
                  </a:lnTo>
                  <a:lnTo>
                    <a:pt x="1407" y="1729"/>
                  </a:lnTo>
                  <a:lnTo>
                    <a:pt x="1400" y="1754"/>
                  </a:lnTo>
                  <a:lnTo>
                    <a:pt x="1392" y="1780"/>
                  </a:lnTo>
                  <a:lnTo>
                    <a:pt x="1384" y="1803"/>
                  </a:lnTo>
                  <a:lnTo>
                    <a:pt x="1378" y="1827"/>
                  </a:lnTo>
                  <a:lnTo>
                    <a:pt x="1372" y="1852"/>
                  </a:lnTo>
                  <a:lnTo>
                    <a:pt x="1366" y="1880"/>
                  </a:lnTo>
                  <a:lnTo>
                    <a:pt x="1360" y="1911"/>
                  </a:lnTo>
                  <a:lnTo>
                    <a:pt x="1351" y="1926"/>
                  </a:lnTo>
                  <a:lnTo>
                    <a:pt x="1345" y="1943"/>
                  </a:lnTo>
                  <a:lnTo>
                    <a:pt x="1341" y="1962"/>
                  </a:lnTo>
                  <a:lnTo>
                    <a:pt x="1341" y="1982"/>
                  </a:lnTo>
                  <a:lnTo>
                    <a:pt x="1331" y="1994"/>
                  </a:lnTo>
                  <a:lnTo>
                    <a:pt x="1325" y="2008"/>
                  </a:lnTo>
                  <a:lnTo>
                    <a:pt x="1324" y="2022"/>
                  </a:lnTo>
                  <a:lnTo>
                    <a:pt x="1325" y="2036"/>
                  </a:lnTo>
                  <a:lnTo>
                    <a:pt x="1325" y="2050"/>
                  </a:lnTo>
                  <a:lnTo>
                    <a:pt x="1324" y="2064"/>
                  </a:lnTo>
                  <a:lnTo>
                    <a:pt x="1318" y="2076"/>
                  </a:lnTo>
                  <a:lnTo>
                    <a:pt x="1306" y="2086"/>
                  </a:lnTo>
                  <a:lnTo>
                    <a:pt x="1302" y="2105"/>
                  </a:lnTo>
                  <a:lnTo>
                    <a:pt x="1296" y="2123"/>
                  </a:lnTo>
                  <a:lnTo>
                    <a:pt x="1287" y="2140"/>
                  </a:lnTo>
                  <a:lnTo>
                    <a:pt x="1279" y="2155"/>
                  </a:lnTo>
                  <a:lnTo>
                    <a:pt x="1270" y="2172"/>
                  </a:lnTo>
                  <a:lnTo>
                    <a:pt x="1263" y="2187"/>
                  </a:lnTo>
                  <a:lnTo>
                    <a:pt x="1258" y="2204"/>
                  </a:lnTo>
                  <a:lnTo>
                    <a:pt x="1254" y="2222"/>
                  </a:lnTo>
                  <a:lnTo>
                    <a:pt x="1258" y="2229"/>
                  </a:lnTo>
                  <a:lnTo>
                    <a:pt x="1263" y="2236"/>
                  </a:lnTo>
                  <a:lnTo>
                    <a:pt x="1268" y="2242"/>
                  </a:lnTo>
                  <a:lnTo>
                    <a:pt x="1274" y="2247"/>
                  </a:lnTo>
                  <a:lnTo>
                    <a:pt x="1281" y="2254"/>
                  </a:lnTo>
                  <a:lnTo>
                    <a:pt x="1287" y="2257"/>
                  </a:lnTo>
                  <a:lnTo>
                    <a:pt x="1293" y="2263"/>
                  </a:lnTo>
                  <a:lnTo>
                    <a:pt x="1299" y="2266"/>
                  </a:lnTo>
                  <a:lnTo>
                    <a:pt x="1290" y="2264"/>
                  </a:lnTo>
                  <a:lnTo>
                    <a:pt x="1279" y="2261"/>
                  </a:lnTo>
                  <a:lnTo>
                    <a:pt x="1269" y="2260"/>
                  </a:lnTo>
                  <a:lnTo>
                    <a:pt x="1259" y="2260"/>
                  </a:lnTo>
                  <a:lnTo>
                    <a:pt x="1249" y="2259"/>
                  </a:lnTo>
                  <a:lnTo>
                    <a:pt x="1238" y="2257"/>
                  </a:lnTo>
                  <a:lnTo>
                    <a:pt x="1229" y="2254"/>
                  </a:lnTo>
                  <a:lnTo>
                    <a:pt x="1221" y="2250"/>
                  </a:lnTo>
                  <a:lnTo>
                    <a:pt x="1214" y="2236"/>
                  </a:lnTo>
                  <a:lnTo>
                    <a:pt x="1215" y="2220"/>
                  </a:lnTo>
                  <a:lnTo>
                    <a:pt x="1219" y="2205"/>
                  </a:lnTo>
                  <a:lnTo>
                    <a:pt x="1221" y="2190"/>
                  </a:lnTo>
                  <a:lnTo>
                    <a:pt x="1235" y="2160"/>
                  </a:lnTo>
                  <a:lnTo>
                    <a:pt x="1246" y="2132"/>
                  </a:lnTo>
                  <a:lnTo>
                    <a:pt x="1255" y="2105"/>
                  </a:lnTo>
                  <a:lnTo>
                    <a:pt x="1264" y="2077"/>
                  </a:lnTo>
                  <a:lnTo>
                    <a:pt x="1273" y="2050"/>
                  </a:lnTo>
                  <a:lnTo>
                    <a:pt x="1282" y="2022"/>
                  </a:lnTo>
                  <a:lnTo>
                    <a:pt x="1293" y="1994"/>
                  </a:lnTo>
                  <a:lnTo>
                    <a:pt x="1306" y="1966"/>
                  </a:lnTo>
                  <a:lnTo>
                    <a:pt x="1308" y="1954"/>
                  </a:lnTo>
                  <a:lnTo>
                    <a:pt x="1308" y="1940"/>
                  </a:lnTo>
                  <a:lnTo>
                    <a:pt x="1302" y="1930"/>
                  </a:lnTo>
                  <a:lnTo>
                    <a:pt x="1291" y="1929"/>
                  </a:lnTo>
                  <a:lnTo>
                    <a:pt x="1276" y="1948"/>
                  </a:lnTo>
                  <a:lnTo>
                    <a:pt x="1272" y="1972"/>
                  </a:lnTo>
                  <a:lnTo>
                    <a:pt x="1269" y="1999"/>
                  </a:lnTo>
                  <a:lnTo>
                    <a:pt x="1261" y="2025"/>
                  </a:lnTo>
                  <a:lnTo>
                    <a:pt x="1253" y="2055"/>
                  </a:lnTo>
                  <a:lnTo>
                    <a:pt x="1242" y="2086"/>
                  </a:lnTo>
                  <a:lnTo>
                    <a:pt x="1231" y="2115"/>
                  </a:lnTo>
                  <a:lnTo>
                    <a:pt x="1218" y="2145"/>
                  </a:lnTo>
                  <a:lnTo>
                    <a:pt x="1204" y="2174"/>
                  </a:lnTo>
                  <a:lnTo>
                    <a:pt x="1189" y="2202"/>
                  </a:lnTo>
                  <a:lnTo>
                    <a:pt x="1174" y="2231"/>
                  </a:lnTo>
                  <a:lnTo>
                    <a:pt x="1162" y="2259"/>
                  </a:lnTo>
                  <a:lnTo>
                    <a:pt x="1167" y="2265"/>
                  </a:lnTo>
                  <a:lnTo>
                    <a:pt x="1172" y="2275"/>
                  </a:lnTo>
                  <a:lnTo>
                    <a:pt x="1178" y="2287"/>
                  </a:lnTo>
                  <a:lnTo>
                    <a:pt x="1189" y="2293"/>
                  </a:lnTo>
                  <a:lnTo>
                    <a:pt x="1208" y="2293"/>
                  </a:lnTo>
                  <a:lnTo>
                    <a:pt x="1235" y="2296"/>
                  </a:lnTo>
                  <a:lnTo>
                    <a:pt x="1265" y="2298"/>
                  </a:lnTo>
                  <a:lnTo>
                    <a:pt x="1302" y="2304"/>
                  </a:lnTo>
                  <a:lnTo>
                    <a:pt x="1342" y="2310"/>
                  </a:lnTo>
                  <a:lnTo>
                    <a:pt x="1386" y="2318"/>
                  </a:lnTo>
                  <a:lnTo>
                    <a:pt x="1430" y="2325"/>
                  </a:lnTo>
                  <a:lnTo>
                    <a:pt x="1476" y="2334"/>
                  </a:lnTo>
                  <a:lnTo>
                    <a:pt x="1523" y="2342"/>
                  </a:lnTo>
                  <a:lnTo>
                    <a:pt x="1570" y="2351"/>
                  </a:lnTo>
                  <a:lnTo>
                    <a:pt x="1615" y="2360"/>
                  </a:lnTo>
                  <a:lnTo>
                    <a:pt x="1657" y="2368"/>
                  </a:lnTo>
                  <a:lnTo>
                    <a:pt x="1697" y="2374"/>
                  </a:lnTo>
                  <a:lnTo>
                    <a:pt x="1732" y="2380"/>
                  </a:lnTo>
                  <a:lnTo>
                    <a:pt x="1762" y="2384"/>
                  </a:lnTo>
                  <a:lnTo>
                    <a:pt x="1787" y="2388"/>
                  </a:lnTo>
                  <a:lnTo>
                    <a:pt x="1808" y="2389"/>
                  </a:lnTo>
                  <a:lnTo>
                    <a:pt x="1830" y="2396"/>
                  </a:lnTo>
                  <a:lnTo>
                    <a:pt x="1851" y="2405"/>
                  </a:lnTo>
                  <a:lnTo>
                    <a:pt x="1873" y="2412"/>
                  </a:lnTo>
                  <a:lnTo>
                    <a:pt x="1892" y="2417"/>
                  </a:lnTo>
                  <a:lnTo>
                    <a:pt x="1910" y="2415"/>
                  </a:lnTo>
                  <a:lnTo>
                    <a:pt x="1926" y="2403"/>
                  </a:lnTo>
                  <a:lnTo>
                    <a:pt x="1936" y="2380"/>
                  </a:lnTo>
                  <a:lnTo>
                    <a:pt x="1932" y="2345"/>
                  </a:lnTo>
                  <a:lnTo>
                    <a:pt x="1937" y="2300"/>
                  </a:lnTo>
                  <a:lnTo>
                    <a:pt x="1944" y="2263"/>
                  </a:lnTo>
                  <a:lnTo>
                    <a:pt x="1947" y="2247"/>
                  </a:lnTo>
                  <a:lnTo>
                    <a:pt x="1970" y="2156"/>
                  </a:lnTo>
                  <a:lnTo>
                    <a:pt x="1999" y="2055"/>
                  </a:lnTo>
                  <a:lnTo>
                    <a:pt x="2031" y="1944"/>
                  </a:lnTo>
                  <a:lnTo>
                    <a:pt x="2065" y="1826"/>
                  </a:lnTo>
                  <a:lnTo>
                    <a:pt x="2102" y="1703"/>
                  </a:lnTo>
                  <a:lnTo>
                    <a:pt x="2141" y="1578"/>
                  </a:lnTo>
                  <a:lnTo>
                    <a:pt x="2179" y="1454"/>
                  </a:lnTo>
                  <a:lnTo>
                    <a:pt x="2217" y="1330"/>
                  </a:lnTo>
                  <a:lnTo>
                    <a:pt x="2256" y="1212"/>
                  </a:lnTo>
                  <a:lnTo>
                    <a:pt x="2293" y="1099"/>
                  </a:lnTo>
                  <a:lnTo>
                    <a:pt x="2327" y="995"/>
                  </a:lnTo>
                  <a:lnTo>
                    <a:pt x="2359" y="903"/>
                  </a:lnTo>
                  <a:lnTo>
                    <a:pt x="2386" y="824"/>
                  </a:lnTo>
                  <a:lnTo>
                    <a:pt x="2411" y="760"/>
                  </a:lnTo>
                  <a:lnTo>
                    <a:pt x="2429" y="714"/>
                  </a:lnTo>
                  <a:lnTo>
                    <a:pt x="2441" y="688"/>
                  </a:lnTo>
                  <a:lnTo>
                    <a:pt x="2444" y="669"/>
                  </a:lnTo>
                  <a:lnTo>
                    <a:pt x="2441" y="652"/>
                  </a:lnTo>
                  <a:lnTo>
                    <a:pt x="2434" y="638"/>
                  </a:lnTo>
                  <a:lnTo>
                    <a:pt x="2422" y="627"/>
                  </a:lnTo>
                  <a:lnTo>
                    <a:pt x="2409" y="617"/>
                  </a:lnTo>
                  <a:lnTo>
                    <a:pt x="2395" y="608"/>
                  </a:lnTo>
                  <a:lnTo>
                    <a:pt x="2382" y="597"/>
                  </a:lnTo>
                  <a:lnTo>
                    <a:pt x="2372" y="587"/>
                  </a:lnTo>
                  <a:lnTo>
                    <a:pt x="2345" y="573"/>
                  </a:lnTo>
                  <a:lnTo>
                    <a:pt x="2313" y="555"/>
                  </a:lnTo>
                  <a:lnTo>
                    <a:pt x="2279" y="536"/>
                  </a:lnTo>
                  <a:lnTo>
                    <a:pt x="2243" y="514"/>
                  </a:lnTo>
                  <a:lnTo>
                    <a:pt x="2203" y="490"/>
                  </a:lnTo>
                  <a:lnTo>
                    <a:pt x="2164" y="466"/>
                  </a:lnTo>
                  <a:lnTo>
                    <a:pt x="2124" y="441"/>
                  </a:lnTo>
                  <a:lnTo>
                    <a:pt x="2086" y="416"/>
                  </a:lnTo>
                  <a:lnTo>
                    <a:pt x="2047" y="390"/>
                  </a:lnTo>
                  <a:lnTo>
                    <a:pt x="2011" y="366"/>
                  </a:lnTo>
                  <a:lnTo>
                    <a:pt x="1978" y="343"/>
                  </a:lnTo>
                  <a:lnTo>
                    <a:pt x="1949" y="321"/>
                  </a:lnTo>
                  <a:lnTo>
                    <a:pt x="1924" y="302"/>
                  </a:lnTo>
                  <a:lnTo>
                    <a:pt x="1904" y="284"/>
                  </a:lnTo>
                  <a:lnTo>
                    <a:pt x="1891" y="270"/>
                  </a:lnTo>
                  <a:lnTo>
                    <a:pt x="1883" y="258"/>
                  </a:lnTo>
                  <a:lnTo>
                    <a:pt x="1873" y="253"/>
                  </a:lnTo>
                  <a:lnTo>
                    <a:pt x="1864" y="245"/>
                  </a:lnTo>
                  <a:lnTo>
                    <a:pt x="1857" y="238"/>
                  </a:lnTo>
                  <a:lnTo>
                    <a:pt x="1850" y="230"/>
                  </a:lnTo>
                  <a:lnTo>
                    <a:pt x="1844" y="224"/>
                  </a:lnTo>
                  <a:lnTo>
                    <a:pt x="1835" y="220"/>
                  </a:lnTo>
                  <a:lnTo>
                    <a:pt x="1825" y="217"/>
                  </a:lnTo>
                  <a:lnTo>
                    <a:pt x="1812" y="219"/>
                  </a:lnTo>
                  <a:lnTo>
                    <a:pt x="1805" y="229"/>
                  </a:lnTo>
                  <a:lnTo>
                    <a:pt x="1796" y="234"/>
                  </a:lnTo>
                  <a:lnTo>
                    <a:pt x="1787" y="235"/>
                  </a:lnTo>
                  <a:lnTo>
                    <a:pt x="1777" y="235"/>
                  </a:lnTo>
                  <a:lnTo>
                    <a:pt x="1766" y="233"/>
                  </a:lnTo>
                  <a:lnTo>
                    <a:pt x="1755" y="230"/>
                  </a:lnTo>
                  <a:lnTo>
                    <a:pt x="1745" y="226"/>
                  </a:lnTo>
                  <a:lnTo>
                    <a:pt x="1735" y="224"/>
                  </a:lnTo>
                  <a:lnTo>
                    <a:pt x="1721" y="233"/>
                  </a:lnTo>
                  <a:lnTo>
                    <a:pt x="1716" y="249"/>
                  </a:lnTo>
                  <a:lnTo>
                    <a:pt x="1714" y="266"/>
                  </a:lnTo>
                  <a:lnTo>
                    <a:pt x="1711" y="276"/>
                  </a:lnTo>
                  <a:lnTo>
                    <a:pt x="1704" y="324"/>
                  </a:lnTo>
                  <a:lnTo>
                    <a:pt x="1693" y="385"/>
                  </a:lnTo>
                  <a:lnTo>
                    <a:pt x="1677" y="457"/>
                  </a:lnTo>
                  <a:lnTo>
                    <a:pt x="1658" y="536"/>
                  </a:lnTo>
                  <a:lnTo>
                    <a:pt x="1639" y="618"/>
                  </a:lnTo>
                  <a:lnTo>
                    <a:pt x="1619" y="702"/>
                  </a:lnTo>
                  <a:lnTo>
                    <a:pt x="1599" y="784"/>
                  </a:lnTo>
                  <a:lnTo>
                    <a:pt x="1583" y="861"/>
                  </a:lnTo>
                  <a:lnTo>
                    <a:pt x="1581" y="879"/>
                  </a:lnTo>
                  <a:lnTo>
                    <a:pt x="1575" y="896"/>
                  </a:lnTo>
                  <a:lnTo>
                    <a:pt x="1575" y="911"/>
                  </a:lnTo>
                  <a:lnTo>
                    <a:pt x="1589" y="920"/>
                  </a:lnTo>
                  <a:lnTo>
                    <a:pt x="1602" y="897"/>
                  </a:lnTo>
                  <a:lnTo>
                    <a:pt x="1620" y="837"/>
                  </a:lnTo>
                  <a:lnTo>
                    <a:pt x="1642" y="751"/>
                  </a:lnTo>
                  <a:lnTo>
                    <a:pt x="1667" y="649"/>
                  </a:lnTo>
                  <a:lnTo>
                    <a:pt x="1693" y="544"/>
                  </a:lnTo>
                  <a:lnTo>
                    <a:pt x="1717" y="444"/>
                  </a:lnTo>
                  <a:lnTo>
                    <a:pt x="1739" y="362"/>
                  </a:lnTo>
                  <a:lnTo>
                    <a:pt x="1755" y="308"/>
                  </a:lnTo>
                  <a:lnTo>
                    <a:pt x="1759" y="304"/>
                  </a:lnTo>
                  <a:lnTo>
                    <a:pt x="1764" y="303"/>
                  </a:lnTo>
                  <a:lnTo>
                    <a:pt x="1770" y="302"/>
                  </a:lnTo>
                  <a:lnTo>
                    <a:pt x="1776" y="302"/>
                  </a:lnTo>
                  <a:lnTo>
                    <a:pt x="1782" y="303"/>
                  </a:lnTo>
                  <a:lnTo>
                    <a:pt x="1787" y="306"/>
                  </a:lnTo>
                  <a:lnTo>
                    <a:pt x="1793" y="309"/>
                  </a:lnTo>
                  <a:lnTo>
                    <a:pt x="1796" y="313"/>
                  </a:lnTo>
                  <a:lnTo>
                    <a:pt x="1786" y="372"/>
                  </a:lnTo>
                  <a:lnTo>
                    <a:pt x="1768" y="451"/>
                  </a:lnTo>
                  <a:lnTo>
                    <a:pt x="1745" y="544"/>
                  </a:lnTo>
                  <a:lnTo>
                    <a:pt x="1721" y="638"/>
                  </a:lnTo>
                  <a:lnTo>
                    <a:pt x="1694" y="729"/>
                  </a:lnTo>
                  <a:lnTo>
                    <a:pt x="1671" y="809"/>
                  </a:lnTo>
                  <a:lnTo>
                    <a:pt x="1651" y="866"/>
                  </a:lnTo>
                  <a:lnTo>
                    <a:pt x="1636" y="896"/>
                  </a:lnTo>
                  <a:lnTo>
                    <a:pt x="1629" y="916"/>
                  </a:lnTo>
                  <a:lnTo>
                    <a:pt x="1624" y="937"/>
                  </a:lnTo>
                  <a:lnTo>
                    <a:pt x="1620" y="958"/>
                  </a:lnTo>
                  <a:lnTo>
                    <a:pt x="1616" y="980"/>
                  </a:lnTo>
                  <a:lnTo>
                    <a:pt x="1611" y="1001"/>
                  </a:lnTo>
                  <a:lnTo>
                    <a:pt x="1607" y="1021"/>
                  </a:lnTo>
                  <a:lnTo>
                    <a:pt x="1601" y="1042"/>
                  </a:lnTo>
                  <a:lnTo>
                    <a:pt x="1592" y="1061"/>
                  </a:lnTo>
                  <a:lnTo>
                    <a:pt x="1590" y="1074"/>
                  </a:lnTo>
                  <a:lnTo>
                    <a:pt x="1587" y="1084"/>
                  </a:lnTo>
                  <a:lnTo>
                    <a:pt x="1580" y="1093"/>
                  </a:lnTo>
                  <a:lnTo>
                    <a:pt x="1571" y="1102"/>
                  </a:lnTo>
                  <a:lnTo>
                    <a:pt x="1561" y="1108"/>
                  </a:lnTo>
                  <a:lnTo>
                    <a:pt x="1551" y="1115"/>
                  </a:lnTo>
                  <a:lnTo>
                    <a:pt x="1540" y="1120"/>
                  </a:lnTo>
                  <a:lnTo>
                    <a:pt x="1530" y="1125"/>
                  </a:lnTo>
                  <a:lnTo>
                    <a:pt x="1519" y="1131"/>
                  </a:lnTo>
                  <a:lnTo>
                    <a:pt x="1506" y="1136"/>
                  </a:lnTo>
                  <a:lnTo>
                    <a:pt x="1492" y="1143"/>
                  </a:lnTo>
                  <a:lnTo>
                    <a:pt x="1478" y="1147"/>
                  </a:lnTo>
                  <a:lnTo>
                    <a:pt x="1462" y="1149"/>
                  </a:lnTo>
                  <a:lnTo>
                    <a:pt x="1448" y="1149"/>
                  </a:lnTo>
                  <a:lnTo>
                    <a:pt x="1436" y="1147"/>
                  </a:lnTo>
                  <a:lnTo>
                    <a:pt x="1424" y="1140"/>
                  </a:lnTo>
                  <a:lnTo>
                    <a:pt x="1421" y="1106"/>
                  </a:lnTo>
                  <a:lnTo>
                    <a:pt x="1424" y="1071"/>
                  </a:lnTo>
                  <a:lnTo>
                    <a:pt x="1433" y="1039"/>
                  </a:lnTo>
                  <a:lnTo>
                    <a:pt x="1447" y="1010"/>
                  </a:lnTo>
                  <a:lnTo>
                    <a:pt x="1448" y="952"/>
                  </a:lnTo>
                  <a:lnTo>
                    <a:pt x="1456" y="896"/>
                  </a:lnTo>
                  <a:lnTo>
                    <a:pt x="1464" y="838"/>
                  </a:lnTo>
                  <a:lnTo>
                    <a:pt x="1461" y="779"/>
                  </a:lnTo>
                  <a:lnTo>
                    <a:pt x="1464" y="782"/>
                  </a:lnTo>
                  <a:lnTo>
                    <a:pt x="1468" y="765"/>
                  </a:lnTo>
                  <a:lnTo>
                    <a:pt x="1469" y="750"/>
                  </a:lnTo>
                  <a:lnTo>
                    <a:pt x="1474" y="737"/>
                  </a:lnTo>
                  <a:lnTo>
                    <a:pt x="1484" y="725"/>
                  </a:lnTo>
                  <a:lnTo>
                    <a:pt x="1488" y="731"/>
                  </a:lnTo>
                  <a:lnTo>
                    <a:pt x="1493" y="733"/>
                  </a:lnTo>
                  <a:lnTo>
                    <a:pt x="1499" y="734"/>
                  </a:lnTo>
                  <a:lnTo>
                    <a:pt x="1506" y="733"/>
                  </a:lnTo>
                  <a:lnTo>
                    <a:pt x="1514" y="707"/>
                  </a:lnTo>
                  <a:lnTo>
                    <a:pt x="1517" y="684"/>
                  </a:lnTo>
                  <a:lnTo>
                    <a:pt x="1520" y="661"/>
                  </a:lnTo>
                  <a:lnTo>
                    <a:pt x="1528" y="636"/>
                  </a:lnTo>
                  <a:lnTo>
                    <a:pt x="1525" y="620"/>
                  </a:lnTo>
                  <a:lnTo>
                    <a:pt x="1526" y="605"/>
                  </a:lnTo>
                  <a:lnTo>
                    <a:pt x="1531" y="591"/>
                  </a:lnTo>
                  <a:lnTo>
                    <a:pt x="1537" y="577"/>
                  </a:lnTo>
                  <a:lnTo>
                    <a:pt x="1543" y="562"/>
                  </a:lnTo>
                  <a:lnTo>
                    <a:pt x="1548" y="546"/>
                  </a:lnTo>
                  <a:lnTo>
                    <a:pt x="1549" y="530"/>
                  </a:lnTo>
                  <a:lnTo>
                    <a:pt x="1548" y="510"/>
                  </a:lnTo>
                  <a:lnTo>
                    <a:pt x="1556" y="490"/>
                  </a:lnTo>
                  <a:lnTo>
                    <a:pt x="1561" y="468"/>
                  </a:lnTo>
                  <a:lnTo>
                    <a:pt x="1563" y="445"/>
                  </a:lnTo>
                  <a:lnTo>
                    <a:pt x="1567" y="423"/>
                  </a:lnTo>
                  <a:lnTo>
                    <a:pt x="1571" y="402"/>
                  </a:lnTo>
                  <a:lnTo>
                    <a:pt x="1576" y="382"/>
                  </a:lnTo>
                  <a:lnTo>
                    <a:pt x="1587" y="366"/>
                  </a:lnTo>
                  <a:lnTo>
                    <a:pt x="1602" y="352"/>
                  </a:lnTo>
                  <a:lnTo>
                    <a:pt x="1607" y="354"/>
                  </a:lnTo>
                  <a:lnTo>
                    <a:pt x="1612" y="356"/>
                  </a:lnTo>
                  <a:lnTo>
                    <a:pt x="1616" y="358"/>
                  </a:lnTo>
                  <a:lnTo>
                    <a:pt x="1619" y="362"/>
                  </a:lnTo>
                  <a:lnTo>
                    <a:pt x="1619" y="389"/>
                  </a:lnTo>
                  <a:lnTo>
                    <a:pt x="1610" y="450"/>
                  </a:lnTo>
                  <a:lnTo>
                    <a:pt x="1593" y="536"/>
                  </a:lnTo>
                  <a:lnTo>
                    <a:pt x="1571" y="635"/>
                  </a:lnTo>
                  <a:lnTo>
                    <a:pt x="1548" y="737"/>
                  </a:lnTo>
                  <a:lnTo>
                    <a:pt x="1525" y="834"/>
                  </a:lnTo>
                  <a:lnTo>
                    <a:pt x="1506" y="915"/>
                  </a:lnTo>
                  <a:lnTo>
                    <a:pt x="1493" y="970"/>
                  </a:lnTo>
                  <a:lnTo>
                    <a:pt x="1489" y="992"/>
                  </a:lnTo>
                  <a:lnTo>
                    <a:pt x="1485" y="1015"/>
                  </a:lnTo>
                  <a:lnTo>
                    <a:pt x="1483" y="1035"/>
                  </a:lnTo>
                  <a:lnTo>
                    <a:pt x="1485" y="1053"/>
                  </a:lnTo>
                  <a:lnTo>
                    <a:pt x="1492" y="1053"/>
                  </a:lnTo>
                  <a:lnTo>
                    <a:pt x="1498" y="1053"/>
                  </a:lnTo>
                  <a:lnTo>
                    <a:pt x="1503" y="1053"/>
                  </a:lnTo>
                  <a:lnTo>
                    <a:pt x="1508" y="1051"/>
                  </a:lnTo>
                  <a:lnTo>
                    <a:pt x="1525" y="975"/>
                  </a:lnTo>
                  <a:lnTo>
                    <a:pt x="1547" y="873"/>
                  </a:lnTo>
                  <a:lnTo>
                    <a:pt x="1572" y="756"/>
                  </a:lnTo>
                  <a:lnTo>
                    <a:pt x="1597" y="633"/>
                  </a:lnTo>
                  <a:lnTo>
                    <a:pt x="1621" y="517"/>
                  </a:lnTo>
                  <a:lnTo>
                    <a:pt x="1640" y="418"/>
                  </a:lnTo>
                  <a:lnTo>
                    <a:pt x="1654" y="345"/>
                  </a:lnTo>
                  <a:lnTo>
                    <a:pt x="1661" y="311"/>
                  </a:lnTo>
                  <a:lnTo>
                    <a:pt x="1659" y="300"/>
                  </a:lnTo>
                  <a:lnTo>
                    <a:pt x="1658" y="288"/>
                  </a:lnTo>
                  <a:lnTo>
                    <a:pt x="1653" y="279"/>
                  </a:lnTo>
                  <a:lnTo>
                    <a:pt x="1642" y="274"/>
                  </a:lnTo>
                  <a:lnTo>
                    <a:pt x="1627" y="279"/>
                  </a:lnTo>
                  <a:lnTo>
                    <a:pt x="1611" y="279"/>
                  </a:lnTo>
                  <a:lnTo>
                    <a:pt x="1593" y="277"/>
                  </a:lnTo>
                  <a:lnTo>
                    <a:pt x="1576" y="276"/>
                  </a:lnTo>
                  <a:lnTo>
                    <a:pt x="1562" y="277"/>
                  </a:lnTo>
                  <a:lnTo>
                    <a:pt x="1551" y="284"/>
                  </a:lnTo>
                  <a:lnTo>
                    <a:pt x="1543" y="297"/>
                  </a:lnTo>
                  <a:lnTo>
                    <a:pt x="1543" y="317"/>
                  </a:lnTo>
                  <a:lnTo>
                    <a:pt x="1535" y="315"/>
                  </a:lnTo>
                  <a:lnTo>
                    <a:pt x="1528" y="312"/>
                  </a:lnTo>
                  <a:lnTo>
                    <a:pt x="1517" y="309"/>
                  </a:lnTo>
                  <a:lnTo>
                    <a:pt x="1508" y="308"/>
                  </a:lnTo>
                  <a:lnTo>
                    <a:pt x="1499" y="307"/>
                  </a:lnTo>
                  <a:lnTo>
                    <a:pt x="1491" y="308"/>
                  </a:lnTo>
                  <a:lnTo>
                    <a:pt x="1483" y="312"/>
                  </a:lnTo>
                  <a:lnTo>
                    <a:pt x="1476" y="320"/>
                  </a:lnTo>
                  <a:lnTo>
                    <a:pt x="1469" y="339"/>
                  </a:lnTo>
                  <a:lnTo>
                    <a:pt x="1466" y="362"/>
                  </a:lnTo>
                  <a:lnTo>
                    <a:pt x="1469" y="385"/>
                  </a:lnTo>
                  <a:lnTo>
                    <a:pt x="1474" y="407"/>
                  </a:lnTo>
                  <a:lnTo>
                    <a:pt x="1466" y="462"/>
                  </a:lnTo>
                  <a:lnTo>
                    <a:pt x="1461" y="514"/>
                  </a:lnTo>
                  <a:lnTo>
                    <a:pt x="1457" y="568"/>
                  </a:lnTo>
                  <a:lnTo>
                    <a:pt x="1453" y="624"/>
                  </a:lnTo>
                  <a:lnTo>
                    <a:pt x="1455" y="641"/>
                  </a:lnTo>
                  <a:lnTo>
                    <a:pt x="1455" y="661"/>
                  </a:lnTo>
                  <a:lnTo>
                    <a:pt x="1451" y="682"/>
                  </a:lnTo>
                  <a:lnTo>
                    <a:pt x="1442" y="696"/>
                  </a:lnTo>
                  <a:lnTo>
                    <a:pt x="1436" y="711"/>
                  </a:lnTo>
                  <a:lnTo>
                    <a:pt x="1433" y="731"/>
                  </a:lnTo>
                  <a:lnTo>
                    <a:pt x="1433" y="750"/>
                  </a:lnTo>
                  <a:lnTo>
                    <a:pt x="1434" y="769"/>
                  </a:lnTo>
                  <a:lnTo>
                    <a:pt x="1433" y="787"/>
                  </a:lnTo>
                  <a:lnTo>
                    <a:pt x="1428" y="803"/>
                  </a:lnTo>
                  <a:lnTo>
                    <a:pt x="1418" y="815"/>
                  </a:lnTo>
                  <a:lnTo>
                    <a:pt x="1400" y="821"/>
                  </a:lnTo>
                  <a:lnTo>
                    <a:pt x="1383" y="816"/>
                  </a:lnTo>
                  <a:lnTo>
                    <a:pt x="1364" y="812"/>
                  </a:lnTo>
                  <a:lnTo>
                    <a:pt x="1342" y="809"/>
                  </a:lnTo>
                  <a:lnTo>
                    <a:pt x="1318" y="805"/>
                  </a:lnTo>
                  <a:lnTo>
                    <a:pt x="1293" y="800"/>
                  </a:lnTo>
                  <a:lnTo>
                    <a:pt x="1268" y="796"/>
                  </a:lnTo>
                  <a:lnTo>
                    <a:pt x="1242" y="792"/>
                  </a:lnTo>
                  <a:lnTo>
                    <a:pt x="1217" y="788"/>
                  </a:lnTo>
                  <a:lnTo>
                    <a:pt x="1192" y="784"/>
                  </a:lnTo>
                  <a:lnTo>
                    <a:pt x="1168" y="780"/>
                  </a:lnTo>
                  <a:lnTo>
                    <a:pt x="1146" y="777"/>
                  </a:lnTo>
                  <a:lnTo>
                    <a:pt x="1126" y="773"/>
                  </a:lnTo>
                  <a:lnTo>
                    <a:pt x="1108" y="769"/>
                  </a:lnTo>
                  <a:lnTo>
                    <a:pt x="1094" y="765"/>
                  </a:lnTo>
                  <a:lnTo>
                    <a:pt x="1082" y="761"/>
                  </a:lnTo>
                  <a:lnTo>
                    <a:pt x="1075" y="757"/>
                  </a:lnTo>
                  <a:lnTo>
                    <a:pt x="1068" y="747"/>
                  </a:lnTo>
                  <a:lnTo>
                    <a:pt x="1062" y="736"/>
                  </a:lnTo>
                  <a:lnTo>
                    <a:pt x="1059" y="723"/>
                  </a:lnTo>
                  <a:lnTo>
                    <a:pt x="1066" y="710"/>
                  </a:lnTo>
                  <a:lnTo>
                    <a:pt x="1066" y="684"/>
                  </a:lnTo>
                  <a:lnTo>
                    <a:pt x="1066" y="652"/>
                  </a:lnTo>
                  <a:lnTo>
                    <a:pt x="1064" y="620"/>
                  </a:lnTo>
                  <a:lnTo>
                    <a:pt x="1058" y="592"/>
                  </a:lnTo>
                  <a:lnTo>
                    <a:pt x="1055" y="573"/>
                  </a:lnTo>
                  <a:lnTo>
                    <a:pt x="1049" y="555"/>
                  </a:lnTo>
                  <a:lnTo>
                    <a:pt x="1041" y="536"/>
                  </a:lnTo>
                  <a:lnTo>
                    <a:pt x="1032" y="518"/>
                  </a:lnTo>
                  <a:lnTo>
                    <a:pt x="1025" y="499"/>
                  </a:lnTo>
                  <a:lnTo>
                    <a:pt x="1018" y="480"/>
                  </a:lnTo>
                  <a:lnTo>
                    <a:pt x="1017" y="459"/>
                  </a:lnTo>
                  <a:lnTo>
                    <a:pt x="1021" y="439"/>
                  </a:lnTo>
                  <a:lnTo>
                    <a:pt x="1017" y="413"/>
                  </a:lnTo>
                  <a:lnTo>
                    <a:pt x="1013" y="388"/>
                  </a:lnTo>
                  <a:lnTo>
                    <a:pt x="1008" y="362"/>
                  </a:lnTo>
                  <a:lnTo>
                    <a:pt x="1003" y="338"/>
                  </a:lnTo>
                  <a:lnTo>
                    <a:pt x="993" y="316"/>
                  </a:lnTo>
                  <a:lnTo>
                    <a:pt x="984" y="294"/>
                  </a:lnTo>
                  <a:lnTo>
                    <a:pt x="975" y="271"/>
                  </a:lnTo>
                  <a:lnTo>
                    <a:pt x="966" y="249"/>
                  </a:lnTo>
                  <a:lnTo>
                    <a:pt x="956" y="228"/>
                  </a:lnTo>
                  <a:lnTo>
                    <a:pt x="943" y="207"/>
                  </a:lnTo>
                  <a:lnTo>
                    <a:pt x="929" y="189"/>
                  </a:lnTo>
                  <a:lnTo>
                    <a:pt x="912" y="172"/>
                  </a:lnTo>
                  <a:lnTo>
                    <a:pt x="895" y="161"/>
                  </a:lnTo>
                  <a:lnTo>
                    <a:pt x="881" y="148"/>
                  </a:lnTo>
                  <a:lnTo>
                    <a:pt x="869" y="134"/>
                  </a:lnTo>
                  <a:lnTo>
                    <a:pt x="856" y="120"/>
                  </a:lnTo>
                  <a:lnTo>
                    <a:pt x="843" y="106"/>
                  </a:lnTo>
                  <a:lnTo>
                    <a:pt x="829" y="92"/>
                  </a:lnTo>
                  <a:lnTo>
                    <a:pt x="814" y="80"/>
                  </a:lnTo>
                  <a:lnTo>
                    <a:pt x="796" y="71"/>
                  </a:lnTo>
                  <a:lnTo>
                    <a:pt x="779" y="65"/>
                  </a:lnTo>
                  <a:lnTo>
                    <a:pt x="762" y="59"/>
                  </a:lnTo>
                  <a:lnTo>
                    <a:pt x="746" y="53"/>
                  </a:lnTo>
                  <a:lnTo>
                    <a:pt x="729" y="48"/>
                  </a:lnTo>
                  <a:lnTo>
                    <a:pt x="711" y="43"/>
                  </a:lnTo>
                  <a:lnTo>
                    <a:pt x="693" y="39"/>
                  </a:lnTo>
                  <a:lnTo>
                    <a:pt x="675" y="34"/>
                  </a:lnTo>
                  <a:lnTo>
                    <a:pt x="657" y="30"/>
                  </a:lnTo>
                  <a:lnTo>
                    <a:pt x="640" y="27"/>
                  </a:lnTo>
                  <a:lnTo>
                    <a:pt x="623" y="23"/>
                  </a:lnTo>
                  <a:lnTo>
                    <a:pt x="605" y="20"/>
                  </a:lnTo>
                  <a:lnTo>
                    <a:pt x="587" y="16"/>
                  </a:lnTo>
                  <a:lnTo>
                    <a:pt x="569" y="12"/>
                  </a:lnTo>
                  <a:lnTo>
                    <a:pt x="553" y="9"/>
                  </a:lnTo>
                  <a:lnTo>
                    <a:pt x="536" y="4"/>
                  </a:lnTo>
                  <a:lnTo>
                    <a:pt x="519" y="0"/>
                  </a:lnTo>
                  <a:lnTo>
                    <a:pt x="496" y="1"/>
                  </a:lnTo>
                  <a:lnTo>
                    <a:pt x="473" y="2"/>
                  </a:lnTo>
                  <a:lnTo>
                    <a:pt x="450" y="4"/>
                  </a:lnTo>
                  <a:lnTo>
                    <a:pt x="427" y="5"/>
                  </a:lnTo>
                  <a:lnTo>
                    <a:pt x="403" y="5"/>
                  </a:lnTo>
                  <a:lnTo>
                    <a:pt x="380" y="6"/>
                  </a:lnTo>
                  <a:lnTo>
                    <a:pt x="355" y="7"/>
                  </a:lnTo>
                  <a:lnTo>
                    <a:pt x="332" y="9"/>
                  </a:lnTo>
                  <a:lnTo>
                    <a:pt x="308" y="11"/>
                  </a:lnTo>
                  <a:lnTo>
                    <a:pt x="285" y="14"/>
                  </a:lnTo>
                  <a:lnTo>
                    <a:pt x="263" y="19"/>
                  </a:lnTo>
                  <a:lnTo>
                    <a:pt x="240" y="24"/>
                  </a:lnTo>
                  <a:lnTo>
                    <a:pt x="219" y="30"/>
                  </a:lnTo>
                  <a:lnTo>
                    <a:pt x="198" y="39"/>
                  </a:lnTo>
                  <a:lnTo>
                    <a:pt x="176" y="50"/>
                  </a:lnTo>
                  <a:lnTo>
                    <a:pt x="157" y="61"/>
                  </a:lnTo>
                  <a:lnTo>
                    <a:pt x="146" y="76"/>
                  </a:lnTo>
                  <a:lnTo>
                    <a:pt x="134" y="92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97" y="135"/>
                  </a:lnTo>
                  <a:lnTo>
                    <a:pt x="83" y="148"/>
                  </a:lnTo>
                  <a:lnTo>
                    <a:pt x="70" y="162"/>
                  </a:lnTo>
                  <a:lnTo>
                    <a:pt x="56" y="175"/>
                  </a:lnTo>
                  <a:lnTo>
                    <a:pt x="53" y="188"/>
                  </a:lnTo>
                  <a:lnTo>
                    <a:pt x="55" y="197"/>
                  </a:lnTo>
                  <a:lnTo>
                    <a:pt x="59" y="204"/>
                  </a:lnTo>
                  <a:lnTo>
                    <a:pt x="64" y="211"/>
                  </a:lnTo>
                  <a:lnTo>
                    <a:pt x="70" y="216"/>
                  </a:lnTo>
                  <a:lnTo>
                    <a:pt x="78" y="220"/>
                  </a:lnTo>
                  <a:lnTo>
                    <a:pt x="85" y="225"/>
                  </a:lnTo>
                  <a:lnTo>
                    <a:pt x="91" y="231"/>
                  </a:lnTo>
                  <a:lnTo>
                    <a:pt x="99" y="220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33" y="189"/>
                  </a:lnTo>
                  <a:lnTo>
                    <a:pt x="144" y="179"/>
                  </a:lnTo>
                  <a:lnTo>
                    <a:pt x="155" y="169"/>
                  </a:lnTo>
                  <a:lnTo>
                    <a:pt x="162" y="157"/>
                  </a:lnTo>
                  <a:lnTo>
                    <a:pt x="167" y="143"/>
                  </a:lnTo>
                  <a:lnTo>
                    <a:pt x="178" y="138"/>
                  </a:lnTo>
                  <a:lnTo>
                    <a:pt x="188" y="134"/>
                  </a:lnTo>
                  <a:lnTo>
                    <a:pt x="198" y="130"/>
                  </a:lnTo>
                  <a:lnTo>
                    <a:pt x="208" y="128"/>
                  </a:lnTo>
                  <a:lnTo>
                    <a:pt x="219" y="126"/>
                  </a:lnTo>
                  <a:lnTo>
                    <a:pt x="229" y="128"/>
                  </a:lnTo>
                  <a:lnTo>
                    <a:pt x="239" y="129"/>
                  </a:lnTo>
                  <a:lnTo>
                    <a:pt x="248" y="133"/>
                  </a:lnTo>
                  <a:lnTo>
                    <a:pt x="197" y="162"/>
                  </a:lnTo>
                  <a:lnTo>
                    <a:pt x="183" y="170"/>
                  </a:lnTo>
                  <a:lnTo>
                    <a:pt x="170" y="179"/>
                  </a:lnTo>
                  <a:lnTo>
                    <a:pt x="160" y="190"/>
                  </a:lnTo>
                  <a:lnTo>
                    <a:pt x="149" y="203"/>
                  </a:lnTo>
                  <a:lnTo>
                    <a:pt x="140" y="216"/>
                  </a:lnTo>
                  <a:lnTo>
                    <a:pt x="130" y="228"/>
                  </a:lnTo>
                  <a:lnTo>
                    <a:pt x="119" y="236"/>
                  </a:lnTo>
                  <a:lnTo>
                    <a:pt x="105" y="244"/>
                  </a:lnTo>
                  <a:lnTo>
                    <a:pt x="102" y="260"/>
                  </a:lnTo>
                  <a:lnTo>
                    <a:pt x="94" y="271"/>
                  </a:lnTo>
                  <a:lnTo>
                    <a:pt x="83" y="277"/>
                  </a:lnTo>
                  <a:lnTo>
                    <a:pt x="71" y="283"/>
                  </a:lnTo>
                  <a:lnTo>
                    <a:pt x="60" y="288"/>
                  </a:lnTo>
                  <a:lnTo>
                    <a:pt x="51" y="295"/>
                  </a:lnTo>
                  <a:lnTo>
                    <a:pt x="47" y="307"/>
                  </a:lnTo>
                  <a:lnTo>
                    <a:pt x="48" y="325"/>
                  </a:lnTo>
                  <a:lnTo>
                    <a:pt x="56" y="352"/>
                  </a:lnTo>
                  <a:lnTo>
                    <a:pt x="52" y="379"/>
                  </a:lnTo>
                  <a:lnTo>
                    <a:pt x="43" y="405"/>
                  </a:lnTo>
                  <a:lnTo>
                    <a:pt x="38" y="431"/>
                  </a:lnTo>
                  <a:lnTo>
                    <a:pt x="53" y="464"/>
                  </a:lnTo>
                  <a:lnTo>
                    <a:pt x="62" y="496"/>
                  </a:lnTo>
                  <a:lnTo>
                    <a:pt x="68" y="527"/>
                  </a:lnTo>
                  <a:lnTo>
                    <a:pt x="75" y="562"/>
                  </a:lnTo>
                  <a:lnTo>
                    <a:pt x="73" y="576"/>
                  </a:lnTo>
                  <a:lnTo>
                    <a:pt x="65" y="586"/>
                  </a:lnTo>
                  <a:lnTo>
                    <a:pt x="56" y="594"/>
                  </a:lnTo>
                  <a:lnTo>
                    <a:pt x="44" y="600"/>
                  </a:lnTo>
                  <a:lnTo>
                    <a:pt x="33" y="605"/>
                  </a:lnTo>
                  <a:lnTo>
                    <a:pt x="23" y="613"/>
                  </a:lnTo>
                  <a:lnTo>
                    <a:pt x="14" y="620"/>
                  </a:lnTo>
                  <a:lnTo>
                    <a:pt x="9" y="633"/>
                  </a:lnTo>
                  <a:lnTo>
                    <a:pt x="4" y="642"/>
                  </a:lnTo>
                  <a:lnTo>
                    <a:pt x="0" y="656"/>
                  </a:lnTo>
                  <a:lnTo>
                    <a:pt x="1" y="672"/>
                  </a:lnTo>
                  <a:lnTo>
                    <a:pt x="9" y="681"/>
                  </a:lnTo>
                  <a:lnTo>
                    <a:pt x="11" y="690"/>
                  </a:lnTo>
                  <a:lnTo>
                    <a:pt x="12" y="701"/>
                  </a:lnTo>
                  <a:lnTo>
                    <a:pt x="11" y="711"/>
                  </a:lnTo>
                  <a:lnTo>
                    <a:pt x="4" y="718"/>
                  </a:lnTo>
                  <a:lnTo>
                    <a:pt x="1" y="737"/>
                  </a:lnTo>
                  <a:lnTo>
                    <a:pt x="2" y="754"/>
                  </a:lnTo>
                  <a:lnTo>
                    <a:pt x="6" y="769"/>
                  </a:lnTo>
                  <a:lnTo>
                    <a:pt x="11" y="783"/>
                  </a:lnTo>
                  <a:lnTo>
                    <a:pt x="18" y="797"/>
                  </a:lnTo>
                  <a:lnTo>
                    <a:pt x="24" y="811"/>
                  </a:lnTo>
                  <a:lnTo>
                    <a:pt x="30" y="824"/>
                  </a:lnTo>
                  <a:lnTo>
                    <a:pt x="36" y="838"/>
                  </a:lnTo>
                  <a:lnTo>
                    <a:pt x="43" y="851"/>
                  </a:lnTo>
                  <a:lnTo>
                    <a:pt x="52" y="862"/>
                  </a:lnTo>
                  <a:lnTo>
                    <a:pt x="62" y="874"/>
                  </a:lnTo>
                  <a:lnTo>
                    <a:pt x="73" y="885"/>
                  </a:lnTo>
                  <a:lnTo>
                    <a:pt x="84" y="896"/>
                  </a:lnTo>
                  <a:lnTo>
                    <a:pt x="96" y="905"/>
                  </a:lnTo>
                  <a:lnTo>
                    <a:pt x="108" y="914"/>
                  </a:lnTo>
                  <a:lnTo>
                    <a:pt x="121" y="923"/>
                  </a:lnTo>
                  <a:lnTo>
                    <a:pt x="135" y="931"/>
                  </a:lnTo>
                  <a:lnTo>
                    <a:pt x="149" y="939"/>
                  </a:lnTo>
                  <a:lnTo>
                    <a:pt x="165" y="946"/>
                  </a:lnTo>
                  <a:lnTo>
                    <a:pt x="179" y="952"/>
                  </a:lnTo>
                  <a:lnTo>
                    <a:pt x="194" y="958"/>
                  </a:lnTo>
                  <a:lnTo>
                    <a:pt x="210" y="965"/>
                  </a:lnTo>
                  <a:lnTo>
                    <a:pt x="226" y="970"/>
                  </a:lnTo>
                  <a:lnTo>
                    <a:pt x="242" y="975"/>
                  </a:lnTo>
                  <a:lnTo>
                    <a:pt x="248" y="999"/>
                  </a:lnTo>
                  <a:lnTo>
                    <a:pt x="251" y="1025"/>
                  </a:lnTo>
                  <a:lnTo>
                    <a:pt x="253" y="1051"/>
                  </a:lnTo>
                  <a:lnTo>
                    <a:pt x="261" y="1074"/>
                  </a:lnTo>
                  <a:lnTo>
                    <a:pt x="267" y="1081"/>
                  </a:lnTo>
                  <a:lnTo>
                    <a:pt x="275" y="1090"/>
                  </a:lnTo>
                  <a:lnTo>
                    <a:pt x="281" y="1099"/>
                  </a:lnTo>
                  <a:lnTo>
                    <a:pt x="286" y="1109"/>
                  </a:lnTo>
                  <a:lnTo>
                    <a:pt x="291" y="1121"/>
                  </a:lnTo>
                  <a:lnTo>
                    <a:pt x="297" y="1132"/>
                  </a:lnTo>
                  <a:lnTo>
                    <a:pt x="302" y="1143"/>
                  </a:lnTo>
                  <a:lnTo>
                    <a:pt x="306" y="1154"/>
                  </a:lnTo>
                  <a:lnTo>
                    <a:pt x="303" y="1164"/>
                  </a:lnTo>
                  <a:lnTo>
                    <a:pt x="298" y="1173"/>
                  </a:lnTo>
                  <a:lnTo>
                    <a:pt x="290" y="1180"/>
                  </a:lnTo>
                  <a:lnTo>
                    <a:pt x="281" y="1186"/>
                  </a:lnTo>
                  <a:lnTo>
                    <a:pt x="272" y="1193"/>
                  </a:lnTo>
                  <a:lnTo>
                    <a:pt x="266" y="1200"/>
                  </a:lnTo>
                  <a:lnTo>
                    <a:pt x="261" y="1209"/>
                  </a:lnTo>
                  <a:lnTo>
                    <a:pt x="261" y="1222"/>
                  </a:lnTo>
                  <a:lnTo>
                    <a:pt x="257" y="1236"/>
                  </a:lnTo>
                  <a:lnTo>
                    <a:pt x="258" y="1248"/>
                  </a:lnTo>
                  <a:lnTo>
                    <a:pt x="262" y="1257"/>
                  </a:lnTo>
                  <a:lnTo>
                    <a:pt x="268" y="1264"/>
                  </a:lnTo>
                  <a:lnTo>
                    <a:pt x="277" y="1271"/>
                  </a:lnTo>
                  <a:lnTo>
                    <a:pt x="286" y="1276"/>
                  </a:lnTo>
                  <a:lnTo>
                    <a:pt x="297" y="1282"/>
                  </a:lnTo>
                  <a:lnTo>
                    <a:pt x="306" y="1289"/>
                  </a:lnTo>
                  <a:lnTo>
                    <a:pt x="316" y="1304"/>
                  </a:lnTo>
                  <a:lnTo>
                    <a:pt x="316" y="1315"/>
                  </a:lnTo>
                  <a:lnTo>
                    <a:pt x="309" y="1323"/>
                  </a:lnTo>
                  <a:lnTo>
                    <a:pt x="299" y="1330"/>
                  </a:lnTo>
                  <a:lnTo>
                    <a:pt x="289" y="1337"/>
                  </a:lnTo>
                  <a:lnTo>
                    <a:pt x="280" y="1345"/>
                  </a:lnTo>
                  <a:lnTo>
                    <a:pt x="275" y="1354"/>
                  </a:lnTo>
                  <a:lnTo>
                    <a:pt x="277" y="1368"/>
                  </a:lnTo>
                  <a:lnTo>
                    <a:pt x="266" y="1388"/>
                  </a:lnTo>
                  <a:lnTo>
                    <a:pt x="254" y="1409"/>
                  </a:lnTo>
                  <a:lnTo>
                    <a:pt x="244" y="1431"/>
                  </a:lnTo>
                  <a:lnTo>
                    <a:pt x="235" y="1452"/>
                  </a:lnTo>
                  <a:lnTo>
                    <a:pt x="224" y="1474"/>
                  </a:lnTo>
                  <a:lnTo>
                    <a:pt x="212" y="1495"/>
                  </a:lnTo>
                  <a:lnTo>
                    <a:pt x="199" y="1515"/>
                  </a:lnTo>
                  <a:lnTo>
                    <a:pt x="184" y="1533"/>
                  </a:lnTo>
                  <a:lnTo>
                    <a:pt x="641" y="1618"/>
                  </a:lnTo>
                  <a:lnTo>
                    <a:pt x="647" y="1594"/>
                  </a:lnTo>
                  <a:lnTo>
                    <a:pt x="656" y="1574"/>
                  </a:lnTo>
                  <a:lnTo>
                    <a:pt x="669" y="1552"/>
                  </a:lnTo>
                  <a:lnTo>
                    <a:pt x="682" y="1532"/>
                  </a:lnTo>
                  <a:lnTo>
                    <a:pt x="695" y="1511"/>
                  </a:lnTo>
                  <a:lnTo>
                    <a:pt x="707" y="1490"/>
                  </a:lnTo>
                  <a:lnTo>
                    <a:pt x="716" y="1468"/>
                  </a:lnTo>
                  <a:lnTo>
                    <a:pt x="723" y="1445"/>
                  </a:lnTo>
                  <a:lnTo>
                    <a:pt x="707" y="1442"/>
                  </a:lnTo>
                  <a:lnTo>
                    <a:pt x="695" y="1437"/>
                  </a:lnTo>
                  <a:lnTo>
                    <a:pt x="682" y="1431"/>
                  </a:lnTo>
                  <a:lnTo>
                    <a:pt x="669" y="1424"/>
                  </a:lnTo>
                  <a:lnTo>
                    <a:pt x="657" y="1419"/>
                  </a:lnTo>
                  <a:lnTo>
                    <a:pt x="646" y="1413"/>
                  </a:lnTo>
                  <a:lnTo>
                    <a:pt x="633" y="1408"/>
                  </a:lnTo>
                  <a:lnTo>
                    <a:pt x="619" y="1405"/>
                  </a:lnTo>
                  <a:lnTo>
                    <a:pt x="585" y="1383"/>
                  </a:lnTo>
                  <a:lnTo>
                    <a:pt x="596" y="1373"/>
                  </a:lnTo>
                  <a:lnTo>
                    <a:pt x="610" y="1377"/>
                  </a:lnTo>
                  <a:lnTo>
                    <a:pt x="624" y="1379"/>
                  </a:lnTo>
                  <a:lnTo>
                    <a:pt x="640" y="1382"/>
                  </a:lnTo>
                  <a:lnTo>
                    <a:pt x="654" y="1383"/>
                  </a:lnTo>
                  <a:lnTo>
                    <a:pt x="668" y="1385"/>
                  </a:lnTo>
                  <a:lnTo>
                    <a:pt x="682" y="1385"/>
                  </a:lnTo>
                  <a:lnTo>
                    <a:pt x="697" y="1385"/>
                  </a:lnTo>
                  <a:lnTo>
                    <a:pt x="711" y="1385"/>
                  </a:lnTo>
                  <a:lnTo>
                    <a:pt x="725" y="1386"/>
                  </a:lnTo>
                  <a:lnTo>
                    <a:pt x="739" y="1386"/>
                  </a:lnTo>
                  <a:lnTo>
                    <a:pt x="753" y="1387"/>
                  </a:lnTo>
                  <a:lnTo>
                    <a:pt x="768" y="1388"/>
                  </a:lnTo>
                  <a:lnTo>
                    <a:pt x="782" y="1391"/>
                  </a:lnTo>
                  <a:lnTo>
                    <a:pt x="796" y="1395"/>
                  </a:lnTo>
                  <a:lnTo>
                    <a:pt x="810" y="1399"/>
                  </a:lnTo>
                  <a:lnTo>
                    <a:pt x="824" y="1405"/>
                  </a:lnTo>
                  <a:lnTo>
                    <a:pt x="899" y="1237"/>
                  </a:lnTo>
                  <a:lnTo>
                    <a:pt x="889" y="1231"/>
                  </a:lnTo>
                  <a:lnTo>
                    <a:pt x="879" y="1223"/>
                  </a:lnTo>
                  <a:lnTo>
                    <a:pt x="870" y="1216"/>
                  </a:lnTo>
                  <a:lnTo>
                    <a:pt x="865" y="1205"/>
                  </a:lnTo>
                  <a:lnTo>
                    <a:pt x="867" y="1195"/>
                  </a:lnTo>
                  <a:lnTo>
                    <a:pt x="872" y="1187"/>
                  </a:lnTo>
                  <a:lnTo>
                    <a:pt x="879" y="1180"/>
                  </a:lnTo>
                  <a:lnTo>
                    <a:pt x="885" y="1173"/>
                  </a:lnTo>
                  <a:lnTo>
                    <a:pt x="893" y="1166"/>
                  </a:lnTo>
                  <a:lnTo>
                    <a:pt x="898" y="1159"/>
                  </a:lnTo>
                  <a:lnTo>
                    <a:pt x="903" y="1150"/>
                  </a:lnTo>
                  <a:lnTo>
                    <a:pt x="904" y="1140"/>
                  </a:lnTo>
                  <a:lnTo>
                    <a:pt x="911" y="1135"/>
                  </a:lnTo>
                  <a:lnTo>
                    <a:pt x="916" y="1127"/>
                  </a:lnTo>
                  <a:lnTo>
                    <a:pt x="919" y="1120"/>
                  </a:lnTo>
                  <a:lnTo>
                    <a:pt x="922" y="1111"/>
                  </a:lnTo>
                  <a:lnTo>
                    <a:pt x="925" y="1103"/>
                  </a:lnTo>
                  <a:lnTo>
                    <a:pt x="930" y="1097"/>
                  </a:lnTo>
                  <a:lnTo>
                    <a:pt x="935" y="1090"/>
                  </a:lnTo>
                  <a:lnTo>
                    <a:pt x="944" y="1088"/>
                  </a:lnTo>
                  <a:lnTo>
                    <a:pt x="953" y="1097"/>
                  </a:lnTo>
                  <a:lnTo>
                    <a:pt x="956" y="1106"/>
                  </a:lnTo>
                  <a:lnTo>
                    <a:pt x="954" y="1116"/>
                  </a:lnTo>
                  <a:lnTo>
                    <a:pt x="951" y="1127"/>
                  </a:lnTo>
                  <a:lnTo>
                    <a:pt x="945" y="1139"/>
                  </a:lnTo>
                  <a:lnTo>
                    <a:pt x="940" y="1150"/>
                  </a:lnTo>
                  <a:lnTo>
                    <a:pt x="938" y="1163"/>
                  </a:lnTo>
                  <a:lnTo>
                    <a:pt x="939" y="1177"/>
                  </a:lnTo>
                  <a:lnTo>
                    <a:pt x="936" y="1185"/>
                  </a:lnTo>
                  <a:lnTo>
                    <a:pt x="935" y="1194"/>
                  </a:lnTo>
                  <a:lnTo>
                    <a:pt x="933" y="1204"/>
                  </a:lnTo>
                  <a:lnTo>
                    <a:pt x="931" y="1214"/>
                  </a:lnTo>
                  <a:lnTo>
                    <a:pt x="927" y="1223"/>
                  </a:lnTo>
                  <a:lnTo>
                    <a:pt x="921" y="1231"/>
                  </a:lnTo>
                  <a:lnTo>
                    <a:pt x="912" y="1236"/>
                  </a:lnTo>
                  <a:lnTo>
                    <a:pt x="899" y="1237"/>
                  </a:lnTo>
                  <a:lnTo>
                    <a:pt x="824" y="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3" name="Freeform 13"/>
            <p:cNvSpPr>
              <a:spLocks/>
            </p:cNvSpPr>
            <p:nvPr/>
          </p:nvSpPr>
          <p:spPr bwMode="auto">
            <a:xfrm>
              <a:off x="452" y="3347"/>
              <a:ext cx="327" cy="376"/>
            </a:xfrm>
            <a:custGeom>
              <a:avLst/>
              <a:gdLst>
                <a:gd name="T0" fmla="*/ 691 w 983"/>
                <a:gd name="T1" fmla="*/ 22 h 1128"/>
                <a:gd name="T2" fmla="*/ 782 w 983"/>
                <a:gd name="T3" fmla="*/ 69 h 1128"/>
                <a:gd name="T4" fmla="*/ 748 w 983"/>
                <a:gd name="T5" fmla="*/ 114 h 1128"/>
                <a:gd name="T6" fmla="*/ 714 w 983"/>
                <a:gd name="T7" fmla="*/ 164 h 1128"/>
                <a:gd name="T8" fmla="*/ 731 w 983"/>
                <a:gd name="T9" fmla="*/ 209 h 1128"/>
                <a:gd name="T10" fmla="*/ 779 w 983"/>
                <a:gd name="T11" fmla="*/ 168 h 1128"/>
                <a:gd name="T12" fmla="*/ 844 w 983"/>
                <a:gd name="T13" fmla="*/ 159 h 1128"/>
                <a:gd name="T14" fmla="*/ 897 w 983"/>
                <a:gd name="T15" fmla="*/ 221 h 1128"/>
                <a:gd name="T16" fmla="*/ 928 w 983"/>
                <a:gd name="T17" fmla="*/ 435 h 1128"/>
                <a:gd name="T18" fmla="*/ 972 w 983"/>
                <a:gd name="T19" fmla="*/ 532 h 1128"/>
                <a:gd name="T20" fmla="*/ 975 w 983"/>
                <a:gd name="T21" fmla="*/ 680 h 1128"/>
                <a:gd name="T22" fmla="*/ 943 w 983"/>
                <a:gd name="T23" fmla="*/ 801 h 1128"/>
                <a:gd name="T24" fmla="*/ 917 w 983"/>
                <a:gd name="T25" fmla="*/ 858 h 1128"/>
                <a:gd name="T26" fmla="*/ 850 w 983"/>
                <a:gd name="T27" fmla="*/ 971 h 1128"/>
                <a:gd name="T28" fmla="*/ 798 w 983"/>
                <a:gd name="T29" fmla="*/ 1062 h 1128"/>
                <a:gd name="T30" fmla="*/ 748 w 983"/>
                <a:gd name="T31" fmla="*/ 1112 h 1128"/>
                <a:gd name="T32" fmla="*/ 676 w 983"/>
                <a:gd name="T33" fmla="*/ 1110 h 1128"/>
                <a:gd name="T34" fmla="*/ 612 w 983"/>
                <a:gd name="T35" fmla="*/ 1092 h 1128"/>
                <a:gd name="T36" fmla="*/ 548 w 983"/>
                <a:gd name="T37" fmla="*/ 1088 h 1128"/>
                <a:gd name="T38" fmla="*/ 491 w 983"/>
                <a:gd name="T39" fmla="*/ 1082 h 1128"/>
                <a:gd name="T40" fmla="*/ 457 w 983"/>
                <a:gd name="T41" fmla="*/ 1046 h 1128"/>
                <a:gd name="T42" fmla="*/ 439 w 983"/>
                <a:gd name="T43" fmla="*/ 1006 h 1128"/>
                <a:gd name="T44" fmla="*/ 399 w 983"/>
                <a:gd name="T45" fmla="*/ 1009 h 1128"/>
                <a:gd name="T46" fmla="*/ 450 w 983"/>
                <a:gd name="T47" fmla="*/ 1096 h 1128"/>
                <a:gd name="T48" fmla="*/ 409 w 983"/>
                <a:gd name="T49" fmla="*/ 1124 h 1128"/>
                <a:gd name="T50" fmla="*/ 348 w 983"/>
                <a:gd name="T51" fmla="*/ 1116 h 1128"/>
                <a:gd name="T52" fmla="*/ 293 w 983"/>
                <a:gd name="T53" fmla="*/ 1069 h 1128"/>
                <a:gd name="T54" fmla="*/ 267 w 983"/>
                <a:gd name="T55" fmla="*/ 969 h 1128"/>
                <a:gd name="T56" fmla="*/ 235 w 983"/>
                <a:gd name="T57" fmla="*/ 888 h 1128"/>
                <a:gd name="T58" fmla="*/ 226 w 983"/>
                <a:gd name="T59" fmla="*/ 831 h 1128"/>
                <a:gd name="T60" fmla="*/ 168 w 983"/>
                <a:gd name="T61" fmla="*/ 802 h 1128"/>
                <a:gd name="T62" fmla="*/ 43 w 983"/>
                <a:gd name="T63" fmla="*/ 723 h 1128"/>
                <a:gd name="T64" fmla="*/ 4 w 983"/>
                <a:gd name="T65" fmla="*/ 621 h 1128"/>
                <a:gd name="T66" fmla="*/ 10 w 983"/>
                <a:gd name="T67" fmla="*/ 586 h 1128"/>
                <a:gd name="T68" fmla="*/ 32 w 983"/>
                <a:gd name="T69" fmla="*/ 520 h 1128"/>
                <a:gd name="T70" fmla="*/ 88 w 983"/>
                <a:gd name="T71" fmla="*/ 498 h 1128"/>
                <a:gd name="T72" fmla="*/ 180 w 983"/>
                <a:gd name="T73" fmla="*/ 493 h 1128"/>
                <a:gd name="T74" fmla="*/ 229 w 983"/>
                <a:gd name="T75" fmla="*/ 467 h 1128"/>
                <a:gd name="T76" fmla="*/ 228 w 983"/>
                <a:gd name="T77" fmla="*/ 422 h 1128"/>
                <a:gd name="T78" fmla="*/ 179 w 983"/>
                <a:gd name="T79" fmla="*/ 397 h 1128"/>
                <a:gd name="T80" fmla="*/ 159 w 983"/>
                <a:gd name="T81" fmla="*/ 344 h 1128"/>
                <a:gd name="T82" fmla="*/ 129 w 983"/>
                <a:gd name="T83" fmla="*/ 298 h 1128"/>
                <a:gd name="T84" fmla="*/ 104 w 983"/>
                <a:gd name="T85" fmla="*/ 329 h 1128"/>
                <a:gd name="T86" fmla="*/ 80 w 983"/>
                <a:gd name="T87" fmla="*/ 434 h 1128"/>
                <a:gd name="T88" fmla="*/ 70 w 983"/>
                <a:gd name="T89" fmla="*/ 344 h 1128"/>
                <a:gd name="T90" fmla="*/ 56 w 983"/>
                <a:gd name="T91" fmla="*/ 255 h 1128"/>
                <a:gd name="T92" fmla="*/ 118 w 983"/>
                <a:gd name="T93" fmla="*/ 255 h 1128"/>
                <a:gd name="T94" fmla="*/ 142 w 983"/>
                <a:gd name="T95" fmla="*/ 219 h 1128"/>
                <a:gd name="T96" fmla="*/ 109 w 983"/>
                <a:gd name="T97" fmla="*/ 202 h 1128"/>
                <a:gd name="T98" fmla="*/ 78 w 983"/>
                <a:gd name="T99" fmla="*/ 177 h 1128"/>
                <a:gd name="T100" fmla="*/ 118 w 983"/>
                <a:gd name="T101" fmla="*/ 134 h 1128"/>
                <a:gd name="T102" fmla="*/ 161 w 983"/>
                <a:gd name="T103" fmla="*/ 96 h 1128"/>
                <a:gd name="T104" fmla="*/ 229 w 983"/>
                <a:gd name="T105" fmla="*/ 45 h 1128"/>
                <a:gd name="T106" fmla="*/ 297 w 983"/>
                <a:gd name="T107" fmla="*/ 3 h 1128"/>
                <a:gd name="T108" fmla="*/ 372 w 983"/>
                <a:gd name="T109" fmla="*/ 0 h 1128"/>
                <a:gd name="T110" fmla="*/ 448 w 983"/>
                <a:gd name="T111" fmla="*/ 4 h 1128"/>
                <a:gd name="T112" fmla="*/ 521 w 983"/>
                <a:gd name="T113" fmla="*/ 18 h 1128"/>
                <a:gd name="T114" fmla="*/ 577 w 983"/>
                <a:gd name="T115" fmla="*/ 2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83" h="1128">
                  <a:moveTo>
                    <a:pt x="605" y="31"/>
                  </a:moveTo>
                  <a:lnTo>
                    <a:pt x="627" y="17"/>
                  </a:lnTo>
                  <a:lnTo>
                    <a:pt x="649" y="11"/>
                  </a:lnTo>
                  <a:lnTo>
                    <a:pt x="669" y="14"/>
                  </a:lnTo>
                  <a:lnTo>
                    <a:pt x="691" y="22"/>
                  </a:lnTo>
                  <a:lnTo>
                    <a:pt x="711" y="32"/>
                  </a:lnTo>
                  <a:lnTo>
                    <a:pt x="733" y="43"/>
                  </a:lnTo>
                  <a:lnTo>
                    <a:pt x="754" y="54"/>
                  </a:lnTo>
                  <a:lnTo>
                    <a:pt x="775" y="60"/>
                  </a:lnTo>
                  <a:lnTo>
                    <a:pt x="782" y="69"/>
                  </a:lnTo>
                  <a:lnTo>
                    <a:pt x="784" y="81"/>
                  </a:lnTo>
                  <a:lnTo>
                    <a:pt x="780" y="93"/>
                  </a:lnTo>
                  <a:lnTo>
                    <a:pt x="773" y="102"/>
                  </a:lnTo>
                  <a:lnTo>
                    <a:pt x="760" y="107"/>
                  </a:lnTo>
                  <a:lnTo>
                    <a:pt x="748" y="114"/>
                  </a:lnTo>
                  <a:lnTo>
                    <a:pt x="740" y="122"/>
                  </a:lnTo>
                  <a:lnTo>
                    <a:pt x="732" y="131"/>
                  </a:lnTo>
                  <a:lnTo>
                    <a:pt x="724" y="141"/>
                  </a:lnTo>
                  <a:lnTo>
                    <a:pt x="719" y="152"/>
                  </a:lnTo>
                  <a:lnTo>
                    <a:pt x="714" y="164"/>
                  </a:lnTo>
                  <a:lnTo>
                    <a:pt x="710" y="177"/>
                  </a:lnTo>
                  <a:lnTo>
                    <a:pt x="713" y="184"/>
                  </a:lnTo>
                  <a:lnTo>
                    <a:pt x="714" y="197"/>
                  </a:lnTo>
                  <a:lnTo>
                    <a:pt x="718" y="207"/>
                  </a:lnTo>
                  <a:lnTo>
                    <a:pt x="731" y="209"/>
                  </a:lnTo>
                  <a:lnTo>
                    <a:pt x="745" y="205"/>
                  </a:lnTo>
                  <a:lnTo>
                    <a:pt x="756" y="198"/>
                  </a:lnTo>
                  <a:lnTo>
                    <a:pt x="764" y="189"/>
                  </a:lnTo>
                  <a:lnTo>
                    <a:pt x="772" y="179"/>
                  </a:lnTo>
                  <a:lnTo>
                    <a:pt x="779" y="168"/>
                  </a:lnTo>
                  <a:lnTo>
                    <a:pt x="787" y="159"/>
                  </a:lnTo>
                  <a:lnTo>
                    <a:pt x="798" y="152"/>
                  </a:lnTo>
                  <a:lnTo>
                    <a:pt x="812" y="150"/>
                  </a:lnTo>
                  <a:lnTo>
                    <a:pt x="829" y="152"/>
                  </a:lnTo>
                  <a:lnTo>
                    <a:pt x="844" y="159"/>
                  </a:lnTo>
                  <a:lnTo>
                    <a:pt x="857" y="168"/>
                  </a:lnTo>
                  <a:lnTo>
                    <a:pt x="869" y="179"/>
                  </a:lnTo>
                  <a:lnTo>
                    <a:pt x="879" y="193"/>
                  </a:lnTo>
                  <a:lnTo>
                    <a:pt x="888" y="207"/>
                  </a:lnTo>
                  <a:lnTo>
                    <a:pt x="897" y="221"/>
                  </a:lnTo>
                  <a:lnTo>
                    <a:pt x="906" y="235"/>
                  </a:lnTo>
                  <a:lnTo>
                    <a:pt x="915" y="285"/>
                  </a:lnTo>
                  <a:lnTo>
                    <a:pt x="923" y="335"/>
                  </a:lnTo>
                  <a:lnTo>
                    <a:pt x="928" y="385"/>
                  </a:lnTo>
                  <a:lnTo>
                    <a:pt x="928" y="435"/>
                  </a:lnTo>
                  <a:lnTo>
                    <a:pt x="944" y="448"/>
                  </a:lnTo>
                  <a:lnTo>
                    <a:pt x="956" y="465"/>
                  </a:lnTo>
                  <a:lnTo>
                    <a:pt x="963" y="485"/>
                  </a:lnTo>
                  <a:lnTo>
                    <a:pt x="969" y="508"/>
                  </a:lnTo>
                  <a:lnTo>
                    <a:pt x="972" y="532"/>
                  </a:lnTo>
                  <a:lnTo>
                    <a:pt x="976" y="555"/>
                  </a:lnTo>
                  <a:lnTo>
                    <a:pt x="979" y="576"/>
                  </a:lnTo>
                  <a:lnTo>
                    <a:pt x="983" y="594"/>
                  </a:lnTo>
                  <a:lnTo>
                    <a:pt x="983" y="636"/>
                  </a:lnTo>
                  <a:lnTo>
                    <a:pt x="975" y="680"/>
                  </a:lnTo>
                  <a:lnTo>
                    <a:pt x="965" y="726"/>
                  </a:lnTo>
                  <a:lnTo>
                    <a:pt x="960" y="772"/>
                  </a:lnTo>
                  <a:lnTo>
                    <a:pt x="955" y="782"/>
                  </a:lnTo>
                  <a:lnTo>
                    <a:pt x="949" y="792"/>
                  </a:lnTo>
                  <a:lnTo>
                    <a:pt x="943" y="801"/>
                  </a:lnTo>
                  <a:lnTo>
                    <a:pt x="937" y="811"/>
                  </a:lnTo>
                  <a:lnTo>
                    <a:pt x="930" y="822"/>
                  </a:lnTo>
                  <a:lnTo>
                    <a:pt x="925" y="833"/>
                  </a:lnTo>
                  <a:lnTo>
                    <a:pt x="920" y="845"/>
                  </a:lnTo>
                  <a:lnTo>
                    <a:pt x="917" y="858"/>
                  </a:lnTo>
                  <a:lnTo>
                    <a:pt x="903" y="878"/>
                  </a:lnTo>
                  <a:lnTo>
                    <a:pt x="891" y="900"/>
                  </a:lnTo>
                  <a:lnTo>
                    <a:pt x="876" y="923"/>
                  </a:lnTo>
                  <a:lnTo>
                    <a:pt x="862" y="947"/>
                  </a:lnTo>
                  <a:lnTo>
                    <a:pt x="850" y="971"/>
                  </a:lnTo>
                  <a:lnTo>
                    <a:pt x="837" y="994"/>
                  </a:lnTo>
                  <a:lnTo>
                    <a:pt x="824" y="1016"/>
                  </a:lnTo>
                  <a:lnTo>
                    <a:pt x="812" y="1035"/>
                  </a:lnTo>
                  <a:lnTo>
                    <a:pt x="805" y="1048"/>
                  </a:lnTo>
                  <a:lnTo>
                    <a:pt x="798" y="1062"/>
                  </a:lnTo>
                  <a:lnTo>
                    <a:pt x="791" y="1075"/>
                  </a:lnTo>
                  <a:lnTo>
                    <a:pt x="783" y="1087"/>
                  </a:lnTo>
                  <a:lnTo>
                    <a:pt x="774" y="1097"/>
                  </a:lnTo>
                  <a:lnTo>
                    <a:pt x="763" y="1106"/>
                  </a:lnTo>
                  <a:lnTo>
                    <a:pt x="748" y="1112"/>
                  </a:lnTo>
                  <a:lnTo>
                    <a:pt x="731" y="1116"/>
                  </a:lnTo>
                  <a:lnTo>
                    <a:pt x="717" y="1116"/>
                  </a:lnTo>
                  <a:lnTo>
                    <a:pt x="702" y="1115"/>
                  </a:lnTo>
                  <a:lnTo>
                    <a:pt x="688" y="1112"/>
                  </a:lnTo>
                  <a:lnTo>
                    <a:pt x="676" y="1110"/>
                  </a:lnTo>
                  <a:lnTo>
                    <a:pt x="663" y="1106"/>
                  </a:lnTo>
                  <a:lnTo>
                    <a:pt x="650" y="1102"/>
                  </a:lnTo>
                  <a:lnTo>
                    <a:pt x="636" y="1098"/>
                  </a:lnTo>
                  <a:lnTo>
                    <a:pt x="624" y="1094"/>
                  </a:lnTo>
                  <a:lnTo>
                    <a:pt x="612" y="1092"/>
                  </a:lnTo>
                  <a:lnTo>
                    <a:pt x="599" y="1088"/>
                  </a:lnTo>
                  <a:lnTo>
                    <a:pt x="586" y="1087"/>
                  </a:lnTo>
                  <a:lnTo>
                    <a:pt x="573" y="1085"/>
                  </a:lnTo>
                  <a:lnTo>
                    <a:pt x="560" y="1087"/>
                  </a:lnTo>
                  <a:lnTo>
                    <a:pt x="548" y="1088"/>
                  </a:lnTo>
                  <a:lnTo>
                    <a:pt x="534" y="1092"/>
                  </a:lnTo>
                  <a:lnTo>
                    <a:pt x="521" y="1097"/>
                  </a:lnTo>
                  <a:lnTo>
                    <a:pt x="510" y="1093"/>
                  </a:lnTo>
                  <a:lnTo>
                    <a:pt x="500" y="1088"/>
                  </a:lnTo>
                  <a:lnTo>
                    <a:pt x="491" y="1082"/>
                  </a:lnTo>
                  <a:lnTo>
                    <a:pt x="481" y="1075"/>
                  </a:lnTo>
                  <a:lnTo>
                    <a:pt x="473" y="1069"/>
                  </a:lnTo>
                  <a:lnTo>
                    <a:pt x="466" y="1061"/>
                  </a:lnTo>
                  <a:lnTo>
                    <a:pt x="461" y="1053"/>
                  </a:lnTo>
                  <a:lnTo>
                    <a:pt x="457" y="1046"/>
                  </a:lnTo>
                  <a:lnTo>
                    <a:pt x="459" y="1043"/>
                  </a:lnTo>
                  <a:lnTo>
                    <a:pt x="452" y="1037"/>
                  </a:lnTo>
                  <a:lnTo>
                    <a:pt x="446" y="1028"/>
                  </a:lnTo>
                  <a:lnTo>
                    <a:pt x="443" y="1018"/>
                  </a:lnTo>
                  <a:lnTo>
                    <a:pt x="439" y="1006"/>
                  </a:lnTo>
                  <a:lnTo>
                    <a:pt x="435" y="997"/>
                  </a:lnTo>
                  <a:lnTo>
                    <a:pt x="429" y="989"/>
                  </a:lnTo>
                  <a:lnTo>
                    <a:pt x="418" y="986"/>
                  </a:lnTo>
                  <a:lnTo>
                    <a:pt x="404" y="986"/>
                  </a:lnTo>
                  <a:lnTo>
                    <a:pt x="399" y="1009"/>
                  </a:lnTo>
                  <a:lnTo>
                    <a:pt x="406" y="1029"/>
                  </a:lnTo>
                  <a:lnTo>
                    <a:pt x="417" y="1048"/>
                  </a:lnTo>
                  <a:lnTo>
                    <a:pt x="432" y="1065"/>
                  </a:lnTo>
                  <a:lnTo>
                    <a:pt x="444" y="1082"/>
                  </a:lnTo>
                  <a:lnTo>
                    <a:pt x="450" y="1096"/>
                  </a:lnTo>
                  <a:lnTo>
                    <a:pt x="448" y="1111"/>
                  </a:lnTo>
                  <a:lnTo>
                    <a:pt x="430" y="1125"/>
                  </a:lnTo>
                  <a:lnTo>
                    <a:pt x="421" y="1120"/>
                  </a:lnTo>
                  <a:lnTo>
                    <a:pt x="414" y="1120"/>
                  </a:lnTo>
                  <a:lnTo>
                    <a:pt x="409" y="1124"/>
                  </a:lnTo>
                  <a:lnTo>
                    <a:pt x="402" y="1128"/>
                  </a:lnTo>
                  <a:lnTo>
                    <a:pt x="389" y="1125"/>
                  </a:lnTo>
                  <a:lnTo>
                    <a:pt x="376" y="1124"/>
                  </a:lnTo>
                  <a:lnTo>
                    <a:pt x="362" y="1120"/>
                  </a:lnTo>
                  <a:lnTo>
                    <a:pt x="348" y="1116"/>
                  </a:lnTo>
                  <a:lnTo>
                    <a:pt x="334" y="1112"/>
                  </a:lnTo>
                  <a:lnTo>
                    <a:pt x="321" y="1106"/>
                  </a:lnTo>
                  <a:lnTo>
                    <a:pt x="311" y="1098"/>
                  </a:lnTo>
                  <a:lnTo>
                    <a:pt x="301" y="1089"/>
                  </a:lnTo>
                  <a:lnTo>
                    <a:pt x="293" y="1069"/>
                  </a:lnTo>
                  <a:lnTo>
                    <a:pt x="283" y="1047"/>
                  </a:lnTo>
                  <a:lnTo>
                    <a:pt x="278" y="1025"/>
                  </a:lnTo>
                  <a:lnTo>
                    <a:pt x="284" y="1006"/>
                  </a:lnTo>
                  <a:lnTo>
                    <a:pt x="274" y="988"/>
                  </a:lnTo>
                  <a:lnTo>
                    <a:pt x="267" y="969"/>
                  </a:lnTo>
                  <a:lnTo>
                    <a:pt x="261" y="951"/>
                  </a:lnTo>
                  <a:lnTo>
                    <a:pt x="247" y="939"/>
                  </a:lnTo>
                  <a:lnTo>
                    <a:pt x="248" y="920"/>
                  </a:lnTo>
                  <a:lnTo>
                    <a:pt x="242" y="904"/>
                  </a:lnTo>
                  <a:lnTo>
                    <a:pt x="235" y="888"/>
                  </a:lnTo>
                  <a:lnTo>
                    <a:pt x="231" y="873"/>
                  </a:lnTo>
                  <a:lnTo>
                    <a:pt x="230" y="863"/>
                  </a:lnTo>
                  <a:lnTo>
                    <a:pt x="229" y="851"/>
                  </a:lnTo>
                  <a:lnTo>
                    <a:pt x="228" y="841"/>
                  </a:lnTo>
                  <a:lnTo>
                    <a:pt x="226" y="831"/>
                  </a:lnTo>
                  <a:lnTo>
                    <a:pt x="224" y="822"/>
                  </a:lnTo>
                  <a:lnTo>
                    <a:pt x="219" y="814"/>
                  </a:lnTo>
                  <a:lnTo>
                    <a:pt x="210" y="809"/>
                  </a:lnTo>
                  <a:lnTo>
                    <a:pt x="197" y="806"/>
                  </a:lnTo>
                  <a:lnTo>
                    <a:pt x="168" y="802"/>
                  </a:lnTo>
                  <a:lnTo>
                    <a:pt x="139" y="794"/>
                  </a:lnTo>
                  <a:lnTo>
                    <a:pt x="111" y="781"/>
                  </a:lnTo>
                  <a:lnTo>
                    <a:pt x="87" y="765"/>
                  </a:lnTo>
                  <a:lnTo>
                    <a:pt x="64" y="746"/>
                  </a:lnTo>
                  <a:lnTo>
                    <a:pt x="43" y="723"/>
                  </a:lnTo>
                  <a:lnTo>
                    <a:pt x="28" y="699"/>
                  </a:lnTo>
                  <a:lnTo>
                    <a:pt x="18" y="672"/>
                  </a:lnTo>
                  <a:lnTo>
                    <a:pt x="17" y="653"/>
                  </a:lnTo>
                  <a:lnTo>
                    <a:pt x="10" y="636"/>
                  </a:lnTo>
                  <a:lnTo>
                    <a:pt x="4" y="621"/>
                  </a:lnTo>
                  <a:lnTo>
                    <a:pt x="5" y="605"/>
                  </a:lnTo>
                  <a:lnTo>
                    <a:pt x="0" y="603"/>
                  </a:lnTo>
                  <a:lnTo>
                    <a:pt x="2" y="598"/>
                  </a:lnTo>
                  <a:lnTo>
                    <a:pt x="8" y="593"/>
                  </a:lnTo>
                  <a:lnTo>
                    <a:pt x="10" y="586"/>
                  </a:lnTo>
                  <a:lnTo>
                    <a:pt x="19" y="576"/>
                  </a:lnTo>
                  <a:lnTo>
                    <a:pt x="25" y="563"/>
                  </a:lnTo>
                  <a:lnTo>
                    <a:pt x="28" y="549"/>
                  </a:lnTo>
                  <a:lnTo>
                    <a:pt x="29" y="534"/>
                  </a:lnTo>
                  <a:lnTo>
                    <a:pt x="32" y="520"/>
                  </a:lnTo>
                  <a:lnTo>
                    <a:pt x="36" y="507"/>
                  </a:lnTo>
                  <a:lnTo>
                    <a:pt x="43" y="497"/>
                  </a:lnTo>
                  <a:lnTo>
                    <a:pt x="56" y="490"/>
                  </a:lnTo>
                  <a:lnTo>
                    <a:pt x="72" y="495"/>
                  </a:lnTo>
                  <a:lnTo>
                    <a:pt x="88" y="498"/>
                  </a:lnTo>
                  <a:lnTo>
                    <a:pt x="106" y="498"/>
                  </a:lnTo>
                  <a:lnTo>
                    <a:pt x="125" y="498"/>
                  </a:lnTo>
                  <a:lnTo>
                    <a:pt x="144" y="497"/>
                  </a:lnTo>
                  <a:lnTo>
                    <a:pt x="162" y="495"/>
                  </a:lnTo>
                  <a:lnTo>
                    <a:pt x="180" y="493"/>
                  </a:lnTo>
                  <a:lnTo>
                    <a:pt x="197" y="493"/>
                  </a:lnTo>
                  <a:lnTo>
                    <a:pt x="205" y="485"/>
                  </a:lnTo>
                  <a:lnTo>
                    <a:pt x="214" y="479"/>
                  </a:lnTo>
                  <a:lnTo>
                    <a:pt x="221" y="472"/>
                  </a:lnTo>
                  <a:lnTo>
                    <a:pt x="229" y="467"/>
                  </a:lnTo>
                  <a:lnTo>
                    <a:pt x="234" y="461"/>
                  </a:lnTo>
                  <a:lnTo>
                    <a:pt x="238" y="452"/>
                  </a:lnTo>
                  <a:lnTo>
                    <a:pt x="239" y="443"/>
                  </a:lnTo>
                  <a:lnTo>
                    <a:pt x="237" y="430"/>
                  </a:lnTo>
                  <a:lnTo>
                    <a:pt x="228" y="422"/>
                  </a:lnTo>
                  <a:lnTo>
                    <a:pt x="217" y="417"/>
                  </a:lnTo>
                  <a:lnTo>
                    <a:pt x="206" y="413"/>
                  </a:lnTo>
                  <a:lnTo>
                    <a:pt x="196" y="408"/>
                  </a:lnTo>
                  <a:lnTo>
                    <a:pt x="187" y="403"/>
                  </a:lnTo>
                  <a:lnTo>
                    <a:pt x="179" y="397"/>
                  </a:lnTo>
                  <a:lnTo>
                    <a:pt x="175" y="386"/>
                  </a:lnTo>
                  <a:lnTo>
                    <a:pt x="175" y="374"/>
                  </a:lnTo>
                  <a:lnTo>
                    <a:pt x="178" y="362"/>
                  </a:lnTo>
                  <a:lnTo>
                    <a:pt x="169" y="352"/>
                  </a:lnTo>
                  <a:lnTo>
                    <a:pt x="159" y="344"/>
                  </a:lnTo>
                  <a:lnTo>
                    <a:pt x="153" y="334"/>
                  </a:lnTo>
                  <a:lnTo>
                    <a:pt x="153" y="297"/>
                  </a:lnTo>
                  <a:lnTo>
                    <a:pt x="144" y="294"/>
                  </a:lnTo>
                  <a:lnTo>
                    <a:pt x="136" y="294"/>
                  </a:lnTo>
                  <a:lnTo>
                    <a:pt x="129" y="298"/>
                  </a:lnTo>
                  <a:lnTo>
                    <a:pt x="124" y="305"/>
                  </a:lnTo>
                  <a:lnTo>
                    <a:pt x="119" y="311"/>
                  </a:lnTo>
                  <a:lnTo>
                    <a:pt x="114" y="319"/>
                  </a:lnTo>
                  <a:lnTo>
                    <a:pt x="109" y="324"/>
                  </a:lnTo>
                  <a:lnTo>
                    <a:pt x="104" y="329"/>
                  </a:lnTo>
                  <a:lnTo>
                    <a:pt x="93" y="353"/>
                  </a:lnTo>
                  <a:lnTo>
                    <a:pt x="91" y="383"/>
                  </a:lnTo>
                  <a:lnTo>
                    <a:pt x="92" y="412"/>
                  </a:lnTo>
                  <a:lnTo>
                    <a:pt x="91" y="435"/>
                  </a:lnTo>
                  <a:lnTo>
                    <a:pt x="80" y="434"/>
                  </a:lnTo>
                  <a:lnTo>
                    <a:pt x="77" y="426"/>
                  </a:lnTo>
                  <a:lnTo>
                    <a:pt x="74" y="416"/>
                  </a:lnTo>
                  <a:lnTo>
                    <a:pt x="69" y="406"/>
                  </a:lnTo>
                  <a:lnTo>
                    <a:pt x="69" y="378"/>
                  </a:lnTo>
                  <a:lnTo>
                    <a:pt x="70" y="344"/>
                  </a:lnTo>
                  <a:lnTo>
                    <a:pt x="68" y="312"/>
                  </a:lnTo>
                  <a:lnTo>
                    <a:pt x="54" y="285"/>
                  </a:lnTo>
                  <a:lnTo>
                    <a:pt x="59" y="280"/>
                  </a:lnTo>
                  <a:lnTo>
                    <a:pt x="50" y="267"/>
                  </a:lnTo>
                  <a:lnTo>
                    <a:pt x="56" y="255"/>
                  </a:lnTo>
                  <a:lnTo>
                    <a:pt x="66" y="250"/>
                  </a:lnTo>
                  <a:lnTo>
                    <a:pt x="79" y="250"/>
                  </a:lnTo>
                  <a:lnTo>
                    <a:pt x="92" y="252"/>
                  </a:lnTo>
                  <a:lnTo>
                    <a:pt x="106" y="255"/>
                  </a:lnTo>
                  <a:lnTo>
                    <a:pt x="118" y="255"/>
                  </a:lnTo>
                  <a:lnTo>
                    <a:pt x="127" y="251"/>
                  </a:lnTo>
                  <a:lnTo>
                    <a:pt x="130" y="238"/>
                  </a:lnTo>
                  <a:lnTo>
                    <a:pt x="138" y="235"/>
                  </a:lnTo>
                  <a:lnTo>
                    <a:pt x="142" y="228"/>
                  </a:lnTo>
                  <a:lnTo>
                    <a:pt x="142" y="219"/>
                  </a:lnTo>
                  <a:lnTo>
                    <a:pt x="138" y="211"/>
                  </a:lnTo>
                  <a:lnTo>
                    <a:pt x="133" y="206"/>
                  </a:lnTo>
                  <a:lnTo>
                    <a:pt x="125" y="203"/>
                  </a:lnTo>
                  <a:lnTo>
                    <a:pt x="116" y="203"/>
                  </a:lnTo>
                  <a:lnTo>
                    <a:pt x="109" y="202"/>
                  </a:lnTo>
                  <a:lnTo>
                    <a:pt x="100" y="202"/>
                  </a:lnTo>
                  <a:lnTo>
                    <a:pt x="92" y="201"/>
                  </a:lnTo>
                  <a:lnTo>
                    <a:pt x="84" y="197"/>
                  </a:lnTo>
                  <a:lnTo>
                    <a:pt x="79" y="191"/>
                  </a:lnTo>
                  <a:lnTo>
                    <a:pt x="78" y="177"/>
                  </a:lnTo>
                  <a:lnTo>
                    <a:pt x="82" y="165"/>
                  </a:lnTo>
                  <a:lnTo>
                    <a:pt x="88" y="156"/>
                  </a:lnTo>
                  <a:lnTo>
                    <a:pt x="97" y="148"/>
                  </a:lnTo>
                  <a:lnTo>
                    <a:pt x="107" y="141"/>
                  </a:lnTo>
                  <a:lnTo>
                    <a:pt x="118" y="134"/>
                  </a:lnTo>
                  <a:lnTo>
                    <a:pt x="128" y="127"/>
                  </a:lnTo>
                  <a:lnTo>
                    <a:pt x="138" y="119"/>
                  </a:lnTo>
                  <a:lnTo>
                    <a:pt x="141" y="107"/>
                  </a:lnTo>
                  <a:lnTo>
                    <a:pt x="150" y="101"/>
                  </a:lnTo>
                  <a:lnTo>
                    <a:pt x="161" y="96"/>
                  </a:lnTo>
                  <a:lnTo>
                    <a:pt x="168" y="87"/>
                  </a:lnTo>
                  <a:lnTo>
                    <a:pt x="178" y="70"/>
                  </a:lnTo>
                  <a:lnTo>
                    <a:pt x="193" y="59"/>
                  </a:lnTo>
                  <a:lnTo>
                    <a:pt x="211" y="51"/>
                  </a:lnTo>
                  <a:lnTo>
                    <a:pt x="229" y="45"/>
                  </a:lnTo>
                  <a:lnTo>
                    <a:pt x="247" y="40"/>
                  </a:lnTo>
                  <a:lnTo>
                    <a:pt x="263" y="32"/>
                  </a:lnTo>
                  <a:lnTo>
                    <a:pt x="275" y="20"/>
                  </a:lnTo>
                  <a:lnTo>
                    <a:pt x="281" y="4"/>
                  </a:lnTo>
                  <a:lnTo>
                    <a:pt x="297" y="3"/>
                  </a:lnTo>
                  <a:lnTo>
                    <a:pt x="311" y="3"/>
                  </a:lnTo>
                  <a:lnTo>
                    <a:pt x="326" y="1"/>
                  </a:lnTo>
                  <a:lnTo>
                    <a:pt x="342" y="1"/>
                  </a:lnTo>
                  <a:lnTo>
                    <a:pt x="357" y="0"/>
                  </a:lnTo>
                  <a:lnTo>
                    <a:pt x="372" y="0"/>
                  </a:lnTo>
                  <a:lnTo>
                    <a:pt x="386" y="0"/>
                  </a:lnTo>
                  <a:lnTo>
                    <a:pt x="402" y="1"/>
                  </a:lnTo>
                  <a:lnTo>
                    <a:pt x="417" y="1"/>
                  </a:lnTo>
                  <a:lnTo>
                    <a:pt x="432" y="3"/>
                  </a:lnTo>
                  <a:lnTo>
                    <a:pt x="448" y="4"/>
                  </a:lnTo>
                  <a:lnTo>
                    <a:pt x="462" y="6"/>
                  </a:lnTo>
                  <a:lnTo>
                    <a:pt x="477" y="8"/>
                  </a:lnTo>
                  <a:lnTo>
                    <a:pt x="491" y="10"/>
                  </a:lnTo>
                  <a:lnTo>
                    <a:pt x="507" y="14"/>
                  </a:lnTo>
                  <a:lnTo>
                    <a:pt x="521" y="18"/>
                  </a:lnTo>
                  <a:lnTo>
                    <a:pt x="531" y="18"/>
                  </a:lnTo>
                  <a:lnTo>
                    <a:pt x="542" y="18"/>
                  </a:lnTo>
                  <a:lnTo>
                    <a:pt x="554" y="19"/>
                  </a:lnTo>
                  <a:lnTo>
                    <a:pt x="565" y="19"/>
                  </a:lnTo>
                  <a:lnTo>
                    <a:pt x="577" y="20"/>
                  </a:lnTo>
                  <a:lnTo>
                    <a:pt x="587" y="23"/>
                  </a:lnTo>
                  <a:lnTo>
                    <a:pt x="596" y="27"/>
                  </a:lnTo>
                  <a:lnTo>
                    <a:pt x="605" y="3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4" name="Freeform 14"/>
            <p:cNvSpPr>
              <a:spLocks/>
            </p:cNvSpPr>
            <p:nvPr/>
          </p:nvSpPr>
          <p:spPr bwMode="auto">
            <a:xfrm>
              <a:off x="510" y="3359"/>
              <a:ext cx="66" cy="40"/>
            </a:xfrm>
            <a:custGeom>
              <a:avLst/>
              <a:gdLst>
                <a:gd name="T0" fmla="*/ 197 w 197"/>
                <a:gd name="T1" fmla="*/ 10 h 119"/>
                <a:gd name="T2" fmla="*/ 182 w 197"/>
                <a:gd name="T3" fmla="*/ 18 h 119"/>
                <a:gd name="T4" fmla="*/ 163 w 197"/>
                <a:gd name="T5" fmla="*/ 23 h 119"/>
                <a:gd name="T6" fmla="*/ 144 w 197"/>
                <a:gd name="T7" fmla="*/ 27 h 119"/>
                <a:gd name="T8" fmla="*/ 123 w 197"/>
                <a:gd name="T9" fmla="*/ 31 h 119"/>
                <a:gd name="T10" fmla="*/ 103 w 197"/>
                <a:gd name="T11" fmla="*/ 36 h 119"/>
                <a:gd name="T12" fmla="*/ 85 w 197"/>
                <a:gd name="T13" fmla="*/ 44 h 119"/>
                <a:gd name="T14" fmla="*/ 71 w 197"/>
                <a:gd name="T15" fmla="*/ 55 h 119"/>
                <a:gd name="T16" fmla="*/ 59 w 197"/>
                <a:gd name="T17" fmla="*/ 73 h 119"/>
                <a:gd name="T18" fmla="*/ 53 w 197"/>
                <a:gd name="T19" fmla="*/ 78 h 119"/>
                <a:gd name="T20" fmla="*/ 46 w 197"/>
                <a:gd name="T21" fmla="*/ 86 h 119"/>
                <a:gd name="T22" fmla="*/ 42 w 197"/>
                <a:gd name="T23" fmla="*/ 94 h 119"/>
                <a:gd name="T24" fmla="*/ 39 w 197"/>
                <a:gd name="T25" fmla="*/ 101 h 119"/>
                <a:gd name="T26" fmla="*/ 33 w 197"/>
                <a:gd name="T27" fmla="*/ 109 h 119"/>
                <a:gd name="T28" fmla="*/ 27 w 197"/>
                <a:gd name="T29" fmla="*/ 114 h 119"/>
                <a:gd name="T30" fmla="*/ 19 w 197"/>
                <a:gd name="T31" fmla="*/ 118 h 119"/>
                <a:gd name="T32" fmla="*/ 8 w 197"/>
                <a:gd name="T33" fmla="*/ 119 h 119"/>
                <a:gd name="T34" fmla="*/ 8 w 197"/>
                <a:gd name="T35" fmla="*/ 114 h 119"/>
                <a:gd name="T36" fmla="*/ 7 w 197"/>
                <a:gd name="T37" fmla="*/ 110 h 119"/>
                <a:gd name="T38" fmla="*/ 4 w 197"/>
                <a:gd name="T39" fmla="*/ 106 h 119"/>
                <a:gd name="T40" fmla="*/ 0 w 197"/>
                <a:gd name="T41" fmla="*/ 102 h 119"/>
                <a:gd name="T42" fmla="*/ 8 w 197"/>
                <a:gd name="T43" fmla="*/ 90 h 119"/>
                <a:gd name="T44" fmla="*/ 17 w 197"/>
                <a:gd name="T45" fmla="*/ 77 h 119"/>
                <a:gd name="T46" fmla="*/ 27 w 197"/>
                <a:gd name="T47" fmla="*/ 67 h 119"/>
                <a:gd name="T48" fmla="*/ 39 w 197"/>
                <a:gd name="T49" fmla="*/ 56 h 119"/>
                <a:gd name="T50" fmla="*/ 51 w 197"/>
                <a:gd name="T51" fmla="*/ 47 h 119"/>
                <a:gd name="T52" fmla="*/ 64 w 197"/>
                <a:gd name="T53" fmla="*/ 38 h 119"/>
                <a:gd name="T54" fmla="*/ 76 w 197"/>
                <a:gd name="T55" fmla="*/ 30 h 119"/>
                <a:gd name="T56" fmla="*/ 88 w 197"/>
                <a:gd name="T57" fmla="*/ 21 h 119"/>
                <a:gd name="T58" fmla="*/ 88 w 197"/>
                <a:gd name="T59" fmla="*/ 13 h 119"/>
                <a:gd name="T60" fmla="*/ 103 w 197"/>
                <a:gd name="T61" fmla="*/ 13 h 119"/>
                <a:gd name="T62" fmla="*/ 117 w 197"/>
                <a:gd name="T63" fmla="*/ 10 h 119"/>
                <a:gd name="T64" fmla="*/ 129 w 197"/>
                <a:gd name="T65" fmla="*/ 6 h 119"/>
                <a:gd name="T66" fmla="*/ 144 w 197"/>
                <a:gd name="T67" fmla="*/ 3 h 119"/>
                <a:gd name="T68" fmla="*/ 156 w 197"/>
                <a:gd name="T69" fmla="*/ 0 h 119"/>
                <a:gd name="T70" fmla="*/ 169 w 197"/>
                <a:gd name="T71" fmla="*/ 0 h 119"/>
                <a:gd name="T72" fmla="*/ 183 w 197"/>
                <a:gd name="T73" fmla="*/ 3 h 119"/>
                <a:gd name="T74" fmla="*/ 197 w 197"/>
                <a:gd name="T7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" h="119">
                  <a:moveTo>
                    <a:pt x="197" y="10"/>
                  </a:moveTo>
                  <a:lnTo>
                    <a:pt x="182" y="18"/>
                  </a:lnTo>
                  <a:lnTo>
                    <a:pt x="163" y="23"/>
                  </a:lnTo>
                  <a:lnTo>
                    <a:pt x="144" y="27"/>
                  </a:lnTo>
                  <a:lnTo>
                    <a:pt x="123" y="31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71" y="55"/>
                  </a:lnTo>
                  <a:lnTo>
                    <a:pt x="59" y="73"/>
                  </a:lnTo>
                  <a:lnTo>
                    <a:pt x="53" y="78"/>
                  </a:lnTo>
                  <a:lnTo>
                    <a:pt x="46" y="86"/>
                  </a:lnTo>
                  <a:lnTo>
                    <a:pt x="42" y="94"/>
                  </a:lnTo>
                  <a:lnTo>
                    <a:pt x="39" y="101"/>
                  </a:lnTo>
                  <a:lnTo>
                    <a:pt x="33" y="109"/>
                  </a:lnTo>
                  <a:lnTo>
                    <a:pt x="27" y="114"/>
                  </a:lnTo>
                  <a:lnTo>
                    <a:pt x="19" y="118"/>
                  </a:lnTo>
                  <a:lnTo>
                    <a:pt x="8" y="119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4" y="106"/>
                  </a:lnTo>
                  <a:lnTo>
                    <a:pt x="0" y="102"/>
                  </a:lnTo>
                  <a:lnTo>
                    <a:pt x="8" y="90"/>
                  </a:lnTo>
                  <a:lnTo>
                    <a:pt x="17" y="77"/>
                  </a:lnTo>
                  <a:lnTo>
                    <a:pt x="27" y="67"/>
                  </a:lnTo>
                  <a:lnTo>
                    <a:pt x="39" y="56"/>
                  </a:lnTo>
                  <a:lnTo>
                    <a:pt x="51" y="47"/>
                  </a:lnTo>
                  <a:lnTo>
                    <a:pt x="64" y="38"/>
                  </a:lnTo>
                  <a:lnTo>
                    <a:pt x="76" y="30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103" y="13"/>
                  </a:lnTo>
                  <a:lnTo>
                    <a:pt x="117" y="10"/>
                  </a:lnTo>
                  <a:lnTo>
                    <a:pt x="129" y="6"/>
                  </a:lnTo>
                  <a:lnTo>
                    <a:pt x="144" y="3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Freeform 15"/>
            <p:cNvSpPr>
              <a:spLocks/>
            </p:cNvSpPr>
            <p:nvPr/>
          </p:nvSpPr>
          <p:spPr bwMode="auto">
            <a:xfrm>
              <a:off x="554" y="3393"/>
              <a:ext cx="76" cy="133"/>
            </a:xfrm>
            <a:custGeom>
              <a:avLst/>
              <a:gdLst>
                <a:gd name="T0" fmla="*/ 228 w 228"/>
                <a:gd name="T1" fmla="*/ 47 h 397"/>
                <a:gd name="T2" fmla="*/ 208 w 228"/>
                <a:gd name="T3" fmla="*/ 54 h 397"/>
                <a:gd name="T4" fmla="*/ 187 w 228"/>
                <a:gd name="T5" fmla="*/ 57 h 397"/>
                <a:gd name="T6" fmla="*/ 167 w 228"/>
                <a:gd name="T7" fmla="*/ 56 h 397"/>
                <a:gd name="T8" fmla="*/ 145 w 228"/>
                <a:gd name="T9" fmla="*/ 53 h 397"/>
                <a:gd name="T10" fmla="*/ 123 w 228"/>
                <a:gd name="T11" fmla="*/ 52 h 397"/>
                <a:gd name="T12" fmla="*/ 103 w 228"/>
                <a:gd name="T13" fmla="*/ 53 h 397"/>
                <a:gd name="T14" fmla="*/ 82 w 228"/>
                <a:gd name="T15" fmla="*/ 59 h 397"/>
                <a:gd name="T16" fmla="*/ 62 w 228"/>
                <a:gd name="T17" fmla="*/ 72 h 397"/>
                <a:gd name="T18" fmla="*/ 57 w 228"/>
                <a:gd name="T19" fmla="*/ 80 h 397"/>
                <a:gd name="T20" fmla="*/ 50 w 228"/>
                <a:gd name="T21" fmla="*/ 86 h 397"/>
                <a:gd name="T22" fmla="*/ 45 w 228"/>
                <a:gd name="T23" fmla="*/ 94 h 397"/>
                <a:gd name="T24" fmla="*/ 39 w 228"/>
                <a:gd name="T25" fmla="*/ 102 h 397"/>
                <a:gd name="T26" fmla="*/ 34 w 228"/>
                <a:gd name="T27" fmla="*/ 111 h 397"/>
                <a:gd name="T28" fmla="*/ 31 w 228"/>
                <a:gd name="T29" fmla="*/ 120 h 397"/>
                <a:gd name="T30" fmla="*/ 31 w 228"/>
                <a:gd name="T31" fmla="*/ 130 h 397"/>
                <a:gd name="T32" fmla="*/ 35 w 228"/>
                <a:gd name="T33" fmla="*/ 141 h 397"/>
                <a:gd name="T34" fmla="*/ 40 w 228"/>
                <a:gd name="T35" fmla="*/ 169 h 397"/>
                <a:gd name="T36" fmla="*/ 43 w 228"/>
                <a:gd name="T37" fmla="*/ 195 h 397"/>
                <a:gd name="T38" fmla="*/ 46 w 228"/>
                <a:gd name="T39" fmla="*/ 222 h 397"/>
                <a:gd name="T40" fmla="*/ 53 w 228"/>
                <a:gd name="T41" fmla="*/ 253 h 397"/>
                <a:gd name="T42" fmla="*/ 62 w 228"/>
                <a:gd name="T43" fmla="*/ 276 h 397"/>
                <a:gd name="T44" fmla="*/ 76 w 228"/>
                <a:gd name="T45" fmla="*/ 296 h 397"/>
                <a:gd name="T46" fmla="*/ 91 w 228"/>
                <a:gd name="T47" fmla="*/ 311 h 397"/>
                <a:gd name="T48" fmla="*/ 110 w 228"/>
                <a:gd name="T49" fmla="*/ 324 h 397"/>
                <a:gd name="T50" fmla="*/ 131 w 228"/>
                <a:gd name="T51" fmla="*/ 336 h 397"/>
                <a:gd name="T52" fmla="*/ 154 w 228"/>
                <a:gd name="T53" fmla="*/ 345 h 397"/>
                <a:gd name="T54" fmla="*/ 177 w 228"/>
                <a:gd name="T55" fmla="*/ 354 h 397"/>
                <a:gd name="T56" fmla="*/ 200 w 228"/>
                <a:gd name="T57" fmla="*/ 363 h 397"/>
                <a:gd name="T58" fmla="*/ 204 w 228"/>
                <a:gd name="T59" fmla="*/ 375 h 397"/>
                <a:gd name="T60" fmla="*/ 201 w 228"/>
                <a:gd name="T61" fmla="*/ 386 h 397"/>
                <a:gd name="T62" fmla="*/ 194 w 228"/>
                <a:gd name="T63" fmla="*/ 393 h 397"/>
                <a:gd name="T64" fmla="*/ 181 w 228"/>
                <a:gd name="T65" fmla="*/ 397 h 397"/>
                <a:gd name="T66" fmla="*/ 163 w 228"/>
                <a:gd name="T67" fmla="*/ 395 h 397"/>
                <a:gd name="T68" fmla="*/ 145 w 228"/>
                <a:gd name="T69" fmla="*/ 392 h 397"/>
                <a:gd name="T70" fmla="*/ 128 w 228"/>
                <a:gd name="T71" fmla="*/ 387 h 397"/>
                <a:gd name="T72" fmla="*/ 112 w 228"/>
                <a:gd name="T73" fmla="*/ 381 h 397"/>
                <a:gd name="T74" fmla="*/ 95 w 228"/>
                <a:gd name="T75" fmla="*/ 373 h 397"/>
                <a:gd name="T76" fmla="*/ 80 w 228"/>
                <a:gd name="T77" fmla="*/ 365 h 397"/>
                <a:gd name="T78" fmla="*/ 66 w 228"/>
                <a:gd name="T79" fmla="*/ 355 h 397"/>
                <a:gd name="T80" fmla="*/ 53 w 228"/>
                <a:gd name="T81" fmla="*/ 343 h 397"/>
                <a:gd name="T82" fmla="*/ 40 w 228"/>
                <a:gd name="T83" fmla="*/ 305 h 397"/>
                <a:gd name="T84" fmla="*/ 25 w 228"/>
                <a:gd name="T85" fmla="*/ 264 h 397"/>
                <a:gd name="T86" fmla="*/ 12 w 228"/>
                <a:gd name="T87" fmla="*/ 221 h 397"/>
                <a:gd name="T88" fmla="*/ 3 w 228"/>
                <a:gd name="T89" fmla="*/ 178 h 397"/>
                <a:gd name="T90" fmla="*/ 0 w 228"/>
                <a:gd name="T91" fmla="*/ 135 h 397"/>
                <a:gd name="T92" fmla="*/ 7 w 228"/>
                <a:gd name="T93" fmla="*/ 93 h 397"/>
                <a:gd name="T94" fmla="*/ 25 w 228"/>
                <a:gd name="T95" fmla="*/ 53 h 397"/>
                <a:gd name="T96" fmla="*/ 57 w 228"/>
                <a:gd name="T97" fmla="*/ 17 h 397"/>
                <a:gd name="T98" fmla="*/ 73 w 228"/>
                <a:gd name="T99" fmla="*/ 11 h 397"/>
                <a:gd name="T100" fmla="*/ 91 w 228"/>
                <a:gd name="T101" fmla="*/ 7 h 397"/>
                <a:gd name="T102" fmla="*/ 110 w 228"/>
                <a:gd name="T103" fmla="*/ 3 h 397"/>
                <a:gd name="T104" fmla="*/ 128 w 228"/>
                <a:gd name="T105" fmla="*/ 0 h 397"/>
                <a:gd name="T106" fmla="*/ 147 w 228"/>
                <a:gd name="T107" fmla="*/ 0 h 397"/>
                <a:gd name="T108" fmla="*/ 167 w 228"/>
                <a:gd name="T109" fmla="*/ 2 h 397"/>
                <a:gd name="T110" fmla="*/ 183 w 228"/>
                <a:gd name="T111" fmla="*/ 7 h 397"/>
                <a:gd name="T112" fmla="*/ 200 w 228"/>
                <a:gd name="T113" fmla="*/ 15 h 397"/>
                <a:gd name="T114" fmla="*/ 211 w 228"/>
                <a:gd name="T115" fmla="*/ 21 h 397"/>
                <a:gd name="T116" fmla="*/ 219 w 228"/>
                <a:gd name="T117" fmla="*/ 29 h 397"/>
                <a:gd name="T118" fmla="*/ 223 w 228"/>
                <a:gd name="T119" fmla="*/ 39 h 397"/>
                <a:gd name="T120" fmla="*/ 228 w 228"/>
                <a:gd name="T121" fmla="*/ 4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397">
                  <a:moveTo>
                    <a:pt x="228" y="47"/>
                  </a:moveTo>
                  <a:lnTo>
                    <a:pt x="208" y="54"/>
                  </a:lnTo>
                  <a:lnTo>
                    <a:pt x="187" y="57"/>
                  </a:lnTo>
                  <a:lnTo>
                    <a:pt x="167" y="56"/>
                  </a:lnTo>
                  <a:lnTo>
                    <a:pt x="145" y="53"/>
                  </a:lnTo>
                  <a:lnTo>
                    <a:pt x="123" y="52"/>
                  </a:lnTo>
                  <a:lnTo>
                    <a:pt x="103" y="53"/>
                  </a:lnTo>
                  <a:lnTo>
                    <a:pt x="82" y="59"/>
                  </a:lnTo>
                  <a:lnTo>
                    <a:pt x="62" y="72"/>
                  </a:lnTo>
                  <a:lnTo>
                    <a:pt x="57" y="80"/>
                  </a:lnTo>
                  <a:lnTo>
                    <a:pt x="50" y="86"/>
                  </a:lnTo>
                  <a:lnTo>
                    <a:pt x="45" y="94"/>
                  </a:lnTo>
                  <a:lnTo>
                    <a:pt x="39" y="102"/>
                  </a:lnTo>
                  <a:lnTo>
                    <a:pt x="34" y="111"/>
                  </a:lnTo>
                  <a:lnTo>
                    <a:pt x="31" y="120"/>
                  </a:lnTo>
                  <a:lnTo>
                    <a:pt x="31" y="130"/>
                  </a:lnTo>
                  <a:lnTo>
                    <a:pt x="35" y="141"/>
                  </a:lnTo>
                  <a:lnTo>
                    <a:pt x="40" y="169"/>
                  </a:lnTo>
                  <a:lnTo>
                    <a:pt x="43" y="195"/>
                  </a:lnTo>
                  <a:lnTo>
                    <a:pt x="46" y="222"/>
                  </a:lnTo>
                  <a:lnTo>
                    <a:pt x="53" y="253"/>
                  </a:lnTo>
                  <a:lnTo>
                    <a:pt x="62" y="276"/>
                  </a:lnTo>
                  <a:lnTo>
                    <a:pt x="76" y="296"/>
                  </a:lnTo>
                  <a:lnTo>
                    <a:pt x="91" y="311"/>
                  </a:lnTo>
                  <a:lnTo>
                    <a:pt x="110" y="324"/>
                  </a:lnTo>
                  <a:lnTo>
                    <a:pt x="131" y="336"/>
                  </a:lnTo>
                  <a:lnTo>
                    <a:pt x="154" y="345"/>
                  </a:lnTo>
                  <a:lnTo>
                    <a:pt x="177" y="354"/>
                  </a:lnTo>
                  <a:lnTo>
                    <a:pt x="200" y="363"/>
                  </a:lnTo>
                  <a:lnTo>
                    <a:pt x="204" y="375"/>
                  </a:lnTo>
                  <a:lnTo>
                    <a:pt x="201" y="386"/>
                  </a:lnTo>
                  <a:lnTo>
                    <a:pt x="194" y="393"/>
                  </a:lnTo>
                  <a:lnTo>
                    <a:pt x="181" y="397"/>
                  </a:lnTo>
                  <a:lnTo>
                    <a:pt x="163" y="395"/>
                  </a:lnTo>
                  <a:lnTo>
                    <a:pt x="145" y="392"/>
                  </a:lnTo>
                  <a:lnTo>
                    <a:pt x="128" y="387"/>
                  </a:lnTo>
                  <a:lnTo>
                    <a:pt x="112" y="381"/>
                  </a:lnTo>
                  <a:lnTo>
                    <a:pt x="95" y="373"/>
                  </a:lnTo>
                  <a:lnTo>
                    <a:pt x="80" y="365"/>
                  </a:lnTo>
                  <a:lnTo>
                    <a:pt x="66" y="355"/>
                  </a:lnTo>
                  <a:lnTo>
                    <a:pt x="53" y="343"/>
                  </a:lnTo>
                  <a:lnTo>
                    <a:pt x="40" y="305"/>
                  </a:lnTo>
                  <a:lnTo>
                    <a:pt x="25" y="264"/>
                  </a:lnTo>
                  <a:lnTo>
                    <a:pt x="12" y="221"/>
                  </a:lnTo>
                  <a:lnTo>
                    <a:pt x="3" y="178"/>
                  </a:lnTo>
                  <a:lnTo>
                    <a:pt x="0" y="135"/>
                  </a:lnTo>
                  <a:lnTo>
                    <a:pt x="7" y="93"/>
                  </a:lnTo>
                  <a:lnTo>
                    <a:pt x="25" y="53"/>
                  </a:lnTo>
                  <a:lnTo>
                    <a:pt x="57" y="17"/>
                  </a:lnTo>
                  <a:lnTo>
                    <a:pt x="73" y="11"/>
                  </a:lnTo>
                  <a:lnTo>
                    <a:pt x="91" y="7"/>
                  </a:lnTo>
                  <a:lnTo>
                    <a:pt x="110" y="3"/>
                  </a:lnTo>
                  <a:lnTo>
                    <a:pt x="128" y="0"/>
                  </a:lnTo>
                  <a:lnTo>
                    <a:pt x="147" y="0"/>
                  </a:lnTo>
                  <a:lnTo>
                    <a:pt x="167" y="2"/>
                  </a:lnTo>
                  <a:lnTo>
                    <a:pt x="183" y="7"/>
                  </a:lnTo>
                  <a:lnTo>
                    <a:pt x="200" y="15"/>
                  </a:lnTo>
                  <a:lnTo>
                    <a:pt x="211" y="21"/>
                  </a:lnTo>
                  <a:lnTo>
                    <a:pt x="219" y="29"/>
                  </a:lnTo>
                  <a:lnTo>
                    <a:pt x="223" y="39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6" name="Freeform 16"/>
            <p:cNvSpPr>
              <a:spLocks/>
            </p:cNvSpPr>
            <p:nvPr/>
          </p:nvSpPr>
          <p:spPr bwMode="auto">
            <a:xfrm>
              <a:off x="939" y="3431"/>
              <a:ext cx="11" cy="57"/>
            </a:xfrm>
            <a:custGeom>
              <a:avLst/>
              <a:gdLst>
                <a:gd name="T0" fmla="*/ 0 w 32"/>
                <a:gd name="T1" fmla="*/ 169 h 169"/>
                <a:gd name="T2" fmla="*/ 6 w 32"/>
                <a:gd name="T3" fmla="*/ 116 h 169"/>
                <a:gd name="T4" fmla="*/ 1 w 32"/>
                <a:gd name="T5" fmla="*/ 90 h 169"/>
                <a:gd name="T6" fmla="*/ 2 w 32"/>
                <a:gd name="T7" fmla="*/ 57 h 169"/>
                <a:gd name="T8" fmla="*/ 10 w 32"/>
                <a:gd name="T9" fmla="*/ 25 h 169"/>
                <a:gd name="T10" fmla="*/ 24 w 32"/>
                <a:gd name="T11" fmla="*/ 0 h 169"/>
                <a:gd name="T12" fmla="*/ 30 w 32"/>
                <a:gd name="T13" fmla="*/ 16 h 169"/>
                <a:gd name="T14" fmla="*/ 32 w 32"/>
                <a:gd name="T15" fmla="*/ 35 h 169"/>
                <a:gd name="T16" fmla="*/ 30 w 32"/>
                <a:gd name="T17" fmla="*/ 58 h 169"/>
                <a:gd name="T18" fmla="*/ 25 w 32"/>
                <a:gd name="T19" fmla="*/ 82 h 169"/>
                <a:gd name="T20" fmla="*/ 19 w 32"/>
                <a:gd name="T21" fmla="*/ 108 h 169"/>
                <a:gd name="T22" fmla="*/ 12 w 32"/>
                <a:gd name="T23" fmla="*/ 132 h 169"/>
                <a:gd name="T24" fmla="*/ 5 w 32"/>
                <a:gd name="T25" fmla="*/ 153 h 169"/>
                <a:gd name="T26" fmla="*/ 0 w 32"/>
                <a:gd name="T2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69">
                  <a:moveTo>
                    <a:pt x="0" y="169"/>
                  </a:moveTo>
                  <a:lnTo>
                    <a:pt x="6" y="116"/>
                  </a:lnTo>
                  <a:lnTo>
                    <a:pt x="1" y="90"/>
                  </a:lnTo>
                  <a:lnTo>
                    <a:pt x="2" y="57"/>
                  </a:lnTo>
                  <a:lnTo>
                    <a:pt x="10" y="25"/>
                  </a:lnTo>
                  <a:lnTo>
                    <a:pt x="24" y="0"/>
                  </a:lnTo>
                  <a:lnTo>
                    <a:pt x="30" y="16"/>
                  </a:lnTo>
                  <a:lnTo>
                    <a:pt x="32" y="35"/>
                  </a:lnTo>
                  <a:lnTo>
                    <a:pt x="30" y="58"/>
                  </a:lnTo>
                  <a:lnTo>
                    <a:pt x="25" y="82"/>
                  </a:lnTo>
                  <a:lnTo>
                    <a:pt x="19" y="108"/>
                  </a:lnTo>
                  <a:lnTo>
                    <a:pt x="12" y="132"/>
                  </a:lnTo>
                  <a:lnTo>
                    <a:pt x="5" y="153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7" name="Freeform 17"/>
            <p:cNvSpPr>
              <a:spLocks/>
            </p:cNvSpPr>
            <p:nvPr/>
          </p:nvSpPr>
          <p:spPr bwMode="auto">
            <a:xfrm>
              <a:off x="720" y="3432"/>
              <a:ext cx="26" cy="41"/>
            </a:xfrm>
            <a:custGeom>
              <a:avLst/>
              <a:gdLst>
                <a:gd name="T0" fmla="*/ 77 w 78"/>
                <a:gd name="T1" fmla="*/ 19 h 123"/>
                <a:gd name="T2" fmla="*/ 70 w 78"/>
                <a:gd name="T3" fmla="*/ 27 h 123"/>
                <a:gd name="T4" fmla="*/ 76 w 78"/>
                <a:gd name="T5" fmla="*/ 49 h 123"/>
                <a:gd name="T6" fmla="*/ 78 w 78"/>
                <a:gd name="T7" fmla="*/ 74 h 123"/>
                <a:gd name="T8" fmla="*/ 76 w 78"/>
                <a:gd name="T9" fmla="*/ 98 h 123"/>
                <a:gd name="T10" fmla="*/ 63 w 78"/>
                <a:gd name="T11" fmla="*/ 115 h 123"/>
                <a:gd name="T12" fmla="*/ 54 w 78"/>
                <a:gd name="T13" fmla="*/ 122 h 123"/>
                <a:gd name="T14" fmla="*/ 45 w 78"/>
                <a:gd name="T15" fmla="*/ 123 h 123"/>
                <a:gd name="T16" fmla="*/ 38 w 78"/>
                <a:gd name="T17" fmla="*/ 122 h 123"/>
                <a:gd name="T18" fmla="*/ 32 w 78"/>
                <a:gd name="T19" fmla="*/ 119 h 123"/>
                <a:gd name="T20" fmla="*/ 26 w 78"/>
                <a:gd name="T21" fmla="*/ 114 h 123"/>
                <a:gd name="T22" fmla="*/ 21 w 78"/>
                <a:gd name="T23" fmla="*/ 109 h 123"/>
                <a:gd name="T24" fmla="*/ 14 w 78"/>
                <a:gd name="T25" fmla="*/ 105 h 123"/>
                <a:gd name="T26" fmla="*/ 8 w 78"/>
                <a:gd name="T27" fmla="*/ 101 h 123"/>
                <a:gd name="T28" fmla="*/ 0 w 78"/>
                <a:gd name="T29" fmla="*/ 77 h 123"/>
                <a:gd name="T30" fmla="*/ 1 w 78"/>
                <a:gd name="T31" fmla="*/ 55 h 123"/>
                <a:gd name="T32" fmla="*/ 8 w 78"/>
                <a:gd name="T33" fmla="*/ 35 h 123"/>
                <a:gd name="T34" fmla="*/ 13 w 78"/>
                <a:gd name="T35" fmla="*/ 11 h 123"/>
                <a:gd name="T36" fmla="*/ 21 w 78"/>
                <a:gd name="T37" fmla="*/ 5 h 123"/>
                <a:gd name="T38" fmla="*/ 28 w 78"/>
                <a:gd name="T39" fmla="*/ 1 h 123"/>
                <a:gd name="T40" fmla="*/ 38 w 78"/>
                <a:gd name="T41" fmla="*/ 0 h 123"/>
                <a:gd name="T42" fmla="*/ 47 w 78"/>
                <a:gd name="T43" fmla="*/ 0 h 123"/>
                <a:gd name="T44" fmla="*/ 56 w 78"/>
                <a:gd name="T45" fmla="*/ 3 h 123"/>
                <a:gd name="T46" fmla="*/ 64 w 78"/>
                <a:gd name="T47" fmla="*/ 6 h 123"/>
                <a:gd name="T48" fmla="*/ 72 w 78"/>
                <a:gd name="T49" fmla="*/ 11 h 123"/>
                <a:gd name="T50" fmla="*/ 77 w 78"/>
                <a:gd name="T51" fmla="*/ 1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" h="123">
                  <a:moveTo>
                    <a:pt x="77" y="19"/>
                  </a:moveTo>
                  <a:lnTo>
                    <a:pt x="70" y="27"/>
                  </a:lnTo>
                  <a:lnTo>
                    <a:pt x="76" y="49"/>
                  </a:lnTo>
                  <a:lnTo>
                    <a:pt x="78" y="74"/>
                  </a:lnTo>
                  <a:lnTo>
                    <a:pt x="76" y="98"/>
                  </a:lnTo>
                  <a:lnTo>
                    <a:pt x="63" y="115"/>
                  </a:lnTo>
                  <a:lnTo>
                    <a:pt x="54" y="122"/>
                  </a:lnTo>
                  <a:lnTo>
                    <a:pt x="45" y="123"/>
                  </a:lnTo>
                  <a:lnTo>
                    <a:pt x="38" y="122"/>
                  </a:lnTo>
                  <a:lnTo>
                    <a:pt x="32" y="119"/>
                  </a:lnTo>
                  <a:lnTo>
                    <a:pt x="26" y="114"/>
                  </a:lnTo>
                  <a:lnTo>
                    <a:pt x="21" y="109"/>
                  </a:lnTo>
                  <a:lnTo>
                    <a:pt x="14" y="105"/>
                  </a:lnTo>
                  <a:lnTo>
                    <a:pt x="8" y="101"/>
                  </a:lnTo>
                  <a:lnTo>
                    <a:pt x="0" y="77"/>
                  </a:lnTo>
                  <a:lnTo>
                    <a:pt x="1" y="55"/>
                  </a:lnTo>
                  <a:lnTo>
                    <a:pt x="8" y="35"/>
                  </a:lnTo>
                  <a:lnTo>
                    <a:pt x="13" y="11"/>
                  </a:lnTo>
                  <a:lnTo>
                    <a:pt x="21" y="5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7" y="0"/>
                  </a:lnTo>
                  <a:lnTo>
                    <a:pt x="56" y="3"/>
                  </a:lnTo>
                  <a:lnTo>
                    <a:pt x="64" y="6"/>
                  </a:lnTo>
                  <a:lnTo>
                    <a:pt x="72" y="11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1090" y="3443"/>
              <a:ext cx="108" cy="69"/>
            </a:xfrm>
            <a:custGeom>
              <a:avLst/>
              <a:gdLst>
                <a:gd name="T0" fmla="*/ 173 w 325"/>
                <a:gd name="T1" fmla="*/ 104 h 207"/>
                <a:gd name="T2" fmla="*/ 192 w 325"/>
                <a:gd name="T3" fmla="*/ 115 h 207"/>
                <a:gd name="T4" fmla="*/ 211 w 325"/>
                <a:gd name="T5" fmla="*/ 127 h 207"/>
                <a:gd name="T6" fmla="*/ 229 w 325"/>
                <a:gd name="T7" fmla="*/ 138 h 207"/>
                <a:gd name="T8" fmla="*/ 249 w 325"/>
                <a:gd name="T9" fmla="*/ 151 h 207"/>
                <a:gd name="T10" fmla="*/ 266 w 325"/>
                <a:gd name="T11" fmla="*/ 162 h 207"/>
                <a:gd name="T12" fmla="*/ 284 w 325"/>
                <a:gd name="T13" fmla="*/ 175 h 207"/>
                <a:gd name="T14" fmla="*/ 304 w 325"/>
                <a:gd name="T15" fmla="*/ 188 h 207"/>
                <a:gd name="T16" fmla="*/ 323 w 325"/>
                <a:gd name="T17" fmla="*/ 200 h 207"/>
                <a:gd name="T18" fmla="*/ 325 w 325"/>
                <a:gd name="T19" fmla="*/ 207 h 207"/>
                <a:gd name="T20" fmla="*/ 314 w 325"/>
                <a:gd name="T21" fmla="*/ 202 h 207"/>
                <a:gd name="T22" fmla="*/ 300 w 325"/>
                <a:gd name="T23" fmla="*/ 196 h 207"/>
                <a:gd name="T24" fmla="*/ 282 w 325"/>
                <a:gd name="T25" fmla="*/ 187 h 207"/>
                <a:gd name="T26" fmla="*/ 261 w 325"/>
                <a:gd name="T27" fmla="*/ 175 h 207"/>
                <a:gd name="T28" fmla="*/ 240 w 325"/>
                <a:gd name="T29" fmla="*/ 162 h 207"/>
                <a:gd name="T30" fmla="*/ 217 w 325"/>
                <a:gd name="T31" fmla="*/ 150 h 207"/>
                <a:gd name="T32" fmla="*/ 192 w 325"/>
                <a:gd name="T33" fmla="*/ 134 h 207"/>
                <a:gd name="T34" fmla="*/ 167 w 325"/>
                <a:gd name="T35" fmla="*/ 120 h 207"/>
                <a:gd name="T36" fmla="*/ 141 w 325"/>
                <a:gd name="T37" fmla="*/ 105 h 207"/>
                <a:gd name="T38" fmla="*/ 117 w 325"/>
                <a:gd name="T39" fmla="*/ 91 h 207"/>
                <a:gd name="T40" fmla="*/ 92 w 325"/>
                <a:gd name="T41" fmla="*/ 77 h 207"/>
                <a:gd name="T42" fmla="*/ 69 w 325"/>
                <a:gd name="T43" fmla="*/ 63 h 207"/>
                <a:gd name="T44" fmla="*/ 49 w 325"/>
                <a:gd name="T45" fmla="*/ 51 h 207"/>
                <a:gd name="T46" fmla="*/ 30 w 325"/>
                <a:gd name="T47" fmla="*/ 40 h 207"/>
                <a:gd name="T48" fmla="*/ 13 w 325"/>
                <a:gd name="T49" fmla="*/ 31 h 207"/>
                <a:gd name="T50" fmla="*/ 0 w 325"/>
                <a:gd name="T51" fmla="*/ 24 h 207"/>
                <a:gd name="T52" fmla="*/ 0 w 325"/>
                <a:gd name="T53" fmla="*/ 17 h 207"/>
                <a:gd name="T54" fmla="*/ 2 w 325"/>
                <a:gd name="T55" fmla="*/ 8 h 207"/>
                <a:gd name="T56" fmla="*/ 5 w 325"/>
                <a:gd name="T57" fmla="*/ 3 h 207"/>
                <a:gd name="T58" fmla="*/ 12 w 325"/>
                <a:gd name="T59" fmla="*/ 0 h 207"/>
                <a:gd name="T60" fmla="*/ 37 w 325"/>
                <a:gd name="T61" fmla="*/ 5 h 207"/>
                <a:gd name="T62" fmla="*/ 58 w 325"/>
                <a:gd name="T63" fmla="*/ 17 h 207"/>
                <a:gd name="T64" fmla="*/ 77 w 325"/>
                <a:gd name="T65" fmla="*/ 31 h 207"/>
                <a:gd name="T66" fmla="*/ 94 w 325"/>
                <a:gd name="T67" fmla="*/ 47 h 207"/>
                <a:gd name="T68" fmla="*/ 110 w 325"/>
                <a:gd name="T69" fmla="*/ 65 h 207"/>
                <a:gd name="T70" fmla="*/ 128 w 325"/>
                <a:gd name="T71" fmla="*/ 81 h 207"/>
                <a:gd name="T72" fmla="*/ 149 w 325"/>
                <a:gd name="T73" fmla="*/ 95 h 207"/>
                <a:gd name="T74" fmla="*/ 173 w 325"/>
                <a:gd name="T75" fmla="*/ 1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5" h="207">
                  <a:moveTo>
                    <a:pt x="173" y="104"/>
                  </a:moveTo>
                  <a:lnTo>
                    <a:pt x="192" y="115"/>
                  </a:lnTo>
                  <a:lnTo>
                    <a:pt x="211" y="127"/>
                  </a:lnTo>
                  <a:lnTo>
                    <a:pt x="229" y="138"/>
                  </a:lnTo>
                  <a:lnTo>
                    <a:pt x="249" y="151"/>
                  </a:lnTo>
                  <a:lnTo>
                    <a:pt x="266" y="162"/>
                  </a:lnTo>
                  <a:lnTo>
                    <a:pt x="284" y="175"/>
                  </a:lnTo>
                  <a:lnTo>
                    <a:pt x="304" y="188"/>
                  </a:lnTo>
                  <a:lnTo>
                    <a:pt x="323" y="200"/>
                  </a:lnTo>
                  <a:lnTo>
                    <a:pt x="325" y="207"/>
                  </a:lnTo>
                  <a:lnTo>
                    <a:pt x="314" y="202"/>
                  </a:lnTo>
                  <a:lnTo>
                    <a:pt x="300" y="196"/>
                  </a:lnTo>
                  <a:lnTo>
                    <a:pt x="282" y="187"/>
                  </a:lnTo>
                  <a:lnTo>
                    <a:pt x="261" y="175"/>
                  </a:lnTo>
                  <a:lnTo>
                    <a:pt x="240" y="162"/>
                  </a:lnTo>
                  <a:lnTo>
                    <a:pt x="217" y="150"/>
                  </a:lnTo>
                  <a:lnTo>
                    <a:pt x="192" y="134"/>
                  </a:lnTo>
                  <a:lnTo>
                    <a:pt x="167" y="120"/>
                  </a:lnTo>
                  <a:lnTo>
                    <a:pt x="141" y="105"/>
                  </a:lnTo>
                  <a:lnTo>
                    <a:pt x="117" y="91"/>
                  </a:lnTo>
                  <a:lnTo>
                    <a:pt x="92" y="77"/>
                  </a:lnTo>
                  <a:lnTo>
                    <a:pt x="69" y="63"/>
                  </a:lnTo>
                  <a:lnTo>
                    <a:pt x="49" y="51"/>
                  </a:lnTo>
                  <a:lnTo>
                    <a:pt x="30" y="40"/>
                  </a:lnTo>
                  <a:lnTo>
                    <a:pt x="13" y="31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2" y="8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7" y="5"/>
                  </a:lnTo>
                  <a:lnTo>
                    <a:pt x="58" y="17"/>
                  </a:lnTo>
                  <a:lnTo>
                    <a:pt x="77" y="31"/>
                  </a:lnTo>
                  <a:lnTo>
                    <a:pt x="94" y="47"/>
                  </a:lnTo>
                  <a:lnTo>
                    <a:pt x="110" y="65"/>
                  </a:lnTo>
                  <a:lnTo>
                    <a:pt x="128" y="81"/>
                  </a:lnTo>
                  <a:lnTo>
                    <a:pt x="149" y="95"/>
                  </a:lnTo>
                  <a:lnTo>
                    <a:pt x="173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9" name="Freeform 19"/>
            <p:cNvSpPr>
              <a:spLocks/>
            </p:cNvSpPr>
            <p:nvPr/>
          </p:nvSpPr>
          <p:spPr bwMode="auto">
            <a:xfrm>
              <a:off x="612" y="3452"/>
              <a:ext cx="37" cy="37"/>
            </a:xfrm>
            <a:custGeom>
              <a:avLst/>
              <a:gdLst>
                <a:gd name="T0" fmla="*/ 108 w 109"/>
                <a:gd name="T1" fmla="*/ 71 h 111"/>
                <a:gd name="T2" fmla="*/ 109 w 109"/>
                <a:gd name="T3" fmla="*/ 87 h 111"/>
                <a:gd name="T4" fmla="*/ 103 w 109"/>
                <a:gd name="T5" fmla="*/ 96 h 111"/>
                <a:gd name="T6" fmla="*/ 91 w 109"/>
                <a:gd name="T7" fmla="*/ 103 h 111"/>
                <a:gd name="T8" fmla="*/ 78 w 109"/>
                <a:gd name="T9" fmla="*/ 109 h 111"/>
                <a:gd name="T10" fmla="*/ 58 w 109"/>
                <a:gd name="T11" fmla="*/ 111 h 111"/>
                <a:gd name="T12" fmla="*/ 44 w 109"/>
                <a:gd name="T13" fmla="*/ 109 h 111"/>
                <a:gd name="T14" fmla="*/ 32 w 109"/>
                <a:gd name="T15" fmla="*/ 100 h 111"/>
                <a:gd name="T16" fmla="*/ 25 w 109"/>
                <a:gd name="T17" fmla="*/ 88 h 111"/>
                <a:gd name="T18" fmla="*/ 20 w 109"/>
                <a:gd name="T19" fmla="*/ 75 h 111"/>
                <a:gd name="T20" fmla="*/ 14 w 109"/>
                <a:gd name="T21" fmla="*/ 61 h 111"/>
                <a:gd name="T22" fmla="*/ 8 w 109"/>
                <a:gd name="T23" fmla="*/ 47 h 111"/>
                <a:gd name="T24" fmla="*/ 2 w 109"/>
                <a:gd name="T25" fmla="*/ 34 h 111"/>
                <a:gd name="T26" fmla="*/ 0 w 109"/>
                <a:gd name="T27" fmla="*/ 24 h 111"/>
                <a:gd name="T28" fmla="*/ 3 w 109"/>
                <a:gd name="T29" fmla="*/ 14 h 111"/>
                <a:gd name="T30" fmla="*/ 9 w 109"/>
                <a:gd name="T31" fmla="*/ 6 h 111"/>
                <a:gd name="T32" fmla="*/ 20 w 109"/>
                <a:gd name="T33" fmla="*/ 2 h 111"/>
                <a:gd name="T34" fmla="*/ 37 w 109"/>
                <a:gd name="T35" fmla="*/ 0 h 111"/>
                <a:gd name="T36" fmla="*/ 53 w 109"/>
                <a:gd name="T37" fmla="*/ 4 h 111"/>
                <a:gd name="T38" fmla="*/ 64 w 109"/>
                <a:gd name="T39" fmla="*/ 11 h 111"/>
                <a:gd name="T40" fmla="*/ 73 w 109"/>
                <a:gd name="T41" fmla="*/ 22 h 111"/>
                <a:gd name="T42" fmla="*/ 82 w 109"/>
                <a:gd name="T43" fmla="*/ 34 h 111"/>
                <a:gd name="T44" fmla="*/ 90 w 109"/>
                <a:gd name="T45" fmla="*/ 47 h 111"/>
                <a:gd name="T46" fmla="*/ 99 w 109"/>
                <a:gd name="T47" fmla="*/ 60 h 111"/>
                <a:gd name="T48" fmla="*/ 108 w 109"/>
                <a:gd name="T49" fmla="*/ 7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11">
                  <a:moveTo>
                    <a:pt x="108" y="71"/>
                  </a:moveTo>
                  <a:lnTo>
                    <a:pt x="109" y="87"/>
                  </a:lnTo>
                  <a:lnTo>
                    <a:pt x="103" y="96"/>
                  </a:lnTo>
                  <a:lnTo>
                    <a:pt x="91" y="103"/>
                  </a:lnTo>
                  <a:lnTo>
                    <a:pt x="78" y="109"/>
                  </a:lnTo>
                  <a:lnTo>
                    <a:pt x="58" y="111"/>
                  </a:lnTo>
                  <a:lnTo>
                    <a:pt x="44" y="109"/>
                  </a:lnTo>
                  <a:lnTo>
                    <a:pt x="32" y="100"/>
                  </a:lnTo>
                  <a:lnTo>
                    <a:pt x="25" y="88"/>
                  </a:lnTo>
                  <a:lnTo>
                    <a:pt x="20" y="75"/>
                  </a:lnTo>
                  <a:lnTo>
                    <a:pt x="14" y="61"/>
                  </a:lnTo>
                  <a:lnTo>
                    <a:pt x="8" y="4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3" y="14"/>
                  </a:lnTo>
                  <a:lnTo>
                    <a:pt x="9" y="6"/>
                  </a:lnTo>
                  <a:lnTo>
                    <a:pt x="20" y="2"/>
                  </a:lnTo>
                  <a:lnTo>
                    <a:pt x="37" y="0"/>
                  </a:lnTo>
                  <a:lnTo>
                    <a:pt x="53" y="4"/>
                  </a:lnTo>
                  <a:lnTo>
                    <a:pt x="64" y="11"/>
                  </a:lnTo>
                  <a:lnTo>
                    <a:pt x="73" y="22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99" y="60"/>
                  </a:lnTo>
                  <a:lnTo>
                    <a:pt x="10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0" name="Freeform 20"/>
            <p:cNvSpPr>
              <a:spLocks/>
            </p:cNvSpPr>
            <p:nvPr/>
          </p:nvSpPr>
          <p:spPr bwMode="auto">
            <a:xfrm>
              <a:off x="1069" y="3458"/>
              <a:ext cx="129" cy="77"/>
            </a:xfrm>
            <a:custGeom>
              <a:avLst/>
              <a:gdLst>
                <a:gd name="T0" fmla="*/ 87 w 387"/>
                <a:gd name="T1" fmla="*/ 40 h 230"/>
                <a:gd name="T2" fmla="*/ 97 w 387"/>
                <a:gd name="T3" fmla="*/ 44 h 230"/>
                <a:gd name="T4" fmla="*/ 108 w 387"/>
                <a:gd name="T5" fmla="*/ 50 h 230"/>
                <a:gd name="T6" fmla="*/ 121 w 387"/>
                <a:gd name="T7" fmla="*/ 56 h 230"/>
                <a:gd name="T8" fmla="*/ 137 w 387"/>
                <a:gd name="T9" fmla="*/ 64 h 230"/>
                <a:gd name="T10" fmla="*/ 152 w 387"/>
                <a:gd name="T11" fmla="*/ 74 h 230"/>
                <a:gd name="T12" fmla="*/ 169 w 387"/>
                <a:gd name="T13" fmla="*/ 84 h 230"/>
                <a:gd name="T14" fmla="*/ 188 w 387"/>
                <a:gd name="T15" fmla="*/ 95 h 230"/>
                <a:gd name="T16" fmla="*/ 207 w 387"/>
                <a:gd name="T17" fmla="*/ 108 h 230"/>
                <a:gd name="T18" fmla="*/ 226 w 387"/>
                <a:gd name="T19" fmla="*/ 119 h 230"/>
                <a:gd name="T20" fmla="*/ 248 w 387"/>
                <a:gd name="T21" fmla="*/ 133 h 230"/>
                <a:gd name="T22" fmla="*/ 270 w 387"/>
                <a:gd name="T23" fmla="*/ 146 h 230"/>
                <a:gd name="T24" fmla="*/ 291 w 387"/>
                <a:gd name="T25" fmla="*/ 160 h 230"/>
                <a:gd name="T26" fmla="*/ 314 w 387"/>
                <a:gd name="T27" fmla="*/ 174 h 230"/>
                <a:gd name="T28" fmla="*/ 339 w 387"/>
                <a:gd name="T29" fmla="*/ 189 h 230"/>
                <a:gd name="T30" fmla="*/ 363 w 387"/>
                <a:gd name="T31" fmla="*/ 204 h 230"/>
                <a:gd name="T32" fmla="*/ 387 w 387"/>
                <a:gd name="T33" fmla="*/ 218 h 230"/>
                <a:gd name="T34" fmla="*/ 387 w 387"/>
                <a:gd name="T35" fmla="*/ 230 h 230"/>
                <a:gd name="T36" fmla="*/ 372 w 387"/>
                <a:gd name="T37" fmla="*/ 228 h 230"/>
                <a:gd name="T38" fmla="*/ 358 w 387"/>
                <a:gd name="T39" fmla="*/ 225 h 230"/>
                <a:gd name="T40" fmla="*/ 344 w 387"/>
                <a:gd name="T41" fmla="*/ 220 h 230"/>
                <a:gd name="T42" fmla="*/ 330 w 387"/>
                <a:gd name="T43" fmla="*/ 216 h 230"/>
                <a:gd name="T44" fmla="*/ 316 w 387"/>
                <a:gd name="T45" fmla="*/ 210 h 230"/>
                <a:gd name="T46" fmla="*/ 302 w 387"/>
                <a:gd name="T47" fmla="*/ 204 h 230"/>
                <a:gd name="T48" fmla="*/ 289 w 387"/>
                <a:gd name="T49" fmla="*/ 197 h 230"/>
                <a:gd name="T50" fmla="*/ 275 w 387"/>
                <a:gd name="T51" fmla="*/ 191 h 230"/>
                <a:gd name="T52" fmla="*/ 262 w 387"/>
                <a:gd name="T53" fmla="*/ 183 h 230"/>
                <a:gd name="T54" fmla="*/ 249 w 387"/>
                <a:gd name="T55" fmla="*/ 175 h 230"/>
                <a:gd name="T56" fmla="*/ 236 w 387"/>
                <a:gd name="T57" fmla="*/ 168 h 230"/>
                <a:gd name="T58" fmla="*/ 224 w 387"/>
                <a:gd name="T59" fmla="*/ 160 h 230"/>
                <a:gd name="T60" fmla="*/ 211 w 387"/>
                <a:gd name="T61" fmla="*/ 152 h 230"/>
                <a:gd name="T62" fmla="*/ 198 w 387"/>
                <a:gd name="T63" fmla="*/ 145 h 230"/>
                <a:gd name="T64" fmla="*/ 185 w 387"/>
                <a:gd name="T65" fmla="*/ 138 h 230"/>
                <a:gd name="T66" fmla="*/ 172 w 387"/>
                <a:gd name="T67" fmla="*/ 131 h 230"/>
                <a:gd name="T68" fmla="*/ 151 w 387"/>
                <a:gd name="T69" fmla="*/ 116 h 230"/>
                <a:gd name="T70" fmla="*/ 130 w 387"/>
                <a:gd name="T71" fmla="*/ 105 h 230"/>
                <a:gd name="T72" fmla="*/ 108 w 387"/>
                <a:gd name="T73" fmla="*/ 93 h 230"/>
                <a:gd name="T74" fmla="*/ 88 w 387"/>
                <a:gd name="T75" fmla="*/ 82 h 230"/>
                <a:gd name="T76" fmla="*/ 66 w 387"/>
                <a:gd name="T77" fmla="*/ 72 h 230"/>
                <a:gd name="T78" fmla="*/ 46 w 387"/>
                <a:gd name="T79" fmla="*/ 60 h 230"/>
                <a:gd name="T80" fmla="*/ 24 w 387"/>
                <a:gd name="T81" fmla="*/ 47 h 230"/>
                <a:gd name="T82" fmla="*/ 2 w 387"/>
                <a:gd name="T83" fmla="*/ 35 h 230"/>
                <a:gd name="T84" fmla="*/ 0 w 387"/>
                <a:gd name="T85" fmla="*/ 28 h 230"/>
                <a:gd name="T86" fmla="*/ 0 w 387"/>
                <a:gd name="T87" fmla="*/ 20 h 230"/>
                <a:gd name="T88" fmla="*/ 0 w 387"/>
                <a:gd name="T89" fmla="*/ 14 h 230"/>
                <a:gd name="T90" fmla="*/ 0 w 387"/>
                <a:gd name="T91" fmla="*/ 8 h 230"/>
                <a:gd name="T92" fmla="*/ 14 w 387"/>
                <a:gd name="T93" fmla="*/ 1 h 230"/>
                <a:gd name="T94" fmla="*/ 25 w 387"/>
                <a:gd name="T95" fmla="*/ 0 h 230"/>
                <a:gd name="T96" fmla="*/ 37 w 387"/>
                <a:gd name="T97" fmla="*/ 3 h 230"/>
                <a:gd name="T98" fmla="*/ 47 w 387"/>
                <a:gd name="T99" fmla="*/ 9 h 230"/>
                <a:gd name="T100" fmla="*/ 57 w 387"/>
                <a:gd name="T101" fmla="*/ 17 h 230"/>
                <a:gd name="T102" fmla="*/ 66 w 387"/>
                <a:gd name="T103" fmla="*/ 24 h 230"/>
                <a:gd name="T104" fmla="*/ 76 w 387"/>
                <a:gd name="T105" fmla="*/ 33 h 230"/>
                <a:gd name="T106" fmla="*/ 87 w 387"/>
                <a:gd name="T107" fmla="*/ 4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230">
                  <a:moveTo>
                    <a:pt x="87" y="40"/>
                  </a:moveTo>
                  <a:lnTo>
                    <a:pt x="97" y="44"/>
                  </a:lnTo>
                  <a:lnTo>
                    <a:pt x="108" y="50"/>
                  </a:lnTo>
                  <a:lnTo>
                    <a:pt x="121" y="56"/>
                  </a:lnTo>
                  <a:lnTo>
                    <a:pt x="137" y="64"/>
                  </a:lnTo>
                  <a:lnTo>
                    <a:pt x="152" y="74"/>
                  </a:lnTo>
                  <a:lnTo>
                    <a:pt x="169" y="84"/>
                  </a:lnTo>
                  <a:lnTo>
                    <a:pt x="188" y="95"/>
                  </a:lnTo>
                  <a:lnTo>
                    <a:pt x="207" y="108"/>
                  </a:lnTo>
                  <a:lnTo>
                    <a:pt x="226" y="119"/>
                  </a:lnTo>
                  <a:lnTo>
                    <a:pt x="248" y="133"/>
                  </a:lnTo>
                  <a:lnTo>
                    <a:pt x="270" y="146"/>
                  </a:lnTo>
                  <a:lnTo>
                    <a:pt x="291" y="160"/>
                  </a:lnTo>
                  <a:lnTo>
                    <a:pt x="314" y="174"/>
                  </a:lnTo>
                  <a:lnTo>
                    <a:pt x="339" y="189"/>
                  </a:lnTo>
                  <a:lnTo>
                    <a:pt x="363" y="204"/>
                  </a:lnTo>
                  <a:lnTo>
                    <a:pt x="387" y="218"/>
                  </a:lnTo>
                  <a:lnTo>
                    <a:pt x="387" y="230"/>
                  </a:lnTo>
                  <a:lnTo>
                    <a:pt x="372" y="228"/>
                  </a:lnTo>
                  <a:lnTo>
                    <a:pt x="358" y="225"/>
                  </a:lnTo>
                  <a:lnTo>
                    <a:pt x="344" y="220"/>
                  </a:lnTo>
                  <a:lnTo>
                    <a:pt x="330" y="216"/>
                  </a:lnTo>
                  <a:lnTo>
                    <a:pt x="316" y="210"/>
                  </a:lnTo>
                  <a:lnTo>
                    <a:pt x="302" y="204"/>
                  </a:lnTo>
                  <a:lnTo>
                    <a:pt x="289" y="197"/>
                  </a:lnTo>
                  <a:lnTo>
                    <a:pt x="275" y="191"/>
                  </a:lnTo>
                  <a:lnTo>
                    <a:pt x="262" y="183"/>
                  </a:lnTo>
                  <a:lnTo>
                    <a:pt x="249" y="175"/>
                  </a:lnTo>
                  <a:lnTo>
                    <a:pt x="236" y="168"/>
                  </a:lnTo>
                  <a:lnTo>
                    <a:pt x="224" y="160"/>
                  </a:lnTo>
                  <a:lnTo>
                    <a:pt x="211" y="152"/>
                  </a:lnTo>
                  <a:lnTo>
                    <a:pt x="198" y="145"/>
                  </a:lnTo>
                  <a:lnTo>
                    <a:pt x="185" y="138"/>
                  </a:lnTo>
                  <a:lnTo>
                    <a:pt x="172" y="131"/>
                  </a:lnTo>
                  <a:lnTo>
                    <a:pt x="151" y="116"/>
                  </a:lnTo>
                  <a:lnTo>
                    <a:pt x="130" y="105"/>
                  </a:lnTo>
                  <a:lnTo>
                    <a:pt x="108" y="93"/>
                  </a:lnTo>
                  <a:lnTo>
                    <a:pt x="88" y="82"/>
                  </a:lnTo>
                  <a:lnTo>
                    <a:pt x="66" y="72"/>
                  </a:lnTo>
                  <a:lnTo>
                    <a:pt x="46" y="60"/>
                  </a:lnTo>
                  <a:lnTo>
                    <a:pt x="24" y="47"/>
                  </a:lnTo>
                  <a:lnTo>
                    <a:pt x="2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7" y="3"/>
                  </a:lnTo>
                  <a:lnTo>
                    <a:pt x="47" y="9"/>
                  </a:lnTo>
                  <a:lnTo>
                    <a:pt x="57" y="17"/>
                  </a:lnTo>
                  <a:lnTo>
                    <a:pt x="66" y="24"/>
                  </a:lnTo>
                  <a:lnTo>
                    <a:pt x="76" y="33"/>
                  </a:lnTo>
                  <a:lnTo>
                    <a:pt x="8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auto">
            <a:xfrm>
              <a:off x="1048" y="3475"/>
              <a:ext cx="145" cy="86"/>
            </a:xfrm>
            <a:custGeom>
              <a:avLst/>
              <a:gdLst>
                <a:gd name="T0" fmla="*/ 303 w 435"/>
                <a:gd name="T1" fmla="*/ 155 h 258"/>
                <a:gd name="T2" fmla="*/ 316 w 435"/>
                <a:gd name="T3" fmla="*/ 168 h 258"/>
                <a:gd name="T4" fmla="*/ 332 w 435"/>
                <a:gd name="T5" fmla="*/ 179 h 258"/>
                <a:gd name="T6" fmla="*/ 347 w 435"/>
                <a:gd name="T7" fmla="*/ 187 h 258"/>
                <a:gd name="T8" fmla="*/ 365 w 435"/>
                <a:gd name="T9" fmla="*/ 194 h 258"/>
                <a:gd name="T10" fmla="*/ 383 w 435"/>
                <a:gd name="T11" fmla="*/ 201 h 258"/>
                <a:gd name="T12" fmla="*/ 401 w 435"/>
                <a:gd name="T13" fmla="*/ 209 h 258"/>
                <a:gd name="T14" fmla="*/ 417 w 435"/>
                <a:gd name="T15" fmla="*/ 216 h 258"/>
                <a:gd name="T16" fmla="*/ 433 w 435"/>
                <a:gd name="T17" fmla="*/ 226 h 258"/>
                <a:gd name="T18" fmla="*/ 435 w 435"/>
                <a:gd name="T19" fmla="*/ 238 h 258"/>
                <a:gd name="T20" fmla="*/ 434 w 435"/>
                <a:gd name="T21" fmla="*/ 247 h 258"/>
                <a:gd name="T22" fmla="*/ 430 w 435"/>
                <a:gd name="T23" fmla="*/ 253 h 258"/>
                <a:gd name="T24" fmla="*/ 422 w 435"/>
                <a:gd name="T25" fmla="*/ 258 h 258"/>
                <a:gd name="T26" fmla="*/ 394 w 435"/>
                <a:gd name="T27" fmla="*/ 248 h 258"/>
                <a:gd name="T28" fmla="*/ 366 w 435"/>
                <a:gd name="T29" fmla="*/ 238 h 258"/>
                <a:gd name="T30" fmla="*/ 339 w 435"/>
                <a:gd name="T31" fmla="*/ 225 h 258"/>
                <a:gd name="T32" fmla="*/ 312 w 435"/>
                <a:gd name="T33" fmla="*/ 212 h 258"/>
                <a:gd name="T34" fmla="*/ 286 w 435"/>
                <a:gd name="T35" fmla="*/ 198 h 258"/>
                <a:gd name="T36" fmla="*/ 259 w 435"/>
                <a:gd name="T37" fmla="*/ 184 h 258"/>
                <a:gd name="T38" fmla="*/ 233 w 435"/>
                <a:gd name="T39" fmla="*/ 169 h 258"/>
                <a:gd name="T40" fmla="*/ 207 w 435"/>
                <a:gd name="T41" fmla="*/ 152 h 258"/>
                <a:gd name="T42" fmla="*/ 182 w 435"/>
                <a:gd name="T43" fmla="*/ 137 h 258"/>
                <a:gd name="T44" fmla="*/ 156 w 435"/>
                <a:gd name="T45" fmla="*/ 120 h 258"/>
                <a:gd name="T46" fmla="*/ 132 w 435"/>
                <a:gd name="T47" fmla="*/ 104 h 258"/>
                <a:gd name="T48" fmla="*/ 106 w 435"/>
                <a:gd name="T49" fmla="*/ 87 h 258"/>
                <a:gd name="T50" fmla="*/ 81 w 435"/>
                <a:gd name="T51" fmla="*/ 72 h 258"/>
                <a:gd name="T52" fmla="*/ 55 w 435"/>
                <a:gd name="T53" fmla="*/ 55 h 258"/>
                <a:gd name="T54" fmla="*/ 28 w 435"/>
                <a:gd name="T55" fmla="*/ 40 h 258"/>
                <a:gd name="T56" fmla="*/ 3 w 435"/>
                <a:gd name="T57" fmla="*/ 24 h 258"/>
                <a:gd name="T58" fmla="*/ 0 w 435"/>
                <a:gd name="T59" fmla="*/ 14 h 258"/>
                <a:gd name="T60" fmla="*/ 7 w 435"/>
                <a:gd name="T61" fmla="*/ 9 h 258"/>
                <a:gd name="T62" fmla="*/ 17 w 435"/>
                <a:gd name="T63" fmla="*/ 5 h 258"/>
                <a:gd name="T64" fmla="*/ 27 w 435"/>
                <a:gd name="T65" fmla="*/ 0 h 258"/>
                <a:gd name="T66" fmla="*/ 46 w 435"/>
                <a:gd name="T67" fmla="*/ 8 h 258"/>
                <a:gd name="T68" fmla="*/ 64 w 435"/>
                <a:gd name="T69" fmla="*/ 15 h 258"/>
                <a:gd name="T70" fmla="*/ 82 w 435"/>
                <a:gd name="T71" fmla="*/ 24 h 258"/>
                <a:gd name="T72" fmla="*/ 99 w 435"/>
                <a:gd name="T73" fmla="*/ 34 h 258"/>
                <a:gd name="T74" fmla="*/ 117 w 435"/>
                <a:gd name="T75" fmla="*/ 43 h 258"/>
                <a:gd name="T76" fmla="*/ 133 w 435"/>
                <a:gd name="T77" fmla="*/ 55 h 258"/>
                <a:gd name="T78" fmla="*/ 150 w 435"/>
                <a:gd name="T79" fmla="*/ 65 h 258"/>
                <a:gd name="T80" fmla="*/ 165 w 435"/>
                <a:gd name="T81" fmla="*/ 75 h 258"/>
                <a:gd name="T82" fmla="*/ 182 w 435"/>
                <a:gd name="T83" fmla="*/ 87 h 258"/>
                <a:gd name="T84" fmla="*/ 199 w 435"/>
                <a:gd name="T85" fmla="*/ 97 h 258"/>
                <a:gd name="T86" fmla="*/ 215 w 435"/>
                <a:gd name="T87" fmla="*/ 109 h 258"/>
                <a:gd name="T88" fmla="*/ 232 w 435"/>
                <a:gd name="T89" fmla="*/ 119 h 258"/>
                <a:gd name="T90" fmla="*/ 250 w 435"/>
                <a:gd name="T91" fmla="*/ 128 h 258"/>
                <a:gd name="T92" fmla="*/ 266 w 435"/>
                <a:gd name="T93" fmla="*/ 138 h 258"/>
                <a:gd name="T94" fmla="*/ 284 w 435"/>
                <a:gd name="T95" fmla="*/ 147 h 258"/>
                <a:gd name="T96" fmla="*/ 303 w 435"/>
                <a:gd name="T97" fmla="*/ 15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5" h="258">
                  <a:moveTo>
                    <a:pt x="303" y="155"/>
                  </a:moveTo>
                  <a:lnTo>
                    <a:pt x="316" y="168"/>
                  </a:lnTo>
                  <a:lnTo>
                    <a:pt x="332" y="179"/>
                  </a:lnTo>
                  <a:lnTo>
                    <a:pt x="347" y="187"/>
                  </a:lnTo>
                  <a:lnTo>
                    <a:pt x="365" y="194"/>
                  </a:lnTo>
                  <a:lnTo>
                    <a:pt x="383" y="201"/>
                  </a:lnTo>
                  <a:lnTo>
                    <a:pt x="401" y="209"/>
                  </a:lnTo>
                  <a:lnTo>
                    <a:pt x="417" y="216"/>
                  </a:lnTo>
                  <a:lnTo>
                    <a:pt x="433" y="226"/>
                  </a:lnTo>
                  <a:lnTo>
                    <a:pt x="435" y="238"/>
                  </a:lnTo>
                  <a:lnTo>
                    <a:pt x="434" y="247"/>
                  </a:lnTo>
                  <a:lnTo>
                    <a:pt x="430" y="253"/>
                  </a:lnTo>
                  <a:lnTo>
                    <a:pt x="422" y="258"/>
                  </a:lnTo>
                  <a:lnTo>
                    <a:pt x="394" y="248"/>
                  </a:lnTo>
                  <a:lnTo>
                    <a:pt x="366" y="238"/>
                  </a:lnTo>
                  <a:lnTo>
                    <a:pt x="339" y="225"/>
                  </a:lnTo>
                  <a:lnTo>
                    <a:pt x="312" y="212"/>
                  </a:lnTo>
                  <a:lnTo>
                    <a:pt x="286" y="198"/>
                  </a:lnTo>
                  <a:lnTo>
                    <a:pt x="259" y="184"/>
                  </a:lnTo>
                  <a:lnTo>
                    <a:pt x="233" y="169"/>
                  </a:lnTo>
                  <a:lnTo>
                    <a:pt x="207" y="152"/>
                  </a:lnTo>
                  <a:lnTo>
                    <a:pt x="182" y="137"/>
                  </a:lnTo>
                  <a:lnTo>
                    <a:pt x="156" y="120"/>
                  </a:lnTo>
                  <a:lnTo>
                    <a:pt x="132" y="104"/>
                  </a:lnTo>
                  <a:lnTo>
                    <a:pt x="106" y="87"/>
                  </a:lnTo>
                  <a:lnTo>
                    <a:pt x="81" y="72"/>
                  </a:lnTo>
                  <a:lnTo>
                    <a:pt x="55" y="55"/>
                  </a:lnTo>
                  <a:lnTo>
                    <a:pt x="28" y="40"/>
                  </a:lnTo>
                  <a:lnTo>
                    <a:pt x="3" y="24"/>
                  </a:lnTo>
                  <a:lnTo>
                    <a:pt x="0" y="14"/>
                  </a:lnTo>
                  <a:lnTo>
                    <a:pt x="7" y="9"/>
                  </a:lnTo>
                  <a:lnTo>
                    <a:pt x="17" y="5"/>
                  </a:lnTo>
                  <a:lnTo>
                    <a:pt x="27" y="0"/>
                  </a:lnTo>
                  <a:lnTo>
                    <a:pt x="46" y="8"/>
                  </a:lnTo>
                  <a:lnTo>
                    <a:pt x="64" y="15"/>
                  </a:lnTo>
                  <a:lnTo>
                    <a:pt x="82" y="24"/>
                  </a:lnTo>
                  <a:lnTo>
                    <a:pt x="99" y="34"/>
                  </a:lnTo>
                  <a:lnTo>
                    <a:pt x="117" y="43"/>
                  </a:lnTo>
                  <a:lnTo>
                    <a:pt x="133" y="55"/>
                  </a:lnTo>
                  <a:lnTo>
                    <a:pt x="150" y="65"/>
                  </a:lnTo>
                  <a:lnTo>
                    <a:pt x="165" y="75"/>
                  </a:lnTo>
                  <a:lnTo>
                    <a:pt x="182" y="87"/>
                  </a:lnTo>
                  <a:lnTo>
                    <a:pt x="199" y="97"/>
                  </a:lnTo>
                  <a:lnTo>
                    <a:pt x="215" y="109"/>
                  </a:lnTo>
                  <a:lnTo>
                    <a:pt x="232" y="119"/>
                  </a:lnTo>
                  <a:lnTo>
                    <a:pt x="250" y="128"/>
                  </a:lnTo>
                  <a:lnTo>
                    <a:pt x="266" y="138"/>
                  </a:lnTo>
                  <a:lnTo>
                    <a:pt x="284" y="147"/>
                  </a:lnTo>
                  <a:lnTo>
                    <a:pt x="303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2" name="Freeform 22"/>
            <p:cNvSpPr>
              <a:spLocks/>
            </p:cNvSpPr>
            <p:nvPr/>
          </p:nvSpPr>
          <p:spPr bwMode="auto">
            <a:xfrm>
              <a:off x="1033" y="3493"/>
              <a:ext cx="151" cy="89"/>
            </a:xfrm>
            <a:custGeom>
              <a:avLst/>
              <a:gdLst>
                <a:gd name="T0" fmla="*/ 448 w 451"/>
                <a:gd name="T1" fmla="*/ 249 h 267"/>
                <a:gd name="T2" fmla="*/ 451 w 451"/>
                <a:gd name="T3" fmla="*/ 252 h 267"/>
                <a:gd name="T4" fmla="*/ 451 w 451"/>
                <a:gd name="T5" fmla="*/ 257 h 267"/>
                <a:gd name="T6" fmla="*/ 451 w 451"/>
                <a:gd name="T7" fmla="*/ 262 h 267"/>
                <a:gd name="T8" fmla="*/ 451 w 451"/>
                <a:gd name="T9" fmla="*/ 267 h 267"/>
                <a:gd name="T10" fmla="*/ 427 w 451"/>
                <a:gd name="T11" fmla="*/ 261 h 267"/>
                <a:gd name="T12" fmla="*/ 403 w 451"/>
                <a:gd name="T13" fmla="*/ 253 h 267"/>
                <a:gd name="T14" fmla="*/ 380 w 451"/>
                <a:gd name="T15" fmla="*/ 245 h 267"/>
                <a:gd name="T16" fmla="*/ 359 w 451"/>
                <a:gd name="T17" fmla="*/ 236 h 267"/>
                <a:gd name="T18" fmla="*/ 336 w 451"/>
                <a:gd name="T19" fmla="*/ 226 h 267"/>
                <a:gd name="T20" fmla="*/ 314 w 451"/>
                <a:gd name="T21" fmla="*/ 216 h 267"/>
                <a:gd name="T22" fmla="*/ 293 w 451"/>
                <a:gd name="T23" fmla="*/ 204 h 267"/>
                <a:gd name="T24" fmla="*/ 272 w 451"/>
                <a:gd name="T25" fmla="*/ 193 h 267"/>
                <a:gd name="T26" fmla="*/ 251 w 451"/>
                <a:gd name="T27" fmla="*/ 181 h 267"/>
                <a:gd name="T28" fmla="*/ 231 w 451"/>
                <a:gd name="T29" fmla="*/ 169 h 267"/>
                <a:gd name="T30" fmla="*/ 210 w 451"/>
                <a:gd name="T31" fmla="*/ 157 h 267"/>
                <a:gd name="T32" fmla="*/ 190 w 451"/>
                <a:gd name="T33" fmla="*/ 144 h 267"/>
                <a:gd name="T34" fmla="*/ 168 w 451"/>
                <a:gd name="T35" fmla="*/ 133 h 267"/>
                <a:gd name="T36" fmla="*/ 148 w 451"/>
                <a:gd name="T37" fmla="*/ 121 h 267"/>
                <a:gd name="T38" fmla="*/ 127 w 451"/>
                <a:gd name="T39" fmla="*/ 110 h 267"/>
                <a:gd name="T40" fmla="*/ 107 w 451"/>
                <a:gd name="T41" fmla="*/ 98 h 267"/>
                <a:gd name="T42" fmla="*/ 94 w 451"/>
                <a:gd name="T43" fmla="*/ 91 h 267"/>
                <a:gd name="T44" fmla="*/ 80 w 451"/>
                <a:gd name="T45" fmla="*/ 83 h 267"/>
                <a:gd name="T46" fmla="*/ 66 w 451"/>
                <a:gd name="T47" fmla="*/ 75 h 267"/>
                <a:gd name="T48" fmla="*/ 52 w 451"/>
                <a:gd name="T49" fmla="*/ 68 h 267"/>
                <a:gd name="T50" fmla="*/ 36 w 451"/>
                <a:gd name="T51" fmla="*/ 60 h 267"/>
                <a:gd name="T52" fmla="*/ 23 w 451"/>
                <a:gd name="T53" fmla="*/ 52 h 267"/>
                <a:gd name="T54" fmla="*/ 11 w 451"/>
                <a:gd name="T55" fmla="*/ 43 h 267"/>
                <a:gd name="T56" fmla="*/ 0 w 451"/>
                <a:gd name="T57" fmla="*/ 34 h 267"/>
                <a:gd name="T58" fmla="*/ 4 w 451"/>
                <a:gd name="T59" fmla="*/ 24 h 267"/>
                <a:gd name="T60" fmla="*/ 8 w 451"/>
                <a:gd name="T61" fmla="*/ 14 h 267"/>
                <a:gd name="T62" fmla="*/ 14 w 451"/>
                <a:gd name="T63" fmla="*/ 5 h 267"/>
                <a:gd name="T64" fmla="*/ 23 w 451"/>
                <a:gd name="T65" fmla="*/ 0 h 267"/>
                <a:gd name="T66" fmla="*/ 34 w 451"/>
                <a:gd name="T67" fmla="*/ 4 h 267"/>
                <a:gd name="T68" fmla="*/ 48 w 451"/>
                <a:gd name="T69" fmla="*/ 11 h 267"/>
                <a:gd name="T70" fmla="*/ 64 w 451"/>
                <a:gd name="T71" fmla="*/ 21 h 267"/>
                <a:gd name="T72" fmla="*/ 84 w 451"/>
                <a:gd name="T73" fmla="*/ 33 h 267"/>
                <a:gd name="T74" fmla="*/ 105 w 451"/>
                <a:gd name="T75" fmla="*/ 47 h 267"/>
                <a:gd name="T76" fmla="*/ 130 w 451"/>
                <a:gd name="T77" fmla="*/ 62 h 267"/>
                <a:gd name="T78" fmla="*/ 155 w 451"/>
                <a:gd name="T79" fmla="*/ 79 h 267"/>
                <a:gd name="T80" fmla="*/ 183 w 451"/>
                <a:gd name="T81" fmla="*/ 97 h 267"/>
                <a:gd name="T82" fmla="*/ 213 w 451"/>
                <a:gd name="T83" fmla="*/ 116 h 267"/>
                <a:gd name="T84" fmla="*/ 244 w 451"/>
                <a:gd name="T85" fmla="*/ 137 h 267"/>
                <a:gd name="T86" fmla="*/ 277 w 451"/>
                <a:gd name="T87" fmla="*/ 156 h 267"/>
                <a:gd name="T88" fmla="*/ 309 w 451"/>
                <a:gd name="T89" fmla="*/ 176 h 267"/>
                <a:gd name="T90" fmla="*/ 343 w 451"/>
                <a:gd name="T91" fmla="*/ 196 h 267"/>
                <a:gd name="T92" fmla="*/ 378 w 451"/>
                <a:gd name="T93" fmla="*/ 215 h 267"/>
                <a:gd name="T94" fmla="*/ 412 w 451"/>
                <a:gd name="T95" fmla="*/ 233 h 267"/>
                <a:gd name="T96" fmla="*/ 448 w 451"/>
                <a:gd name="T97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1" h="267">
                  <a:moveTo>
                    <a:pt x="448" y="249"/>
                  </a:moveTo>
                  <a:lnTo>
                    <a:pt x="451" y="252"/>
                  </a:lnTo>
                  <a:lnTo>
                    <a:pt x="451" y="257"/>
                  </a:lnTo>
                  <a:lnTo>
                    <a:pt x="451" y="262"/>
                  </a:lnTo>
                  <a:lnTo>
                    <a:pt x="451" y="267"/>
                  </a:lnTo>
                  <a:lnTo>
                    <a:pt x="427" y="261"/>
                  </a:lnTo>
                  <a:lnTo>
                    <a:pt x="403" y="253"/>
                  </a:lnTo>
                  <a:lnTo>
                    <a:pt x="380" y="245"/>
                  </a:lnTo>
                  <a:lnTo>
                    <a:pt x="359" y="236"/>
                  </a:lnTo>
                  <a:lnTo>
                    <a:pt x="336" y="226"/>
                  </a:lnTo>
                  <a:lnTo>
                    <a:pt x="314" y="216"/>
                  </a:lnTo>
                  <a:lnTo>
                    <a:pt x="293" y="204"/>
                  </a:lnTo>
                  <a:lnTo>
                    <a:pt x="272" y="193"/>
                  </a:lnTo>
                  <a:lnTo>
                    <a:pt x="251" y="181"/>
                  </a:lnTo>
                  <a:lnTo>
                    <a:pt x="231" y="169"/>
                  </a:lnTo>
                  <a:lnTo>
                    <a:pt x="210" y="157"/>
                  </a:lnTo>
                  <a:lnTo>
                    <a:pt x="190" y="144"/>
                  </a:lnTo>
                  <a:lnTo>
                    <a:pt x="168" y="133"/>
                  </a:lnTo>
                  <a:lnTo>
                    <a:pt x="148" y="121"/>
                  </a:lnTo>
                  <a:lnTo>
                    <a:pt x="127" y="110"/>
                  </a:lnTo>
                  <a:lnTo>
                    <a:pt x="107" y="98"/>
                  </a:lnTo>
                  <a:lnTo>
                    <a:pt x="94" y="91"/>
                  </a:lnTo>
                  <a:lnTo>
                    <a:pt x="80" y="83"/>
                  </a:lnTo>
                  <a:lnTo>
                    <a:pt x="66" y="75"/>
                  </a:lnTo>
                  <a:lnTo>
                    <a:pt x="52" y="68"/>
                  </a:lnTo>
                  <a:lnTo>
                    <a:pt x="36" y="60"/>
                  </a:lnTo>
                  <a:lnTo>
                    <a:pt x="23" y="52"/>
                  </a:lnTo>
                  <a:lnTo>
                    <a:pt x="11" y="43"/>
                  </a:lnTo>
                  <a:lnTo>
                    <a:pt x="0" y="34"/>
                  </a:lnTo>
                  <a:lnTo>
                    <a:pt x="4" y="24"/>
                  </a:lnTo>
                  <a:lnTo>
                    <a:pt x="8" y="14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34" y="4"/>
                  </a:lnTo>
                  <a:lnTo>
                    <a:pt x="48" y="11"/>
                  </a:lnTo>
                  <a:lnTo>
                    <a:pt x="64" y="21"/>
                  </a:lnTo>
                  <a:lnTo>
                    <a:pt x="84" y="33"/>
                  </a:lnTo>
                  <a:lnTo>
                    <a:pt x="105" y="47"/>
                  </a:lnTo>
                  <a:lnTo>
                    <a:pt x="130" y="62"/>
                  </a:lnTo>
                  <a:lnTo>
                    <a:pt x="155" y="79"/>
                  </a:lnTo>
                  <a:lnTo>
                    <a:pt x="183" y="97"/>
                  </a:lnTo>
                  <a:lnTo>
                    <a:pt x="213" y="116"/>
                  </a:lnTo>
                  <a:lnTo>
                    <a:pt x="244" y="137"/>
                  </a:lnTo>
                  <a:lnTo>
                    <a:pt x="277" y="156"/>
                  </a:lnTo>
                  <a:lnTo>
                    <a:pt x="309" y="176"/>
                  </a:lnTo>
                  <a:lnTo>
                    <a:pt x="343" y="196"/>
                  </a:lnTo>
                  <a:lnTo>
                    <a:pt x="378" y="215"/>
                  </a:lnTo>
                  <a:lnTo>
                    <a:pt x="412" y="233"/>
                  </a:lnTo>
                  <a:lnTo>
                    <a:pt x="448" y="2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3" name="Freeform 23"/>
            <p:cNvSpPr>
              <a:spLocks/>
            </p:cNvSpPr>
            <p:nvPr/>
          </p:nvSpPr>
          <p:spPr bwMode="auto">
            <a:xfrm>
              <a:off x="598" y="3496"/>
              <a:ext cx="170" cy="128"/>
            </a:xfrm>
            <a:custGeom>
              <a:avLst/>
              <a:gdLst>
                <a:gd name="T0" fmla="*/ 508 w 509"/>
                <a:gd name="T1" fmla="*/ 82 h 384"/>
                <a:gd name="T2" fmla="*/ 491 w 509"/>
                <a:gd name="T3" fmla="*/ 127 h 384"/>
                <a:gd name="T4" fmla="*/ 469 w 509"/>
                <a:gd name="T5" fmla="*/ 168 h 384"/>
                <a:gd name="T6" fmla="*/ 445 w 509"/>
                <a:gd name="T7" fmla="*/ 194 h 384"/>
                <a:gd name="T8" fmla="*/ 411 w 509"/>
                <a:gd name="T9" fmla="*/ 211 h 384"/>
                <a:gd name="T10" fmla="*/ 366 w 509"/>
                <a:gd name="T11" fmla="*/ 219 h 384"/>
                <a:gd name="T12" fmla="*/ 317 w 509"/>
                <a:gd name="T13" fmla="*/ 215 h 384"/>
                <a:gd name="T14" fmla="*/ 269 w 509"/>
                <a:gd name="T15" fmla="*/ 200 h 384"/>
                <a:gd name="T16" fmla="*/ 240 w 509"/>
                <a:gd name="T17" fmla="*/ 175 h 384"/>
                <a:gd name="T18" fmla="*/ 208 w 509"/>
                <a:gd name="T19" fmla="*/ 166 h 384"/>
                <a:gd name="T20" fmla="*/ 161 w 509"/>
                <a:gd name="T21" fmla="*/ 183 h 384"/>
                <a:gd name="T22" fmla="*/ 123 w 509"/>
                <a:gd name="T23" fmla="*/ 212 h 384"/>
                <a:gd name="T24" fmla="*/ 100 w 509"/>
                <a:gd name="T25" fmla="*/ 238 h 384"/>
                <a:gd name="T26" fmla="*/ 82 w 509"/>
                <a:gd name="T27" fmla="*/ 258 h 384"/>
                <a:gd name="T28" fmla="*/ 63 w 509"/>
                <a:gd name="T29" fmla="*/ 282 h 384"/>
                <a:gd name="T30" fmla="*/ 65 w 509"/>
                <a:gd name="T31" fmla="*/ 299 h 384"/>
                <a:gd name="T32" fmla="*/ 83 w 509"/>
                <a:gd name="T33" fmla="*/ 306 h 384"/>
                <a:gd name="T34" fmla="*/ 118 w 509"/>
                <a:gd name="T35" fmla="*/ 307 h 384"/>
                <a:gd name="T36" fmla="*/ 184 w 509"/>
                <a:gd name="T37" fmla="*/ 302 h 384"/>
                <a:gd name="T38" fmla="*/ 248 w 509"/>
                <a:gd name="T39" fmla="*/ 293 h 384"/>
                <a:gd name="T40" fmla="*/ 312 w 509"/>
                <a:gd name="T41" fmla="*/ 282 h 384"/>
                <a:gd name="T42" fmla="*/ 375 w 509"/>
                <a:gd name="T43" fmla="*/ 267 h 384"/>
                <a:gd name="T44" fmla="*/ 440 w 509"/>
                <a:gd name="T45" fmla="*/ 252 h 384"/>
                <a:gd name="T46" fmla="*/ 432 w 509"/>
                <a:gd name="T47" fmla="*/ 285 h 384"/>
                <a:gd name="T48" fmla="*/ 414 w 509"/>
                <a:gd name="T49" fmla="*/ 306 h 384"/>
                <a:gd name="T50" fmla="*/ 395 w 509"/>
                <a:gd name="T51" fmla="*/ 328 h 384"/>
                <a:gd name="T52" fmla="*/ 341 w 509"/>
                <a:gd name="T53" fmla="*/ 324 h 384"/>
                <a:gd name="T54" fmla="*/ 286 w 509"/>
                <a:gd name="T55" fmla="*/ 326 h 384"/>
                <a:gd name="T56" fmla="*/ 230 w 509"/>
                <a:gd name="T57" fmla="*/ 335 h 384"/>
                <a:gd name="T58" fmla="*/ 174 w 509"/>
                <a:gd name="T59" fmla="*/ 344 h 384"/>
                <a:gd name="T60" fmla="*/ 118 w 509"/>
                <a:gd name="T61" fmla="*/ 353 h 384"/>
                <a:gd name="T62" fmla="*/ 87 w 509"/>
                <a:gd name="T63" fmla="*/ 371 h 384"/>
                <a:gd name="T64" fmla="*/ 64 w 509"/>
                <a:gd name="T65" fmla="*/ 384 h 384"/>
                <a:gd name="T66" fmla="*/ 32 w 509"/>
                <a:gd name="T67" fmla="*/ 375 h 384"/>
                <a:gd name="T68" fmla="*/ 4 w 509"/>
                <a:gd name="T69" fmla="*/ 331 h 384"/>
                <a:gd name="T70" fmla="*/ 11 w 509"/>
                <a:gd name="T71" fmla="*/ 293 h 384"/>
                <a:gd name="T72" fmla="*/ 38 w 509"/>
                <a:gd name="T73" fmla="*/ 269 h 384"/>
                <a:gd name="T74" fmla="*/ 55 w 509"/>
                <a:gd name="T75" fmla="*/ 237 h 384"/>
                <a:gd name="T76" fmla="*/ 112 w 509"/>
                <a:gd name="T77" fmla="*/ 186 h 384"/>
                <a:gd name="T78" fmla="*/ 165 w 509"/>
                <a:gd name="T79" fmla="*/ 132 h 384"/>
                <a:gd name="T80" fmla="*/ 193 w 509"/>
                <a:gd name="T81" fmla="*/ 109 h 384"/>
                <a:gd name="T82" fmla="*/ 224 w 509"/>
                <a:gd name="T83" fmla="*/ 95 h 384"/>
                <a:gd name="T84" fmla="*/ 267 w 509"/>
                <a:gd name="T85" fmla="*/ 105 h 384"/>
                <a:gd name="T86" fmla="*/ 318 w 509"/>
                <a:gd name="T87" fmla="*/ 147 h 384"/>
                <a:gd name="T88" fmla="*/ 368 w 509"/>
                <a:gd name="T89" fmla="*/ 165 h 384"/>
                <a:gd name="T90" fmla="*/ 422 w 509"/>
                <a:gd name="T91" fmla="*/ 162 h 384"/>
                <a:gd name="T92" fmla="*/ 445 w 509"/>
                <a:gd name="T93" fmla="*/ 139 h 384"/>
                <a:gd name="T94" fmla="*/ 464 w 509"/>
                <a:gd name="T95" fmla="*/ 114 h 384"/>
                <a:gd name="T96" fmla="*/ 455 w 509"/>
                <a:gd name="T97" fmla="*/ 74 h 384"/>
                <a:gd name="T98" fmla="*/ 402 w 509"/>
                <a:gd name="T99" fmla="*/ 63 h 384"/>
                <a:gd name="T100" fmla="*/ 345 w 509"/>
                <a:gd name="T101" fmla="*/ 54 h 384"/>
                <a:gd name="T102" fmla="*/ 358 w 509"/>
                <a:gd name="T103" fmla="*/ 2 h 384"/>
                <a:gd name="T104" fmla="*/ 422 w 509"/>
                <a:gd name="T105" fmla="*/ 11 h 384"/>
                <a:gd name="T106" fmla="*/ 489 w 509"/>
                <a:gd name="T107" fmla="*/ 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9" h="384">
                  <a:moveTo>
                    <a:pt x="507" y="47"/>
                  </a:moveTo>
                  <a:lnTo>
                    <a:pt x="509" y="65"/>
                  </a:lnTo>
                  <a:lnTo>
                    <a:pt x="508" y="82"/>
                  </a:lnTo>
                  <a:lnTo>
                    <a:pt x="504" y="98"/>
                  </a:lnTo>
                  <a:lnTo>
                    <a:pt x="499" y="113"/>
                  </a:lnTo>
                  <a:lnTo>
                    <a:pt x="491" y="127"/>
                  </a:lnTo>
                  <a:lnTo>
                    <a:pt x="484" y="141"/>
                  </a:lnTo>
                  <a:lnTo>
                    <a:pt x="476" y="154"/>
                  </a:lnTo>
                  <a:lnTo>
                    <a:pt x="469" y="168"/>
                  </a:lnTo>
                  <a:lnTo>
                    <a:pt x="463" y="178"/>
                  </a:lnTo>
                  <a:lnTo>
                    <a:pt x="455" y="187"/>
                  </a:lnTo>
                  <a:lnTo>
                    <a:pt x="445" y="194"/>
                  </a:lnTo>
                  <a:lnTo>
                    <a:pt x="435" y="201"/>
                  </a:lnTo>
                  <a:lnTo>
                    <a:pt x="423" y="207"/>
                  </a:lnTo>
                  <a:lnTo>
                    <a:pt x="411" y="211"/>
                  </a:lnTo>
                  <a:lnTo>
                    <a:pt x="397" y="215"/>
                  </a:lnTo>
                  <a:lnTo>
                    <a:pt x="381" y="218"/>
                  </a:lnTo>
                  <a:lnTo>
                    <a:pt x="366" y="219"/>
                  </a:lnTo>
                  <a:lnTo>
                    <a:pt x="350" y="219"/>
                  </a:lnTo>
                  <a:lnTo>
                    <a:pt x="334" y="218"/>
                  </a:lnTo>
                  <a:lnTo>
                    <a:pt x="317" y="215"/>
                  </a:lnTo>
                  <a:lnTo>
                    <a:pt x="301" y="211"/>
                  </a:lnTo>
                  <a:lnTo>
                    <a:pt x="284" y="206"/>
                  </a:lnTo>
                  <a:lnTo>
                    <a:pt x="269" y="200"/>
                  </a:lnTo>
                  <a:lnTo>
                    <a:pt x="252" y="192"/>
                  </a:lnTo>
                  <a:lnTo>
                    <a:pt x="247" y="183"/>
                  </a:lnTo>
                  <a:lnTo>
                    <a:pt x="240" y="175"/>
                  </a:lnTo>
                  <a:lnTo>
                    <a:pt x="233" y="169"/>
                  </a:lnTo>
                  <a:lnTo>
                    <a:pt x="225" y="162"/>
                  </a:lnTo>
                  <a:lnTo>
                    <a:pt x="208" y="166"/>
                  </a:lnTo>
                  <a:lnTo>
                    <a:pt x="193" y="170"/>
                  </a:lnTo>
                  <a:lnTo>
                    <a:pt x="176" y="177"/>
                  </a:lnTo>
                  <a:lnTo>
                    <a:pt x="161" y="183"/>
                  </a:lnTo>
                  <a:lnTo>
                    <a:pt x="146" y="192"/>
                  </a:lnTo>
                  <a:lnTo>
                    <a:pt x="133" y="201"/>
                  </a:lnTo>
                  <a:lnTo>
                    <a:pt x="123" y="212"/>
                  </a:lnTo>
                  <a:lnTo>
                    <a:pt x="114" y="226"/>
                  </a:lnTo>
                  <a:lnTo>
                    <a:pt x="106" y="233"/>
                  </a:lnTo>
                  <a:lnTo>
                    <a:pt x="100" y="238"/>
                  </a:lnTo>
                  <a:lnTo>
                    <a:pt x="93" y="244"/>
                  </a:lnTo>
                  <a:lnTo>
                    <a:pt x="87" y="251"/>
                  </a:lnTo>
                  <a:lnTo>
                    <a:pt x="82" y="258"/>
                  </a:lnTo>
                  <a:lnTo>
                    <a:pt x="75" y="265"/>
                  </a:lnTo>
                  <a:lnTo>
                    <a:pt x="69" y="273"/>
                  </a:lnTo>
                  <a:lnTo>
                    <a:pt x="63" y="282"/>
                  </a:lnTo>
                  <a:lnTo>
                    <a:pt x="60" y="289"/>
                  </a:lnTo>
                  <a:lnTo>
                    <a:pt x="61" y="294"/>
                  </a:lnTo>
                  <a:lnTo>
                    <a:pt x="65" y="299"/>
                  </a:lnTo>
                  <a:lnTo>
                    <a:pt x="70" y="302"/>
                  </a:lnTo>
                  <a:lnTo>
                    <a:pt x="77" y="305"/>
                  </a:lnTo>
                  <a:lnTo>
                    <a:pt x="83" y="306"/>
                  </a:lnTo>
                  <a:lnTo>
                    <a:pt x="89" y="307"/>
                  </a:lnTo>
                  <a:lnTo>
                    <a:pt x="95" y="308"/>
                  </a:lnTo>
                  <a:lnTo>
                    <a:pt x="118" y="307"/>
                  </a:lnTo>
                  <a:lnTo>
                    <a:pt x="141" y="306"/>
                  </a:lnTo>
                  <a:lnTo>
                    <a:pt x="162" y="305"/>
                  </a:lnTo>
                  <a:lnTo>
                    <a:pt x="184" y="302"/>
                  </a:lnTo>
                  <a:lnTo>
                    <a:pt x="206" y="299"/>
                  </a:lnTo>
                  <a:lnTo>
                    <a:pt x="228" y="297"/>
                  </a:lnTo>
                  <a:lnTo>
                    <a:pt x="248" y="293"/>
                  </a:lnTo>
                  <a:lnTo>
                    <a:pt x="270" y="289"/>
                  </a:lnTo>
                  <a:lnTo>
                    <a:pt x="290" y="285"/>
                  </a:lnTo>
                  <a:lnTo>
                    <a:pt x="312" y="282"/>
                  </a:lnTo>
                  <a:lnTo>
                    <a:pt x="333" y="276"/>
                  </a:lnTo>
                  <a:lnTo>
                    <a:pt x="353" y="271"/>
                  </a:lnTo>
                  <a:lnTo>
                    <a:pt x="375" y="267"/>
                  </a:lnTo>
                  <a:lnTo>
                    <a:pt x="397" y="262"/>
                  </a:lnTo>
                  <a:lnTo>
                    <a:pt x="418" y="257"/>
                  </a:lnTo>
                  <a:lnTo>
                    <a:pt x="440" y="252"/>
                  </a:lnTo>
                  <a:lnTo>
                    <a:pt x="444" y="271"/>
                  </a:lnTo>
                  <a:lnTo>
                    <a:pt x="439" y="278"/>
                  </a:lnTo>
                  <a:lnTo>
                    <a:pt x="432" y="285"/>
                  </a:lnTo>
                  <a:lnTo>
                    <a:pt x="427" y="292"/>
                  </a:lnTo>
                  <a:lnTo>
                    <a:pt x="421" y="299"/>
                  </a:lnTo>
                  <a:lnTo>
                    <a:pt x="414" y="306"/>
                  </a:lnTo>
                  <a:lnTo>
                    <a:pt x="408" y="314"/>
                  </a:lnTo>
                  <a:lnTo>
                    <a:pt x="402" y="320"/>
                  </a:lnTo>
                  <a:lnTo>
                    <a:pt x="395" y="328"/>
                  </a:lnTo>
                  <a:lnTo>
                    <a:pt x="377" y="325"/>
                  </a:lnTo>
                  <a:lnTo>
                    <a:pt x="359" y="324"/>
                  </a:lnTo>
                  <a:lnTo>
                    <a:pt x="341" y="324"/>
                  </a:lnTo>
                  <a:lnTo>
                    <a:pt x="324" y="324"/>
                  </a:lnTo>
                  <a:lnTo>
                    <a:pt x="306" y="325"/>
                  </a:lnTo>
                  <a:lnTo>
                    <a:pt x="286" y="326"/>
                  </a:lnTo>
                  <a:lnTo>
                    <a:pt x="269" y="329"/>
                  </a:lnTo>
                  <a:lnTo>
                    <a:pt x="249" y="331"/>
                  </a:lnTo>
                  <a:lnTo>
                    <a:pt x="230" y="335"/>
                  </a:lnTo>
                  <a:lnTo>
                    <a:pt x="211" y="338"/>
                  </a:lnTo>
                  <a:lnTo>
                    <a:pt x="193" y="342"/>
                  </a:lnTo>
                  <a:lnTo>
                    <a:pt x="174" y="344"/>
                  </a:lnTo>
                  <a:lnTo>
                    <a:pt x="155" y="348"/>
                  </a:lnTo>
                  <a:lnTo>
                    <a:pt x="135" y="351"/>
                  </a:lnTo>
                  <a:lnTo>
                    <a:pt x="118" y="353"/>
                  </a:lnTo>
                  <a:lnTo>
                    <a:pt x="98" y="356"/>
                  </a:lnTo>
                  <a:lnTo>
                    <a:pt x="93" y="363"/>
                  </a:lnTo>
                  <a:lnTo>
                    <a:pt x="87" y="371"/>
                  </a:lnTo>
                  <a:lnTo>
                    <a:pt x="79" y="376"/>
                  </a:lnTo>
                  <a:lnTo>
                    <a:pt x="71" y="381"/>
                  </a:lnTo>
                  <a:lnTo>
                    <a:pt x="64" y="384"/>
                  </a:lnTo>
                  <a:lnTo>
                    <a:pt x="54" y="384"/>
                  </a:lnTo>
                  <a:lnTo>
                    <a:pt x="43" y="381"/>
                  </a:lnTo>
                  <a:lnTo>
                    <a:pt x="32" y="375"/>
                  </a:lnTo>
                  <a:lnTo>
                    <a:pt x="15" y="363"/>
                  </a:lnTo>
                  <a:lnTo>
                    <a:pt x="7" y="348"/>
                  </a:lnTo>
                  <a:lnTo>
                    <a:pt x="4" y="331"/>
                  </a:lnTo>
                  <a:lnTo>
                    <a:pt x="0" y="314"/>
                  </a:lnTo>
                  <a:lnTo>
                    <a:pt x="4" y="302"/>
                  </a:lnTo>
                  <a:lnTo>
                    <a:pt x="11" y="293"/>
                  </a:lnTo>
                  <a:lnTo>
                    <a:pt x="20" y="285"/>
                  </a:lnTo>
                  <a:lnTo>
                    <a:pt x="29" y="276"/>
                  </a:lnTo>
                  <a:lnTo>
                    <a:pt x="38" y="269"/>
                  </a:lnTo>
                  <a:lnTo>
                    <a:pt x="46" y="260"/>
                  </a:lnTo>
                  <a:lnTo>
                    <a:pt x="52" y="250"/>
                  </a:lnTo>
                  <a:lnTo>
                    <a:pt x="55" y="237"/>
                  </a:lnTo>
                  <a:lnTo>
                    <a:pt x="74" y="221"/>
                  </a:lnTo>
                  <a:lnTo>
                    <a:pt x="93" y="205"/>
                  </a:lnTo>
                  <a:lnTo>
                    <a:pt x="112" y="186"/>
                  </a:lnTo>
                  <a:lnTo>
                    <a:pt x="132" y="165"/>
                  </a:lnTo>
                  <a:lnTo>
                    <a:pt x="150" y="147"/>
                  </a:lnTo>
                  <a:lnTo>
                    <a:pt x="165" y="132"/>
                  </a:lnTo>
                  <a:lnTo>
                    <a:pt x="176" y="120"/>
                  </a:lnTo>
                  <a:lnTo>
                    <a:pt x="185" y="114"/>
                  </a:lnTo>
                  <a:lnTo>
                    <a:pt x="193" y="109"/>
                  </a:lnTo>
                  <a:lnTo>
                    <a:pt x="202" y="104"/>
                  </a:lnTo>
                  <a:lnTo>
                    <a:pt x="212" y="98"/>
                  </a:lnTo>
                  <a:lnTo>
                    <a:pt x="224" y="95"/>
                  </a:lnTo>
                  <a:lnTo>
                    <a:pt x="237" y="93"/>
                  </a:lnTo>
                  <a:lnTo>
                    <a:pt x="251" y="96"/>
                  </a:lnTo>
                  <a:lnTo>
                    <a:pt x="267" y="105"/>
                  </a:lnTo>
                  <a:lnTo>
                    <a:pt x="284" y="119"/>
                  </a:lnTo>
                  <a:lnTo>
                    <a:pt x="302" y="134"/>
                  </a:lnTo>
                  <a:lnTo>
                    <a:pt x="318" y="147"/>
                  </a:lnTo>
                  <a:lnTo>
                    <a:pt x="335" y="156"/>
                  </a:lnTo>
                  <a:lnTo>
                    <a:pt x="352" y="161"/>
                  </a:lnTo>
                  <a:lnTo>
                    <a:pt x="368" y="165"/>
                  </a:lnTo>
                  <a:lnTo>
                    <a:pt x="386" y="165"/>
                  </a:lnTo>
                  <a:lnTo>
                    <a:pt x="403" y="165"/>
                  </a:lnTo>
                  <a:lnTo>
                    <a:pt x="422" y="162"/>
                  </a:lnTo>
                  <a:lnTo>
                    <a:pt x="430" y="155"/>
                  </a:lnTo>
                  <a:lnTo>
                    <a:pt x="437" y="147"/>
                  </a:lnTo>
                  <a:lnTo>
                    <a:pt x="445" y="139"/>
                  </a:lnTo>
                  <a:lnTo>
                    <a:pt x="453" y="132"/>
                  </a:lnTo>
                  <a:lnTo>
                    <a:pt x="459" y="123"/>
                  </a:lnTo>
                  <a:lnTo>
                    <a:pt x="464" y="114"/>
                  </a:lnTo>
                  <a:lnTo>
                    <a:pt x="467" y="102"/>
                  </a:lnTo>
                  <a:lnTo>
                    <a:pt x="469" y="91"/>
                  </a:lnTo>
                  <a:lnTo>
                    <a:pt x="455" y="74"/>
                  </a:lnTo>
                  <a:lnTo>
                    <a:pt x="439" y="66"/>
                  </a:lnTo>
                  <a:lnTo>
                    <a:pt x="421" y="63"/>
                  </a:lnTo>
                  <a:lnTo>
                    <a:pt x="402" y="63"/>
                  </a:lnTo>
                  <a:lnTo>
                    <a:pt x="381" y="63"/>
                  </a:lnTo>
                  <a:lnTo>
                    <a:pt x="363" y="60"/>
                  </a:lnTo>
                  <a:lnTo>
                    <a:pt x="345" y="54"/>
                  </a:lnTo>
                  <a:lnTo>
                    <a:pt x="331" y="40"/>
                  </a:lnTo>
                  <a:lnTo>
                    <a:pt x="343" y="15"/>
                  </a:lnTo>
                  <a:lnTo>
                    <a:pt x="358" y="2"/>
                  </a:lnTo>
                  <a:lnTo>
                    <a:pt x="377" y="0"/>
                  </a:lnTo>
                  <a:lnTo>
                    <a:pt x="399" y="4"/>
                  </a:lnTo>
                  <a:lnTo>
                    <a:pt x="422" y="11"/>
                  </a:lnTo>
                  <a:lnTo>
                    <a:pt x="445" y="20"/>
                  </a:lnTo>
                  <a:lnTo>
                    <a:pt x="468" y="26"/>
                  </a:lnTo>
                  <a:lnTo>
                    <a:pt x="489" y="27"/>
                  </a:lnTo>
                  <a:lnTo>
                    <a:pt x="507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Freeform 24"/>
            <p:cNvSpPr>
              <a:spLocks/>
            </p:cNvSpPr>
            <p:nvPr/>
          </p:nvSpPr>
          <p:spPr bwMode="auto">
            <a:xfrm>
              <a:off x="1019" y="3513"/>
              <a:ext cx="157" cy="93"/>
            </a:xfrm>
            <a:custGeom>
              <a:avLst/>
              <a:gdLst>
                <a:gd name="T0" fmla="*/ 180 w 471"/>
                <a:gd name="T1" fmla="*/ 92 h 277"/>
                <a:gd name="T2" fmla="*/ 198 w 471"/>
                <a:gd name="T3" fmla="*/ 101 h 277"/>
                <a:gd name="T4" fmla="*/ 215 w 471"/>
                <a:gd name="T5" fmla="*/ 110 h 277"/>
                <a:gd name="T6" fmla="*/ 232 w 471"/>
                <a:gd name="T7" fmla="*/ 119 h 277"/>
                <a:gd name="T8" fmla="*/ 249 w 471"/>
                <a:gd name="T9" fmla="*/ 129 h 277"/>
                <a:gd name="T10" fmla="*/ 266 w 471"/>
                <a:gd name="T11" fmla="*/ 138 h 277"/>
                <a:gd name="T12" fmla="*/ 283 w 471"/>
                <a:gd name="T13" fmla="*/ 149 h 277"/>
                <a:gd name="T14" fmla="*/ 299 w 471"/>
                <a:gd name="T15" fmla="*/ 159 h 277"/>
                <a:gd name="T16" fmla="*/ 316 w 471"/>
                <a:gd name="T17" fmla="*/ 169 h 277"/>
                <a:gd name="T18" fmla="*/ 334 w 471"/>
                <a:gd name="T19" fmla="*/ 179 h 277"/>
                <a:gd name="T20" fmla="*/ 351 w 471"/>
                <a:gd name="T21" fmla="*/ 190 h 277"/>
                <a:gd name="T22" fmla="*/ 368 w 471"/>
                <a:gd name="T23" fmla="*/ 200 h 277"/>
                <a:gd name="T24" fmla="*/ 385 w 471"/>
                <a:gd name="T25" fmla="*/ 210 h 277"/>
                <a:gd name="T26" fmla="*/ 403 w 471"/>
                <a:gd name="T27" fmla="*/ 219 h 277"/>
                <a:gd name="T28" fmla="*/ 422 w 471"/>
                <a:gd name="T29" fmla="*/ 229 h 277"/>
                <a:gd name="T30" fmla="*/ 440 w 471"/>
                <a:gd name="T31" fmla="*/ 238 h 277"/>
                <a:gd name="T32" fmla="*/ 459 w 471"/>
                <a:gd name="T33" fmla="*/ 247 h 277"/>
                <a:gd name="T34" fmla="*/ 466 w 471"/>
                <a:gd name="T35" fmla="*/ 252 h 277"/>
                <a:gd name="T36" fmla="*/ 470 w 471"/>
                <a:gd name="T37" fmla="*/ 260 h 277"/>
                <a:gd name="T38" fmla="*/ 471 w 471"/>
                <a:gd name="T39" fmla="*/ 270 h 277"/>
                <a:gd name="T40" fmla="*/ 471 w 471"/>
                <a:gd name="T41" fmla="*/ 277 h 277"/>
                <a:gd name="T42" fmla="*/ 445 w 471"/>
                <a:gd name="T43" fmla="*/ 275 h 277"/>
                <a:gd name="T44" fmla="*/ 422 w 471"/>
                <a:gd name="T45" fmla="*/ 270 h 277"/>
                <a:gd name="T46" fmla="*/ 402 w 471"/>
                <a:gd name="T47" fmla="*/ 260 h 277"/>
                <a:gd name="T48" fmla="*/ 381 w 471"/>
                <a:gd name="T49" fmla="*/ 248 h 277"/>
                <a:gd name="T50" fmla="*/ 361 w 471"/>
                <a:gd name="T51" fmla="*/ 236 h 277"/>
                <a:gd name="T52" fmla="*/ 340 w 471"/>
                <a:gd name="T53" fmla="*/ 223 h 277"/>
                <a:gd name="T54" fmla="*/ 317 w 471"/>
                <a:gd name="T55" fmla="*/ 211 h 277"/>
                <a:gd name="T56" fmla="*/ 293 w 471"/>
                <a:gd name="T57" fmla="*/ 204 h 277"/>
                <a:gd name="T58" fmla="*/ 275 w 471"/>
                <a:gd name="T59" fmla="*/ 192 h 277"/>
                <a:gd name="T60" fmla="*/ 258 w 471"/>
                <a:gd name="T61" fmla="*/ 179 h 277"/>
                <a:gd name="T62" fmla="*/ 239 w 471"/>
                <a:gd name="T63" fmla="*/ 168 h 277"/>
                <a:gd name="T64" fmla="*/ 221 w 471"/>
                <a:gd name="T65" fmla="*/ 156 h 277"/>
                <a:gd name="T66" fmla="*/ 202 w 471"/>
                <a:gd name="T67" fmla="*/ 146 h 277"/>
                <a:gd name="T68" fmla="*/ 184 w 471"/>
                <a:gd name="T69" fmla="*/ 135 h 277"/>
                <a:gd name="T70" fmla="*/ 165 w 471"/>
                <a:gd name="T71" fmla="*/ 123 h 277"/>
                <a:gd name="T72" fmla="*/ 146 w 471"/>
                <a:gd name="T73" fmla="*/ 113 h 277"/>
                <a:gd name="T74" fmla="*/ 127 w 471"/>
                <a:gd name="T75" fmla="*/ 101 h 277"/>
                <a:gd name="T76" fmla="*/ 107 w 471"/>
                <a:gd name="T77" fmla="*/ 91 h 277"/>
                <a:gd name="T78" fmla="*/ 88 w 471"/>
                <a:gd name="T79" fmla="*/ 79 h 277"/>
                <a:gd name="T80" fmla="*/ 70 w 471"/>
                <a:gd name="T81" fmla="*/ 68 h 277"/>
                <a:gd name="T82" fmla="*/ 52 w 471"/>
                <a:gd name="T83" fmla="*/ 56 h 277"/>
                <a:gd name="T84" fmla="*/ 34 w 471"/>
                <a:gd name="T85" fmla="*/ 45 h 277"/>
                <a:gd name="T86" fmla="*/ 17 w 471"/>
                <a:gd name="T87" fmla="*/ 33 h 277"/>
                <a:gd name="T88" fmla="*/ 0 w 471"/>
                <a:gd name="T89" fmla="*/ 21 h 277"/>
                <a:gd name="T90" fmla="*/ 4 w 471"/>
                <a:gd name="T91" fmla="*/ 9 h 277"/>
                <a:gd name="T92" fmla="*/ 10 w 471"/>
                <a:gd name="T93" fmla="*/ 3 h 277"/>
                <a:gd name="T94" fmla="*/ 18 w 471"/>
                <a:gd name="T95" fmla="*/ 0 h 277"/>
                <a:gd name="T96" fmla="*/ 27 w 471"/>
                <a:gd name="T97" fmla="*/ 0 h 277"/>
                <a:gd name="T98" fmla="*/ 37 w 471"/>
                <a:gd name="T99" fmla="*/ 3 h 277"/>
                <a:gd name="T100" fmla="*/ 46 w 471"/>
                <a:gd name="T101" fmla="*/ 5 h 277"/>
                <a:gd name="T102" fmla="*/ 56 w 471"/>
                <a:gd name="T103" fmla="*/ 9 h 277"/>
                <a:gd name="T104" fmla="*/ 64 w 471"/>
                <a:gd name="T105" fmla="*/ 13 h 277"/>
                <a:gd name="T106" fmla="*/ 180 w 471"/>
                <a:gd name="T107" fmla="*/ 9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1" h="277">
                  <a:moveTo>
                    <a:pt x="180" y="92"/>
                  </a:moveTo>
                  <a:lnTo>
                    <a:pt x="198" y="101"/>
                  </a:lnTo>
                  <a:lnTo>
                    <a:pt x="215" y="110"/>
                  </a:lnTo>
                  <a:lnTo>
                    <a:pt x="232" y="119"/>
                  </a:lnTo>
                  <a:lnTo>
                    <a:pt x="249" y="129"/>
                  </a:lnTo>
                  <a:lnTo>
                    <a:pt x="266" y="138"/>
                  </a:lnTo>
                  <a:lnTo>
                    <a:pt x="283" y="149"/>
                  </a:lnTo>
                  <a:lnTo>
                    <a:pt x="299" y="159"/>
                  </a:lnTo>
                  <a:lnTo>
                    <a:pt x="316" y="169"/>
                  </a:lnTo>
                  <a:lnTo>
                    <a:pt x="334" y="179"/>
                  </a:lnTo>
                  <a:lnTo>
                    <a:pt x="351" y="190"/>
                  </a:lnTo>
                  <a:lnTo>
                    <a:pt x="368" y="200"/>
                  </a:lnTo>
                  <a:lnTo>
                    <a:pt x="385" y="210"/>
                  </a:lnTo>
                  <a:lnTo>
                    <a:pt x="403" y="219"/>
                  </a:lnTo>
                  <a:lnTo>
                    <a:pt x="422" y="229"/>
                  </a:lnTo>
                  <a:lnTo>
                    <a:pt x="440" y="238"/>
                  </a:lnTo>
                  <a:lnTo>
                    <a:pt x="459" y="247"/>
                  </a:lnTo>
                  <a:lnTo>
                    <a:pt x="466" y="252"/>
                  </a:lnTo>
                  <a:lnTo>
                    <a:pt x="470" y="260"/>
                  </a:lnTo>
                  <a:lnTo>
                    <a:pt x="471" y="270"/>
                  </a:lnTo>
                  <a:lnTo>
                    <a:pt x="471" y="277"/>
                  </a:lnTo>
                  <a:lnTo>
                    <a:pt x="445" y="275"/>
                  </a:lnTo>
                  <a:lnTo>
                    <a:pt x="422" y="270"/>
                  </a:lnTo>
                  <a:lnTo>
                    <a:pt x="402" y="260"/>
                  </a:lnTo>
                  <a:lnTo>
                    <a:pt x="381" y="248"/>
                  </a:lnTo>
                  <a:lnTo>
                    <a:pt x="361" y="236"/>
                  </a:lnTo>
                  <a:lnTo>
                    <a:pt x="340" y="223"/>
                  </a:lnTo>
                  <a:lnTo>
                    <a:pt x="317" y="211"/>
                  </a:lnTo>
                  <a:lnTo>
                    <a:pt x="293" y="204"/>
                  </a:lnTo>
                  <a:lnTo>
                    <a:pt x="275" y="192"/>
                  </a:lnTo>
                  <a:lnTo>
                    <a:pt x="258" y="179"/>
                  </a:lnTo>
                  <a:lnTo>
                    <a:pt x="239" y="168"/>
                  </a:lnTo>
                  <a:lnTo>
                    <a:pt x="221" y="156"/>
                  </a:lnTo>
                  <a:lnTo>
                    <a:pt x="202" y="146"/>
                  </a:lnTo>
                  <a:lnTo>
                    <a:pt x="184" y="135"/>
                  </a:lnTo>
                  <a:lnTo>
                    <a:pt x="165" y="123"/>
                  </a:lnTo>
                  <a:lnTo>
                    <a:pt x="146" y="113"/>
                  </a:lnTo>
                  <a:lnTo>
                    <a:pt x="127" y="101"/>
                  </a:lnTo>
                  <a:lnTo>
                    <a:pt x="107" y="91"/>
                  </a:lnTo>
                  <a:lnTo>
                    <a:pt x="88" y="79"/>
                  </a:lnTo>
                  <a:lnTo>
                    <a:pt x="70" y="68"/>
                  </a:lnTo>
                  <a:lnTo>
                    <a:pt x="52" y="56"/>
                  </a:lnTo>
                  <a:lnTo>
                    <a:pt x="34" y="45"/>
                  </a:lnTo>
                  <a:lnTo>
                    <a:pt x="17" y="33"/>
                  </a:lnTo>
                  <a:lnTo>
                    <a:pt x="0" y="21"/>
                  </a:lnTo>
                  <a:lnTo>
                    <a:pt x="4" y="9"/>
                  </a:lnTo>
                  <a:lnTo>
                    <a:pt x="10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37" y="3"/>
                  </a:lnTo>
                  <a:lnTo>
                    <a:pt x="46" y="5"/>
                  </a:lnTo>
                  <a:lnTo>
                    <a:pt x="56" y="9"/>
                  </a:lnTo>
                  <a:lnTo>
                    <a:pt x="64" y="13"/>
                  </a:lnTo>
                  <a:lnTo>
                    <a:pt x="1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5" name="Freeform 25"/>
            <p:cNvSpPr>
              <a:spLocks/>
            </p:cNvSpPr>
            <p:nvPr/>
          </p:nvSpPr>
          <p:spPr bwMode="auto">
            <a:xfrm>
              <a:off x="473" y="3529"/>
              <a:ext cx="33" cy="19"/>
            </a:xfrm>
            <a:custGeom>
              <a:avLst/>
              <a:gdLst>
                <a:gd name="T0" fmla="*/ 98 w 98"/>
                <a:gd name="T1" fmla="*/ 31 h 58"/>
                <a:gd name="T2" fmla="*/ 98 w 98"/>
                <a:gd name="T3" fmla="*/ 51 h 58"/>
                <a:gd name="T4" fmla="*/ 86 w 98"/>
                <a:gd name="T5" fmla="*/ 54 h 58"/>
                <a:gd name="T6" fmla="*/ 73 w 98"/>
                <a:gd name="T7" fmla="*/ 57 h 58"/>
                <a:gd name="T8" fmla="*/ 60 w 98"/>
                <a:gd name="T9" fmla="*/ 58 h 58"/>
                <a:gd name="T10" fmla="*/ 47 w 98"/>
                <a:gd name="T11" fmla="*/ 58 h 58"/>
                <a:gd name="T12" fmla="*/ 34 w 98"/>
                <a:gd name="T13" fmla="*/ 58 h 58"/>
                <a:gd name="T14" fmla="*/ 23 w 98"/>
                <a:gd name="T15" fmla="*/ 57 h 58"/>
                <a:gd name="T16" fmla="*/ 13 w 98"/>
                <a:gd name="T17" fmla="*/ 53 h 58"/>
                <a:gd name="T18" fmla="*/ 5 w 98"/>
                <a:gd name="T19" fmla="*/ 46 h 58"/>
                <a:gd name="T20" fmla="*/ 0 w 98"/>
                <a:gd name="T21" fmla="*/ 36 h 58"/>
                <a:gd name="T22" fmla="*/ 1 w 98"/>
                <a:gd name="T23" fmla="*/ 25 h 58"/>
                <a:gd name="T24" fmla="*/ 5 w 98"/>
                <a:gd name="T25" fmla="*/ 13 h 58"/>
                <a:gd name="T26" fmla="*/ 10 w 98"/>
                <a:gd name="T27" fmla="*/ 4 h 58"/>
                <a:gd name="T28" fmla="*/ 22 w 98"/>
                <a:gd name="T29" fmla="*/ 1 h 58"/>
                <a:gd name="T30" fmla="*/ 34 w 98"/>
                <a:gd name="T31" fmla="*/ 0 h 58"/>
                <a:gd name="T32" fmla="*/ 46 w 98"/>
                <a:gd name="T33" fmla="*/ 0 h 58"/>
                <a:gd name="T34" fmla="*/ 57 w 98"/>
                <a:gd name="T35" fmla="*/ 3 h 58"/>
                <a:gd name="T36" fmla="*/ 68 w 98"/>
                <a:gd name="T37" fmla="*/ 7 h 58"/>
                <a:gd name="T38" fmla="*/ 79 w 98"/>
                <a:gd name="T39" fmla="*/ 12 h 58"/>
                <a:gd name="T40" fmla="*/ 89 w 98"/>
                <a:gd name="T41" fmla="*/ 21 h 58"/>
                <a:gd name="T42" fmla="*/ 98 w 98"/>
                <a:gd name="T4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8" h="58">
                  <a:moveTo>
                    <a:pt x="98" y="31"/>
                  </a:moveTo>
                  <a:lnTo>
                    <a:pt x="98" y="51"/>
                  </a:lnTo>
                  <a:lnTo>
                    <a:pt x="86" y="54"/>
                  </a:lnTo>
                  <a:lnTo>
                    <a:pt x="73" y="57"/>
                  </a:lnTo>
                  <a:lnTo>
                    <a:pt x="60" y="58"/>
                  </a:lnTo>
                  <a:lnTo>
                    <a:pt x="47" y="58"/>
                  </a:lnTo>
                  <a:lnTo>
                    <a:pt x="34" y="58"/>
                  </a:lnTo>
                  <a:lnTo>
                    <a:pt x="23" y="57"/>
                  </a:lnTo>
                  <a:lnTo>
                    <a:pt x="13" y="53"/>
                  </a:lnTo>
                  <a:lnTo>
                    <a:pt x="5" y="46"/>
                  </a:lnTo>
                  <a:lnTo>
                    <a:pt x="0" y="36"/>
                  </a:lnTo>
                  <a:lnTo>
                    <a:pt x="1" y="25"/>
                  </a:lnTo>
                  <a:lnTo>
                    <a:pt x="5" y="13"/>
                  </a:lnTo>
                  <a:lnTo>
                    <a:pt x="10" y="4"/>
                  </a:lnTo>
                  <a:lnTo>
                    <a:pt x="22" y="1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7" y="3"/>
                  </a:lnTo>
                  <a:lnTo>
                    <a:pt x="68" y="7"/>
                  </a:lnTo>
                  <a:lnTo>
                    <a:pt x="79" y="12"/>
                  </a:lnTo>
                  <a:lnTo>
                    <a:pt x="89" y="21"/>
                  </a:lnTo>
                  <a:lnTo>
                    <a:pt x="9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Freeform 26"/>
            <p:cNvSpPr>
              <a:spLocks/>
            </p:cNvSpPr>
            <p:nvPr/>
          </p:nvSpPr>
          <p:spPr bwMode="auto">
            <a:xfrm>
              <a:off x="1010" y="3536"/>
              <a:ext cx="162" cy="99"/>
            </a:xfrm>
            <a:custGeom>
              <a:avLst/>
              <a:gdLst>
                <a:gd name="T0" fmla="*/ 164 w 484"/>
                <a:gd name="T1" fmla="*/ 77 h 295"/>
                <a:gd name="T2" fmla="*/ 183 w 484"/>
                <a:gd name="T3" fmla="*/ 89 h 295"/>
                <a:gd name="T4" fmla="*/ 204 w 484"/>
                <a:gd name="T5" fmla="*/ 100 h 295"/>
                <a:gd name="T6" fmla="*/ 223 w 484"/>
                <a:gd name="T7" fmla="*/ 112 h 295"/>
                <a:gd name="T8" fmla="*/ 242 w 484"/>
                <a:gd name="T9" fmla="*/ 124 h 295"/>
                <a:gd name="T10" fmla="*/ 261 w 484"/>
                <a:gd name="T11" fmla="*/ 136 h 295"/>
                <a:gd name="T12" fmla="*/ 281 w 484"/>
                <a:gd name="T13" fmla="*/ 149 h 295"/>
                <a:gd name="T14" fmla="*/ 300 w 484"/>
                <a:gd name="T15" fmla="*/ 160 h 295"/>
                <a:gd name="T16" fmla="*/ 319 w 484"/>
                <a:gd name="T17" fmla="*/ 173 h 295"/>
                <a:gd name="T18" fmla="*/ 338 w 484"/>
                <a:gd name="T19" fmla="*/ 185 h 295"/>
                <a:gd name="T20" fmla="*/ 357 w 484"/>
                <a:gd name="T21" fmla="*/ 196 h 295"/>
                <a:gd name="T22" fmla="*/ 377 w 484"/>
                <a:gd name="T23" fmla="*/ 209 h 295"/>
                <a:gd name="T24" fmla="*/ 396 w 484"/>
                <a:gd name="T25" fmla="*/ 220 h 295"/>
                <a:gd name="T26" fmla="*/ 415 w 484"/>
                <a:gd name="T27" fmla="*/ 231 h 295"/>
                <a:gd name="T28" fmla="*/ 434 w 484"/>
                <a:gd name="T29" fmla="*/ 242 h 295"/>
                <a:gd name="T30" fmla="*/ 453 w 484"/>
                <a:gd name="T31" fmla="*/ 252 h 295"/>
                <a:gd name="T32" fmla="*/ 472 w 484"/>
                <a:gd name="T33" fmla="*/ 263 h 295"/>
                <a:gd name="T34" fmla="*/ 476 w 484"/>
                <a:gd name="T35" fmla="*/ 269 h 295"/>
                <a:gd name="T36" fmla="*/ 483 w 484"/>
                <a:gd name="T37" fmla="*/ 275 h 295"/>
                <a:gd name="T38" fmla="*/ 484 w 484"/>
                <a:gd name="T39" fmla="*/ 283 h 295"/>
                <a:gd name="T40" fmla="*/ 478 w 484"/>
                <a:gd name="T41" fmla="*/ 290 h 295"/>
                <a:gd name="T42" fmla="*/ 457 w 484"/>
                <a:gd name="T43" fmla="*/ 295 h 295"/>
                <a:gd name="T44" fmla="*/ 426 w 484"/>
                <a:gd name="T45" fmla="*/ 281 h 295"/>
                <a:gd name="T46" fmla="*/ 397 w 484"/>
                <a:gd name="T47" fmla="*/ 265 h 295"/>
                <a:gd name="T48" fmla="*/ 368 w 484"/>
                <a:gd name="T49" fmla="*/ 250 h 295"/>
                <a:gd name="T50" fmla="*/ 338 w 484"/>
                <a:gd name="T51" fmla="*/ 233 h 295"/>
                <a:gd name="T52" fmla="*/ 310 w 484"/>
                <a:gd name="T53" fmla="*/ 218 h 295"/>
                <a:gd name="T54" fmla="*/ 282 w 484"/>
                <a:gd name="T55" fmla="*/ 200 h 295"/>
                <a:gd name="T56" fmla="*/ 254 w 484"/>
                <a:gd name="T57" fmla="*/ 183 h 295"/>
                <a:gd name="T58" fmla="*/ 227 w 484"/>
                <a:gd name="T59" fmla="*/ 167 h 295"/>
                <a:gd name="T60" fmla="*/ 199 w 484"/>
                <a:gd name="T61" fmla="*/ 149 h 295"/>
                <a:gd name="T62" fmla="*/ 170 w 484"/>
                <a:gd name="T63" fmla="*/ 131 h 295"/>
                <a:gd name="T64" fmla="*/ 144 w 484"/>
                <a:gd name="T65" fmla="*/ 114 h 295"/>
                <a:gd name="T66" fmla="*/ 115 w 484"/>
                <a:gd name="T67" fmla="*/ 96 h 295"/>
                <a:gd name="T68" fmla="*/ 87 w 484"/>
                <a:gd name="T69" fmla="*/ 80 h 295"/>
                <a:gd name="T70" fmla="*/ 59 w 484"/>
                <a:gd name="T71" fmla="*/ 63 h 295"/>
                <a:gd name="T72" fmla="*/ 30 w 484"/>
                <a:gd name="T73" fmla="*/ 46 h 295"/>
                <a:gd name="T74" fmla="*/ 0 w 484"/>
                <a:gd name="T75" fmla="*/ 31 h 295"/>
                <a:gd name="T76" fmla="*/ 2 w 484"/>
                <a:gd name="T77" fmla="*/ 21 h 295"/>
                <a:gd name="T78" fmla="*/ 4 w 484"/>
                <a:gd name="T79" fmla="*/ 12 h 295"/>
                <a:gd name="T80" fmla="*/ 9 w 484"/>
                <a:gd name="T81" fmla="*/ 4 h 295"/>
                <a:gd name="T82" fmla="*/ 16 w 484"/>
                <a:gd name="T83" fmla="*/ 0 h 295"/>
                <a:gd name="T84" fmla="*/ 37 w 484"/>
                <a:gd name="T85" fmla="*/ 4 h 295"/>
                <a:gd name="T86" fmla="*/ 58 w 484"/>
                <a:gd name="T87" fmla="*/ 13 h 295"/>
                <a:gd name="T88" fmla="*/ 76 w 484"/>
                <a:gd name="T89" fmla="*/ 23 h 295"/>
                <a:gd name="T90" fmla="*/ 92 w 484"/>
                <a:gd name="T91" fmla="*/ 35 h 295"/>
                <a:gd name="T92" fmla="*/ 109 w 484"/>
                <a:gd name="T93" fmla="*/ 48 h 295"/>
                <a:gd name="T94" fmla="*/ 126 w 484"/>
                <a:gd name="T95" fmla="*/ 60 h 295"/>
                <a:gd name="T96" fmla="*/ 144 w 484"/>
                <a:gd name="T97" fmla="*/ 69 h 295"/>
                <a:gd name="T98" fmla="*/ 164 w 484"/>
                <a:gd name="T99" fmla="*/ 7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4" h="295">
                  <a:moveTo>
                    <a:pt x="164" y="77"/>
                  </a:moveTo>
                  <a:lnTo>
                    <a:pt x="183" y="89"/>
                  </a:lnTo>
                  <a:lnTo>
                    <a:pt x="204" y="100"/>
                  </a:lnTo>
                  <a:lnTo>
                    <a:pt x="223" y="112"/>
                  </a:lnTo>
                  <a:lnTo>
                    <a:pt x="242" y="124"/>
                  </a:lnTo>
                  <a:lnTo>
                    <a:pt x="261" y="136"/>
                  </a:lnTo>
                  <a:lnTo>
                    <a:pt x="281" y="149"/>
                  </a:lnTo>
                  <a:lnTo>
                    <a:pt x="300" y="160"/>
                  </a:lnTo>
                  <a:lnTo>
                    <a:pt x="319" y="173"/>
                  </a:lnTo>
                  <a:lnTo>
                    <a:pt x="338" y="185"/>
                  </a:lnTo>
                  <a:lnTo>
                    <a:pt x="357" y="196"/>
                  </a:lnTo>
                  <a:lnTo>
                    <a:pt x="377" y="209"/>
                  </a:lnTo>
                  <a:lnTo>
                    <a:pt x="396" y="220"/>
                  </a:lnTo>
                  <a:lnTo>
                    <a:pt x="415" y="231"/>
                  </a:lnTo>
                  <a:lnTo>
                    <a:pt x="434" y="242"/>
                  </a:lnTo>
                  <a:lnTo>
                    <a:pt x="453" y="252"/>
                  </a:lnTo>
                  <a:lnTo>
                    <a:pt x="472" y="263"/>
                  </a:lnTo>
                  <a:lnTo>
                    <a:pt x="476" y="269"/>
                  </a:lnTo>
                  <a:lnTo>
                    <a:pt x="483" y="275"/>
                  </a:lnTo>
                  <a:lnTo>
                    <a:pt x="484" y="283"/>
                  </a:lnTo>
                  <a:lnTo>
                    <a:pt x="478" y="290"/>
                  </a:lnTo>
                  <a:lnTo>
                    <a:pt x="457" y="295"/>
                  </a:lnTo>
                  <a:lnTo>
                    <a:pt x="426" y="281"/>
                  </a:lnTo>
                  <a:lnTo>
                    <a:pt x="397" y="265"/>
                  </a:lnTo>
                  <a:lnTo>
                    <a:pt x="368" y="250"/>
                  </a:lnTo>
                  <a:lnTo>
                    <a:pt x="338" y="233"/>
                  </a:lnTo>
                  <a:lnTo>
                    <a:pt x="310" y="218"/>
                  </a:lnTo>
                  <a:lnTo>
                    <a:pt x="282" y="200"/>
                  </a:lnTo>
                  <a:lnTo>
                    <a:pt x="254" y="183"/>
                  </a:lnTo>
                  <a:lnTo>
                    <a:pt x="227" y="167"/>
                  </a:lnTo>
                  <a:lnTo>
                    <a:pt x="199" y="149"/>
                  </a:lnTo>
                  <a:lnTo>
                    <a:pt x="170" y="131"/>
                  </a:lnTo>
                  <a:lnTo>
                    <a:pt x="144" y="114"/>
                  </a:lnTo>
                  <a:lnTo>
                    <a:pt x="115" y="96"/>
                  </a:lnTo>
                  <a:lnTo>
                    <a:pt x="87" y="80"/>
                  </a:lnTo>
                  <a:lnTo>
                    <a:pt x="59" y="63"/>
                  </a:lnTo>
                  <a:lnTo>
                    <a:pt x="30" y="46"/>
                  </a:lnTo>
                  <a:lnTo>
                    <a:pt x="0" y="31"/>
                  </a:lnTo>
                  <a:lnTo>
                    <a:pt x="2" y="21"/>
                  </a:lnTo>
                  <a:lnTo>
                    <a:pt x="4" y="12"/>
                  </a:lnTo>
                  <a:lnTo>
                    <a:pt x="9" y="4"/>
                  </a:lnTo>
                  <a:lnTo>
                    <a:pt x="16" y="0"/>
                  </a:lnTo>
                  <a:lnTo>
                    <a:pt x="37" y="4"/>
                  </a:lnTo>
                  <a:lnTo>
                    <a:pt x="58" y="13"/>
                  </a:lnTo>
                  <a:lnTo>
                    <a:pt x="76" y="23"/>
                  </a:lnTo>
                  <a:lnTo>
                    <a:pt x="92" y="35"/>
                  </a:lnTo>
                  <a:lnTo>
                    <a:pt x="109" y="48"/>
                  </a:lnTo>
                  <a:lnTo>
                    <a:pt x="126" y="60"/>
                  </a:lnTo>
                  <a:lnTo>
                    <a:pt x="144" y="69"/>
                  </a:lnTo>
                  <a:lnTo>
                    <a:pt x="164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Freeform 27"/>
            <p:cNvSpPr>
              <a:spLocks/>
            </p:cNvSpPr>
            <p:nvPr/>
          </p:nvSpPr>
          <p:spPr bwMode="auto">
            <a:xfrm>
              <a:off x="1001" y="3561"/>
              <a:ext cx="161" cy="94"/>
            </a:xfrm>
            <a:custGeom>
              <a:avLst/>
              <a:gdLst>
                <a:gd name="T0" fmla="*/ 250 w 483"/>
                <a:gd name="T1" fmla="*/ 130 h 282"/>
                <a:gd name="T2" fmla="*/ 263 w 483"/>
                <a:gd name="T3" fmla="*/ 140 h 282"/>
                <a:gd name="T4" fmla="*/ 277 w 483"/>
                <a:gd name="T5" fmla="*/ 150 h 282"/>
                <a:gd name="T6" fmla="*/ 291 w 483"/>
                <a:gd name="T7" fmla="*/ 159 h 282"/>
                <a:gd name="T8" fmla="*/ 305 w 483"/>
                <a:gd name="T9" fmla="*/ 168 h 282"/>
                <a:gd name="T10" fmla="*/ 319 w 483"/>
                <a:gd name="T11" fmla="*/ 177 h 282"/>
                <a:gd name="T12" fmla="*/ 334 w 483"/>
                <a:gd name="T13" fmla="*/ 185 h 282"/>
                <a:gd name="T14" fmla="*/ 350 w 483"/>
                <a:gd name="T15" fmla="*/ 192 h 282"/>
                <a:gd name="T16" fmla="*/ 364 w 483"/>
                <a:gd name="T17" fmla="*/ 201 h 282"/>
                <a:gd name="T18" fmla="*/ 379 w 483"/>
                <a:gd name="T19" fmla="*/ 209 h 282"/>
                <a:gd name="T20" fmla="*/ 395 w 483"/>
                <a:gd name="T21" fmla="*/ 217 h 282"/>
                <a:gd name="T22" fmla="*/ 410 w 483"/>
                <a:gd name="T23" fmla="*/ 224 h 282"/>
                <a:gd name="T24" fmla="*/ 424 w 483"/>
                <a:gd name="T25" fmla="*/ 232 h 282"/>
                <a:gd name="T26" fmla="*/ 439 w 483"/>
                <a:gd name="T27" fmla="*/ 240 h 282"/>
                <a:gd name="T28" fmla="*/ 453 w 483"/>
                <a:gd name="T29" fmla="*/ 249 h 282"/>
                <a:gd name="T30" fmla="*/ 468 w 483"/>
                <a:gd name="T31" fmla="*/ 256 h 282"/>
                <a:gd name="T32" fmla="*/ 482 w 483"/>
                <a:gd name="T33" fmla="*/ 265 h 282"/>
                <a:gd name="T34" fmla="*/ 483 w 483"/>
                <a:gd name="T35" fmla="*/ 276 h 282"/>
                <a:gd name="T36" fmla="*/ 476 w 483"/>
                <a:gd name="T37" fmla="*/ 280 h 282"/>
                <a:gd name="T38" fmla="*/ 466 w 483"/>
                <a:gd name="T39" fmla="*/ 280 h 282"/>
                <a:gd name="T40" fmla="*/ 457 w 483"/>
                <a:gd name="T41" fmla="*/ 282 h 282"/>
                <a:gd name="T42" fmla="*/ 427 w 483"/>
                <a:gd name="T43" fmla="*/ 269 h 282"/>
                <a:gd name="T44" fmla="*/ 396 w 483"/>
                <a:gd name="T45" fmla="*/ 256 h 282"/>
                <a:gd name="T46" fmla="*/ 366 w 483"/>
                <a:gd name="T47" fmla="*/ 244 h 282"/>
                <a:gd name="T48" fmla="*/ 337 w 483"/>
                <a:gd name="T49" fmla="*/ 230 h 282"/>
                <a:gd name="T50" fmla="*/ 308 w 483"/>
                <a:gd name="T51" fmla="*/ 214 h 282"/>
                <a:gd name="T52" fmla="*/ 279 w 483"/>
                <a:gd name="T53" fmla="*/ 200 h 282"/>
                <a:gd name="T54" fmla="*/ 251 w 483"/>
                <a:gd name="T55" fmla="*/ 185 h 282"/>
                <a:gd name="T56" fmla="*/ 223 w 483"/>
                <a:gd name="T57" fmla="*/ 168 h 282"/>
                <a:gd name="T58" fmla="*/ 195 w 483"/>
                <a:gd name="T59" fmla="*/ 153 h 282"/>
                <a:gd name="T60" fmla="*/ 167 w 483"/>
                <a:gd name="T61" fmla="*/ 136 h 282"/>
                <a:gd name="T62" fmla="*/ 139 w 483"/>
                <a:gd name="T63" fmla="*/ 120 h 282"/>
                <a:gd name="T64" fmla="*/ 112 w 483"/>
                <a:gd name="T65" fmla="*/ 103 h 282"/>
                <a:gd name="T66" fmla="*/ 84 w 483"/>
                <a:gd name="T67" fmla="*/ 88 h 282"/>
                <a:gd name="T68" fmla="*/ 55 w 483"/>
                <a:gd name="T69" fmla="*/ 71 h 282"/>
                <a:gd name="T70" fmla="*/ 29 w 483"/>
                <a:gd name="T71" fmla="*/ 54 h 282"/>
                <a:gd name="T72" fmla="*/ 0 w 483"/>
                <a:gd name="T73" fmla="*/ 38 h 282"/>
                <a:gd name="T74" fmla="*/ 6 w 483"/>
                <a:gd name="T75" fmla="*/ 26 h 282"/>
                <a:gd name="T76" fmla="*/ 12 w 483"/>
                <a:gd name="T77" fmla="*/ 17 h 282"/>
                <a:gd name="T78" fmla="*/ 18 w 483"/>
                <a:gd name="T79" fmla="*/ 8 h 282"/>
                <a:gd name="T80" fmla="*/ 26 w 483"/>
                <a:gd name="T81" fmla="*/ 0 h 282"/>
                <a:gd name="T82" fmla="*/ 41 w 483"/>
                <a:gd name="T83" fmla="*/ 6 h 282"/>
                <a:gd name="T84" fmla="*/ 57 w 483"/>
                <a:gd name="T85" fmla="*/ 12 h 282"/>
                <a:gd name="T86" fmla="*/ 71 w 483"/>
                <a:gd name="T87" fmla="*/ 20 h 282"/>
                <a:gd name="T88" fmla="*/ 85 w 483"/>
                <a:gd name="T89" fmla="*/ 27 h 282"/>
                <a:gd name="T90" fmla="*/ 99 w 483"/>
                <a:gd name="T91" fmla="*/ 35 h 282"/>
                <a:gd name="T92" fmla="*/ 113 w 483"/>
                <a:gd name="T93" fmla="*/ 44 h 282"/>
                <a:gd name="T94" fmla="*/ 126 w 483"/>
                <a:gd name="T95" fmla="*/ 53 h 282"/>
                <a:gd name="T96" fmla="*/ 140 w 483"/>
                <a:gd name="T97" fmla="*/ 63 h 282"/>
                <a:gd name="T98" fmla="*/ 153 w 483"/>
                <a:gd name="T99" fmla="*/ 72 h 282"/>
                <a:gd name="T100" fmla="*/ 167 w 483"/>
                <a:gd name="T101" fmla="*/ 81 h 282"/>
                <a:gd name="T102" fmla="*/ 180 w 483"/>
                <a:gd name="T103" fmla="*/ 91 h 282"/>
                <a:gd name="T104" fmla="*/ 194 w 483"/>
                <a:gd name="T105" fmla="*/ 99 h 282"/>
                <a:gd name="T106" fmla="*/ 206 w 483"/>
                <a:gd name="T107" fmla="*/ 108 h 282"/>
                <a:gd name="T108" fmla="*/ 221 w 483"/>
                <a:gd name="T109" fmla="*/ 116 h 282"/>
                <a:gd name="T110" fmla="*/ 236 w 483"/>
                <a:gd name="T111" fmla="*/ 123 h 282"/>
                <a:gd name="T112" fmla="*/ 250 w 483"/>
                <a:gd name="T113" fmla="*/ 13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282">
                  <a:moveTo>
                    <a:pt x="250" y="130"/>
                  </a:moveTo>
                  <a:lnTo>
                    <a:pt x="263" y="140"/>
                  </a:lnTo>
                  <a:lnTo>
                    <a:pt x="277" y="150"/>
                  </a:lnTo>
                  <a:lnTo>
                    <a:pt x="291" y="159"/>
                  </a:lnTo>
                  <a:lnTo>
                    <a:pt x="305" y="168"/>
                  </a:lnTo>
                  <a:lnTo>
                    <a:pt x="319" y="177"/>
                  </a:lnTo>
                  <a:lnTo>
                    <a:pt x="334" y="185"/>
                  </a:lnTo>
                  <a:lnTo>
                    <a:pt x="350" y="192"/>
                  </a:lnTo>
                  <a:lnTo>
                    <a:pt x="364" y="201"/>
                  </a:lnTo>
                  <a:lnTo>
                    <a:pt x="379" y="209"/>
                  </a:lnTo>
                  <a:lnTo>
                    <a:pt x="395" y="217"/>
                  </a:lnTo>
                  <a:lnTo>
                    <a:pt x="410" y="224"/>
                  </a:lnTo>
                  <a:lnTo>
                    <a:pt x="424" y="232"/>
                  </a:lnTo>
                  <a:lnTo>
                    <a:pt x="439" y="240"/>
                  </a:lnTo>
                  <a:lnTo>
                    <a:pt x="453" y="249"/>
                  </a:lnTo>
                  <a:lnTo>
                    <a:pt x="468" y="256"/>
                  </a:lnTo>
                  <a:lnTo>
                    <a:pt x="482" y="265"/>
                  </a:lnTo>
                  <a:lnTo>
                    <a:pt x="483" y="276"/>
                  </a:lnTo>
                  <a:lnTo>
                    <a:pt x="476" y="280"/>
                  </a:lnTo>
                  <a:lnTo>
                    <a:pt x="466" y="280"/>
                  </a:lnTo>
                  <a:lnTo>
                    <a:pt x="457" y="282"/>
                  </a:lnTo>
                  <a:lnTo>
                    <a:pt x="427" y="269"/>
                  </a:lnTo>
                  <a:lnTo>
                    <a:pt x="396" y="256"/>
                  </a:lnTo>
                  <a:lnTo>
                    <a:pt x="366" y="244"/>
                  </a:lnTo>
                  <a:lnTo>
                    <a:pt x="337" y="230"/>
                  </a:lnTo>
                  <a:lnTo>
                    <a:pt x="308" y="214"/>
                  </a:lnTo>
                  <a:lnTo>
                    <a:pt x="279" y="200"/>
                  </a:lnTo>
                  <a:lnTo>
                    <a:pt x="251" y="185"/>
                  </a:lnTo>
                  <a:lnTo>
                    <a:pt x="223" y="168"/>
                  </a:lnTo>
                  <a:lnTo>
                    <a:pt x="195" y="153"/>
                  </a:lnTo>
                  <a:lnTo>
                    <a:pt x="167" y="136"/>
                  </a:lnTo>
                  <a:lnTo>
                    <a:pt x="139" y="120"/>
                  </a:lnTo>
                  <a:lnTo>
                    <a:pt x="112" y="103"/>
                  </a:lnTo>
                  <a:lnTo>
                    <a:pt x="84" y="88"/>
                  </a:lnTo>
                  <a:lnTo>
                    <a:pt x="55" y="71"/>
                  </a:lnTo>
                  <a:lnTo>
                    <a:pt x="29" y="54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2" y="17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1" y="6"/>
                  </a:lnTo>
                  <a:lnTo>
                    <a:pt x="57" y="12"/>
                  </a:lnTo>
                  <a:lnTo>
                    <a:pt x="71" y="20"/>
                  </a:lnTo>
                  <a:lnTo>
                    <a:pt x="85" y="27"/>
                  </a:lnTo>
                  <a:lnTo>
                    <a:pt x="99" y="35"/>
                  </a:lnTo>
                  <a:lnTo>
                    <a:pt x="113" y="44"/>
                  </a:lnTo>
                  <a:lnTo>
                    <a:pt x="126" y="53"/>
                  </a:lnTo>
                  <a:lnTo>
                    <a:pt x="140" y="63"/>
                  </a:lnTo>
                  <a:lnTo>
                    <a:pt x="153" y="72"/>
                  </a:lnTo>
                  <a:lnTo>
                    <a:pt x="167" y="81"/>
                  </a:lnTo>
                  <a:lnTo>
                    <a:pt x="180" y="91"/>
                  </a:lnTo>
                  <a:lnTo>
                    <a:pt x="194" y="99"/>
                  </a:lnTo>
                  <a:lnTo>
                    <a:pt x="206" y="108"/>
                  </a:lnTo>
                  <a:lnTo>
                    <a:pt x="221" y="116"/>
                  </a:lnTo>
                  <a:lnTo>
                    <a:pt x="236" y="123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Freeform 28"/>
            <p:cNvSpPr>
              <a:spLocks/>
            </p:cNvSpPr>
            <p:nvPr/>
          </p:nvSpPr>
          <p:spPr bwMode="auto">
            <a:xfrm>
              <a:off x="751" y="3589"/>
              <a:ext cx="154" cy="165"/>
            </a:xfrm>
            <a:custGeom>
              <a:avLst/>
              <a:gdLst>
                <a:gd name="T0" fmla="*/ 461 w 462"/>
                <a:gd name="T1" fmla="*/ 84 h 493"/>
                <a:gd name="T2" fmla="*/ 457 w 462"/>
                <a:gd name="T3" fmla="*/ 151 h 493"/>
                <a:gd name="T4" fmla="*/ 443 w 462"/>
                <a:gd name="T5" fmla="*/ 198 h 493"/>
                <a:gd name="T6" fmla="*/ 430 w 462"/>
                <a:gd name="T7" fmla="*/ 271 h 493"/>
                <a:gd name="T8" fmla="*/ 420 w 462"/>
                <a:gd name="T9" fmla="*/ 346 h 493"/>
                <a:gd name="T10" fmla="*/ 405 w 462"/>
                <a:gd name="T11" fmla="*/ 417 h 493"/>
                <a:gd name="T12" fmla="*/ 385 w 462"/>
                <a:gd name="T13" fmla="*/ 457 h 493"/>
                <a:gd name="T14" fmla="*/ 373 w 462"/>
                <a:gd name="T15" fmla="*/ 457 h 493"/>
                <a:gd name="T16" fmla="*/ 357 w 462"/>
                <a:gd name="T17" fmla="*/ 447 h 493"/>
                <a:gd name="T18" fmla="*/ 341 w 462"/>
                <a:gd name="T19" fmla="*/ 439 h 493"/>
                <a:gd name="T20" fmla="*/ 306 w 462"/>
                <a:gd name="T21" fmla="*/ 440 h 493"/>
                <a:gd name="T22" fmla="*/ 257 w 462"/>
                <a:gd name="T23" fmla="*/ 440 h 493"/>
                <a:gd name="T24" fmla="*/ 210 w 462"/>
                <a:gd name="T25" fmla="*/ 440 h 493"/>
                <a:gd name="T26" fmla="*/ 163 w 462"/>
                <a:gd name="T27" fmla="*/ 442 h 493"/>
                <a:gd name="T28" fmla="*/ 133 w 462"/>
                <a:gd name="T29" fmla="*/ 450 h 493"/>
                <a:gd name="T30" fmla="*/ 127 w 462"/>
                <a:gd name="T31" fmla="*/ 467 h 493"/>
                <a:gd name="T32" fmla="*/ 119 w 462"/>
                <a:gd name="T33" fmla="*/ 484 h 493"/>
                <a:gd name="T34" fmla="*/ 105 w 462"/>
                <a:gd name="T35" fmla="*/ 493 h 493"/>
                <a:gd name="T36" fmla="*/ 78 w 462"/>
                <a:gd name="T37" fmla="*/ 485 h 493"/>
                <a:gd name="T38" fmla="*/ 76 w 462"/>
                <a:gd name="T39" fmla="*/ 448 h 493"/>
                <a:gd name="T40" fmla="*/ 60 w 462"/>
                <a:gd name="T41" fmla="*/ 429 h 493"/>
                <a:gd name="T42" fmla="*/ 40 w 462"/>
                <a:gd name="T43" fmla="*/ 424 h 493"/>
                <a:gd name="T44" fmla="*/ 19 w 462"/>
                <a:gd name="T45" fmla="*/ 420 h 493"/>
                <a:gd name="T46" fmla="*/ 4 w 462"/>
                <a:gd name="T47" fmla="*/ 410 h 493"/>
                <a:gd name="T48" fmla="*/ 5 w 462"/>
                <a:gd name="T49" fmla="*/ 380 h 493"/>
                <a:gd name="T50" fmla="*/ 21 w 462"/>
                <a:gd name="T51" fmla="*/ 329 h 493"/>
                <a:gd name="T52" fmla="*/ 39 w 462"/>
                <a:gd name="T53" fmla="*/ 273 h 493"/>
                <a:gd name="T54" fmla="*/ 51 w 462"/>
                <a:gd name="T55" fmla="*/ 215 h 493"/>
                <a:gd name="T56" fmla="*/ 58 w 462"/>
                <a:gd name="T57" fmla="*/ 179 h 493"/>
                <a:gd name="T58" fmla="*/ 71 w 462"/>
                <a:gd name="T59" fmla="*/ 143 h 493"/>
                <a:gd name="T60" fmla="*/ 90 w 462"/>
                <a:gd name="T61" fmla="*/ 92 h 493"/>
                <a:gd name="T62" fmla="*/ 106 w 462"/>
                <a:gd name="T63" fmla="*/ 32 h 493"/>
                <a:gd name="T64" fmla="*/ 132 w 462"/>
                <a:gd name="T65" fmla="*/ 5 h 493"/>
                <a:gd name="T66" fmla="*/ 176 w 462"/>
                <a:gd name="T67" fmla="*/ 14 h 493"/>
                <a:gd name="T68" fmla="*/ 218 w 462"/>
                <a:gd name="T69" fmla="*/ 22 h 493"/>
                <a:gd name="T70" fmla="*/ 261 w 462"/>
                <a:gd name="T71" fmla="*/ 28 h 493"/>
                <a:gd name="T72" fmla="*/ 304 w 462"/>
                <a:gd name="T73" fmla="*/ 33 h 493"/>
                <a:gd name="T74" fmla="*/ 346 w 462"/>
                <a:gd name="T75" fmla="*/ 38 h 493"/>
                <a:gd name="T76" fmla="*/ 387 w 462"/>
                <a:gd name="T77" fmla="*/ 42 h 493"/>
                <a:gd name="T78" fmla="*/ 426 w 462"/>
                <a:gd name="T79" fmla="*/ 4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3">
                  <a:moveTo>
                    <a:pt x="446" y="49"/>
                  </a:moveTo>
                  <a:lnTo>
                    <a:pt x="461" y="84"/>
                  </a:lnTo>
                  <a:lnTo>
                    <a:pt x="462" y="122"/>
                  </a:lnTo>
                  <a:lnTo>
                    <a:pt x="457" y="151"/>
                  </a:lnTo>
                  <a:lnTo>
                    <a:pt x="453" y="163"/>
                  </a:lnTo>
                  <a:lnTo>
                    <a:pt x="443" y="198"/>
                  </a:lnTo>
                  <a:lnTo>
                    <a:pt x="435" y="234"/>
                  </a:lnTo>
                  <a:lnTo>
                    <a:pt x="430" y="271"/>
                  </a:lnTo>
                  <a:lnTo>
                    <a:pt x="425" y="308"/>
                  </a:lnTo>
                  <a:lnTo>
                    <a:pt x="420" y="346"/>
                  </a:lnTo>
                  <a:lnTo>
                    <a:pt x="414" y="383"/>
                  </a:lnTo>
                  <a:lnTo>
                    <a:pt x="405" y="417"/>
                  </a:lnTo>
                  <a:lnTo>
                    <a:pt x="392" y="450"/>
                  </a:lnTo>
                  <a:lnTo>
                    <a:pt x="385" y="457"/>
                  </a:lnTo>
                  <a:lnTo>
                    <a:pt x="379" y="459"/>
                  </a:lnTo>
                  <a:lnTo>
                    <a:pt x="373" y="457"/>
                  </a:lnTo>
                  <a:lnTo>
                    <a:pt x="366" y="453"/>
                  </a:lnTo>
                  <a:lnTo>
                    <a:pt x="357" y="447"/>
                  </a:lnTo>
                  <a:lnTo>
                    <a:pt x="350" y="443"/>
                  </a:lnTo>
                  <a:lnTo>
                    <a:pt x="341" y="439"/>
                  </a:lnTo>
                  <a:lnTo>
                    <a:pt x="332" y="440"/>
                  </a:lnTo>
                  <a:lnTo>
                    <a:pt x="306" y="440"/>
                  </a:lnTo>
                  <a:lnTo>
                    <a:pt x="282" y="440"/>
                  </a:lnTo>
                  <a:lnTo>
                    <a:pt x="257" y="440"/>
                  </a:lnTo>
                  <a:lnTo>
                    <a:pt x="233" y="439"/>
                  </a:lnTo>
                  <a:lnTo>
                    <a:pt x="210" y="440"/>
                  </a:lnTo>
                  <a:lnTo>
                    <a:pt x="186" y="440"/>
                  </a:lnTo>
                  <a:lnTo>
                    <a:pt x="163" y="442"/>
                  </a:lnTo>
                  <a:lnTo>
                    <a:pt x="138" y="443"/>
                  </a:lnTo>
                  <a:lnTo>
                    <a:pt x="133" y="450"/>
                  </a:lnTo>
                  <a:lnTo>
                    <a:pt x="129" y="458"/>
                  </a:lnTo>
                  <a:lnTo>
                    <a:pt x="127" y="467"/>
                  </a:lnTo>
                  <a:lnTo>
                    <a:pt x="123" y="476"/>
                  </a:lnTo>
                  <a:lnTo>
                    <a:pt x="119" y="484"/>
                  </a:lnTo>
                  <a:lnTo>
                    <a:pt x="113" y="489"/>
                  </a:lnTo>
                  <a:lnTo>
                    <a:pt x="105" y="493"/>
                  </a:lnTo>
                  <a:lnTo>
                    <a:pt x="94" y="493"/>
                  </a:lnTo>
                  <a:lnTo>
                    <a:pt x="78" y="485"/>
                  </a:lnTo>
                  <a:lnTo>
                    <a:pt x="76" y="468"/>
                  </a:lnTo>
                  <a:lnTo>
                    <a:pt x="76" y="448"/>
                  </a:lnTo>
                  <a:lnTo>
                    <a:pt x="69" y="433"/>
                  </a:lnTo>
                  <a:lnTo>
                    <a:pt x="60" y="429"/>
                  </a:lnTo>
                  <a:lnTo>
                    <a:pt x="50" y="426"/>
                  </a:lnTo>
                  <a:lnTo>
                    <a:pt x="40" y="424"/>
                  </a:lnTo>
                  <a:lnTo>
                    <a:pt x="30" y="422"/>
                  </a:lnTo>
                  <a:lnTo>
                    <a:pt x="19" y="420"/>
                  </a:lnTo>
                  <a:lnTo>
                    <a:pt x="12" y="416"/>
                  </a:lnTo>
                  <a:lnTo>
                    <a:pt x="4" y="410"/>
                  </a:lnTo>
                  <a:lnTo>
                    <a:pt x="0" y="401"/>
                  </a:lnTo>
                  <a:lnTo>
                    <a:pt x="5" y="380"/>
                  </a:lnTo>
                  <a:lnTo>
                    <a:pt x="13" y="356"/>
                  </a:lnTo>
                  <a:lnTo>
                    <a:pt x="21" y="329"/>
                  </a:lnTo>
                  <a:lnTo>
                    <a:pt x="30" y="301"/>
                  </a:lnTo>
                  <a:lnTo>
                    <a:pt x="39" y="273"/>
                  </a:lnTo>
                  <a:lnTo>
                    <a:pt x="46" y="243"/>
                  </a:lnTo>
                  <a:lnTo>
                    <a:pt x="51" y="215"/>
                  </a:lnTo>
                  <a:lnTo>
                    <a:pt x="55" y="189"/>
                  </a:lnTo>
                  <a:lnTo>
                    <a:pt x="58" y="179"/>
                  </a:lnTo>
                  <a:lnTo>
                    <a:pt x="63" y="164"/>
                  </a:lnTo>
                  <a:lnTo>
                    <a:pt x="71" y="143"/>
                  </a:lnTo>
                  <a:lnTo>
                    <a:pt x="81" y="119"/>
                  </a:lnTo>
                  <a:lnTo>
                    <a:pt x="90" y="92"/>
                  </a:lnTo>
                  <a:lnTo>
                    <a:pt x="100" y="64"/>
                  </a:lnTo>
                  <a:lnTo>
                    <a:pt x="106" y="32"/>
                  </a:lnTo>
                  <a:lnTo>
                    <a:pt x="112" y="0"/>
                  </a:lnTo>
                  <a:lnTo>
                    <a:pt x="132" y="5"/>
                  </a:lnTo>
                  <a:lnTo>
                    <a:pt x="154" y="10"/>
                  </a:lnTo>
                  <a:lnTo>
                    <a:pt x="176" y="14"/>
                  </a:lnTo>
                  <a:lnTo>
                    <a:pt x="196" y="18"/>
                  </a:lnTo>
                  <a:lnTo>
                    <a:pt x="218" y="22"/>
                  </a:lnTo>
                  <a:lnTo>
                    <a:pt x="240" y="26"/>
                  </a:lnTo>
                  <a:lnTo>
                    <a:pt x="261" y="28"/>
                  </a:lnTo>
                  <a:lnTo>
                    <a:pt x="283" y="31"/>
                  </a:lnTo>
                  <a:lnTo>
                    <a:pt x="304" y="33"/>
                  </a:lnTo>
                  <a:lnTo>
                    <a:pt x="325" y="36"/>
                  </a:lnTo>
                  <a:lnTo>
                    <a:pt x="346" y="38"/>
                  </a:lnTo>
                  <a:lnTo>
                    <a:pt x="366" y="40"/>
                  </a:lnTo>
                  <a:lnTo>
                    <a:pt x="387" y="42"/>
                  </a:lnTo>
                  <a:lnTo>
                    <a:pt x="407" y="45"/>
                  </a:lnTo>
                  <a:lnTo>
                    <a:pt x="426" y="46"/>
                  </a:lnTo>
                  <a:lnTo>
                    <a:pt x="446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Freeform 29"/>
            <p:cNvSpPr>
              <a:spLocks/>
            </p:cNvSpPr>
            <p:nvPr/>
          </p:nvSpPr>
          <p:spPr bwMode="auto">
            <a:xfrm>
              <a:off x="996" y="3591"/>
              <a:ext cx="157" cy="91"/>
            </a:xfrm>
            <a:custGeom>
              <a:avLst/>
              <a:gdLst>
                <a:gd name="T0" fmla="*/ 178 w 472"/>
                <a:gd name="T1" fmla="*/ 82 h 273"/>
                <a:gd name="T2" fmla="*/ 192 w 472"/>
                <a:gd name="T3" fmla="*/ 91 h 273"/>
                <a:gd name="T4" fmla="*/ 207 w 472"/>
                <a:gd name="T5" fmla="*/ 100 h 273"/>
                <a:gd name="T6" fmla="*/ 221 w 472"/>
                <a:gd name="T7" fmla="*/ 108 h 273"/>
                <a:gd name="T8" fmla="*/ 237 w 472"/>
                <a:gd name="T9" fmla="*/ 117 h 273"/>
                <a:gd name="T10" fmla="*/ 251 w 472"/>
                <a:gd name="T11" fmla="*/ 125 h 273"/>
                <a:gd name="T12" fmla="*/ 266 w 472"/>
                <a:gd name="T13" fmla="*/ 133 h 273"/>
                <a:gd name="T14" fmla="*/ 281 w 472"/>
                <a:gd name="T15" fmla="*/ 141 h 273"/>
                <a:gd name="T16" fmla="*/ 297 w 472"/>
                <a:gd name="T17" fmla="*/ 149 h 273"/>
                <a:gd name="T18" fmla="*/ 311 w 472"/>
                <a:gd name="T19" fmla="*/ 157 h 273"/>
                <a:gd name="T20" fmla="*/ 326 w 472"/>
                <a:gd name="T21" fmla="*/ 164 h 273"/>
                <a:gd name="T22" fmla="*/ 341 w 472"/>
                <a:gd name="T23" fmla="*/ 172 h 273"/>
                <a:gd name="T24" fmla="*/ 356 w 472"/>
                <a:gd name="T25" fmla="*/ 180 h 273"/>
                <a:gd name="T26" fmla="*/ 370 w 472"/>
                <a:gd name="T27" fmla="*/ 186 h 273"/>
                <a:gd name="T28" fmla="*/ 384 w 472"/>
                <a:gd name="T29" fmla="*/ 194 h 273"/>
                <a:gd name="T30" fmla="*/ 398 w 472"/>
                <a:gd name="T31" fmla="*/ 200 h 273"/>
                <a:gd name="T32" fmla="*/ 412 w 472"/>
                <a:gd name="T33" fmla="*/ 206 h 273"/>
                <a:gd name="T34" fmla="*/ 421 w 472"/>
                <a:gd name="T35" fmla="*/ 215 h 273"/>
                <a:gd name="T36" fmla="*/ 431 w 472"/>
                <a:gd name="T37" fmla="*/ 221 h 273"/>
                <a:gd name="T38" fmla="*/ 441 w 472"/>
                <a:gd name="T39" fmla="*/ 226 h 273"/>
                <a:gd name="T40" fmla="*/ 453 w 472"/>
                <a:gd name="T41" fmla="*/ 229 h 273"/>
                <a:gd name="T42" fmla="*/ 462 w 472"/>
                <a:gd name="T43" fmla="*/ 235 h 273"/>
                <a:gd name="T44" fmla="*/ 468 w 472"/>
                <a:gd name="T45" fmla="*/ 241 h 273"/>
                <a:gd name="T46" fmla="*/ 472 w 472"/>
                <a:gd name="T47" fmla="*/ 251 h 273"/>
                <a:gd name="T48" fmla="*/ 471 w 472"/>
                <a:gd name="T49" fmla="*/ 265 h 273"/>
                <a:gd name="T50" fmla="*/ 457 w 472"/>
                <a:gd name="T51" fmla="*/ 273 h 273"/>
                <a:gd name="T52" fmla="*/ 427 w 472"/>
                <a:gd name="T53" fmla="*/ 259 h 273"/>
                <a:gd name="T54" fmla="*/ 399 w 472"/>
                <a:gd name="T55" fmla="*/ 245 h 273"/>
                <a:gd name="T56" fmla="*/ 370 w 472"/>
                <a:gd name="T57" fmla="*/ 231 h 273"/>
                <a:gd name="T58" fmla="*/ 341 w 472"/>
                <a:gd name="T59" fmla="*/ 217 h 273"/>
                <a:gd name="T60" fmla="*/ 313 w 472"/>
                <a:gd name="T61" fmla="*/ 203 h 273"/>
                <a:gd name="T62" fmla="*/ 285 w 472"/>
                <a:gd name="T63" fmla="*/ 189 h 273"/>
                <a:gd name="T64" fmla="*/ 257 w 472"/>
                <a:gd name="T65" fmla="*/ 174 h 273"/>
                <a:gd name="T66" fmla="*/ 229 w 472"/>
                <a:gd name="T67" fmla="*/ 160 h 273"/>
                <a:gd name="T68" fmla="*/ 201 w 472"/>
                <a:gd name="T69" fmla="*/ 148 h 273"/>
                <a:gd name="T70" fmla="*/ 173 w 472"/>
                <a:gd name="T71" fmla="*/ 133 h 273"/>
                <a:gd name="T72" fmla="*/ 146 w 472"/>
                <a:gd name="T73" fmla="*/ 119 h 273"/>
                <a:gd name="T74" fmla="*/ 118 w 472"/>
                <a:gd name="T75" fmla="*/ 104 h 273"/>
                <a:gd name="T76" fmla="*/ 91 w 472"/>
                <a:gd name="T77" fmla="*/ 90 h 273"/>
                <a:gd name="T78" fmla="*/ 62 w 472"/>
                <a:gd name="T79" fmla="*/ 76 h 273"/>
                <a:gd name="T80" fmla="*/ 36 w 472"/>
                <a:gd name="T81" fmla="*/ 61 h 273"/>
                <a:gd name="T82" fmla="*/ 7 w 472"/>
                <a:gd name="T83" fmla="*/ 45 h 273"/>
                <a:gd name="T84" fmla="*/ 0 w 472"/>
                <a:gd name="T85" fmla="*/ 36 h 273"/>
                <a:gd name="T86" fmla="*/ 0 w 472"/>
                <a:gd name="T87" fmla="*/ 27 h 273"/>
                <a:gd name="T88" fmla="*/ 4 w 472"/>
                <a:gd name="T89" fmla="*/ 17 h 273"/>
                <a:gd name="T90" fmla="*/ 9 w 472"/>
                <a:gd name="T91" fmla="*/ 8 h 273"/>
                <a:gd name="T92" fmla="*/ 15 w 472"/>
                <a:gd name="T93" fmla="*/ 3 h 273"/>
                <a:gd name="T94" fmla="*/ 22 w 472"/>
                <a:gd name="T95" fmla="*/ 0 h 273"/>
                <a:gd name="T96" fmla="*/ 30 w 472"/>
                <a:gd name="T97" fmla="*/ 0 h 273"/>
                <a:gd name="T98" fmla="*/ 38 w 472"/>
                <a:gd name="T99" fmla="*/ 3 h 273"/>
                <a:gd name="T100" fmla="*/ 47 w 472"/>
                <a:gd name="T101" fmla="*/ 5 h 273"/>
                <a:gd name="T102" fmla="*/ 55 w 472"/>
                <a:gd name="T103" fmla="*/ 9 h 273"/>
                <a:gd name="T104" fmla="*/ 64 w 472"/>
                <a:gd name="T105" fmla="*/ 13 h 273"/>
                <a:gd name="T106" fmla="*/ 71 w 472"/>
                <a:gd name="T107" fmla="*/ 16 h 273"/>
                <a:gd name="T108" fmla="*/ 82 w 472"/>
                <a:gd name="T109" fmla="*/ 27 h 273"/>
                <a:gd name="T110" fmla="*/ 93 w 472"/>
                <a:gd name="T111" fmla="*/ 37 h 273"/>
                <a:gd name="T112" fmla="*/ 106 w 472"/>
                <a:gd name="T113" fmla="*/ 45 h 273"/>
                <a:gd name="T114" fmla="*/ 120 w 472"/>
                <a:gd name="T115" fmla="*/ 54 h 273"/>
                <a:gd name="T116" fmla="*/ 134 w 472"/>
                <a:gd name="T117" fmla="*/ 62 h 273"/>
                <a:gd name="T118" fmla="*/ 148 w 472"/>
                <a:gd name="T119" fmla="*/ 68 h 273"/>
                <a:gd name="T120" fmla="*/ 164 w 472"/>
                <a:gd name="T121" fmla="*/ 75 h 273"/>
                <a:gd name="T122" fmla="*/ 178 w 472"/>
                <a:gd name="T123" fmla="*/ 8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2" h="273">
                  <a:moveTo>
                    <a:pt x="178" y="82"/>
                  </a:moveTo>
                  <a:lnTo>
                    <a:pt x="192" y="91"/>
                  </a:lnTo>
                  <a:lnTo>
                    <a:pt x="207" y="100"/>
                  </a:lnTo>
                  <a:lnTo>
                    <a:pt x="221" y="108"/>
                  </a:lnTo>
                  <a:lnTo>
                    <a:pt x="237" y="117"/>
                  </a:lnTo>
                  <a:lnTo>
                    <a:pt x="251" y="125"/>
                  </a:lnTo>
                  <a:lnTo>
                    <a:pt x="266" y="133"/>
                  </a:lnTo>
                  <a:lnTo>
                    <a:pt x="281" y="141"/>
                  </a:lnTo>
                  <a:lnTo>
                    <a:pt x="297" y="149"/>
                  </a:lnTo>
                  <a:lnTo>
                    <a:pt x="311" y="157"/>
                  </a:lnTo>
                  <a:lnTo>
                    <a:pt x="326" y="164"/>
                  </a:lnTo>
                  <a:lnTo>
                    <a:pt x="341" y="172"/>
                  </a:lnTo>
                  <a:lnTo>
                    <a:pt x="356" y="180"/>
                  </a:lnTo>
                  <a:lnTo>
                    <a:pt x="370" y="186"/>
                  </a:lnTo>
                  <a:lnTo>
                    <a:pt x="384" y="194"/>
                  </a:lnTo>
                  <a:lnTo>
                    <a:pt x="398" y="200"/>
                  </a:lnTo>
                  <a:lnTo>
                    <a:pt x="412" y="206"/>
                  </a:lnTo>
                  <a:lnTo>
                    <a:pt x="421" y="215"/>
                  </a:lnTo>
                  <a:lnTo>
                    <a:pt x="431" y="221"/>
                  </a:lnTo>
                  <a:lnTo>
                    <a:pt x="441" y="226"/>
                  </a:lnTo>
                  <a:lnTo>
                    <a:pt x="453" y="229"/>
                  </a:lnTo>
                  <a:lnTo>
                    <a:pt x="462" y="235"/>
                  </a:lnTo>
                  <a:lnTo>
                    <a:pt x="468" y="241"/>
                  </a:lnTo>
                  <a:lnTo>
                    <a:pt x="472" y="251"/>
                  </a:lnTo>
                  <a:lnTo>
                    <a:pt x="471" y="265"/>
                  </a:lnTo>
                  <a:lnTo>
                    <a:pt x="457" y="273"/>
                  </a:lnTo>
                  <a:lnTo>
                    <a:pt x="427" y="259"/>
                  </a:lnTo>
                  <a:lnTo>
                    <a:pt x="399" y="245"/>
                  </a:lnTo>
                  <a:lnTo>
                    <a:pt x="370" y="231"/>
                  </a:lnTo>
                  <a:lnTo>
                    <a:pt x="341" y="217"/>
                  </a:lnTo>
                  <a:lnTo>
                    <a:pt x="313" y="203"/>
                  </a:lnTo>
                  <a:lnTo>
                    <a:pt x="285" y="189"/>
                  </a:lnTo>
                  <a:lnTo>
                    <a:pt x="257" y="174"/>
                  </a:lnTo>
                  <a:lnTo>
                    <a:pt x="229" y="160"/>
                  </a:lnTo>
                  <a:lnTo>
                    <a:pt x="201" y="148"/>
                  </a:lnTo>
                  <a:lnTo>
                    <a:pt x="173" y="133"/>
                  </a:lnTo>
                  <a:lnTo>
                    <a:pt x="146" y="119"/>
                  </a:lnTo>
                  <a:lnTo>
                    <a:pt x="118" y="104"/>
                  </a:lnTo>
                  <a:lnTo>
                    <a:pt x="91" y="90"/>
                  </a:lnTo>
                  <a:lnTo>
                    <a:pt x="62" y="76"/>
                  </a:lnTo>
                  <a:lnTo>
                    <a:pt x="36" y="61"/>
                  </a:lnTo>
                  <a:lnTo>
                    <a:pt x="7" y="45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8" y="3"/>
                  </a:lnTo>
                  <a:lnTo>
                    <a:pt x="47" y="5"/>
                  </a:lnTo>
                  <a:lnTo>
                    <a:pt x="55" y="9"/>
                  </a:lnTo>
                  <a:lnTo>
                    <a:pt x="64" y="13"/>
                  </a:lnTo>
                  <a:lnTo>
                    <a:pt x="71" y="16"/>
                  </a:lnTo>
                  <a:lnTo>
                    <a:pt x="82" y="27"/>
                  </a:lnTo>
                  <a:lnTo>
                    <a:pt x="93" y="37"/>
                  </a:lnTo>
                  <a:lnTo>
                    <a:pt x="106" y="45"/>
                  </a:lnTo>
                  <a:lnTo>
                    <a:pt x="120" y="54"/>
                  </a:lnTo>
                  <a:lnTo>
                    <a:pt x="134" y="62"/>
                  </a:lnTo>
                  <a:lnTo>
                    <a:pt x="148" y="68"/>
                  </a:lnTo>
                  <a:lnTo>
                    <a:pt x="164" y="75"/>
                  </a:lnTo>
                  <a:lnTo>
                    <a:pt x="17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Freeform 30"/>
            <p:cNvSpPr>
              <a:spLocks/>
            </p:cNvSpPr>
            <p:nvPr/>
          </p:nvSpPr>
          <p:spPr bwMode="auto">
            <a:xfrm>
              <a:off x="569" y="3594"/>
              <a:ext cx="20" cy="34"/>
            </a:xfrm>
            <a:custGeom>
              <a:avLst/>
              <a:gdLst>
                <a:gd name="T0" fmla="*/ 61 w 61"/>
                <a:gd name="T1" fmla="*/ 62 h 101"/>
                <a:gd name="T2" fmla="*/ 53 w 61"/>
                <a:gd name="T3" fmla="*/ 68 h 101"/>
                <a:gd name="T4" fmla="*/ 51 w 61"/>
                <a:gd name="T5" fmla="*/ 77 h 101"/>
                <a:gd name="T6" fmla="*/ 51 w 61"/>
                <a:gd name="T7" fmla="*/ 90 h 101"/>
                <a:gd name="T8" fmla="*/ 51 w 61"/>
                <a:gd name="T9" fmla="*/ 101 h 101"/>
                <a:gd name="T10" fmla="*/ 46 w 61"/>
                <a:gd name="T11" fmla="*/ 101 h 101"/>
                <a:gd name="T12" fmla="*/ 40 w 61"/>
                <a:gd name="T13" fmla="*/ 100 h 101"/>
                <a:gd name="T14" fmla="*/ 34 w 61"/>
                <a:gd name="T15" fmla="*/ 98 h 101"/>
                <a:gd name="T16" fmla="*/ 29 w 61"/>
                <a:gd name="T17" fmla="*/ 94 h 101"/>
                <a:gd name="T18" fmla="*/ 23 w 61"/>
                <a:gd name="T19" fmla="*/ 90 h 101"/>
                <a:gd name="T20" fmla="*/ 17 w 61"/>
                <a:gd name="T21" fmla="*/ 85 h 101"/>
                <a:gd name="T22" fmla="*/ 12 w 61"/>
                <a:gd name="T23" fmla="*/ 81 h 101"/>
                <a:gd name="T24" fmla="*/ 10 w 61"/>
                <a:gd name="T25" fmla="*/ 76 h 101"/>
                <a:gd name="T26" fmla="*/ 10 w 61"/>
                <a:gd name="T27" fmla="*/ 64 h 101"/>
                <a:gd name="T28" fmla="*/ 8 w 61"/>
                <a:gd name="T29" fmla="*/ 54 h 101"/>
                <a:gd name="T30" fmla="*/ 5 w 61"/>
                <a:gd name="T31" fmla="*/ 44 h 101"/>
                <a:gd name="T32" fmla="*/ 2 w 61"/>
                <a:gd name="T33" fmla="*/ 34 h 101"/>
                <a:gd name="T34" fmla="*/ 0 w 61"/>
                <a:gd name="T35" fmla="*/ 25 h 101"/>
                <a:gd name="T36" fmla="*/ 2 w 61"/>
                <a:gd name="T37" fmla="*/ 16 h 101"/>
                <a:gd name="T38" fmla="*/ 7 w 61"/>
                <a:gd name="T39" fmla="*/ 8 h 101"/>
                <a:gd name="T40" fmla="*/ 19 w 61"/>
                <a:gd name="T41" fmla="*/ 2 h 101"/>
                <a:gd name="T42" fmla="*/ 34 w 61"/>
                <a:gd name="T43" fmla="*/ 0 h 101"/>
                <a:gd name="T44" fmla="*/ 44 w 61"/>
                <a:gd name="T45" fmla="*/ 3 h 101"/>
                <a:gd name="T46" fmla="*/ 51 w 61"/>
                <a:gd name="T47" fmla="*/ 11 h 101"/>
                <a:gd name="T48" fmla="*/ 53 w 61"/>
                <a:gd name="T49" fmla="*/ 20 h 101"/>
                <a:gd name="T50" fmla="*/ 55 w 61"/>
                <a:gd name="T51" fmla="*/ 31 h 101"/>
                <a:gd name="T52" fmla="*/ 56 w 61"/>
                <a:gd name="T53" fmla="*/ 43 h 101"/>
                <a:gd name="T54" fmla="*/ 57 w 61"/>
                <a:gd name="T55" fmla="*/ 53 h 101"/>
                <a:gd name="T56" fmla="*/ 61 w 61"/>
                <a:gd name="T57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101">
                  <a:moveTo>
                    <a:pt x="61" y="62"/>
                  </a:moveTo>
                  <a:lnTo>
                    <a:pt x="53" y="68"/>
                  </a:lnTo>
                  <a:lnTo>
                    <a:pt x="51" y="77"/>
                  </a:lnTo>
                  <a:lnTo>
                    <a:pt x="51" y="90"/>
                  </a:lnTo>
                  <a:lnTo>
                    <a:pt x="51" y="101"/>
                  </a:lnTo>
                  <a:lnTo>
                    <a:pt x="46" y="101"/>
                  </a:lnTo>
                  <a:lnTo>
                    <a:pt x="40" y="100"/>
                  </a:lnTo>
                  <a:lnTo>
                    <a:pt x="34" y="98"/>
                  </a:lnTo>
                  <a:lnTo>
                    <a:pt x="29" y="94"/>
                  </a:lnTo>
                  <a:lnTo>
                    <a:pt x="23" y="90"/>
                  </a:lnTo>
                  <a:lnTo>
                    <a:pt x="17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64"/>
                  </a:lnTo>
                  <a:lnTo>
                    <a:pt x="8" y="54"/>
                  </a:lnTo>
                  <a:lnTo>
                    <a:pt x="5" y="44"/>
                  </a:lnTo>
                  <a:lnTo>
                    <a:pt x="2" y="34"/>
                  </a:lnTo>
                  <a:lnTo>
                    <a:pt x="0" y="25"/>
                  </a:lnTo>
                  <a:lnTo>
                    <a:pt x="2" y="16"/>
                  </a:lnTo>
                  <a:lnTo>
                    <a:pt x="7" y="8"/>
                  </a:lnTo>
                  <a:lnTo>
                    <a:pt x="19" y="2"/>
                  </a:lnTo>
                  <a:lnTo>
                    <a:pt x="34" y="0"/>
                  </a:lnTo>
                  <a:lnTo>
                    <a:pt x="44" y="3"/>
                  </a:lnTo>
                  <a:lnTo>
                    <a:pt x="51" y="11"/>
                  </a:lnTo>
                  <a:lnTo>
                    <a:pt x="53" y="20"/>
                  </a:lnTo>
                  <a:lnTo>
                    <a:pt x="55" y="31"/>
                  </a:lnTo>
                  <a:lnTo>
                    <a:pt x="56" y="43"/>
                  </a:lnTo>
                  <a:lnTo>
                    <a:pt x="57" y="53"/>
                  </a:lnTo>
                  <a:lnTo>
                    <a:pt x="61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1" name="Freeform 31"/>
            <p:cNvSpPr>
              <a:spLocks/>
            </p:cNvSpPr>
            <p:nvPr/>
          </p:nvSpPr>
          <p:spPr bwMode="auto">
            <a:xfrm>
              <a:off x="986" y="3620"/>
              <a:ext cx="161" cy="83"/>
            </a:xfrm>
            <a:custGeom>
              <a:avLst/>
              <a:gdLst>
                <a:gd name="T0" fmla="*/ 180 w 484"/>
                <a:gd name="T1" fmla="*/ 75 h 247"/>
                <a:gd name="T2" fmla="*/ 196 w 484"/>
                <a:gd name="T3" fmla="*/ 85 h 247"/>
                <a:gd name="T4" fmla="*/ 213 w 484"/>
                <a:gd name="T5" fmla="*/ 94 h 247"/>
                <a:gd name="T6" fmla="*/ 228 w 484"/>
                <a:gd name="T7" fmla="*/ 104 h 247"/>
                <a:gd name="T8" fmla="*/ 245 w 484"/>
                <a:gd name="T9" fmla="*/ 113 h 247"/>
                <a:gd name="T10" fmla="*/ 261 w 484"/>
                <a:gd name="T11" fmla="*/ 122 h 247"/>
                <a:gd name="T12" fmla="*/ 278 w 484"/>
                <a:gd name="T13" fmla="*/ 131 h 247"/>
                <a:gd name="T14" fmla="*/ 295 w 484"/>
                <a:gd name="T15" fmla="*/ 140 h 247"/>
                <a:gd name="T16" fmla="*/ 313 w 484"/>
                <a:gd name="T17" fmla="*/ 148 h 247"/>
                <a:gd name="T18" fmla="*/ 329 w 484"/>
                <a:gd name="T19" fmla="*/ 157 h 247"/>
                <a:gd name="T20" fmla="*/ 347 w 484"/>
                <a:gd name="T21" fmla="*/ 164 h 247"/>
                <a:gd name="T22" fmla="*/ 364 w 484"/>
                <a:gd name="T23" fmla="*/ 172 h 247"/>
                <a:gd name="T24" fmla="*/ 382 w 484"/>
                <a:gd name="T25" fmla="*/ 180 h 247"/>
                <a:gd name="T26" fmla="*/ 400 w 484"/>
                <a:gd name="T27" fmla="*/ 187 h 247"/>
                <a:gd name="T28" fmla="*/ 418 w 484"/>
                <a:gd name="T29" fmla="*/ 195 h 247"/>
                <a:gd name="T30" fmla="*/ 435 w 484"/>
                <a:gd name="T31" fmla="*/ 203 h 247"/>
                <a:gd name="T32" fmla="*/ 455 w 484"/>
                <a:gd name="T33" fmla="*/ 210 h 247"/>
                <a:gd name="T34" fmla="*/ 484 w 484"/>
                <a:gd name="T35" fmla="*/ 235 h 247"/>
                <a:gd name="T36" fmla="*/ 474 w 484"/>
                <a:gd name="T37" fmla="*/ 244 h 247"/>
                <a:gd name="T38" fmla="*/ 464 w 484"/>
                <a:gd name="T39" fmla="*/ 247 h 247"/>
                <a:gd name="T40" fmla="*/ 451 w 484"/>
                <a:gd name="T41" fmla="*/ 247 h 247"/>
                <a:gd name="T42" fmla="*/ 437 w 484"/>
                <a:gd name="T43" fmla="*/ 244 h 247"/>
                <a:gd name="T44" fmla="*/ 423 w 484"/>
                <a:gd name="T45" fmla="*/ 238 h 247"/>
                <a:gd name="T46" fmla="*/ 409 w 484"/>
                <a:gd name="T47" fmla="*/ 232 h 247"/>
                <a:gd name="T48" fmla="*/ 396 w 484"/>
                <a:gd name="T49" fmla="*/ 226 h 247"/>
                <a:gd name="T50" fmla="*/ 383 w 484"/>
                <a:gd name="T51" fmla="*/ 221 h 247"/>
                <a:gd name="T52" fmla="*/ 360 w 484"/>
                <a:gd name="T53" fmla="*/ 209 h 247"/>
                <a:gd name="T54" fmla="*/ 337 w 484"/>
                <a:gd name="T55" fmla="*/ 199 h 247"/>
                <a:gd name="T56" fmla="*/ 314 w 484"/>
                <a:gd name="T57" fmla="*/ 187 h 247"/>
                <a:gd name="T58" fmla="*/ 291 w 484"/>
                <a:gd name="T59" fmla="*/ 176 h 247"/>
                <a:gd name="T60" fmla="*/ 268 w 484"/>
                <a:gd name="T61" fmla="*/ 166 h 247"/>
                <a:gd name="T62" fmla="*/ 245 w 484"/>
                <a:gd name="T63" fmla="*/ 154 h 247"/>
                <a:gd name="T64" fmla="*/ 222 w 484"/>
                <a:gd name="T65" fmla="*/ 142 h 247"/>
                <a:gd name="T66" fmla="*/ 199 w 484"/>
                <a:gd name="T67" fmla="*/ 131 h 247"/>
                <a:gd name="T68" fmla="*/ 176 w 484"/>
                <a:gd name="T69" fmla="*/ 121 h 247"/>
                <a:gd name="T70" fmla="*/ 153 w 484"/>
                <a:gd name="T71" fmla="*/ 109 h 247"/>
                <a:gd name="T72" fmla="*/ 130 w 484"/>
                <a:gd name="T73" fmla="*/ 98 h 247"/>
                <a:gd name="T74" fmla="*/ 105 w 484"/>
                <a:gd name="T75" fmla="*/ 87 h 247"/>
                <a:gd name="T76" fmla="*/ 82 w 484"/>
                <a:gd name="T77" fmla="*/ 76 h 247"/>
                <a:gd name="T78" fmla="*/ 59 w 484"/>
                <a:gd name="T79" fmla="*/ 64 h 247"/>
                <a:gd name="T80" fmla="*/ 36 w 484"/>
                <a:gd name="T81" fmla="*/ 54 h 247"/>
                <a:gd name="T82" fmla="*/ 12 w 484"/>
                <a:gd name="T83" fmla="*/ 43 h 247"/>
                <a:gd name="T84" fmla="*/ 11 w 484"/>
                <a:gd name="T85" fmla="*/ 38 h 247"/>
                <a:gd name="T86" fmla="*/ 7 w 484"/>
                <a:gd name="T87" fmla="*/ 34 h 247"/>
                <a:gd name="T88" fmla="*/ 3 w 484"/>
                <a:gd name="T89" fmla="*/ 30 h 247"/>
                <a:gd name="T90" fmla="*/ 0 w 484"/>
                <a:gd name="T91" fmla="*/ 25 h 247"/>
                <a:gd name="T92" fmla="*/ 4 w 484"/>
                <a:gd name="T93" fmla="*/ 16 h 247"/>
                <a:gd name="T94" fmla="*/ 11 w 484"/>
                <a:gd name="T95" fmla="*/ 9 h 247"/>
                <a:gd name="T96" fmla="*/ 20 w 484"/>
                <a:gd name="T97" fmla="*/ 4 h 247"/>
                <a:gd name="T98" fmla="*/ 27 w 484"/>
                <a:gd name="T99" fmla="*/ 0 h 247"/>
                <a:gd name="T100" fmla="*/ 49 w 484"/>
                <a:gd name="T101" fmla="*/ 8 h 247"/>
                <a:gd name="T102" fmla="*/ 68 w 484"/>
                <a:gd name="T103" fmla="*/ 18 h 247"/>
                <a:gd name="T104" fmla="*/ 87 w 484"/>
                <a:gd name="T105" fmla="*/ 27 h 247"/>
                <a:gd name="T106" fmla="*/ 107 w 484"/>
                <a:gd name="T107" fmla="*/ 38 h 247"/>
                <a:gd name="T108" fmla="*/ 124 w 484"/>
                <a:gd name="T109" fmla="*/ 48 h 247"/>
                <a:gd name="T110" fmla="*/ 142 w 484"/>
                <a:gd name="T111" fmla="*/ 58 h 247"/>
                <a:gd name="T112" fmla="*/ 160 w 484"/>
                <a:gd name="T113" fmla="*/ 67 h 247"/>
                <a:gd name="T114" fmla="*/ 180 w 484"/>
                <a:gd name="T115" fmla="*/ 7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4" h="247">
                  <a:moveTo>
                    <a:pt x="180" y="75"/>
                  </a:moveTo>
                  <a:lnTo>
                    <a:pt x="196" y="85"/>
                  </a:lnTo>
                  <a:lnTo>
                    <a:pt x="213" y="94"/>
                  </a:lnTo>
                  <a:lnTo>
                    <a:pt x="228" y="104"/>
                  </a:lnTo>
                  <a:lnTo>
                    <a:pt x="245" y="113"/>
                  </a:lnTo>
                  <a:lnTo>
                    <a:pt x="261" y="122"/>
                  </a:lnTo>
                  <a:lnTo>
                    <a:pt x="278" y="131"/>
                  </a:lnTo>
                  <a:lnTo>
                    <a:pt x="295" y="140"/>
                  </a:lnTo>
                  <a:lnTo>
                    <a:pt x="313" y="148"/>
                  </a:lnTo>
                  <a:lnTo>
                    <a:pt x="329" y="157"/>
                  </a:lnTo>
                  <a:lnTo>
                    <a:pt x="347" y="164"/>
                  </a:lnTo>
                  <a:lnTo>
                    <a:pt x="364" y="172"/>
                  </a:lnTo>
                  <a:lnTo>
                    <a:pt x="382" y="180"/>
                  </a:lnTo>
                  <a:lnTo>
                    <a:pt x="400" y="187"/>
                  </a:lnTo>
                  <a:lnTo>
                    <a:pt x="418" y="195"/>
                  </a:lnTo>
                  <a:lnTo>
                    <a:pt x="435" y="203"/>
                  </a:lnTo>
                  <a:lnTo>
                    <a:pt x="455" y="210"/>
                  </a:lnTo>
                  <a:lnTo>
                    <a:pt x="484" y="235"/>
                  </a:lnTo>
                  <a:lnTo>
                    <a:pt x="474" y="244"/>
                  </a:lnTo>
                  <a:lnTo>
                    <a:pt x="464" y="247"/>
                  </a:lnTo>
                  <a:lnTo>
                    <a:pt x="451" y="247"/>
                  </a:lnTo>
                  <a:lnTo>
                    <a:pt x="437" y="244"/>
                  </a:lnTo>
                  <a:lnTo>
                    <a:pt x="423" y="238"/>
                  </a:lnTo>
                  <a:lnTo>
                    <a:pt x="409" y="232"/>
                  </a:lnTo>
                  <a:lnTo>
                    <a:pt x="396" y="226"/>
                  </a:lnTo>
                  <a:lnTo>
                    <a:pt x="383" y="221"/>
                  </a:lnTo>
                  <a:lnTo>
                    <a:pt x="360" y="209"/>
                  </a:lnTo>
                  <a:lnTo>
                    <a:pt x="337" y="199"/>
                  </a:lnTo>
                  <a:lnTo>
                    <a:pt x="314" y="187"/>
                  </a:lnTo>
                  <a:lnTo>
                    <a:pt x="291" y="176"/>
                  </a:lnTo>
                  <a:lnTo>
                    <a:pt x="268" y="166"/>
                  </a:lnTo>
                  <a:lnTo>
                    <a:pt x="245" y="154"/>
                  </a:lnTo>
                  <a:lnTo>
                    <a:pt x="222" y="142"/>
                  </a:lnTo>
                  <a:lnTo>
                    <a:pt x="199" y="131"/>
                  </a:lnTo>
                  <a:lnTo>
                    <a:pt x="176" y="121"/>
                  </a:lnTo>
                  <a:lnTo>
                    <a:pt x="153" y="109"/>
                  </a:lnTo>
                  <a:lnTo>
                    <a:pt x="130" y="98"/>
                  </a:lnTo>
                  <a:lnTo>
                    <a:pt x="105" y="87"/>
                  </a:lnTo>
                  <a:lnTo>
                    <a:pt x="82" y="76"/>
                  </a:lnTo>
                  <a:lnTo>
                    <a:pt x="59" y="64"/>
                  </a:lnTo>
                  <a:lnTo>
                    <a:pt x="36" y="54"/>
                  </a:lnTo>
                  <a:lnTo>
                    <a:pt x="12" y="43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3" y="30"/>
                  </a:lnTo>
                  <a:lnTo>
                    <a:pt x="0" y="25"/>
                  </a:lnTo>
                  <a:lnTo>
                    <a:pt x="4" y="16"/>
                  </a:lnTo>
                  <a:lnTo>
                    <a:pt x="11" y="9"/>
                  </a:lnTo>
                  <a:lnTo>
                    <a:pt x="20" y="4"/>
                  </a:lnTo>
                  <a:lnTo>
                    <a:pt x="27" y="0"/>
                  </a:lnTo>
                  <a:lnTo>
                    <a:pt x="49" y="8"/>
                  </a:lnTo>
                  <a:lnTo>
                    <a:pt x="68" y="18"/>
                  </a:lnTo>
                  <a:lnTo>
                    <a:pt x="87" y="27"/>
                  </a:lnTo>
                  <a:lnTo>
                    <a:pt x="107" y="38"/>
                  </a:lnTo>
                  <a:lnTo>
                    <a:pt x="124" y="48"/>
                  </a:lnTo>
                  <a:lnTo>
                    <a:pt x="142" y="58"/>
                  </a:lnTo>
                  <a:lnTo>
                    <a:pt x="160" y="67"/>
                  </a:lnTo>
                  <a:lnTo>
                    <a:pt x="18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Freeform 32"/>
            <p:cNvSpPr>
              <a:spLocks/>
            </p:cNvSpPr>
            <p:nvPr/>
          </p:nvSpPr>
          <p:spPr bwMode="auto">
            <a:xfrm>
              <a:off x="640" y="3626"/>
              <a:ext cx="82" cy="39"/>
            </a:xfrm>
            <a:custGeom>
              <a:avLst/>
              <a:gdLst>
                <a:gd name="T0" fmla="*/ 248 w 248"/>
                <a:gd name="T1" fmla="*/ 30 h 117"/>
                <a:gd name="T2" fmla="*/ 228 w 248"/>
                <a:gd name="T3" fmla="*/ 46 h 117"/>
                <a:gd name="T4" fmla="*/ 205 w 248"/>
                <a:gd name="T5" fmla="*/ 64 h 117"/>
                <a:gd name="T6" fmla="*/ 182 w 248"/>
                <a:gd name="T7" fmla="*/ 82 h 117"/>
                <a:gd name="T8" fmla="*/ 158 w 248"/>
                <a:gd name="T9" fmla="*/ 98 h 117"/>
                <a:gd name="T10" fmla="*/ 132 w 248"/>
                <a:gd name="T11" fmla="*/ 110 h 117"/>
                <a:gd name="T12" fmla="*/ 105 w 248"/>
                <a:gd name="T13" fmla="*/ 117 h 117"/>
                <a:gd name="T14" fmla="*/ 76 w 248"/>
                <a:gd name="T15" fmla="*/ 116 h 117"/>
                <a:gd name="T16" fmla="*/ 45 w 248"/>
                <a:gd name="T17" fmla="*/ 104 h 117"/>
                <a:gd name="T18" fmla="*/ 36 w 248"/>
                <a:gd name="T19" fmla="*/ 99 h 117"/>
                <a:gd name="T20" fmla="*/ 26 w 248"/>
                <a:gd name="T21" fmla="*/ 94 h 117"/>
                <a:gd name="T22" fmla="*/ 16 w 248"/>
                <a:gd name="T23" fmla="*/ 87 h 117"/>
                <a:gd name="T24" fmla="*/ 8 w 248"/>
                <a:gd name="T25" fmla="*/ 80 h 117"/>
                <a:gd name="T26" fmla="*/ 3 w 248"/>
                <a:gd name="T27" fmla="*/ 71 h 117"/>
                <a:gd name="T28" fmla="*/ 0 w 248"/>
                <a:gd name="T29" fmla="*/ 60 h 117"/>
                <a:gd name="T30" fmla="*/ 1 w 248"/>
                <a:gd name="T31" fmla="*/ 50 h 117"/>
                <a:gd name="T32" fmla="*/ 8 w 248"/>
                <a:gd name="T33" fmla="*/ 40 h 117"/>
                <a:gd name="T34" fmla="*/ 32 w 248"/>
                <a:gd name="T35" fmla="*/ 34 h 117"/>
                <a:gd name="T36" fmla="*/ 57 w 248"/>
                <a:gd name="T37" fmla="*/ 32 h 117"/>
                <a:gd name="T38" fmla="*/ 81 w 248"/>
                <a:gd name="T39" fmla="*/ 34 h 117"/>
                <a:gd name="T40" fmla="*/ 104 w 248"/>
                <a:gd name="T41" fmla="*/ 37 h 117"/>
                <a:gd name="T42" fmla="*/ 128 w 248"/>
                <a:gd name="T43" fmla="*/ 39 h 117"/>
                <a:gd name="T44" fmla="*/ 151 w 248"/>
                <a:gd name="T45" fmla="*/ 36 h 117"/>
                <a:gd name="T46" fmla="*/ 174 w 248"/>
                <a:gd name="T47" fmla="*/ 28 h 117"/>
                <a:gd name="T48" fmla="*/ 196 w 248"/>
                <a:gd name="T49" fmla="*/ 12 h 117"/>
                <a:gd name="T50" fmla="*/ 202 w 248"/>
                <a:gd name="T51" fmla="*/ 5 h 117"/>
                <a:gd name="T52" fmla="*/ 210 w 248"/>
                <a:gd name="T53" fmla="*/ 2 h 117"/>
                <a:gd name="T54" fmla="*/ 219 w 248"/>
                <a:gd name="T55" fmla="*/ 0 h 117"/>
                <a:gd name="T56" fmla="*/ 228 w 248"/>
                <a:gd name="T57" fmla="*/ 3 h 117"/>
                <a:gd name="T58" fmla="*/ 236 w 248"/>
                <a:gd name="T59" fmla="*/ 7 h 117"/>
                <a:gd name="T60" fmla="*/ 242 w 248"/>
                <a:gd name="T61" fmla="*/ 13 h 117"/>
                <a:gd name="T62" fmla="*/ 247 w 248"/>
                <a:gd name="T63" fmla="*/ 21 h 117"/>
                <a:gd name="T64" fmla="*/ 248 w 248"/>
                <a:gd name="T65" fmla="*/ 3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8" h="117">
                  <a:moveTo>
                    <a:pt x="248" y="30"/>
                  </a:moveTo>
                  <a:lnTo>
                    <a:pt x="228" y="46"/>
                  </a:lnTo>
                  <a:lnTo>
                    <a:pt x="205" y="64"/>
                  </a:lnTo>
                  <a:lnTo>
                    <a:pt x="182" y="82"/>
                  </a:lnTo>
                  <a:lnTo>
                    <a:pt x="158" y="98"/>
                  </a:lnTo>
                  <a:lnTo>
                    <a:pt x="132" y="110"/>
                  </a:lnTo>
                  <a:lnTo>
                    <a:pt x="105" y="117"/>
                  </a:lnTo>
                  <a:lnTo>
                    <a:pt x="76" y="116"/>
                  </a:lnTo>
                  <a:lnTo>
                    <a:pt x="45" y="104"/>
                  </a:lnTo>
                  <a:lnTo>
                    <a:pt x="36" y="99"/>
                  </a:lnTo>
                  <a:lnTo>
                    <a:pt x="26" y="94"/>
                  </a:lnTo>
                  <a:lnTo>
                    <a:pt x="16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0" y="60"/>
                  </a:lnTo>
                  <a:lnTo>
                    <a:pt x="1" y="50"/>
                  </a:lnTo>
                  <a:lnTo>
                    <a:pt x="8" y="40"/>
                  </a:lnTo>
                  <a:lnTo>
                    <a:pt x="32" y="34"/>
                  </a:lnTo>
                  <a:lnTo>
                    <a:pt x="57" y="32"/>
                  </a:lnTo>
                  <a:lnTo>
                    <a:pt x="81" y="34"/>
                  </a:lnTo>
                  <a:lnTo>
                    <a:pt x="104" y="37"/>
                  </a:lnTo>
                  <a:lnTo>
                    <a:pt x="128" y="39"/>
                  </a:lnTo>
                  <a:lnTo>
                    <a:pt x="151" y="36"/>
                  </a:lnTo>
                  <a:lnTo>
                    <a:pt x="174" y="28"/>
                  </a:lnTo>
                  <a:lnTo>
                    <a:pt x="196" y="12"/>
                  </a:lnTo>
                  <a:lnTo>
                    <a:pt x="202" y="5"/>
                  </a:lnTo>
                  <a:lnTo>
                    <a:pt x="210" y="2"/>
                  </a:lnTo>
                  <a:lnTo>
                    <a:pt x="219" y="0"/>
                  </a:lnTo>
                  <a:lnTo>
                    <a:pt x="228" y="3"/>
                  </a:lnTo>
                  <a:lnTo>
                    <a:pt x="236" y="7"/>
                  </a:lnTo>
                  <a:lnTo>
                    <a:pt x="242" y="13"/>
                  </a:lnTo>
                  <a:lnTo>
                    <a:pt x="247" y="21"/>
                  </a:lnTo>
                  <a:lnTo>
                    <a:pt x="2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Freeform 33"/>
            <p:cNvSpPr>
              <a:spLocks/>
            </p:cNvSpPr>
            <p:nvPr/>
          </p:nvSpPr>
          <p:spPr bwMode="auto">
            <a:xfrm>
              <a:off x="981" y="3651"/>
              <a:ext cx="158" cy="77"/>
            </a:xfrm>
            <a:custGeom>
              <a:avLst/>
              <a:gdLst>
                <a:gd name="T0" fmla="*/ 358 w 473"/>
                <a:gd name="T1" fmla="*/ 146 h 232"/>
                <a:gd name="T2" fmla="*/ 372 w 473"/>
                <a:gd name="T3" fmla="*/ 159 h 232"/>
                <a:gd name="T4" fmla="*/ 389 w 473"/>
                <a:gd name="T5" fmla="*/ 168 h 232"/>
                <a:gd name="T6" fmla="*/ 408 w 473"/>
                <a:gd name="T7" fmla="*/ 176 h 232"/>
                <a:gd name="T8" fmla="*/ 427 w 473"/>
                <a:gd name="T9" fmla="*/ 182 h 232"/>
                <a:gd name="T10" fmla="*/ 444 w 473"/>
                <a:gd name="T11" fmla="*/ 190 h 232"/>
                <a:gd name="T12" fmla="*/ 459 w 473"/>
                <a:gd name="T13" fmla="*/ 200 h 232"/>
                <a:gd name="T14" fmla="*/ 470 w 473"/>
                <a:gd name="T15" fmla="*/ 213 h 232"/>
                <a:gd name="T16" fmla="*/ 473 w 473"/>
                <a:gd name="T17" fmla="*/ 232 h 232"/>
                <a:gd name="T18" fmla="*/ 456 w 473"/>
                <a:gd name="T19" fmla="*/ 229 h 232"/>
                <a:gd name="T20" fmla="*/ 438 w 473"/>
                <a:gd name="T21" fmla="*/ 226 h 232"/>
                <a:gd name="T22" fmla="*/ 421 w 473"/>
                <a:gd name="T23" fmla="*/ 222 h 232"/>
                <a:gd name="T24" fmla="*/ 404 w 473"/>
                <a:gd name="T25" fmla="*/ 215 h 232"/>
                <a:gd name="T26" fmla="*/ 388 w 473"/>
                <a:gd name="T27" fmla="*/ 210 h 232"/>
                <a:gd name="T28" fmla="*/ 372 w 473"/>
                <a:gd name="T29" fmla="*/ 203 h 232"/>
                <a:gd name="T30" fmla="*/ 356 w 473"/>
                <a:gd name="T31" fmla="*/ 196 h 232"/>
                <a:gd name="T32" fmla="*/ 340 w 473"/>
                <a:gd name="T33" fmla="*/ 188 h 232"/>
                <a:gd name="T34" fmla="*/ 320 w 473"/>
                <a:gd name="T35" fmla="*/ 179 h 232"/>
                <a:gd name="T36" fmla="*/ 298 w 473"/>
                <a:gd name="T37" fmla="*/ 171 h 232"/>
                <a:gd name="T38" fmla="*/ 278 w 473"/>
                <a:gd name="T39" fmla="*/ 160 h 232"/>
                <a:gd name="T40" fmla="*/ 258 w 473"/>
                <a:gd name="T41" fmla="*/ 151 h 232"/>
                <a:gd name="T42" fmla="*/ 238 w 473"/>
                <a:gd name="T43" fmla="*/ 141 h 232"/>
                <a:gd name="T44" fmla="*/ 218 w 473"/>
                <a:gd name="T45" fmla="*/ 131 h 232"/>
                <a:gd name="T46" fmla="*/ 197 w 473"/>
                <a:gd name="T47" fmla="*/ 121 h 232"/>
                <a:gd name="T48" fmla="*/ 178 w 473"/>
                <a:gd name="T49" fmla="*/ 110 h 232"/>
                <a:gd name="T50" fmla="*/ 157 w 473"/>
                <a:gd name="T51" fmla="*/ 101 h 232"/>
                <a:gd name="T52" fmla="*/ 137 w 473"/>
                <a:gd name="T53" fmla="*/ 91 h 232"/>
                <a:gd name="T54" fmla="*/ 116 w 473"/>
                <a:gd name="T55" fmla="*/ 82 h 232"/>
                <a:gd name="T56" fmla="*/ 96 w 473"/>
                <a:gd name="T57" fmla="*/ 72 h 232"/>
                <a:gd name="T58" fmla="*/ 74 w 473"/>
                <a:gd name="T59" fmla="*/ 63 h 232"/>
                <a:gd name="T60" fmla="*/ 54 w 473"/>
                <a:gd name="T61" fmla="*/ 54 h 232"/>
                <a:gd name="T62" fmla="*/ 32 w 473"/>
                <a:gd name="T63" fmla="*/ 45 h 232"/>
                <a:gd name="T64" fmla="*/ 10 w 473"/>
                <a:gd name="T65" fmla="*/ 37 h 232"/>
                <a:gd name="T66" fmla="*/ 4 w 473"/>
                <a:gd name="T67" fmla="*/ 31 h 232"/>
                <a:gd name="T68" fmla="*/ 0 w 473"/>
                <a:gd name="T69" fmla="*/ 23 h 232"/>
                <a:gd name="T70" fmla="*/ 1 w 473"/>
                <a:gd name="T71" fmla="*/ 14 h 232"/>
                <a:gd name="T72" fmla="*/ 8 w 473"/>
                <a:gd name="T73" fmla="*/ 8 h 232"/>
                <a:gd name="T74" fmla="*/ 22 w 473"/>
                <a:gd name="T75" fmla="*/ 2 h 232"/>
                <a:gd name="T76" fmla="*/ 37 w 473"/>
                <a:gd name="T77" fmla="*/ 0 h 232"/>
                <a:gd name="T78" fmla="*/ 51 w 473"/>
                <a:gd name="T79" fmla="*/ 3 h 232"/>
                <a:gd name="T80" fmla="*/ 67 w 473"/>
                <a:gd name="T81" fmla="*/ 8 h 232"/>
                <a:gd name="T82" fmla="*/ 82 w 473"/>
                <a:gd name="T83" fmla="*/ 16 h 232"/>
                <a:gd name="T84" fmla="*/ 96 w 473"/>
                <a:gd name="T85" fmla="*/ 23 h 232"/>
                <a:gd name="T86" fmla="*/ 111 w 473"/>
                <a:gd name="T87" fmla="*/ 30 h 232"/>
                <a:gd name="T88" fmla="*/ 125 w 473"/>
                <a:gd name="T89" fmla="*/ 36 h 232"/>
                <a:gd name="T90" fmla="*/ 139 w 473"/>
                <a:gd name="T91" fmla="*/ 43 h 232"/>
                <a:gd name="T92" fmla="*/ 154 w 473"/>
                <a:gd name="T93" fmla="*/ 50 h 232"/>
                <a:gd name="T94" fmla="*/ 168 w 473"/>
                <a:gd name="T95" fmla="*/ 58 h 232"/>
                <a:gd name="T96" fmla="*/ 182 w 473"/>
                <a:gd name="T97" fmla="*/ 66 h 232"/>
                <a:gd name="T98" fmla="*/ 197 w 473"/>
                <a:gd name="T99" fmla="*/ 73 h 232"/>
                <a:gd name="T100" fmla="*/ 211 w 473"/>
                <a:gd name="T101" fmla="*/ 81 h 232"/>
                <a:gd name="T102" fmla="*/ 225 w 473"/>
                <a:gd name="T103" fmla="*/ 89 h 232"/>
                <a:gd name="T104" fmla="*/ 239 w 473"/>
                <a:gd name="T105" fmla="*/ 96 h 232"/>
                <a:gd name="T106" fmla="*/ 253 w 473"/>
                <a:gd name="T107" fmla="*/ 105 h 232"/>
                <a:gd name="T108" fmla="*/ 267 w 473"/>
                <a:gd name="T109" fmla="*/ 112 h 232"/>
                <a:gd name="T110" fmla="*/ 283 w 473"/>
                <a:gd name="T111" fmla="*/ 119 h 232"/>
                <a:gd name="T112" fmla="*/ 297 w 473"/>
                <a:gd name="T113" fmla="*/ 126 h 232"/>
                <a:gd name="T114" fmla="*/ 312 w 473"/>
                <a:gd name="T115" fmla="*/ 132 h 232"/>
                <a:gd name="T116" fmla="*/ 328 w 473"/>
                <a:gd name="T117" fmla="*/ 137 h 232"/>
                <a:gd name="T118" fmla="*/ 343 w 473"/>
                <a:gd name="T119" fmla="*/ 142 h 232"/>
                <a:gd name="T120" fmla="*/ 358 w 473"/>
                <a:gd name="T121" fmla="*/ 14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3" h="232">
                  <a:moveTo>
                    <a:pt x="358" y="146"/>
                  </a:moveTo>
                  <a:lnTo>
                    <a:pt x="372" y="159"/>
                  </a:lnTo>
                  <a:lnTo>
                    <a:pt x="389" y="168"/>
                  </a:lnTo>
                  <a:lnTo>
                    <a:pt x="408" y="176"/>
                  </a:lnTo>
                  <a:lnTo>
                    <a:pt x="427" y="182"/>
                  </a:lnTo>
                  <a:lnTo>
                    <a:pt x="444" y="190"/>
                  </a:lnTo>
                  <a:lnTo>
                    <a:pt x="459" y="200"/>
                  </a:lnTo>
                  <a:lnTo>
                    <a:pt x="470" y="213"/>
                  </a:lnTo>
                  <a:lnTo>
                    <a:pt x="473" y="232"/>
                  </a:lnTo>
                  <a:lnTo>
                    <a:pt x="456" y="229"/>
                  </a:lnTo>
                  <a:lnTo>
                    <a:pt x="438" y="226"/>
                  </a:lnTo>
                  <a:lnTo>
                    <a:pt x="421" y="222"/>
                  </a:lnTo>
                  <a:lnTo>
                    <a:pt x="404" y="215"/>
                  </a:lnTo>
                  <a:lnTo>
                    <a:pt x="388" y="210"/>
                  </a:lnTo>
                  <a:lnTo>
                    <a:pt x="372" y="203"/>
                  </a:lnTo>
                  <a:lnTo>
                    <a:pt x="356" y="196"/>
                  </a:lnTo>
                  <a:lnTo>
                    <a:pt x="340" y="188"/>
                  </a:lnTo>
                  <a:lnTo>
                    <a:pt x="320" y="179"/>
                  </a:lnTo>
                  <a:lnTo>
                    <a:pt x="298" y="171"/>
                  </a:lnTo>
                  <a:lnTo>
                    <a:pt x="278" y="160"/>
                  </a:lnTo>
                  <a:lnTo>
                    <a:pt x="258" y="151"/>
                  </a:lnTo>
                  <a:lnTo>
                    <a:pt x="238" y="141"/>
                  </a:lnTo>
                  <a:lnTo>
                    <a:pt x="218" y="131"/>
                  </a:lnTo>
                  <a:lnTo>
                    <a:pt x="197" y="121"/>
                  </a:lnTo>
                  <a:lnTo>
                    <a:pt x="178" y="110"/>
                  </a:lnTo>
                  <a:lnTo>
                    <a:pt x="157" y="101"/>
                  </a:lnTo>
                  <a:lnTo>
                    <a:pt x="137" y="91"/>
                  </a:lnTo>
                  <a:lnTo>
                    <a:pt x="116" y="82"/>
                  </a:lnTo>
                  <a:lnTo>
                    <a:pt x="96" y="72"/>
                  </a:lnTo>
                  <a:lnTo>
                    <a:pt x="74" y="63"/>
                  </a:lnTo>
                  <a:lnTo>
                    <a:pt x="54" y="54"/>
                  </a:lnTo>
                  <a:lnTo>
                    <a:pt x="32" y="45"/>
                  </a:lnTo>
                  <a:lnTo>
                    <a:pt x="10" y="37"/>
                  </a:lnTo>
                  <a:lnTo>
                    <a:pt x="4" y="31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8" y="8"/>
                  </a:lnTo>
                  <a:lnTo>
                    <a:pt x="22" y="2"/>
                  </a:lnTo>
                  <a:lnTo>
                    <a:pt x="37" y="0"/>
                  </a:lnTo>
                  <a:lnTo>
                    <a:pt x="51" y="3"/>
                  </a:lnTo>
                  <a:lnTo>
                    <a:pt x="67" y="8"/>
                  </a:lnTo>
                  <a:lnTo>
                    <a:pt x="82" y="16"/>
                  </a:lnTo>
                  <a:lnTo>
                    <a:pt x="96" y="23"/>
                  </a:lnTo>
                  <a:lnTo>
                    <a:pt x="111" y="30"/>
                  </a:lnTo>
                  <a:lnTo>
                    <a:pt x="125" y="36"/>
                  </a:lnTo>
                  <a:lnTo>
                    <a:pt x="139" y="43"/>
                  </a:lnTo>
                  <a:lnTo>
                    <a:pt x="154" y="50"/>
                  </a:lnTo>
                  <a:lnTo>
                    <a:pt x="168" y="58"/>
                  </a:lnTo>
                  <a:lnTo>
                    <a:pt x="182" y="66"/>
                  </a:lnTo>
                  <a:lnTo>
                    <a:pt x="197" y="73"/>
                  </a:lnTo>
                  <a:lnTo>
                    <a:pt x="211" y="81"/>
                  </a:lnTo>
                  <a:lnTo>
                    <a:pt x="225" y="89"/>
                  </a:lnTo>
                  <a:lnTo>
                    <a:pt x="239" y="96"/>
                  </a:lnTo>
                  <a:lnTo>
                    <a:pt x="253" y="105"/>
                  </a:lnTo>
                  <a:lnTo>
                    <a:pt x="267" y="112"/>
                  </a:lnTo>
                  <a:lnTo>
                    <a:pt x="283" y="119"/>
                  </a:lnTo>
                  <a:lnTo>
                    <a:pt x="297" y="126"/>
                  </a:lnTo>
                  <a:lnTo>
                    <a:pt x="312" y="132"/>
                  </a:lnTo>
                  <a:lnTo>
                    <a:pt x="328" y="137"/>
                  </a:lnTo>
                  <a:lnTo>
                    <a:pt x="343" y="142"/>
                  </a:lnTo>
                  <a:lnTo>
                    <a:pt x="358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4" name="Freeform 34"/>
            <p:cNvSpPr>
              <a:spLocks/>
            </p:cNvSpPr>
            <p:nvPr/>
          </p:nvSpPr>
          <p:spPr bwMode="auto">
            <a:xfrm>
              <a:off x="976" y="3676"/>
              <a:ext cx="156" cy="77"/>
            </a:xfrm>
            <a:custGeom>
              <a:avLst/>
              <a:gdLst>
                <a:gd name="T0" fmla="*/ 326 w 467"/>
                <a:gd name="T1" fmla="*/ 136 h 232"/>
                <a:gd name="T2" fmla="*/ 341 w 467"/>
                <a:gd name="T3" fmla="*/ 149 h 232"/>
                <a:gd name="T4" fmla="*/ 358 w 467"/>
                <a:gd name="T5" fmla="*/ 159 h 232"/>
                <a:gd name="T6" fmla="*/ 377 w 467"/>
                <a:gd name="T7" fmla="*/ 168 h 232"/>
                <a:gd name="T8" fmla="*/ 396 w 467"/>
                <a:gd name="T9" fmla="*/ 176 h 232"/>
                <a:gd name="T10" fmla="*/ 416 w 467"/>
                <a:gd name="T11" fmla="*/ 185 h 232"/>
                <a:gd name="T12" fmla="*/ 435 w 467"/>
                <a:gd name="T13" fmla="*/ 195 h 232"/>
                <a:gd name="T14" fmla="*/ 451 w 467"/>
                <a:gd name="T15" fmla="*/ 207 h 232"/>
                <a:gd name="T16" fmla="*/ 467 w 467"/>
                <a:gd name="T17" fmla="*/ 221 h 232"/>
                <a:gd name="T18" fmla="*/ 463 w 467"/>
                <a:gd name="T19" fmla="*/ 230 h 232"/>
                <a:gd name="T20" fmla="*/ 458 w 467"/>
                <a:gd name="T21" fmla="*/ 232 h 232"/>
                <a:gd name="T22" fmla="*/ 451 w 467"/>
                <a:gd name="T23" fmla="*/ 232 h 232"/>
                <a:gd name="T24" fmla="*/ 444 w 467"/>
                <a:gd name="T25" fmla="*/ 229 h 232"/>
                <a:gd name="T26" fmla="*/ 436 w 467"/>
                <a:gd name="T27" fmla="*/ 223 h 232"/>
                <a:gd name="T28" fmla="*/ 427 w 467"/>
                <a:gd name="T29" fmla="*/ 218 h 232"/>
                <a:gd name="T30" fmla="*/ 419 w 467"/>
                <a:gd name="T31" fmla="*/ 216 h 232"/>
                <a:gd name="T32" fmla="*/ 410 w 467"/>
                <a:gd name="T33" fmla="*/ 216 h 232"/>
                <a:gd name="T34" fmla="*/ 385 w 467"/>
                <a:gd name="T35" fmla="*/ 204 h 232"/>
                <a:gd name="T36" fmla="*/ 359 w 467"/>
                <a:gd name="T37" fmla="*/ 193 h 232"/>
                <a:gd name="T38" fmla="*/ 334 w 467"/>
                <a:gd name="T39" fmla="*/ 181 h 232"/>
                <a:gd name="T40" fmla="*/ 308 w 467"/>
                <a:gd name="T41" fmla="*/ 170 h 232"/>
                <a:gd name="T42" fmla="*/ 281 w 467"/>
                <a:gd name="T43" fmla="*/ 158 h 232"/>
                <a:gd name="T44" fmla="*/ 256 w 467"/>
                <a:gd name="T45" fmla="*/ 145 h 232"/>
                <a:gd name="T46" fmla="*/ 230 w 467"/>
                <a:gd name="T47" fmla="*/ 134 h 232"/>
                <a:gd name="T48" fmla="*/ 203 w 467"/>
                <a:gd name="T49" fmla="*/ 121 h 232"/>
                <a:gd name="T50" fmla="*/ 178 w 467"/>
                <a:gd name="T51" fmla="*/ 110 h 232"/>
                <a:gd name="T52" fmla="*/ 152 w 467"/>
                <a:gd name="T53" fmla="*/ 98 h 232"/>
                <a:gd name="T54" fmla="*/ 126 w 467"/>
                <a:gd name="T55" fmla="*/ 85 h 232"/>
                <a:gd name="T56" fmla="*/ 101 w 467"/>
                <a:gd name="T57" fmla="*/ 74 h 232"/>
                <a:gd name="T58" fmla="*/ 75 w 467"/>
                <a:gd name="T59" fmla="*/ 62 h 232"/>
                <a:gd name="T60" fmla="*/ 50 w 467"/>
                <a:gd name="T61" fmla="*/ 51 h 232"/>
                <a:gd name="T62" fmla="*/ 24 w 467"/>
                <a:gd name="T63" fmla="*/ 39 h 232"/>
                <a:gd name="T64" fmla="*/ 0 w 467"/>
                <a:gd name="T65" fmla="*/ 28 h 232"/>
                <a:gd name="T66" fmla="*/ 1 w 467"/>
                <a:gd name="T67" fmla="*/ 21 h 232"/>
                <a:gd name="T68" fmla="*/ 6 w 467"/>
                <a:gd name="T69" fmla="*/ 12 h 232"/>
                <a:gd name="T70" fmla="*/ 14 w 467"/>
                <a:gd name="T71" fmla="*/ 5 h 232"/>
                <a:gd name="T72" fmla="*/ 23 w 467"/>
                <a:gd name="T73" fmla="*/ 0 h 232"/>
                <a:gd name="T74" fmla="*/ 43 w 467"/>
                <a:gd name="T75" fmla="*/ 7 h 232"/>
                <a:gd name="T76" fmla="*/ 62 w 467"/>
                <a:gd name="T77" fmla="*/ 15 h 232"/>
                <a:gd name="T78" fmla="*/ 82 w 467"/>
                <a:gd name="T79" fmla="*/ 24 h 232"/>
                <a:gd name="T80" fmla="*/ 101 w 467"/>
                <a:gd name="T81" fmla="*/ 33 h 232"/>
                <a:gd name="T82" fmla="*/ 120 w 467"/>
                <a:gd name="T83" fmla="*/ 42 h 232"/>
                <a:gd name="T84" fmla="*/ 138 w 467"/>
                <a:gd name="T85" fmla="*/ 51 h 232"/>
                <a:gd name="T86" fmla="*/ 157 w 467"/>
                <a:gd name="T87" fmla="*/ 60 h 232"/>
                <a:gd name="T88" fmla="*/ 175 w 467"/>
                <a:gd name="T89" fmla="*/ 69 h 232"/>
                <a:gd name="T90" fmla="*/ 194 w 467"/>
                <a:gd name="T91" fmla="*/ 78 h 232"/>
                <a:gd name="T92" fmla="*/ 212 w 467"/>
                <a:gd name="T93" fmla="*/ 88 h 232"/>
                <a:gd name="T94" fmla="*/ 230 w 467"/>
                <a:gd name="T95" fmla="*/ 97 h 232"/>
                <a:gd name="T96" fmla="*/ 249 w 467"/>
                <a:gd name="T97" fmla="*/ 104 h 232"/>
                <a:gd name="T98" fmla="*/ 268 w 467"/>
                <a:gd name="T99" fmla="*/ 113 h 232"/>
                <a:gd name="T100" fmla="*/ 286 w 467"/>
                <a:gd name="T101" fmla="*/ 121 h 232"/>
                <a:gd name="T102" fmla="*/ 307 w 467"/>
                <a:gd name="T103" fmla="*/ 129 h 232"/>
                <a:gd name="T104" fmla="*/ 326 w 467"/>
                <a:gd name="T105" fmla="*/ 13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7" h="232">
                  <a:moveTo>
                    <a:pt x="326" y="136"/>
                  </a:moveTo>
                  <a:lnTo>
                    <a:pt x="341" y="149"/>
                  </a:lnTo>
                  <a:lnTo>
                    <a:pt x="358" y="159"/>
                  </a:lnTo>
                  <a:lnTo>
                    <a:pt x="377" y="168"/>
                  </a:lnTo>
                  <a:lnTo>
                    <a:pt x="396" y="176"/>
                  </a:lnTo>
                  <a:lnTo>
                    <a:pt x="416" y="185"/>
                  </a:lnTo>
                  <a:lnTo>
                    <a:pt x="435" y="195"/>
                  </a:lnTo>
                  <a:lnTo>
                    <a:pt x="451" y="207"/>
                  </a:lnTo>
                  <a:lnTo>
                    <a:pt x="467" y="221"/>
                  </a:lnTo>
                  <a:lnTo>
                    <a:pt x="463" y="230"/>
                  </a:lnTo>
                  <a:lnTo>
                    <a:pt x="458" y="232"/>
                  </a:lnTo>
                  <a:lnTo>
                    <a:pt x="451" y="232"/>
                  </a:lnTo>
                  <a:lnTo>
                    <a:pt x="444" y="229"/>
                  </a:lnTo>
                  <a:lnTo>
                    <a:pt x="436" y="223"/>
                  </a:lnTo>
                  <a:lnTo>
                    <a:pt x="427" y="218"/>
                  </a:lnTo>
                  <a:lnTo>
                    <a:pt x="419" y="216"/>
                  </a:lnTo>
                  <a:lnTo>
                    <a:pt x="410" y="216"/>
                  </a:lnTo>
                  <a:lnTo>
                    <a:pt x="385" y="204"/>
                  </a:lnTo>
                  <a:lnTo>
                    <a:pt x="359" y="193"/>
                  </a:lnTo>
                  <a:lnTo>
                    <a:pt x="334" y="181"/>
                  </a:lnTo>
                  <a:lnTo>
                    <a:pt x="308" y="170"/>
                  </a:lnTo>
                  <a:lnTo>
                    <a:pt x="281" y="158"/>
                  </a:lnTo>
                  <a:lnTo>
                    <a:pt x="256" y="145"/>
                  </a:lnTo>
                  <a:lnTo>
                    <a:pt x="230" y="134"/>
                  </a:lnTo>
                  <a:lnTo>
                    <a:pt x="203" y="121"/>
                  </a:lnTo>
                  <a:lnTo>
                    <a:pt x="178" y="110"/>
                  </a:lnTo>
                  <a:lnTo>
                    <a:pt x="152" y="98"/>
                  </a:lnTo>
                  <a:lnTo>
                    <a:pt x="126" y="85"/>
                  </a:lnTo>
                  <a:lnTo>
                    <a:pt x="101" y="74"/>
                  </a:lnTo>
                  <a:lnTo>
                    <a:pt x="75" y="62"/>
                  </a:lnTo>
                  <a:lnTo>
                    <a:pt x="50" y="51"/>
                  </a:lnTo>
                  <a:lnTo>
                    <a:pt x="24" y="39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6" y="12"/>
                  </a:lnTo>
                  <a:lnTo>
                    <a:pt x="14" y="5"/>
                  </a:lnTo>
                  <a:lnTo>
                    <a:pt x="23" y="0"/>
                  </a:lnTo>
                  <a:lnTo>
                    <a:pt x="43" y="7"/>
                  </a:lnTo>
                  <a:lnTo>
                    <a:pt x="62" y="15"/>
                  </a:lnTo>
                  <a:lnTo>
                    <a:pt x="82" y="24"/>
                  </a:lnTo>
                  <a:lnTo>
                    <a:pt x="101" y="33"/>
                  </a:lnTo>
                  <a:lnTo>
                    <a:pt x="120" y="42"/>
                  </a:lnTo>
                  <a:lnTo>
                    <a:pt x="138" y="51"/>
                  </a:lnTo>
                  <a:lnTo>
                    <a:pt x="157" y="60"/>
                  </a:lnTo>
                  <a:lnTo>
                    <a:pt x="175" y="69"/>
                  </a:lnTo>
                  <a:lnTo>
                    <a:pt x="194" y="78"/>
                  </a:lnTo>
                  <a:lnTo>
                    <a:pt x="212" y="88"/>
                  </a:lnTo>
                  <a:lnTo>
                    <a:pt x="230" y="97"/>
                  </a:lnTo>
                  <a:lnTo>
                    <a:pt x="249" y="104"/>
                  </a:lnTo>
                  <a:lnTo>
                    <a:pt x="268" y="113"/>
                  </a:lnTo>
                  <a:lnTo>
                    <a:pt x="286" y="121"/>
                  </a:lnTo>
                  <a:lnTo>
                    <a:pt x="307" y="129"/>
                  </a:lnTo>
                  <a:lnTo>
                    <a:pt x="326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5" name="Freeform 35"/>
            <p:cNvSpPr>
              <a:spLocks/>
            </p:cNvSpPr>
            <p:nvPr/>
          </p:nvSpPr>
          <p:spPr bwMode="auto">
            <a:xfrm>
              <a:off x="965" y="3702"/>
              <a:ext cx="161" cy="75"/>
            </a:xfrm>
            <a:custGeom>
              <a:avLst/>
              <a:gdLst>
                <a:gd name="T0" fmla="*/ 262 w 483"/>
                <a:gd name="T1" fmla="*/ 106 h 225"/>
                <a:gd name="T2" fmla="*/ 276 w 483"/>
                <a:gd name="T3" fmla="*/ 110 h 225"/>
                <a:gd name="T4" fmla="*/ 290 w 483"/>
                <a:gd name="T5" fmla="*/ 113 h 225"/>
                <a:gd name="T6" fmla="*/ 305 w 483"/>
                <a:gd name="T7" fmla="*/ 117 h 225"/>
                <a:gd name="T8" fmla="*/ 320 w 483"/>
                <a:gd name="T9" fmla="*/ 124 h 225"/>
                <a:gd name="T10" fmla="*/ 334 w 483"/>
                <a:gd name="T11" fmla="*/ 129 h 225"/>
                <a:gd name="T12" fmla="*/ 348 w 483"/>
                <a:gd name="T13" fmla="*/ 135 h 225"/>
                <a:gd name="T14" fmla="*/ 362 w 483"/>
                <a:gd name="T15" fmla="*/ 142 h 225"/>
                <a:gd name="T16" fmla="*/ 375 w 483"/>
                <a:gd name="T17" fmla="*/ 148 h 225"/>
                <a:gd name="T18" fmla="*/ 389 w 483"/>
                <a:gd name="T19" fmla="*/ 154 h 225"/>
                <a:gd name="T20" fmla="*/ 403 w 483"/>
                <a:gd name="T21" fmla="*/ 162 h 225"/>
                <a:gd name="T22" fmla="*/ 417 w 483"/>
                <a:gd name="T23" fmla="*/ 169 h 225"/>
                <a:gd name="T24" fmla="*/ 430 w 483"/>
                <a:gd name="T25" fmla="*/ 175 h 225"/>
                <a:gd name="T26" fmla="*/ 444 w 483"/>
                <a:gd name="T27" fmla="*/ 181 h 225"/>
                <a:gd name="T28" fmla="*/ 456 w 483"/>
                <a:gd name="T29" fmla="*/ 188 h 225"/>
                <a:gd name="T30" fmla="*/ 471 w 483"/>
                <a:gd name="T31" fmla="*/ 194 h 225"/>
                <a:gd name="T32" fmla="*/ 483 w 483"/>
                <a:gd name="T33" fmla="*/ 199 h 225"/>
                <a:gd name="T34" fmla="*/ 483 w 483"/>
                <a:gd name="T35" fmla="*/ 209 h 225"/>
                <a:gd name="T36" fmla="*/ 478 w 483"/>
                <a:gd name="T37" fmla="*/ 217 h 225"/>
                <a:gd name="T38" fmla="*/ 471 w 483"/>
                <a:gd name="T39" fmla="*/ 221 h 225"/>
                <a:gd name="T40" fmla="*/ 462 w 483"/>
                <a:gd name="T41" fmla="*/ 225 h 225"/>
                <a:gd name="T42" fmla="*/ 432 w 483"/>
                <a:gd name="T43" fmla="*/ 212 h 225"/>
                <a:gd name="T44" fmla="*/ 403 w 483"/>
                <a:gd name="T45" fmla="*/ 201 h 225"/>
                <a:gd name="T46" fmla="*/ 373 w 483"/>
                <a:gd name="T47" fmla="*/ 188 h 225"/>
                <a:gd name="T48" fmla="*/ 343 w 483"/>
                <a:gd name="T49" fmla="*/ 176 h 225"/>
                <a:gd name="T50" fmla="*/ 312 w 483"/>
                <a:gd name="T51" fmla="*/ 166 h 225"/>
                <a:gd name="T52" fmla="*/ 282 w 483"/>
                <a:gd name="T53" fmla="*/ 154 h 225"/>
                <a:gd name="T54" fmla="*/ 252 w 483"/>
                <a:gd name="T55" fmla="*/ 143 h 225"/>
                <a:gd name="T56" fmla="*/ 222 w 483"/>
                <a:gd name="T57" fmla="*/ 131 h 225"/>
                <a:gd name="T58" fmla="*/ 193 w 483"/>
                <a:gd name="T59" fmla="*/ 119 h 225"/>
                <a:gd name="T60" fmla="*/ 163 w 483"/>
                <a:gd name="T61" fmla="*/ 107 h 225"/>
                <a:gd name="T62" fmla="*/ 134 w 483"/>
                <a:gd name="T63" fmla="*/ 94 h 225"/>
                <a:gd name="T64" fmla="*/ 106 w 483"/>
                <a:gd name="T65" fmla="*/ 80 h 225"/>
                <a:gd name="T66" fmla="*/ 78 w 483"/>
                <a:gd name="T67" fmla="*/ 66 h 225"/>
                <a:gd name="T68" fmla="*/ 51 w 483"/>
                <a:gd name="T69" fmla="*/ 51 h 225"/>
                <a:gd name="T70" fmla="*/ 25 w 483"/>
                <a:gd name="T71" fmla="*/ 34 h 225"/>
                <a:gd name="T72" fmla="*/ 0 w 483"/>
                <a:gd name="T73" fmla="*/ 16 h 225"/>
                <a:gd name="T74" fmla="*/ 15 w 483"/>
                <a:gd name="T75" fmla="*/ 5 h 225"/>
                <a:gd name="T76" fmla="*/ 30 w 483"/>
                <a:gd name="T77" fmla="*/ 0 h 225"/>
                <a:gd name="T78" fmla="*/ 44 w 483"/>
                <a:gd name="T79" fmla="*/ 1 h 225"/>
                <a:gd name="T80" fmla="*/ 57 w 483"/>
                <a:gd name="T81" fmla="*/ 6 h 225"/>
                <a:gd name="T82" fmla="*/ 71 w 483"/>
                <a:gd name="T83" fmla="*/ 12 h 225"/>
                <a:gd name="T84" fmla="*/ 87 w 483"/>
                <a:gd name="T85" fmla="*/ 19 h 225"/>
                <a:gd name="T86" fmla="*/ 103 w 483"/>
                <a:gd name="T87" fmla="*/ 24 h 225"/>
                <a:gd name="T88" fmla="*/ 121 w 483"/>
                <a:gd name="T89" fmla="*/ 25 h 225"/>
                <a:gd name="T90" fmla="*/ 121 w 483"/>
                <a:gd name="T91" fmla="*/ 33 h 225"/>
                <a:gd name="T92" fmla="*/ 139 w 483"/>
                <a:gd name="T93" fmla="*/ 38 h 225"/>
                <a:gd name="T94" fmla="*/ 157 w 483"/>
                <a:gd name="T95" fmla="*/ 46 h 225"/>
                <a:gd name="T96" fmla="*/ 174 w 483"/>
                <a:gd name="T97" fmla="*/ 55 h 225"/>
                <a:gd name="T98" fmla="*/ 192 w 483"/>
                <a:gd name="T99" fmla="*/ 65 h 225"/>
                <a:gd name="T100" fmla="*/ 210 w 483"/>
                <a:gd name="T101" fmla="*/ 75 h 225"/>
                <a:gd name="T102" fmla="*/ 226 w 483"/>
                <a:gd name="T103" fmla="*/ 85 h 225"/>
                <a:gd name="T104" fmla="*/ 244 w 483"/>
                <a:gd name="T105" fmla="*/ 96 h 225"/>
                <a:gd name="T106" fmla="*/ 262 w 483"/>
                <a:gd name="T107" fmla="*/ 10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3" h="225">
                  <a:moveTo>
                    <a:pt x="262" y="106"/>
                  </a:moveTo>
                  <a:lnTo>
                    <a:pt x="276" y="110"/>
                  </a:lnTo>
                  <a:lnTo>
                    <a:pt x="290" y="113"/>
                  </a:lnTo>
                  <a:lnTo>
                    <a:pt x="305" y="117"/>
                  </a:lnTo>
                  <a:lnTo>
                    <a:pt x="320" y="124"/>
                  </a:lnTo>
                  <a:lnTo>
                    <a:pt x="334" y="129"/>
                  </a:lnTo>
                  <a:lnTo>
                    <a:pt x="348" y="135"/>
                  </a:lnTo>
                  <a:lnTo>
                    <a:pt x="362" y="142"/>
                  </a:lnTo>
                  <a:lnTo>
                    <a:pt x="375" y="148"/>
                  </a:lnTo>
                  <a:lnTo>
                    <a:pt x="389" y="154"/>
                  </a:lnTo>
                  <a:lnTo>
                    <a:pt x="403" y="162"/>
                  </a:lnTo>
                  <a:lnTo>
                    <a:pt x="417" y="169"/>
                  </a:lnTo>
                  <a:lnTo>
                    <a:pt x="430" y="175"/>
                  </a:lnTo>
                  <a:lnTo>
                    <a:pt x="444" y="181"/>
                  </a:lnTo>
                  <a:lnTo>
                    <a:pt x="456" y="188"/>
                  </a:lnTo>
                  <a:lnTo>
                    <a:pt x="471" y="194"/>
                  </a:lnTo>
                  <a:lnTo>
                    <a:pt x="483" y="199"/>
                  </a:lnTo>
                  <a:lnTo>
                    <a:pt x="483" y="209"/>
                  </a:lnTo>
                  <a:lnTo>
                    <a:pt x="478" y="217"/>
                  </a:lnTo>
                  <a:lnTo>
                    <a:pt x="471" y="221"/>
                  </a:lnTo>
                  <a:lnTo>
                    <a:pt x="462" y="225"/>
                  </a:lnTo>
                  <a:lnTo>
                    <a:pt x="432" y="212"/>
                  </a:lnTo>
                  <a:lnTo>
                    <a:pt x="403" y="201"/>
                  </a:lnTo>
                  <a:lnTo>
                    <a:pt x="373" y="188"/>
                  </a:lnTo>
                  <a:lnTo>
                    <a:pt x="343" y="176"/>
                  </a:lnTo>
                  <a:lnTo>
                    <a:pt x="312" y="166"/>
                  </a:lnTo>
                  <a:lnTo>
                    <a:pt x="282" y="154"/>
                  </a:lnTo>
                  <a:lnTo>
                    <a:pt x="252" y="143"/>
                  </a:lnTo>
                  <a:lnTo>
                    <a:pt x="222" y="131"/>
                  </a:lnTo>
                  <a:lnTo>
                    <a:pt x="193" y="119"/>
                  </a:lnTo>
                  <a:lnTo>
                    <a:pt x="163" y="107"/>
                  </a:lnTo>
                  <a:lnTo>
                    <a:pt x="134" y="94"/>
                  </a:lnTo>
                  <a:lnTo>
                    <a:pt x="106" y="80"/>
                  </a:lnTo>
                  <a:lnTo>
                    <a:pt x="78" y="66"/>
                  </a:lnTo>
                  <a:lnTo>
                    <a:pt x="51" y="51"/>
                  </a:lnTo>
                  <a:lnTo>
                    <a:pt x="25" y="34"/>
                  </a:lnTo>
                  <a:lnTo>
                    <a:pt x="0" y="16"/>
                  </a:lnTo>
                  <a:lnTo>
                    <a:pt x="15" y="5"/>
                  </a:lnTo>
                  <a:lnTo>
                    <a:pt x="30" y="0"/>
                  </a:lnTo>
                  <a:lnTo>
                    <a:pt x="44" y="1"/>
                  </a:lnTo>
                  <a:lnTo>
                    <a:pt x="57" y="6"/>
                  </a:lnTo>
                  <a:lnTo>
                    <a:pt x="71" y="12"/>
                  </a:lnTo>
                  <a:lnTo>
                    <a:pt x="87" y="19"/>
                  </a:lnTo>
                  <a:lnTo>
                    <a:pt x="103" y="24"/>
                  </a:lnTo>
                  <a:lnTo>
                    <a:pt x="121" y="25"/>
                  </a:lnTo>
                  <a:lnTo>
                    <a:pt x="121" y="33"/>
                  </a:lnTo>
                  <a:lnTo>
                    <a:pt x="139" y="38"/>
                  </a:lnTo>
                  <a:lnTo>
                    <a:pt x="157" y="46"/>
                  </a:lnTo>
                  <a:lnTo>
                    <a:pt x="174" y="55"/>
                  </a:lnTo>
                  <a:lnTo>
                    <a:pt x="192" y="65"/>
                  </a:lnTo>
                  <a:lnTo>
                    <a:pt x="210" y="75"/>
                  </a:lnTo>
                  <a:lnTo>
                    <a:pt x="226" y="85"/>
                  </a:lnTo>
                  <a:lnTo>
                    <a:pt x="244" y="96"/>
                  </a:lnTo>
                  <a:lnTo>
                    <a:pt x="26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6" name="Freeform 36"/>
            <p:cNvSpPr>
              <a:spLocks/>
            </p:cNvSpPr>
            <p:nvPr/>
          </p:nvSpPr>
          <p:spPr bwMode="auto">
            <a:xfrm>
              <a:off x="1055" y="3764"/>
              <a:ext cx="64" cy="36"/>
            </a:xfrm>
            <a:custGeom>
              <a:avLst/>
              <a:gdLst>
                <a:gd name="T0" fmla="*/ 188 w 192"/>
                <a:gd name="T1" fmla="*/ 80 h 107"/>
                <a:gd name="T2" fmla="*/ 191 w 192"/>
                <a:gd name="T3" fmla="*/ 87 h 107"/>
                <a:gd name="T4" fmla="*/ 192 w 192"/>
                <a:gd name="T5" fmla="*/ 93 h 107"/>
                <a:gd name="T6" fmla="*/ 191 w 192"/>
                <a:gd name="T7" fmla="*/ 100 h 107"/>
                <a:gd name="T8" fmla="*/ 191 w 192"/>
                <a:gd name="T9" fmla="*/ 106 h 107"/>
                <a:gd name="T10" fmla="*/ 182 w 192"/>
                <a:gd name="T11" fmla="*/ 107 h 107"/>
                <a:gd name="T12" fmla="*/ 172 w 192"/>
                <a:gd name="T13" fmla="*/ 107 h 107"/>
                <a:gd name="T14" fmla="*/ 162 w 192"/>
                <a:gd name="T15" fmla="*/ 105 h 107"/>
                <a:gd name="T16" fmla="*/ 150 w 192"/>
                <a:gd name="T17" fmla="*/ 102 h 107"/>
                <a:gd name="T18" fmla="*/ 140 w 192"/>
                <a:gd name="T19" fmla="*/ 98 h 107"/>
                <a:gd name="T20" fmla="*/ 128 w 192"/>
                <a:gd name="T21" fmla="*/ 94 h 107"/>
                <a:gd name="T22" fmla="*/ 118 w 192"/>
                <a:gd name="T23" fmla="*/ 92 h 107"/>
                <a:gd name="T24" fmla="*/ 108 w 192"/>
                <a:gd name="T25" fmla="*/ 88 h 107"/>
                <a:gd name="T26" fmla="*/ 95 w 192"/>
                <a:gd name="T27" fmla="*/ 78 h 107"/>
                <a:gd name="T28" fmla="*/ 76 w 192"/>
                <a:gd name="T29" fmla="*/ 70 h 107"/>
                <a:gd name="T30" fmla="*/ 55 w 192"/>
                <a:gd name="T31" fmla="*/ 64 h 107"/>
                <a:gd name="T32" fmla="*/ 34 w 192"/>
                <a:gd name="T33" fmla="*/ 57 h 107"/>
                <a:gd name="T34" fmla="*/ 16 w 192"/>
                <a:gd name="T35" fmla="*/ 48 h 107"/>
                <a:gd name="T36" fmla="*/ 4 w 192"/>
                <a:gd name="T37" fmla="*/ 37 h 107"/>
                <a:gd name="T38" fmla="*/ 0 w 192"/>
                <a:gd name="T39" fmla="*/ 21 h 107"/>
                <a:gd name="T40" fmla="*/ 8 w 192"/>
                <a:gd name="T41" fmla="*/ 0 h 107"/>
                <a:gd name="T42" fmla="*/ 31 w 192"/>
                <a:gd name="T43" fmla="*/ 7 h 107"/>
                <a:gd name="T44" fmla="*/ 53 w 192"/>
                <a:gd name="T45" fmla="*/ 18 h 107"/>
                <a:gd name="T46" fmla="*/ 75 w 192"/>
                <a:gd name="T47" fmla="*/ 30 h 107"/>
                <a:gd name="T48" fmla="*/ 96 w 192"/>
                <a:gd name="T49" fmla="*/ 43 h 107"/>
                <a:gd name="T50" fmla="*/ 119 w 192"/>
                <a:gd name="T51" fmla="*/ 55 h 107"/>
                <a:gd name="T52" fmla="*/ 141 w 192"/>
                <a:gd name="T53" fmla="*/ 66 h 107"/>
                <a:gd name="T54" fmla="*/ 165 w 192"/>
                <a:gd name="T55" fmla="*/ 75 h 107"/>
                <a:gd name="T56" fmla="*/ 188 w 192"/>
                <a:gd name="T57" fmla="*/ 8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2" h="107">
                  <a:moveTo>
                    <a:pt x="188" y="80"/>
                  </a:moveTo>
                  <a:lnTo>
                    <a:pt x="191" y="87"/>
                  </a:lnTo>
                  <a:lnTo>
                    <a:pt x="192" y="93"/>
                  </a:lnTo>
                  <a:lnTo>
                    <a:pt x="191" y="100"/>
                  </a:lnTo>
                  <a:lnTo>
                    <a:pt x="191" y="106"/>
                  </a:lnTo>
                  <a:lnTo>
                    <a:pt x="182" y="107"/>
                  </a:lnTo>
                  <a:lnTo>
                    <a:pt x="172" y="107"/>
                  </a:lnTo>
                  <a:lnTo>
                    <a:pt x="162" y="105"/>
                  </a:lnTo>
                  <a:lnTo>
                    <a:pt x="150" y="102"/>
                  </a:lnTo>
                  <a:lnTo>
                    <a:pt x="140" y="98"/>
                  </a:lnTo>
                  <a:lnTo>
                    <a:pt x="128" y="94"/>
                  </a:lnTo>
                  <a:lnTo>
                    <a:pt x="118" y="92"/>
                  </a:lnTo>
                  <a:lnTo>
                    <a:pt x="108" y="88"/>
                  </a:lnTo>
                  <a:lnTo>
                    <a:pt x="95" y="78"/>
                  </a:lnTo>
                  <a:lnTo>
                    <a:pt x="76" y="70"/>
                  </a:lnTo>
                  <a:lnTo>
                    <a:pt x="55" y="64"/>
                  </a:lnTo>
                  <a:lnTo>
                    <a:pt x="34" y="57"/>
                  </a:lnTo>
                  <a:lnTo>
                    <a:pt x="16" y="48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8" y="0"/>
                  </a:lnTo>
                  <a:lnTo>
                    <a:pt x="31" y="7"/>
                  </a:lnTo>
                  <a:lnTo>
                    <a:pt x="53" y="18"/>
                  </a:lnTo>
                  <a:lnTo>
                    <a:pt x="75" y="30"/>
                  </a:lnTo>
                  <a:lnTo>
                    <a:pt x="96" y="43"/>
                  </a:lnTo>
                  <a:lnTo>
                    <a:pt x="119" y="55"/>
                  </a:lnTo>
                  <a:lnTo>
                    <a:pt x="141" y="66"/>
                  </a:lnTo>
                  <a:lnTo>
                    <a:pt x="165" y="75"/>
                  </a:lnTo>
                  <a:lnTo>
                    <a:pt x="188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Freeform 37"/>
            <p:cNvSpPr>
              <a:spLocks/>
            </p:cNvSpPr>
            <p:nvPr/>
          </p:nvSpPr>
          <p:spPr bwMode="auto">
            <a:xfrm>
              <a:off x="1035" y="3793"/>
              <a:ext cx="78" cy="38"/>
            </a:xfrm>
            <a:custGeom>
              <a:avLst/>
              <a:gdLst>
                <a:gd name="T0" fmla="*/ 230 w 232"/>
                <a:gd name="T1" fmla="*/ 72 h 114"/>
                <a:gd name="T2" fmla="*/ 232 w 232"/>
                <a:gd name="T3" fmla="*/ 85 h 114"/>
                <a:gd name="T4" fmla="*/ 231 w 232"/>
                <a:gd name="T5" fmla="*/ 100 h 114"/>
                <a:gd name="T6" fmla="*/ 225 w 232"/>
                <a:gd name="T7" fmla="*/ 113 h 114"/>
                <a:gd name="T8" fmla="*/ 209 w 232"/>
                <a:gd name="T9" fmla="*/ 114 h 114"/>
                <a:gd name="T10" fmla="*/ 197 w 232"/>
                <a:gd name="T11" fmla="*/ 109 h 114"/>
                <a:gd name="T12" fmla="*/ 183 w 232"/>
                <a:gd name="T13" fmla="*/ 105 h 114"/>
                <a:gd name="T14" fmla="*/ 170 w 232"/>
                <a:gd name="T15" fmla="*/ 100 h 114"/>
                <a:gd name="T16" fmla="*/ 157 w 232"/>
                <a:gd name="T17" fmla="*/ 96 h 114"/>
                <a:gd name="T18" fmla="*/ 143 w 232"/>
                <a:gd name="T19" fmla="*/ 91 h 114"/>
                <a:gd name="T20" fmla="*/ 129 w 232"/>
                <a:gd name="T21" fmla="*/ 88 h 114"/>
                <a:gd name="T22" fmla="*/ 116 w 232"/>
                <a:gd name="T23" fmla="*/ 82 h 114"/>
                <a:gd name="T24" fmla="*/ 102 w 232"/>
                <a:gd name="T25" fmla="*/ 77 h 114"/>
                <a:gd name="T26" fmla="*/ 89 w 232"/>
                <a:gd name="T27" fmla="*/ 72 h 114"/>
                <a:gd name="T28" fmla="*/ 76 w 232"/>
                <a:gd name="T29" fmla="*/ 67 h 114"/>
                <a:gd name="T30" fmla="*/ 63 w 232"/>
                <a:gd name="T31" fmla="*/ 62 h 114"/>
                <a:gd name="T32" fmla="*/ 51 w 232"/>
                <a:gd name="T33" fmla="*/ 56 h 114"/>
                <a:gd name="T34" fmla="*/ 38 w 232"/>
                <a:gd name="T35" fmla="*/ 49 h 114"/>
                <a:gd name="T36" fmla="*/ 25 w 232"/>
                <a:gd name="T37" fmla="*/ 43 h 114"/>
                <a:gd name="T38" fmla="*/ 14 w 232"/>
                <a:gd name="T39" fmla="*/ 35 h 114"/>
                <a:gd name="T40" fmla="*/ 2 w 232"/>
                <a:gd name="T41" fmla="*/ 27 h 114"/>
                <a:gd name="T42" fmla="*/ 0 w 232"/>
                <a:gd name="T43" fmla="*/ 20 h 114"/>
                <a:gd name="T44" fmla="*/ 1 w 232"/>
                <a:gd name="T45" fmla="*/ 16 h 114"/>
                <a:gd name="T46" fmla="*/ 5 w 232"/>
                <a:gd name="T47" fmla="*/ 13 h 114"/>
                <a:gd name="T48" fmla="*/ 11 w 232"/>
                <a:gd name="T49" fmla="*/ 12 h 114"/>
                <a:gd name="T50" fmla="*/ 17 w 232"/>
                <a:gd name="T51" fmla="*/ 11 h 114"/>
                <a:gd name="T52" fmla="*/ 23 w 232"/>
                <a:gd name="T53" fmla="*/ 9 h 114"/>
                <a:gd name="T54" fmla="*/ 28 w 232"/>
                <a:gd name="T55" fmla="*/ 6 h 114"/>
                <a:gd name="T56" fmla="*/ 30 w 232"/>
                <a:gd name="T57" fmla="*/ 0 h 114"/>
                <a:gd name="T58" fmla="*/ 57 w 232"/>
                <a:gd name="T59" fmla="*/ 6 h 114"/>
                <a:gd name="T60" fmla="*/ 83 w 232"/>
                <a:gd name="T61" fmla="*/ 13 h 114"/>
                <a:gd name="T62" fmla="*/ 108 w 232"/>
                <a:gd name="T63" fmla="*/ 22 h 114"/>
                <a:gd name="T64" fmla="*/ 131 w 232"/>
                <a:gd name="T65" fmla="*/ 32 h 114"/>
                <a:gd name="T66" fmla="*/ 156 w 232"/>
                <a:gd name="T67" fmla="*/ 44 h 114"/>
                <a:gd name="T68" fmla="*/ 179 w 232"/>
                <a:gd name="T69" fmla="*/ 54 h 114"/>
                <a:gd name="T70" fmla="*/ 204 w 232"/>
                <a:gd name="T71" fmla="*/ 64 h 114"/>
                <a:gd name="T72" fmla="*/ 230 w 232"/>
                <a:gd name="T73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2" h="114">
                  <a:moveTo>
                    <a:pt x="230" y="72"/>
                  </a:moveTo>
                  <a:lnTo>
                    <a:pt x="232" y="85"/>
                  </a:lnTo>
                  <a:lnTo>
                    <a:pt x="231" y="100"/>
                  </a:lnTo>
                  <a:lnTo>
                    <a:pt x="225" y="113"/>
                  </a:lnTo>
                  <a:lnTo>
                    <a:pt x="209" y="114"/>
                  </a:lnTo>
                  <a:lnTo>
                    <a:pt x="197" y="109"/>
                  </a:lnTo>
                  <a:lnTo>
                    <a:pt x="183" y="105"/>
                  </a:lnTo>
                  <a:lnTo>
                    <a:pt x="170" y="100"/>
                  </a:lnTo>
                  <a:lnTo>
                    <a:pt x="157" y="96"/>
                  </a:lnTo>
                  <a:lnTo>
                    <a:pt x="143" y="91"/>
                  </a:lnTo>
                  <a:lnTo>
                    <a:pt x="129" y="88"/>
                  </a:lnTo>
                  <a:lnTo>
                    <a:pt x="116" y="82"/>
                  </a:lnTo>
                  <a:lnTo>
                    <a:pt x="102" y="77"/>
                  </a:lnTo>
                  <a:lnTo>
                    <a:pt x="89" y="72"/>
                  </a:lnTo>
                  <a:lnTo>
                    <a:pt x="76" y="67"/>
                  </a:lnTo>
                  <a:lnTo>
                    <a:pt x="63" y="62"/>
                  </a:lnTo>
                  <a:lnTo>
                    <a:pt x="51" y="56"/>
                  </a:lnTo>
                  <a:lnTo>
                    <a:pt x="38" y="49"/>
                  </a:lnTo>
                  <a:lnTo>
                    <a:pt x="25" y="43"/>
                  </a:lnTo>
                  <a:lnTo>
                    <a:pt x="14" y="35"/>
                  </a:lnTo>
                  <a:lnTo>
                    <a:pt x="2" y="27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5" y="13"/>
                  </a:lnTo>
                  <a:lnTo>
                    <a:pt x="11" y="12"/>
                  </a:lnTo>
                  <a:lnTo>
                    <a:pt x="17" y="11"/>
                  </a:lnTo>
                  <a:lnTo>
                    <a:pt x="23" y="9"/>
                  </a:lnTo>
                  <a:lnTo>
                    <a:pt x="28" y="6"/>
                  </a:lnTo>
                  <a:lnTo>
                    <a:pt x="30" y="0"/>
                  </a:lnTo>
                  <a:lnTo>
                    <a:pt x="57" y="6"/>
                  </a:lnTo>
                  <a:lnTo>
                    <a:pt x="83" y="13"/>
                  </a:lnTo>
                  <a:lnTo>
                    <a:pt x="108" y="22"/>
                  </a:lnTo>
                  <a:lnTo>
                    <a:pt x="131" y="32"/>
                  </a:lnTo>
                  <a:lnTo>
                    <a:pt x="156" y="44"/>
                  </a:lnTo>
                  <a:lnTo>
                    <a:pt x="179" y="54"/>
                  </a:lnTo>
                  <a:lnTo>
                    <a:pt x="204" y="64"/>
                  </a:lnTo>
                  <a:lnTo>
                    <a:pt x="23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8" name="Freeform 38"/>
            <p:cNvSpPr>
              <a:spLocks/>
            </p:cNvSpPr>
            <p:nvPr/>
          </p:nvSpPr>
          <p:spPr bwMode="auto">
            <a:xfrm>
              <a:off x="681" y="3798"/>
              <a:ext cx="172" cy="248"/>
            </a:xfrm>
            <a:custGeom>
              <a:avLst/>
              <a:gdLst>
                <a:gd name="T0" fmla="*/ 320 w 517"/>
                <a:gd name="T1" fmla="*/ 73 h 745"/>
                <a:gd name="T2" fmla="*/ 365 w 517"/>
                <a:gd name="T3" fmla="*/ 101 h 745"/>
                <a:gd name="T4" fmla="*/ 407 w 517"/>
                <a:gd name="T5" fmla="*/ 133 h 745"/>
                <a:gd name="T6" fmla="*/ 452 w 517"/>
                <a:gd name="T7" fmla="*/ 157 h 745"/>
                <a:gd name="T8" fmla="*/ 483 w 517"/>
                <a:gd name="T9" fmla="*/ 168 h 745"/>
                <a:gd name="T10" fmla="*/ 497 w 517"/>
                <a:gd name="T11" fmla="*/ 173 h 745"/>
                <a:gd name="T12" fmla="*/ 511 w 517"/>
                <a:gd name="T13" fmla="*/ 179 h 745"/>
                <a:gd name="T14" fmla="*/ 517 w 517"/>
                <a:gd name="T15" fmla="*/ 188 h 745"/>
                <a:gd name="T16" fmla="*/ 510 w 517"/>
                <a:gd name="T17" fmla="*/ 212 h 745"/>
                <a:gd name="T18" fmla="*/ 499 w 517"/>
                <a:gd name="T19" fmla="*/ 249 h 745"/>
                <a:gd name="T20" fmla="*/ 488 w 517"/>
                <a:gd name="T21" fmla="*/ 284 h 745"/>
                <a:gd name="T22" fmla="*/ 476 w 517"/>
                <a:gd name="T23" fmla="*/ 319 h 745"/>
                <a:gd name="T24" fmla="*/ 469 w 517"/>
                <a:gd name="T25" fmla="*/ 352 h 745"/>
                <a:gd name="T26" fmla="*/ 456 w 517"/>
                <a:gd name="T27" fmla="*/ 385 h 745"/>
                <a:gd name="T28" fmla="*/ 441 w 517"/>
                <a:gd name="T29" fmla="*/ 429 h 745"/>
                <a:gd name="T30" fmla="*/ 425 w 517"/>
                <a:gd name="T31" fmla="*/ 484 h 745"/>
                <a:gd name="T32" fmla="*/ 410 w 517"/>
                <a:gd name="T33" fmla="*/ 539 h 745"/>
                <a:gd name="T34" fmla="*/ 387 w 517"/>
                <a:gd name="T35" fmla="*/ 587 h 745"/>
                <a:gd name="T36" fmla="*/ 370 w 517"/>
                <a:gd name="T37" fmla="*/ 628 h 745"/>
                <a:gd name="T38" fmla="*/ 361 w 517"/>
                <a:gd name="T39" fmla="*/ 665 h 745"/>
                <a:gd name="T40" fmla="*/ 345 w 517"/>
                <a:gd name="T41" fmla="*/ 700 h 745"/>
                <a:gd name="T42" fmla="*/ 325 w 517"/>
                <a:gd name="T43" fmla="*/ 731 h 745"/>
                <a:gd name="T44" fmla="*/ 301 w 517"/>
                <a:gd name="T45" fmla="*/ 743 h 745"/>
                <a:gd name="T46" fmla="*/ 273 w 517"/>
                <a:gd name="T47" fmla="*/ 741 h 745"/>
                <a:gd name="T48" fmla="*/ 246 w 517"/>
                <a:gd name="T49" fmla="*/ 736 h 745"/>
                <a:gd name="T50" fmla="*/ 219 w 517"/>
                <a:gd name="T51" fmla="*/ 731 h 745"/>
                <a:gd name="T52" fmla="*/ 195 w 517"/>
                <a:gd name="T53" fmla="*/ 726 h 745"/>
                <a:gd name="T54" fmla="*/ 169 w 517"/>
                <a:gd name="T55" fmla="*/ 720 h 745"/>
                <a:gd name="T56" fmla="*/ 142 w 517"/>
                <a:gd name="T57" fmla="*/ 717 h 745"/>
                <a:gd name="T58" fmla="*/ 116 w 517"/>
                <a:gd name="T59" fmla="*/ 715 h 745"/>
                <a:gd name="T60" fmla="*/ 92 w 517"/>
                <a:gd name="T61" fmla="*/ 705 h 745"/>
                <a:gd name="T62" fmla="*/ 68 w 517"/>
                <a:gd name="T63" fmla="*/ 654 h 745"/>
                <a:gd name="T64" fmla="*/ 40 w 517"/>
                <a:gd name="T65" fmla="*/ 587 h 745"/>
                <a:gd name="T66" fmla="*/ 13 w 517"/>
                <a:gd name="T67" fmla="*/ 532 h 745"/>
                <a:gd name="T68" fmla="*/ 0 w 517"/>
                <a:gd name="T69" fmla="*/ 498 h 745"/>
                <a:gd name="T70" fmla="*/ 11 w 517"/>
                <a:gd name="T71" fmla="*/ 458 h 745"/>
                <a:gd name="T72" fmla="*/ 32 w 517"/>
                <a:gd name="T73" fmla="*/ 418 h 745"/>
                <a:gd name="T74" fmla="*/ 52 w 517"/>
                <a:gd name="T75" fmla="*/ 377 h 745"/>
                <a:gd name="T76" fmla="*/ 72 w 517"/>
                <a:gd name="T77" fmla="*/ 313 h 745"/>
                <a:gd name="T78" fmla="*/ 109 w 517"/>
                <a:gd name="T79" fmla="*/ 205 h 745"/>
                <a:gd name="T80" fmla="*/ 144 w 517"/>
                <a:gd name="T81" fmla="*/ 92 h 745"/>
                <a:gd name="T82" fmla="*/ 172 w 517"/>
                <a:gd name="T83" fmla="*/ 14 h 745"/>
                <a:gd name="T84" fmla="*/ 197 w 517"/>
                <a:gd name="T85" fmla="*/ 1 h 745"/>
                <a:gd name="T86" fmla="*/ 227 w 517"/>
                <a:gd name="T87" fmla="*/ 14 h 745"/>
                <a:gd name="T88" fmla="*/ 254 w 517"/>
                <a:gd name="T89" fmla="*/ 34 h 745"/>
                <a:gd name="T90" fmla="*/ 281 w 517"/>
                <a:gd name="T91" fmla="*/ 5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7" h="745">
                  <a:moveTo>
                    <a:pt x="295" y="64"/>
                  </a:moveTo>
                  <a:lnTo>
                    <a:pt x="320" y="73"/>
                  </a:lnTo>
                  <a:lnTo>
                    <a:pt x="343" y="86"/>
                  </a:lnTo>
                  <a:lnTo>
                    <a:pt x="365" y="101"/>
                  </a:lnTo>
                  <a:lnTo>
                    <a:pt x="387" y="116"/>
                  </a:lnTo>
                  <a:lnTo>
                    <a:pt x="407" y="133"/>
                  </a:lnTo>
                  <a:lnTo>
                    <a:pt x="429" y="147"/>
                  </a:lnTo>
                  <a:lnTo>
                    <a:pt x="452" y="157"/>
                  </a:lnTo>
                  <a:lnTo>
                    <a:pt x="479" y="165"/>
                  </a:lnTo>
                  <a:lnTo>
                    <a:pt x="483" y="168"/>
                  </a:lnTo>
                  <a:lnTo>
                    <a:pt x="489" y="170"/>
                  </a:lnTo>
                  <a:lnTo>
                    <a:pt x="497" y="173"/>
                  </a:lnTo>
                  <a:lnTo>
                    <a:pt x="505" y="175"/>
                  </a:lnTo>
                  <a:lnTo>
                    <a:pt x="511" y="179"/>
                  </a:lnTo>
                  <a:lnTo>
                    <a:pt x="516" y="183"/>
                  </a:lnTo>
                  <a:lnTo>
                    <a:pt x="517" y="188"/>
                  </a:lnTo>
                  <a:lnTo>
                    <a:pt x="515" y="194"/>
                  </a:lnTo>
                  <a:lnTo>
                    <a:pt x="510" y="212"/>
                  </a:lnTo>
                  <a:lnTo>
                    <a:pt x="505" y="232"/>
                  </a:lnTo>
                  <a:lnTo>
                    <a:pt x="499" y="249"/>
                  </a:lnTo>
                  <a:lnTo>
                    <a:pt x="494" y="266"/>
                  </a:lnTo>
                  <a:lnTo>
                    <a:pt x="488" y="284"/>
                  </a:lnTo>
                  <a:lnTo>
                    <a:pt x="483" y="302"/>
                  </a:lnTo>
                  <a:lnTo>
                    <a:pt x="476" y="319"/>
                  </a:lnTo>
                  <a:lnTo>
                    <a:pt x="470" y="335"/>
                  </a:lnTo>
                  <a:lnTo>
                    <a:pt x="469" y="352"/>
                  </a:lnTo>
                  <a:lnTo>
                    <a:pt x="464" y="368"/>
                  </a:lnTo>
                  <a:lnTo>
                    <a:pt x="456" y="385"/>
                  </a:lnTo>
                  <a:lnTo>
                    <a:pt x="450" y="402"/>
                  </a:lnTo>
                  <a:lnTo>
                    <a:pt x="441" y="429"/>
                  </a:lnTo>
                  <a:lnTo>
                    <a:pt x="433" y="456"/>
                  </a:lnTo>
                  <a:lnTo>
                    <a:pt x="425" y="484"/>
                  </a:lnTo>
                  <a:lnTo>
                    <a:pt x="419" y="511"/>
                  </a:lnTo>
                  <a:lnTo>
                    <a:pt x="410" y="539"/>
                  </a:lnTo>
                  <a:lnTo>
                    <a:pt x="400" y="564"/>
                  </a:lnTo>
                  <a:lnTo>
                    <a:pt x="387" y="587"/>
                  </a:lnTo>
                  <a:lnTo>
                    <a:pt x="370" y="609"/>
                  </a:lnTo>
                  <a:lnTo>
                    <a:pt x="370" y="628"/>
                  </a:lnTo>
                  <a:lnTo>
                    <a:pt x="366" y="647"/>
                  </a:lnTo>
                  <a:lnTo>
                    <a:pt x="361" y="665"/>
                  </a:lnTo>
                  <a:lnTo>
                    <a:pt x="354" y="682"/>
                  </a:lnTo>
                  <a:lnTo>
                    <a:pt x="345" y="700"/>
                  </a:lnTo>
                  <a:lnTo>
                    <a:pt x="336" y="715"/>
                  </a:lnTo>
                  <a:lnTo>
                    <a:pt x="325" y="731"/>
                  </a:lnTo>
                  <a:lnTo>
                    <a:pt x="316" y="745"/>
                  </a:lnTo>
                  <a:lnTo>
                    <a:pt x="301" y="743"/>
                  </a:lnTo>
                  <a:lnTo>
                    <a:pt x="287" y="742"/>
                  </a:lnTo>
                  <a:lnTo>
                    <a:pt x="273" y="741"/>
                  </a:lnTo>
                  <a:lnTo>
                    <a:pt x="259" y="738"/>
                  </a:lnTo>
                  <a:lnTo>
                    <a:pt x="246" y="736"/>
                  </a:lnTo>
                  <a:lnTo>
                    <a:pt x="233" y="733"/>
                  </a:lnTo>
                  <a:lnTo>
                    <a:pt x="219" y="731"/>
                  </a:lnTo>
                  <a:lnTo>
                    <a:pt x="208" y="728"/>
                  </a:lnTo>
                  <a:lnTo>
                    <a:pt x="195" y="726"/>
                  </a:lnTo>
                  <a:lnTo>
                    <a:pt x="182" y="723"/>
                  </a:lnTo>
                  <a:lnTo>
                    <a:pt x="169" y="720"/>
                  </a:lnTo>
                  <a:lnTo>
                    <a:pt x="156" y="718"/>
                  </a:lnTo>
                  <a:lnTo>
                    <a:pt x="142" y="717"/>
                  </a:lnTo>
                  <a:lnTo>
                    <a:pt x="130" y="715"/>
                  </a:lnTo>
                  <a:lnTo>
                    <a:pt x="116" y="715"/>
                  </a:lnTo>
                  <a:lnTo>
                    <a:pt x="101" y="715"/>
                  </a:lnTo>
                  <a:lnTo>
                    <a:pt x="92" y="705"/>
                  </a:lnTo>
                  <a:lnTo>
                    <a:pt x="81" y="683"/>
                  </a:lnTo>
                  <a:lnTo>
                    <a:pt x="68" y="654"/>
                  </a:lnTo>
                  <a:lnTo>
                    <a:pt x="54" y="621"/>
                  </a:lnTo>
                  <a:lnTo>
                    <a:pt x="40" y="587"/>
                  </a:lnTo>
                  <a:lnTo>
                    <a:pt x="26" y="557"/>
                  </a:lnTo>
                  <a:lnTo>
                    <a:pt x="13" y="532"/>
                  </a:lnTo>
                  <a:lnTo>
                    <a:pt x="3" y="518"/>
                  </a:lnTo>
                  <a:lnTo>
                    <a:pt x="0" y="498"/>
                  </a:lnTo>
                  <a:lnTo>
                    <a:pt x="3" y="477"/>
                  </a:lnTo>
                  <a:lnTo>
                    <a:pt x="11" y="458"/>
                  </a:lnTo>
                  <a:lnTo>
                    <a:pt x="21" y="438"/>
                  </a:lnTo>
                  <a:lnTo>
                    <a:pt x="32" y="418"/>
                  </a:lnTo>
                  <a:lnTo>
                    <a:pt x="44" y="398"/>
                  </a:lnTo>
                  <a:lnTo>
                    <a:pt x="52" y="377"/>
                  </a:lnTo>
                  <a:lnTo>
                    <a:pt x="57" y="354"/>
                  </a:lnTo>
                  <a:lnTo>
                    <a:pt x="72" y="313"/>
                  </a:lnTo>
                  <a:lnTo>
                    <a:pt x="90" y="262"/>
                  </a:lnTo>
                  <a:lnTo>
                    <a:pt x="109" y="205"/>
                  </a:lnTo>
                  <a:lnTo>
                    <a:pt x="127" y="146"/>
                  </a:lnTo>
                  <a:lnTo>
                    <a:pt x="144" y="92"/>
                  </a:lnTo>
                  <a:lnTo>
                    <a:pt x="159" y="46"/>
                  </a:lnTo>
                  <a:lnTo>
                    <a:pt x="172" y="14"/>
                  </a:lnTo>
                  <a:lnTo>
                    <a:pt x="181" y="0"/>
                  </a:lnTo>
                  <a:lnTo>
                    <a:pt x="197" y="1"/>
                  </a:lnTo>
                  <a:lnTo>
                    <a:pt x="213" y="6"/>
                  </a:lnTo>
                  <a:lnTo>
                    <a:pt x="227" y="14"/>
                  </a:lnTo>
                  <a:lnTo>
                    <a:pt x="241" y="24"/>
                  </a:lnTo>
                  <a:lnTo>
                    <a:pt x="254" y="34"/>
                  </a:lnTo>
                  <a:lnTo>
                    <a:pt x="268" y="45"/>
                  </a:lnTo>
                  <a:lnTo>
                    <a:pt x="281" y="55"/>
                  </a:lnTo>
                  <a:lnTo>
                    <a:pt x="29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9" name="Freeform 39"/>
            <p:cNvSpPr>
              <a:spLocks/>
            </p:cNvSpPr>
            <p:nvPr/>
          </p:nvSpPr>
          <p:spPr bwMode="auto">
            <a:xfrm>
              <a:off x="1014" y="3808"/>
              <a:ext cx="89" cy="45"/>
            </a:xfrm>
            <a:custGeom>
              <a:avLst/>
              <a:gdLst>
                <a:gd name="T0" fmla="*/ 267 w 267"/>
                <a:gd name="T1" fmla="*/ 117 h 136"/>
                <a:gd name="T2" fmla="*/ 259 w 267"/>
                <a:gd name="T3" fmla="*/ 136 h 136"/>
                <a:gd name="T4" fmla="*/ 244 w 267"/>
                <a:gd name="T5" fmla="*/ 132 h 136"/>
                <a:gd name="T6" fmla="*/ 230 w 267"/>
                <a:gd name="T7" fmla="*/ 128 h 136"/>
                <a:gd name="T8" fmla="*/ 215 w 267"/>
                <a:gd name="T9" fmla="*/ 124 h 136"/>
                <a:gd name="T10" fmla="*/ 200 w 267"/>
                <a:gd name="T11" fmla="*/ 119 h 136"/>
                <a:gd name="T12" fmla="*/ 185 w 267"/>
                <a:gd name="T13" fmla="*/ 115 h 136"/>
                <a:gd name="T14" fmla="*/ 171 w 267"/>
                <a:gd name="T15" fmla="*/ 110 h 136"/>
                <a:gd name="T16" fmla="*/ 156 w 267"/>
                <a:gd name="T17" fmla="*/ 105 h 136"/>
                <a:gd name="T18" fmla="*/ 142 w 267"/>
                <a:gd name="T19" fmla="*/ 100 h 136"/>
                <a:gd name="T20" fmla="*/ 126 w 267"/>
                <a:gd name="T21" fmla="*/ 94 h 136"/>
                <a:gd name="T22" fmla="*/ 112 w 267"/>
                <a:gd name="T23" fmla="*/ 89 h 136"/>
                <a:gd name="T24" fmla="*/ 97 w 267"/>
                <a:gd name="T25" fmla="*/ 83 h 136"/>
                <a:gd name="T26" fmla="*/ 83 w 267"/>
                <a:gd name="T27" fmla="*/ 78 h 136"/>
                <a:gd name="T28" fmla="*/ 67 w 267"/>
                <a:gd name="T29" fmla="*/ 72 h 136"/>
                <a:gd name="T30" fmla="*/ 52 w 267"/>
                <a:gd name="T31" fmla="*/ 67 h 136"/>
                <a:gd name="T32" fmla="*/ 38 w 267"/>
                <a:gd name="T33" fmla="*/ 62 h 136"/>
                <a:gd name="T34" fmla="*/ 23 w 267"/>
                <a:gd name="T35" fmla="*/ 57 h 136"/>
                <a:gd name="T36" fmla="*/ 16 w 267"/>
                <a:gd name="T37" fmla="*/ 41 h 136"/>
                <a:gd name="T38" fmla="*/ 6 w 267"/>
                <a:gd name="T39" fmla="*/ 30 h 136"/>
                <a:gd name="T40" fmla="*/ 0 w 267"/>
                <a:gd name="T41" fmla="*/ 17 h 136"/>
                <a:gd name="T42" fmla="*/ 5 w 267"/>
                <a:gd name="T43" fmla="*/ 0 h 136"/>
                <a:gd name="T44" fmla="*/ 23 w 267"/>
                <a:gd name="T45" fmla="*/ 7 h 136"/>
                <a:gd name="T46" fmla="*/ 39 w 267"/>
                <a:gd name="T47" fmla="*/ 13 h 136"/>
                <a:gd name="T48" fmla="*/ 57 w 267"/>
                <a:gd name="T49" fmla="*/ 19 h 136"/>
                <a:gd name="T50" fmla="*/ 74 w 267"/>
                <a:gd name="T51" fmla="*/ 26 h 136"/>
                <a:gd name="T52" fmla="*/ 90 w 267"/>
                <a:gd name="T53" fmla="*/ 34 h 136"/>
                <a:gd name="T54" fmla="*/ 106 w 267"/>
                <a:gd name="T55" fmla="*/ 41 h 136"/>
                <a:gd name="T56" fmla="*/ 122 w 267"/>
                <a:gd name="T57" fmla="*/ 48 h 136"/>
                <a:gd name="T58" fmla="*/ 138 w 267"/>
                <a:gd name="T59" fmla="*/ 55 h 136"/>
                <a:gd name="T60" fmla="*/ 154 w 267"/>
                <a:gd name="T61" fmla="*/ 63 h 136"/>
                <a:gd name="T62" fmla="*/ 170 w 267"/>
                <a:gd name="T63" fmla="*/ 71 h 136"/>
                <a:gd name="T64" fmla="*/ 186 w 267"/>
                <a:gd name="T65" fmla="*/ 78 h 136"/>
                <a:gd name="T66" fmla="*/ 202 w 267"/>
                <a:gd name="T67" fmla="*/ 86 h 136"/>
                <a:gd name="T68" fmla="*/ 218 w 267"/>
                <a:gd name="T69" fmla="*/ 94 h 136"/>
                <a:gd name="T70" fmla="*/ 234 w 267"/>
                <a:gd name="T71" fmla="*/ 101 h 136"/>
                <a:gd name="T72" fmla="*/ 250 w 267"/>
                <a:gd name="T73" fmla="*/ 109 h 136"/>
                <a:gd name="T74" fmla="*/ 267 w 267"/>
                <a:gd name="T75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7" h="136">
                  <a:moveTo>
                    <a:pt x="267" y="117"/>
                  </a:moveTo>
                  <a:lnTo>
                    <a:pt x="259" y="136"/>
                  </a:lnTo>
                  <a:lnTo>
                    <a:pt x="244" y="132"/>
                  </a:lnTo>
                  <a:lnTo>
                    <a:pt x="230" y="128"/>
                  </a:lnTo>
                  <a:lnTo>
                    <a:pt x="215" y="124"/>
                  </a:lnTo>
                  <a:lnTo>
                    <a:pt x="200" y="119"/>
                  </a:lnTo>
                  <a:lnTo>
                    <a:pt x="185" y="115"/>
                  </a:lnTo>
                  <a:lnTo>
                    <a:pt x="171" y="110"/>
                  </a:lnTo>
                  <a:lnTo>
                    <a:pt x="156" y="105"/>
                  </a:lnTo>
                  <a:lnTo>
                    <a:pt x="142" y="100"/>
                  </a:lnTo>
                  <a:lnTo>
                    <a:pt x="126" y="94"/>
                  </a:lnTo>
                  <a:lnTo>
                    <a:pt x="112" y="89"/>
                  </a:lnTo>
                  <a:lnTo>
                    <a:pt x="97" y="83"/>
                  </a:lnTo>
                  <a:lnTo>
                    <a:pt x="83" y="78"/>
                  </a:lnTo>
                  <a:lnTo>
                    <a:pt x="67" y="72"/>
                  </a:lnTo>
                  <a:lnTo>
                    <a:pt x="52" y="67"/>
                  </a:lnTo>
                  <a:lnTo>
                    <a:pt x="38" y="62"/>
                  </a:lnTo>
                  <a:lnTo>
                    <a:pt x="23" y="57"/>
                  </a:lnTo>
                  <a:lnTo>
                    <a:pt x="16" y="41"/>
                  </a:lnTo>
                  <a:lnTo>
                    <a:pt x="6" y="30"/>
                  </a:lnTo>
                  <a:lnTo>
                    <a:pt x="0" y="17"/>
                  </a:lnTo>
                  <a:lnTo>
                    <a:pt x="5" y="0"/>
                  </a:lnTo>
                  <a:lnTo>
                    <a:pt x="23" y="7"/>
                  </a:lnTo>
                  <a:lnTo>
                    <a:pt x="39" y="13"/>
                  </a:lnTo>
                  <a:lnTo>
                    <a:pt x="57" y="19"/>
                  </a:lnTo>
                  <a:lnTo>
                    <a:pt x="74" y="26"/>
                  </a:lnTo>
                  <a:lnTo>
                    <a:pt x="90" y="34"/>
                  </a:lnTo>
                  <a:lnTo>
                    <a:pt x="106" y="41"/>
                  </a:lnTo>
                  <a:lnTo>
                    <a:pt x="122" y="48"/>
                  </a:lnTo>
                  <a:lnTo>
                    <a:pt x="138" y="55"/>
                  </a:lnTo>
                  <a:lnTo>
                    <a:pt x="154" y="63"/>
                  </a:lnTo>
                  <a:lnTo>
                    <a:pt x="170" y="71"/>
                  </a:lnTo>
                  <a:lnTo>
                    <a:pt x="186" y="78"/>
                  </a:lnTo>
                  <a:lnTo>
                    <a:pt x="202" y="86"/>
                  </a:lnTo>
                  <a:lnTo>
                    <a:pt x="218" y="94"/>
                  </a:lnTo>
                  <a:lnTo>
                    <a:pt x="234" y="101"/>
                  </a:lnTo>
                  <a:lnTo>
                    <a:pt x="250" y="109"/>
                  </a:lnTo>
                  <a:lnTo>
                    <a:pt x="267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0" name="Freeform 40"/>
            <p:cNvSpPr>
              <a:spLocks/>
            </p:cNvSpPr>
            <p:nvPr/>
          </p:nvSpPr>
          <p:spPr bwMode="auto">
            <a:xfrm>
              <a:off x="873" y="3705"/>
              <a:ext cx="172" cy="151"/>
            </a:xfrm>
            <a:custGeom>
              <a:avLst/>
              <a:gdLst>
                <a:gd name="T0" fmla="*/ 310 w 517"/>
                <a:gd name="T1" fmla="*/ 421 h 453"/>
                <a:gd name="T2" fmla="*/ 278 w 517"/>
                <a:gd name="T3" fmla="*/ 396 h 453"/>
                <a:gd name="T4" fmla="*/ 252 w 517"/>
                <a:gd name="T5" fmla="*/ 368 h 453"/>
                <a:gd name="T6" fmla="*/ 242 w 517"/>
                <a:gd name="T7" fmla="*/ 337 h 453"/>
                <a:gd name="T8" fmla="*/ 283 w 517"/>
                <a:gd name="T9" fmla="*/ 335 h 453"/>
                <a:gd name="T10" fmla="*/ 347 w 517"/>
                <a:gd name="T11" fmla="*/ 375 h 453"/>
                <a:gd name="T12" fmla="*/ 391 w 517"/>
                <a:gd name="T13" fmla="*/ 416 h 453"/>
                <a:gd name="T14" fmla="*/ 419 w 517"/>
                <a:gd name="T15" fmla="*/ 385 h 453"/>
                <a:gd name="T16" fmla="*/ 408 w 517"/>
                <a:gd name="T17" fmla="*/ 355 h 453"/>
                <a:gd name="T18" fmla="*/ 392 w 517"/>
                <a:gd name="T19" fmla="*/ 339 h 453"/>
                <a:gd name="T20" fmla="*/ 371 w 517"/>
                <a:gd name="T21" fmla="*/ 326 h 453"/>
                <a:gd name="T22" fmla="*/ 315 w 517"/>
                <a:gd name="T23" fmla="*/ 277 h 453"/>
                <a:gd name="T24" fmla="*/ 255 w 517"/>
                <a:gd name="T25" fmla="*/ 227 h 453"/>
                <a:gd name="T26" fmla="*/ 245 w 517"/>
                <a:gd name="T27" fmla="*/ 174 h 453"/>
                <a:gd name="T28" fmla="*/ 259 w 517"/>
                <a:gd name="T29" fmla="*/ 158 h 453"/>
                <a:gd name="T30" fmla="*/ 279 w 517"/>
                <a:gd name="T31" fmla="*/ 153 h 453"/>
                <a:gd name="T32" fmla="*/ 329 w 517"/>
                <a:gd name="T33" fmla="*/ 180 h 453"/>
                <a:gd name="T34" fmla="*/ 397 w 517"/>
                <a:gd name="T35" fmla="*/ 221 h 453"/>
                <a:gd name="T36" fmla="*/ 470 w 517"/>
                <a:gd name="T37" fmla="*/ 257 h 453"/>
                <a:gd name="T38" fmla="*/ 493 w 517"/>
                <a:gd name="T39" fmla="*/ 243 h 453"/>
                <a:gd name="T40" fmla="*/ 512 w 517"/>
                <a:gd name="T41" fmla="*/ 226 h 453"/>
                <a:gd name="T42" fmla="*/ 510 w 517"/>
                <a:gd name="T43" fmla="*/ 206 h 453"/>
                <a:gd name="T44" fmla="*/ 487 w 517"/>
                <a:gd name="T45" fmla="*/ 188 h 453"/>
                <a:gd name="T46" fmla="*/ 460 w 517"/>
                <a:gd name="T47" fmla="*/ 176 h 453"/>
                <a:gd name="T48" fmla="*/ 423 w 517"/>
                <a:gd name="T49" fmla="*/ 154 h 453"/>
                <a:gd name="T50" fmla="*/ 379 w 517"/>
                <a:gd name="T51" fmla="*/ 128 h 453"/>
                <a:gd name="T52" fmla="*/ 334 w 517"/>
                <a:gd name="T53" fmla="*/ 107 h 453"/>
                <a:gd name="T54" fmla="*/ 288 w 517"/>
                <a:gd name="T55" fmla="*/ 92 h 453"/>
                <a:gd name="T56" fmla="*/ 238 w 517"/>
                <a:gd name="T57" fmla="*/ 83 h 453"/>
                <a:gd name="T58" fmla="*/ 196 w 517"/>
                <a:gd name="T59" fmla="*/ 64 h 453"/>
                <a:gd name="T60" fmla="*/ 220 w 517"/>
                <a:gd name="T61" fmla="*/ 44 h 453"/>
                <a:gd name="T62" fmla="*/ 257 w 517"/>
                <a:gd name="T63" fmla="*/ 30 h 453"/>
                <a:gd name="T64" fmla="*/ 259 w 517"/>
                <a:gd name="T65" fmla="*/ 6 h 453"/>
                <a:gd name="T66" fmla="*/ 243 w 517"/>
                <a:gd name="T67" fmla="*/ 0 h 453"/>
                <a:gd name="T68" fmla="*/ 223 w 517"/>
                <a:gd name="T69" fmla="*/ 0 h 453"/>
                <a:gd name="T70" fmla="*/ 144 w 517"/>
                <a:gd name="T71" fmla="*/ 25 h 453"/>
                <a:gd name="T72" fmla="*/ 80 w 517"/>
                <a:gd name="T73" fmla="*/ 65 h 453"/>
                <a:gd name="T74" fmla="*/ 46 w 517"/>
                <a:gd name="T75" fmla="*/ 133 h 453"/>
                <a:gd name="T76" fmla="*/ 17 w 517"/>
                <a:gd name="T77" fmla="*/ 203 h 453"/>
                <a:gd name="T78" fmla="*/ 3 w 517"/>
                <a:gd name="T79" fmla="*/ 275 h 453"/>
                <a:gd name="T80" fmla="*/ 12 w 517"/>
                <a:gd name="T81" fmla="*/ 334 h 453"/>
                <a:gd name="T82" fmla="*/ 44 w 517"/>
                <a:gd name="T83" fmla="*/ 369 h 453"/>
                <a:gd name="T84" fmla="*/ 91 w 517"/>
                <a:gd name="T85" fmla="*/ 391 h 453"/>
                <a:gd name="T86" fmla="*/ 142 w 517"/>
                <a:gd name="T87" fmla="*/ 405 h 453"/>
                <a:gd name="T88" fmla="*/ 193 w 517"/>
                <a:gd name="T89" fmla="*/ 423 h 453"/>
                <a:gd name="T90" fmla="*/ 237 w 517"/>
                <a:gd name="T91" fmla="*/ 448 h 453"/>
                <a:gd name="T92" fmla="*/ 278 w 517"/>
                <a:gd name="T93" fmla="*/ 453 h 453"/>
                <a:gd name="T94" fmla="*/ 315 w 517"/>
                <a:gd name="T95" fmla="*/ 44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7" h="453">
                  <a:moveTo>
                    <a:pt x="328" y="437"/>
                  </a:moveTo>
                  <a:lnTo>
                    <a:pt x="319" y="428"/>
                  </a:lnTo>
                  <a:lnTo>
                    <a:pt x="310" y="421"/>
                  </a:lnTo>
                  <a:lnTo>
                    <a:pt x="298" y="413"/>
                  </a:lnTo>
                  <a:lnTo>
                    <a:pt x="288" y="404"/>
                  </a:lnTo>
                  <a:lnTo>
                    <a:pt x="278" y="396"/>
                  </a:lnTo>
                  <a:lnTo>
                    <a:pt x="268" y="387"/>
                  </a:lnTo>
                  <a:lnTo>
                    <a:pt x="259" y="378"/>
                  </a:lnTo>
                  <a:lnTo>
                    <a:pt x="252" y="368"/>
                  </a:lnTo>
                  <a:lnTo>
                    <a:pt x="250" y="359"/>
                  </a:lnTo>
                  <a:lnTo>
                    <a:pt x="245" y="349"/>
                  </a:lnTo>
                  <a:lnTo>
                    <a:pt x="242" y="337"/>
                  </a:lnTo>
                  <a:lnTo>
                    <a:pt x="247" y="326"/>
                  </a:lnTo>
                  <a:lnTo>
                    <a:pt x="264" y="327"/>
                  </a:lnTo>
                  <a:lnTo>
                    <a:pt x="283" y="335"/>
                  </a:lnTo>
                  <a:lnTo>
                    <a:pt x="304" y="345"/>
                  </a:lnTo>
                  <a:lnTo>
                    <a:pt x="325" y="359"/>
                  </a:lnTo>
                  <a:lnTo>
                    <a:pt x="347" y="375"/>
                  </a:lnTo>
                  <a:lnTo>
                    <a:pt x="365" y="390"/>
                  </a:lnTo>
                  <a:lnTo>
                    <a:pt x="380" y="404"/>
                  </a:lnTo>
                  <a:lnTo>
                    <a:pt x="391" y="416"/>
                  </a:lnTo>
                  <a:lnTo>
                    <a:pt x="403" y="410"/>
                  </a:lnTo>
                  <a:lnTo>
                    <a:pt x="415" y="399"/>
                  </a:lnTo>
                  <a:lnTo>
                    <a:pt x="419" y="385"/>
                  </a:lnTo>
                  <a:lnTo>
                    <a:pt x="415" y="368"/>
                  </a:lnTo>
                  <a:lnTo>
                    <a:pt x="412" y="362"/>
                  </a:lnTo>
                  <a:lnTo>
                    <a:pt x="408" y="355"/>
                  </a:lnTo>
                  <a:lnTo>
                    <a:pt x="403" y="349"/>
                  </a:lnTo>
                  <a:lnTo>
                    <a:pt x="398" y="344"/>
                  </a:lnTo>
                  <a:lnTo>
                    <a:pt x="392" y="339"/>
                  </a:lnTo>
                  <a:lnTo>
                    <a:pt x="385" y="334"/>
                  </a:lnTo>
                  <a:lnTo>
                    <a:pt x="379" y="330"/>
                  </a:lnTo>
                  <a:lnTo>
                    <a:pt x="371" y="326"/>
                  </a:lnTo>
                  <a:lnTo>
                    <a:pt x="357" y="308"/>
                  </a:lnTo>
                  <a:lnTo>
                    <a:pt x="338" y="293"/>
                  </a:lnTo>
                  <a:lnTo>
                    <a:pt x="315" y="277"/>
                  </a:lnTo>
                  <a:lnTo>
                    <a:pt x="292" y="262"/>
                  </a:lnTo>
                  <a:lnTo>
                    <a:pt x="272" y="247"/>
                  </a:lnTo>
                  <a:lnTo>
                    <a:pt x="255" y="227"/>
                  </a:lnTo>
                  <a:lnTo>
                    <a:pt x="243" y="206"/>
                  </a:lnTo>
                  <a:lnTo>
                    <a:pt x="242" y="179"/>
                  </a:lnTo>
                  <a:lnTo>
                    <a:pt x="245" y="174"/>
                  </a:lnTo>
                  <a:lnTo>
                    <a:pt x="248" y="167"/>
                  </a:lnTo>
                  <a:lnTo>
                    <a:pt x="252" y="163"/>
                  </a:lnTo>
                  <a:lnTo>
                    <a:pt x="259" y="158"/>
                  </a:lnTo>
                  <a:lnTo>
                    <a:pt x="265" y="156"/>
                  </a:lnTo>
                  <a:lnTo>
                    <a:pt x="272" y="153"/>
                  </a:lnTo>
                  <a:lnTo>
                    <a:pt x="279" y="153"/>
                  </a:lnTo>
                  <a:lnTo>
                    <a:pt x="287" y="153"/>
                  </a:lnTo>
                  <a:lnTo>
                    <a:pt x="309" y="166"/>
                  </a:lnTo>
                  <a:lnTo>
                    <a:pt x="329" y="180"/>
                  </a:lnTo>
                  <a:lnTo>
                    <a:pt x="351" y="194"/>
                  </a:lnTo>
                  <a:lnTo>
                    <a:pt x="374" y="208"/>
                  </a:lnTo>
                  <a:lnTo>
                    <a:pt x="397" y="221"/>
                  </a:lnTo>
                  <a:lnTo>
                    <a:pt x="420" y="234"/>
                  </a:lnTo>
                  <a:lnTo>
                    <a:pt x="444" y="247"/>
                  </a:lnTo>
                  <a:lnTo>
                    <a:pt x="470" y="257"/>
                  </a:lnTo>
                  <a:lnTo>
                    <a:pt x="478" y="253"/>
                  </a:lnTo>
                  <a:lnTo>
                    <a:pt x="485" y="248"/>
                  </a:lnTo>
                  <a:lnTo>
                    <a:pt x="493" y="243"/>
                  </a:lnTo>
                  <a:lnTo>
                    <a:pt x="501" y="238"/>
                  </a:lnTo>
                  <a:lnTo>
                    <a:pt x="507" y="232"/>
                  </a:lnTo>
                  <a:lnTo>
                    <a:pt x="512" y="226"/>
                  </a:lnTo>
                  <a:lnTo>
                    <a:pt x="516" y="220"/>
                  </a:lnTo>
                  <a:lnTo>
                    <a:pt x="517" y="213"/>
                  </a:lnTo>
                  <a:lnTo>
                    <a:pt x="510" y="206"/>
                  </a:lnTo>
                  <a:lnTo>
                    <a:pt x="502" y="198"/>
                  </a:lnTo>
                  <a:lnTo>
                    <a:pt x="494" y="193"/>
                  </a:lnTo>
                  <a:lnTo>
                    <a:pt x="487" y="188"/>
                  </a:lnTo>
                  <a:lnTo>
                    <a:pt x="478" y="184"/>
                  </a:lnTo>
                  <a:lnTo>
                    <a:pt x="469" y="180"/>
                  </a:lnTo>
                  <a:lnTo>
                    <a:pt x="460" y="176"/>
                  </a:lnTo>
                  <a:lnTo>
                    <a:pt x="449" y="174"/>
                  </a:lnTo>
                  <a:lnTo>
                    <a:pt x="435" y="163"/>
                  </a:lnTo>
                  <a:lnTo>
                    <a:pt x="423" y="154"/>
                  </a:lnTo>
                  <a:lnTo>
                    <a:pt x="408" y="144"/>
                  </a:lnTo>
                  <a:lnTo>
                    <a:pt x="394" y="136"/>
                  </a:lnTo>
                  <a:lnTo>
                    <a:pt x="379" y="128"/>
                  </a:lnTo>
                  <a:lnTo>
                    <a:pt x="365" y="120"/>
                  </a:lnTo>
                  <a:lnTo>
                    <a:pt x="350" y="113"/>
                  </a:lnTo>
                  <a:lnTo>
                    <a:pt x="334" y="107"/>
                  </a:lnTo>
                  <a:lnTo>
                    <a:pt x="319" y="101"/>
                  </a:lnTo>
                  <a:lnTo>
                    <a:pt x="304" y="96"/>
                  </a:lnTo>
                  <a:lnTo>
                    <a:pt x="288" y="92"/>
                  </a:lnTo>
                  <a:lnTo>
                    <a:pt x="272" y="88"/>
                  </a:lnTo>
                  <a:lnTo>
                    <a:pt x="255" y="85"/>
                  </a:lnTo>
                  <a:lnTo>
                    <a:pt x="238" y="83"/>
                  </a:lnTo>
                  <a:lnTo>
                    <a:pt x="222" y="81"/>
                  </a:lnTo>
                  <a:lnTo>
                    <a:pt x="204" y="81"/>
                  </a:lnTo>
                  <a:lnTo>
                    <a:pt x="196" y="64"/>
                  </a:lnTo>
                  <a:lnTo>
                    <a:pt x="199" y="53"/>
                  </a:lnTo>
                  <a:lnTo>
                    <a:pt x="208" y="48"/>
                  </a:lnTo>
                  <a:lnTo>
                    <a:pt x="220" y="44"/>
                  </a:lnTo>
                  <a:lnTo>
                    <a:pt x="234" y="42"/>
                  </a:lnTo>
                  <a:lnTo>
                    <a:pt x="247" y="38"/>
                  </a:lnTo>
                  <a:lnTo>
                    <a:pt x="257" y="30"/>
                  </a:lnTo>
                  <a:lnTo>
                    <a:pt x="263" y="16"/>
                  </a:lnTo>
                  <a:lnTo>
                    <a:pt x="261" y="10"/>
                  </a:lnTo>
                  <a:lnTo>
                    <a:pt x="259" y="6"/>
                  </a:lnTo>
                  <a:lnTo>
                    <a:pt x="255" y="2"/>
                  </a:lnTo>
                  <a:lnTo>
                    <a:pt x="248" y="1"/>
                  </a:lnTo>
                  <a:lnTo>
                    <a:pt x="243" y="0"/>
                  </a:lnTo>
                  <a:lnTo>
                    <a:pt x="236" y="0"/>
                  </a:lnTo>
                  <a:lnTo>
                    <a:pt x="229" y="0"/>
                  </a:lnTo>
                  <a:lnTo>
                    <a:pt x="223" y="0"/>
                  </a:lnTo>
                  <a:lnTo>
                    <a:pt x="197" y="9"/>
                  </a:lnTo>
                  <a:lnTo>
                    <a:pt x="170" y="16"/>
                  </a:lnTo>
                  <a:lnTo>
                    <a:pt x="144" y="25"/>
                  </a:lnTo>
                  <a:lnTo>
                    <a:pt x="119" y="35"/>
                  </a:lnTo>
                  <a:lnTo>
                    <a:pt x="97" y="48"/>
                  </a:lnTo>
                  <a:lnTo>
                    <a:pt x="80" y="65"/>
                  </a:lnTo>
                  <a:lnTo>
                    <a:pt x="67" y="85"/>
                  </a:lnTo>
                  <a:lnTo>
                    <a:pt x="60" y="112"/>
                  </a:lnTo>
                  <a:lnTo>
                    <a:pt x="46" y="133"/>
                  </a:lnTo>
                  <a:lnTo>
                    <a:pt x="35" y="154"/>
                  </a:lnTo>
                  <a:lnTo>
                    <a:pt x="26" y="179"/>
                  </a:lnTo>
                  <a:lnTo>
                    <a:pt x="17" y="203"/>
                  </a:lnTo>
                  <a:lnTo>
                    <a:pt x="10" y="229"/>
                  </a:lnTo>
                  <a:lnTo>
                    <a:pt x="7" y="252"/>
                  </a:lnTo>
                  <a:lnTo>
                    <a:pt x="3" y="275"/>
                  </a:lnTo>
                  <a:lnTo>
                    <a:pt x="0" y="296"/>
                  </a:lnTo>
                  <a:lnTo>
                    <a:pt x="4" y="316"/>
                  </a:lnTo>
                  <a:lnTo>
                    <a:pt x="12" y="334"/>
                  </a:lnTo>
                  <a:lnTo>
                    <a:pt x="21" y="348"/>
                  </a:lnTo>
                  <a:lnTo>
                    <a:pt x="31" y="359"/>
                  </a:lnTo>
                  <a:lnTo>
                    <a:pt x="44" y="369"/>
                  </a:lnTo>
                  <a:lnTo>
                    <a:pt x="59" y="377"/>
                  </a:lnTo>
                  <a:lnTo>
                    <a:pt x="74" y="385"/>
                  </a:lnTo>
                  <a:lnTo>
                    <a:pt x="91" y="391"/>
                  </a:lnTo>
                  <a:lnTo>
                    <a:pt x="108" y="396"/>
                  </a:lnTo>
                  <a:lnTo>
                    <a:pt x="126" y="401"/>
                  </a:lnTo>
                  <a:lnTo>
                    <a:pt x="142" y="405"/>
                  </a:lnTo>
                  <a:lnTo>
                    <a:pt x="160" y="410"/>
                  </a:lnTo>
                  <a:lnTo>
                    <a:pt x="177" y="417"/>
                  </a:lnTo>
                  <a:lnTo>
                    <a:pt x="193" y="423"/>
                  </a:lnTo>
                  <a:lnTo>
                    <a:pt x="209" y="431"/>
                  </a:lnTo>
                  <a:lnTo>
                    <a:pt x="223" y="440"/>
                  </a:lnTo>
                  <a:lnTo>
                    <a:pt x="237" y="448"/>
                  </a:lnTo>
                  <a:lnTo>
                    <a:pt x="251" y="451"/>
                  </a:lnTo>
                  <a:lnTo>
                    <a:pt x="264" y="453"/>
                  </a:lnTo>
                  <a:lnTo>
                    <a:pt x="278" y="453"/>
                  </a:lnTo>
                  <a:lnTo>
                    <a:pt x="291" y="450"/>
                  </a:lnTo>
                  <a:lnTo>
                    <a:pt x="302" y="446"/>
                  </a:lnTo>
                  <a:lnTo>
                    <a:pt x="315" y="442"/>
                  </a:lnTo>
                  <a:lnTo>
                    <a:pt x="328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1" name="Freeform 41"/>
            <p:cNvSpPr>
              <a:spLocks/>
            </p:cNvSpPr>
            <p:nvPr/>
          </p:nvSpPr>
          <p:spPr bwMode="auto">
            <a:xfrm>
              <a:off x="1018" y="3842"/>
              <a:ext cx="77" cy="36"/>
            </a:xfrm>
            <a:custGeom>
              <a:avLst/>
              <a:gdLst>
                <a:gd name="T0" fmla="*/ 229 w 231"/>
                <a:gd name="T1" fmla="*/ 79 h 106"/>
                <a:gd name="T2" fmla="*/ 231 w 231"/>
                <a:gd name="T3" fmla="*/ 90 h 106"/>
                <a:gd name="T4" fmla="*/ 228 w 231"/>
                <a:gd name="T5" fmla="*/ 97 h 106"/>
                <a:gd name="T6" fmla="*/ 224 w 231"/>
                <a:gd name="T7" fmla="*/ 102 h 106"/>
                <a:gd name="T8" fmla="*/ 215 w 231"/>
                <a:gd name="T9" fmla="*/ 106 h 106"/>
                <a:gd name="T10" fmla="*/ 5 w 231"/>
                <a:gd name="T11" fmla="*/ 29 h 106"/>
                <a:gd name="T12" fmla="*/ 0 w 231"/>
                <a:gd name="T13" fmla="*/ 18 h 106"/>
                <a:gd name="T14" fmla="*/ 2 w 231"/>
                <a:gd name="T15" fmla="*/ 9 h 106"/>
                <a:gd name="T16" fmla="*/ 8 w 231"/>
                <a:gd name="T17" fmla="*/ 4 h 106"/>
                <a:gd name="T18" fmla="*/ 20 w 231"/>
                <a:gd name="T19" fmla="*/ 0 h 106"/>
                <a:gd name="T20" fmla="*/ 34 w 231"/>
                <a:gd name="T21" fmla="*/ 4 h 106"/>
                <a:gd name="T22" fmla="*/ 46 w 231"/>
                <a:gd name="T23" fmla="*/ 8 h 106"/>
                <a:gd name="T24" fmla="*/ 60 w 231"/>
                <a:gd name="T25" fmla="*/ 11 h 106"/>
                <a:gd name="T26" fmla="*/ 75 w 231"/>
                <a:gd name="T27" fmla="*/ 15 h 106"/>
                <a:gd name="T28" fmla="*/ 89 w 231"/>
                <a:gd name="T29" fmla="*/ 19 h 106"/>
                <a:gd name="T30" fmla="*/ 101 w 231"/>
                <a:gd name="T31" fmla="*/ 23 h 106"/>
                <a:gd name="T32" fmla="*/ 115 w 231"/>
                <a:gd name="T33" fmla="*/ 27 h 106"/>
                <a:gd name="T34" fmla="*/ 130 w 231"/>
                <a:gd name="T35" fmla="*/ 31 h 106"/>
                <a:gd name="T36" fmla="*/ 142 w 231"/>
                <a:gd name="T37" fmla="*/ 36 h 106"/>
                <a:gd name="T38" fmla="*/ 156 w 231"/>
                <a:gd name="T39" fmla="*/ 40 h 106"/>
                <a:gd name="T40" fmla="*/ 169 w 231"/>
                <a:gd name="T41" fmla="*/ 46 h 106"/>
                <a:gd name="T42" fmla="*/ 182 w 231"/>
                <a:gd name="T43" fmla="*/ 51 h 106"/>
                <a:gd name="T44" fmla="*/ 195 w 231"/>
                <a:gd name="T45" fmla="*/ 58 h 106"/>
                <a:gd name="T46" fmla="*/ 206 w 231"/>
                <a:gd name="T47" fmla="*/ 64 h 106"/>
                <a:gd name="T48" fmla="*/ 218 w 231"/>
                <a:gd name="T49" fmla="*/ 72 h 106"/>
                <a:gd name="T50" fmla="*/ 229 w 231"/>
                <a:gd name="T51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1" h="106">
                  <a:moveTo>
                    <a:pt x="229" y="79"/>
                  </a:moveTo>
                  <a:lnTo>
                    <a:pt x="231" y="90"/>
                  </a:lnTo>
                  <a:lnTo>
                    <a:pt x="228" y="97"/>
                  </a:lnTo>
                  <a:lnTo>
                    <a:pt x="224" y="102"/>
                  </a:lnTo>
                  <a:lnTo>
                    <a:pt x="215" y="106"/>
                  </a:lnTo>
                  <a:lnTo>
                    <a:pt x="5" y="29"/>
                  </a:lnTo>
                  <a:lnTo>
                    <a:pt x="0" y="18"/>
                  </a:lnTo>
                  <a:lnTo>
                    <a:pt x="2" y="9"/>
                  </a:lnTo>
                  <a:lnTo>
                    <a:pt x="8" y="4"/>
                  </a:lnTo>
                  <a:lnTo>
                    <a:pt x="20" y="0"/>
                  </a:lnTo>
                  <a:lnTo>
                    <a:pt x="34" y="4"/>
                  </a:lnTo>
                  <a:lnTo>
                    <a:pt x="46" y="8"/>
                  </a:lnTo>
                  <a:lnTo>
                    <a:pt x="60" y="11"/>
                  </a:lnTo>
                  <a:lnTo>
                    <a:pt x="75" y="15"/>
                  </a:lnTo>
                  <a:lnTo>
                    <a:pt x="89" y="19"/>
                  </a:lnTo>
                  <a:lnTo>
                    <a:pt x="101" y="23"/>
                  </a:lnTo>
                  <a:lnTo>
                    <a:pt x="115" y="27"/>
                  </a:lnTo>
                  <a:lnTo>
                    <a:pt x="130" y="31"/>
                  </a:lnTo>
                  <a:lnTo>
                    <a:pt x="142" y="36"/>
                  </a:lnTo>
                  <a:lnTo>
                    <a:pt x="156" y="40"/>
                  </a:lnTo>
                  <a:lnTo>
                    <a:pt x="169" y="46"/>
                  </a:lnTo>
                  <a:lnTo>
                    <a:pt x="182" y="51"/>
                  </a:lnTo>
                  <a:lnTo>
                    <a:pt x="195" y="58"/>
                  </a:lnTo>
                  <a:lnTo>
                    <a:pt x="206" y="64"/>
                  </a:lnTo>
                  <a:lnTo>
                    <a:pt x="218" y="72"/>
                  </a:lnTo>
                  <a:lnTo>
                    <a:pt x="229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2" name="Freeform 42"/>
            <p:cNvSpPr>
              <a:spLocks/>
            </p:cNvSpPr>
            <p:nvPr/>
          </p:nvSpPr>
          <p:spPr bwMode="auto">
            <a:xfrm>
              <a:off x="988" y="3861"/>
              <a:ext cx="105" cy="46"/>
            </a:xfrm>
            <a:custGeom>
              <a:avLst/>
              <a:gdLst>
                <a:gd name="T0" fmla="*/ 124 w 313"/>
                <a:gd name="T1" fmla="*/ 27 h 139"/>
                <a:gd name="T2" fmla="*/ 146 w 313"/>
                <a:gd name="T3" fmla="*/ 39 h 139"/>
                <a:gd name="T4" fmla="*/ 169 w 313"/>
                <a:gd name="T5" fmla="*/ 48 h 139"/>
                <a:gd name="T6" fmla="*/ 194 w 313"/>
                <a:gd name="T7" fmla="*/ 57 h 139"/>
                <a:gd name="T8" fmla="*/ 220 w 313"/>
                <a:gd name="T9" fmla="*/ 66 h 139"/>
                <a:gd name="T10" fmla="*/ 245 w 313"/>
                <a:gd name="T11" fmla="*/ 75 h 139"/>
                <a:gd name="T12" fmla="*/ 270 w 313"/>
                <a:gd name="T13" fmla="*/ 85 h 139"/>
                <a:gd name="T14" fmla="*/ 292 w 313"/>
                <a:gd name="T15" fmla="*/ 96 h 139"/>
                <a:gd name="T16" fmla="*/ 311 w 313"/>
                <a:gd name="T17" fmla="*/ 112 h 139"/>
                <a:gd name="T18" fmla="*/ 313 w 313"/>
                <a:gd name="T19" fmla="*/ 119 h 139"/>
                <a:gd name="T20" fmla="*/ 312 w 313"/>
                <a:gd name="T21" fmla="*/ 124 h 139"/>
                <a:gd name="T22" fmla="*/ 308 w 313"/>
                <a:gd name="T23" fmla="*/ 130 h 139"/>
                <a:gd name="T24" fmla="*/ 303 w 313"/>
                <a:gd name="T25" fmla="*/ 133 h 139"/>
                <a:gd name="T26" fmla="*/ 297 w 313"/>
                <a:gd name="T27" fmla="*/ 136 h 139"/>
                <a:gd name="T28" fmla="*/ 289 w 313"/>
                <a:gd name="T29" fmla="*/ 137 h 139"/>
                <a:gd name="T30" fmla="*/ 283 w 313"/>
                <a:gd name="T31" fmla="*/ 139 h 139"/>
                <a:gd name="T32" fmla="*/ 276 w 313"/>
                <a:gd name="T33" fmla="*/ 139 h 139"/>
                <a:gd name="T34" fmla="*/ 260 w 313"/>
                <a:gd name="T35" fmla="*/ 132 h 139"/>
                <a:gd name="T36" fmla="*/ 243 w 313"/>
                <a:gd name="T37" fmla="*/ 126 h 139"/>
                <a:gd name="T38" fmla="*/ 226 w 313"/>
                <a:gd name="T39" fmla="*/ 119 h 139"/>
                <a:gd name="T40" fmla="*/ 210 w 313"/>
                <a:gd name="T41" fmla="*/ 113 h 139"/>
                <a:gd name="T42" fmla="*/ 192 w 313"/>
                <a:gd name="T43" fmla="*/ 105 h 139"/>
                <a:gd name="T44" fmla="*/ 174 w 313"/>
                <a:gd name="T45" fmla="*/ 99 h 139"/>
                <a:gd name="T46" fmla="*/ 156 w 313"/>
                <a:gd name="T47" fmla="*/ 91 h 139"/>
                <a:gd name="T48" fmla="*/ 138 w 313"/>
                <a:gd name="T49" fmla="*/ 85 h 139"/>
                <a:gd name="T50" fmla="*/ 120 w 313"/>
                <a:gd name="T51" fmla="*/ 77 h 139"/>
                <a:gd name="T52" fmla="*/ 103 w 313"/>
                <a:gd name="T53" fmla="*/ 69 h 139"/>
                <a:gd name="T54" fmla="*/ 85 w 313"/>
                <a:gd name="T55" fmla="*/ 62 h 139"/>
                <a:gd name="T56" fmla="*/ 68 w 313"/>
                <a:gd name="T57" fmla="*/ 54 h 139"/>
                <a:gd name="T58" fmla="*/ 50 w 313"/>
                <a:gd name="T59" fmla="*/ 46 h 139"/>
                <a:gd name="T60" fmla="*/ 33 w 313"/>
                <a:gd name="T61" fmla="*/ 39 h 139"/>
                <a:gd name="T62" fmla="*/ 16 w 313"/>
                <a:gd name="T63" fmla="*/ 31 h 139"/>
                <a:gd name="T64" fmla="*/ 0 w 313"/>
                <a:gd name="T65" fmla="*/ 23 h 139"/>
                <a:gd name="T66" fmla="*/ 4 w 313"/>
                <a:gd name="T67" fmla="*/ 18 h 139"/>
                <a:gd name="T68" fmla="*/ 10 w 313"/>
                <a:gd name="T69" fmla="*/ 11 h 139"/>
                <a:gd name="T70" fmla="*/ 19 w 313"/>
                <a:gd name="T71" fmla="*/ 4 h 139"/>
                <a:gd name="T72" fmla="*/ 30 w 313"/>
                <a:gd name="T73" fmla="*/ 0 h 139"/>
                <a:gd name="T74" fmla="*/ 42 w 313"/>
                <a:gd name="T75" fmla="*/ 0 h 139"/>
                <a:gd name="T76" fmla="*/ 55 w 313"/>
                <a:gd name="T77" fmla="*/ 2 h 139"/>
                <a:gd name="T78" fmla="*/ 66 w 313"/>
                <a:gd name="T79" fmla="*/ 4 h 139"/>
                <a:gd name="T80" fmla="*/ 78 w 313"/>
                <a:gd name="T81" fmla="*/ 7 h 139"/>
                <a:gd name="T82" fmla="*/ 89 w 313"/>
                <a:gd name="T83" fmla="*/ 11 h 139"/>
                <a:gd name="T84" fmla="*/ 101 w 313"/>
                <a:gd name="T85" fmla="*/ 14 h 139"/>
                <a:gd name="T86" fmla="*/ 112 w 313"/>
                <a:gd name="T87" fmla="*/ 21 h 139"/>
                <a:gd name="T88" fmla="*/ 124 w 313"/>
                <a:gd name="T89" fmla="*/ 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3" h="139">
                  <a:moveTo>
                    <a:pt x="124" y="27"/>
                  </a:moveTo>
                  <a:lnTo>
                    <a:pt x="146" y="39"/>
                  </a:lnTo>
                  <a:lnTo>
                    <a:pt x="169" y="48"/>
                  </a:lnTo>
                  <a:lnTo>
                    <a:pt x="194" y="57"/>
                  </a:lnTo>
                  <a:lnTo>
                    <a:pt x="220" y="66"/>
                  </a:lnTo>
                  <a:lnTo>
                    <a:pt x="245" y="75"/>
                  </a:lnTo>
                  <a:lnTo>
                    <a:pt x="270" y="85"/>
                  </a:lnTo>
                  <a:lnTo>
                    <a:pt x="292" y="96"/>
                  </a:lnTo>
                  <a:lnTo>
                    <a:pt x="311" y="112"/>
                  </a:lnTo>
                  <a:lnTo>
                    <a:pt x="313" y="119"/>
                  </a:lnTo>
                  <a:lnTo>
                    <a:pt x="312" y="124"/>
                  </a:lnTo>
                  <a:lnTo>
                    <a:pt x="308" y="130"/>
                  </a:lnTo>
                  <a:lnTo>
                    <a:pt x="303" y="133"/>
                  </a:lnTo>
                  <a:lnTo>
                    <a:pt x="297" y="136"/>
                  </a:lnTo>
                  <a:lnTo>
                    <a:pt x="289" y="137"/>
                  </a:lnTo>
                  <a:lnTo>
                    <a:pt x="283" y="139"/>
                  </a:lnTo>
                  <a:lnTo>
                    <a:pt x="276" y="139"/>
                  </a:lnTo>
                  <a:lnTo>
                    <a:pt x="260" y="132"/>
                  </a:lnTo>
                  <a:lnTo>
                    <a:pt x="243" y="126"/>
                  </a:lnTo>
                  <a:lnTo>
                    <a:pt x="226" y="119"/>
                  </a:lnTo>
                  <a:lnTo>
                    <a:pt x="210" y="113"/>
                  </a:lnTo>
                  <a:lnTo>
                    <a:pt x="192" y="105"/>
                  </a:lnTo>
                  <a:lnTo>
                    <a:pt x="174" y="99"/>
                  </a:lnTo>
                  <a:lnTo>
                    <a:pt x="156" y="91"/>
                  </a:lnTo>
                  <a:lnTo>
                    <a:pt x="138" y="85"/>
                  </a:lnTo>
                  <a:lnTo>
                    <a:pt x="120" y="77"/>
                  </a:lnTo>
                  <a:lnTo>
                    <a:pt x="103" y="69"/>
                  </a:lnTo>
                  <a:lnTo>
                    <a:pt x="85" y="62"/>
                  </a:lnTo>
                  <a:lnTo>
                    <a:pt x="68" y="54"/>
                  </a:lnTo>
                  <a:lnTo>
                    <a:pt x="50" y="46"/>
                  </a:lnTo>
                  <a:lnTo>
                    <a:pt x="33" y="39"/>
                  </a:lnTo>
                  <a:lnTo>
                    <a:pt x="16" y="31"/>
                  </a:lnTo>
                  <a:lnTo>
                    <a:pt x="0" y="23"/>
                  </a:lnTo>
                  <a:lnTo>
                    <a:pt x="4" y="18"/>
                  </a:lnTo>
                  <a:lnTo>
                    <a:pt x="10" y="11"/>
                  </a:lnTo>
                  <a:lnTo>
                    <a:pt x="19" y="4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5" y="2"/>
                  </a:lnTo>
                  <a:lnTo>
                    <a:pt x="66" y="4"/>
                  </a:lnTo>
                  <a:lnTo>
                    <a:pt x="78" y="7"/>
                  </a:lnTo>
                  <a:lnTo>
                    <a:pt x="89" y="11"/>
                  </a:lnTo>
                  <a:lnTo>
                    <a:pt x="101" y="14"/>
                  </a:lnTo>
                  <a:lnTo>
                    <a:pt x="112" y="21"/>
                  </a:lnTo>
                  <a:lnTo>
                    <a:pt x="12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3" name="Freeform 43"/>
            <p:cNvSpPr>
              <a:spLocks/>
            </p:cNvSpPr>
            <p:nvPr/>
          </p:nvSpPr>
          <p:spPr bwMode="auto">
            <a:xfrm>
              <a:off x="921" y="3865"/>
              <a:ext cx="159" cy="63"/>
            </a:xfrm>
            <a:custGeom>
              <a:avLst/>
              <a:gdLst>
                <a:gd name="T0" fmla="*/ 249 w 477"/>
                <a:gd name="T1" fmla="*/ 83 h 188"/>
                <a:gd name="T2" fmla="*/ 267 w 477"/>
                <a:gd name="T3" fmla="*/ 86 h 188"/>
                <a:gd name="T4" fmla="*/ 282 w 477"/>
                <a:gd name="T5" fmla="*/ 92 h 188"/>
                <a:gd name="T6" fmla="*/ 296 w 477"/>
                <a:gd name="T7" fmla="*/ 100 h 188"/>
                <a:gd name="T8" fmla="*/ 311 w 477"/>
                <a:gd name="T9" fmla="*/ 107 h 188"/>
                <a:gd name="T10" fmla="*/ 326 w 477"/>
                <a:gd name="T11" fmla="*/ 115 h 188"/>
                <a:gd name="T12" fmla="*/ 341 w 477"/>
                <a:gd name="T13" fmla="*/ 123 h 188"/>
                <a:gd name="T14" fmla="*/ 359 w 477"/>
                <a:gd name="T15" fmla="*/ 128 h 188"/>
                <a:gd name="T16" fmla="*/ 380 w 477"/>
                <a:gd name="T17" fmla="*/ 129 h 188"/>
                <a:gd name="T18" fmla="*/ 390 w 477"/>
                <a:gd name="T19" fmla="*/ 137 h 188"/>
                <a:gd name="T20" fmla="*/ 404 w 477"/>
                <a:gd name="T21" fmla="*/ 141 h 188"/>
                <a:gd name="T22" fmla="*/ 419 w 477"/>
                <a:gd name="T23" fmla="*/ 144 h 188"/>
                <a:gd name="T24" fmla="*/ 436 w 477"/>
                <a:gd name="T25" fmla="*/ 148 h 188"/>
                <a:gd name="T26" fmla="*/ 451 w 477"/>
                <a:gd name="T27" fmla="*/ 153 h 188"/>
                <a:gd name="T28" fmla="*/ 464 w 477"/>
                <a:gd name="T29" fmla="*/ 161 h 188"/>
                <a:gd name="T30" fmla="*/ 473 w 477"/>
                <a:gd name="T31" fmla="*/ 173 h 188"/>
                <a:gd name="T32" fmla="*/ 477 w 477"/>
                <a:gd name="T33" fmla="*/ 188 h 188"/>
                <a:gd name="T34" fmla="*/ 453 w 477"/>
                <a:gd name="T35" fmla="*/ 187 h 188"/>
                <a:gd name="T36" fmla="*/ 428 w 477"/>
                <a:gd name="T37" fmla="*/ 184 h 188"/>
                <a:gd name="T38" fmla="*/ 404 w 477"/>
                <a:gd name="T39" fmla="*/ 180 h 188"/>
                <a:gd name="T40" fmla="*/ 380 w 477"/>
                <a:gd name="T41" fmla="*/ 175 h 188"/>
                <a:gd name="T42" fmla="*/ 355 w 477"/>
                <a:gd name="T43" fmla="*/ 169 h 188"/>
                <a:gd name="T44" fmla="*/ 331 w 477"/>
                <a:gd name="T45" fmla="*/ 161 h 188"/>
                <a:gd name="T46" fmla="*/ 307 w 477"/>
                <a:gd name="T47" fmla="*/ 153 h 188"/>
                <a:gd name="T48" fmla="*/ 282 w 477"/>
                <a:gd name="T49" fmla="*/ 144 h 188"/>
                <a:gd name="T50" fmla="*/ 258 w 477"/>
                <a:gd name="T51" fmla="*/ 137 h 188"/>
                <a:gd name="T52" fmla="*/ 234 w 477"/>
                <a:gd name="T53" fmla="*/ 127 h 188"/>
                <a:gd name="T54" fmla="*/ 209 w 477"/>
                <a:gd name="T55" fmla="*/ 118 h 188"/>
                <a:gd name="T56" fmla="*/ 185 w 477"/>
                <a:gd name="T57" fmla="*/ 109 h 188"/>
                <a:gd name="T58" fmla="*/ 162 w 477"/>
                <a:gd name="T59" fmla="*/ 100 h 188"/>
                <a:gd name="T60" fmla="*/ 138 w 477"/>
                <a:gd name="T61" fmla="*/ 91 h 188"/>
                <a:gd name="T62" fmla="*/ 115 w 477"/>
                <a:gd name="T63" fmla="*/ 83 h 188"/>
                <a:gd name="T64" fmla="*/ 92 w 477"/>
                <a:gd name="T65" fmla="*/ 75 h 188"/>
                <a:gd name="T66" fmla="*/ 79 w 477"/>
                <a:gd name="T67" fmla="*/ 70 h 188"/>
                <a:gd name="T68" fmla="*/ 65 w 477"/>
                <a:gd name="T69" fmla="*/ 65 h 188"/>
                <a:gd name="T70" fmla="*/ 49 w 477"/>
                <a:gd name="T71" fmla="*/ 60 h 188"/>
                <a:gd name="T72" fmla="*/ 35 w 477"/>
                <a:gd name="T73" fmla="*/ 55 h 188"/>
                <a:gd name="T74" fmla="*/ 21 w 477"/>
                <a:gd name="T75" fmla="*/ 47 h 188"/>
                <a:gd name="T76" fmla="*/ 11 w 477"/>
                <a:gd name="T77" fmla="*/ 39 h 188"/>
                <a:gd name="T78" fmla="*/ 3 w 477"/>
                <a:gd name="T79" fmla="*/ 28 h 188"/>
                <a:gd name="T80" fmla="*/ 0 w 477"/>
                <a:gd name="T81" fmla="*/ 15 h 188"/>
                <a:gd name="T82" fmla="*/ 6 w 477"/>
                <a:gd name="T83" fmla="*/ 10 h 188"/>
                <a:gd name="T84" fmla="*/ 14 w 477"/>
                <a:gd name="T85" fmla="*/ 5 h 188"/>
                <a:gd name="T86" fmla="*/ 21 w 477"/>
                <a:gd name="T87" fmla="*/ 2 h 188"/>
                <a:gd name="T88" fmla="*/ 30 w 477"/>
                <a:gd name="T89" fmla="*/ 1 h 188"/>
                <a:gd name="T90" fmla="*/ 38 w 477"/>
                <a:gd name="T91" fmla="*/ 0 h 188"/>
                <a:gd name="T92" fmla="*/ 47 w 477"/>
                <a:gd name="T93" fmla="*/ 1 h 188"/>
                <a:gd name="T94" fmla="*/ 56 w 477"/>
                <a:gd name="T95" fmla="*/ 2 h 188"/>
                <a:gd name="T96" fmla="*/ 64 w 477"/>
                <a:gd name="T97" fmla="*/ 6 h 188"/>
                <a:gd name="T98" fmla="*/ 88 w 477"/>
                <a:gd name="T99" fmla="*/ 16 h 188"/>
                <a:gd name="T100" fmla="*/ 112 w 477"/>
                <a:gd name="T101" fmla="*/ 24 h 188"/>
                <a:gd name="T102" fmla="*/ 138 w 477"/>
                <a:gd name="T103" fmla="*/ 32 h 188"/>
                <a:gd name="T104" fmla="*/ 163 w 477"/>
                <a:gd name="T105" fmla="*/ 39 h 188"/>
                <a:gd name="T106" fmla="*/ 188 w 477"/>
                <a:gd name="T107" fmla="*/ 48 h 188"/>
                <a:gd name="T108" fmla="*/ 209 w 477"/>
                <a:gd name="T109" fmla="*/ 57 h 188"/>
                <a:gd name="T110" fmla="*/ 231 w 477"/>
                <a:gd name="T111" fmla="*/ 69 h 188"/>
                <a:gd name="T112" fmla="*/ 249 w 477"/>
                <a:gd name="T113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7" h="188">
                  <a:moveTo>
                    <a:pt x="249" y="83"/>
                  </a:moveTo>
                  <a:lnTo>
                    <a:pt x="267" y="86"/>
                  </a:lnTo>
                  <a:lnTo>
                    <a:pt x="282" y="92"/>
                  </a:lnTo>
                  <a:lnTo>
                    <a:pt x="296" y="100"/>
                  </a:lnTo>
                  <a:lnTo>
                    <a:pt x="311" y="107"/>
                  </a:lnTo>
                  <a:lnTo>
                    <a:pt x="326" y="115"/>
                  </a:lnTo>
                  <a:lnTo>
                    <a:pt x="341" y="123"/>
                  </a:lnTo>
                  <a:lnTo>
                    <a:pt x="359" y="128"/>
                  </a:lnTo>
                  <a:lnTo>
                    <a:pt x="380" y="129"/>
                  </a:lnTo>
                  <a:lnTo>
                    <a:pt x="390" y="137"/>
                  </a:lnTo>
                  <a:lnTo>
                    <a:pt x="404" y="141"/>
                  </a:lnTo>
                  <a:lnTo>
                    <a:pt x="419" y="144"/>
                  </a:lnTo>
                  <a:lnTo>
                    <a:pt x="436" y="148"/>
                  </a:lnTo>
                  <a:lnTo>
                    <a:pt x="451" y="153"/>
                  </a:lnTo>
                  <a:lnTo>
                    <a:pt x="464" y="161"/>
                  </a:lnTo>
                  <a:lnTo>
                    <a:pt x="473" y="173"/>
                  </a:lnTo>
                  <a:lnTo>
                    <a:pt x="477" y="188"/>
                  </a:lnTo>
                  <a:lnTo>
                    <a:pt x="453" y="187"/>
                  </a:lnTo>
                  <a:lnTo>
                    <a:pt x="428" y="184"/>
                  </a:lnTo>
                  <a:lnTo>
                    <a:pt x="404" y="180"/>
                  </a:lnTo>
                  <a:lnTo>
                    <a:pt x="380" y="175"/>
                  </a:lnTo>
                  <a:lnTo>
                    <a:pt x="355" y="169"/>
                  </a:lnTo>
                  <a:lnTo>
                    <a:pt x="331" y="161"/>
                  </a:lnTo>
                  <a:lnTo>
                    <a:pt x="307" y="153"/>
                  </a:lnTo>
                  <a:lnTo>
                    <a:pt x="282" y="144"/>
                  </a:lnTo>
                  <a:lnTo>
                    <a:pt x="258" y="137"/>
                  </a:lnTo>
                  <a:lnTo>
                    <a:pt x="234" y="127"/>
                  </a:lnTo>
                  <a:lnTo>
                    <a:pt x="209" y="118"/>
                  </a:lnTo>
                  <a:lnTo>
                    <a:pt x="185" y="109"/>
                  </a:lnTo>
                  <a:lnTo>
                    <a:pt x="162" y="100"/>
                  </a:lnTo>
                  <a:lnTo>
                    <a:pt x="138" y="91"/>
                  </a:lnTo>
                  <a:lnTo>
                    <a:pt x="115" y="83"/>
                  </a:lnTo>
                  <a:lnTo>
                    <a:pt x="92" y="75"/>
                  </a:lnTo>
                  <a:lnTo>
                    <a:pt x="79" y="70"/>
                  </a:lnTo>
                  <a:lnTo>
                    <a:pt x="65" y="65"/>
                  </a:lnTo>
                  <a:lnTo>
                    <a:pt x="49" y="60"/>
                  </a:lnTo>
                  <a:lnTo>
                    <a:pt x="35" y="55"/>
                  </a:lnTo>
                  <a:lnTo>
                    <a:pt x="21" y="47"/>
                  </a:lnTo>
                  <a:lnTo>
                    <a:pt x="11" y="39"/>
                  </a:lnTo>
                  <a:lnTo>
                    <a:pt x="3" y="28"/>
                  </a:lnTo>
                  <a:lnTo>
                    <a:pt x="0" y="15"/>
                  </a:lnTo>
                  <a:lnTo>
                    <a:pt x="6" y="10"/>
                  </a:lnTo>
                  <a:lnTo>
                    <a:pt x="14" y="5"/>
                  </a:lnTo>
                  <a:lnTo>
                    <a:pt x="21" y="2"/>
                  </a:lnTo>
                  <a:lnTo>
                    <a:pt x="30" y="1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6" y="2"/>
                  </a:lnTo>
                  <a:lnTo>
                    <a:pt x="64" y="6"/>
                  </a:lnTo>
                  <a:lnTo>
                    <a:pt x="88" y="16"/>
                  </a:lnTo>
                  <a:lnTo>
                    <a:pt x="112" y="24"/>
                  </a:lnTo>
                  <a:lnTo>
                    <a:pt x="138" y="32"/>
                  </a:lnTo>
                  <a:lnTo>
                    <a:pt x="163" y="39"/>
                  </a:lnTo>
                  <a:lnTo>
                    <a:pt x="188" y="48"/>
                  </a:lnTo>
                  <a:lnTo>
                    <a:pt x="209" y="57"/>
                  </a:lnTo>
                  <a:lnTo>
                    <a:pt x="231" y="69"/>
                  </a:lnTo>
                  <a:lnTo>
                    <a:pt x="249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4" name="Freeform 44"/>
            <p:cNvSpPr>
              <a:spLocks/>
            </p:cNvSpPr>
            <p:nvPr/>
          </p:nvSpPr>
          <p:spPr bwMode="auto">
            <a:xfrm>
              <a:off x="913" y="3892"/>
              <a:ext cx="158" cy="62"/>
            </a:xfrm>
            <a:custGeom>
              <a:avLst/>
              <a:gdLst>
                <a:gd name="T0" fmla="*/ 375 w 474"/>
                <a:gd name="T1" fmla="*/ 139 h 186"/>
                <a:gd name="T2" fmla="*/ 387 w 474"/>
                <a:gd name="T3" fmla="*/ 139 h 186"/>
                <a:gd name="T4" fmla="*/ 401 w 474"/>
                <a:gd name="T5" fmla="*/ 140 h 186"/>
                <a:gd name="T6" fmla="*/ 415 w 474"/>
                <a:gd name="T7" fmla="*/ 143 h 186"/>
                <a:gd name="T8" fmla="*/ 429 w 474"/>
                <a:gd name="T9" fmla="*/ 146 h 186"/>
                <a:gd name="T10" fmla="*/ 442 w 474"/>
                <a:gd name="T11" fmla="*/ 151 h 186"/>
                <a:gd name="T12" fmla="*/ 455 w 474"/>
                <a:gd name="T13" fmla="*/ 159 h 186"/>
                <a:gd name="T14" fmla="*/ 465 w 474"/>
                <a:gd name="T15" fmla="*/ 167 h 186"/>
                <a:gd name="T16" fmla="*/ 474 w 474"/>
                <a:gd name="T17" fmla="*/ 177 h 186"/>
                <a:gd name="T18" fmla="*/ 470 w 474"/>
                <a:gd name="T19" fmla="*/ 183 h 186"/>
                <a:gd name="T20" fmla="*/ 463 w 474"/>
                <a:gd name="T21" fmla="*/ 186 h 186"/>
                <a:gd name="T22" fmla="*/ 457 w 474"/>
                <a:gd name="T23" fmla="*/ 186 h 186"/>
                <a:gd name="T24" fmla="*/ 449 w 474"/>
                <a:gd name="T25" fmla="*/ 185 h 186"/>
                <a:gd name="T26" fmla="*/ 440 w 474"/>
                <a:gd name="T27" fmla="*/ 181 h 186"/>
                <a:gd name="T28" fmla="*/ 433 w 474"/>
                <a:gd name="T29" fmla="*/ 178 h 186"/>
                <a:gd name="T30" fmla="*/ 426 w 474"/>
                <a:gd name="T31" fmla="*/ 177 h 186"/>
                <a:gd name="T32" fmla="*/ 420 w 474"/>
                <a:gd name="T33" fmla="*/ 177 h 186"/>
                <a:gd name="T34" fmla="*/ 405 w 474"/>
                <a:gd name="T35" fmla="*/ 171 h 186"/>
                <a:gd name="T36" fmla="*/ 389 w 474"/>
                <a:gd name="T37" fmla="*/ 164 h 186"/>
                <a:gd name="T38" fmla="*/ 373 w 474"/>
                <a:gd name="T39" fmla="*/ 159 h 186"/>
                <a:gd name="T40" fmla="*/ 356 w 474"/>
                <a:gd name="T41" fmla="*/ 153 h 186"/>
                <a:gd name="T42" fmla="*/ 339 w 474"/>
                <a:gd name="T43" fmla="*/ 148 h 186"/>
                <a:gd name="T44" fmla="*/ 324 w 474"/>
                <a:gd name="T45" fmla="*/ 143 h 186"/>
                <a:gd name="T46" fmla="*/ 307 w 474"/>
                <a:gd name="T47" fmla="*/ 137 h 186"/>
                <a:gd name="T48" fmla="*/ 291 w 474"/>
                <a:gd name="T49" fmla="*/ 131 h 186"/>
                <a:gd name="T50" fmla="*/ 273 w 474"/>
                <a:gd name="T51" fmla="*/ 126 h 186"/>
                <a:gd name="T52" fmla="*/ 256 w 474"/>
                <a:gd name="T53" fmla="*/ 121 h 186"/>
                <a:gd name="T54" fmla="*/ 241 w 474"/>
                <a:gd name="T55" fmla="*/ 116 h 186"/>
                <a:gd name="T56" fmla="*/ 224 w 474"/>
                <a:gd name="T57" fmla="*/ 111 h 186"/>
                <a:gd name="T58" fmla="*/ 208 w 474"/>
                <a:gd name="T59" fmla="*/ 104 h 186"/>
                <a:gd name="T60" fmla="*/ 191 w 474"/>
                <a:gd name="T61" fmla="*/ 99 h 186"/>
                <a:gd name="T62" fmla="*/ 176 w 474"/>
                <a:gd name="T63" fmla="*/ 93 h 186"/>
                <a:gd name="T64" fmla="*/ 160 w 474"/>
                <a:gd name="T65" fmla="*/ 86 h 186"/>
                <a:gd name="T66" fmla="*/ 140 w 474"/>
                <a:gd name="T67" fmla="*/ 81 h 186"/>
                <a:gd name="T68" fmla="*/ 119 w 474"/>
                <a:gd name="T69" fmla="*/ 75 h 186"/>
                <a:gd name="T70" fmla="*/ 99 w 474"/>
                <a:gd name="T71" fmla="*/ 70 h 186"/>
                <a:gd name="T72" fmla="*/ 78 w 474"/>
                <a:gd name="T73" fmla="*/ 63 h 186"/>
                <a:gd name="T74" fmla="*/ 59 w 474"/>
                <a:gd name="T75" fmla="*/ 55 h 186"/>
                <a:gd name="T76" fmla="*/ 39 w 474"/>
                <a:gd name="T77" fmla="*/ 48 h 186"/>
                <a:gd name="T78" fmla="*/ 19 w 474"/>
                <a:gd name="T79" fmla="*/ 39 h 186"/>
                <a:gd name="T80" fmla="*/ 0 w 474"/>
                <a:gd name="T81" fmla="*/ 30 h 186"/>
                <a:gd name="T82" fmla="*/ 4 w 474"/>
                <a:gd name="T83" fmla="*/ 21 h 186"/>
                <a:gd name="T84" fmla="*/ 10 w 474"/>
                <a:gd name="T85" fmla="*/ 13 h 186"/>
                <a:gd name="T86" fmla="*/ 17 w 474"/>
                <a:gd name="T87" fmla="*/ 6 h 186"/>
                <a:gd name="T88" fmla="*/ 25 w 474"/>
                <a:gd name="T89" fmla="*/ 0 h 186"/>
                <a:gd name="T90" fmla="*/ 48 w 474"/>
                <a:gd name="T91" fmla="*/ 11 h 186"/>
                <a:gd name="T92" fmla="*/ 69 w 474"/>
                <a:gd name="T93" fmla="*/ 20 h 186"/>
                <a:gd name="T94" fmla="*/ 92 w 474"/>
                <a:gd name="T95" fmla="*/ 29 h 186"/>
                <a:gd name="T96" fmla="*/ 114 w 474"/>
                <a:gd name="T97" fmla="*/ 36 h 186"/>
                <a:gd name="T98" fmla="*/ 137 w 474"/>
                <a:gd name="T99" fmla="*/ 44 h 186"/>
                <a:gd name="T100" fmla="*/ 159 w 474"/>
                <a:gd name="T101" fmla="*/ 52 h 186"/>
                <a:gd name="T102" fmla="*/ 181 w 474"/>
                <a:gd name="T103" fmla="*/ 59 h 186"/>
                <a:gd name="T104" fmla="*/ 202 w 474"/>
                <a:gd name="T105" fmla="*/ 67 h 186"/>
                <a:gd name="T106" fmla="*/ 224 w 474"/>
                <a:gd name="T107" fmla="*/ 75 h 186"/>
                <a:gd name="T108" fmla="*/ 246 w 474"/>
                <a:gd name="T109" fmla="*/ 82 h 186"/>
                <a:gd name="T110" fmla="*/ 268 w 474"/>
                <a:gd name="T111" fmla="*/ 91 h 186"/>
                <a:gd name="T112" fmla="*/ 289 w 474"/>
                <a:gd name="T113" fmla="*/ 99 h 186"/>
                <a:gd name="T114" fmla="*/ 311 w 474"/>
                <a:gd name="T115" fmla="*/ 108 h 186"/>
                <a:gd name="T116" fmla="*/ 333 w 474"/>
                <a:gd name="T117" fmla="*/ 118 h 186"/>
                <a:gd name="T118" fmla="*/ 353 w 474"/>
                <a:gd name="T119" fmla="*/ 128 h 186"/>
                <a:gd name="T120" fmla="*/ 375 w 474"/>
                <a:gd name="T121" fmla="*/ 13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186">
                  <a:moveTo>
                    <a:pt x="375" y="139"/>
                  </a:moveTo>
                  <a:lnTo>
                    <a:pt x="387" y="139"/>
                  </a:lnTo>
                  <a:lnTo>
                    <a:pt x="401" y="140"/>
                  </a:lnTo>
                  <a:lnTo>
                    <a:pt x="415" y="143"/>
                  </a:lnTo>
                  <a:lnTo>
                    <a:pt x="429" y="146"/>
                  </a:lnTo>
                  <a:lnTo>
                    <a:pt x="442" y="151"/>
                  </a:lnTo>
                  <a:lnTo>
                    <a:pt x="455" y="159"/>
                  </a:lnTo>
                  <a:lnTo>
                    <a:pt x="465" y="167"/>
                  </a:lnTo>
                  <a:lnTo>
                    <a:pt x="474" y="177"/>
                  </a:lnTo>
                  <a:lnTo>
                    <a:pt x="470" y="183"/>
                  </a:lnTo>
                  <a:lnTo>
                    <a:pt x="463" y="186"/>
                  </a:lnTo>
                  <a:lnTo>
                    <a:pt x="457" y="186"/>
                  </a:lnTo>
                  <a:lnTo>
                    <a:pt x="449" y="185"/>
                  </a:lnTo>
                  <a:lnTo>
                    <a:pt x="440" y="181"/>
                  </a:lnTo>
                  <a:lnTo>
                    <a:pt x="433" y="178"/>
                  </a:lnTo>
                  <a:lnTo>
                    <a:pt x="426" y="177"/>
                  </a:lnTo>
                  <a:lnTo>
                    <a:pt x="420" y="177"/>
                  </a:lnTo>
                  <a:lnTo>
                    <a:pt x="405" y="171"/>
                  </a:lnTo>
                  <a:lnTo>
                    <a:pt x="389" y="164"/>
                  </a:lnTo>
                  <a:lnTo>
                    <a:pt x="373" y="159"/>
                  </a:lnTo>
                  <a:lnTo>
                    <a:pt x="356" y="153"/>
                  </a:lnTo>
                  <a:lnTo>
                    <a:pt x="339" y="148"/>
                  </a:lnTo>
                  <a:lnTo>
                    <a:pt x="324" y="143"/>
                  </a:lnTo>
                  <a:lnTo>
                    <a:pt x="307" y="137"/>
                  </a:lnTo>
                  <a:lnTo>
                    <a:pt x="291" y="131"/>
                  </a:lnTo>
                  <a:lnTo>
                    <a:pt x="273" y="126"/>
                  </a:lnTo>
                  <a:lnTo>
                    <a:pt x="256" y="121"/>
                  </a:lnTo>
                  <a:lnTo>
                    <a:pt x="241" y="116"/>
                  </a:lnTo>
                  <a:lnTo>
                    <a:pt x="224" y="111"/>
                  </a:lnTo>
                  <a:lnTo>
                    <a:pt x="208" y="104"/>
                  </a:lnTo>
                  <a:lnTo>
                    <a:pt x="191" y="99"/>
                  </a:lnTo>
                  <a:lnTo>
                    <a:pt x="176" y="93"/>
                  </a:lnTo>
                  <a:lnTo>
                    <a:pt x="160" y="86"/>
                  </a:lnTo>
                  <a:lnTo>
                    <a:pt x="140" y="81"/>
                  </a:lnTo>
                  <a:lnTo>
                    <a:pt x="119" y="75"/>
                  </a:lnTo>
                  <a:lnTo>
                    <a:pt x="99" y="70"/>
                  </a:lnTo>
                  <a:lnTo>
                    <a:pt x="78" y="63"/>
                  </a:lnTo>
                  <a:lnTo>
                    <a:pt x="59" y="55"/>
                  </a:lnTo>
                  <a:lnTo>
                    <a:pt x="39" y="48"/>
                  </a:lnTo>
                  <a:lnTo>
                    <a:pt x="19" y="39"/>
                  </a:lnTo>
                  <a:lnTo>
                    <a:pt x="0" y="30"/>
                  </a:lnTo>
                  <a:lnTo>
                    <a:pt x="4" y="21"/>
                  </a:lnTo>
                  <a:lnTo>
                    <a:pt x="10" y="13"/>
                  </a:lnTo>
                  <a:lnTo>
                    <a:pt x="17" y="6"/>
                  </a:lnTo>
                  <a:lnTo>
                    <a:pt x="25" y="0"/>
                  </a:lnTo>
                  <a:lnTo>
                    <a:pt x="48" y="11"/>
                  </a:lnTo>
                  <a:lnTo>
                    <a:pt x="69" y="20"/>
                  </a:lnTo>
                  <a:lnTo>
                    <a:pt x="92" y="29"/>
                  </a:lnTo>
                  <a:lnTo>
                    <a:pt x="114" y="36"/>
                  </a:lnTo>
                  <a:lnTo>
                    <a:pt x="137" y="44"/>
                  </a:lnTo>
                  <a:lnTo>
                    <a:pt x="159" y="52"/>
                  </a:lnTo>
                  <a:lnTo>
                    <a:pt x="181" y="59"/>
                  </a:lnTo>
                  <a:lnTo>
                    <a:pt x="202" y="67"/>
                  </a:lnTo>
                  <a:lnTo>
                    <a:pt x="224" y="75"/>
                  </a:lnTo>
                  <a:lnTo>
                    <a:pt x="246" y="82"/>
                  </a:lnTo>
                  <a:lnTo>
                    <a:pt x="268" y="91"/>
                  </a:lnTo>
                  <a:lnTo>
                    <a:pt x="289" y="99"/>
                  </a:lnTo>
                  <a:lnTo>
                    <a:pt x="311" y="108"/>
                  </a:lnTo>
                  <a:lnTo>
                    <a:pt x="333" y="118"/>
                  </a:lnTo>
                  <a:lnTo>
                    <a:pt x="353" y="128"/>
                  </a:lnTo>
                  <a:lnTo>
                    <a:pt x="375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Freeform 45"/>
            <p:cNvSpPr>
              <a:spLocks/>
            </p:cNvSpPr>
            <p:nvPr/>
          </p:nvSpPr>
          <p:spPr bwMode="auto">
            <a:xfrm>
              <a:off x="851" y="3910"/>
              <a:ext cx="10" cy="13"/>
            </a:xfrm>
            <a:custGeom>
              <a:avLst/>
              <a:gdLst>
                <a:gd name="T0" fmla="*/ 15 w 29"/>
                <a:gd name="T1" fmla="*/ 40 h 40"/>
                <a:gd name="T2" fmla="*/ 0 w 29"/>
                <a:gd name="T3" fmla="*/ 25 h 40"/>
                <a:gd name="T4" fmla="*/ 23 w 29"/>
                <a:gd name="T5" fmla="*/ 0 h 40"/>
                <a:gd name="T6" fmla="*/ 29 w 29"/>
                <a:gd name="T7" fmla="*/ 9 h 40"/>
                <a:gd name="T8" fmla="*/ 27 w 29"/>
                <a:gd name="T9" fmla="*/ 19 h 40"/>
                <a:gd name="T10" fmla="*/ 20 w 29"/>
                <a:gd name="T11" fmla="*/ 28 h 40"/>
                <a:gd name="T12" fmla="*/ 15 w 2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0">
                  <a:moveTo>
                    <a:pt x="15" y="40"/>
                  </a:moveTo>
                  <a:lnTo>
                    <a:pt x="0" y="25"/>
                  </a:lnTo>
                  <a:lnTo>
                    <a:pt x="23" y="0"/>
                  </a:lnTo>
                  <a:lnTo>
                    <a:pt x="29" y="9"/>
                  </a:lnTo>
                  <a:lnTo>
                    <a:pt x="27" y="19"/>
                  </a:lnTo>
                  <a:lnTo>
                    <a:pt x="20" y="28"/>
                  </a:lnTo>
                  <a:lnTo>
                    <a:pt x="1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Freeform 46"/>
            <p:cNvSpPr>
              <a:spLocks/>
            </p:cNvSpPr>
            <p:nvPr/>
          </p:nvSpPr>
          <p:spPr bwMode="auto">
            <a:xfrm>
              <a:off x="903" y="3918"/>
              <a:ext cx="162" cy="62"/>
            </a:xfrm>
            <a:custGeom>
              <a:avLst/>
              <a:gdLst>
                <a:gd name="T0" fmla="*/ 410 w 488"/>
                <a:gd name="T1" fmla="*/ 123 h 184"/>
                <a:gd name="T2" fmla="*/ 421 w 488"/>
                <a:gd name="T3" fmla="*/ 125 h 184"/>
                <a:gd name="T4" fmla="*/ 431 w 488"/>
                <a:gd name="T5" fmla="*/ 129 h 184"/>
                <a:gd name="T6" fmla="*/ 441 w 488"/>
                <a:gd name="T7" fmla="*/ 132 h 184"/>
                <a:gd name="T8" fmla="*/ 453 w 488"/>
                <a:gd name="T9" fmla="*/ 135 h 184"/>
                <a:gd name="T10" fmla="*/ 463 w 488"/>
                <a:gd name="T11" fmla="*/ 139 h 184"/>
                <a:gd name="T12" fmla="*/ 472 w 488"/>
                <a:gd name="T13" fmla="*/ 146 h 184"/>
                <a:gd name="T14" fmla="*/ 481 w 488"/>
                <a:gd name="T15" fmla="*/ 152 h 184"/>
                <a:gd name="T16" fmla="*/ 487 w 488"/>
                <a:gd name="T17" fmla="*/ 160 h 184"/>
                <a:gd name="T18" fmla="*/ 488 w 488"/>
                <a:gd name="T19" fmla="*/ 170 h 184"/>
                <a:gd name="T20" fmla="*/ 486 w 488"/>
                <a:gd name="T21" fmla="*/ 178 h 184"/>
                <a:gd name="T22" fmla="*/ 479 w 488"/>
                <a:gd name="T23" fmla="*/ 183 h 184"/>
                <a:gd name="T24" fmla="*/ 469 w 488"/>
                <a:gd name="T25" fmla="*/ 184 h 184"/>
                <a:gd name="T26" fmla="*/ 441 w 488"/>
                <a:gd name="T27" fmla="*/ 174 h 184"/>
                <a:gd name="T28" fmla="*/ 413 w 488"/>
                <a:gd name="T29" fmla="*/ 165 h 184"/>
                <a:gd name="T30" fmla="*/ 385 w 488"/>
                <a:gd name="T31" fmla="*/ 156 h 184"/>
                <a:gd name="T32" fmla="*/ 355 w 488"/>
                <a:gd name="T33" fmla="*/ 147 h 184"/>
                <a:gd name="T34" fmla="*/ 326 w 488"/>
                <a:gd name="T35" fmla="*/ 139 h 184"/>
                <a:gd name="T36" fmla="*/ 298 w 488"/>
                <a:gd name="T37" fmla="*/ 130 h 184"/>
                <a:gd name="T38" fmla="*/ 268 w 488"/>
                <a:gd name="T39" fmla="*/ 121 h 184"/>
                <a:gd name="T40" fmla="*/ 239 w 488"/>
                <a:gd name="T41" fmla="*/ 114 h 184"/>
                <a:gd name="T42" fmla="*/ 209 w 488"/>
                <a:gd name="T43" fmla="*/ 105 h 184"/>
                <a:gd name="T44" fmla="*/ 180 w 488"/>
                <a:gd name="T45" fmla="*/ 97 h 184"/>
                <a:gd name="T46" fmla="*/ 151 w 488"/>
                <a:gd name="T47" fmla="*/ 88 h 184"/>
                <a:gd name="T48" fmla="*/ 122 w 488"/>
                <a:gd name="T49" fmla="*/ 79 h 184"/>
                <a:gd name="T50" fmla="*/ 94 w 488"/>
                <a:gd name="T51" fmla="*/ 70 h 184"/>
                <a:gd name="T52" fmla="*/ 66 w 488"/>
                <a:gd name="T53" fmla="*/ 60 h 184"/>
                <a:gd name="T54" fmla="*/ 39 w 488"/>
                <a:gd name="T55" fmla="*/ 51 h 184"/>
                <a:gd name="T56" fmla="*/ 12 w 488"/>
                <a:gd name="T57" fmla="*/ 41 h 184"/>
                <a:gd name="T58" fmla="*/ 11 w 488"/>
                <a:gd name="T59" fmla="*/ 33 h 184"/>
                <a:gd name="T60" fmla="*/ 5 w 488"/>
                <a:gd name="T61" fmla="*/ 27 h 184"/>
                <a:gd name="T62" fmla="*/ 0 w 488"/>
                <a:gd name="T63" fmla="*/ 22 h 184"/>
                <a:gd name="T64" fmla="*/ 1 w 488"/>
                <a:gd name="T65" fmla="*/ 11 h 184"/>
                <a:gd name="T66" fmla="*/ 16 w 488"/>
                <a:gd name="T67" fmla="*/ 2 h 184"/>
                <a:gd name="T68" fmla="*/ 32 w 488"/>
                <a:gd name="T69" fmla="*/ 0 h 184"/>
                <a:gd name="T70" fmla="*/ 48 w 488"/>
                <a:gd name="T71" fmla="*/ 1 h 184"/>
                <a:gd name="T72" fmla="*/ 65 w 488"/>
                <a:gd name="T73" fmla="*/ 6 h 184"/>
                <a:gd name="T74" fmla="*/ 81 w 488"/>
                <a:gd name="T75" fmla="*/ 14 h 184"/>
                <a:gd name="T76" fmla="*/ 99 w 488"/>
                <a:gd name="T77" fmla="*/ 20 h 184"/>
                <a:gd name="T78" fmla="*/ 115 w 488"/>
                <a:gd name="T79" fmla="*/ 25 h 184"/>
                <a:gd name="T80" fmla="*/ 131 w 488"/>
                <a:gd name="T81" fmla="*/ 27 h 184"/>
                <a:gd name="T82" fmla="*/ 145 w 488"/>
                <a:gd name="T83" fmla="*/ 36 h 184"/>
                <a:gd name="T84" fmla="*/ 159 w 488"/>
                <a:gd name="T85" fmla="*/ 45 h 184"/>
                <a:gd name="T86" fmla="*/ 175 w 488"/>
                <a:gd name="T87" fmla="*/ 51 h 184"/>
                <a:gd name="T88" fmla="*/ 191 w 488"/>
                <a:gd name="T89" fmla="*/ 57 h 184"/>
                <a:gd name="T90" fmla="*/ 209 w 488"/>
                <a:gd name="T91" fmla="*/ 64 h 184"/>
                <a:gd name="T92" fmla="*/ 227 w 488"/>
                <a:gd name="T93" fmla="*/ 68 h 184"/>
                <a:gd name="T94" fmla="*/ 245 w 488"/>
                <a:gd name="T95" fmla="*/ 73 h 184"/>
                <a:gd name="T96" fmla="*/ 264 w 488"/>
                <a:gd name="T97" fmla="*/ 77 h 184"/>
                <a:gd name="T98" fmla="*/ 284 w 488"/>
                <a:gd name="T99" fmla="*/ 82 h 184"/>
                <a:gd name="T100" fmla="*/ 302 w 488"/>
                <a:gd name="T101" fmla="*/ 86 h 184"/>
                <a:gd name="T102" fmla="*/ 321 w 488"/>
                <a:gd name="T103" fmla="*/ 91 h 184"/>
                <a:gd name="T104" fmla="*/ 340 w 488"/>
                <a:gd name="T105" fmla="*/ 96 h 184"/>
                <a:gd name="T106" fmla="*/ 358 w 488"/>
                <a:gd name="T107" fmla="*/ 101 h 184"/>
                <a:gd name="T108" fmla="*/ 376 w 488"/>
                <a:gd name="T109" fmla="*/ 107 h 184"/>
                <a:gd name="T110" fmla="*/ 394 w 488"/>
                <a:gd name="T111" fmla="*/ 115 h 184"/>
                <a:gd name="T112" fmla="*/ 410 w 488"/>
                <a:gd name="T113" fmla="*/ 12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8" h="184">
                  <a:moveTo>
                    <a:pt x="410" y="123"/>
                  </a:moveTo>
                  <a:lnTo>
                    <a:pt x="421" y="125"/>
                  </a:lnTo>
                  <a:lnTo>
                    <a:pt x="431" y="129"/>
                  </a:lnTo>
                  <a:lnTo>
                    <a:pt x="441" y="132"/>
                  </a:lnTo>
                  <a:lnTo>
                    <a:pt x="453" y="135"/>
                  </a:lnTo>
                  <a:lnTo>
                    <a:pt x="463" y="139"/>
                  </a:lnTo>
                  <a:lnTo>
                    <a:pt x="472" y="146"/>
                  </a:lnTo>
                  <a:lnTo>
                    <a:pt x="481" y="152"/>
                  </a:lnTo>
                  <a:lnTo>
                    <a:pt x="487" y="160"/>
                  </a:lnTo>
                  <a:lnTo>
                    <a:pt x="488" y="170"/>
                  </a:lnTo>
                  <a:lnTo>
                    <a:pt x="486" y="178"/>
                  </a:lnTo>
                  <a:lnTo>
                    <a:pt x="479" y="183"/>
                  </a:lnTo>
                  <a:lnTo>
                    <a:pt x="469" y="184"/>
                  </a:lnTo>
                  <a:lnTo>
                    <a:pt x="441" y="174"/>
                  </a:lnTo>
                  <a:lnTo>
                    <a:pt x="413" y="165"/>
                  </a:lnTo>
                  <a:lnTo>
                    <a:pt x="385" y="156"/>
                  </a:lnTo>
                  <a:lnTo>
                    <a:pt x="355" y="147"/>
                  </a:lnTo>
                  <a:lnTo>
                    <a:pt x="326" y="139"/>
                  </a:lnTo>
                  <a:lnTo>
                    <a:pt x="298" y="130"/>
                  </a:lnTo>
                  <a:lnTo>
                    <a:pt x="268" y="121"/>
                  </a:lnTo>
                  <a:lnTo>
                    <a:pt x="239" y="114"/>
                  </a:lnTo>
                  <a:lnTo>
                    <a:pt x="209" y="105"/>
                  </a:lnTo>
                  <a:lnTo>
                    <a:pt x="180" y="97"/>
                  </a:lnTo>
                  <a:lnTo>
                    <a:pt x="151" y="88"/>
                  </a:lnTo>
                  <a:lnTo>
                    <a:pt x="122" y="79"/>
                  </a:lnTo>
                  <a:lnTo>
                    <a:pt x="94" y="70"/>
                  </a:lnTo>
                  <a:lnTo>
                    <a:pt x="66" y="60"/>
                  </a:lnTo>
                  <a:lnTo>
                    <a:pt x="39" y="51"/>
                  </a:lnTo>
                  <a:lnTo>
                    <a:pt x="12" y="41"/>
                  </a:lnTo>
                  <a:lnTo>
                    <a:pt x="11" y="33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1" y="11"/>
                  </a:lnTo>
                  <a:lnTo>
                    <a:pt x="16" y="2"/>
                  </a:lnTo>
                  <a:lnTo>
                    <a:pt x="32" y="0"/>
                  </a:lnTo>
                  <a:lnTo>
                    <a:pt x="48" y="1"/>
                  </a:lnTo>
                  <a:lnTo>
                    <a:pt x="65" y="6"/>
                  </a:lnTo>
                  <a:lnTo>
                    <a:pt x="81" y="14"/>
                  </a:lnTo>
                  <a:lnTo>
                    <a:pt x="99" y="20"/>
                  </a:lnTo>
                  <a:lnTo>
                    <a:pt x="115" y="25"/>
                  </a:lnTo>
                  <a:lnTo>
                    <a:pt x="131" y="27"/>
                  </a:lnTo>
                  <a:lnTo>
                    <a:pt x="145" y="36"/>
                  </a:lnTo>
                  <a:lnTo>
                    <a:pt x="159" y="45"/>
                  </a:lnTo>
                  <a:lnTo>
                    <a:pt x="175" y="51"/>
                  </a:lnTo>
                  <a:lnTo>
                    <a:pt x="191" y="57"/>
                  </a:lnTo>
                  <a:lnTo>
                    <a:pt x="209" y="64"/>
                  </a:lnTo>
                  <a:lnTo>
                    <a:pt x="227" y="68"/>
                  </a:lnTo>
                  <a:lnTo>
                    <a:pt x="245" y="73"/>
                  </a:lnTo>
                  <a:lnTo>
                    <a:pt x="264" y="77"/>
                  </a:lnTo>
                  <a:lnTo>
                    <a:pt x="284" y="82"/>
                  </a:lnTo>
                  <a:lnTo>
                    <a:pt x="302" y="86"/>
                  </a:lnTo>
                  <a:lnTo>
                    <a:pt x="321" y="91"/>
                  </a:lnTo>
                  <a:lnTo>
                    <a:pt x="340" y="96"/>
                  </a:lnTo>
                  <a:lnTo>
                    <a:pt x="358" y="101"/>
                  </a:lnTo>
                  <a:lnTo>
                    <a:pt x="376" y="107"/>
                  </a:lnTo>
                  <a:lnTo>
                    <a:pt x="394" y="115"/>
                  </a:lnTo>
                  <a:lnTo>
                    <a:pt x="410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7" name="Freeform 47"/>
            <p:cNvSpPr>
              <a:spLocks/>
            </p:cNvSpPr>
            <p:nvPr/>
          </p:nvSpPr>
          <p:spPr bwMode="auto">
            <a:xfrm>
              <a:off x="842" y="3935"/>
              <a:ext cx="10" cy="30"/>
            </a:xfrm>
            <a:custGeom>
              <a:avLst/>
              <a:gdLst>
                <a:gd name="T0" fmla="*/ 28 w 32"/>
                <a:gd name="T1" fmla="*/ 37 h 88"/>
                <a:gd name="T2" fmla="*/ 5 w 32"/>
                <a:gd name="T3" fmla="*/ 88 h 88"/>
                <a:gd name="T4" fmla="*/ 0 w 32"/>
                <a:gd name="T5" fmla="*/ 67 h 88"/>
                <a:gd name="T6" fmla="*/ 1 w 32"/>
                <a:gd name="T7" fmla="*/ 42 h 88"/>
                <a:gd name="T8" fmla="*/ 7 w 32"/>
                <a:gd name="T9" fmla="*/ 19 h 88"/>
                <a:gd name="T10" fmla="*/ 16 w 32"/>
                <a:gd name="T11" fmla="*/ 0 h 88"/>
                <a:gd name="T12" fmla="*/ 29 w 32"/>
                <a:gd name="T13" fmla="*/ 0 h 88"/>
                <a:gd name="T14" fmla="*/ 32 w 32"/>
                <a:gd name="T15" fmla="*/ 10 h 88"/>
                <a:gd name="T16" fmla="*/ 30 w 32"/>
                <a:gd name="T17" fmla="*/ 26 h 88"/>
                <a:gd name="T18" fmla="*/ 28 w 32"/>
                <a:gd name="T19" fmla="*/ 3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88">
                  <a:moveTo>
                    <a:pt x="28" y="37"/>
                  </a:moveTo>
                  <a:lnTo>
                    <a:pt x="5" y="88"/>
                  </a:lnTo>
                  <a:lnTo>
                    <a:pt x="0" y="67"/>
                  </a:lnTo>
                  <a:lnTo>
                    <a:pt x="1" y="42"/>
                  </a:lnTo>
                  <a:lnTo>
                    <a:pt x="7" y="19"/>
                  </a:lnTo>
                  <a:lnTo>
                    <a:pt x="16" y="0"/>
                  </a:lnTo>
                  <a:lnTo>
                    <a:pt x="29" y="0"/>
                  </a:lnTo>
                  <a:lnTo>
                    <a:pt x="32" y="10"/>
                  </a:lnTo>
                  <a:lnTo>
                    <a:pt x="30" y="26"/>
                  </a:lnTo>
                  <a:lnTo>
                    <a:pt x="2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Freeform 48"/>
            <p:cNvSpPr>
              <a:spLocks/>
            </p:cNvSpPr>
            <p:nvPr/>
          </p:nvSpPr>
          <p:spPr bwMode="auto">
            <a:xfrm>
              <a:off x="894" y="3945"/>
              <a:ext cx="165" cy="60"/>
            </a:xfrm>
            <a:custGeom>
              <a:avLst/>
              <a:gdLst>
                <a:gd name="T0" fmla="*/ 467 w 494"/>
                <a:gd name="T1" fmla="*/ 136 h 181"/>
                <a:gd name="T2" fmla="*/ 476 w 494"/>
                <a:gd name="T3" fmla="*/ 143 h 181"/>
                <a:gd name="T4" fmla="*/ 485 w 494"/>
                <a:gd name="T5" fmla="*/ 149 h 181"/>
                <a:gd name="T6" fmla="*/ 493 w 494"/>
                <a:gd name="T7" fmla="*/ 157 h 181"/>
                <a:gd name="T8" fmla="*/ 494 w 494"/>
                <a:gd name="T9" fmla="*/ 168 h 181"/>
                <a:gd name="T10" fmla="*/ 467 w 494"/>
                <a:gd name="T11" fmla="*/ 181 h 181"/>
                <a:gd name="T12" fmla="*/ 10 w 494"/>
                <a:gd name="T13" fmla="*/ 43 h 181"/>
                <a:gd name="T14" fmla="*/ 0 w 494"/>
                <a:gd name="T15" fmla="*/ 32 h 181"/>
                <a:gd name="T16" fmla="*/ 1 w 494"/>
                <a:gd name="T17" fmla="*/ 21 h 181"/>
                <a:gd name="T18" fmla="*/ 10 w 494"/>
                <a:gd name="T19" fmla="*/ 11 h 181"/>
                <a:gd name="T20" fmla="*/ 21 w 494"/>
                <a:gd name="T21" fmla="*/ 0 h 181"/>
                <a:gd name="T22" fmla="*/ 49 w 494"/>
                <a:gd name="T23" fmla="*/ 11 h 181"/>
                <a:gd name="T24" fmla="*/ 77 w 494"/>
                <a:gd name="T25" fmla="*/ 20 h 181"/>
                <a:gd name="T26" fmla="*/ 104 w 494"/>
                <a:gd name="T27" fmla="*/ 30 h 181"/>
                <a:gd name="T28" fmla="*/ 132 w 494"/>
                <a:gd name="T29" fmla="*/ 39 h 181"/>
                <a:gd name="T30" fmla="*/ 160 w 494"/>
                <a:gd name="T31" fmla="*/ 48 h 181"/>
                <a:gd name="T32" fmla="*/ 188 w 494"/>
                <a:gd name="T33" fmla="*/ 55 h 181"/>
                <a:gd name="T34" fmla="*/ 216 w 494"/>
                <a:gd name="T35" fmla="*/ 64 h 181"/>
                <a:gd name="T36" fmla="*/ 245 w 494"/>
                <a:gd name="T37" fmla="*/ 72 h 181"/>
                <a:gd name="T38" fmla="*/ 272 w 494"/>
                <a:gd name="T39" fmla="*/ 81 h 181"/>
                <a:gd name="T40" fmla="*/ 300 w 494"/>
                <a:gd name="T41" fmla="*/ 89 h 181"/>
                <a:gd name="T42" fmla="*/ 328 w 494"/>
                <a:gd name="T43" fmla="*/ 96 h 181"/>
                <a:gd name="T44" fmla="*/ 356 w 494"/>
                <a:gd name="T45" fmla="*/ 104 h 181"/>
                <a:gd name="T46" fmla="*/ 384 w 494"/>
                <a:gd name="T47" fmla="*/ 113 h 181"/>
                <a:gd name="T48" fmla="*/ 411 w 494"/>
                <a:gd name="T49" fmla="*/ 121 h 181"/>
                <a:gd name="T50" fmla="*/ 439 w 494"/>
                <a:gd name="T51" fmla="*/ 128 h 181"/>
                <a:gd name="T52" fmla="*/ 467 w 494"/>
                <a:gd name="T53" fmla="*/ 1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4" h="181">
                  <a:moveTo>
                    <a:pt x="467" y="136"/>
                  </a:moveTo>
                  <a:lnTo>
                    <a:pt x="476" y="143"/>
                  </a:lnTo>
                  <a:lnTo>
                    <a:pt x="485" y="149"/>
                  </a:lnTo>
                  <a:lnTo>
                    <a:pt x="493" y="157"/>
                  </a:lnTo>
                  <a:lnTo>
                    <a:pt x="494" y="168"/>
                  </a:lnTo>
                  <a:lnTo>
                    <a:pt x="467" y="181"/>
                  </a:lnTo>
                  <a:lnTo>
                    <a:pt x="10" y="43"/>
                  </a:lnTo>
                  <a:lnTo>
                    <a:pt x="0" y="32"/>
                  </a:lnTo>
                  <a:lnTo>
                    <a:pt x="1" y="21"/>
                  </a:lnTo>
                  <a:lnTo>
                    <a:pt x="10" y="11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77" y="20"/>
                  </a:lnTo>
                  <a:lnTo>
                    <a:pt x="104" y="30"/>
                  </a:lnTo>
                  <a:lnTo>
                    <a:pt x="132" y="39"/>
                  </a:lnTo>
                  <a:lnTo>
                    <a:pt x="160" y="48"/>
                  </a:lnTo>
                  <a:lnTo>
                    <a:pt x="188" y="55"/>
                  </a:lnTo>
                  <a:lnTo>
                    <a:pt x="216" y="64"/>
                  </a:lnTo>
                  <a:lnTo>
                    <a:pt x="245" y="72"/>
                  </a:lnTo>
                  <a:lnTo>
                    <a:pt x="272" y="81"/>
                  </a:lnTo>
                  <a:lnTo>
                    <a:pt x="300" y="89"/>
                  </a:lnTo>
                  <a:lnTo>
                    <a:pt x="328" y="96"/>
                  </a:lnTo>
                  <a:lnTo>
                    <a:pt x="356" y="104"/>
                  </a:lnTo>
                  <a:lnTo>
                    <a:pt x="384" y="113"/>
                  </a:lnTo>
                  <a:lnTo>
                    <a:pt x="411" y="121"/>
                  </a:lnTo>
                  <a:lnTo>
                    <a:pt x="439" y="128"/>
                  </a:lnTo>
                  <a:lnTo>
                    <a:pt x="467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9" name="Freeform 49"/>
            <p:cNvSpPr>
              <a:spLocks/>
            </p:cNvSpPr>
            <p:nvPr/>
          </p:nvSpPr>
          <p:spPr bwMode="auto">
            <a:xfrm>
              <a:off x="896" y="3975"/>
              <a:ext cx="154" cy="51"/>
            </a:xfrm>
            <a:custGeom>
              <a:avLst/>
              <a:gdLst>
                <a:gd name="T0" fmla="*/ 372 w 463"/>
                <a:gd name="T1" fmla="*/ 101 h 151"/>
                <a:gd name="T2" fmla="*/ 385 w 463"/>
                <a:gd name="T3" fmla="*/ 108 h 151"/>
                <a:gd name="T4" fmla="*/ 399 w 463"/>
                <a:gd name="T5" fmla="*/ 112 h 151"/>
                <a:gd name="T6" fmla="*/ 412 w 463"/>
                <a:gd name="T7" fmla="*/ 113 h 151"/>
                <a:gd name="T8" fmla="*/ 426 w 463"/>
                <a:gd name="T9" fmla="*/ 114 h 151"/>
                <a:gd name="T10" fmla="*/ 438 w 463"/>
                <a:gd name="T11" fmla="*/ 117 h 151"/>
                <a:gd name="T12" fmla="*/ 448 w 463"/>
                <a:gd name="T13" fmla="*/ 122 h 151"/>
                <a:gd name="T14" fmla="*/ 457 w 463"/>
                <a:gd name="T15" fmla="*/ 130 h 151"/>
                <a:gd name="T16" fmla="*/ 463 w 463"/>
                <a:gd name="T17" fmla="*/ 144 h 151"/>
                <a:gd name="T18" fmla="*/ 458 w 463"/>
                <a:gd name="T19" fmla="*/ 151 h 151"/>
                <a:gd name="T20" fmla="*/ 430 w 463"/>
                <a:gd name="T21" fmla="*/ 144 h 151"/>
                <a:gd name="T22" fmla="*/ 402 w 463"/>
                <a:gd name="T23" fmla="*/ 137 h 151"/>
                <a:gd name="T24" fmla="*/ 374 w 463"/>
                <a:gd name="T25" fmla="*/ 130 h 151"/>
                <a:gd name="T26" fmla="*/ 346 w 463"/>
                <a:gd name="T27" fmla="*/ 122 h 151"/>
                <a:gd name="T28" fmla="*/ 319 w 463"/>
                <a:gd name="T29" fmla="*/ 115 h 151"/>
                <a:gd name="T30" fmla="*/ 292 w 463"/>
                <a:gd name="T31" fmla="*/ 108 h 151"/>
                <a:gd name="T32" fmla="*/ 264 w 463"/>
                <a:gd name="T33" fmla="*/ 101 h 151"/>
                <a:gd name="T34" fmla="*/ 237 w 463"/>
                <a:gd name="T35" fmla="*/ 95 h 151"/>
                <a:gd name="T36" fmla="*/ 210 w 463"/>
                <a:gd name="T37" fmla="*/ 87 h 151"/>
                <a:gd name="T38" fmla="*/ 183 w 463"/>
                <a:gd name="T39" fmla="*/ 81 h 151"/>
                <a:gd name="T40" fmla="*/ 155 w 463"/>
                <a:gd name="T41" fmla="*/ 75 h 151"/>
                <a:gd name="T42" fmla="*/ 128 w 463"/>
                <a:gd name="T43" fmla="*/ 67 h 151"/>
                <a:gd name="T44" fmla="*/ 100 w 463"/>
                <a:gd name="T45" fmla="*/ 60 h 151"/>
                <a:gd name="T46" fmla="*/ 73 w 463"/>
                <a:gd name="T47" fmla="*/ 54 h 151"/>
                <a:gd name="T48" fmla="*/ 45 w 463"/>
                <a:gd name="T49" fmla="*/ 46 h 151"/>
                <a:gd name="T50" fmla="*/ 17 w 463"/>
                <a:gd name="T51" fmla="*/ 40 h 151"/>
                <a:gd name="T52" fmla="*/ 6 w 463"/>
                <a:gd name="T53" fmla="*/ 32 h 151"/>
                <a:gd name="T54" fmla="*/ 1 w 463"/>
                <a:gd name="T55" fmla="*/ 22 h 151"/>
                <a:gd name="T56" fmla="*/ 0 w 463"/>
                <a:gd name="T57" fmla="*/ 13 h 151"/>
                <a:gd name="T58" fmla="*/ 4 w 463"/>
                <a:gd name="T59" fmla="*/ 5 h 151"/>
                <a:gd name="T60" fmla="*/ 17 w 463"/>
                <a:gd name="T61" fmla="*/ 2 h 151"/>
                <a:gd name="T62" fmla="*/ 29 w 463"/>
                <a:gd name="T63" fmla="*/ 0 h 151"/>
                <a:gd name="T64" fmla="*/ 42 w 463"/>
                <a:gd name="T65" fmla="*/ 2 h 151"/>
                <a:gd name="T66" fmla="*/ 55 w 463"/>
                <a:gd name="T67" fmla="*/ 4 h 151"/>
                <a:gd name="T68" fmla="*/ 68 w 463"/>
                <a:gd name="T69" fmla="*/ 9 h 151"/>
                <a:gd name="T70" fmla="*/ 79 w 463"/>
                <a:gd name="T71" fmla="*/ 13 h 151"/>
                <a:gd name="T72" fmla="*/ 91 w 463"/>
                <a:gd name="T73" fmla="*/ 16 h 151"/>
                <a:gd name="T74" fmla="*/ 102 w 463"/>
                <a:gd name="T75" fmla="*/ 18 h 151"/>
                <a:gd name="T76" fmla="*/ 372 w 463"/>
                <a:gd name="T77" fmla="*/ 10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3" h="151">
                  <a:moveTo>
                    <a:pt x="372" y="101"/>
                  </a:moveTo>
                  <a:lnTo>
                    <a:pt x="385" y="108"/>
                  </a:lnTo>
                  <a:lnTo>
                    <a:pt x="399" y="112"/>
                  </a:lnTo>
                  <a:lnTo>
                    <a:pt x="412" y="113"/>
                  </a:lnTo>
                  <a:lnTo>
                    <a:pt x="426" y="114"/>
                  </a:lnTo>
                  <a:lnTo>
                    <a:pt x="438" y="117"/>
                  </a:lnTo>
                  <a:lnTo>
                    <a:pt x="448" y="122"/>
                  </a:lnTo>
                  <a:lnTo>
                    <a:pt x="457" y="130"/>
                  </a:lnTo>
                  <a:lnTo>
                    <a:pt x="463" y="144"/>
                  </a:lnTo>
                  <a:lnTo>
                    <a:pt x="458" y="151"/>
                  </a:lnTo>
                  <a:lnTo>
                    <a:pt x="430" y="144"/>
                  </a:lnTo>
                  <a:lnTo>
                    <a:pt x="402" y="137"/>
                  </a:lnTo>
                  <a:lnTo>
                    <a:pt x="374" y="130"/>
                  </a:lnTo>
                  <a:lnTo>
                    <a:pt x="346" y="122"/>
                  </a:lnTo>
                  <a:lnTo>
                    <a:pt x="319" y="115"/>
                  </a:lnTo>
                  <a:lnTo>
                    <a:pt x="292" y="108"/>
                  </a:lnTo>
                  <a:lnTo>
                    <a:pt x="264" y="101"/>
                  </a:lnTo>
                  <a:lnTo>
                    <a:pt x="237" y="95"/>
                  </a:lnTo>
                  <a:lnTo>
                    <a:pt x="210" y="87"/>
                  </a:lnTo>
                  <a:lnTo>
                    <a:pt x="183" y="81"/>
                  </a:lnTo>
                  <a:lnTo>
                    <a:pt x="155" y="75"/>
                  </a:lnTo>
                  <a:lnTo>
                    <a:pt x="128" y="67"/>
                  </a:lnTo>
                  <a:lnTo>
                    <a:pt x="100" y="60"/>
                  </a:lnTo>
                  <a:lnTo>
                    <a:pt x="73" y="54"/>
                  </a:lnTo>
                  <a:lnTo>
                    <a:pt x="45" y="46"/>
                  </a:lnTo>
                  <a:lnTo>
                    <a:pt x="17" y="40"/>
                  </a:lnTo>
                  <a:lnTo>
                    <a:pt x="6" y="32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5"/>
                  </a:lnTo>
                  <a:lnTo>
                    <a:pt x="17" y="2"/>
                  </a:lnTo>
                  <a:lnTo>
                    <a:pt x="29" y="0"/>
                  </a:lnTo>
                  <a:lnTo>
                    <a:pt x="42" y="2"/>
                  </a:lnTo>
                  <a:lnTo>
                    <a:pt x="55" y="4"/>
                  </a:lnTo>
                  <a:lnTo>
                    <a:pt x="68" y="9"/>
                  </a:lnTo>
                  <a:lnTo>
                    <a:pt x="79" y="13"/>
                  </a:lnTo>
                  <a:lnTo>
                    <a:pt x="91" y="16"/>
                  </a:lnTo>
                  <a:lnTo>
                    <a:pt x="102" y="18"/>
                  </a:lnTo>
                  <a:lnTo>
                    <a:pt x="37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0" name="Freeform 50"/>
            <p:cNvSpPr>
              <a:spLocks/>
            </p:cNvSpPr>
            <p:nvPr/>
          </p:nvSpPr>
          <p:spPr bwMode="auto">
            <a:xfrm>
              <a:off x="891" y="4005"/>
              <a:ext cx="154" cy="46"/>
            </a:xfrm>
            <a:custGeom>
              <a:avLst/>
              <a:gdLst>
                <a:gd name="T0" fmla="*/ 439 w 460"/>
                <a:gd name="T1" fmla="*/ 99 h 138"/>
                <a:gd name="T2" fmla="*/ 447 w 460"/>
                <a:gd name="T3" fmla="*/ 106 h 138"/>
                <a:gd name="T4" fmla="*/ 453 w 460"/>
                <a:gd name="T5" fmla="*/ 112 h 138"/>
                <a:gd name="T6" fmla="*/ 457 w 460"/>
                <a:gd name="T7" fmla="*/ 121 h 138"/>
                <a:gd name="T8" fmla="*/ 460 w 460"/>
                <a:gd name="T9" fmla="*/ 131 h 138"/>
                <a:gd name="T10" fmla="*/ 448 w 460"/>
                <a:gd name="T11" fmla="*/ 137 h 138"/>
                <a:gd name="T12" fmla="*/ 437 w 460"/>
                <a:gd name="T13" fmla="*/ 138 h 138"/>
                <a:gd name="T14" fmla="*/ 424 w 460"/>
                <a:gd name="T15" fmla="*/ 135 h 138"/>
                <a:gd name="T16" fmla="*/ 412 w 460"/>
                <a:gd name="T17" fmla="*/ 133 h 138"/>
                <a:gd name="T18" fmla="*/ 402 w 460"/>
                <a:gd name="T19" fmla="*/ 128 h 138"/>
                <a:gd name="T20" fmla="*/ 391 w 460"/>
                <a:gd name="T21" fmla="*/ 124 h 138"/>
                <a:gd name="T22" fmla="*/ 382 w 460"/>
                <a:gd name="T23" fmla="*/ 120 h 138"/>
                <a:gd name="T24" fmla="*/ 373 w 460"/>
                <a:gd name="T25" fmla="*/ 119 h 138"/>
                <a:gd name="T26" fmla="*/ 352 w 460"/>
                <a:gd name="T27" fmla="*/ 115 h 138"/>
                <a:gd name="T28" fmla="*/ 332 w 460"/>
                <a:gd name="T29" fmla="*/ 110 h 138"/>
                <a:gd name="T30" fmla="*/ 311 w 460"/>
                <a:gd name="T31" fmla="*/ 106 h 138"/>
                <a:gd name="T32" fmla="*/ 291 w 460"/>
                <a:gd name="T33" fmla="*/ 99 h 138"/>
                <a:gd name="T34" fmla="*/ 270 w 460"/>
                <a:gd name="T35" fmla="*/ 94 h 138"/>
                <a:gd name="T36" fmla="*/ 250 w 460"/>
                <a:gd name="T37" fmla="*/ 89 h 138"/>
                <a:gd name="T38" fmla="*/ 229 w 460"/>
                <a:gd name="T39" fmla="*/ 83 h 138"/>
                <a:gd name="T40" fmla="*/ 209 w 460"/>
                <a:gd name="T41" fmla="*/ 76 h 138"/>
                <a:gd name="T42" fmla="*/ 188 w 460"/>
                <a:gd name="T43" fmla="*/ 71 h 138"/>
                <a:gd name="T44" fmla="*/ 168 w 460"/>
                <a:gd name="T45" fmla="*/ 66 h 138"/>
                <a:gd name="T46" fmla="*/ 147 w 460"/>
                <a:gd name="T47" fmla="*/ 61 h 138"/>
                <a:gd name="T48" fmla="*/ 127 w 460"/>
                <a:gd name="T49" fmla="*/ 56 h 138"/>
                <a:gd name="T50" fmla="*/ 106 w 460"/>
                <a:gd name="T51" fmla="*/ 52 h 138"/>
                <a:gd name="T52" fmla="*/ 86 w 460"/>
                <a:gd name="T53" fmla="*/ 48 h 138"/>
                <a:gd name="T54" fmla="*/ 66 w 460"/>
                <a:gd name="T55" fmla="*/ 46 h 138"/>
                <a:gd name="T56" fmla="*/ 45 w 460"/>
                <a:gd name="T57" fmla="*/ 43 h 138"/>
                <a:gd name="T58" fmla="*/ 40 w 460"/>
                <a:gd name="T59" fmla="*/ 38 h 138"/>
                <a:gd name="T60" fmla="*/ 34 w 460"/>
                <a:gd name="T61" fmla="*/ 34 h 138"/>
                <a:gd name="T62" fmla="*/ 27 w 460"/>
                <a:gd name="T63" fmla="*/ 33 h 138"/>
                <a:gd name="T64" fmla="*/ 21 w 460"/>
                <a:gd name="T65" fmla="*/ 30 h 138"/>
                <a:gd name="T66" fmla="*/ 14 w 460"/>
                <a:gd name="T67" fmla="*/ 29 h 138"/>
                <a:gd name="T68" fmla="*/ 9 w 460"/>
                <a:gd name="T69" fmla="*/ 25 h 138"/>
                <a:gd name="T70" fmla="*/ 4 w 460"/>
                <a:gd name="T71" fmla="*/ 20 h 138"/>
                <a:gd name="T72" fmla="*/ 0 w 460"/>
                <a:gd name="T73" fmla="*/ 12 h 138"/>
                <a:gd name="T74" fmla="*/ 12 w 460"/>
                <a:gd name="T75" fmla="*/ 7 h 138"/>
                <a:gd name="T76" fmla="*/ 25 w 460"/>
                <a:gd name="T77" fmla="*/ 3 h 138"/>
                <a:gd name="T78" fmla="*/ 39 w 460"/>
                <a:gd name="T79" fmla="*/ 1 h 138"/>
                <a:gd name="T80" fmla="*/ 53 w 460"/>
                <a:gd name="T81" fmla="*/ 0 h 138"/>
                <a:gd name="T82" fmla="*/ 67 w 460"/>
                <a:gd name="T83" fmla="*/ 0 h 138"/>
                <a:gd name="T84" fmla="*/ 82 w 460"/>
                <a:gd name="T85" fmla="*/ 2 h 138"/>
                <a:gd name="T86" fmla="*/ 98 w 460"/>
                <a:gd name="T87" fmla="*/ 3 h 138"/>
                <a:gd name="T88" fmla="*/ 114 w 460"/>
                <a:gd name="T89" fmla="*/ 7 h 138"/>
                <a:gd name="T90" fmla="*/ 129 w 460"/>
                <a:gd name="T91" fmla="*/ 11 h 138"/>
                <a:gd name="T92" fmla="*/ 146 w 460"/>
                <a:gd name="T93" fmla="*/ 15 h 138"/>
                <a:gd name="T94" fmla="*/ 161 w 460"/>
                <a:gd name="T95" fmla="*/ 20 h 138"/>
                <a:gd name="T96" fmla="*/ 177 w 460"/>
                <a:gd name="T97" fmla="*/ 25 h 138"/>
                <a:gd name="T98" fmla="*/ 193 w 460"/>
                <a:gd name="T99" fmla="*/ 30 h 138"/>
                <a:gd name="T100" fmla="*/ 208 w 460"/>
                <a:gd name="T101" fmla="*/ 35 h 138"/>
                <a:gd name="T102" fmla="*/ 223 w 460"/>
                <a:gd name="T103" fmla="*/ 41 h 138"/>
                <a:gd name="T104" fmla="*/ 237 w 460"/>
                <a:gd name="T105" fmla="*/ 44 h 138"/>
                <a:gd name="T106" fmla="*/ 439 w 460"/>
                <a:gd name="T107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0" h="138">
                  <a:moveTo>
                    <a:pt x="439" y="99"/>
                  </a:moveTo>
                  <a:lnTo>
                    <a:pt x="447" y="106"/>
                  </a:lnTo>
                  <a:lnTo>
                    <a:pt x="453" y="112"/>
                  </a:lnTo>
                  <a:lnTo>
                    <a:pt x="457" y="121"/>
                  </a:lnTo>
                  <a:lnTo>
                    <a:pt x="460" y="131"/>
                  </a:lnTo>
                  <a:lnTo>
                    <a:pt x="448" y="137"/>
                  </a:lnTo>
                  <a:lnTo>
                    <a:pt x="437" y="138"/>
                  </a:lnTo>
                  <a:lnTo>
                    <a:pt x="424" y="135"/>
                  </a:lnTo>
                  <a:lnTo>
                    <a:pt x="412" y="133"/>
                  </a:lnTo>
                  <a:lnTo>
                    <a:pt x="402" y="128"/>
                  </a:lnTo>
                  <a:lnTo>
                    <a:pt x="391" y="124"/>
                  </a:lnTo>
                  <a:lnTo>
                    <a:pt x="382" y="120"/>
                  </a:lnTo>
                  <a:lnTo>
                    <a:pt x="373" y="119"/>
                  </a:lnTo>
                  <a:lnTo>
                    <a:pt x="352" y="115"/>
                  </a:lnTo>
                  <a:lnTo>
                    <a:pt x="332" y="110"/>
                  </a:lnTo>
                  <a:lnTo>
                    <a:pt x="311" y="106"/>
                  </a:lnTo>
                  <a:lnTo>
                    <a:pt x="291" y="99"/>
                  </a:lnTo>
                  <a:lnTo>
                    <a:pt x="270" y="94"/>
                  </a:lnTo>
                  <a:lnTo>
                    <a:pt x="250" y="89"/>
                  </a:lnTo>
                  <a:lnTo>
                    <a:pt x="229" y="83"/>
                  </a:lnTo>
                  <a:lnTo>
                    <a:pt x="209" y="76"/>
                  </a:lnTo>
                  <a:lnTo>
                    <a:pt x="188" y="71"/>
                  </a:lnTo>
                  <a:lnTo>
                    <a:pt x="168" y="66"/>
                  </a:lnTo>
                  <a:lnTo>
                    <a:pt x="147" y="61"/>
                  </a:lnTo>
                  <a:lnTo>
                    <a:pt x="127" y="56"/>
                  </a:lnTo>
                  <a:lnTo>
                    <a:pt x="106" y="52"/>
                  </a:lnTo>
                  <a:lnTo>
                    <a:pt x="86" y="48"/>
                  </a:lnTo>
                  <a:lnTo>
                    <a:pt x="66" y="46"/>
                  </a:lnTo>
                  <a:lnTo>
                    <a:pt x="45" y="43"/>
                  </a:lnTo>
                  <a:lnTo>
                    <a:pt x="40" y="38"/>
                  </a:lnTo>
                  <a:lnTo>
                    <a:pt x="34" y="34"/>
                  </a:lnTo>
                  <a:lnTo>
                    <a:pt x="27" y="33"/>
                  </a:lnTo>
                  <a:lnTo>
                    <a:pt x="21" y="30"/>
                  </a:lnTo>
                  <a:lnTo>
                    <a:pt x="14" y="29"/>
                  </a:lnTo>
                  <a:lnTo>
                    <a:pt x="9" y="25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12" y="7"/>
                  </a:lnTo>
                  <a:lnTo>
                    <a:pt x="25" y="3"/>
                  </a:lnTo>
                  <a:lnTo>
                    <a:pt x="39" y="1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82" y="2"/>
                  </a:lnTo>
                  <a:lnTo>
                    <a:pt x="98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6" y="15"/>
                  </a:lnTo>
                  <a:lnTo>
                    <a:pt x="161" y="20"/>
                  </a:lnTo>
                  <a:lnTo>
                    <a:pt x="177" y="25"/>
                  </a:lnTo>
                  <a:lnTo>
                    <a:pt x="193" y="30"/>
                  </a:lnTo>
                  <a:lnTo>
                    <a:pt x="208" y="35"/>
                  </a:lnTo>
                  <a:lnTo>
                    <a:pt x="223" y="41"/>
                  </a:lnTo>
                  <a:lnTo>
                    <a:pt x="237" y="44"/>
                  </a:lnTo>
                  <a:lnTo>
                    <a:pt x="439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1" name="Freeform 51"/>
            <p:cNvSpPr>
              <a:spLocks/>
            </p:cNvSpPr>
            <p:nvPr/>
          </p:nvSpPr>
          <p:spPr bwMode="auto">
            <a:xfrm>
              <a:off x="818" y="4010"/>
              <a:ext cx="7" cy="5"/>
            </a:xfrm>
            <a:custGeom>
              <a:avLst/>
              <a:gdLst>
                <a:gd name="T0" fmla="*/ 18 w 20"/>
                <a:gd name="T1" fmla="*/ 0 h 15"/>
                <a:gd name="T2" fmla="*/ 20 w 20"/>
                <a:gd name="T3" fmla="*/ 5 h 15"/>
                <a:gd name="T4" fmla="*/ 18 w 20"/>
                <a:gd name="T5" fmla="*/ 9 h 15"/>
                <a:gd name="T6" fmla="*/ 17 w 20"/>
                <a:gd name="T7" fmla="*/ 13 h 15"/>
                <a:gd name="T8" fmla="*/ 13 w 20"/>
                <a:gd name="T9" fmla="*/ 15 h 15"/>
                <a:gd name="T10" fmla="*/ 0 w 20"/>
                <a:gd name="T11" fmla="*/ 13 h 15"/>
                <a:gd name="T12" fmla="*/ 3 w 20"/>
                <a:gd name="T13" fmla="*/ 6 h 15"/>
                <a:gd name="T14" fmla="*/ 8 w 20"/>
                <a:gd name="T15" fmla="*/ 3 h 15"/>
                <a:gd name="T16" fmla="*/ 13 w 20"/>
                <a:gd name="T17" fmla="*/ 0 h 15"/>
                <a:gd name="T18" fmla="*/ 18 w 20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">
                  <a:moveTo>
                    <a:pt x="18" y="0"/>
                  </a:moveTo>
                  <a:lnTo>
                    <a:pt x="20" y="5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15"/>
                  </a:lnTo>
                  <a:lnTo>
                    <a:pt x="0" y="13"/>
                  </a:lnTo>
                  <a:lnTo>
                    <a:pt x="3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2" name="Freeform 52"/>
            <p:cNvSpPr>
              <a:spLocks/>
            </p:cNvSpPr>
            <p:nvPr/>
          </p:nvSpPr>
          <p:spPr bwMode="auto">
            <a:xfrm>
              <a:off x="912" y="4034"/>
              <a:ext cx="123" cy="39"/>
            </a:xfrm>
            <a:custGeom>
              <a:avLst/>
              <a:gdLst>
                <a:gd name="T0" fmla="*/ 370 w 370"/>
                <a:gd name="T1" fmla="*/ 103 h 116"/>
                <a:gd name="T2" fmla="*/ 367 w 370"/>
                <a:gd name="T3" fmla="*/ 110 h 116"/>
                <a:gd name="T4" fmla="*/ 363 w 370"/>
                <a:gd name="T5" fmla="*/ 114 h 116"/>
                <a:gd name="T6" fmla="*/ 358 w 370"/>
                <a:gd name="T7" fmla="*/ 116 h 116"/>
                <a:gd name="T8" fmla="*/ 352 w 370"/>
                <a:gd name="T9" fmla="*/ 116 h 116"/>
                <a:gd name="T10" fmla="*/ 344 w 370"/>
                <a:gd name="T11" fmla="*/ 116 h 116"/>
                <a:gd name="T12" fmla="*/ 338 w 370"/>
                <a:gd name="T13" fmla="*/ 114 h 116"/>
                <a:gd name="T14" fmla="*/ 331 w 370"/>
                <a:gd name="T15" fmla="*/ 111 h 116"/>
                <a:gd name="T16" fmla="*/ 326 w 370"/>
                <a:gd name="T17" fmla="*/ 108 h 116"/>
                <a:gd name="T18" fmla="*/ 12 w 370"/>
                <a:gd name="T19" fmla="*/ 29 h 116"/>
                <a:gd name="T20" fmla="*/ 0 w 370"/>
                <a:gd name="T21" fmla="*/ 18 h 116"/>
                <a:gd name="T22" fmla="*/ 6 w 370"/>
                <a:gd name="T23" fmla="*/ 9 h 116"/>
                <a:gd name="T24" fmla="*/ 15 w 370"/>
                <a:gd name="T25" fmla="*/ 3 h 116"/>
                <a:gd name="T26" fmla="*/ 25 w 370"/>
                <a:gd name="T27" fmla="*/ 1 h 116"/>
                <a:gd name="T28" fmla="*/ 37 w 370"/>
                <a:gd name="T29" fmla="*/ 0 h 116"/>
                <a:gd name="T30" fmla="*/ 57 w 370"/>
                <a:gd name="T31" fmla="*/ 6 h 116"/>
                <a:gd name="T32" fmla="*/ 78 w 370"/>
                <a:gd name="T33" fmla="*/ 12 h 116"/>
                <a:gd name="T34" fmla="*/ 98 w 370"/>
                <a:gd name="T35" fmla="*/ 19 h 116"/>
                <a:gd name="T36" fmla="*/ 120 w 370"/>
                <a:gd name="T37" fmla="*/ 24 h 116"/>
                <a:gd name="T38" fmla="*/ 142 w 370"/>
                <a:gd name="T39" fmla="*/ 30 h 116"/>
                <a:gd name="T40" fmla="*/ 163 w 370"/>
                <a:gd name="T41" fmla="*/ 35 h 116"/>
                <a:gd name="T42" fmla="*/ 185 w 370"/>
                <a:gd name="T43" fmla="*/ 41 h 116"/>
                <a:gd name="T44" fmla="*/ 207 w 370"/>
                <a:gd name="T45" fmla="*/ 46 h 116"/>
                <a:gd name="T46" fmla="*/ 229 w 370"/>
                <a:gd name="T47" fmla="*/ 52 h 116"/>
                <a:gd name="T48" fmla="*/ 250 w 370"/>
                <a:gd name="T49" fmla="*/ 57 h 116"/>
                <a:gd name="T50" fmla="*/ 271 w 370"/>
                <a:gd name="T51" fmla="*/ 64 h 116"/>
                <a:gd name="T52" fmla="*/ 291 w 370"/>
                <a:gd name="T53" fmla="*/ 71 h 116"/>
                <a:gd name="T54" fmla="*/ 312 w 370"/>
                <a:gd name="T55" fmla="*/ 78 h 116"/>
                <a:gd name="T56" fmla="*/ 332 w 370"/>
                <a:gd name="T57" fmla="*/ 85 h 116"/>
                <a:gd name="T58" fmla="*/ 352 w 370"/>
                <a:gd name="T59" fmla="*/ 94 h 116"/>
                <a:gd name="T60" fmla="*/ 370 w 370"/>
                <a:gd name="T61" fmla="*/ 10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0" h="116">
                  <a:moveTo>
                    <a:pt x="370" y="103"/>
                  </a:moveTo>
                  <a:lnTo>
                    <a:pt x="367" y="110"/>
                  </a:lnTo>
                  <a:lnTo>
                    <a:pt x="363" y="114"/>
                  </a:lnTo>
                  <a:lnTo>
                    <a:pt x="358" y="116"/>
                  </a:lnTo>
                  <a:lnTo>
                    <a:pt x="352" y="116"/>
                  </a:lnTo>
                  <a:lnTo>
                    <a:pt x="344" y="116"/>
                  </a:lnTo>
                  <a:lnTo>
                    <a:pt x="338" y="114"/>
                  </a:lnTo>
                  <a:lnTo>
                    <a:pt x="331" y="111"/>
                  </a:lnTo>
                  <a:lnTo>
                    <a:pt x="326" y="108"/>
                  </a:lnTo>
                  <a:lnTo>
                    <a:pt x="12" y="29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5" y="3"/>
                  </a:lnTo>
                  <a:lnTo>
                    <a:pt x="25" y="1"/>
                  </a:lnTo>
                  <a:lnTo>
                    <a:pt x="37" y="0"/>
                  </a:lnTo>
                  <a:lnTo>
                    <a:pt x="57" y="6"/>
                  </a:lnTo>
                  <a:lnTo>
                    <a:pt x="78" y="12"/>
                  </a:lnTo>
                  <a:lnTo>
                    <a:pt x="98" y="19"/>
                  </a:lnTo>
                  <a:lnTo>
                    <a:pt x="120" y="24"/>
                  </a:lnTo>
                  <a:lnTo>
                    <a:pt x="142" y="30"/>
                  </a:lnTo>
                  <a:lnTo>
                    <a:pt x="163" y="35"/>
                  </a:lnTo>
                  <a:lnTo>
                    <a:pt x="185" y="41"/>
                  </a:lnTo>
                  <a:lnTo>
                    <a:pt x="207" y="46"/>
                  </a:lnTo>
                  <a:lnTo>
                    <a:pt x="229" y="52"/>
                  </a:lnTo>
                  <a:lnTo>
                    <a:pt x="250" y="57"/>
                  </a:lnTo>
                  <a:lnTo>
                    <a:pt x="271" y="64"/>
                  </a:lnTo>
                  <a:lnTo>
                    <a:pt x="291" y="71"/>
                  </a:lnTo>
                  <a:lnTo>
                    <a:pt x="312" y="78"/>
                  </a:lnTo>
                  <a:lnTo>
                    <a:pt x="332" y="85"/>
                  </a:lnTo>
                  <a:lnTo>
                    <a:pt x="352" y="94"/>
                  </a:lnTo>
                  <a:lnTo>
                    <a:pt x="37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Freeform 53"/>
            <p:cNvSpPr>
              <a:spLocks/>
            </p:cNvSpPr>
            <p:nvPr/>
          </p:nvSpPr>
          <p:spPr bwMode="auto">
            <a:xfrm>
              <a:off x="923" y="4062"/>
              <a:ext cx="101" cy="29"/>
            </a:xfrm>
            <a:custGeom>
              <a:avLst/>
              <a:gdLst>
                <a:gd name="T0" fmla="*/ 303 w 303"/>
                <a:gd name="T1" fmla="*/ 80 h 87"/>
                <a:gd name="T2" fmla="*/ 303 w 303"/>
                <a:gd name="T3" fmla="*/ 87 h 87"/>
                <a:gd name="T4" fmla="*/ 285 w 303"/>
                <a:gd name="T5" fmla="*/ 84 h 87"/>
                <a:gd name="T6" fmla="*/ 266 w 303"/>
                <a:gd name="T7" fmla="*/ 82 h 87"/>
                <a:gd name="T8" fmla="*/ 248 w 303"/>
                <a:gd name="T9" fmla="*/ 79 h 87"/>
                <a:gd name="T10" fmla="*/ 230 w 303"/>
                <a:gd name="T11" fmla="*/ 75 h 87"/>
                <a:gd name="T12" fmla="*/ 212 w 303"/>
                <a:gd name="T13" fmla="*/ 72 h 87"/>
                <a:gd name="T14" fmla="*/ 193 w 303"/>
                <a:gd name="T15" fmla="*/ 68 h 87"/>
                <a:gd name="T16" fmla="*/ 176 w 303"/>
                <a:gd name="T17" fmla="*/ 64 h 87"/>
                <a:gd name="T18" fmla="*/ 158 w 303"/>
                <a:gd name="T19" fmla="*/ 59 h 87"/>
                <a:gd name="T20" fmla="*/ 140 w 303"/>
                <a:gd name="T21" fmla="*/ 55 h 87"/>
                <a:gd name="T22" fmla="*/ 123 w 303"/>
                <a:gd name="T23" fmla="*/ 50 h 87"/>
                <a:gd name="T24" fmla="*/ 106 w 303"/>
                <a:gd name="T25" fmla="*/ 46 h 87"/>
                <a:gd name="T26" fmla="*/ 88 w 303"/>
                <a:gd name="T27" fmla="*/ 41 h 87"/>
                <a:gd name="T28" fmla="*/ 71 w 303"/>
                <a:gd name="T29" fmla="*/ 37 h 87"/>
                <a:gd name="T30" fmla="*/ 55 w 303"/>
                <a:gd name="T31" fmla="*/ 34 h 87"/>
                <a:gd name="T32" fmla="*/ 38 w 303"/>
                <a:gd name="T33" fmla="*/ 31 h 87"/>
                <a:gd name="T34" fmla="*/ 21 w 303"/>
                <a:gd name="T35" fmla="*/ 28 h 87"/>
                <a:gd name="T36" fmla="*/ 0 w 303"/>
                <a:gd name="T37" fmla="*/ 9 h 87"/>
                <a:gd name="T38" fmla="*/ 9 w 303"/>
                <a:gd name="T39" fmla="*/ 2 h 87"/>
                <a:gd name="T40" fmla="*/ 18 w 303"/>
                <a:gd name="T41" fmla="*/ 0 h 87"/>
                <a:gd name="T42" fmla="*/ 28 w 303"/>
                <a:gd name="T43" fmla="*/ 0 h 87"/>
                <a:gd name="T44" fmla="*/ 38 w 303"/>
                <a:gd name="T45" fmla="*/ 1 h 87"/>
                <a:gd name="T46" fmla="*/ 50 w 303"/>
                <a:gd name="T47" fmla="*/ 5 h 87"/>
                <a:gd name="T48" fmla="*/ 60 w 303"/>
                <a:gd name="T49" fmla="*/ 9 h 87"/>
                <a:gd name="T50" fmla="*/ 70 w 303"/>
                <a:gd name="T51" fmla="*/ 11 h 87"/>
                <a:gd name="T52" fmla="*/ 79 w 303"/>
                <a:gd name="T53" fmla="*/ 13 h 87"/>
                <a:gd name="T54" fmla="*/ 93 w 303"/>
                <a:gd name="T55" fmla="*/ 19 h 87"/>
                <a:gd name="T56" fmla="*/ 106 w 303"/>
                <a:gd name="T57" fmla="*/ 25 h 87"/>
                <a:gd name="T58" fmla="*/ 120 w 303"/>
                <a:gd name="T59" fmla="*/ 29 h 87"/>
                <a:gd name="T60" fmla="*/ 135 w 303"/>
                <a:gd name="T61" fmla="*/ 33 h 87"/>
                <a:gd name="T62" fmla="*/ 149 w 303"/>
                <a:gd name="T63" fmla="*/ 36 h 87"/>
                <a:gd name="T64" fmla="*/ 163 w 303"/>
                <a:gd name="T65" fmla="*/ 38 h 87"/>
                <a:gd name="T66" fmla="*/ 179 w 303"/>
                <a:gd name="T67" fmla="*/ 41 h 87"/>
                <a:gd name="T68" fmla="*/ 193 w 303"/>
                <a:gd name="T69" fmla="*/ 42 h 87"/>
                <a:gd name="T70" fmla="*/ 207 w 303"/>
                <a:gd name="T71" fmla="*/ 45 h 87"/>
                <a:gd name="T72" fmla="*/ 222 w 303"/>
                <a:gd name="T73" fmla="*/ 47 h 87"/>
                <a:gd name="T74" fmla="*/ 236 w 303"/>
                <a:gd name="T75" fmla="*/ 51 h 87"/>
                <a:gd name="T76" fmla="*/ 250 w 303"/>
                <a:gd name="T77" fmla="*/ 55 h 87"/>
                <a:gd name="T78" fmla="*/ 263 w 303"/>
                <a:gd name="T79" fmla="*/ 59 h 87"/>
                <a:gd name="T80" fmla="*/ 277 w 303"/>
                <a:gd name="T81" fmla="*/ 65 h 87"/>
                <a:gd name="T82" fmla="*/ 290 w 303"/>
                <a:gd name="T83" fmla="*/ 72 h 87"/>
                <a:gd name="T84" fmla="*/ 303 w 303"/>
                <a:gd name="T85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87">
                  <a:moveTo>
                    <a:pt x="303" y="80"/>
                  </a:moveTo>
                  <a:lnTo>
                    <a:pt x="303" y="87"/>
                  </a:lnTo>
                  <a:lnTo>
                    <a:pt x="285" y="84"/>
                  </a:lnTo>
                  <a:lnTo>
                    <a:pt x="266" y="82"/>
                  </a:lnTo>
                  <a:lnTo>
                    <a:pt x="248" y="79"/>
                  </a:lnTo>
                  <a:lnTo>
                    <a:pt x="230" y="75"/>
                  </a:lnTo>
                  <a:lnTo>
                    <a:pt x="212" y="72"/>
                  </a:lnTo>
                  <a:lnTo>
                    <a:pt x="193" y="68"/>
                  </a:lnTo>
                  <a:lnTo>
                    <a:pt x="176" y="64"/>
                  </a:lnTo>
                  <a:lnTo>
                    <a:pt x="158" y="59"/>
                  </a:lnTo>
                  <a:lnTo>
                    <a:pt x="140" y="55"/>
                  </a:lnTo>
                  <a:lnTo>
                    <a:pt x="123" y="50"/>
                  </a:lnTo>
                  <a:lnTo>
                    <a:pt x="106" y="46"/>
                  </a:lnTo>
                  <a:lnTo>
                    <a:pt x="88" y="41"/>
                  </a:lnTo>
                  <a:lnTo>
                    <a:pt x="71" y="37"/>
                  </a:lnTo>
                  <a:lnTo>
                    <a:pt x="55" y="34"/>
                  </a:lnTo>
                  <a:lnTo>
                    <a:pt x="38" y="31"/>
                  </a:lnTo>
                  <a:lnTo>
                    <a:pt x="21" y="28"/>
                  </a:lnTo>
                  <a:lnTo>
                    <a:pt x="0" y="9"/>
                  </a:lnTo>
                  <a:lnTo>
                    <a:pt x="9" y="2"/>
                  </a:lnTo>
                  <a:lnTo>
                    <a:pt x="18" y="0"/>
                  </a:lnTo>
                  <a:lnTo>
                    <a:pt x="28" y="0"/>
                  </a:lnTo>
                  <a:lnTo>
                    <a:pt x="38" y="1"/>
                  </a:lnTo>
                  <a:lnTo>
                    <a:pt x="50" y="5"/>
                  </a:lnTo>
                  <a:lnTo>
                    <a:pt x="60" y="9"/>
                  </a:lnTo>
                  <a:lnTo>
                    <a:pt x="70" y="11"/>
                  </a:lnTo>
                  <a:lnTo>
                    <a:pt x="79" y="13"/>
                  </a:lnTo>
                  <a:lnTo>
                    <a:pt x="93" y="19"/>
                  </a:lnTo>
                  <a:lnTo>
                    <a:pt x="106" y="25"/>
                  </a:lnTo>
                  <a:lnTo>
                    <a:pt x="120" y="29"/>
                  </a:lnTo>
                  <a:lnTo>
                    <a:pt x="135" y="33"/>
                  </a:lnTo>
                  <a:lnTo>
                    <a:pt x="149" y="36"/>
                  </a:lnTo>
                  <a:lnTo>
                    <a:pt x="163" y="38"/>
                  </a:lnTo>
                  <a:lnTo>
                    <a:pt x="179" y="41"/>
                  </a:lnTo>
                  <a:lnTo>
                    <a:pt x="193" y="42"/>
                  </a:lnTo>
                  <a:lnTo>
                    <a:pt x="207" y="45"/>
                  </a:lnTo>
                  <a:lnTo>
                    <a:pt x="222" y="47"/>
                  </a:lnTo>
                  <a:lnTo>
                    <a:pt x="236" y="51"/>
                  </a:lnTo>
                  <a:lnTo>
                    <a:pt x="250" y="55"/>
                  </a:lnTo>
                  <a:lnTo>
                    <a:pt x="263" y="59"/>
                  </a:lnTo>
                  <a:lnTo>
                    <a:pt x="277" y="65"/>
                  </a:lnTo>
                  <a:lnTo>
                    <a:pt x="290" y="72"/>
                  </a:lnTo>
                  <a:lnTo>
                    <a:pt x="303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1975" name="Group 55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1976" name="Group 56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1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1978" name="AutoShape 58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1979" name="Text Box 59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1980" name="Text Box 60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20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1984" name="Group 64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1985" name="AutoShape 6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6" name="AutoShape 6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87" name="Group 67"/>
          <p:cNvGrpSpPr>
            <a:grpSpLocks/>
          </p:cNvGrpSpPr>
          <p:nvPr/>
        </p:nvGrpSpPr>
        <p:grpSpPr bwMode="auto">
          <a:xfrm>
            <a:off x="5791200" y="0"/>
            <a:ext cx="3124200" cy="476250"/>
            <a:chOff x="3792" y="0"/>
            <a:chExt cx="1982" cy="288"/>
          </a:xfrm>
        </p:grpSpPr>
        <p:sp>
          <p:nvSpPr>
            <p:cNvPr id="81988" name="Rectangle 68"/>
            <p:cNvSpPr>
              <a:spLocks noChangeArrowheads="1"/>
            </p:cNvSpPr>
            <p:nvPr/>
          </p:nvSpPr>
          <p:spPr bwMode="auto">
            <a:xfrm>
              <a:off x="3792" y="0"/>
              <a:ext cx="19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1989" name="Rectangle 6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1990" name="AutoShape 70"/>
          <p:cNvSpPr>
            <a:spLocks noChangeArrowheads="1"/>
          </p:cNvSpPr>
          <p:nvPr/>
        </p:nvSpPr>
        <p:spPr bwMode="auto">
          <a:xfrm>
            <a:off x="900113" y="4762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81991" name="AutoShape 71"/>
          <p:cNvSpPr>
            <a:spLocks noChangeArrowheads="1"/>
          </p:cNvSpPr>
          <p:nvPr/>
        </p:nvSpPr>
        <p:spPr bwMode="auto">
          <a:xfrm>
            <a:off x="5292725" y="1268413"/>
            <a:ext cx="3455988" cy="649287"/>
          </a:xfrm>
          <a:prstGeom prst="cloudCallout">
            <a:avLst>
              <a:gd name="adj1" fmla="val -81602"/>
              <a:gd name="adj2" fmla="val 611"/>
            </a:avLst>
          </a:prstGeom>
          <a:gradFill rotWithShape="1">
            <a:gsLst>
              <a:gs pos="0">
                <a:schemeClr val="bg1"/>
              </a:gs>
              <a:gs pos="100000">
                <a:srgbClr val="CC99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rgbClr val="0066FF"/>
                </a:solidFill>
              </a:rPr>
              <a:t>后面没有分号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23850" y="40481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幼圆" pitchFamily="49" charset="-122"/>
              </a:rPr>
              <a:t>完整程序如下：</a:t>
            </a:r>
            <a:endParaRPr lang="zh-CN" altLang="en-US" sz="2800">
              <a:solidFill>
                <a:srgbClr val="FF00FF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44327" y="1097359"/>
            <a:ext cx="4287713" cy="537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#</a:t>
            </a:r>
            <a:r>
              <a:rPr lang="en-US" altLang="zh-CN" b="1" dirty="0">
                <a:latin typeface="Times New Roman" pitchFamily="18" charset="0"/>
              </a:rPr>
              <a:t>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2992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2993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2994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2995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2996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2997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2998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3002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3003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4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05" name="Group 6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2030" cy="288"/>
          </a:xfrm>
        </p:grpSpPr>
        <p:sp>
          <p:nvSpPr>
            <p:cNvPr id="83006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203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3007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3008" name="Picture 64" descr="6543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981075"/>
            <a:ext cx="9525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5102373" y="923925"/>
            <a:ext cx="3819523" cy="3459956"/>
            <a:chOff x="1150938" y="685800"/>
            <a:chExt cx="4090987" cy="3513138"/>
          </a:xfrm>
        </p:grpSpPr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1150938" y="685800"/>
              <a:ext cx="2773362" cy="579438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66"/>
                  </a:solidFill>
                  <a:latin typeface="Times New Roman" pitchFamily="18" charset="0"/>
                  <a:ea typeface="幼圆" pitchFamily="49" charset="-122"/>
                </a:rPr>
                <a:t>运行结果为：</a:t>
              </a: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2871788" y="1477963"/>
              <a:ext cx="2370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A</a:t>
              </a: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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916238" y="1916113"/>
              <a:ext cx="1047750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85-100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70-84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60-69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&lt;60</a:t>
              </a:r>
            </a:p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004048" y="4623519"/>
            <a:ext cx="4032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程序运行结果不在预料之中！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102373" y="5281613"/>
            <a:ext cx="3934123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产生错误的原因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dirty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没有</a:t>
            </a:r>
            <a:r>
              <a:rPr lang="zh-CN" altLang="en-US" dirty="0">
                <a:latin typeface="Times New Roman" pitchFamily="18" charset="0"/>
              </a:rPr>
              <a:t>完全起到分支作用。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nimBg="1" autoUpdateAnimBg="0"/>
      <p:bldP spid="24" grpId="0" build="p" autoUpdateAnimBg="0"/>
      <p:bldP spid="2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0713"/>
            <a:ext cx="4824413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484438" y="692150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§4.1 if </a:t>
            </a:r>
            <a:r>
              <a:rPr lang="zh-CN" altLang="zh-CN" sz="32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结构</a:t>
            </a:r>
            <a:endParaRPr lang="zh-CN" altLang="en-US" sz="3200" b="1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331913" y="4581525"/>
            <a:ext cx="71929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1238250" indent="-1238250">
              <a:lnSpc>
                <a:spcPct val="14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 dirty="0">
                <a:latin typeface="Times New Roman" pitchFamily="18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当表达式值非0时, 执行语句体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否则不执行 语句体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3575" y="292417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 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203575" y="3716338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语句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</a:rPr>
              <a:t>体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A }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6300788" y="1989138"/>
            <a:ext cx="2303462" cy="935037"/>
          </a:xfrm>
          <a:prstGeom prst="wedgeRoundRectCallout">
            <a:avLst>
              <a:gd name="adj1" fmla="val -87769"/>
              <a:gd name="adj2" fmla="val -1133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带</a:t>
            </a:r>
            <a:r>
              <a:rPr lang="zh-CN" altLang="zh-CN" b="1" dirty="0">
                <a:solidFill>
                  <a:srgbClr val="0000FF"/>
                </a:solidFill>
              </a:rPr>
              <a:t>条件判断</a:t>
            </a:r>
            <a:r>
              <a:rPr lang="zh-CN" altLang="en-US" b="1" dirty="0">
                <a:solidFill>
                  <a:srgbClr val="0000FF"/>
                </a:solidFill>
              </a:rPr>
              <a:t>的选择结构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684213" y="1916113"/>
            <a:ext cx="3382962" cy="792162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zh-CN" sz="2800" b="1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的三种形式</a:t>
            </a:r>
            <a:endParaRPr lang="zh-CN" altLang="en-US" sz="2800" b="1" i="1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187450" y="2997200"/>
            <a:ext cx="143986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ea typeface="楷体_GB2312" pitchFamily="49" charset="-122"/>
              </a:rPr>
              <a:t>形式１</a:t>
            </a: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343400" y="4275138"/>
            <a:ext cx="1016000" cy="985837"/>
            <a:chOff x="2736" y="2693"/>
            <a:chExt cx="640" cy="621"/>
          </a:xfrm>
        </p:grpSpPr>
        <p:sp>
          <p:nvSpPr>
            <p:cNvPr id="20501" name="Freeform 21"/>
            <p:cNvSpPr>
              <a:spLocks/>
            </p:cNvSpPr>
            <p:nvPr/>
          </p:nvSpPr>
          <p:spPr bwMode="auto">
            <a:xfrm>
              <a:off x="2736" y="2965"/>
              <a:ext cx="384" cy="349"/>
            </a:xfrm>
            <a:custGeom>
              <a:avLst/>
              <a:gdLst>
                <a:gd name="T0" fmla="*/ 86 w 384"/>
                <a:gd name="T1" fmla="*/ 324 h 349"/>
                <a:gd name="T2" fmla="*/ 361 w 384"/>
                <a:gd name="T3" fmla="*/ 282 h 349"/>
                <a:gd name="T4" fmla="*/ 361 w 384"/>
                <a:gd name="T5" fmla="*/ 99 h 349"/>
                <a:gd name="T6" fmla="*/ 303 w 384"/>
                <a:gd name="T7" fmla="*/ 65 h 349"/>
                <a:gd name="T8" fmla="*/ 202 w 384"/>
                <a:gd name="T9" fmla="*/ 15 h 349"/>
                <a:gd name="T10" fmla="*/ 19 w 384"/>
                <a:gd name="T11" fmla="*/ 74 h 349"/>
                <a:gd name="T12" fmla="*/ 77 w 384"/>
                <a:gd name="T13" fmla="*/ 274 h 349"/>
                <a:gd name="T14" fmla="*/ 136 w 384"/>
                <a:gd name="T15" fmla="*/ 307 h 349"/>
                <a:gd name="T16" fmla="*/ 169 w 384"/>
                <a:gd name="T17" fmla="*/ 32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349">
                  <a:moveTo>
                    <a:pt x="86" y="324"/>
                  </a:moveTo>
                  <a:cubicBezTo>
                    <a:pt x="165" y="321"/>
                    <a:pt x="294" y="349"/>
                    <a:pt x="361" y="282"/>
                  </a:cubicBezTo>
                  <a:cubicBezTo>
                    <a:pt x="383" y="214"/>
                    <a:pt x="384" y="221"/>
                    <a:pt x="361" y="99"/>
                  </a:cubicBezTo>
                  <a:cubicBezTo>
                    <a:pt x="360" y="93"/>
                    <a:pt x="303" y="65"/>
                    <a:pt x="303" y="65"/>
                  </a:cubicBezTo>
                  <a:cubicBezTo>
                    <a:pt x="260" y="39"/>
                    <a:pt x="247" y="31"/>
                    <a:pt x="202" y="15"/>
                  </a:cubicBezTo>
                  <a:cubicBezTo>
                    <a:pt x="31" y="26"/>
                    <a:pt x="93" y="0"/>
                    <a:pt x="19" y="74"/>
                  </a:cubicBezTo>
                  <a:cubicBezTo>
                    <a:pt x="22" y="133"/>
                    <a:pt x="0" y="249"/>
                    <a:pt x="77" y="274"/>
                  </a:cubicBezTo>
                  <a:cubicBezTo>
                    <a:pt x="125" y="322"/>
                    <a:pt x="76" y="281"/>
                    <a:pt x="136" y="307"/>
                  </a:cubicBezTo>
                  <a:cubicBezTo>
                    <a:pt x="180" y="325"/>
                    <a:pt x="147" y="324"/>
                    <a:pt x="169" y="32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Freeform 23"/>
            <p:cNvSpPr>
              <a:spLocks/>
            </p:cNvSpPr>
            <p:nvPr/>
          </p:nvSpPr>
          <p:spPr bwMode="auto">
            <a:xfrm>
              <a:off x="3030" y="2693"/>
              <a:ext cx="346" cy="321"/>
            </a:xfrm>
            <a:custGeom>
              <a:avLst/>
              <a:gdLst>
                <a:gd name="T0" fmla="*/ 0 w 346"/>
                <a:gd name="T1" fmla="*/ 321 h 321"/>
                <a:gd name="T2" fmla="*/ 50 w 346"/>
                <a:gd name="T3" fmla="*/ 270 h 321"/>
                <a:gd name="T4" fmla="*/ 100 w 346"/>
                <a:gd name="T5" fmla="*/ 237 h 321"/>
                <a:gd name="T6" fmla="*/ 176 w 346"/>
                <a:gd name="T7" fmla="*/ 170 h 321"/>
                <a:gd name="T8" fmla="*/ 217 w 346"/>
                <a:gd name="T9" fmla="*/ 120 h 321"/>
                <a:gd name="T10" fmla="*/ 292 w 346"/>
                <a:gd name="T11" fmla="*/ 78 h 321"/>
                <a:gd name="T12" fmla="*/ 309 w 346"/>
                <a:gd name="T13" fmla="*/ 53 h 321"/>
                <a:gd name="T14" fmla="*/ 317 w 346"/>
                <a:gd name="T15" fmla="*/ 28 h 321"/>
                <a:gd name="T16" fmla="*/ 343 w 346"/>
                <a:gd name="T17" fmla="*/ 1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" h="321">
                  <a:moveTo>
                    <a:pt x="0" y="321"/>
                  </a:moveTo>
                  <a:cubicBezTo>
                    <a:pt x="17" y="304"/>
                    <a:pt x="33" y="287"/>
                    <a:pt x="50" y="270"/>
                  </a:cubicBezTo>
                  <a:cubicBezTo>
                    <a:pt x="64" y="256"/>
                    <a:pt x="88" y="253"/>
                    <a:pt x="100" y="237"/>
                  </a:cubicBezTo>
                  <a:cubicBezTo>
                    <a:pt x="124" y="206"/>
                    <a:pt x="139" y="183"/>
                    <a:pt x="176" y="170"/>
                  </a:cubicBezTo>
                  <a:cubicBezTo>
                    <a:pt x="191" y="155"/>
                    <a:pt x="202" y="135"/>
                    <a:pt x="217" y="120"/>
                  </a:cubicBezTo>
                  <a:cubicBezTo>
                    <a:pt x="236" y="101"/>
                    <a:pt x="269" y="93"/>
                    <a:pt x="292" y="78"/>
                  </a:cubicBezTo>
                  <a:cubicBezTo>
                    <a:pt x="298" y="70"/>
                    <a:pt x="304" y="62"/>
                    <a:pt x="309" y="53"/>
                  </a:cubicBezTo>
                  <a:cubicBezTo>
                    <a:pt x="313" y="45"/>
                    <a:pt x="311" y="34"/>
                    <a:pt x="317" y="28"/>
                  </a:cubicBezTo>
                  <a:cubicBezTo>
                    <a:pt x="346" y="0"/>
                    <a:pt x="343" y="35"/>
                    <a:pt x="343" y="12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Freeform 24"/>
            <p:cNvSpPr>
              <a:spLocks/>
            </p:cNvSpPr>
            <p:nvPr/>
          </p:nvSpPr>
          <p:spPr bwMode="auto">
            <a:xfrm>
              <a:off x="3243" y="2704"/>
              <a:ext cx="109" cy="25"/>
            </a:xfrm>
            <a:custGeom>
              <a:avLst/>
              <a:gdLst>
                <a:gd name="T0" fmla="*/ 0 w 109"/>
                <a:gd name="T1" fmla="*/ 25 h 25"/>
                <a:gd name="T2" fmla="*/ 109 w 109"/>
                <a:gd name="T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9" h="25">
                  <a:moveTo>
                    <a:pt x="0" y="25"/>
                  </a:moveTo>
                  <a:cubicBezTo>
                    <a:pt x="38" y="13"/>
                    <a:pt x="68" y="0"/>
                    <a:pt x="10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3373" y="2713"/>
              <a:ext cx="1" cy="125"/>
            </a:xfrm>
            <a:custGeom>
              <a:avLst/>
              <a:gdLst>
                <a:gd name="T0" fmla="*/ 0 w 1"/>
                <a:gd name="T1" fmla="*/ 0 h 125"/>
                <a:gd name="T2" fmla="*/ 0 w 1"/>
                <a:gd name="T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5">
                  <a:moveTo>
                    <a:pt x="0" y="0"/>
                  </a:moveTo>
                  <a:cubicBezTo>
                    <a:pt x="0" y="42"/>
                    <a:pt x="0" y="83"/>
                    <a:pt x="0" y="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292725" y="3933825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为真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6" grpId="0" build="p" autoUpdateAnimBg="0"/>
      <p:bldP spid="20487" grpId="0" build="p" autoUpdateAnimBg="0"/>
      <p:bldP spid="20498" grpId="0" animBg="1"/>
      <p:bldP spid="20499" grpId="0" animBg="1" autoUpdateAnimBg="0"/>
      <p:bldP spid="20500" grpId="0" animBg="1"/>
      <p:bldP spid="205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048000" y="1398588"/>
            <a:ext cx="4394200" cy="4876800"/>
          </a:xfrm>
          <a:prstGeom prst="rect">
            <a:avLst/>
          </a:prstGeom>
          <a:solidFill>
            <a:srgbClr val="EFEFFF"/>
          </a:solid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switch (</a:t>
            </a:r>
            <a:r>
              <a:rPr lang="zh-CN" altLang="zh-CN" b="1">
                <a:latin typeface="Times New Roman" pitchFamily="18" charset="0"/>
              </a:rPr>
              <a:t>表达式)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{ </a:t>
            </a:r>
            <a:r>
              <a:rPr lang="en-US" altLang="zh-CN" b="1">
                <a:latin typeface="Times New Roman" pitchFamily="18" charset="0"/>
              </a:rPr>
              <a:t>case </a:t>
            </a:r>
            <a:r>
              <a:rPr lang="zh-CN" altLang="zh-CN" b="1">
                <a:latin typeface="Times New Roman" pitchFamily="18" charset="0"/>
              </a:rPr>
              <a:t>常表1: 语句1;</a:t>
            </a:r>
            <a:br>
              <a:rPr lang="zh-CN" altLang="zh-CN" b="1">
                <a:latin typeface="Times New Roman" pitchFamily="18" charset="0"/>
              </a:rPr>
            </a:br>
            <a:r>
              <a:rPr lang="zh-CN" altLang="zh-CN" b="1">
                <a:latin typeface="Times New Roman" pitchFamily="18" charset="0"/>
              </a:rPr>
              <a:t>            	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en-US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2 </a:t>
            </a:r>
            <a:r>
              <a:rPr lang="zh-CN" altLang="zh-CN" b="1">
                <a:latin typeface="Times New Roman" pitchFamily="18" charset="0"/>
              </a:rPr>
              <a:t>: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2;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                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      …              …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case </a:t>
            </a:r>
            <a:r>
              <a:rPr lang="zh-CN" altLang="zh-CN" b="1">
                <a:latin typeface="Times New Roman" pitchFamily="18" charset="0"/>
              </a:rPr>
              <a:t>常表</a:t>
            </a:r>
            <a:r>
              <a:rPr lang="en-US" altLang="zh-CN" b="1">
                <a:latin typeface="Times New Roman" pitchFamily="18" charset="0"/>
              </a:rPr>
              <a:t>n :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；</a:t>
            </a:r>
            <a:br>
              <a:rPr lang="zh-CN" altLang="en-US" b="1">
                <a:latin typeface="Times New Roman" pitchFamily="18" charset="0"/>
              </a:rPr>
            </a:br>
            <a:r>
              <a:rPr lang="zh-CN" altLang="en-US" b="1">
                <a:latin typeface="Times New Roman" pitchFamily="18" charset="0"/>
              </a:rPr>
              <a:t>                                </a:t>
            </a:r>
            <a:r>
              <a:rPr lang="en-US" altLang="zh-CN" b="1">
                <a:latin typeface="Times New Roman" pitchFamily="18" charset="0"/>
              </a:rPr>
              <a:t>break;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   default:        </a:t>
            </a:r>
            <a:r>
              <a:rPr lang="zh-CN" altLang="zh-CN" b="1">
                <a:latin typeface="Times New Roman" pitchFamily="18" charset="0"/>
              </a:rPr>
              <a:t>语句</a:t>
            </a:r>
            <a:r>
              <a:rPr lang="en-US" altLang="zh-CN" b="1">
                <a:latin typeface="Times New Roman" pitchFamily="18" charset="0"/>
              </a:rPr>
              <a:t>n+1;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       }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701675" y="1335088"/>
            <a:ext cx="2097088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chemeClr val="bg1"/>
                </a:solidFill>
                <a:latin typeface="Times New Roman" pitchFamily="18" charset="0"/>
              </a:rPr>
              <a:t>一般形式为:</a:t>
            </a:r>
            <a:endParaRPr lang="en-US" altLang="zh-CN" sz="28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692150" y="496888"/>
            <a:ext cx="8145463" cy="584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9050">
            <a:solidFill>
              <a:srgbClr val="FF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解决办法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语句, 使之跳出</a:t>
            </a:r>
            <a:r>
              <a:rPr lang="en-US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zh-CN" sz="28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。</a:t>
            </a:r>
            <a:endParaRPr lang="zh-CN" altLang="en-US" sz="2800">
              <a:solidFill>
                <a:srgbClr val="0066FF"/>
              </a:solidFill>
              <a:latin typeface="Times New Roman" pitchFamily="18" charset="0"/>
            </a:endParaRP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4998" name="Group 6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4999" name="Group 7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5000" name="Rectangle 8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5001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5002" name="Text Box 10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5003" name="Text Box 11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5005" name="AutoShape 1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6" name="AutoShape 1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nimBg="1" autoUpdateAnimBg="0"/>
      <p:bldP spid="84995" grpId="0" animBg="1" autoUpdateAnimBg="0"/>
      <p:bldP spid="8499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23863" y="431800"/>
            <a:ext cx="215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00FF"/>
                </a:solidFill>
                <a:latin typeface="幼圆" pitchFamily="49" charset="-122"/>
                <a:ea typeface="幼圆" pitchFamily="49" charset="-122"/>
              </a:rPr>
              <a:t>修改程序为:</a:t>
            </a:r>
            <a:endParaRPr lang="en-US" altLang="zh-CN" sz="2800">
              <a:solidFill>
                <a:srgbClr val="FF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967038" y="430213"/>
            <a:ext cx="5399087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zh-CN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#include &lt;</a:t>
            </a:r>
            <a:r>
              <a:rPr lang="en-US" altLang="zh-CN" b="1" dirty="0" err="1">
                <a:latin typeface="Times New Roman" pitchFamily="18" charset="0"/>
              </a:rPr>
              <a:t>stdio.h</a:t>
            </a:r>
            <a:r>
              <a:rPr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Times New Roman" pitchFamily="18" charset="0"/>
              </a:rPr>
              <a:t>void main</a:t>
            </a:r>
            <a:r>
              <a:rPr lang="en-US" altLang="zh-CN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{ char grade;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</a:rPr>
              <a:t>scanf</a:t>
            </a:r>
            <a:r>
              <a:rPr lang="en-US" altLang="zh-CN" b="1" dirty="0">
                <a:latin typeface="Times New Roman" pitchFamily="18" charset="0"/>
              </a:rPr>
              <a:t>("%</a:t>
            </a:r>
            <a:r>
              <a:rPr lang="en-US" altLang="zh-CN" b="1" dirty="0" err="1">
                <a:latin typeface="Times New Roman" pitchFamily="18" charset="0"/>
              </a:rPr>
              <a:t>c",&amp;grade</a:t>
            </a:r>
            <a:r>
              <a:rPr lang="en-US" altLang="zh-CN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switch (grade)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{ case 'A':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("85-100\n");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'B':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("70-84\n");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'C':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("60-69\n");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case 'D':</a:t>
            </a:r>
            <a:r>
              <a:rPr lang="en-US" altLang="zh-CN" b="1" dirty="0" err="1">
                <a:latin typeface="Times New Roman" pitchFamily="18" charset="0"/>
              </a:rPr>
              <a:t>printf</a:t>
            </a:r>
            <a:r>
              <a:rPr lang="en-US" altLang="zh-CN" b="1" dirty="0">
                <a:latin typeface="Times New Roman" pitchFamily="18" charset="0"/>
              </a:rPr>
              <a:t>("&lt;60\n");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break</a:t>
            </a:r>
            <a:r>
              <a:rPr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</a:t>
            </a:r>
            <a:r>
              <a:rPr lang="en-US" altLang="zh-CN" b="1" dirty="0" err="1">
                <a:latin typeface="Times New Roman" pitchFamily="18" charset="0"/>
              </a:rPr>
              <a:t>default:printf</a:t>
            </a:r>
            <a:r>
              <a:rPr lang="en-US" altLang="zh-CN" b="1" dirty="0">
                <a:latin typeface="Times New Roman" pitchFamily="18" charset="0"/>
              </a:rPr>
              <a:t>("Error\n");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}</a:t>
            </a:r>
          </a:p>
        </p:txBody>
      </p: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6065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6066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6067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6068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6069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6070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24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6074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86075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6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77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86078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3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6079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86080" name="Picture 64" descr="yio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300663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 advAuto="0"/>
      <p:bldP spid="860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1187450" y="634206"/>
            <a:ext cx="7728260" cy="5819129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179388" y="0"/>
            <a:ext cx="1728787" cy="1268413"/>
          </a:xfrm>
          <a:prstGeom prst="irregularSeal2">
            <a:avLst/>
          </a:prstGeom>
          <a:gradFill rotWithShape="0">
            <a:gsLst>
              <a:gs pos="0">
                <a:srgbClr val="FF0066">
                  <a:gamma/>
                  <a:shade val="46275"/>
                  <a:invGamma/>
                </a:srgbClr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76375" y="1083654"/>
            <a:ext cx="65135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144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0495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允许有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257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但常量表达式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的值必须互不相等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否则会有二异性</a:t>
            </a:r>
            <a:r>
              <a:rPr lang="zh-CN" altLang="en-US" b="1" dirty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476375" y="2060848"/>
            <a:ext cx="4070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. 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顺序无关紧要。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403350" y="4403059"/>
            <a:ext cx="6570663" cy="9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5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不一定非用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不可,有时几种情况合并执行一组语句</a:t>
            </a:r>
            <a:r>
              <a:rPr lang="zh-CN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87050" name="Group 10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87051" name="Group 11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87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87053" name="AutoShape 13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87055" name="Text Box 15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25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60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5791200" y="0"/>
            <a:ext cx="3352800" cy="549275"/>
            <a:chOff x="3792" y="0"/>
            <a:chExt cx="1968" cy="288"/>
          </a:xfrm>
        </p:grpSpPr>
        <p:sp>
          <p:nvSpPr>
            <p:cNvPr id="87063" name="Rectangle 23"/>
            <p:cNvSpPr>
              <a:spLocks noChangeArrowheads="1"/>
            </p:cNvSpPr>
            <p:nvPr/>
          </p:nvSpPr>
          <p:spPr bwMode="auto">
            <a:xfrm>
              <a:off x="3792" y="0"/>
              <a:ext cx="183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87064" name="Rectangle 24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87068" name="Text Box 28"/>
          <p:cNvSpPr txBox="1">
            <a:spLocks noChangeArrowheads="1"/>
          </p:cNvSpPr>
          <p:nvPr/>
        </p:nvSpPr>
        <p:spPr bwMode="auto">
          <a:xfrm>
            <a:off x="1476375" y="3356992"/>
            <a:ext cx="7199313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</a:rPr>
              <a:t>.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语句可以嵌套使用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出现嵌套时，</a:t>
            </a:r>
          </a:p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　一个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跳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一级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1403350" y="5555584"/>
            <a:ext cx="6570663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switch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语句适合于菜单的编程。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475656" y="2708920"/>
            <a:ext cx="74400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</a:rPr>
              <a:t>.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case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后，允许有多个语句，可以不用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{ }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扩起来。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43" grpId="0" animBg="1"/>
      <p:bldP spid="87044" grpId="0" autoUpdateAnimBg="0"/>
      <p:bldP spid="87045" grpId="0" autoUpdateAnimBg="0"/>
      <p:bldP spid="87046" grpId="0" autoUpdateAnimBg="0"/>
      <p:bldP spid="87068" grpId="0" autoUpdateAnimBg="0"/>
      <p:bldP spid="87069" grpId="0" autoUpdateAnimBg="0"/>
      <p:bldP spid="2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81188" y="971550"/>
            <a:ext cx="5451475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switch (grade)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{case   'A' 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'B':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'C':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("&gt;60\n");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case  'D':    </a:t>
            </a:r>
            <a:r>
              <a:rPr lang="en-US" altLang="zh-CN" sz="2800" dirty="0" err="1">
                <a:latin typeface="Times New Roman" pitchFamily="18" charset="0"/>
              </a:rPr>
              <a:t>printf</a:t>
            </a:r>
            <a:r>
              <a:rPr lang="en-US" altLang="zh-CN" sz="2800" dirty="0">
                <a:latin typeface="Times New Roman" pitchFamily="18" charset="0"/>
              </a:rPr>
              <a:t>("&lt;60\n");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                     </a:t>
            </a:r>
            <a:r>
              <a:rPr lang="en-US" altLang="zh-CN" sz="2800" dirty="0" smtClean="0">
                <a:latin typeface="Times New Roman" pitchFamily="18" charset="0"/>
              </a:rPr>
              <a:t>break</a:t>
            </a:r>
            <a:r>
              <a:rPr lang="en-US" altLang="zh-CN" sz="2800" dirty="0"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}</a:t>
            </a:r>
          </a:p>
        </p:txBody>
      </p:sp>
      <p:grpSp>
        <p:nvGrpSpPr>
          <p:cNvPr id="90160" name="Group 48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90161" name="Group 49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90162" name="Group 50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90163" name="Rectangle 51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90164" name="AutoShape 52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90165" name="Text Box 53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90166" name="Text Box 54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26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0170" name="Group 5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0171" name="AutoShape 5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72" name="AutoShape 6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73" name="Group 61"/>
          <p:cNvGrpSpPr>
            <a:grpSpLocks/>
          </p:cNvGrpSpPr>
          <p:nvPr/>
        </p:nvGrpSpPr>
        <p:grpSpPr bwMode="auto">
          <a:xfrm>
            <a:off x="5791200" y="0"/>
            <a:ext cx="3173413" cy="476250"/>
            <a:chOff x="3792" y="0"/>
            <a:chExt cx="1968" cy="288"/>
          </a:xfrm>
        </p:grpSpPr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3792" y="0"/>
              <a:ext cx="19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sp>
        <p:nvSpPr>
          <p:cNvPr id="90176" name="AutoShape 64"/>
          <p:cNvSpPr>
            <a:spLocks noChangeArrowheads="1"/>
          </p:cNvSpPr>
          <p:nvPr/>
        </p:nvSpPr>
        <p:spPr bwMode="auto">
          <a:xfrm>
            <a:off x="827088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sp>
        <p:nvSpPr>
          <p:cNvPr id="90177" name="AutoShape 65"/>
          <p:cNvSpPr>
            <a:spLocks noChangeArrowheads="1"/>
          </p:cNvSpPr>
          <p:nvPr/>
        </p:nvSpPr>
        <p:spPr bwMode="auto">
          <a:xfrm>
            <a:off x="5003800" y="1125538"/>
            <a:ext cx="2881313" cy="1439862"/>
          </a:xfrm>
          <a:prstGeom prst="cloudCallout">
            <a:avLst>
              <a:gd name="adj1" fmla="val -68403"/>
              <a:gd name="adj2" fmla="val 393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公用一组语句</a:t>
            </a:r>
          </a:p>
        </p:txBody>
      </p:sp>
      <p:pic>
        <p:nvPicPr>
          <p:cNvPr id="90179" name="Picture 67" descr="5666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762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80" name="Picture 68" descr="Gif0405_07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084763"/>
            <a:ext cx="17430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1719" y="476250"/>
            <a:ext cx="5833393" cy="461665"/>
          </a:xfrm>
          <a:prstGeom prst="rect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switch(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必须是整型或字符型。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42988" y="3860800"/>
            <a:ext cx="7704137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446088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计算两个数的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＋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－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b="1" dirty="0">
                <a:solidFill>
                  <a:srgbClr val="FF3300"/>
                </a:solidFill>
                <a:latin typeface="Times New Roman"/>
                <a:ea typeface="幼圆" pitchFamily="49" charset="-122"/>
              </a:rPr>
              <a:t>’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运算，</a:t>
            </a:r>
            <a:r>
              <a:rPr lang="zh-CN" altLang="en-US" b="1" dirty="0" smtClean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数值及</a:t>
            </a: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运算法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则由键盘输入：</a:t>
            </a:r>
            <a:endParaRPr lang="zh-CN" altLang="en-US" dirty="0"/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5849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5850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5852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27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5860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539750" y="476250"/>
            <a:ext cx="8051800" cy="1270000"/>
            <a:chOff x="248" y="427"/>
            <a:chExt cx="5072" cy="800"/>
          </a:xfrm>
        </p:grpSpPr>
        <p:pic>
          <p:nvPicPr>
            <p:cNvPr id="35866" name="Picture 26" descr="BILLB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" y="427"/>
              <a:ext cx="4279" cy="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248" y="604"/>
              <a:ext cx="5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§4.3 </a:t>
              </a:r>
              <a:r>
                <a:rPr lang="zh-CN" altLang="en-US" sz="36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  <a:ea typeface="隶书" pitchFamily="49" charset="-122"/>
                </a:rPr>
                <a:t>程序举例</a:t>
              </a:r>
            </a:p>
          </p:txBody>
        </p:sp>
      </p:grpSp>
      <p:sp>
        <p:nvSpPr>
          <p:cNvPr id="35868" name="AutoShape 28"/>
          <p:cNvSpPr>
            <a:spLocks noChangeArrowheads="1"/>
          </p:cNvSpPr>
          <p:nvPr/>
        </p:nvSpPr>
        <p:spPr bwMode="auto">
          <a:xfrm>
            <a:off x="539750" y="2492375"/>
            <a:ext cx="1296988" cy="503238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0850" y="439738"/>
            <a:ext cx="249713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画流程图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36873" name="Group 9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6874" name="Group 10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6876" name="AutoShape 12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6878" name="Text Box 1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53200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28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6883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AutoShape 2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59" name="Group 95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6965" name="Group 101"/>
          <p:cNvGrpSpPr>
            <a:grpSpLocks/>
          </p:cNvGrpSpPr>
          <p:nvPr/>
        </p:nvGrpSpPr>
        <p:grpSpPr bwMode="auto">
          <a:xfrm>
            <a:off x="827088" y="1052513"/>
            <a:ext cx="665162" cy="647700"/>
            <a:chOff x="521" y="663"/>
            <a:chExt cx="419" cy="408"/>
          </a:xfrm>
        </p:grpSpPr>
        <p:sp>
          <p:nvSpPr>
            <p:cNvPr id="36886" name="AutoShape 22"/>
            <p:cNvSpPr>
              <a:spLocks noChangeArrowheads="1"/>
            </p:cNvSpPr>
            <p:nvPr/>
          </p:nvSpPr>
          <p:spPr bwMode="auto">
            <a:xfrm>
              <a:off x="521" y="663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开始</a:t>
              </a:r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704" y="89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66" name="Group 102"/>
          <p:cNvGrpSpPr>
            <a:grpSpLocks/>
          </p:cNvGrpSpPr>
          <p:nvPr/>
        </p:nvGrpSpPr>
        <p:grpSpPr bwMode="auto">
          <a:xfrm>
            <a:off x="323850" y="1700213"/>
            <a:ext cx="1727200" cy="647700"/>
            <a:chOff x="204" y="1071"/>
            <a:chExt cx="1018" cy="408"/>
          </a:xfrm>
        </p:grpSpPr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704" y="1298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AutoShape 33"/>
            <p:cNvSpPr>
              <a:spLocks noChangeArrowheads="1"/>
            </p:cNvSpPr>
            <p:nvPr/>
          </p:nvSpPr>
          <p:spPr bwMode="auto">
            <a:xfrm>
              <a:off x="204" y="1071"/>
              <a:ext cx="1018" cy="227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输入操作数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a,b</a:t>
              </a:r>
            </a:p>
          </p:txBody>
        </p:sp>
      </p:grpSp>
      <p:grpSp>
        <p:nvGrpSpPr>
          <p:cNvPr id="36968" name="Group 104"/>
          <p:cNvGrpSpPr>
            <a:grpSpLocks/>
          </p:cNvGrpSpPr>
          <p:nvPr/>
        </p:nvGrpSpPr>
        <p:grpSpPr bwMode="auto">
          <a:xfrm>
            <a:off x="508000" y="3070225"/>
            <a:ext cx="1273175" cy="1438275"/>
            <a:chOff x="320" y="1934"/>
            <a:chExt cx="802" cy="906"/>
          </a:xfrm>
        </p:grpSpPr>
        <p:sp>
          <p:nvSpPr>
            <p:cNvPr id="36898" name="AutoShape 34"/>
            <p:cNvSpPr>
              <a:spLocks noChangeArrowheads="1"/>
            </p:cNvSpPr>
            <p:nvPr/>
          </p:nvSpPr>
          <p:spPr bwMode="auto">
            <a:xfrm>
              <a:off x="320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+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703" y="2251"/>
              <a:ext cx="0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5"/>
            <p:cNvSpPr txBox="1">
              <a:spLocks noChangeArrowheads="1"/>
            </p:cNvSpPr>
            <p:nvPr/>
          </p:nvSpPr>
          <p:spPr bwMode="auto">
            <a:xfrm>
              <a:off x="703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70" name="Group 106"/>
          <p:cNvGrpSpPr>
            <a:grpSpLocks/>
          </p:cNvGrpSpPr>
          <p:nvPr/>
        </p:nvGrpSpPr>
        <p:grpSpPr bwMode="auto">
          <a:xfrm>
            <a:off x="1779588" y="2925763"/>
            <a:ext cx="333375" cy="366712"/>
            <a:chOff x="1121" y="1843"/>
            <a:chExt cx="210" cy="231"/>
          </a:xfrm>
        </p:grpSpPr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1121" y="1843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1121" y="2070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1" name="Group 107"/>
          <p:cNvGrpSpPr>
            <a:grpSpLocks/>
          </p:cNvGrpSpPr>
          <p:nvPr/>
        </p:nvGrpSpPr>
        <p:grpSpPr bwMode="auto">
          <a:xfrm>
            <a:off x="2124075" y="3070225"/>
            <a:ext cx="1273175" cy="1511300"/>
            <a:chOff x="1338" y="1934"/>
            <a:chExt cx="802" cy="952"/>
          </a:xfrm>
        </p:grpSpPr>
        <p:sp>
          <p:nvSpPr>
            <p:cNvPr id="36910" name="AutoShape 46"/>
            <p:cNvSpPr>
              <a:spLocks noChangeArrowheads="1"/>
            </p:cNvSpPr>
            <p:nvPr/>
          </p:nvSpPr>
          <p:spPr bwMode="auto">
            <a:xfrm>
              <a:off x="1338" y="1934"/>
              <a:ext cx="802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-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1701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1701" y="2432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5" name="Group 121"/>
          <p:cNvGrpSpPr>
            <a:grpSpLocks/>
          </p:cNvGrpSpPr>
          <p:nvPr/>
        </p:nvGrpSpPr>
        <p:grpSpPr bwMode="auto">
          <a:xfrm>
            <a:off x="3348038" y="2852738"/>
            <a:ext cx="371475" cy="433387"/>
            <a:chOff x="2109" y="1797"/>
            <a:chExt cx="234" cy="273"/>
          </a:xfrm>
        </p:grpSpPr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2134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109" y="1797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74" name="Group 110"/>
          <p:cNvGrpSpPr>
            <a:grpSpLocks/>
          </p:cNvGrpSpPr>
          <p:nvPr/>
        </p:nvGrpSpPr>
        <p:grpSpPr bwMode="auto">
          <a:xfrm>
            <a:off x="3719513" y="3070225"/>
            <a:ext cx="1274762" cy="1511300"/>
            <a:chOff x="2343" y="1934"/>
            <a:chExt cx="803" cy="952"/>
          </a:xfrm>
        </p:grpSpPr>
        <p:sp>
          <p:nvSpPr>
            <p:cNvPr id="36911" name="AutoShape 47"/>
            <p:cNvSpPr>
              <a:spLocks noChangeArrowheads="1"/>
            </p:cNvSpPr>
            <p:nvPr/>
          </p:nvSpPr>
          <p:spPr bwMode="auto">
            <a:xfrm>
              <a:off x="2343" y="1934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*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en-US" altLang="zh-CN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>
              <a:off x="2744" y="2251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744" y="247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4" name="Group 120"/>
          <p:cNvGrpSpPr>
            <a:grpSpLocks/>
          </p:cNvGrpSpPr>
          <p:nvPr/>
        </p:nvGrpSpPr>
        <p:grpSpPr bwMode="auto">
          <a:xfrm>
            <a:off x="4932363" y="2852738"/>
            <a:ext cx="347662" cy="433387"/>
            <a:chOff x="3107" y="1797"/>
            <a:chExt cx="219" cy="273"/>
          </a:xfrm>
        </p:grpSpPr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>
              <a:off x="3107" y="2070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Text Box 63"/>
            <p:cNvSpPr txBox="1">
              <a:spLocks noChangeArrowheads="1"/>
            </p:cNvSpPr>
            <p:nvPr/>
          </p:nvSpPr>
          <p:spPr bwMode="auto">
            <a:xfrm>
              <a:off x="3152" y="1797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86" name="Group 122"/>
          <p:cNvGrpSpPr>
            <a:grpSpLocks/>
          </p:cNvGrpSpPr>
          <p:nvPr/>
        </p:nvGrpSpPr>
        <p:grpSpPr bwMode="auto">
          <a:xfrm>
            <a:off x="5292725" y="3068638"/>
            <a:ext cx="1274763" cy="798512"/>
            <a:chOff x="3334" y="1933"/>
            <a:chExt cx="803" cy="503"/>
          </a:xfrm>
        </p:grpSpPr>
        <p:sp>
          <p:nvSpPr>
            <p:cNvPr id="36912" name="AutoShape 48"/>
            <p:cNvSpPr>
              <a:spLocks noChangeArrowheads="1"/>
            </p:cNvSpPr>
            <p:nvPr/>
          </p:nvSpPr>
          <p:spPr bwMode="auto">
            <a:xfrm>
              <a:off x="3334" y="19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op=</a:t>
              </a:r>
              <a:r>
                <a:rPr lang="en-US" altLang="zh-CN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‘</a:t>
              </a:r>
              <a:r>
                <a:rPr lang="zh-CN" altLang="en-US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／</a:t>
              </a:r>
              <a:r>
                <a:rPr lang="zh-CN" altLang="en-US" sz="2000">
                  <a:solidFill>
                    <a:schemeClr val="tx2"/>
                  </a:solidFill>
                  <a:latin typeface="Times New Roman"/>
                  <a:ea typeface="楷体_GB2312" pitchFamily="49" charset="-122"/>
                </a:rPr>
                <a:t>’</a:t>
              </a:r>
              <a:endParaRPr lang="zh-CN" altLang="en-US" sz="20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endParaRPr>
            </a:p>
          </p:txBody>
        </p:sp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3740" y="2251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Text Box 67"/>
            <p:cNvSpPr txBox="1">
              <a:spLocks noChangeArrowheads="1"/>
            </p:cNvSpPr>
            <p:nvPr/>
          </p:nvSpPr>
          <p:spPr bwMode="auto">
            <a:xfrm>
              <a:off x="3787" y="2205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6983" name="Group 119"/>
          <p:cNvGrpSpPr>
            <a:grpSpLocks/>
          </p:cNvGrpSpPr>
          <p:nvPr/>
        </p:nvGrpSpPr>
        <p:grpSpPr bwMode="auto">
          <a:xfrm>
            <a:off x="1042988" y="5661025"/>
            <a:ext cx="7489825" cy="649288"/>
            <a:chOff x="657" y="3566"/>
            <a:chExt cx="4718" cy="409"/>
          </a:xfrm>
        </p:grpSpPr>
        <p:sp>
          <p:nvSpPr>
            <p:cNvPr id="36895" name="AutoShape 31"/>
            <p:cNvSpPr>
              <a:spLocks noChangeArrowheads="1"/>
            </p:cNvSpPr>
            <p:nvPr/>
          </p:nvSpPr>
          <p:spPr bwMode="auto">
            <a:xfrm>
              <a:off x="2744" y="3748"/>
              <a:ext cx="419" cy="227"/>
            </a:xfrm>
            <a:prstGeom prst="flowChartAlternateProcess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结束</a:t>
              </a:r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2971" y="356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>
              <a:off x="657" y="3566"/>
              <a:ext cx="4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69" name="Group 105"/>
          <p:cNvGrpSpPr>
            <a:grpSpLocks/>
          </p:cNvGrpSpPr>
          <p:nvPr/>
        </p:nvGrpSpPr>
        <p:grpSpPr bwMode="auto">
          <a:xfrm>
            <a:off x="395288" y="4508500"/>
            <a:ext cx="1384300" cy="1154113"/>
            <a:chOff x="249" y="2840"/>
            <a:chExt cx="872" cy="727"/>
          </a:xfrm>
        </p:grpSpPr>
        <p:sp>
          <p:nvSpPr>
            <p:cNvPr id="36894" name="AutoShape 30"/>
            <p:cNvSpPr>
              <a:spLocks noChangeArrowheads="1"/>
            </p:cNvSpPr>
            <p:nvPr/>
          </p:nvSpPr>
          <p:spPr bwMode="auto">
            <a:xfrm>
              <a:off x="249" y="2840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a+b</a:t>
              </a:r>
            </a:p>
          </p:txBody>
        </p:sp>
        <p:sp>
          <p:nvSpPr>
            <p:cNvPr id="36949" name="Line 85"/>
            <p:cNvSpPr>
              <a:spLocks noChangeShapeType="1"/>
            </p:cNvSpPr>
            <p:nvPr/>
          </p:nvSpPr>
          <p:spPr bwMode="auto">
            <a:xfrm>
              <a:off x="657" y="3067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2" name="Group 108"/>
          <p:cNvGrpSpPr>
            <a:grpSpLocks/>
          </p:cNvGrpSpPr>
          <p:nvPr/>
        </p:nvGrpSpPr>
        <p:grpSpPr bwMode="auto">
          <a:xfrm>
            <a:off x="1979613" y="4581525"/>
            <a:ext cx="1385887" cy="1081088"/>
            <a:chOff x="1247" y="2886"/>
            <a:chExt cx="873" cy="681"/>
          </a:xfrm>
        </p:grpSpPr>
        <p:sp>
          <p:nvSpPr>
            <p:cNvPr id="36917" name="AutoShape 53"/>
            <p:cNvSpPr>
              <a:spLocks noChangeArrowheads="1"/>
            </p:cNvSpPr>
            <p:nvPr/>
          </p:nvSpPr>
          <p:spPr bwMode="auto">
            <a:xfrm>
              <a:off x="1247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a-b</a:t>
              </a:r>
            </a:p>
          </p:txBody>
        </p:sp>
        <p:sp>
          <p:nvSpPr>
            <p:cNvPr id="36950" name="Line 86"/>
            <p:cNvSpPr>
              <a:spLocks noChangeShapeType="1"/>
            </p:cNvSpPr>
            <p:nvPr/>
          </p:nvSpPr>
          <p:spPr bwMode="auto">
            <a:xfrm>
              <a:off x="1701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5" name="Group 111"/>
          <p:cNvGrpSpPr>
            <a:grpSpLocks/>
          </p:cNvGrpSpPr>
          <p:nvPr/>
        </p:nvGrpSpPr>
        <p:grpSpPr bwMode="auto">
          <a:xfrm>
            <a:off x="3635375" y="4581525"/>
            <a:ext cx="1385888" cy="1081088"/>
            <a:chOff x="2290" y="2886"/>
            <a:chExt cx="873" cy="681"/>
          </a:xfrm>
        </p:grpSpPr>
        <p:sp>
          <p:nvSpPr>
            <p:cNvPr id="36924" name="AutoShape 60"/>
            <p:cNvSpPr>
              <a:spLocks noChangeArrowheads="1"/>
            </p:cNvSpPr>
            <p:nvPr/>
          </p:nvSpPr>
          <p:spPr bwMode="auto">
            <a:xfrm>
              <a:off x="2290" y="2886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a*b</a:t>
              </a:r>
            </a:p>
          </p:txBody>
        </p:sp>
        <p:sp>
          <p:nvSpPr>
            <p:cNvPr id="36951" name="Line 87"/>
            <p:cNvSpPr>
              <a:spLocks noChangeShapeType="1"/>
            </p:cNvSpPr>
            <p:nvPr/>
          </p:nvSpPr>
          <p:spPr bwMode="auto">
            <a:xfrm>
              <a:off x="2699" y="3113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9" name="Group 115"/>
          <p:cNvGrpSpPr>
            <a:grpSpLocks/>
          </p:cNvGrpSpPr>
          <p:nvPr/>
        </p:nvGrpSpPr>
        <p:grpSpPr bwMode="auto">
          <a:xfrm>
            <a:off x="5159375" y="4725988"/>
            <a:ext cx="1385888" cy="936625"/>
            <a:chOff x="3250" y="2977"/>
            <a:chExt cx="873" cy="590"/>
          </a:xfrm>
        </p:grpSpPr>
        <p:sp>
          <p:nvSpPr>
            <p:cNvPr id="36935" name="AutoShape 71"/>
            <p:cNvSpPr>
              <a:spLocks noChangeArrowheads="1"/>
            </p:cNvSpPr>
            <p:nvPr/>
          </p:nvSpPr>
          <p:spPr bwMode="auto">
            <a:xfrm>
              <a:off x="3250" y="2977"/>
              <a:ext cx="873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宋体" pitchFamily="2" charset="-122"/>
                </a:rPr>
                <a:t>输出</a:t>
              </a:r>
              <a:r>
                <a:rPr lang="en-US" altLang="zh-CN" sz="2000">
                  <a:solidFill>
                    <a:srgbClr val="000000"/>
                  </a:solidFill>
                  <a:latin typeface="宋体" pitchFamily="2" charset="-122"/>
                </a:rPr>
                <a:t>a/b</a:t>
              </a:r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3651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7" name="Group 123"/>
          <p:cNvGrpSpPr>
            <a:grpSpLocks/>
          </p:cNvGrpSpPr>
          <p:nvPr/>
        </p:nvGrpSpPr>
        <p:grpSpPr bwMode="auto">
          <a:xfrm>
            <a:off x="6372225" y="3644900"/>
            <a:ext cx="1439863" cy="2017713"/>
            <a:chOff x="4014" y="2296"/>
            <a:chExt cx="907" cy="1271"/>
          </a:xfrm>
        </p:grpSpPr>
        <p:sp>
          <p:nvSpPr>
            <p:cNvPr id="36937" name="Line 73"/>
            <p:cNvSpPr>
              <a:spLocks noChangeShapeType="1"/>
            </p:cNvSpPr>
            <p:nvPr/>
          </p:nvSpPr>
          <p:spPr bwMode="auto">
            <a:xfrm>
              <a:off x="4123" y="2569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150" y="229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36943" name="Line 79"/>
            <p:cNvSpPr>
              <a:spLocks noChangeShapeType="1"/>
            </p:cNvSpPr>
            <p:nvPr/>
          </p:nvSpPr>
          <p:spPr bwMode="auto">
            <a:xfrm>
              <a:off x="4422" y="2569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4" name="AutoShape 80"/>
            <p:cNvSpPr>
              <a:spLocks noChangeArrowheads="1"/>
            </p:cNvSpPr>
            <p:nvPr/>
          </p:nvSpPr>
          <p:spPr bwMode="auto">
            <a:xfrm>
              <a:off x="4014" y="2977"/>
              <a:ext cx="907" cy="226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分母为零</a:t>
              </a:r>
            </a:p>
          </p:txBody>
        </p:sp>
        <p:sp>
          <p:nvSpPr>
            <p:cNvPr id="36954" name="Line 90"/>
            <p:cNvSpPr>
              <a:spLocks noChangeShapeType="1"/>
            </p:cNvSpPr>
            <p:nvPr/>
          </p:nvSpPr>
          <p:spPr bwMode="auto">
            <a:xfrm>
              <a:off x="4422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2" name="Group 118"/>
          <p:cNvGrpSpPr>
            <a:grpSpLocks/>
          </p:cNvGrpSpPr>
          <p:nvPr/>
        </p:nvGrpSpPr>
        <p:grpSpPr bwMode="auto">
          <a:xfrm>
            <a:off x="7759700" y="3286125"/>
            <a:ext cx="1384300" cy="2376488"/>
            <a:chOff x="4888" y="2070"/>
            <a:chExt cx="872" cy="1497"/>
          </a:xfrm>
        </p:grpSpPr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5375" y="2070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AutoShape 83"/>
            <p:cNvSpPr>
              <a:spLocks noChangeArrowheads="1"/>
            </p:cNvSpPr>
            <p:nvPr/>
          </p:nvSpPr>
          <p:spPr bwMode="auto">
            <a:xfrm>
              <a:off x="4888" y="2977"/>
              <a:ext cx="872" cy="227"/>
            </a:xfrm>
            <a:prstGeom prst="flowChartInputOutpu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>
                  <a:solidFill>
                    <a:srgbClr val="000000"/>
                  </a:solidFill>
                  <a:latin typeface="宋体" pitchFamily="2" charset="-122"/>
                </a:rPr>
                <a:t>不能计算</a:t>
              </a:r>
            </a:p>
          </p:txBody>
        </p:sp>
        <p:sp>
          <p:nvSpPr>
            <p:cNvPr id="36955" name="Line 91"/>
            <p:cNvSpPr>
              <a:spLocks noChangeShapeType="1"/>
            </p:cNvSpPr>
            <p:nvPr/>
          </p:nvSpPr>
          <p:spPr bwMode="auto">
            <a:xfrm>
              <a:off x="5375" y="3204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81" name="Group 117"/>
          <p:cNvGrpSpPr>
            <a:grpSpLocks/>
          </p:cNvGrpSpPr>
          <p:nvPr/>
        </p:nvGrpSpPr>
        <p:grpSpPr bwMode="auto">
          <a:xfrm>
            <a:off x="6588125" y="2925763"/>
            <a:ext cx="1944688" cy="366712"/>
            <a:chOff x="4150" y="1843"/>
            <a:chExt cx="1225" cy="231"/>
          </a:xfrm>
        </p:grpSpPr>
        <p:sp>
          <p:nvSpPr>
            <p:cNvPr id="36945" name="Line 81"/>
            <p:cNvSpPr>
              <a:spLocks noChangeShapeType="1"/>
            </p:cNvSpPr>
            <p:nvPr/>
          </p:nvSpPr>
          <p:spPr bwMode="auto">
            <a:xfrm>
              <a:off x="4150" y="2070"/>
              <a:ext cx="1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56" name="Text Box 92"/>
            <p:cNvSpPr txBox="1">
              <a:spLocks noChangeArrowheads="1"/>
            </p:cNvSpPr>
            <p:nvPr/>
          </p:nvSpPr>
          <p:spPr bwMode="auto">
            <a:xfrm>
              <a:off x="4241" y="1843"/>
              <a:ext cx="1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36967" name="Group 103"/>
          <p:cNvGrpSpPr>
            <a:grpSpLocks/>
          </p:cNvGrpSpPr>
          <p:nvPr/>
        </p:nvGrpSpPr>
        <p:grpSpPr bwMode="auto">
          <a:xfrm>
            <a:off x="323850" y="2349500"/>
            <a:ext cx="1800225" cy="719138"/>
            <a:chOff x="204" y="1480"/>
            <a:chExt cx="1047" cy="453"/>
          </a:xfrm>
        </p:grpSpPr>
        <p:sp>
          <p:nvSpPr>
            <p:cNvPr id="36908" name="AutoShape 44"/>
            <p:cNvSpPr>
              <a:spLocks noChangeArrowheads="1"/>
            </p:cNvSpPr>
            <p:nvPr/>
          </p:nvSpPr>
          <p:spPr bwMode="auto">
            <a:xfrm>
              <a:off x="204" y="1480"/>
              <a:ext cx="1047" cy="226"/>
            </a:xfrm>
            <a:prstGeom prst="flowChartProcess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输入运算符</a:t>
              </a:r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  <a:ea typeface="楷体_GB2312" pitchFamily="49" charset="-122"/>
                </a:rPr>
                <a:t>op</a:t>
              </a:r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703" y="170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978" name="Group 114"/>
          <p:cNvGrpSpPr>
            <a:grpSpLocks/>
          </p:cNvGrpSpPr>
          <p:nvPr/>
        </p:nvGrpSpPr>
        <p:grpSpPr bwMode="auto">
          <a:xfrm>
            <a:off x="5270500" y="3862388"/>
            <a:ext cx="1274763" cy="863600"/>
            <a:chOff x="3320" y="2433"/>
            <a:chExt cx="803" cy="544"/>
          </a:xfrm>
        </p:grpSpPr>
        <p:sp>
          <p:nvSpPr>
            <p:cNvPr id="36932" name="AutoShape 68"/>
            <p:cNvSpPr>
              <a:spLocks noChangeArrowheads="1"/>
            </p:cNvSpPr>
            <p:nvPr/>
          </p:nvSpPr>
          <p:spPr bwMode="auto">
            <a:xfrm>
              <a:off x="3320" y="2433"/>
              <a:ext cx="803" cy="317"/>
            </a:xfrm>
            <a:prstGeom prst="flowChartDecision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b=0</a:t>
              </a:r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3696" y="270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6962" name="Line 98"/>
            <p:cNvSpPr>
              <a:spLocks noChangeShapeType="1"/>
            </p:cNvSpPr>
            <p:nvPr/>
          </p:nvSpPr>
          <p:spPr bwMode="auto">
            <a:xfrm>
              <a:off x="3696" y="2750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编制程序：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79613" y="836613"/>
            <a:ext cx="5235575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</a:t>
            </a:r>
            <a:r>
              <a:rPr lang="en-US" altLang="zh-CN" sz="200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main()  {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char op;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if(op==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{ if(b==0.0)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else     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/b);}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 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}</a:t>
            </a:r>
            <a:endParaRPr lang="en-US" altLang="zh-CN" sz="2000" dirty="0">
              <a:latin typeface="Times New Roman" pitchFamily="18" charset="0"/>
            </a:endParaRPr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37896" name="Group 8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37898" name="AutoShape 10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37900" name="Text Box 12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29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37905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484438" y="333375"/>
            <a:ext cx="248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2" grpId="0" build="p" autoUpdateAnimBg="0"/>
      <p:bldP spid="379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827088" y="836613"/>
            <a:ext cx="777735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void main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()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{ 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char 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op;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Please input your expression: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switch(op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  {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a+b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break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-b);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*b); break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case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’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if(b==0.0) 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除数为零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；</a:t>
            </a:r>
          </a:p>
          <a:p>
            <a:pPr>
              <a:spcBef>
                <a:spcPct val="3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else</a:t>
            </a:r>
            <a:endParaRPr lang="en-US" altLang="zh-CN" sz="2000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   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%.2f\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,a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/b); break;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 </a:t>
            </a:r>
            <a:r>
              <a:rPr lang="en-US" altLang="zh-CN" sz="20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default:printf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操作符错误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\n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</a:t>
            </a:r>
            <a:r>
              <a:rPr lang="en-US" altLang="zh-CN" sz="2000" b="1" dirty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}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}</a:t>
            </a:r>
          </a:p>
        </p:txBody>
      </p:sp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91141" name="Group 5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1142" name="Rectangle 6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  <p:sp>
            <p:nvSpPr>
              <p:cNvPr id="91143" name="AutoShape 7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>
                  <a:latin typeface="Times New Roman" pitchFamily="18" charset="0"/>
                </a:endParaRPr>
              </a:p>
            </p:txBody>
          </p:sp>
        </p:grpSp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sp>
        <p:nvSpPr>
          <p:cNvPr id="91145" name="Text Box 9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14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30</a:t>
            </a:r>
            <a:r>
              <a:rPr lang="en-US" altLang="zh-CN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b="1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1150" name="AutoShape 1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1" name="AutoShape 1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827088" y="333375"/>
            <a:ext cx="3167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语句实现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590550" y="1295400"/>
            <a:ext cx="7620000" cy="4781550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314450" y="1428750"/>
            <a:ext cx="432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619250" y="2492375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if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语句的使用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619250" y="3213100"/>
            <a:ext cx="514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switch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结构的用法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619250" y="4005263"/>
            <a:ext cx="590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　体会两者的区别和各自优缺点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619250" y="4724400"/>
            <a:ext cx="589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熟悉画选择结构流程图的方法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5791200" y="0"/>
            <a:ext cx="3152775" cy="457200"/>
            <a:chOff x="3792" y="0"/>
            <a:chExt cx="1986" cy="288"/>
          </a:xfrm>
        </p:grpSpPr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 b="1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31</a:t>
              </a:r>
              <a:r>
                <a:rPr lang="en-US" altLang="zh-CN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1" name="Group 2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74782" name="AutoShape 3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3" name="AutoShape 3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667000" y="1447800"/>
            <a:ext cx="5791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</a:rPr>
              <a:t>P87</a:t>
            </a:r>
            <a:r>
              <a:rPr lang="en-US" altLang="zh-CN" sz="2800" dirty="0" smtClean="0"/>
              <a:t>     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en-US" altLang="zh-CN" sz="2800" dirty="0" smtClean="0"/>
              <a:t>2  3  </a:t>
            </a:r>
            <a:r>
              <a:rPr lang="en-US" altLang="zh-CN" sz="2800" smtClean="0"/>
              <a:t>6  7 8  </a:t>
            </a:r>
            <a:endParaRPr lang="en-US" altLang="zh-CN" sz="2800" dirty="0" smtClean="0"/>
          </a:p>
          <a:p>
            <a:pPr>
              <a:spcBef>
                <a:spcPct val="50000"/>
              </a:spcBef>
            </a:pPr>
            <a:r>
              <a:rPr lang="zh-CN" altLang="en-US" sz="2800" dirty="0" smtClean="0"/>
              <a:t>并上机验证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　</a:t>
            </a:r>
            <a:endParaRPr lang="zh-CN" altLang="en-US" sz="2800" b="1" dirty="0"/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6019800" y="0"/>
            <a:ext cx="3152775" cy="457200"/>
            <a:chOff x="3792" y="0"/>
            <a:chExt cx="1986" cy="288"/>
          </a:xfrm>
        </p:grpSpPr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3792" y="0"/>
              <a:ext cx="19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zh-CN" altLang="en-US" sz="20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四</a:t>
              </a:r>
              <a:r>
                <a:rPr lang="zh-CN" altLang="en-US" sz="2000" b="1" dirty="0" smtClean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章 分支结构程序设计</a:t>
              </a:r>
              <a:endParaRPr lang="zh-CN" altLang="en-US" sz="20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5795" name="Rectangle 19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754313" y="825500"/>
            <a:ext cx="2390775" cy="3003550"/>
            <a:chOff x="1651" y="2332"/>
            <a:chExt cx="1506" cy="1892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2278" y="2980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2800" y="2724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1845" y="2560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1510" name="AutoShape 6"/>
            <p:cNvSpPr>
              <a:spLocks noChangeArrowheads="1"/>
            </p:cNvSpPr>
            <p:nvPr/>
          </p:nvSpPr>
          <p:spPr bwMode="auto">
            <a:xfrm>
              <a:off x="1651" y="2503"/>
              <a:ext cx="1161" cy="467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840" y="3479"/>
              <a:ext cx="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856" y="3458"/>
              <a:ext cx="878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245" y="2332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278" y="3813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145" y="2735"/>
              <a:ext cx="0" cy="1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2400" y="3980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667" y="2379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＝</a:t>
              </a:r>
              <a:r>
                <a:rPr lang="en-US" altLang="zh-CN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289" y="2969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sym typeface="Symbol" pitchFamily="18" charset="2"/>
                </a:rPr>
                <a:t>0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472113" y="3082925"/>
            <a:ext cx="3132137" cy="28797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66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</a:rPr>
              <a:t>例如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if (x&gt;y)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{ x=x%2;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  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(" %d", x);</a:t>
            </a:r>
            <a:b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</a:rPr>
              <a:t>  }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23900" y="1157288"/>
            <a:ext cx="1895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pic>
        <p:nvPicPr>
          <p:cNvPr id="21535" name="Picture 31" descr="1043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1081088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nimBg="1" autoUpdateAnimBg="0"/>
      <p:bldP spid="21520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87675" y="981075"/>
            <a:ext cx="192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表达式)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47813" y="3860800"/>
            <a:ext cx="53340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功能:</a:t>
            </a:r>
            <a:r>
              <a:rPr lang="zh-CN" altLang="zh-CN" sz="2800"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表达式为非0,执行语句体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表达式为0,执行语句体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59113" y="2205038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413125" y="2924175"/>
            <a:ext cx="1487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355975" y="1685925"/>
            <a:ext cx="1508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</a:rPr>
              <a:t>语句体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116013" y="620713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形式２</a:t>
            </a:r>
          </a:p>
        </p:txBody>
      </p: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uiExpand="1" build="p" autoUpdateAnimBg="0"/>
      <p:bldP spid="22532" grpId="0" build="p" autoUpdateAnimBg="0"/>
      <p:bldP spid="22533" grpId="0" build="p" autoUpdateAnimBg="0"/>
      <p:bldP spid="22534" grpId="0" build="p" autoUpdateAnimBg="0"/>
      <p:bldP spid="225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288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351338" y="88582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3593" name="Group 41"/>
          <p:cNvGrpSpPr>
            <a:grpSpLocks/>
          </p:cNvGrpSpPr>
          <p:nvPr/>
        </p:nvGrpSpPr>
        <p:grpSpPr bwMode="auto">
          <a:xfrm>
            <a:off x="1751013" y="2311400"/>
            <a:ext cx="1698625" cy="687388"/>
            <a:chOff x="1103" y="1456"/>
            <a:chExt cx="1070" cy="433"/>
          </a:xfrm>
        </p:grpSpPr>
        <p:sp>
          <p:nvSpPr>
            <p:cNvPr id="23555" name="Text Box 3"/>
            <p:cNvSpPr txBox="1">
              <a:spLocks noChangeArrowheads="1"/>
            </p:cNvSpPr>
            <p:nvPr/>
          </p:nvSpPr>
          <p:spPr bwMode="auto">
            <a:xfrm>
              <a:off x="1103" y="1528"/>
              <a:ext cx="1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116" y="1456"/>
              <a:ext cx="909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4152900" y="2311400"/>
            <a:ext cx="1690688" cy="687388"/>
            <a:chOff x="2616" y="1456"/>
            <a:chExt cx="1065" cy="433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635" y="1517"/>
              <a:ext cx="1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语句体</a:t>
              </a: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616" y="1456"/>
              <a:ext cx="1005" cy="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535363" y="476250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2654300" y="989013"/>
            <a:ext cx="1746250" cy="828675"/>
            <a:chOff x="1672" y="623"/>
            <a:chExt cx="1100" cy="522"/>
          </a:xfrm>
        </p:grpSpPr>
        <p:sp>
          <p:nvSpPr>
            <p:cNvPr id="23554" name="Text Box 2"/>
            <p:cNvSpPr txBox="1">
              <a:spLocks noChangeArrowheads="1"/>
            </p:cNvSpPr>
            <p:nvPr/>
          </p:nvSpPr>
          <p:spPr bwMode="auto">
            <a:xfrm>
              <a:off x="1848" y="711"/>
              <a:ext cx="8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672" y="623"/>
              <a:ext cx="1100" cy="52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2108200" y="1379538"/>
            <a:ext cx="549275" cy="881062"/>
            <a:chOff x="1328" y="869"/>
            <a:chExt cx="346" cy="555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1328" y="869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329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87" name="Group 35"/>
          <p:cNvGrpSpPr>
            <a:grpSpLocks/>
          </p:cNvGrpSpPr>
          <p:nvPr/>
        </p:nvGrpSpPr>
        <p:grpSpPr bwMode="auto">
          <a:xfrm>
            <a:off x="4384675" y="1397000"/>
            <a:ext cx="549275" cy="863600"/>
            <a:chOff x="2762" y="880"/>
            <a:chExt cx="346" cy="544"/>
          </a:xfrm>
        </p:grpSpPr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762" y="88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3107" y="880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2551113" y="3001963"/>
            <a:ext cx="2117725" cy="387350"/>
            <a:chOff x="1607" y="1891"/>
            <a:chExt cx="1334" cy="244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930" y="1902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607" y="1891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607" y="212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592513" y="3371850"/>
            <a:ext cx="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148263" y="3429000"/>
            <a:ext cx="3471862" cy="2590800"/>
          </a:xfrm>
          <a:prstGeom prst="rect">
            <a:avLst/>
          </a:prstGeom>
          <a:solidFill>
            <a:schemeClr val="hlink"/>
          </a:solidFill>
          <a:ln w="19050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651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 dirty="0">
                <a:solidFill>
                  <a:schemeClr val="bg1"/>
                </a:solidFill>
              </a:rPr>
              <a:t> if(x&gt;y)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("%d", x);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	else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         </a:t>
            </a:r>
            <a:r>
              <a:rPr lang="en-US" altLang="zh-CN" sz="2800" dirty="0" err="1">
                <a:solidFill>
                  <a:schemeClr val="bg1"/>
                </a:solidFill>
              </a:rPr>
              <a:t>printf</a:t>
            </a:r>
            <a:r>
              <a:rPr lang="en-US" altLang="zh-CN" sz="2800" dirty="0">
                <a:solidFill>
                  <a:schemeClr val="bg1"/>
                </a:solidFill>
              </a:rPr>
              <a:t>(" %d", y);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4213" y="549275"/>
            <a:ext cx="189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CC0000"/>
                </a:solidFill>
                <a:latin typeface="Times New Roman" pitchFamily="18" charset="0"/>
              </a:rPr>
              <a:t>其流程图:</a:t>
            </a:r>
            <a:endParaRPr lang="en-US" altLang="zh-CN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5791200" y="0"/>
            <a:ext cx="3173413" cy="400050"/>
            <a:chOff x="3792" y="0"/>
            <a:chExt cx="1982" cy="288"/>
          </a:xfrm>
        </p:grpSpPr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3792" y="0"/>
              <a:ext cx="198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95316" y="4005064"/>
            <a:ext cx="1454501" cy="1885875"/>
            <a:chOff x="995316" y="4207421"/>
            <a:chExt cx="1454501" cy="1885875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995316" y="5175469"/>
              <a:ext cx="264316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43717" y="5157192"/>
              <a:ext cx="268043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47664" y="4611058"/>
              <a:ext cx="324819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043608" y="4509120"/>
              <a:ext cx="338903" cy="402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087146" y="4437112"/>
              <a:ext cx="362671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dirty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>
              <a:off x="1300012" y="4581128"/>
              <a:ext cx="751708" cy="522771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1149660" y="4859800"/>
              <a:ext cx="156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1149660" y="4859800"/>
              <a:ext cx="880" cy="3156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2088906" y="4852596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2275522" y="4853251"/>
              <a:ext cx="2215" cy="3077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2206862" y="5565435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149660" y="5572639"/>
              <a:ext cx="0" cy="1453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1150540" y="5710826"/>
              <a:ext cx="1056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1718313" y="5711481"/>
              <a:ext cx="0" cy="381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1691680" y="4207421"/>
              <a:ext cx="1" cy="3737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000"/>
            </a:p>
          </p:txBody>
        </p: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3053209" y="4365104"/>
            <a:ext cx="1374775" cy="1207153"/>
            <a:chOff x="3956" y="1911"/>
            <a:chExt cx="1289" cy="866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61" grpId="0" animBg="1"/>
      <p:bldP spid="23570" grpId="0" animBg="1"/>
      <p:bldP spid="235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16238" y="476250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表达式1)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906713" y="1590675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表达式2)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906713" y="2590800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if 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表达式3)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54363" y="35909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…     …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906713" y="4090988"/>
            <a:ext cx="2593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  if(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n)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906713" y="5091113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79775" y="109061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24300" y="213360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itchFamily="18" charset="0"/>
              </a:rPr>
              <a:t>语句体2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279775" y="3090863"/>
            <a:ext cx="141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语句体3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279775" y="4591050"/>
            <a:ext cx="141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279775" y="5591175"/>
            <a:ext cx="188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</a:rPr>
              <a:t>语句体</a:t>
            </a:r>
            <a:r>
              <a:rPr lang="en-US" altLang="zh-CN" sz="2800">
                <a:latin typeface="Times New Roman" pitchFamily="18" charset="0"/>
              </a:rPr>
              <a:t>n +1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900113" y="260350"/>
            <a:ext cx="14398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>
                <a:ea typeface="楷体_GB2312" pitchFamily="49" charset="-122"/>
              </a:rPr>
              <a:t>形式３</a:t>
            </a: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6372225" y="3429000"/>
            <a:ext cx="2771775" cy="2663825"/>
          </a:xfrm>
          <a:prstGeom prst="cloudCallout">
            <a:avLst>
              <a:gd name="adj1" fmla="val -94273"/>
              <a:gd name="adj2" fmla="val -62755"/>
            </a:avLst>
          </a:prstGeom>
          <a:gradFill rotWithShape="1">
            <a:gsLst>
              <a:gs pos="0">
                <a:schemeClr val="bg1"/>
              </a:gs>
              <a:gs pos="100000">
                <a:srgbClr val="339966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类似于排除法，故自上而下条件不能有交集</a:t>
            </a:r>
          </a:p>
        </p:txBody>
      </p: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 advAuto="0"/>
      <p:bldP spid="24579" grpId="0" build="p" autoUpdateAnimBg="0"/>
      <p:bldP spid="24580" grpId="0" build="p" autoUpdateAnimBg="0"/>
      <p:bldP spid="24581" grpId="0" build="p" autoUpdateAnimBg="0" advAuto="0"/>
      <p:bldP spid="24582" grpId="0" build="p" autoUpdateAnimBg="0"/>
      <p:bldP spid="24583" grpId="0" build="p" autoUpdateAnimBg="0"/>
      <p:bldP spid="24584" grpId="0" build="p" autoUpdateAnimBg="0" advAuto="0"/>
      <p:bldP spid="24585" grpId="0" build="p" autoUpdateAnimBg="0" advAuto="0"/>
      <p:bldP spid="24586" grpId="0" build="p" autoUpdateAnimBg="0" advAuto="0"/>
      <p:bldP spid="24587" grpId="0" build="p" autoUpdateAnimBg="0" advAuto="0"/>
      <p:bldP spid="24588" grpId="0" build="p" autoUpdateAnimBg="0" advAuto="0"/>
      <p:bldP spid="24602" grpId="0" animBg="1"/>
      <p:bldP spid="246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457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流程图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84263" y="1106488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76550" y="1090613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679950" y="1106488"/>
            <a:ext cx="150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688138" y="1104900"/>
            <a:ext cx="1500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表达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8273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65638" y="41021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572250" y="40846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n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7677150" y="273367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</a:t>
            </a:r>
            <a:r>
              <a:rPr lang="en-US" altLang="zh-CN">
                <a:latin typeface="Times New Roman" pitchFamily="18" charset="0"/>
              </a:rPr>
              <a:t>n+1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9032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2630488" y="1000125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4432300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6415088" y="1017588"/>
            <a:ext cx="1358900" cy="7048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027113" y="4056063"/>
            <a:ext cx="127158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046163" y="41211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语句体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2859088" y="4056063"/>
            <a:ext cx="11763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464050" y="4056063"/>
            <a:ext cx="121443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573838" y="4056063"/>
            <a:ext cx="1214437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702550" y="2659063"/>
            <a:ext cx="1195388" cy="56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1589088" y="4572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2259013" y="1352550"/>
            <a:ext cx="369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022725" y="1370013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732463" y="1370013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796213" y="135413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997575" y="1106488"/>
            <a:ext cx="776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8274050" y="1370013"/>
            <a:ext cx="0" cy="1217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1589088" y="1709738"/>
            <a:ext cx="0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589088" y="2384425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3317875" y="1725613"/>
            <a:ext cx="0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317875" y="2382838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5029200" y="17430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02920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7092950" y="17256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>
            <a:off x="7092950" y="24003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8256588" y="3240088"/>
            <a:ext cx="0" cy="232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>
            <a:off x="1589088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3352800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5046663" y="4654550"/>
            <a:ext cx="0" cy="893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>
            <a:off x="7146925" y="4618038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697538" y="4105275"/>
            <a:ext cx="776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…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>
            <a:off x="1570038" y="5549900"/>
            <a:ext cx="6704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4429125" y="5554663"/>
            <a:ext cx="0" cy="893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676400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2187575" y="930275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3986213" y="8953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=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3335338" y="1741488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5046663" y="175895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7092950" y="1706563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 0</a:t>
            </a:r>
            <a:endParaRPr lang="en-US" altLang="zh-CN">
              <a:latin typeface="Times New Roman" pitchFamily="18" charset="0"/>
            </a:endParaRPr>
          </a:p>
        </p:txBody>
      </p:sp>
      <p:grpSp>
        <p:nvGrpSpPr>
          <p:cNvPr id="25663" name="Group 63"/>
          <p:cNvGrpSpPr>
            <a:grpSpLocks/>
          </p:cNvGrpSpPr>
          <p:nvPr/>
        </p:nvGrpSpPr>
        <p:grpSpPr bwMode="auto">
          <a:xfrm>
            <a:off x="5791200" y="0"/>
            <a:ext cx="3173413" cy="404813"/>
            <a:chOff x="3792" y="0"/>
            <a:chExt cx="1968" cy="288"/>
          </a:xfrm>
        </p:grpSpPr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3792" y="0"/>
              <a:ext cx="193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5665" name="Rectangle 65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9512" y="548680"/>
            <a:ext cx="8713820" cy="613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表达式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可以是逻辑、关系，甚至是算术表达式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: if (3-8)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(“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</a:rPr>
              <a:t>o.k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”);   if (‘a’)  …; 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</a:rPr>
              <a:t>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x&gt;1 &amp;&amp;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正确判断是否相等，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(x=y)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，虽然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时，条件是真，但是非数学意义。类似地，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(x=1)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if(x==1)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不同。</a:t>
            </a:r>
            <a:endParaRPr lang="en-US" altLang="zh-CN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if (x==y) …;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</a:rPr>
              <a:t>x,y</a:t>
            </a:r>
            <a:r>
              <a:rPr lang="en-US" altLang="zh-CN" sz="2000" dirty="0">
                <a:solidFill>
                  <a:srgbClr val="0000FF"/>
                </a:solidFill>
              </a:rPr>
              <a:t>;   if (</a:t>
            </a:r>
            <a:r>
              <a:rPr lang="en-US" altLang="zh-CN" sz="2000" dirty="0" err="1">
                <a:solidFill>
                  <a:srgbClr val="0000FF"/>
                </a:solidFill>
              </a:rPr>
              <a:t>fabs</a:t>
            </a:r>
            <a:r>
              <a:rPr lang="en-US" altLang="zh-CN" sz="2000" dirty="0">
                <a:solidFill>
                  <a:srgbClr val="0000FF"/>
                </a:solidFill>
              </a:rPr>
              <a:t>(x-y) &lt; 0.001) …;    #include </a:t>
            </a:r>
            <a:r>
              <a:rPr lang="en-US" altLang="zh-CN" sz="2000" dirty="0" smtClean="0">
                <a:solidFill>
                  <a:srgbClr val="0000FF"/>
                </a:solidFill>
              </a:rPr>
              <a:t>&lt;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math.h</a:t>
            </a:r>
            <a:r>
              <a:rPr lang="en-US" altLang="zh-CN" sz="2000" dirty="0">
                <a:solidFill>
                  <a:srgbClr val="0000FF"/>
                </a:solidFill>
              </a:rPr>
              <a:t>&gt;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语句必须以分号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结束，</a:t>
            </a:r>
            <a:r>
              <a:rPr lang="zh-CN" altLang="en-US" dirty="0">
                <a:solidFill>
                  <a:srgbClr val="000000"/>
                </a:solidFill>
              </a:rPr>
              <a:t>若语句不止一条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则必须用</a:t>
            </a:r>
            <a:r>
              <a:rPr lang="en-US" altLang="zh-CN" dirty="0">
                <a:solidFill>
                  <a:srgbClr val="000000"/>
                </a:solidFill>
              </a:rPr>
              <a:t>{ }</a:t>
            </a:r>
            <a:r>
              <a:rPr lang="zh-CN" altLang="en-US" dirty="0">
                <a:solidFill>
                  <a:srgbClr val="000000"/>
                </a:solidFill>
              </a:rPr>
              <a:t>括起来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</a:rPr>
              <a:t>如：</a:t>
            </a:r>
            <a:r>
              <a:rPr lang="en-US" altLang="zh-CN" sz="2000" dirty="0" smtClean="0">
                <a:solidFill>
                  <a:srgbClr val="0000FF"/>
                </a:solidFill>
              </a:rPr>
              <a:t>if (x&lt;0)  {  a=-1; b=-2; }</a:t>
            </a:r>
          </a:p>
          <a:p>
            <a:pPr marL="342900" lvl="1" indent="-34290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逻辑运算自左向右（截断），算术大于关系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468313" y="188640"/>
            <a:ext cx="2231479" cy="396081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0066FF">
                  <a:alpha val="80000"/>
                </a:srgbClr>
              </a:gs>
              <a:gs pos="50000">
                <a:schemeClr val="bg1"/>
              </a:gs>
              <a:gs pos="100000">
                <a:srgbClr val="0066FF">
                  <a:alpha val="80000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注意的问题</a:t>
            </a:r>
            <a:endParaRPr lang="zh-CN" altLang="en-US" b="1" i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5791200" y="0"/>
            <a:ext cx="3124200" cy="396875"/>
            <a:chOff x="3792" y="0"/>
            <a:chExt cx="1982" cy="343"/>
          </a:xfrm>
        </p:grpSpPr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3792" y="0"/>
              <a:ext cx="1982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7216651" y="4063255"/>
            <a:ext cx="1747837" cy="2678113"/>
            <a:chOff x="4377" y="2845"/>
            <a:chExt cx="1101" cy="855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4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9763" y="1489075"/>
            <a:ext cx="56642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#include &lt;</a:t>
            </a:r>
            <a:r>
              <a:rPr lang="en-US" altLang="zh-CN" sz="2800" dirty="0" err="1">
                <a:latin typeface="Times New Roman" pitchFamily="18" charset="0"/>
              </a:rPr>
              <a:t>stdio.h</a:t>
            </a:r>
            <a:r>
              <a:rPr lang="en-US" altLang="zh-CN" sz="2800" dirty="0">
                <a:latin typeface="Times New Roman" pitchFamily="18" charset="0"/>
              </a:rPr>
              <a:t>&gt;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 smtClean="0">
                <a:latin typeface="Times New Roman" pitchFamily="18" charset="0"/>
              </a:rPr>
              <a:t>void main </a:t>
            </a:r>
            <a:r>
              <a:rPr lang="en-US" altLang="zh-CN" sz="2800" dirty="0">
                <a:latin typeface="Times New Roman" pitchFamily="18" charset="0"/>
              </a:rPr>
              <a:t>( 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{    float a, b, t;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err="1">
                <a:latin typeface="Times New Roman" pitchFamily="18" charset="0"/>
              </a:rPr>
              <a:t>scanf</a:t>
            </a:r>
            <a:r>
              <a:rPr lang="en-US" altLang="zh-CN" sz="2800" dirty="0">
                <a:latin typeface="Times New Roman" pitchFamily="18" charset="0"/>
              </a:rPr>
              <a:t> ("%</a:t>
            </a:r>
            <a:r>
              <a:rPr lang="en-US" altLang="zh-CN" sz="2800" dirty="0" err="1">
                <a:latin typeface="Times New Roman" pitchFamily="18" charset="0"/>
              </a:rPr>
              <a:t>f%f</a:t>
            </a:r>
            <a:r>
              <a:rPr lang="en-US" altLang="zh-CN" sz="2800" dirty="0">
                <a:latin typeface="Times New Roman" pitchFamily="18" charset="0"/>
              </a:rPr>
              <a:t>", &amp;a, &amp;b);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if (a&gt;b)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 </a:t>
            </a:r>
            <a:r>
              <a:rPr lang="en-US" altLang="zh-CN" sz="2800" dirty="0" smtClean="0">
                <a:latin typeface="Times New Roman" pitchFamily="18" charset="0"/>
              </a:rPr>
              <a:t>   {</a:t>
            </a:r>
            <a:r>
              <a:rPr lang="en-US" altLang="zh-CN" sz="2800" dirty="0">
                <a:latin typeface="Times New Roman" pitchFamily="18" charset="0"/>
              </a:rPr>
              <a:t>t=a; a=b; b=t;}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</a:rPr>
              <a:t>printf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("%5.2f, %5.2f", a, b);</a:t>
            </a:r>
            <a:br>
              <a:rPr lang="en-US" altLang="zh-CN" sz="2800" dirty="0">
                <a:latin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495300"/>
            <a:ext cx="8034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　</a:t>
            </a:r>
            <a:r>
              <a:rPr lang="zh-CN" altLang="zh-CN" sz="2800" b="1" dirty="0">
                <a:solidFill>
                  <a:schemeClr val="tx2"/>
                </a:solidFill>
              </a:rPr>
              <a:t>输入两个实数，按数值由小到大次序输出</a:t>
            </a:r>
            <a:r>
              <a:rPr lang="zh-CN" altLang="en-US" sz="2800" b="1" dirty="0">
                <a:solidFill>
                  <a:schemeClr val="tx2"/>
                </a:solidFill>
              </a:rPr>
              <a:t/>
            </a:r>
            <a:br>
              <a:rPr lang="zh-CN" altLang="en-US" sz="2800" b="1" dirty="0">
                <a:solidFill>
                  <a:schemeClr val="tx2"/>
                </a:solidFill>
              </a:rPr>
            </a:br>
            <a:r>
              <a:rPr lang="zh-CN" altLang="zh-CN" sz="2800" b="1" dirty="0">
                <a:solidFill>
                  <a:schemeClr val="tx2"/>
                </a:solidFill>
              </a:rPr>
              <a:t>这两个数。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735513" y="5243513"/>
            <a:ext cx="318293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3.6  –3.2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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    –3.20,  3.60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41525" y="51958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2B2BFF"/>
                </a:solidFill>
                <a:latin typeface="Times New Roman" pitchFamily="18" charset="0"/>
              </a:rPr>
              <a:t>运行情况如下</a:t>
            </a:r>
            <a:r>
              <a:rPr lang="zh-CN" altLang="en-US" sz="2800">
                <a:solidFill>
                  <a:srgbClr val="2B2BFF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468313" y="4048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5791200" y="0"/>
            <a:ext cx="3124200" cy="404813"/>
            <a:chOff x="3792" y="0"/>
            <a:chExt cx="1982" cy="288"/>
          </a:xfrm>
        </p:grpSpPr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3792" y="0"/>
              <a:ext cx="198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第四章 分支结构程序设计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 flipV="1">
              <a:off x="3888" y="240"/>
              <a:ext cx="1872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2" grpId="0" autoUpdateAnimBg="0"/>
      <p:bldP spid="27653" grpId="0" autoUpdateAnimBg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1405</TotalTime>
  <Words>2821</Words>
  <Application>Microsoft Office PowerPoint</Application>
  <PresentationFormat>全屏显示(4:3)</PresentationFormat>
  <Paragraphs>476</Paragraphs>
  <Slides>29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Blueprint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105</cp:revision>
  <dcterms:created xsi:type="dcterms:W3CDTF">2003-07-10T12:31:39Z</dcterms:created>
  <dcterms:modified xsi:type="dcterms:W3CDTF">2016-11-14T09:38:40Z</dcterms:modified>
</cp:coreProperties>
</file>