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62"/>
  </p:notesMasterIdLst>
  <p:sldIdLst>
    <p:sldId id="258" r:id="rId2"/>
    <p:sldId id="331" r:id="rId3"/>
    <p:sldId id="261" r:id="rId4"/>
    <p:sldId id="264" r:id="rId5"/>
    <p:sldId id="354" r:id="rId6"/>
    <p:sldId id="444" r:id="rId7"/>
    <p:sldId id="265" r:id="rId8"/>
    <p:sldId id="355" r:id="rId9"/>
    <p:sldId id="267" r:id="rId10"/>
    <p:sldId id="269" r:id="rId11"/>
    <p:sldId id="332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333" r:id="rId20"/>
    <p:sldId id="356" r:id="rId21"/>
    <p:sldId id="358" r:id="rId22"/>
    <p:sldId id="334" r:id="rId23"/>
    <p:sldId id="359" r:id="rId24"/>
    <p:sldId id="407" r:id="rId25"/>
    <p:sldId id="339" r:id="rId26"/>
    <p:sldId id="341" r:id="rId27"/>
    <p:sldId id="342" r:id="rId28"/>
    <p:sldId id="343" r:id="rId29"/>
    <p:sldId id="346" r:id="rId30"/>
    <p:sldId id="347" r:id="rId31"/>
    <p:sldId id="348" r:id="rId32"/>
    <p:sldId id="349" r:id="rId33"/>
    <p:sldId id="350" r:id="rId34"/>
    <p:sldId id="366" r:id="rId35"/>
    <p:sldId id="280" r:id="rId36"/>
    <p:sldId id="365" r:id="rId37"/>
    <p:sldId id="281" r:id="rId38"/>
    <p:sldId id="367" r:id="rId39"/>
    <p:sldId id="282" r:id="rId40"/>
    <p:sldId id="283" r:id="rId41"/>
    <p:sldId id="284" r:id="rId42"/>
    <p:sldId id="285" r:id="rId43"/>
    <p:sldId id="286" r:id="rId44"/>
    <p:sldId id="287" r:id="rId45"/>
    <p:sldId id="288" r:id="rId46"/>
    <p:sldId id="289" r:id="rId47"/>
    <p:sldId id="290" r:id="rId48"/>
    <p:sldId id="291" r:id="rId49"/>
    <p:sldId id="443" r:id="rId50"/>
    <p:sldId id="302" r:id="rId51"/>
    <p:sldId id="368" r:id="rId52"/>
    <p:sldId id="369" r:id="rId53"/>
    <p:sldId id="370" r:id="rId54"/>
    <p:sldId id="374" r:id="rId55"/>
    <p:sldId id="375" r:id="rId56"/>
    <p:sldId id="371" r:id="rId57"/>
    <p:sldId id="372" r:id="rId58"/>
    <p:sldId id="373" r:id="rId59"/>
    <p:sldId id="329" r:id="rId60"/>
    <p:sldId id="330" r:id="rId6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CC00"/>
    <a:srgbClr val="3366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075" autoAdjust="0"/>
  </p:normalViewPr>
  <p:slideViewPr>
    <p:cSldViewPr>
      <p:cViewPr varScale="1">
        <p:scale>
          <a:sx n="45" d="100"/>
          <a:sy n="45" d="100"/>
        </p:scale>
        <p:origin x="-1248" y="-77"/>
      </p:cViewPr>
      <p:guideLst>
        <p:guide orient="horz" pos="2186"/>
        <p:guide pos="285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zh-CN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zh-CN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Rectangle 5"/>
          <p:cNvSpPr>
            <a:spLocks noGrp="1" noRot="1" noChangeAspect="1" noChangeArrowheads="1" noTextEdit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0">
              <a:spcBef>
                <a:spcPct val="30000"/>
              </a:spcBef>
              <a:buFontTx/>
              <a:buNone/>
            </a:pPr>
            <a:r>
              <a:rPr lang="zh-CN" sz="1200">
                <a:latin typeface="Arial" pitchFamily="34" charset="0"/>
              </a:rPr>
              <a:t>单击此处编辑母版文本样式</a:t>
            </a: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sz="1200">
                <a:latin typeface="Arial" pitchFamily="34" charset="0"/>
              </a:rPr>
              <a:t>第二级</a:t>
            </a: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sz="1200">
                <a:latin typeface="Arial" pitchFamily="34" charset="0"/>
              </a:rPr>
              <a:t>第三级</a:t>
            </a: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sz="1200">
                <a:latin typeface="Arial" pitchFamily="34" charset="0"/>
              </a:rPr>
              <a:t>第四级</a:t>
            </a: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sz="1200">
                <a:latin typeface="Arial" pitchFamily="34" charset="0"/>
              </a:rPr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zh-CN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F6FFAEA7-C138-42DC-A874-0E602E7F65FF}" type="slidenum">
              <a:rPr lang="en-US"/>
              <a:pPr/>
              <a:t>‹#›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839105"/>
      </p:ext>
    </p:extLst>
  </p:cSld>
  <p:clrMap bg1="dk2" tx1="lt1" bg2="dk1" tx2="lt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;</a:t>
            </a:r>
          </a:p>
          <a:p>
            <a:r>
              <a:rPr lang="en-US" altLang="zh-CN" dirty="0" err="1" smtClean="0"/>
              <a:t>scanf</a:t>
            </a:r>
            <a:r>
              <a:rPr lang="en-US" altLang="zh-CN" dirty="0" smtClean="0"/>
              <a:t>("%d",&amp;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);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];</a:t>
            </a:r>
          </a:p>
          <a:p>
            <a:r>
              <a:rPr lang="en-US" altLang="zh-CN" dirty="0" err="1" smtClean="0"/>
              <a:t>printf</a:t>
            </a:r>
            <a:r>
              <a:rPr lang="en-US" altLang="zh-CN" dirty="0" smtClean="0"/>
              <a:t>(“%</a:t>
            </a:r>
            <a:r>
              <a:rPr lang="en-US" altLang="zh-CN" dirty="0" err="1" smtClean="0"/>
              <a:t>d,%d</a:t>
            </a:r>
            <a:r>
              <a:rPr lang="en-US" altLang="zh-CN" dirty="0" smtClean="0"/>
              <a:t>\n”,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),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(a));  //4,12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如果输入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=3,</a:t>
            </a:r>
            <a:r>
              <a:rPr lang="zh-CN" altLang="en-US" dirty="0" smtClean="0"/>
              <a:t>则，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被分配了</a:t>
            </a:r>
            <a:r>
              <a:rPr lang="en-US" altLang="zh-CN" dirty="0" smtClean="0"/>
              <a:t>3*4=12</a:t>
            </a:r>
            <a:r>
              <a:rPr lang="zh-CN" altLang="en-US" dirty="0" smtClean="0"/>
              <a:t>个字节的内存</a:t>
            </a:r>
            <a:r>
              <a:rPr lang="en-US" altLang="zh-CN" dirty="0" smtClean="0"/>
              <a:t>)</a:t>
            </a:r>
            <a:r>
              <a:rPr lang="en-US" altLang="zh-CN" baseline="0" dirty="0" smtClean="0"/>
              <a:t> </a:t>
            </a:r>
          </a:p>
          <a:p>
            <a:endParaRPr lang="en-US" altLang="zh-CN" baseline="0" dirty="0" smtClean="0"/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n=10,a[n]; // </a:t>
            </a:r>
            <a:r>
              <a:rPr lang="zh-CN" altLang="en-US" dirty="0" smtClean="0"/>
              <a:t>正确，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语言在编译阶段给数组开辟空间，如果</a:t>
            </a:r>
            <a:r>
              <a:rPr lang="en-US" altLang="zh-CN" dirty="0" smtClean="0"/>
              <a:t>n</a:t>
            </a:r>
            <a:r>
              <a:rPr lang="zh-CN" altLang="en-US" dirty="0" smtClean="0"/>
              <a:t>也初始化，则正确。</a:t>
            </a:r>
            <a:endParaRPr lang="en-US" altLang="zh-CN" dirty="0" smtClean="0"/>
          </a:p>
          <a:p>
            <a:r>
              <a:rPr lang="en-US" altLang="zh-CN" dirty="0" smtClean="0"/>
              <a:t>//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n,a</a:t>
            </a:r>
            <a:r>
              <a:rPr lang="en-US" altLang="zh-CN" dirty="0" smtClean="0"/>
              <a:t>[n]; // </a:t>
            </a:r>
            <a:r>
              <a:rPr lang="zh-CN" altLang="en-US" dirty="0" smtClean="0"/>
              <a:t>错误，</a:t>
            </a:r>
            <a:r>
              <a:rPr lang="en-US" altLang="zh-CN" dirty="0" smtClean="0"/>
              <a:t>n</a:t>
            </a:r>
            <a:r>
              <a:rPr lang="zh-CN" altLang="en-US" dirty="0" smtClean="0"/>
              <a:t>没有初始化，编译系统不知道应该给数组开辟多大的空间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FAEA7-C138-42DC-A874-0E602E7F65FF}" type="slidenum">
              <a:rPr lang="en-US" smtClean="0"/>
              <a:pPr/>
              <a:t>5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427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纠正</a:t>
            </a:r>
            <a:r>
              <a:rPr lang="en-US" altLang="zh-CN" dirty="0" smtClean="0"/>
              <a:t>p109</a:t>
            </a:r>
            <a:r>
              <a:rPr lang="zh-CN" altLang="en-US" smtClean="0"/>
              <a:t>程序错误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FAEA7-C138-42DC-A874-0E602E7F65FF}" type="slidenum">
              <a:rPr lang="en-US" smtClean="0"/>
              <a:pPr/>
              <a:t>6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723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FAEA7-C138-42DC-A874-0E602E7F65FF}" type="slidenum">
              <a:rPr lang="en-US" smtClean="0"/>
              <a:pPr/>
              <a:t>28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89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88900" y="0"/>
            <a:ext cx="241300" cy="182563"/>
          </a:xfrm>
          <a:ln/>
        </p:spPr>
      </p:sp>
      <p:sp>
        <p:nvSpPr>
          <p:cNvPr id="32771" name="备注占位符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sum = </a:t>
            </a:r>
            <a:r>
              <a:rPr lang="en-US" dirty="0" err="1"/>
              <a:t>add_ave</a:t>
            </a:r>
            <a:r>
              <a:rPr lang="en-US" dirty="0"/>
              <a:t>(</a:t>
            </a:r>
            <a:r>
              <a:rPr lang="en-US" dirty="0" err="1"/>
              <a:t>i,j,A</a:t>
            </a:r>
            <a:r>
              <a:rPr lang="en-US" dirty="0"/>
              <a:t>[0]);</a:t>
            </a:r>
            <a:endParaRPr lang="zh-CN" altLang="en-US" dirty="0"/>
          </a:p>
          <a:p>
            <a:r>
              <a:rPr lang="en-US" dirty="0"/>
              <a:t>//sum = </a:t>
            </a:r>
            <a:r>
              <a:rPr lang="en-US" dirty="0" err="1"/>
              <a:t>add_ave</a:t>
            </a:r>
            <a:r>
              <a:rPr lang="en-US" dirty="0"/>
              <a:t>(</a:t>
            </a:r>
            <a:r>
              <a:rPr lang="en-US" dirty="0" err="1"/>
              <a:t>i,j,A</a:t>
            </a:r>
            <a:r>
              <a:rPr lang="en-US" dirty="0"/>
              <a:t>);  // </a:t>
            </a:r>
            <a:r>
              <a:rPr lang="zh-CN" altLang="en-US" dirty="0"/>
              <a:t>不能将参数 </a:t>
            </a:r>
            <a:r>
              <a:rPr lang="en-US" dirty="0"/>
              <a:t>3 </a:t>
            </a:r>
            <a:r>
              <a:rPr lang="zh-CN" altLang="en-US" dirty="0"/>
              <a:t>从“</a:t>
            </a:r>
            <a:r>
              <a:rPr lang="en-US" dirty="0" err="1"/>
              <a:t>int</a:t>
            </a:r>
            <a:r>
              <a:rPr lang="en-US" dirty="0"/>
              <a:t> [3][4]”</a:t>
            </a:r>
            <a:r>
              <a:rPr lang="zh-CN" altLang="en-US" dirty="0"/>
              <a:t>转换为“</a:t>
            </a:r>
            <a:r>
              <a:rPr lang="en-US" dirty="0" err="1"/>
              <a:t>int</a:t>
            </a:r>
            <a:r>
              <a:rPr lang="en-US" dirty="0"/>
              <a:t> []”</a:t>
            </a:r>
            <a:endParaRPr lang="zh-CN" altLang="en-US" dirty="0"/>
          </a:p>
          <a:p>
            <a:endParaRPr lang="zh-CN" altLang="en-US" dirty="0"/>
          </a:p>
          <a:p>
            <a:r>
              <a:rPr lang="en-US" dirty="0"/>
              <a:t>//</a:t>
            </a:r>
            <a:r>
              <a:rPr lang="en-US" dirty="0" err="1"/>
              <a:t>part_up</a:t>
            </a:r>
            <a:r>
              <a:rPr lang="en-US" dirty="0"/>
              <a:t>(</a:t>
            </a:r>
            <a:r>
              <a:rPr lang="en-US" dirty="0" err="1"/>
              <a:t>i,j,ave,A</a:t>
            </a:r>
            <a:r>
              <a:rPr lang="en-US" dirty="0"/>
              <a:t>[0]);   // ok</a:t>
            </a:r>
            <a:r>
              <a:rPr lang="zh-CN" altLang="en-US" dirty="0"/>
              <a:t>，A[0]指向二维数值的首列</a:t>
            </a:r>
          </a:p>
          <a:p>
            <a:r>
              <a:rPr lang="zh-CN" altLang="en-US" dirty="0"/>
              <a:t>//</a:t>
            </a:r>
            <a:r>
              <a:rPr lang="en-US" dirty="0" err="1"/>
              <a:t>part_up</a:t>
            </a:r>
            <a:r>
              <a:rPr lang="en-US" dirty="0"/>
              <a:t>(i,j,</a:t>
            </a:r>
            <a:r>
              <a:rPr lang="en-US" dirty="0" err="1"/>
              <a:t>ave</a:t>
            </a:r>
            <a:r>
              <a:rPr lang="en-US" dirty="0"/>
              <a:t>,&amp;A[0][0]); // ok</a:t>
            </a:r>
            <a:r>
              <a:rPr lang="zh-CN" altLang="en-US" dirty="0"/>
              <a:t>，指向二维数值的首列</a:t>
            </a:r>
          </a:p>
          <a:p>
            <a:r>
              <a:rPr lang="zh-CN" altLang="en-US" dirty="0"/>
              <a:t>part_up(i,j,ave,*A); // ok，指向二维数值的首列</a:t>
            </a:r>
          </a:p>
          <a:p>
            <a:r>
              <a:rPr lang="en-US" dirty="0"/>
              <a:t>//</a:t>
            </a:r>
            <a:r>
              <a:rPr lang="en-US" dirty="0" err="1"/>
              <a:t>part_up</a:t>
            </a:r>
            <a:r>
              <a:rPr lang="en-US" dirty="0"/>
              <a:t>(</a:t>
            </a:r>
            <a:r>
              <a:rPr lang="en-US" dirty="0" err="1"/>
              <a:t>i,j,ave,A</a:t>
            </a:r>
            <a:r>
              <a:rPr lang="en-US" dirty="0"/>
              <a:t>);  // </a:t>
            </a:r>
            <a:r>
              <a:rPr lang="zh-CN" altLang="en-US" dirty="0"/>
              <a:t>不能将参数 </a:t>
            </a:r>
            <a:r>
              <a:rPr lang="en-US" dirty="0"/>
              <a:t>3 </a:t>
            </a:r>
            <a:r>
              <a:rPr lang="zh-CN" altLang="en-US" dirty="0"/>
              <a:t>从“</a:t>
            </a:r>
            <a:r>
              <a:rPr lang="en-US" dirty="0" err="1"/>
              <a:t>int</a:t>
            </a:r>
            <a:r>
              <a:rPr lang="en-US" dirty="0"/>
              <a:t> [3][4]”</a:t>
            </a:r>
            <a:r>
              <a:rPr lang="zh-CN" altLang="en-US" dirty="0"/>
              <a:t>转换为“</a:t>
            </a:r>
            <a:r>
              <a:rPr lang="en-US" dirty="0" err="1"/>
              <a:t>int</a:t>
            </a:r>
            <a:r>
              <a:rPr lang="en-US" dirty="0"/>
              <a:t> []”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// </a:t>
            </a:r>
            <a:r>
              <a:rPr lang="en-US" dirty="0" err="1"/>
              <a:t>打印大于平均值的元素,m</a:t>
            </a:r>
            <a:r>
              <a:rPr lang="en-US" dirty="0"/>
              <a:t>*</a:t>
            </a:r>
            <a:r>
              <a:rPr lang="en-US" dirty="0" err="1"/>
              <a:t>n数组，m行，n列</a:t>
            </a:r>
            <a:r>
              <a:rPr lang="en-US" dirty="0"/>
              <a:t>=4</a:t>
            </a:r>
          </a:p>
          <a:p>
            <a:r>
              <a:rPr lang="en-US" dirty="0"/>
              <a:t>void part_up1(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m,int</a:t>
            </a:r>
            <a:r>
              <a:rPr lang="en-US" dirty="0"/>
              <a:t> </a:t>
            </a:r>
            <a:r>
              <a:rPr lang="en-US" dirty="0" err="1"/>
              <a:t>n,float</a:t>
            </a:r>
            <a:r>
              <a:rPr lang="en-US" dirty="0"/>
              <a:t> </a:t>
            </a:r>
            <a:r>
              <a:rPr lang="en-US" dirty="0" err="1"/>
              <a:t>average,int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[][4])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i,j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("The number of Bigger than average are:\n");</a:t>
            </a:r>
          </a:p>
          <a:p>
            <a:r>
              <a:rPr lang="en-US" dirty="0"/>
              <a:t>	for (i=0;i&lt;</a:t>
            </a:r>
            <a:r>
              <a:rPr lang="en-US" dirty="0" err="1"/>
              <a:t>m;i</a:t>
            </a:r>
            <a:r>
              <a:rPr lang="en-US" dirty="0"/>
              <a:t>++)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for (j=0;j&lt;</a:t>
            </a:r>
            <a:r>
              <a:rPr lang="en-US" dirty="0" err="1"/>
              <a:t>n;j</a:t>
            </a:r>
            <a:r>
              <a:rPr lang="en-US" dirty="0"/>
              <a:t>++)</a:t>
            </a:r>
          </a:p>
          <a:p>
            <a:r>
              <a:rPr lang="en-US" dirty="0"/>
              <a:t>		{</a:t>
            </a:r>
          </a:p>
          <a:p>
            <a:r>
              <a:rPr lang="en-US" dirty="0"/>
              <a:t>			if (</a:t>
            </a:r>
            <a:r>
              <a:rPr lang="en-US" dirty="0" err="1"/>
              <a:t>arr</a:t>
            </a:r>
            <a:r>
              <a:rPr lang="en-US" dirty="0"/>
              <a:t>[i][j]&gt;average)</a:t>
            </a:r>
          </a:p>
          <a:p>
            <a:r>
              <a:rPr lang="en-US" dirty="0"/>
              <a:t>				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dirty="0" err="1"/>
              <a:t>arr</a:t>
            </a:r>
            <a:r>
              <a:rPr lang="en-US" dirty="0"/>
              <a:t>[%d][%d]=%d\t",</a:t>
            </a:r>
            <a:r>
              <a:rPr lang="en-US" dirty="0" err="1"/>
              <a:t>i,j,arr</a:t>
            </a:r>
            <a:r>
              <a:rPr lang="en-US" dirty="0"/>
              <a:t>[i][j]);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("\n");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part_up1(</a:t>
            </a:r>
            <a:r>
              <a:rPr lang="en-US" dirty="0" err="1"/>
              <a:t>i,j,ave,A</a:t>
            </a:r>
            <a:r>
              <a:rPr lang="en-US" dirty="0"/>
              <a:t>); //</a:t>
            </a:r>
            <a:r>
              <a:rPr lang="en-US" dirty="0" smtClean="0"/>
              <a:t>ok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zh-CN" altLang="en-US" dirty="0" smtClean="0"/>
              <a:t>一维数组与二维数组的关系</a:t>
            </a:r>
            <a:endParaRPr lang="en-US" altLang="zh-CN" dirty="0" smtClean="0"/>
          </a:p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A[i][j] ===&gt;</a:t>
            </a:r>
            <a:r>
              <a:rPr lang="en-US" altLang="zh-CN" baseline="0" dirty="0" smtClean="0"/>
              <a:t> A[i*</a:t>
            </a:r>
            <a:r>
              <a:rPr lang="en-US" altLang="zh-CN" baseline="0" dirty="0" err="1" smtClean="0"/>
              <a:t>colum+j</a:t>
            </a:r>
            <a:r>
              <a:rPr lang="en-US" altLang="zh-CN" baseline="0" dirty="0" smtClean="0"/>
              <a:t>]</a:t>
            </a:r>
            <a:endParaRPr lang="zh-CN" altLang="en-US" dirty="0" smtClean="0"/>
          </a:p>
          <a:p>
            <a:endParaRPr lang="en-US" dirty="0"/>
          </a:p>
          <a:p>
            <a:endParaRPr lang="zh-CN" altLang="en-US" dirty="0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A[i][j] ===&gt;</a:t>
            </a:r>
            <a:r>
              <a:rPr lang="en-US" altLang="zh-CN" baseline="0" dirty="0" smtClean="0"/>
              <a:t> A[i*</a:t>
            </a:r>
            <a:r>
              <a:rPr lang="en-US" altLang="zh-CN" baseline="0" dirty="0" err="1" smtClean="0"/>
              <a:t>colum+j</a:t>
            </a:r>
            <a:r>
              <a:rPr lang="en-US" altLang="zh-CN" baseline="0" dirty="0" smtClean="0"/>
              <a:t>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FAEA7-C138-42DC-A874-0E602E7F65FF}" type="slidenum">
              <a:rPr lang="en-US" smtClean="0"/>
              <a:pPr/>
              <a:t>31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379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6867" name="Rectangle 3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-606425" y="8210550"/>
            <a:ext cx="7029450" cy="8928100"/>
          </a:xfrm>
          <a:prstGeom prst="rect">
            <a:avLst/>
          </a:prstGeom>
          <a:noFill/>
          <a:ln w="1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r>
              <a:rPr lang="zh-CN" altLang="en-US"/>
              <a:t>int *p,A[3][4];</a:t>
            </a:r>
          </a:p>
          <a:p>
            <a:r>
              <a:rPr lang="zh-CN" altLang="en-US"/>
              <a:t>p= A[0];</a:t>
            </a:r>
          </a:p>
          <a:p>
            <a:r>
              <a:rPr lang="zh-CN" altLang="en-US"/>
              <a:t>*p    A[0][0]</a:t>
            </a:r>
          </a:p>
          <a:p>
            <a:r>
              <a:rPr lang="zh-CN" altLang="en-US"/>
              <a:t>p++;</a:t>
            </a:r>
          </a:p>
          <a:p>
            <a:r>
              <a:rPr lang="zh-CN" altLang="en-US"/>
              <a:t>*p   A[0][1]</a:t>
            </a:r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int a[2][2]={{1,2},{3,4}};</a:t>
            </a:r>
          </a:p>
          <a:p>
            <a:r>
              <a:rPr lang="zh-CN" altLang="en-US"/>
              <a:t>int i,j,b[4];</a:t>
            </a:r>
          </a:p>
          <a:p>
            <a:r>
              <a:rPr lang="zh-CN" altLang="en-US"/>
              <a:t>  for (i=0;i&lt;2;i++) {</a:t>
            </a:r>
          </a:p>
          <a:p>
            <a:r>
              <a:rPr lang="zh-CN" altLang="en-US"/>
              <a:t>     for (j=0;j&lt;2;j++) {</a:t>
            </a:r>
          </a:p>
          <a:p>
            <a:r>
              <a:rPr lang="zh-CN" altLang="en-US"/>
              <a:t>         printf("%d  ",a[i][j]);</a:t>
            </a:r>
          </a:p>
          <a:p>
            <a:r>
              <a:rPr lang="zh-CN" altLang="en-US"/>
              <a:t>         b[i*2+j]=a[i][j];</a:t>
            </a:r>
          </a:p>
          <a:p>
            <a:r>
              <a:rPr lang="zh-CN" altLang="en-US"/>
              <a:t> }</a:t>
            </a:r>
          </a:p>
          <a:p>
            <a:r>
              <a:rPr lang="zh-CN" altLang="en-US"/>
              <a:t> printf("\n");</a:t>
            </a:r>
          </a:p>
          <a:p>
            <a:r>
              <a:rPr lang="zh-CN" altLang="en-US"/>
              <a:t>}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4075113" y="0"/>
            <a:ext cx="8839201" cy="6629400"/>
          </a:xfrm>
          <a:ln/>
        </p:spPr>
      </p:sp>
      <p:sp>
        <p:nvSpPr>
          <p:cNvPr id="49155" name="备注占位符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char str1[20],str2[20] = {"Hello!"};  // ok</a:t>
            </a:r>
            <a:endParaRPr lang="zh-CN" altLang="en-US"/>
          </a:p>
          <a:p>
            <a:r>
              <a:rPr lang="en-US"/>
              <a:t>//str1={"Hello!"};    // error</a:t>
            </a:r>
            <a:endParaRPr lang="zh-CN" altLang="en-US"/>
          </a:p>
          <a:p>
            <a:r>
              <a:rPr lang="en-US"/>
              <a:t>//str2=str1;          // error </a:t>
            </a:r>
            <a:r>
              <a:rPr lang="zh-CN" altLang="en-US"/>
              <a:t>左操作数必须为左值</a:t>
            </a:r>
            <a:r>
              <a:rPr lang="en-US"/>
              <a:t>,str1,str2</a:t>
            </a:r>
            <a:r>
              <a:rPr lang="zh-CN" altLang="en-US"/>
              <a:t>分别是两个数组的首地址常量，因此常量不能出现在左值</a:t>
            </a:r>
          </a:p>
          <a:p>
            <a:r>
              <a:rPr lang="en-US"/>
              <a:t>// </a:t>
            </a:r>
            <a:r>
              <a:rPr lang="zh-CN" altLang="en-US"/>
              <a:t>只能用 </a:t>
            </a:r>
          </a:p>
          <a:p>
            <a:r>
              <a:rPr lang="en-US"/>
              <a:t>strcpy(str2,str1);</a:t>
            </a:r>
            <a:endParaRPr lang="zh-CN" altLang="en-US"/>
          </a:p>
          <a:p>
            <a:r>
              <a:rPr lang="en-US"/>
              <a:t>strcpy(str2,</a:t>
            </a:r>
            <a:r>
              <a:rPr lang="zh-CN" altLang="en-US"/>
              <a:t>“</a:t>
            </a:r>
            <a:r>
              <a:rPr lang="en-US"/>
              <a:t>hello!</a:t>
            </a:r>
            <a:r>
              <a:rPr lang="zh-CN" altLang="en-US"/>
              <a:t>”</a:t>
            </a:r>
            <a:r>
              <a:rPr lang="en-US"/>
              <a:t>)</a:t>
            </a:r>
            <a:endParaRPr lang="zh-CN" altLang="en-US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1854195238" y="0"/>
            <a:ext cx="0" cy="2147483647"/>
          </a:xfrm>
          <a:ln/>
        </p:spPr>
      </p:sp>
      <p:sp>
        <p:nvSpPr>
          <p:cNvPr id="51203" name="备注占位符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\v</a:t>
            </a:r>
            <a:r>
              <a:rPr lang="zh-CN" altLang="en-US"/>
              <a:t>竖向跳格，</a:t>
            </a:r>
            <a:endParaRPr lang="en-US"/>
          </a:p>
          <a:p>
            <a:r>
              <a:rPr lang="en-US"/>
              <a:t>\\</a:t>
            </a:r>
            <a:r>
              <a:rPr lang="zh-CN" altLang="en-US"/>
              <a:t>反斜杠“</a:t>
            </a:r>
            <a:r>
              <a:rPr lang="en-US"/>
              <a:t>\</a:t>
            </a:r>
            <a:r>
              <a:rPr lang="zh-CN" altLang="en-US"/>
              <a:t>”</a:t>
            </a:r>
            <a:endParaRPr lang="en-US"/>
          </a:p>
          <a:p>
            <a:r>
              <a:rPr lang="en-US"/>
              <a:t>\xhh 1</a:t>
            </a:r>
            <a:r>
              <a:rPr lang="zh-CN" altLang="en-US"/>
              <a:t>到两位</a:t>
            </a:r>
            <a:r>
              <a:rPr lang="en-US"/>
              <a:t>16</a:t>
            </a:r>
            <a:r>
              <a:rPr lang="zh-CN" altLang="en-US"/>
              <a:t>进制数所代表的字符。</a:t>
            </a:r>
            <a:endParaRPr lang="en-US"/>
          </a:p>
          <a:p>
            <a:r>
              <a:rPr lang="en-US"/>
              <a:t>\0</a:t>
            </a:r>
            <a:r>
              <a:rPr lang="zh-CN" altLang="en-US"/>
              <a:t>空</a:t>
            </a:r>
            <a:endParaRPr lang="en-US"/>
          </a:p>
          <a:p>
            <a:pPr eaLnBrk="1" hangingPunct="1"/>
            <a:r>
              <a:rPr lang="en-US"/>
              <a:t>\ddd 1</a:t>
            </a:r>
            <a:r>
              <a:rPr lang="zh-CN" altLang="en-US"/>
              <a:t>到</a:t>
            </a:r>
            <a:r>
              <a:rPr lang="en-US"/>
              <a:t>3</a:t>
            </a:r>
            <a:r>
              <a:rPr lang="zh-CN" altLang="en-US"/>
              <a:t>位</a:t>
            </a:r>
            <a:r>
              <a:rPr lang="en-US"/>
              <a:t>8</a:t>
            </a:r>
            <a:r>
              <a:rPr lang="zh-CN" altLang="en-US"/>
              <a:t>进制数所代表的字符。</a:t>
            </a:r>
            <a:endParaRPr lang="en-US"/>
          </a:p>
          <a:p>
            <a:endParaRPr lang="zh-CN" altLang="en-US"/>
          </a:p>
          <a:p>
            <a:r>
              <a:rPr lang="en-US"/>
              <a:t>char  s1[10]={'A','\0','B','C','\0','D'};</a:t>
            </a:r>
            <a:endParaRPr lang="zh-CN" altLang="en-US"/>
          </a:p>
          <a:p>
            <a:r>
              <a:rPr lang="en-US"/>
              <a:t>char  s2[ ]="\t\v\\\0will\n";</a:t>
            </a:r>
            <a:endParaRPr lang="zh-CN" altLang="en-US"/>
          </a:p>
          <a:p>
            <a:r>
              <a:rPr lang="en-US"/>
              <a:t>char  s3[ ]="\x69\082\n";</a:t>
            </a:r>
            <a:endParaRPr lang="zh-CN" altLang="en-US"/>
          </a:p>
          <a:p>
            <a:r>
              <a:rPr lang="en-US"/>
              <a:t>printf("s1====%s\n",s1); // s1====A</a:t>
            </a:r>
            <a:endParaRPr lang="zh-CN" altLang="en-US"/>
          </a:p>
          <a:p>
            <a:r>
              <a:rPr lang="en-US"/>
              <a:t>printf("s2====%s\n",s2); // s2====  \  </a:t>
            </a:r>
            <a:r>
              <a:rPr lang="zh-CN" altLang="en-US"/>
              <a:t>竖向跳格（不起作用）反斜杠</a:t>
            </a:r>
          </a:p>
          <a:p>
            <a:r>
              <a:rPr lang="en-US"/>
              <a:t>printf("s3====%s\n",s3); // s3====i (0x69=105</a:t>
            </a:r>
            <a:r>
              <a:rPr lang="zh-CN" altLang="en-US"/>
              <a:t>的</a:t>
            </a:r>
            <a:r>
              <a:rPr lang="en-US"/>
              <a:t>ASCII) </a:t>
            </a:r>
            <a:r>
              <a:rPr lang="zh-CN" altLang="en-US"/>
              <a:t>，</a:t>
            </a:r>
            <a:r>
              <a:rPr lang="en-US"/>
              <a:t>\082</a:t>
            </a:r>
            <a:r>
              <a:rPr lang="zh-CN" altLang="en-US"/>
              <a:t>不认为是</a:t>
            </a:r>
            <a:r>
              <a:rPr lang="en-US"/>
              <a:t>3</a:t>
            </a:r>
            <a:r>
              <a:rPr lang="zh-CN" altLang="en-US"/>
              <a:t>位</a:t>
            </a:r>
            <a:r>
              <a:rPr lang="en-US"/>
              <a:t>8</a:t>
            </a:r>
            <a:r>
              <a:rPr lang="zh-CN" altLang="en-US"/>
              <a:t>进制，而是</a:t>
            </a:r>
            <a:r>
              <a:rPr lang="en-US"/>
              <a:t>\0</a:t>
            </a:r>
            <a:r>
              <a:rPr lang="zh-CN" altLang="en-US"/>
              <a:t>代表字符串结束</a:t>
            </a:r>
          </a:p>
          <a:p>
            <a:r>
              <a:rPr lang="en-US"/>
              <a:t>printf("s1,s2,s3 length=%d,%d,%d\n",strlen(s1),strlen(s2),strlen(s3)); // s1,s2,s3 length=1,3,1</a:t>
            </a:r>
            <a:endParaRPr lang="zh-CN" altLang="en-US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4275" name="Rectangle 3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-606425" y="8210550"/>
            <a:ext cx="7029450" cy="8928100"/>
          </a:xfrm>
          <a:prstGeom prst="rect">
            <a:avLst/>
          </a:prstGeom>
          <a:noFill/>
          <a:ln w="1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r>
              <a:rPr lang="zh-CN" altLang="en-US"/>
              <a:t>i，表示字符个数，包括空格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87003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74B211-D1F2-4100-BDD5-D2854CB78E9E}" type="slidenum">
              <a:rPr lang="zh-CN" altLang="en-US"/>
              <a:pPr/>
              <a:t>‹#›</a:t>
            </a:fld>
            <a:endParaRPr lang="en-US" sz="1800" b="0">
              <a:solidFill>
                <a:schemeClr val="tx1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412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6D9909-7AE1-46BA-A834-65AB1E105235}" type="slidenum">
              <a:rPr lang="zh-CN" altLang="en-US"/>
              <a:pPr/>
              <a:t>‹#›</a:t>
            </a:fld>
            <a:endParaRPr lang="en-US" sz="1800" b="0">
              <a:solidFill>
                <a:schemeClr val="tx1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424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BA5C56-A8FA-4133-BE0C-7B622021608C}" type="slidenum">
              <a:rPr lang="zh-CN" altLang="en-US"/>
              <a:pPr/>
              <a:t>‹#›</a:t>
            </a:fld>
            <a:endParaRPr lang="en-US" sz="1800" b="0">
              <a:solidFill>
                <a:schemeClr val="tx1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00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471CB7-0E12-4FEA-BC22-17E60019208F}" type="slidenum">
              <a:rPr lang="zh-CN" altLang="en-US"/>
              <a:pPr/>
              <a:t>‹#›</a:t>
            </a:fld>
            <a:endParaRPr lang="en-US" sz="1800" b="0">
              <a:solidFill>
                <a:schemeClr val="tx1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975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E3164C-AFFF-41E6-B9FE-8AD5469E82B0}" type="slidenum">
              <a:rPr lang="zh-CN" altLang="en-US"/>
              <a:pPr/>
              <a:t>‹#›</a:t>
            </a:fld>
            <a:endParaRPr lang="en-US" sz="1800" b="0">
              <a:solidFill>
                <a:schemeClr val="tx1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126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CE1950-990D-49C1-B071-31D4CD4EFE6A}" type="slidenum">
              <a:rPr lang="zh-CN" altLang="en-US"/>
              <a:pPr/>
              <a:t>‹#›</a:t>
            </a:fld>
            <a:endParaRPr lang="en-US" sz="1800" b="0">
              <a:solidFill>
                <a:schemeClr val="tx1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122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9C3B7A-3B3F-46B5-823E-9AB3A4D0FE2E}" type="slidenum">
              <a:rPr lang="zh-CN" altLang="en-US"/>
              <a:pPr/>
              <a:t>‹#›</a:t>
            </a:fld>
            <a:endParaRPr lang="en-US" sz="1800" b="0">
              <a:solidFill>
                <a:schemeClr val="tx1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855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0BDD79-96D7-4045-B81E-6F9B05F87751}" type="slidenum">
              <a:rPr lang="zh-CN" altLang="en-US"/>
              <a:pPr/>
              <a:t>‹#›</a:t>
            </a:fld>
            <a:endParaRPr lang="en-US" sz="1800" b="0">
              <a:solidFill>
                <a:schemeClr val="tx1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323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85FBFC-E2B0-4EDA-AD68-ACB901EF7CA3}" type="slidenum">
              <a:rPr lang="zh-CN" altLang="en-US"/>
              <a:pPr/>
              <a:t>‹#›</a:t>
            </a:fld>
            <a:endParaRPr lang="en-US" sz="1800" b="0">
              <a:solidFill>
                <a:schemeClr val="tx1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581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110CF4-DB28-48EE-9537-4934A46DF7FF}" type="slidenum">
              <a:rPr lang="zh-CN" altLang="en-US"/>
              <a:pPr/>
              <a:t>‹#›</a:t>
            </a:fld>
            <a:endParaRPr lang="en-US" sz="1800" b="0">
              <a:solidFill>
                <a:schemeClr val="tx1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597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1027" name="Group 3"/>
            <p:cNvGrpSpPr>
              <a:grpSpLocks/>
            </p:cNvGrpSpPr>
            <p:nvPr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1028" name="Rectangle 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zh-CN" sz="1800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1029" name="Freeform 5"/>
              <p:cNvSpPr>
                <a:spLocks noChangeArrowheads="1"/>
              </p:cNvSpPr>
              <p:nvPr/>
            </p:nvSpPr>
            <p:spPr bwMode="auto">
              <a:xfrm>
                <a:off x="288" y="0"/>
                <a:ext cx="1728" cy="735"/>
              </a:xfrm>
              <a:custGeom>
                <a:avLst/>
                <a:gdLst>
                  <a:gd name="T0" fmla="*/ 1728 w 1728"/>
                  <a:gd name="T1" fmla="*/ 0 h 735"/>
                  <a:gd name="T2" fmla="*/ 1728 w 1728"/>
                  <a:gd name="T3" fmla="*/ 480 h 735"/>
                  <a:gd name="T4" fmla="*/ 380 w 1728"/>
                  <a:gd name="T5" fmla="*/ 482 h 735"/>
                  <a:gd name="T6" fmla="*/ 354 w 1728"/>
                  <a:gd name="T7" fmla="*/ 480 h 735"/>
                  <a:gd name="T8" fmla="*/ 308 w 1728"/>
                  <a:gd name="T9" fmla="*/ 489 h 735"/>
                  <a:gd name="T10" fmla="*/ 246 w 1728"/>
                  <a:gd name="T11" fmla="*/ 531 h 735"/>
                  <a:gd name="T12" fmla="*/ 206 w 1728"/>
                  <a:gd name="T13" fmla="*/ 597 h 735"/>
                  <a:gd name="T14" fmla="*/ 192 w 1728"/>
                  <a:gd name="T15" fmla="*/ 666 h 735"/>
                  <a:gd name="T16" fmla="*/ 192 w 1728"/>
                  <a:gd name="T17" fmla="*/ 735 h 735"/>
                  <a:gd name="T18" fmla="*/ 0 w 1728"/>
                  <a:gd name="T19" fmla="*/ 735 h 735"/>
                  <a:gd name="T20" fmla="*/ 0 w 1728"/>
                  <a:gd name="T21" fmla="*/ 480 h 735"/>
                  <a:gd name="T22" fmla="*/ 0 w 1728"/>
                  <a:gd name="T23" fmla="*/ 0 h 735"/>
                  <a:gd name="T24" fmla="*/ 1728 w 1728"/>
                  <a:gd name="T25" fmla="*/ 0 h 73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28"/>
                  <a:gd name="T40" fmla="*/ 0 h 735"/>
                  <a:gd name="T41" fmla="*/ 1728 w 1728"/>
                  <a:gd name="T42" fmla="*/ 735 h 73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zh-CN" altLang="zh-CN" sz="1800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</p:grpSp>
        <p:grpSp>
          <p:nvGrpSpPr>
            <p:cNvPr id="1030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0" y="0"/>
              <a:chExt cx="4656" cy="201"/>
            </a:xfrm>
          </p:grpSpPr>
          <p:sp>
            <p:nvSpPr>
              <p:cNvPr id="1031" name="AutoShape 7"/>
              <p:cNvSpPr>
                <a:spLocks noChangeArrowheads="1"/>
              </p:cNvSpPr>
              <p:nvPr/>
            </p:nvSpPr>
            <p:spPr bwMode="auto">
              <a:xfrm>
                <a:off x="240" y="0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zh-CN" sz="1800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1032" name="AutoShape 8"/>
              <p:cNvSpPr>
                <a:spLocks noChangeArrowheads="1"/>
              </p:cNvSpPr>
              <p:nvPr/>
            </p:nvSpPr>
            <p:spPr bwMode="auto">
              <a:xfrm flipH="1">
                <a:off x="0" y="0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zh-CN" sz="1800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</p:grpSp>
      </p:grpSp>
      <p:sp>
        <p:nvSpPr>
          <p:cNvPr id="1033" name="AutoShape 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pitchFamily="34" charset="0"/>
              </a:rPr>
              <a:t>单击此处编辑母版标题样式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Arial" pitchFamily="34" charset="0"/>
              </a:rPr>
              <a:t>第二级</a:t>
            </a:r>
          </a:p>
          <a:p>
            <a:pPr lvl="2"/>
            <a:r>
              <a:rPr lang="zh-CN" smtClean="0">
                <a:sym typeface="Arial" pitchFamily="34" charset="0"/>
              </a:rPr>
              <a:t>第三级</a:t>
            </a:r>
          </a:p>
          <a:p>
            <a:pPr lvl="3"/>
            <a:r>
              <a:rPr lang="zh-CN" smtClean="0">
                <a:sym typeface="Arial" pitchFamily="34" charset="0"/>
              </a:rPr>
              <a:t>第四级</a:t>
            </a:r>
          </a:p>
          <a:p>
            <a:pPr lvl="4"/>
            <a:r>
              <a:rPr lang="zh-CN" smtClean="0">
                <a:sym typeface="Arial" pitchFamily="34" charset="0"/>
              </a:rPr>
              <a:t>第五级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sym typeface="Arial" pitchFamily="34" charset="0"/>
              </a:defRPr>
            </a:lvl1pPr>
          </a:lstStyle>
          <a:p>
            <a:endParaRPr lang="zh-CN" altLang="zh-CN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sym typeface="Arial" pitchFamily="34" charset="0"/>
              </a:defRPr>
            </a:lvl1pPr>
          </a:lstStyle>
          <a:p>
            <a:endParaRPr lang="zh-CN" altLang="zh-CN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sz="2600" b="1">
                <a:solidFill>
                  <a:schemeClr val="bg1"/>
                </a:solidFill>
                <a:latin typeface="+mn-lt"/>
                <a:sym typeface="Arial" pitchFamily="34" charset="0"/>
              </a:defRPr>
            </a:lvl1pPr>
          </a:lstStyle>
          <a:p>
            <a:fld id="{9A680156-91D9-498F-843C-C156D20B82E9}" type="slidenum">
              <a:rPr lang="zh-CN" altLang="en-US"/>
              <a:pPr/>
              <a:t>‹#›</a:t>
            </a:fld>
            <a:endParaRPr lang="en-US" sz="1800" b="0">
              <a:solidFill>
                <a:schemeClr val="tx1"/>
              </a:solidFill>
              <a:latin typeface="Tahoma" pitchFamily="34" charset="0"/>
            </a:endParaRPr>
          </a:p>
        </p:txBody>
      </p:sp>
      <p:grpSp>
        <p:nvGrpSpPr>
          <p:cNvPr id="1038" name="Group 14"/>
          <p:cNvGrpSpPr>
            <a:grpSpLocks/>
          </p:cNvGrpSpPr>
          <p:nvPr/>
        </p:nvGrpSpPr>
        <p:grpSpPr bwMode="auto">
          <a:xfrm>
            <a:off x="0" y="6543675"/>
            <a:ext cx="4797425" cy="304800"/>
            <a:chOff x="0" y="0"/>
            <a:chExt cx="3022" cy="192"/>
          </a:xfrm>
        </p:grpSpPr>
        <p:grpSp>
          <p:nvGrpSpPr>
            <p:cNvPr id="1039" name="Group 15"/>
            <p:cNvGrpSpPr>
              <a:grpSpLocks/>
            </p:cNvGrpSpPr>
            <p:nvPr/>
          </p:nvGrpSpPr>
          <p:grpSpPr bwMode="auto">
            <a:xfrm flipH="1">
              <a:off x="0" y="0"/>
              <a:ext cx="3022" cy="190"/>
              <a:chOff x="0" y="0"/>
              <a:chExt cx="3116" cy="190"/>
            </a:xfrm>
          </p:grpSpPr>
          <p:sp>
            <p:nvSpPr>
              <p:cNvPr id="1040" name="Rectangle 16"/>
              <p:cNvSpPr>
                <a:spLocks noChangeArrowheads="1"/>
              </p:cNvSpPr>
              <p:nvPr/>
            </p:nvSpPr>
            <p:spPr bwMode="auto">
              <a:xfrm>
                <a:off x="192" y="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 cmpd="sng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 sz="18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1041" name="AutoShape 17"/>
              <p:cNvSpPr>
                <a:spLocks noChangeArrowheads="1"/>
              </p:cNvSpPr>
              <p:nvPr/>
            </p:nvSpPr>
            <p:spPr bwMode="auto">
              <a:xfrm flipH="1">
                <a:off x="0" y="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 cmpd="sng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 sz="18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</p:grpSp>
        <p:sp>
          <p:nvSpPr>
            <p:cNvPr id="1042" name="Text Box 18"/>
            <p:cNvSpPr>
              <a:spLocks noChangeArrowheads="1"/>
            </p:cNvSpPr>
            <p:nvPr/>
          </p:nvSpPr>
          <p:spPr bwMode="auto">
            <a:xfrm>
              <a:off x="168" y="0"/>
              <a:ext cx="254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solidFill>
                    <a:srgbClr val="FFFFFF"/>
                  </a:solidFill>
                  <a:latin typeface="Times New Roman" pitchFamily="18" charset="0"/>
                  <a:ea typeface="楷体_GB2312" pitchFamily="1" charset="-122"/>
                  <a:sym typeface="Times New Roman" pitchFamily="18" charset="0"/>
                </a:rPr>
                <a:t>西安电子科技大学  </a:t>
              </a:r>
              <a:r>
                <a:rPr lang="en-US" sz="1400" b="1">
                  <a:solidFill>
                    <a:srgbClr val="FFFFFF"/>
                  </a:solidFill>
                  <a:latin typeface="Times New Roman" pitchFamily="18" charset="0"/>
                  <a:ea typeface="楷体_GB2312" pitchFamily="1" charset="-122"/>
                  <a:sym typeface="Times New Roman" pitchFamily="18" charset="0"/>
                </a:rPr>
                <a:t>Xidian University</a:t>
              </a:r>
              <a:endParaRPr lang="zh-CN" altLang="en-US"/>
            </a:p>
          </p:txBody>
        </p:sp>
      </p:grpSp>
      <p:sp>
        <p:nvSpPr>
          <p:cNvPr id="1043" name="Text Box 19"/>
          <p:cNvSpPr>
            <a:spLocks noChangeArrowheads="1"/>
          </p:cNvSpPr>
          <p:nvPr/>
        </p:nvSpPr>
        <p:spPr bwMode="auto">
          <a:xfrm>
            <a:off x="7315200" y="6543675"/>
            <a:ext cx="18288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solidFill>
                  <a:srgbClr val="FFFFFF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第 </a:t>
            </a:r>
            <a:fld id="{F7237AA4-01AB-49A6-AAF2-03ECB6E0A6FD}" type="slidenum">
              <a:rPr lang="en-US" sz="1400" b="1">
                <a:solidFill>
                  <a:srgbClr val="FFFFFF"/>
                </a:solidFill>
                <a:latin typeface="Times New Roman" pitchFamily="18" charset="0"/>
                <a:ea typeface="楷体_GB2312" pitchFamily="1" charset="-122"/>
                <a:sym typeface="Times New Roman" pitchFamily="18" charset="0"/>
              </a:rPr>
              <a:pPr algn="ctr">
                <a:spcBef>
                  <a:spcPct val="50000"/>
                </a:spcBef>
              </a:pPr>
              <a:t>‹#›</a:t>
            </a:fld>
            <a:r>
              <a:rPr lang="en-US" sz="1400" b="1">
                <a:solidFill>
                  <a:srgbClr val="FFFFFF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 </a:t>
            </a:r>
            <a:r>
              <a:rPr lang="zh-CN" altLang="en-US" sz="1400" b="1">
                <a:solidFill>
                  <a:srgbClr val="FFFFFF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页</a:t>
            </a:r>
            <a:endParaRPr lang="zh-CN" altLang="en-US" sz="1400" b="1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044" name="AutoShape 20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400800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 sz="1800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1045" name="AutoShape 22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 sz="1800">
              <a:solidFill>
                <a:srgbClr val="FFFFFF"/>
              </a:solidFill>
              <a:sym typeface="Arial" pitchFamily="34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  <a:sym typeface="Arial" pitchFamily="34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9pPr>
    </p:titleStyle>
    <p:bodyStyle>
      <a:lvl1pPr marL="342900" indent="-342900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742950" indent="-285750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–"/>
        <a:defRPr sz="2400">
          <a:solidFill>
            <a:schemeClr val="tx1"/>
          </a:solidFill>
          <a:latin typeface="+mn-lt"/>
          <a:ea typeface="+mn-ea"/>
          <a:sym typeface="Arial" pitchFamily="34" charset="0"/>
        </a:defRPr>
      </a:lvl2pPr>
      <a:lvl3pPr marL="1143000" indent="-228600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3pPr>
      <a:lvl4pPr marL="1600200" indent="-228600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–"/>
        <a:defRPr>
          <a:solidFill>
            <a:schemeClr val="tx1"/>
          </a:solidFill>
          <a:latin typeface="+mn-lt"/>
          <a:ea typeface="+mn-ea"/>
          <a:sym typeface="Arial" pitchFamily="34" charset="0"/>
        </a:defRPr>
      </a:lvl4pPr>
      <a:lvl5pPr marL="2057400" indent="-228600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  <a:sym typeface="Arial" pitchFamily="34" charset="0"/>
        </a:defRPr>
      </a:lvl5pPr>
      <a:lvl6pPr marL="2514600" indent="-228600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  <a:sym typeface="Arial" pitchFamily="34" charset="0"/>
        </a:defRPr>
      </a:lvl6pPr>
      <a:lvl7pPr marL="2971800" indent="-228600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  <a:sym typeface="Arial" pitchFamily="34" charset="0"/>
        </a:defRPr>
      </a:lvl7pPr>
      <a:lvl8pPr marL="3429000" indent="-228600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  <a:sym typeface="Arial" pitchFamily="34" charset="0"/>
        </a:defRPr>
      </a:lvl8pPr>
      <a:lvl9pPr marL="3886200" indent="-228600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5" Type="http://schemas.openxmlformats.org/officeDocument/2006/relationships/slide" Target="slide2.xml"/><Relationship Id="rId4" Type="http://schemas.openxmlformats.org/officeDocument/2006/relationships/slide" Target="slide3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3"/>
          <p:cNvSpPr>
            <a:spLocks noChangeArrowheads="1"/>
          </p:cNvSpPr>
          <p:nvPr/>
        </p:nvSpPr>
        <p:spPr bwMode="auto">
          <a:xfrm>
            <a:off x="914400" y="762000"/>
            <a:ext cx="8001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zh-CN" altLang="en-US" sz="4400">
                <a:solidFill>
                  <a:schemeClr val="tx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第六章  数组</a:t>
            </a:r>
            <a:endParaRPr lang="zh-CN" altLang="en-US"/>
          </a:p>
        </p:txBody>
      </p:sp>
      <p:sp>
        <p:nvSpPr>
          <p:cNvPr id="3075" name="Rectangle 24"/>
          <p:cNvSpPr>
            <a:spLocks noChangeArrowheads="1"/>
          </p:cNvSpPr>
          <p:nvPr/>
        </p:nvSpPr>
        <p:spPr bwMode="auto">
          <a:xfrm>
            <a:off x="3413125" y="3119438"/>
            <a:ext cx="2139950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/>
            <a:r>
              <a:rPr lang="zh-CN" altLang="en-US">
                <a:solidFill>
                  <a:srgbClr val="FFFFFF"/>
                </a:solidFill>
                <a:latin typeface="隶书" pitchFamily="49" charset="-122"/>
                <a:ea typeface="隶书" pitchFamily="49" charset="-122"/>
                <a:sym typeface="隶书" pitchFamily="49" charset="-122"/>
                <a:hlinkClick r:id="rId2" action="ppaction://hlinksldjump"/>
              </a:rPr>
              <a:t>一维数组</a:t>
            </a:r>
            <a:endParaRPr lang="zh-CN" altLang="en-US">
              <a:solidFill>
                <a:srgbClr val="FFFFFF"/>
              </a:solidFill>
              <a:latin typeface="隶书" pitchFamily="49" charset="-122"/>
              <a:ea typeface="隶书" pitchFamily="49" charset="-122"/>
              <a:sym typeface="隶书" pitchFamily="49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zh-CN" altLang="en-US">
              <a:solidFill>
                <a:srgbClr val="FFFFFF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3076" name="Text Box 25"/>
          <p:cNvSpPr>
            <a:spLocks noChangeArrowheads="1"/>
          </p:cNvSpPr>
          <p:nvPr/>
        </p:nvSpPr>
        <p:spPr bwMode="auto">
          <a:xfrm>
            <a:off x="3454400" y="3786188"/>
            <a:ext cx="3076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  <a:hlinkClick r:id="rId3" action="ppaction://hlinksldjump"/>
              </a:rPr>
              <a:t>二维数组及多维数组</a:t>
            </a:r>
            <a:endParaRPr lang="zh-CN" altLang="en-US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3077" name="Text Box 26"/>
          <p:cNvSpPr>
            <a:spLocks noChangeArrowheads="1"/>
          </p:cNvSpPr>
          <p:nvPr/>
        </p:nvSpPr>
        <p:spPr bwMode="auto">
          <a:xfrm>
            <a:off x="3438525" y="4416425"/>
            <a:ext cx="3284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  <a:hlinkClick r:id="rId4" action="ppaction://hlinksldjump"/>
              </a:rPr>
              <a:t>字符数组和字符串</a:t>
            </a:r>
            <a:endParaRPr lang="zh-CN" altLang="en-US" b="1">
              <a:solidFill>
                <a:srgbClr val="FFFFFF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</p:txBody>
      </p:sp>
      <p:sp>
        <p:nvSpPr>
          <p:cNvPr id="3078" name="Text Box 27"/>
          <p:cNvSpPr>
            <a:spLocks noChangeArrowheads="1"/>
          </p:cNvSpPr>
          <p:nvPr/>
        </p:nvSpPr>
        <p:spPr bwMode="auto">
          <a:xfrm>
            <a:off x="3348038" y="2498725"/>
            <a:ext cx="2408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  <a:hlinkClick r:id="rId5" action="ppaction://hlinksldjump"/>
              </a:rPr>
              <a:t>数组概念</a:t>
            </a:r>
            <a:endParaRPr lang="zh-CN" altLang="en-US">
              <a:solidFill>
                <a:srgbClr val="FFFFFF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>
            <a:spLocks noChangeArrowheads="1"/>
          </p:cNvSpPr>
          <p:nvPr/>
        </p:nvSpPr>
        <p:spPr bwMode="auto">
          <a:xfrm>
            <a:off x="971550" y="2636838"/>
            <a:ext cx="6915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5F500"/>
                </a:solidFill>
                <a:latin typeface="Times New Roman" pitchFamily="18" charset="0"/>
                <a:sym typeface="Times New Roman" pitchFamily="18" charset="0"/>
              </a:rPr>
              <a:t>一、查找  </a:t>
            </a:r>
          </a:p>
        </p:txBody>
      </p:sp>
      <p:sp>
        <p:nvSpPr>
          <p:cNvPr id="11267" name="Text Box 3"/>
          <p:cNvSpPr>
            <a:spLocks noChangeArrowheads="1"/>
          </p:cNvSpPr>
          <p:nvPr/>
        </p:nvSpPr>
        <p:spPr bwMode="auto">
          <a:xfrm>
            <a:off x="1258888" y="3860800"/>
            <a:ext cx="7632700" cy="978729"/>
          </a:xfrm>
          <a:prstGeom prst="rect">
            <a:avLst/>
          </a:prstGeom>
          <a:solidFill>
            <a:schemeClr val="tx1"/>
          </a:solidFill>
          <a:ln w="22225" cmpd="sng">
            <a:solidFill>
              <a:srgbClr val="00808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762000">
              <a:lnSpc>
                <a:spcPct val="120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rgbClr val="333300"/>
                </a:solidFill>
                <a:latin typeface="Times New Roman" pitchFamily="18" charset="0"/>
              </a:rPr>
              <a:t>从键盘上输入15个数，并检查整数</a:t>
            </a:r>
            <a:r>
              <a:rPr lang="en-US" b="1" dirty="0">
                <a:solidFill>
                  <a:srgbClr val="333300"/>
                </a:solidFill>
                <a:latin typeface="Times New Roman" pitchFamily="18" charset="0"/>
              </a:rPr>
              <a:t>10</a:t>
            </a:r>
            <a:r>
              <a:rPr lang="zh-CN" altLang="en-US" b="1" dirty="0">
                <a:solidFill>
                  <a:srgbClr val="333300"/>
                </a:solidFill>
                <a:latin typeface="Times New Roman" pitchFamily="18" charset="0"/>
              </a:rPr>
              <a:t>是否</a:t>
            </a:r>
            <a:r>
              <a:rPr lang="zh-CN" altLang="en-US" b="1" dirty="0" smtClean="0">
                <a:solidFill>
                  <a:srgbClr val="333300"/>
                </a:solidFill>
                <a:latin typeface="Times New Roman" pitchFamily="18" charset="0"/>
              </a:rPr>
              <a:t>包含在</a:t>
            </a:r>
            <a:r>
              <a:rPr lang="zh-CN" altLang="en-US" b="1" dirty="0">
                <a:solidFill>
                  <a:srgbClr val="333300"/>
                </a:solidFill>
                <a:latin typeface="Times New Roman" pitchFamily="18" charset="0"/>
              </a:rPr>
              <a:t>这些数中，若是则输出其第一次出现的位置</a:t>
            </a:r>
            <a:endParaRPr lang="zh-CN" altLang="en-US" dirty="0"/>
          </a:p>
        </p:txBody>
      </p:sp>
      <p:sp>
        <p:nvSpPr>
          <p:cNvPr id="11268" name="Text Box 5"/>
          <p:cNvSpPr>
            <a:spLocks noChangeArrowheads="1"/>
          </p:cNvSpPr>
          <p:nvPr/>
        </p:nvSpPr>
        <p:spPr bwMode="auto">
          <a:xfrm>
            <a:off x="900113" y="1196975"/>
            <a:ext cx="4724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chemeClr val="tx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数组应用实例</a:t>
            </a:r>
            <a:endParaRPr lang="zh-CN" altLang="en-US"/>
          </a:p>
        </p:txBody>
      </p:sp>
      <p:grpSp>
        <p:nvGrpSpPr>
          <p:cNvPr id="11269" name="Group 13"/>
          <p:cNvGrpSpPr>
            <a:grpSpLocks/>
          </p:cNvGrpSpPr>
          <p:nvPr/>
        </p:nvGrpSpPr>
        <p:grpSpPr bwMode="auto">
          <a:xfrm>
            <a:off x="7239000" y="0"/>
            <a:ext cx="1654175" cy="476250"/>
            <a:chOff x="0" y="0"/>
            <a:chExt cx="1002" cy="288"/>
          </a:xfrm>
        </p:grpSpPr>
        <p:sp>
          <p:nvSpPr>
            <p:cNvPr id="11270" name="Rectangle 14"/>
            <p:cNvSpPr>
              <a:spLocks noChangeArrowheads="1"/>
            </p:cNvSpPr>
            <p:nvPr/>
          </p:nvSpPr>
          <p:spPr bwMode="auto">
            <a:xfrm>
              <a:off x="0" y="0"/>
              <a:ext cx="100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11271" name="Rectangle 15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5"/>
          <p:cNvSpPr>
            <a:spLocks noChangeArrowheads="1"/>
          </p:cNvSpPr>
          <p:nvPr/>
        </p:nvSpPr>
        <p:spPr bwMode="auto">
          <a:xfrm>
            <a:off x="1835150" y="620713"/>
            <a:ext cx="6985000" cy="5780087"/>
          </a:xfrm>
          <a:prstGeom prst="rect">
            <a:avLst/>
          </a:prstGeom>
          <a:solidFill>
            <a:srgbClr val="FFFF7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void main()</a:t>
            </a:r>
            <a:endParaRPr lang="zh-CN" altLang="en-US">
              <a:solidFill>
                <a:srgbClr val="0909FF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en-US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{int i,flag,data[15]; </a:t>
            </a:r>
            <a:endParaRPr lang="zh-CN" altLang="en-US">
              <a:solidFill>
                <a:srgbClr val="0909FF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en-US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  flag=0;</a:t>
            </a:r>
            <a:endParaRPr lang="zh-CN" altLang="en-US">
              <a:solidFill>
                <a:srgbClr val="0909FF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en-US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  printf(“Input your number:\n”);</a:t>
            </a:r>
            <a:endParaRPr lang="zh-CN" altLang="en-US">
              <a:solidFill>
                <a:srgbClr val="0909FF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en-US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  for(i=0;i&lt;15;i++)</a:t>
            </a:r>
            <a:endParaRPr lang="zh-CN" altLang="en-US">
              <a:solidFill>
                <a:srgbClr val="0909FF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en-US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     scanf(“%d”,&amp;data[i]);</a:t>
            </a:r>
            <a:endParaRPr lang="zh-CN" altLang="en-US">
              <a:solidFill>
                <a:srgbClr val="0909FF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en-US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  for(i=0;i&lt;15;i++)</a:t>
            </a:r>
            <a:endParaRPr lang="zh-CN" altLang="en-US">
              <a:solidFill>
                <a:srgbClr val="0909FF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en-US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    if(data[i]==10)</a:t>
            </a:r>
            <a:endParaRPr lang="zh-CN" altLang="en-US">
              <a:solidFill>
                <a:srgbClr val="0909FF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en-US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      {printf(“10 is inputed in the position%d”,i+1);</a:t>
            </a:r>
            <a:endParaRPr lang="zh-CN" altLang="en-US">
              <a:solidFill>
                <a:srgbClr val="0909FF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en-US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       flag=1;</a:t>
            </a:r>
            <a:endParaRPr lang="zh-CN" altLang="en-US">
              <a:solidFill>
                <a:srgbClr val="0909FF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en-US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       break;}</a:t>
            </a:r>
            <a:endParaRPr lang="zh-CN" altLang="en-US">
              <a:solidFill>
                <a:srgbClr val="0909FF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en-US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  if(flag==0) printf(“10 is not in numbers”);</a:t>
            </a:r>
            <a:endParaRPr lang="zh-CN" altLang="en-US">
              <a:solidFill>
                <a:srgbClr val="0909FF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en-US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zh-CN" altLang="en-US"/>
          </a:p>
        </p:txBody>
      </p:sp>
      <p:sp>
        <p:nvSpPr>
          <p:cNvPr id="12291" name="Text Box 4"/>
          <p:cNvSpPr>
            <a:spLocks noChangeArrowheads="1"/>
          </p:cNvSpPr>
          <p:nvPr/>
        </p:nvSpPr>
        <p:spPr bwMode="auto">
          <a:xfrm>
            <a:off x="1187450" y="44450"/>
            <a:ext cx="2449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FFFF"/>
                </a:solidFill>
                <a:sym typeface="Arial" pitchFamily="34" charset="0"/>
              </a:rPr>
              <a:t>程序如下：</a:t>
            </a:r>
            <a:endParaRPr lang="zh-CN" altLang="en-US"/>
          </a:p>
        </p:txBody>
      </p:sp>
      <p:sp>
        <p:nvSpPr>
          <p:cNvPr id="12292" name="AutoShape 6"/>
          <p:cNvSpPr>
            <a:spLocks noChangeArrowheads="1"/>
          </p:cNvSpPr>
          <p:nvPr/>
        </p:nvSpPr>
        <p:spPr bwMode="auto">
          <a:xfrm>
            <a:off x="5364163" y="549275"/>
            <a:ext cx="3024187" cy="936625"/>
          </a:xfrm>
          <a:prstGeom prst="wedgeRoundRectCallout">
            <a:avLst>
              <a:gd name="adj1" fmla="val -86532"/>
              <a:gd name="adj2" fmla="val 170505"/>
              <a:gd name="adj3" fmla="val 16667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>
                <a:solidFill>
                  <a:schemeClr val="bg2"/>
                </a:solidFill>
                <a:sym typeface="Arial" pitchFamily="34" charset="0"/>
              </a:rPr>
              <a:t>采用循环方式对数组元素赋值</a:t>
            </a:r>
            <a:endParaRPr lang="zh-CN" altLang="en-US"/>
          </a:p>
        </p:txBody>
      </p:sp>
      <p:sp>
        <p:nvSpPr>
          <p:cNvPr id="12293" name="AutoShape 7"/>
          <p:cNvSpPr>
            <a:spLocks noChangeArrowheads="1"/>
          </p:cNvSpPr>
          <p:nvPr/>
        </p:nvSpPr>
        <p:spPr bwMode="auto">
          <a:xfrm>
            <a:off x="250825" y="908050"/>
            <a:ext cx="1511300" cy="576263"/>
          </a:xfrm>
          <a:prstGeom prst="wedgeRoundRectCallout">
            <a:avLst>
              <a:gd name="adj1" fmla="val 67227"/>
              <a:gd name="adj2" fmla="val 102894"/>
              <a:gd name="adj3" fmla="val 16667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>
                <a:solidFill>
                  <a:schemeClr val="bg2"/>
                </a:solidFill>
                <a:sym typeface="Arial" pitchFamily="34" charset="0"/>
              </a:rPr>
              <a:t>标志变量</a:t>
            </a:r>
            <a:endParaRPr lang="zh-CN" altLang="en-US"/>
          </a:p>
        </p:txBody>
      </p:sp>
      <p:sp>
        <p:nvSpPr>
          <p:cNvPr id="12294" name="AutoShape 8"/>
          <p:cNvSpPr>
            <a:spLocks noChangeArrowheads="1"/>
          </p:cNvSpPr>
          <p:nvPr/>
        </p:nvSpPr>
        <p:spPr bwMode="auto">
          <a:xfrm>
            <a:off x="323850" y="3068638"/>
            <a:ext cx="1511300" cy="576262"/>
          </a:xfrm>
          <a:prstGeom prst="wedgeRoundRectCallout">
            <a:avLst>
              <a:gd name="adj1" fmla="val 65440"/>
              <a:gd name="adj2" fmla="val 102343"/>
              <a:gd name="adj3" fmla="val 16667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>
                <a:solidFill>
                  <a:schemeClr val="bg2"/>
                </a:solidFill>
                <a:sym typeface="Arial" pitchFamily="34" charset="0"/>
              </a:rPr>
              <a:t>查找</a:t>
            </a:r>
            <a:r>
              <a:rPr lang="en-US">
                <a:solidFill>
                  <a:schemeClr val="bg2"/>
                </a:solidFill>
                <a:sym typeface="Arial" pitchFamily="34" charset="0"/>
              </a:rPr>
              <a:t>10</a:t>
            </a:r>
            <a:endParaRPr lang="zh-CN" altLang="en-US"/>
          </a:p>
        </p:txBody>
      </p:sp>
      <p:grpSp>
        <p:nvGrpSpPr>
          <p:cNvPr id="12295" name="Group 16"/>
          <p:cNvGrpSpPr>
            <a:grpSpLocks/>
          </p:cNvGrpSpPr>
          <p:nvPr/>
        </p:nvGrpSpPr>
        <p:grpSpPr bwMode="auto">
          <a:xfrm>
            <a:off x="7239000" y="0"/>
            <a:ext cx="1590675" cy="476250"/>
            <a:chOff x="0" y="0"/>
            <a:chExt cx="1008" cy="288"/>
          </a:xfrm>
        </p:grpSpPr>
        <p:sp>
          <p:nvSpPr>
            <p:cNvPr id="12296" name="Rectangle 17"/>
            <p:cNvSpPr>
              <a:spLocks noChangeArrowheads="1"/>
            </p:cNvSpPr>
            <p:nvPr/>
          </p:nvSpPr>
          <p:spPr bwMode="auto">
            <a:xfrm>
              <a:off x="0" y="0"/>
              <a:ext cx="100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12297" name="Rectangle 18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ur="indefinite" display="1" masterRel="sameClick">
                                          <p:stCondLst>
                                            <p:cond evt="begin" delay="0"/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  <p:set>
                                      <p:cBhvr override="childStyle">
                                        <p:cTn dur="1" display="1" masterRel="nextClick" afterEffect="1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ur="indefinite" display="1" masterRel="sameClick">
                                          <p:stCondLst>
                                            <p:cond evt="begin" delay="0"/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  <p:set>
                                      <p:cBhvr override="childStyle">
                                        <p:cTn dur="1" display="1" masterRel="nextClick" afterEffect="1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ur="indefinite" display="1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  <p:set>
                                      <p:cBhvr override="childStyle">
                                        <p:cTn dur="1" display="1" masterRel="nextClick" afterEffect="1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bldLvl="0" animBg="1" autoUpdateAnimBg="0"/>
      <p:bldP spid="12293" grpId="0" bldLvl="0" animBg="1" autoUpdateAnimBg="0"/>
      <p:bldP spid="12294" grpId="0" bldLvl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>
            <a:spLocks noChangeArrowheads="1"/>
          </p:cNvSpPr>
          <p:nvPr/>
        </p:nvSpPr>
        <p:spPr bwMode="auto">
          <a:xfrm>
            <a:off x="1047750" y="1200150"/>
            <a:ext cx="6915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二、内存与数组的关系</a:t>
            </a:r>
          </a:p>
        </p:txBody>
      </p:sp>
      <p:sp>
        <p:nvSpPr>
          <p:cNvPr id="13315" name="Text Box 3"/>
          <p:cNvSpPr>
            <a:spLocks noChangeArrowheads="1"/>
          </p:cNvSpPr>
          <p:nvPr/>
        </p:nvSpPr>
        <p:spPr bwMode="auto">
          <a:xfrm>
            <a:off x="683730" y="2315567"/>
            <a:ext cx="7712075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762000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  <a:sym typeface="Monotype Sorts" pitchFamily="2" charset="2"/>
              </a:rPr>
              <a:t>数组</a:t>
            </a:r>
            <a:r>
              <a:rPr lang="zh-CN" altLang="en-US" sz="2800" b="1" dirty="0">
                <a:latin typeface="Times New Roman" pitchFamily="18" charset="0"/>
                <a:sym typeface="Monotype Sorts" pitchFamily="2" charset="2"/>
              </a:rPr>
              <a:t>元素在内存中是按顺序连续存放的；</a:t>
            </a:r>
            <a:endParaRPr lang="zh-CN" altLang="en-US" sz="2800" b="1" dirty="0">
              <a:latin typeface="Times New Roman" pitchFamily="18" charset="0"/>
            </a:endParaRPr>
          </a:p>
        </p:txBody>
      </p:sp>
      <p:sp>
        <p:nvSpPr>
          <p:cNvPr id="13316" name="Text Box 4"/>
          <p:cNvSpPr>
            <a:spLocks noChangeArrowheads="1"/>
          </p:cNvSpPr>
          <p:nvPr/>
        </p:nvSpPr>
        <p:spPr bwMode="auto">
          <a:xfrm>
            <a:off x="873125" y="5351463"/>
            <a:ext cx="7200900" cy="1143000"/>
          </a:xfrm>
          <a:prstGeom prst="rect">
            <a:avLst/>
          </a:prstGeom>
          <a:solidFill>
            <a:schemeClr val="tx2"/>
          </a:solidFill>
          <a:ln w="25400" cmpd="sng">
            <a:solidFill>
              <a:srgbClr val="33996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762000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sym typeface="Monotype Sorts" pitchFamily="2" charset="2"/>
              </a:rPr>
              <a:t>重要特性：</a:t>
            </a: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  <a:sym typeface="Monotype Sorts" pitchFamily="2" charset="2"/>
              </a:rPr>
              <a:t>系统对超出数组元素的使用不查错。</a:t>
            </a:r>
            <a:endParaRPr lang="zh-CN" altLang="en-US" sz="2800" b="1" dirty="0">
              <a:solidFill>
                <a:schemeClr val="bg2"/>
              </a:solidFill>
              <a:latin typeface="Times New Roman" pitchFamily="18" charset="0"/>
            </a:endParaRPr>
          </a:p>
        </p:txBody>
      </p:sp>
      <p:grpSp>
        <p:nvGrpSpPr>
          <p:cNvPr id="13317" name="Group 12"/>
          <p:cNvGrpSpPr>
            <a:grpSpLocks/>
          </p:cNvGrpSpPr>
          <p:nvPr/>
        </p:nvGrpSpPr>
        <p:grpSpPr bwMode="auto">
          <a:xfrm>
            <a:off x="7235825" y="0"/>
            <a:ext cx="1590675" cy="457200"/>
            <a:chOff x="0" y="0"/>
            <a:chExt cx="1002" cy="288"/>
          </a:xfrm>
        </p:grpSpPr>
        <p:sp>
          <p:nvSpPr>
            <p:cNvPr id="13318" name="Rectangle 13"/>
            <p:cNvSpPr>
              <a:spLocks noChangeArrowheads="1"/>
            </p:cNvSpPr>
            <p:nvPr/>
          </p:nvSpPr>
          <p:spPr bwMode="auto">
            <a:xfrm>
              <a:off x="0" y="0"/>
              <a:ext cx="10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13319" name="Rectangle 14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grpSp>
        <p:nvGrpSpPr>
          <p:cNvPr id="13326" name="Group 27"/>
          <p:cNvGrpSpPr>
            <a:grpSpLocks/>
          </p:cNvGrpSpPr>
          <p:nvPr/>
        </p:nvGrpSpPr>
        <p:grpSpPr bwMode="auto">
          <a:xfrm>
            <a:off x="6234113" y="2781300"/>
            <a:ext cx="2624137" cy="2408238"/>
            <a:chOff x="0" y="0"/>
            <a:chExt cx="1653" cy="1517"/>
          </a:xfrm>
        </p:grpSpPr>
        <p:grpSp>
          <p:nvGrpSpPr>
            <p:cNvPr id="13327" name="Group 28"/>
            <p:cNvGrpSpPr>
              <a:grpSpLocks/>
            </p:cNvGrpSpPr>
            <p:nvPr/>
          </p:nvGrpSpPr>
          <p:grpSpPr bwMode="auto">
            <a:xfrm>
              <a:off x="518" y="67"/>
              <a:ext cx="1135" cy="1450"/>
              <a:chOff x="0" y="0"/>
              <a:chExt cx="1459" cy="1450"/>
            </a:xfrm>
          </p:grpSpPr>
          <p:sp>
            <p:nvSpPr>
              <p:cNvPr id="13328" name="Rectangle 29"/>
              <p:cNvSpPr>
                <a:spLocks noChangeArrowheads="1"/>
              </p:cNvSpPr>
              <p:nvPr/>
            </p:nvSpPr>
            <p:spPr bwMode="auto">
              <a:xfrm>
                <a:off x="183" y="0"/>
                <a:ext cx="1267" cy="14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13329" name="Line 30"/>
              <p:cNvSpPr>
                <a:spLocks noChangeShapeType="1"/>
              </p:cNvSpPr>
              <p:nvPr/>
            </p:nvSpPr>
            <p:spPr bwMode="auto">
              <a:xfrm>
                <a:off x="172" y="245"/>
                <a:ext cx="125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13330" name="Text Box 31"/>
              <p:cNvSpPr>
                <a:spLocks noChangeArrowheads="1"/>
              </p:cNvSpPr>
              <p:nvPr/>
            </p:nvSpPr>
            <p:spPr bwMode="auto">
              <a:xfrm>
                <a:off x="576" y="0"/>
                <a:ext cx="47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a[0]</a:t>
                </a:r>
                <a:endParaRPr lang="zh-CN" altLang="en-US"/>
              </a:p>
            </p:txBody>
          </p:sp>
          <p:sp>
            <p:nvSpPr>
              <p:cNvPr id="13331" name="Line 32"/>
              <p:cNvSpPr>
                <a:spLocks noChangeShapeType="1"/>
              </p:cNvSpPr>
              <p:nvPr/>
            </p:nvSpPr>
            <p:spPr bwMode="auto">
              <a:xfrm>
                <a:off x="201" y="463"/>
                <a:ext cx="125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13332" name="Line 33"/>
              <p:cNvSpPr>
                <a:spLocks noChangeShapeType="1"/>
              </p:cNvSpPr>
              <p:nvPr/>
            </p:nvSpPr>
            <p:spPr bwMode="auto">
              <a:xfrm>
                <a:off x="174" y="710"/>
                <a:ext cx="1267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13333" name="Line 34"/>
              <p:cNvSpPr>
                <a:spLocks noChangeShapeType="1"/>
              </p:cNvSpPr>
              <p:nvPr/>
            </p:nvSpPr>
            <p:spPr bwMode="auto">
              <a:xfrm>
                <a:off x="192" y="960"/>
                <a:ext cx="1267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13334" name="Text Box 35"/>
              <p:cNvSpPr>
                <a:spLocks noChangeArrowheads="1"/>
              </p:cNvSpPr>
              <p:nvPr/>
            </p:nvSpPr>
            <p:spPr bwMode="auto">
              <a:xfrm>
                <a:off x="10" y="25"/>
                <a:ext cx="25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0</a:t>
                </a:r>
                <a:endParaRPr lang="zh-CN" altLang="en-US"/>
              </a:p>
            </p:txBody>
          </p:sp>
          <p:sp>
            <p:nvSpPr>
              <p:cNvPr id="13335" name="Text Box 36"/>
              <p:cNvSpPr>
                <a:spLocks noChangeArrowheads="1"/>
              </p:cNvSpPr>
              <p:nvPr/>
            </p:nvSpPr>
            <p:spPr bwMode="auto">
              <a:xfrm>
                <a:off x="10" y="243"/>
                <a:ext cx="25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1</a:t>
                </a:r>
                <a:endParaRPr lang="zh-CN" altLang="en-US"/>
              </a:p>
            </p:txBody>
          </p:sp>
          <p:sp>
            <p:nvSpPr>
              <p:cNvPr id="13336" name="Text Box 37"/>
              <p:cNvSpPr>
                <a:spLocks noChangeArrowheads="1"/>
              </p:cNvSpPr>
              <p:nvPr/>
            </p:nvSpPr>
            <p:spPr bwMode="auto">
              <a:xfrm>
                <a:off x="10" y="960"/>
                <a:ext cx="25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4</a:t>
                </a:r>
                <a:endParaRPr lang="zh-CN" altLang="en-US"/>
              </a:p>
            </p:txBody>
          </p:sp>
          <p:sp>
            <p:nvSpPr>
              <p:cNvPr id="13337" name="Line 38"/>
              <p:cNvSpPr>
                <a:spLocks noChangeShapeType="1"/>
              </p:cNvSpPr>
              <p:nvPr/>
            </p:nvSpPr>
            <p:spPr bwMode="auto">
              <a:xfrm>
                <a:off x="174" y="1189"/>
                <a:ext cx="1267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13338" name="Text Box 39"/>
              <p:cNvSpPr>
                <a:spLocks noChangeArrowheads="1"/>
              </p:cNvSpPr>
              <p:nvPr/>
            </p:nvSpPr>
            <p:spPr bwMode="auto">
              <a:xfrm>
                <a:off x="10" y="1200"/>
                <a:ext cx="25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5</a:t>
                </a:r>
                <a:endParaRPr lang="zh-CN" altLang="en-US"/>
              </a:p>
            </p:txBody>
          </p:sp>
          <p:sp>
            <p:nvSpPr>
              <p:cNvPr id="13339" name="Text Box 40"/>
              <p:cNvSpPr>
                <a:spLocks noChangeArrowheads="1"/>
              </p:cNvSpPr>
              <p:nvPr/>
            </p:nvSpPr>
            <p:spPr bwMode="auto">
              <a:xfrm>
                <a:off x="576" y="240"/>
                <a:ext cx="47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a[1]</a:t>
                </a:r>
                <a:endParaRPr lang="zh-CN" altLang="en-US"/>
              </a:p>
            </p:txBody>
          </p:sp>
          <p:sp>
            <p:nvSpPr>
              <p:cNvPr id="13340" name="Text Box 41"/>
              <p:cNvSpPr>
                <a:spLocks noChangeArrowheads="1"/>
              </p:cNvSpPr>
              <p:nvPr/>
            </p:nvSpPr>
            <p:spPr bwMode="auto">
              <a:xfrm>
                <a:off x="576" y="480"/>
                <a:ext cx="47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a[2]</a:t>
                </a:r>
                <a:endParaRPr lang="zh-CN" altLang="en-US"/>
              </a:p>
            </p:txBody>
          </p:sp>
          <p:sp>
            <p:nvSpPr>
              <p:cNvPr id="13341" name="Text Box 42"/>
              <p:cNvSpPr>
                <a:spLocks noChangeArrowheads="1"/>
              </p:cNvSpPr>
              <p:nvPr/>
            </p:nvSpPr>
            <p:spPr bwMode="auto">
              <a:xfrm>
                <a:off x="576" y="720"/>
                <a:ext cx="47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a[3]</a:t>
                </a:r>
                <a:endParaRPr lang="zh-CN" altLang="en-US"/>
              </a:p>
            </p:txBody>
          </p:sp>
          <p:sp>
            <p:nvSpPr>
              <p:cNvPr id="13342" name="Text Box 43"/>
              <p:cNvSpPr>
                <a:spLocks noChangeArrowheads="1"/>
              </p:cNvSpPr>
              <p:nvPr/>
            </p:nvSpPr>
            <p:spPr bwMode="auto">
              <a:xfrm>
                <a:off x="576" y="960"/>
                <a:ext cx="47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a[4]</a:t>
                </a:r>
                <a:endParaRPr lang="zh-CN" altLang="en-US"/>
              </a:p>
            </p:txBody>
          </p:sp>
          <p:sp>
            <p:nvSpPr>
              <p:cNvPr id="13343" name="Text Box 44"/>
              <p:cNvSpPr>
                <a:spLocks noChangeArrowheads="1"/>
              </p:cNvSpPr>
              <p:nvPr/>
            </p:nvSpPr>
            <p:spPr bwMode="auto">
              <a:xfrm>
                <a:off x="576" y="1200"/>
                <a:ext cx="47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a[5]</a:t>
                </a:r>
                <a:endParaRPr lang="zh-CN" altLang="en-US"/>
              </a:p>
            </p:txBody>
          </p:sp>
          <p:sp>
            <p:nvSpPr>
              <p:cNvPr id="13344" name="Text Box 45"/>
              <p:cNvSpPr>
                <a:spLocks noChangeArrowheads="1"/>
              </p:cNvSpPr>
              <p:nvPr/>
            </p:nvSpPr>
            <p:spPr bwMode="auto">
              <a:xfrm>
                <a:off x="0" y="432"/>
                <a:ext cx="25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2</a:t>
                </a:r>
                <a:endParaRPr lang="zh-CN" altLang="en-US"/>
              </a:p>
            </p:txBody>
          </p:sp>
          <p:sp>
            <p:nvSpPr>
              <p:cNvPr id="13345" name="Text Box 46"/>
              <p:cNvSpPr>
                <a:spLocks noChangeArrowheads="1"/>
              </p:cNvSpPr>
              <p:nvPr/>
            </p:nvSpPr>
            <p:spPr bwMode="auto">
              <a:xfrm>
                <a:off x="0" y="720"/>
                <a:ext cx="25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3</a:t>
                </a:r>
                <a:endParaRPr lang="zh-CN" altLang="en-US"/>
              </a:p>
            </p:txBody>
          </p:sp>
        </p:grpSp>
        <p:sp>
          <p:nvSpPr>
            <p:cNvPr id="13346" name="Line 47"/>
            <p:cNvSpPr>
              <a:spLocks noChangeShapeType="1"/>
            </p:cNvSpPr>
            <p:nvPr/>
          </p:nvSpPr>
          <p:spPr bwMode="auto">
            <a:xfrm>
              <a:off x="171" y="168"/>
              <a:ext cx="42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13347" name="Text Box 48"/>
            <p:cNvSpPr>
              <a:spLocks noChangeArrowheads="1"/>
            </p:cNvSpPr>
            <p:nvPr/>
          </p:nvSpPr>
          <p:spPr bwMode="auto">
            <a:xfrm>
              <a:off x="0" y="0"/>
              <a:ext cx="19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a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3"/>
          <p:cNvSpPr>
            <a:spLocks noChangeArrowheads="1"/>
          </p:cNvSpPr>
          <p:nvPr/>
        </p:nvSpPr>
        <p:spPr bwMode="auto">
          <a:xfrm>
            <a:off x="342900" y="765175"/>
            <a:ext cx="8334375" cy="4400550"/>
          </a:xfrm>
          <a:prstGeom prst="rect">
            <a:avLst/>
          </a:prstGeom>
          <a:solidFill>
            <a:srgbClr val="FFFF7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# 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include &lt;stdio.h&gt;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void main( )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{   int a[5]={0, 1, 2, 3, 4}, i;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char ch[5]={'a', 'b', 'c', 'd', 'e'};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for (i=0; i&lt;10; i++)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sym typeface="Arial" pitchFamily="34" charset="0"/>
              </a:rPr>
              <a:t>       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printf("a[%d]=%d, ch[%d]=%c\n", i, a[i], i, ch[i]);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}</a:t>
            </a:r>
          </a:p>
        </p:txBody>
      </p:sp>
      <p:grpSp>
        <p:nvGrpSpPr>
          <p:cNvPr id="14339" name="Group 17"/>
          <p:cNvGrpSpPr>
            <a:grpSpLocks/>
          </p:cNvGrpSpPr>
          <p:nvPr/>
        </p:nvGrpSpPr>
        <p:grpSpPr bwMode="auto">
          <a:xfrm>
            <a:off x="7239000" y="0"/>
            <a:ext cx="1590675" cy="404813"/>
            <a:chOff x="0" y="0"/>
            <a:chExt cx="964" cy="288"/>
          </a:xfrm>
        </p:grpSpPr>
        <p:sp>
          <p:nvSpPr>
            <p:cNvPr id="14340" name="Rectangle 18"/>
            <p:cNvSpPr>
              <a:spLocks noChangeArrowheads="1"/>
            </p:cNvSpPr>
            <p:nvPr/>
          </p:nvSpPr>
          <p:spPr bwMode="auto">
            <a:xfrm>
              <a:off x="0" y="0"/>
              <a:ext cx="964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14341" name="Rectangle 19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14342" name="Text Box 25"/>
          <p:cNvSpPr>
            <a:spLocks noChangeArrowheads="1"/>
          </p:cNvSpPr>
          <p:nvPr/>
        </p:nvSpPr>
        <p:spPr bwMode="auto">
          <a:xfrm>
            <a:off x="1979613" y="260350"/>
            <a:ext cx="1584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举例：</a:t>
            </a:r>
            <a:endParaRPr lang="zh-CN" altLang="en-US" sz="280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4349" name="矩形 1"/>
          <p:cNvSpPr>
            <a:spLocks noChangeArrowheads="1"/>
          </p:cNvSpPr>
          <p:nvPr/>
        </p:nvSpPr>
        <p:spPr bwMode="auto">
          <a:xfrm>
            <a:off x="1619250" y="5229225"/>
            <a:ext cx="61896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FF00"/>
                </a:solidFill>
                <a:sym typeface="Monotype Sorts" pitchFamily="2" charset="2"/>
              </a:rPr>
              <a:t>系统对超出数组元素的使用不查错。</a:t>
            </a:r>
            <a:endParaRPr lang="zh-CN" altLang="en-US">
              <a:solidFill>
                <a:srgbClr val="FFFF00"/>
              </a:solidFill>
              <a:sym typeface="Arial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>
            <a:spLocks noChangeArrowheads="1"/>
          </p:cNvSpPr>
          <p:nvPr/>
        </p:nvSpPr>
        <p:spPr bwMode="auto">
          <a:xfrm>
            <a:off x="2555875" y="765175"/>
            <a:ext cx="44196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a[0]=0, ch[0]=a</a:t>
            </a:r>
            <a:endParaRPr lang="zh-CN" altLang="en-US" sz="2800">
              <a:solidFill>
                <a:srgbClr val="FFFF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5363" name="Text Box 3"/>
          <p:cNvSpPr>
            <a:spLocks noChangeArrowheads="1"/>
          </p:cNvSpPr>
          <p:nvPr/>
        </p:nvSpPr>
        <p:spPr bwMode="auto">
          <a:xfrm>
            <a:off x="2555875" y="1312863"/>
            <a:ext cx="441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a[1]=1, ch[1]=b</a:t>
            </a:r>
            <a:endParaRPr lang="zh-CN" altLang="en-US" sz="2800">
              <a:solidFill>
                <a:srgbClr val="FFFF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5364" name="Text Box 4"/>
          <p:cNvSpPr>
            <a:spLocks noChangeArrowheads="1"/>
          </p:cNvSpPr>
          <p:nvPr/>
        </p:nvSpPr>
        <p:spPr bwMode="auto">
          <a:xfrm>
            <a:off x="2555875" y="1860550"/>
            <a:ext cx="44196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a[2]=2, ch[2]=c</a:t>
            </a:r>
            <a:endParaRPr lang="zh-CN" altLang="en-US" sz="2800">
              <a:solidFill>
                <a:srgbClr val="FFFF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5365" name="Text Box 5"/>
          <p:cNvSpPr>
            <a:spLocks noChangeArrowheads="1"/>
          </p:cNvSpPr>
          <p:nvPr/>
        </p:nvSpPr>
        <p:spPr bwMode="auto">
          <a:xfrm>
            <a:off x="2555875" y="2409825"/>
            <a:ext cx="44196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a[3]=3, ch[3]=d</a:t>
            </a:r>
            <a:endParaRPr lang="zh-CN" altLang="en-US" sz="2800">
              <a:solidFill>
                <a:srgbClr val="FFFF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5366" name="Text Box 6"/>
          <p:cNvSpPr>
            <a:spLocks noChangeArrowheads="1"/>
          </p:cNvSpPr>
          <p:nvPr/>
        </p:nvSpPr>
        <p:spPr bwMode="auto">
          <a:xfrm>
            <a:off x="2555875" y="2957513"/>
            <a:ext cx="441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a[4]=4, ch[4]=e</a:t>
            </a:r>
            <a:endParaRPr lang="zh-CN" altLang="en-US" sz="2800">
              <a:solidFill>
                <a:srgbClr val="FFFF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5367" name="Text Box 7"/>
          <p:cNvSpPr>
            <a:spLocks noChangeArrowheads="1"/>
          </p:cNvSpPr>
          <p:nvPr/>
        </p:nvSpPr>
        <p:spPr bwMode="auto">
          <a:xfrm>
            <a:off x="2555875" y="3505200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a[5]=25185, ch[5]=]</a:t>
            </a:r>
            <a:endParaRPr lang="zh-CN" altLang="en-US"/>
          </a:p>
        </p:txBody>
      </p:sp>
      <p:sp>
        <p:nvSpPr>
          <p:cNvPr id="15368" name="Text Box 8"/>
          <p:cNvSpPr>
            <a:spLocks noChangeArrowheads="1"/>
          </p:cNvSpPr>
          <p:nvPr/>
        </p:nvSpPr>
        <p:spPr bwMode="auto">
          <a:xfrm>
            <a:off x="2555875" y="4054475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a[6]=25699, ch[6]=</a:t>
            </a:r>
          </a:p>
        </p:txBody>
      </p:sp>
      <p:sp>
        <p:nvSpPr>
          <p:cNvPr id="15369" name="Text Box 9"/>
          <p:cNvSpPr>
            <a:spLocks noChangeArrowheads="1"/>
          </p:cNvSpPr>
          <p:nvPr/>
        </p:nvSpPr>
        <p:spPr bwMode="auto">
          <a:xfrm>
            <a:off x="2555875" y="4602163"/>
            <a:ext cx="441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a[7]=23909, ch[7]=</a:t>
            </a:r>
            <a:endParaRPr lang="zh-CN" altLang="en-US"/>
          </a:p>
        </p:txBody>
      </p:sp>
      <p:sp>
        <p:nvSpPr>
          <p:cNvPr id="15370" name="Text Box 10"/>
          <p:cNvSpPr>
            <a:spLocks noChangeArrowheads="1"/>
          </p:cNvSpPr>
          <p:nvPr/>
        </p:nvSpPr>
        <p:spPr bwMode="auto">
          <a:xfrm>
            <a:off x="2555875" y="5149850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a[8]= 22, ch[8]= </a:t>
            </a:r>
          </a:p>
        </p:txBody>
      </p:sp>
      <p:sp>
        <p:nvSpPr>
          <p:cNvPr id="15371" name="Text Box 11"/>
          <p:cNvSpPr>
            <a:spLocks noChangeArrowheads="1"/>
          </p:cNvSpPr>
          <p:nvPr/>
        </p:nvSpPr>
        <p:spPr bwMode="auto">
          <a:xfrm>
            <a:off x="2555875" y="5699125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a[9]=285, ch[9]=</a:t>
            </a:r>
          </a:p>
        </p:txBody>
      </p:sp>
      <p:grpSp>
        <p:nvGrpSpPr>
          <p:cNvPr id="15372" name="Group 19"/>
          <p:cNvGrpSpPr>
            <a:grpSpLocks/>
          </p:cNvGrpSpPr>
          <p:nvPr/>
        </p:nvGrpSpPr>
        <p:grpSpPr bwMode="auto">
          <a:xfrm>
            <a:off x="7239000" y="0"/>
            <a:ext cx="1590675" cy="404813"/>
            <a:chOff x="0" y="0"/>
            <a:chExt cx="1008" cy="288"/>
          </a:xfrm>
        </p:grpSpPr>
        <p:sp>
          <p:nvSpPr>
            <p:cNvPr id="15373" name="Rectangle 20"/>
            <p:cNvSpPr>
              <a:spLocks noChangeArrowheads="1"/>
            </p:cNvSpPr>
            <p:nvPr/>
          </p:nvSpPr>
          <p:spPr bwMode="auto">
            <a:xfrm>
              <a:off x="0" y="0"/>
              <a:ext cx="1008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15374" name="Rectangle 21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15375" name="Text Box 27"/>
          <p:cNvSpPr>
            <a:spLocks noChangeArrowheads="1"/>
          </p:cNvSpPr>
          <p:nvPr/>
        </p:nvSpPr>
        <p:spPr bwMode="auto">
          <a:xfrm>
            <a:off x="1331913" y="260350"/>
            <a:ext cx="23764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运行结果：</a:t>
            </a:r>
            <a:endParaRPr lang="zh-CN" altLang="en-US"/>
          </a:p>
        </p:txBody>
      </p:sp>
      <p:pic>
        <p:nvPicPr>
          <p:cNvPr id="15382" name="Picture 34" descr="ss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5084763"/>
            <a:ext cx="79216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>
            <a:spLocks noChangeArrowheads="1"/>
          </p:cNvSpPr>
          <p:nvPr/>
        </p:nvSpPr>
        <p:spPr bwMode="auto">
          <a:xfrm>
            <a:off x="900113" y="1125538"/>
            <a:ext cx="6016625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三、一维数组的其他应用</a:t>
            </a:r>
            <a:endParaRPr lang="zh-CN" altLang="en-US"/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1692275" y="3141663"/>
            <a:ext cx="6264275" cy="1089025"/>
          </a:xfrm>
          <a:prstGeom prst="rect">
            <a:avLst/>
          </a:prstGeom>
          <a:solidFill>
            <a:schemeClr val="accent1"/>
          </a:solidFill>
          <a:ln w="22225" cmpd="sng">
            <a:solidFill>
              <a:srgbClr val="FFFF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求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Fibonacci </a:t>
            </a:r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数列的前20项。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2"/>
                </a:solidFill>
                <a:sym typeface="Arial" pitchFamily="34" charset="0"/>
              </a:rPr>
              <a:t>        </a:t>
            </a:r>
            <a:r>
              <a:rPr lang="en-US">
                <a:solidFill>
                  <a:schemeClr val="bg2"/>
                </a:solidFill>
                <a:sym typeface="Arial" pitchFamily="34" charset="0"/>
              </a:rPr>
              <a:t>f</a:t>
            </a:r>
            <a:r>
              <a:rPr lang="en-US" baseline="-25000">
                <a:solidFill>
                  <a:schemeClr val="bg2"/>
                </a:solidFill>
                <a:sym typeface="Arial" pitchFamily="34" charset="0"/>
              </a:rPr>
              <a:t>i</a:t>
            </a:r>
            <a:r>
              <a:rPr lang="en-US">
                <a:solidFill>
                  <a:schemeClr val="bg2"/>
                </a:solidFill>
                <a:sym typeface="Arial" pitchFamily="34" charset="0"/>
              </a:rPr>
              <a:t>=f</a:t>
            </a:r>
            <a:r>
              <a:rPr lang="en-US" baseline="-25000">
                <a:solidFill>
                  <a:schemeClr val="bg2"/>
                </a:solidFill>
                <a:sym typeface="Arial" pitchFamily="34" charset="0"/>
              </a:rPr>
              <a:t>i-1</a:t>
            </a:r>
            <a:r>
              <a:rPr lang="en-US">
                <a:solidFill>
                  <a:schemeClr val="bg2"/>
                </a:solidFill>
                <a:sym typeface="Arial" pitchFamily="34" charset="0"/>
              </a:rPr>
              <a:t>+f</a:t>
            </a:r>
            <a:r>
              <a:rPr lang="en-US" baseline="-25000">
                <a:solidFill>
                  <a:schemeClr val="bg2"/>
                </a:solidFill>
                <a:sym typeface="Arial" pitchFamily="34" charset="0"/>
              </a:rPr>
              <a:t>i-2 </a:t>
            </a:r>
            <a:r>
              <a:rPr lang="zh-CN" altLang="en-US">
                <a:solidFill>
                  <a:schemeClr val="bg2"/>
                </a:solidFill>
                <a:sym typeface="Arial" pitchFamily="34" charset="0"/>
              </a:rPr>
              <a:t>，且</a:t>
            </a:r>
            <a:r>
              <a:rPr lang="en-US">
                <a:solidFill>
                  <a:schemeClr val="bg2"/>
                </a:solidFill>
                <a:sym typeface="Arial" pitchFamily="34" charset="0"/>
              </a:rPr>
              <a:t>f</a:t>
            </a:r>
            <a:r>
              <a:rPr lang="en-US" baseline="-25000">
                <a:solidFill>
                  <a:schemeClr val="bg2"/>
                </a:solidFill>
                <a:sym typeface="Arial" pitchFamily="34" charset="0"/>
              </a:rPr>
              <a:t>1 </a:t>
            </a:r>
            <a:r>
              <a:rPr lang="en-US">
                <a:solidFill>
                  <a:schemeClr val="bg2"/>
                </a:solidFill>
                <a:sym typeface="Arial" pitchFamily="34" charset="0"/>
              </a:rPr>
              <a:t>= f</a:t>
            </a:r>
            <a:r>
              <a:rPr lang="en-US" baseline="-25000">
                <a:solidFill>
                  <a:schemeClr val="bg2"/>
                </a:solidFill>
                <a:sym typeface="Arial" pitchFamily="34" charset="0"/>
              </a:rPr>
              <a:t>2</a:t>
            </a:r>
            <a:r>
              <a:rPr lang="en-US">
                <a:solidFill>
                  <a:schemeClr val="bg2"/>
                </a:solidFill>
                <a:sym typeface="Arial" pitchFamily="34" charset="0"/>
              </a:rPr>
              <a:t>= 1</a:t>
            </a:r>
            <a:r>
              <a:rPr lang="zh-CN" altLang="en-US">
                <a:solidFill>
                  <a:schemeClr val="bg2"/>
                </a:solidFill>
                <a:sym typeface="Arial" pitchFamily="34" charset="0"/>
              </a:rPr>
              <a:t>。</a:t>
            </a:r>
            <a:endParaRPr lang="zh-CN" altLang="en-US"/>
          </a:p>
        </p:txBody>
      </p:sp>
      <p:grpSp>
        <p:nvGrpSpPr>
          <p:cNvPr id="16388" name="Group 14"/>
          <p:cNvGrpSpPr>
            <a:grpSpLocks/>
          </p:cNvGrpSpPr>
          <p:nvPr/>
        </p:nvGrpSpPr>
        <p:grpSpPr bwMode="auto">
          <a:xfrm>
            <a:off x="7239000" y="0"/>
            <a:ext cx="1590675" cy="457200"/>
            <a:chOff x="0" y="0"/>
            <a:chExt cx="1002" cy="288"/>
          </a:xfrm>
        </p:grpSpPr>
        <p:sp>
          <p:nvSpPr>
            <p:cNvPr id="16389" name="Rectangle 15"/>
            <p:cNvSpPr>
              <a:spLocks noChangeArrowheads="1"/>
            </p:cNvSpPr>
            <p:nvPr/>
          </p:nvSpPr>
          <p:spPr bwMode="auto">
            <a:xfrm>
              <a:off x="0" y="0"/>
              <a:ext cx="10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16390" name="Rectangle 16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763805" y="4869100"/>
            <a:ext cx="5328370" cy="52322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Fibonacci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数列: 1, 1, 2, 3, 5, 8, …</a:t>
            </a:r>
            <a:endParaRPr lang="zh-CN" altLang="en-US" sz="28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2"/>
          <p:cNvSpPr>
            <a:spLocks noChangeArrowheads="1"/>
          </p:cNvSpPr>
          <p:nvPr/>
        </p:nvSpPr>
        <p:spPr bwMode="auto">
          <a:xfrm>
            <a:off x="1403350" y="5013325"/>
            <a:ext cx="6305550" cy="9906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 cmpd="sng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17411" name="AutoShape 3"/>
          <p:cNvSpPr>
            <a:spLocks noChangeArrowheads="1"/>
          </p:cNvSpPr>
          <p:nvPr/>
        </p:nvSpPr>
        <p:spPr bwMode="auto">
          <a:xfrm>
            <a:off x="1476375" y="5157788"/>
            <a:ext cx="1238250" cy="590550"/>
          </a:xfrm>
          <a:prstGeom prst="hexagon">
            <a:avLst>
              <a:gd name="adj" fmla="val 29830"/>
              <a:gd name="vf" fmla="val 115470"/>
            </a:avLst>
          </a:prstGeom>
          <a:solidFill>
            <a:srgbClr val="FFFF66"/>
          </a:solidFill>
          <a:ln w="9525" cmpd="sng">
            <a:solidFill>
              <a:srgbClr val="99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900113" y="2565400"/>
            <a:ext cx="716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441325" indent="-441325">
              <a:spcBef>
                <a:spcPct val="50000"/>
              </a:spcBef>
              <a:buFont typeface="Arial" pitchFamily="34" charset="0"/>
              <a:buBlip>
                <a:blip r:embed="rId2"/>
              </a:buBlip>
            </a:pPr>
            <a:r>
              <a:rPr lang="zh-CN" altLang="en-US" sz="2800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用循环</a:t>
            </a:r>
            <a:r>
              <a:rPr lang="en-US" sz="2800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for</a:t>
            </a:r>
            <a:r>
              <a:rPr lang="zh-CN" altLang="en-US" sz="2800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求数列的后18项:</a:t>
            </a:r>
            <a:endParaRPr lang="en-US" sz="2800" b="1">
              <a:solidFill>
                <a:srgbClr val="FFFF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1619250" y="5157788"/>
            <a:ext cx="70993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注意</a:t>
            </a:r>
            <a:r>
              <a:rPr lang="en-US" sz="2800" b="1" dirty="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:   </a:t>
            </a:r>
            <a:r>
              <a:rPr lang="zh-CN" alt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下标越界问题</a:t>
            </a: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: </a:t>
            </a:r>
            <a:r>
              <a:rPr lang="en-US" sz="2800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=2</a:t>
            </a:r>
            <a:r>
              <a:rPr lang="zh-CN" alt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且</a:t>
            </a:r>
            <a:r>
              <a:rPr lang="en-US" sz="2800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&lt;20</a:t>
            </a:r>
            <a:endParaRPr lang="zh-CN" altLang="en-US" dirty="0"/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1835150" y="3284538"/>
            <a:ext cx="3997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for (i=2; i&lt;20; i++)            </a:t>
            </a:r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2484438" y="4076700"/>
            <a:ext cx="42910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f [i]=f [i –1]+f [i –2];</a:t>
            </a:r>
          </a:p>
        </p:txBody>
      </p:sp>
      <p:pic>
        <p:nvPicPr>
          <p:cNvPr id="17416" name="Picture 8" descr="EXCLAM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CCCCCC"/>
              </a:clrFrom>
              <a:clrTo>
                <a:srgbClr val="CCCCC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025" y="5000625"/>
            <a:ext cx="115252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417" name="Group 16"/>
          <p:cNvGrpSpPr>
            <a:grpSpLocks/>
          </p:cNvGrpSpPr>
          <p:nvPr/>
        </p:nvGrpSpPr>
        <p:grpSpPr bwMode="auto">
          <a:xfrm>
            <a:off x="7239000" y="0"/>
            <a:ext cx="1590675" cy="457200"/>
            <a:chOff x="0" y="0"/>
            <a:chExt cx="1002" cy="288"/>
          </a:xfrm>
        </p:grpSpPr>
        <p:sp>
          <p:nvSpPr>
            <p:cNvPr id="17418" name="Rectangle 17"/>
            <p:cNvSpPr>
              <a:spLocks noChangeArrowheads="1"/>
            </p:cNvSpPr>
            <p:nvPr/>
          </p:nvSpPr>
          <p:spPr bwMode="auto">
            <a:xfrm>
              <a:off x="0" y="0"/>
              <a:ext cx="10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17419" name="Rectangle 18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17420" name="Rectangle 24"/>
          <p:cNvSpPr>
            <a:spLocks noChangeArrowheads="1"/>
          </p:cNvSpPr>
          <p:nvPr/>
        </p:nvSpPr>
        <p:spPr bwMode="auto">
          <a:xfrm>
            <a:off x="900113" y="838200"/>
            <a:ext cx="504983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58775" indent="-358775">
              <a:spcBef>
                <a:spcPct val="50000"/>
              </a:spcBef>
              <a:buFont typeface="Arial" pitchFamily="34" charset="0"/>
              <a:buBlip>
                <a:blip r:embed="rId2"/>
              </a:buBlip>
            </a:pPr>
            <a:r>
              <a:rPr lang="en-US" sz="2800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zh-CN" altLang="en-US" sz="2800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定义数组,并赋初值</a:t>
            </a:r>
            <a:endParaRPr lang="zh-CN" altLang="en-US" b="1">
              <a:solidFill>
                <a:srgbClr val="FFFF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7421" name="Rectangle 25"/>
          <p:cNvSpPr>
            <a:spLocks noChangeArrowheads="1"/>
          </p:cNvSpPr>
          <p:nvPr/>
        </p:nvSpPr>
        <p:spPr bwMode="auto">
          <a:xfrm>
            <a:off x="1187450" y="1485900"/>
            <a:ext cx="68786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static int f [20]={1,1};</a:t>
            </a:r>
            <a:r>
              <a:rPr lang="en-US" sz="2800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     </a:t>
            </a:r>
            <a:r>
              <a:rPr lang="en-US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/*</a:t>
            </a:r>
            <a:r>
              <a:rPr lang="zh-CN" altLang="en-US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定义数组的前两个元素*</a:t>
            </a:r>
            <a:r>
              <a:rPr lang="en-US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/</a:t>
            </a:r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17422" name="Rectangle 26"/>
          <p:cNvSpPr>
            <a:spLocks noChangeArrowheads="1"/>
          </p:cNvSpPr>
          <p:nvPr/>
        </p:nvSpPr>
        <p:spPr bwMode="auto">
          <a:xfrm>
            <a:off x="2051050" y="188913"/>
            <a:ext cx="23764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分析：</a:t>
            </a:r>
            <a:endParaRPr lang="zh-CN" altLang="en-US" b="1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bldLvl="0" animBg="1" autoUpdateAnimBg="0"/>
      <p:bldP spid="17411" grpId="0" bldLvl="0" animBg="1" autoUpdateAnimBg="0"/>
      <p:bldP spid="17413" grpId="0" build="p" bldLvl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AutoShape 2"/>
          <p:cNvSpPr>
            <a:spLocks noChangeArrowheads="1"/>
          </p:cNvSpPr>
          <p:nvPr/>
        </p:nvSpPr>
        <p:spPr bwMode="auto">
          <a:xfrm>
            <a:off x="2689225" y="981075"/>
            <a:ext cx="5540375" cy="5175250"/>
          </a:xfrm>
          <a:prstGeom prst="roundRect">
            <a:avLst>
              <a:gd name="adj" fmla="val 5440"/>
            </a:avLst>
          </a:prstGeom>
          <a:solidFill>
            <a:schemeClr val="hlink"/>
          </a:solidFill>
          <a:ln w="9525" cmpd="sng">
            <a:solidFill>
              <a:srgbClr val="FF9933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#include &lt;</a:t>
            </a:r>
            <a:r>
              <a:rPr lang="en-US" sz="2800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stdio.h</a:t>
            </a: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&gt;   </a:t>
            </a:r>
            <a:endParaRPr lang="zh-CN" altLang="en-US" sz="2800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void </a:t>
            </a:r>
            <a:r>
              <a:rPr lang="en-US" sz="2800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mian</a:t>
            </a: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( 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{ </a:t>
            </a:r>
            <a:r>
              <a:rPr lang="en-US" sz="2800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endParaRPr lang="zh-CN" altLang="en-US" sz="2800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static </a:t>
            </a:r>
            <a:r>
              <a:rPr lang="en-US" sz="2800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f [20]={1, 1};</a:t>
            </a:r>
            <a:endParaRPr lang="zh-CN" altLang="en-US" sz="2800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for (</a:t>
            </a:r>
            <a:r>
              <a:rPr lang="en-US" sz="2800" dirty="0" err="1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=2; </a:t>
            </a:r>
            <a:r>
              <a:rPr lang="en-US" sz="2800" dirty="0" err="1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&lt;20; </a:t>
            </a:r>
            <a:r>
              <a:rPr lang="en-US" sz="2800" dirty="0" err="1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++)</a:t>
            </a:r>
            <a:endParaRPr lang="zh-CN" altLang="en-US" sz="2800" dirty="0">
              <a:solidFill>
                <a:srgbClr val="C00000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f [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]=f [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–1]+f [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–2];</a:t>
            </a:r>
            <a:endParaRPr lang="zh-CN" altLang="en-US" sz="2800" dirty="0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for (</a:t>
            </a:r>
            <a:r>
              <a:rPr lang="en-US" sz="2800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=0; </a:t>
            </a:r>
            <a:r>
              <a:rPr lang="en-US" sz="2800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&lt;20; </a:t>
            </a:r>
            <a:r>
              <a:rPr lang="en-US" sz="2800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++)</a:t>
            </a:r>
            <a:endParaRPr lang="zh-CN" altLang="en-US" sz="2800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{  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if (i%5 = =0)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printf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("\n");</a:t>
            </a:r>
            <a:endParaRPr lang="zh-CN" altLang="en-US" sz="2800" dirty="0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    </a:t>
            </a:r>
            <a:r>
              <a:rPr lang="en-US" sz="2800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printf</a:t>
            </a: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("%12d",f [</a:t>
            </a:r>
            <a:r>
              <a:rPr lang="en-US" sz="2800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] ); }</a:t>
            </a:r>
            <a:endParaRPr lang="zh-CN" altLang="en-US" sz="2800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} </a:t>
            </a:r>
          </a:p>
        </p:txBody>
      </p:sp>
      <p:grpSp>
        <p:nvGrpSpPr>
          <p:cNvPr id="18435" name="Group 11"/>
          <p:cNvGrpSpPr>
            <a:grpSpLocks/>
          </p:cNvGrpSpPr>
          <p:nvPr/>
        </p:nvGrpSpPr>
        <p:grpSpPr bwMode="auto">
          <a:xfrm>
            <a:off x="7239000" y="0"/>
            <a:ext cx="1590675" cy="404813"/>
            <a:chOff x="0" y="0"/>
            <a:chExt cx="1008" cy="288"/>
          </a:xfrm>
        </p:grpSpPr>
        <p:sp>
          <p:nvSpPr>
            <p:cNvPr id="18436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1008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18437" name="Rectangle 13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18438" name="Text Box 19"/>
          <p:cNvSpPr>
            <a:spLocks noChangeArrowheads="1"/>
          </p:cNvSpPr>
          <p:nvPr/>
        </p:nvSpPr>
        <p:spPr bwMode="auto">
          <a:xfrm>
            <a:off x="1403350" y="188913"/>
            <a:ext cx="2447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FFFF"/>
                </a:solidFill>
                <a:sym typeface="Arial" pitchFamily="34" charset="0"/>
              </a:rPr>
              <a:t>程序如下：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AutoShape 2"/>
          <p:cNvSpPr>
            <a:spLocks noChangeArrowheads="1"/>
          </p:cNvSpPr>
          <p:nvPr/>
        </p:nvSpPr>
        <p:spPr bwMode="auto">
          <a:xfrm>
            <a:off x="684213" y="1700213"/>
            <a:ext cx="7791450" cy="3162300"/>
          </a:xfrm>
          <a:prstGeom prst="plaque">
            <a:avLst>
              <a:gd name="adj" fmla="val 8829"/>
            </a:avLst>
          </a:prstGeom>
          <a:solidFill>
            <a:srgbClr val="FFDE9B"/>
          </a:solidFill>
          <a:ln w="9525" cmpd="sng">
            <a:solidFill>
              <a:srgbClr val="99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19459" name="Text Box 3"/>
          <p:cNvSpPr>
            <a:spLocks noChangeArrowheads="1"/>
          </p:cNvSpPr>
          <p:nvPr/>
        </p:nvSpPr>
        <p:spPr bwMode="auto">
          <a:xfrm>
            <a:off x="827088" y="1989138"/>
            <a:ext cx="1260475" cy="244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      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1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8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89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987</a:t>
            </a:r>
            <a:endParaRPr lang="zh-CN" altLang="en-US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6948488" y="1989138"/>
            <a:ext cx="1277937" cy="244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     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5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55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610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6765</a:t>
            </a:r>
            <a:endParaRPr lang="zh-CN" altLang="en-US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539750" y="188913"/>
            <a:ext cx="2736850" cy="519112"/>
          </a:xfrm>
          <a:prstGeom prst="rect">
            <a:avLst/>
          </a:prstGeom>
          <a:solidFill>
            <a:srgbClr val="99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FF66"/>
                </a:solidFill>
                <a:latin typeface="Times New Roman" pitchFamily="18" charset="0"/>
                <a:ea typeface="黑体" pitchFamily="49" charset="-122"/>
                <a:sym typeface="Times New Roman" pitchFamily="18" charset="0"/>
              </a:rPr>
              <a:t>运行结果如下：</a:t>
            </a:r>
            <a:endParaRPr lang="zh-CN" altLang="en-US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2339975" y="1989138"/>
            <a:ext cx="954088" cy="244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     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1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13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144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1597</a:t>
            </a:r>
            <a:endParaRPr lang="zh-CN" altLang="en-US"/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3779838" y="1989138"/>
            <a:ext cx="1325562" cy="244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     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2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21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233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1584</a:t>
            </a:r>
            <a:endParaRPr lang="zh-CN" altLang="en-US"/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5580063" y="1989138"/>
            <a:ext cx="1030287" cy="244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     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3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34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377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4181  </a:t>
            </a:r>
            <a:endParaRPr lang="zh-CN" altLang="en-US"/>
          </a:p>
        </p:txBody>
      </p:sp>
      <p:grpSp>
        <p:nvGrpSpPr>
          <p:cNvPr id="19465" name="Group 16"/>
          <p:cNvGrpSpPr>
            <a:grpSpLocks/>
          </p:cNvGrpSpPr>
          <p:nvPr/>
        </p:nvGrpSpPr>
        <p:grpSpPr bwMode="auto">
          <a:xfrm>
            <a:off x="7239000" y="0"/>
            <a:ext cx="1590675" cy="476250"/>
            <a:chOff x="0" y="0"/>
            <a:chExt cx="964" cy="288"/>
          </a:xfrm>
        </p:grpSpPr>
        <p:sp>
          <p:nvSpPr>
            <p:cNvPr id="19466" name="Rectangle 17"/>
            <p:cNvSpPr>
              <a:spLocks noChangeArrowheads="1"/>
            </p:cNvSpPr>
            <p:nvPr/>
          </p:nvSpPr>
          <p:spPr bwMode="auto">
            <a:xfrm>
              <a:off x="0" y="0"/>
              <a:ext cx="9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19467" name="Rectangle 18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15"/>
          <p:cNvGrpSpPr>
            <a:grpSpLocks/>
          </p:cNvGrpSpPr>
          <p:nvPr/>
        </p:nvGrpSpPr>
        <p:grpSpPr bwMode="auto">
          <a:xfrm>
            <a:off x="7239000" y="0"/>
            <a:ext cx="1590675" cy="457200"/>
            <a:chOff x="0" y="0"/>
            <a:chExt cx="1002" cy="288"/>
          </a:xfrm>
        </p:grpSpPr>
        <p:sp>
          <p:nvSpPr>
            <p:cNvPr id="20483" name="Rectangle 16"/>
            <p:cNvSpPr>
              <a:spLocks noChangeArrowheads="1"/>
            </p:cNvSpPr>
            <p:nvPr/>
          </p:nvSpPr>
          <p:spPr bwMode="auto">
            <a:xfrm>
              <a:off x="0" y="0"/>
              <a:ext cx="10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9900FF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20484" name="Rectangle 17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20485" name="Rectangle 22"/>
          <p:cNvSpPr>
            <a:spLocks noChangeArrowheads="1"/>
          </p:cNvSpPr>
          <p:nvPr/>
        </p:nvSpPr>
        <p:spPr bwMode="auto">
          <a:xfrm>
            <a:off x="381000" y="260350"/>
            <a:ext cx="838200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Arial" pitchFamily="34" charset="0"/>
              <a:buChar char="§"/>
            </a:pPr>
            <a:endParaRPr lang="zh-CN" altLang="en-US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  <a:p>
            <a:pPr lvl="1">
              <a:spcBef>
                <a:spcPct val="60000"/>
              </a:spcBef>
              <a:buClr>
                <a:schemeClr val="hlink"/>
              </a:buClr>
              <a:buFont typeface="Wingdings" pitchFamily="2" charset="2"/>
              <a:buChar char="«"/>
            </a:pPr>
            <a:r>
              <a:rPr lang="zh-CN" altLang="en-US" sz="2800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二维数组的定义</a:t>
            </a:r>
          </a:p>
          <a:p>
            <a:pPr lvl="2">
              <a:spcBef>
                <a:spcPct val="60000"/>
              </a:spcBef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定义方式：　</a:t>
            </a:r>
          </a:p>
          <a:p>
            <a:pPr lvl="2"/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　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数据类型　数组名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[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常量表达式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][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常量表达式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]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；</a:t>
            </a:r>
            <a:endParaRPr lang="zh-CN" altLang="en-US"/>
          </a:p>
        </p:txBody>
      </p:sp>
      <p:sp>
        <p:nvSpPr>
          <p:cNvPr id="20486" name="Text Box 24"/>
          <p:cNvSpPr>
            <a:spLocks noChangeArrowheads="1"/>
          </p:cNvSpPr>
          <p:nvPr/>
        </p:nvSpPr>
        <p:spPr bwMode="auto">
          <a:xfrm>
            <a:off x="2005013" y="3021013"/>
            <a:ext cx="180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200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20487" name="Text Box 25"/>
          <p:cNvSpPr>
            <a:spLocks noChangeArrowheads="1"/>
          </p:cNvSpPr>
          <p:nvPr/>
        </p:nvSpPr>
        <p:spPr bwMode="auto">
          <a:xfrm>
            <a:off x="1660525" y="3860800"/>
            <a:ext cx="3932238" cy="1593850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lvl="2"/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例 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int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a[3][4];  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lvl="2"/>
            <a:r>
              <a:rPr 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   float b[2][5];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lvl="2"/>
            <a:r>
              <a:rPr 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  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int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c[2][3][4];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lvl="2"/>
            <a:r>
              <a:rPr 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   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a[3,4];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         (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Arial" pitchFamily="34" charset="0"/>
              </a:rPr>
              <a:t>×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)</a:t>
            </a:r>
            <a:endParaRPr lang="zh-CN" altLang="en-US" dirty="0"/>
          </a:p>
        </p:txBody>
      </p:sp>
      <p:sp>
        <p:nvSpPr>
          <p:cNvPr id="20488" name="AutoShape 26"/>
          <p:cNvSpPr>
            <a:spLocks noChangeArrowheads="1"/>
          </p:cNvSpPr>
          <p:nvPr/>
        </p:nvSpPr>
        <p:spPr bwMode="auto">
          <a:xfrm>
            <a:off x="4643438" y="1268413"/>
            <a:ext cx="939800" cy="561975"/>
          </a:xfrm>
          <a:prstGeom prst="wedgeEllipseCallout">
            <a:avLst>
              <a:gd name="adj1" fmla="val -43750"/>
              <a:gd name="adj2" fmla="val 70000"/>
            </a:avLst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行数</a:t>
            </a:r>
            <a:endParaRPr lang="zh-CN" altLang="en-US"/>
          </a:p>
        </p:txBody>
      </p:sp>
      <p:sp>
        <p:nvSpPr>
          <p:cNvPr id="20489" name="AutoShape 27"/>
          <p:cNvSpPr>
            <a:spLocks noChangeArrowheads="1"/>
          </p:cNvSpPr>
          <p:nvPr/>
        </p:nvSpPr>
        <p:spPr bwMode="auto">
          <a:xfrm>
            <a:off x="6588125" y="1196975"/>
            <a:ext cx="939800" cy="561975"/>
          </a:xfrm>
          <a:prstGeom prst="wedgeEllipseCallout">
            <a:avLst>
              <a:gd name="adj1" fmla="val -29560"/>
              <a:gd name="adj2" fmla="val 83616"/>
            </a:avLst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列数</a:t>
            </a:r>
            <a:endParaRPr lang="zh-CN" altLang="en-US"/>
          </a:p>
        </p:txBody>
      </p:sp>
      <p:sp>
        <p:nvSpPr>
          <p:cNvPr id="20490" name="AutoShape 28"/>
          <p:cNvSpPr>
            <a:spLocks noChangeArrowheads="1"/>
          </p:cNvSpPr>
          <p:nvPr/>
        </p:nvSpPr>
        <p:spPr bwMode="auto">
          <a:xfrm>
            <a:off x="1800225" y="3055938"/>
            <a:ext cx="3476625" cy="561975"/>
          </a:xfrm>
          <a:prstGeom prst="wedgeEllipseCallout">
            <a:avLst>
              <a:gd name="adj1" fmla="val 10056"/>
              <a:gd name="adj2" fmla="val -158287"/>
            </a:avLst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元素个数</a:t>
            </a:r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=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行数*列数</a:t>
            </a:r>
            <a:endParaRPr lang="zh-CN" altLang="en-US"/>
          </a:p>
        </p:txBody>
      </p:sp>
      <p:sp>
        <p:nvSpPr>
          <p:cNvPr id="20491" name="Rectangle 111"/>
          <p:cNvSpPr>
            <a:spLocks noChangeArrowheads="1"/>
          </p:cNvSpPr>
          <p:nvPr/>
        </p:nvSpPr>
        <p:spPr bwMode="auto">
          <a:xfrm>
            <a:off x="952500" y="4133850"/>
            <a:ext cx="55245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20492" name="Rectangle 112"/>
          <p:cNvSpPr>
            <a:spLocks noChangeArrowheads="1"/>
          </p:cNvSpPr>
          <p:nvPr/>
        </p:nvSpPr>
        <p:spPr bwMode="auto">
          <a:xfrm>
            <a:off x="746125" y="0"/>
            <a:ext cx="80010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3200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6.2 </a:t>
            </a:r>
            <a:r>
              <a:rPr lang="zh-CN" altLang="en-US" sz="3200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二维数组及多维数组</a:t>
            </a:r>
            <a:endParaRPr lang="zh-CN" altLang="en-US" sz="3600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20499" name="TextBox 28"/>
          <p:cNvSpPr>
            <a:spLocks noChangeArrowheads="1"/>
          </p:cNvSpPr>
          <p:nvPr/>
        </p:nvSpPr>
        <p:spPr bwMode="auto">
          <a:xfrm>
            <a:off x="1341438" y="5540375"/>
            <a:ext cx="43100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Char char="u"/>
            </a:pP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二维数组元素的引用</a:t>
            </a:r>
            <a:endParaRPr lang="zh-CN" altLang="en-US" sz="3200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  <a:p>
            <a:pPr marL="0" lvl="2"/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形式：  </a:t>
            </a:r>
            <a:r>
              <a:rPr lang="zh-CN" altLang="en-US">
                <a:solidFill>
                  <a:srgbClr val="FFFF99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数组名</a:t>
            </a:r>
            <a:r>
              <a:rPr lang="en-US">
                <a:solidFill>
                  <a:srgbClr val="FFFF99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[</a:t>
            </a:r>
            <a:r>
              <a:rPr lang="zh-CN" altLang="en-US">
                <a:solidFill>
                  <a:srgbClr val="FFFF99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下标</a:t>
            </a:r>
            <a:r>
              <a:rPr lang="en-US">
                <a:solidFill>
                  <a:srgbClr val="FFFF99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][</a:t>
            </a:r>
            <a:r>
              <a:rPr lang="zh-CN" altLang="en-US">
                <a:solidFill>
                  <a:srgbClr val="FFFF99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下标</a:t>
            </a:r>
            <a:r>
              <a:rPr lang="en-US">
                <a:solidFill>
                  <a:srgbClr val="FFFF99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]</a:t>
            </a:r>
            <a:endParaRPr lang="zh-CN" altLang="en-US">
              <a:solidFill>
                <a:srgbClr val="FFFF99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marL="342900" indent="-342900"/>
            <a:endParaRPr lang="zh-CN" altLang="en-US">
              <a:solidFill>
                <a:srgbClr val="FFFFFF"/>
              </a:solidFill>
              <a:sym typeface="Arial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7" dur="500"/>
                                        <p:tgtEl>
                                          <p:spTgt spid="2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7" grpId="0" animBg="1"/>
      <p:bldP spid="20488" grpId="0" bldLvl="0" animBg="1" autoUpdateAnimBg="0"/>
      <p:bldP spid="20489" grpId="0" bldLvl="0" animBg="1" autoUpdateAnimBg="0"/>
      <p:bldP spid="20490" grpId="0" bldLvl="0" animBg="1" autoUpdateAnimBg="0"/>
      <p:bldP spid="20499" grpId="0" bldLvl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762000"/>
            <a:ext cx="8001000" cy="1143000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>
                <a:ea typeface="隶书" pitchFamily="49" charset="-122"/>
              </a:rPr>
              <a:t>数组概念</a:t>
            </a:r>
            <a:endParaRPr lang="zh-CN"/>
          </a:p>
        </p:txBody>
      </p:sp>
      <p:sp>
        <p:nvSpPr>
          <p:cNvPr id="4099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914400" y="2362200"/>
            <a:ext cx="7761288" cy="1643063"/>
          </a:xfrm>
          <a:ln/>
        </p:spPr>
        <p:txBody>
          <a:bodyPr/>
          <a:lstStyle/>
          <a:p>
            <a:pPr marL="742950" lvl="1" indent="-285750" algn="l">
              <a:buFont typeface="Wingdings" pitchFamily="2" charset="2"/>
              <a:buChar char="–"/>
            </a:pPr>
            <a:r>
              <a:rPr lang="zh-CN" alt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构造数据类型之一</a:t>
            </a:r>
          </a:p>
          <a:p>
            <a:pPr marL="742950" lvl="1" indent="-285750" algn="l">
              <a:buFont typeface="Wingdings" pitchFamily="2" charset="2"/>
              <a:buChar char="–"/>
            </a:pPr>
            <a:r>
              <a:rPr lang="zh-CN" alt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数组</a:t>
            </a:r>
            <a:r>
              <a:rPr 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:</a:t>
            </a:r>
            <a:r>
              <a:rPr lang="zh-CN" alt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有序数据的集合</a:t>
            </a:r>
            <a:r>
              <a:rPr 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,</a:t>
            </a:r>
            <a:r>
              <a:rPr lang="zh-CN" alt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用数组名标识</a:t>
            </a:r>
          </a:p>
          <a:p>
            <a:pPr marL="742950" lvl="1" indent="-285750" algn="l">
              <a:buFont typeface="Wingdings" pitchFamily="2" charset="2"/>
              <a:buChar char="–"/>
            </a:pPr>
            <a:r>
              <a:rPr lang="zh-CN" alt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元素</a:t>
            </a:r>
            <a:r>
              <a:rPr 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:</a:t>
            </a:r>
            <a:r>
              <a:rPr lang="zh-CN" alt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属同一数据类型</a:t>
            </a:r>
            <a:r>
              <a:rPr 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,</a:t>
            </a:r>
            <a:r>
              <a:rPr lang="zh-CN" alt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用数组名和下标确定</a:t>
            </a:r>
          </a:p>
          <a:p>
            <a:pPr marL="342900" indent="-342900" algn="l"/>
            <a:endParaRPr lang="zh-CN" altLang="en-US" dirty="0">
              <a:latin typeface="隶书" pitchFamily="49" charset="-122"/>
              <a:ea typeface="隶书" pitchFamily="49" charset="-122"/>
              <a:sym typeface="隶书" pitchFamily="49" charset="-122"/>
            </a:endParaRPr>
          </a:p>
        </p:txBody>
      </p:sp>
      <p:sp>
        <p:nvSpPr>
          <p:cNvPr id="4100" name="Rectangle 28"/>
          <p:cNvSpPr>
            <a:spLocks noChangeArrowheads="1"/>
          </p:cNvSpPr>
          <p:nvPr/>
        </p:nvSpPr>
        <p:spPr bwMode="auto">
          <a:xfrm>
            <a:off x="900113" y="3357563"/>
            <a:ext cx="8001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sz="3600" b="1">
                <a:solidFill>
                  <a:schemeClr val="tx2"/>
                </a:solidFill>
                <a:latin typeface="Arial" pitchFamily="34" charset="0"/>
                <a:ea typeface="隶书" pitchFamily="49" charset="-122"/>
                <a:sym typeface="Arial" pitchFamily="34" charset="0"/>
              </a:rPr>
              <a:t>数组特征</a:t>
            </a:r>
            <a:endParaRPr lang="zh-CN" altLang="en-US"/>
          </a:p>
        </p:txBody>
      </p:sp>
      <p:sp>
        <p:nvSpPr>
          <p:cNvPr id="4101" name="Text Box 29"/>
          <p:cNvSpPr>
            <a:spLocks noChangeArrowheads="1"/>
          </p:cNvSpPr>
          <p:nvPr/>
        </p:nvSpPr>
        <p:spPr bwMode="auto">
          <a:xfrm>
            <a:off x="1476375" y="4581525"/>
            <a:ext cx="3805238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indent="76200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>
                <a:solidFill>
                  <a:schemeClr val="tx2"/>
                </a:solidFill>
                <a:latin typeface="Times New Roman" pitchFamily="18" charset="0"/>
                <a:ea typeface="隶书" pitchFamily="49" charset="-122"/>
                <a:sym typeface="Monotype Sorts" pitchFamily="2" charset="2"/>
              </a:rPr>
              <a:t>数组名</a:t>
            </a:r>
          </a:p>
          <a:p>
            <a:pPr indent="76200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>
                <a:solidFill>
                  <a:schemeClr val="tx2"/>
                </a:solidFill>
                <a:latin typeface="Times New Roman" pitchFamily="18" charset="0"/>
                <a:ea typeface="隶书" pitchFamily="49" charset="-122"/>
                <a:sym typeface="Monotype Sorts" pitchFamily="2" charset="2"/>
              </a:rPr>
              <a:t>数组元素的个数</a:t>
            </a:r>
          </a:p>
          <a:p>
            <a:pPr indent="76200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>
                <a:solidFill>
                  <a:schemeClr val="tx2"/>
                </a:solidFill>
                <a:latin typeface="Times New Roman" pitchFamily="18" charset="0"/>
                <a:ea typeface="隶书" pitchFamily="49" charset="-122"/>
                <a:sym typeface="Monotype Sorts" pitchFamily="2" charset="2"/>
              </a:rPr>
              <a:t>数组元素的类型</a:t>
            </a:r>
            <a:endParaRPr lang="zh-CN" altLang="en-US" b="1">
              <a:solidFill>
                <a:schemeClr val="tx2"/>
              </a:solidFill>
              <a:latin typeface="Times New Roman" pitchFamily="18" charset="0"/>
              <a:ea typeface="隶书" pitchFamily="49" charset="-122"/>
              <a:sym typeface="Monotype Sorts" pitchFamily="2" charset="2"/>
            </a:endParaRPr>
          </a:p>
        </p:txBody>
      </p:sp>
      <p:sp>
        <p:nvSpPr>
          <p:cNvPr id="12" name="Rectangle 26"/>
          <p:cNvSpPr>
            <a:spLocks noChangeArrowheads="1"/>
          </p:cNvSpPr>
          <p:nvPr/>
        </p:nvSpPr>
        <p:spPr bwMode="auto">
          <a:xfrm>
            <a:off x="5508065" y="4005040"/>
            <a:ext cx="2520175" cy="4955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1"/>
            <a:r>
              <a:rPr lang="zh-CN" altLang="en-US" dirty="0">
                <a:solidFill>
                  <a:srgbClr val="FFFF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例 </a:t>
            </a:r>
            <a:r>
              <a:rPr lang="zh-CN" altLang="en-US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 </a:t>
            </a:r>
            <a:r>
              <a:rPr lang="en-US" dirty="0" err="1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a[6];</a:t>
            </a:r>
            <a:endParaRPr lang="zh-CN" alt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15"/>
          <p:cNvGrpSpPr>
            <a:grpSpLocks/>
          </p:cNvGrpSpPr>
          <p:nvPr/>
        </p:nvGrpSpPr>
        <p:grpSpPr bwMode="auto">
          <a:xfrm>
            <a:off x="7239000" y="0"/>
            <a:ext cx="1590675" cy="457200"/>
            <a:chOff x="0" y="0"/>
            <a:chExt cx="1002" cy="288"/>
          </a:xfrm>
        </p:grpSpPr>
        <p:sp>
          <p:nvSpPr>
            <p:cNvPr id="21507" name="Rectangle 16"/>
            <p:cNvSpPr>
              <a:spLocks noChangeArrowheads="1"/>
            </p:cNvSpPr>
            <p:nvPr/>
          </p:nvSpPr>
          <p:spPr bwMode="auto">
            <a:xfrm>
              <a:off x="0" y="0"/>
              <a:ext cx="10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9900FF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21508" name="Rectangle 17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21509" name="Rectangle 22"/>
          <p:cNvSpPr>
            <a:spLocks noChangeArrowheads="1"/>
          </p:cNvSpPr>
          <p:nvPr/>
        </p:nvSpPr>
        <p:spPr bwMode="auto">
          <a:xfrm>
            <a:off x="381000" y="228600"/>
            <a:ext cx="838200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spcBef>
                <a:spcPct val="60000"/>
              </a:spcBef>
              <a:buClr>
                <a:schemeClr val="hlink"/>
              </a:buClr>
            </a:pPr>
            <a:endParaRPr lang="zh-CN" altLang="zh-CN">
              <a:solidFill>
                <a:srgbClr val="FFFFFF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</p:txBody>
      </p:sp>
      <p:sp>
        <p:nvSpPr>
          <p:cNvPr id="21510" name="Rectangle 23"/>
          <p:cNvSpPr>
            <a:spLocks noChangeArrowheads="1"/>
          </p:cNvSpPr>
          <p:nvPr/>
        </p:nvSpPr>
        <p:spPr bwMode="auto">
          <a:xfrm>
            <a:off x="323850" y="388938"/>
            <a:ext cx="8382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数组元素的存放顺序</a:t>
            </a:r>
          </a:p>
          <a:p>
            <a:pPr lvl="3"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原因</a:t>
            </a:r>
            <a:r>
              <a:rPr 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:</a:t>
            </a: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内存是一维的</a:t>
            </a:r>
          </a:p>
          <a:p>
            <a:pPr lvl="3"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二维数组：按行序优先</a:t>
            </a:r>
          </a:p>
          <a:p>
            <a:pPr lvl="3"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多维数组：最右下标变化最快</a:t>
            </a:r>
            <a:endParaRPr lang="zh-CN" altLang="en-US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21511" name="Text Box 24"/>
          <p:cNvSpPr>
            <a:spLocks noChangeArrowheads="1"/>
          </p:cNvSpPr>
          <p:nvPr/>
        </p:nvSpPr>
        <p:spPr bwMode="auto">
          <a:xfrm>
            <a:off x="2005013" y="3021013"/>
            <a:ext cx="180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200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grpSp>
        <p:nvGrpSpPr>
          <p:cNvPr id="21512" name="Group 29"/>
          <p:cNvGrpSpPr>
            <a:grpSpLocks/>
          </p:cNvGrpSpPr>
          <p:nvPr/>
        </p:nvGrpSpPr>
        <p:grpSpPr bwMode="auto">
          <a:xfrm>
            <a:off x="1751013" y="3071813"/>
            <a:ext cx="5440362" cy="2301875"/>
            <a:chOff x="0" y="0"/>
            <a:chExt cx="3427" cy="1450"/>
          </a:xfrm>
        </p:grpSpPr>
        <p:grpSp>
          <p:nvGrpSpPr>
            <p:cNvPr id="21513" name="Group 30"/>
            <p:cNvGrpSpPr>
              <a:grpSpLocks/>
            </p:cNvGrpSpPr>
            <p:nvPr/>
          </p:nvGrpSpPr>
          <p:grpSpPr bwMode="auto">
            <a:xfrm>
              <a:off x="816" y="0"/>
              <a:ext cx="2611" cy="1450"/>
              <a:chOff x="0" y="0"/>
              <a:chExt cx="2611" cy="1450"/>
            </a:xfrm>
          </p:grpSpPr>
          <p:sp>
            <p:nvSpPr>
              <p:cNvPr id="21514" name="AutoShape 31"/>
              <p:cNvSpPr>
                <a:spLocks noChangeArrowheads="1"/>
              </p:cNvSpPr>
              <p:nvPr/>
            </p:nvSpPr>
            <p:spPr bwMode="auto">
              <a:xfrm>
                <a:off x="0" y="48"/>
                <a:ext cx="1043" cy="336"/>
              </a:xfrm>
              <a:prstGeom prst="wedgeEllipseCallout">
                <a:avLst>
                  <a:gd name="adj1" fmla="val 57569"/>
                  <a:gd name="adj2" fmla="val 94343"/>
                </a:avLst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int a[3][2]</a:t>
                </a:r>
                <a:endParaRPr lang="zh-CN" altLang="en-US"/>
              </a:p>
            </p:txBody>
          </p:sp>
          <p:sp>
            <p:nvSpPr>
              <p:cNvPr id="21515" name="Rectangle 32"/>
              <p:cNvSpPr>
                <a:spLocks noChangeArrowheads="1"/>
              </p:cNvSpPr>
              <p:nvPr/>
            </p:nvSpPr>
            <p:spPr bwMode="auto">
              <a:xfrm>
                <a:off x="1335" y="0"/>
                <a:ext cx="1267" cy="1440"/>
              </a:xfrm>
              <a:prstGeom prst="rect">
                <a:avLst/>
              </a:prstGeom>
              <a:solidFill>
                <a:schemeClr val="tx1"/>
              </a:solidFill>
              <a:ln w="9525" cmpd="sng">
                <a:solidFill>
                  <a:srgbClr val="66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21516" name="Line 33"/>
              <p:cNvSpPr>
                <a:spLocks noChangeShapeType="1"/>
              </p:cNvSpPr>
              <p:nvPr/>
            </p:nvSpPr>
            <p:spPr bwMode="auto">
              <a:xfrm>
                <a:off x="1324" y="245"/>
                <a:ext cx="1256" cy="1"/>
              </a:xfrm>
              <a:prstGeom prst="line">
                <a:avLst/>
              </a:prstGeom>
              <a:noFill/>
              <a:ln w="9525" cmpd="sng">
                <a:solidFill>
                  <a:srgbClr val="66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21517" name="Line 34"/>
              <p:cNvSpPr>
                <a:spLocks noChangeShapeType="1"/>
              </p:cNvSpPr>
              <p:nvPr/>
            </p:nvSpPr>
            <p:spPr bwMode="auto">
              <a:xfrm>
                <a:off x="1353" y="463"/>
                <a:ext cx="1256" cy="1"/>
              </a:xfrm>
              <a:prstGeom prst="line">
                <a:avLst/>
              </a:prstGeom>
              <a:noFill/>
              <a:ln w="9525" cmpd="sng">
                <a:solidFill>
                  <a:srgbClr val="66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21518" name="Line 35"/>
              <p:cNvSpPr>
                <a:spLocks noChangeShapeType="1"/>
              </p:cNvSpPr>
              <p:nvPr/>
            </p:nvSpPr>
            <p:spPr bwMode="auto">
              <a:xfrm>
                <a:off x="1326" y="710"/>
                <a:ext cx="1267" cy="1"/>
              </a:xfrm>
              <a:prstGeom prst="line">
                <a:avLst/>
              </a:prstGeom>
              <a:noFill/>
              <a:ln w="9525" cmpd="sng">
                <a:solidFill>
                  <a:srgbClr val="66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21519" name="Line 36"/>
              <p:cNvSpPr>
                <a:spLocks noChangeShapeType="1"/>
              </p:cNvSpPr>
              <p:nvPr/>
            </p:nvSpPr>
            <p:spPr bwMode="auto">
              <a:xfrm>
                <a:off x="1344" y="960"/>
                <a:ext cx="1267" cy="1"/>
              </a:xfrm>
              <a:prstGeom prst="line">
                <a:avLst/>
              </a:prstGeom>
              <a:noFill/>
              <a:ln w="9525" cmpd="sng">
                <a:solidFill>
                  <a:srgbClr val="66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21520" name="Line 37"/>
              <p:cNvSpPr>
                <a:spLocks noChangeShapeType="1"/>
              </p:cNvSpPr>
              <p:nvPr/>
            </p:nvSpPr>
            <p:spPr bwMode="auto">
              <a:xfrm>
                <a:off x="1326" y="1189"/>
                <a:ext cx="1267" cy="1"/>
              </a:xfrm>
              <a:prstGeom prst="line">
                <a:avLst/>
              </a:prstGeom>
              <a:noFill/>
              <a:ln w="9525" cmpd="sng">
                <a:solidFill>
                  <a:srgbClr val="66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21521" name="Text Box 38"/>
              <p:cNvSpPr>
                <a:spLocks noChangeArrowheads="1"/>
              </p:cNvSpPr>
              <p:nvPr/>
            </p:nvSpPr>
            <p:spPr bwMode="auto">
              <a:xfrm>
                <a:off x="1728" y="240"/>
                <a:ext cx="55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a[</a:t>
                </a:r>
                <a:r>
                  <a:rPr lang="en-US" sz="2000">
                    <a:solidFill>
                      <a:srgbClr val="0000FF"/>
                    </a:solidFill>
                    <a:latin typeface="Times New Roman" pitchFamily="18" charset="0"/>
                    <a:sym typeface="Times New Roman" pitchFamily="18" charset="0"/>
                  </a:rPr>
                  <a:t>0</a:t>
                </a:r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][1]</a:t>
                </a:r>
                <a:endParaRPr lang="zh-CN" altLang="en-US"/>
              </a:p>
            </p:txBody>
          </p:sp>
          <p:sp>
            <p:nvSpPr>
              <p:cNvPr id="21522" name="Text Box 39"/>
              <p:cNvSpPr>
                <a:spLocks noChangeArrowheads="1"/>
              </p:cNvSpPr>
              <p:nvPr/>
            </p:nvSpPr>
            <p:spPr bwMode="auto">
              <a:xfrm>
                <a:off x="1728" y="480"/>
                <a:ext cx="55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a[</a:t>
                </a:r>
                <a:r>
                  <a:rPr lang="en-US" sz="2000">
                    <a:solidFill>
                      <a:srgbClr val="669900"/>
                    </a:solidFill>
                    <a:latin typeface="Times New Roman" pitchFamily="18" charset="0"/>
                    <a:sym typeface="Times New Roman" pitchFamily="18" charset="0"/>
                  </a:rPr>
                  <a:t>1</a:t>
                </a:r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][0]</a:t>
                </a:r>
                <a:endParaRPr lang="zh-CN" altLang="en-US"/>
              </a:p>
            </p:txBody>
          </p:sp>
          <p:sp>
            <p:nvSpPr>
              <p:cNvPr id="21523" name="Text Box 40"/>
              <p:cNvSpPr>
                <a:spLocks noChangeArrowheads="1"/>
              </p:cNvSpPr>
              <p:nvPr/>
            </p:nvSpPr>
            <p:spPr bwMode="auto">
              <a:xfrm>
                <a:off x="1728" y="720"/>
                <a:ext cx="55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a[</a:t>
                </a:r>
                <a:r>
                  <a:rPr lang="en-US" sz="2000">
                    <a:solidFill>
                      <a:srgbClr val="669900"/>
                    </a:solidFill>
                    <a:latin typeface="Times New Roman" pitchFamily="18" charset="0"/>
                    <a:sym typeface="Times New Roman" pitchFamily="18" charset="0"/>
                  </a:rPr>
                  <a:t>1</a:t>
                </a:r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][1]</a:t>
                </a:r>
                <a:endParaRPr lang="zh-CN" altLang="en-US"/>
              </a:p>
            </p:txBody>
          </p:sp>
          <p:sp>
            <p:nvSpPr>
              <p:cNvPr id="21524" name="Text Box 41"/>
              <p:cNvSpPr>
                <a:spLocks noChangeArrowheads="1"/>
              </p:cNvSpPr>
              <p:nvPr/>
            </p:nvSpPr>
            <p:spPr bwMode="auto">
              <a:xfrm>
                <a:off x="1728" y="960"/>
                <a:ext cx="55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a[</a:t>
                </a:r>
                <a:r>
                  <a:rPr lang="en-US" sz="2000">
                    <a:solidFill>
                      <a:srgbClr val="FF3300"/>
                    </a:solidFill>
                    <a:latin typeface="Times New Roman" pitchFamily="18" charset="0"/>
                    <a:sym typeface="Times New Roman" pitchFamily="18" charset="0"/>
                  </a:rPr>
                  <a:t>2</a:t>
                </a:r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][0]</a:t>
                </a:r>
                <a:endParaRPr lang="zh-CN" altLang="en-US"/>
              </a:p>
            </p:txBody>
          </p:sp>
          <p:sp>
            <p:nvSpPr>
              <p:cNvPr id="21525" name="Text Box 42"/>
              <p:cNvSpPr>
                <a:spLocks noChangeArrowheads="1"/>
              </p:cNvSpPr>
              <p:nvPr/>
            </p:nvSpPr>
            <p:spPr bwMode="auto">
              <a:xfrm>
                <a:off x="1728" y="1200"/>
                <a:ext cx="55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a[</a:t>
                </a:r>
                <a:r>
                  <a:rPr lang="en-US" sz="2000">
                    <a:solidFill>
                      <a:srgbClr val="FF3300"/>
                    </a:solidFill>
                    <a:latin typeface="Times New Roman" pitchFamily="18" charset="0"/>
                    <a:sym typeface="Times New Roman" pitchFamily="18" charset="0"/>
                  </a:rPr>
                  <a:t>2</a:t>
                </a:r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][1]</a:t>
                </a:r>
                <a:endParaRPr lang="zh-CN" altLang="en-US"/>
              </a:p>
            </p:txBody>
          </p:sp>
          <p:grpSp>
            <p:nvGrpSpPr>
              <p:cNvPr id="21526" name="Group 43"/>
              <p:cNvGrpSpPr>
                <a:grpSpLocks/>
              </p:cNvGrpSpPr>
              <p:nvPr/>
            </p:nvGrpSpPr>
            <p:grpSpPr bwMode="auto">
              <a:xfrm>
                <a:off x="1152" y="25"/>
                <a:ext cx="206" cy="1425"/>
                <a:chOff x="0" y="0"/>
                <a:chExt cx="206" cy="1425"/>
              </a:xfrm>
            </p:grpSpPr>
            <p:sp>
              <p:nvSpPr>
                <p:cNvPr id="21527" name="Text Box 44"/>
                <p:cNvSpPr>
                  <a:spLocks noChangeArrowheads="1"/>
                </p:cNvSpPr>
                <p:nvPr/>
              </p:nvSpPr>
              <p:spPr bwMode="auto">
                <a:xfrm>
                  <a:off x="10" y="0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rgbClr val="FFFFFF"/>
                      </a:solidFill>
                      <a:latin typeface="Times New Roman" pitchFamily="18" charset="0"/>
                      <a:sym typeface="Times New Roman" pitchFamily="18" charset="0"/>
                    </a:rPr>
                    <a:t>0</a:t>
                  </a:r>
                  <a:endParaRPr lang="zh-CN" altLang="en-US"/>
                </a:p>
              </p:txBody>
            </p:sp>
            <p:sp>
              <p:nvSpPr>
                <p:cNvPr id="21528" name="Text Box 45"/>
                <p:cNvSpPr>
                  <a:spLocks noChangeArrowheads="1"/>
                </p:cNvSpPr>
                <p:nvPr/>
              </p:nvSpPr>
              <p:spPr bwMode="auto">
                <a:xfrm>
                  <a:off x="10" y="218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rgbClr val="FFFFFF"/>
                      </a:solidFill>
                      <a:latin typeface="Times New Roman" pitchFamily="18" charset="0"/>
                      <a:sym typeface="Times New Roman" pitchFamily="18" charset="0"/>
                    </a:rPr>
                    <a:t>1</a:t>
                  </a:r>
                  <a:endParaRPr lang="zh-CN" altLang="en-US"/>
                </a:p>
              </p:txBody>
            </p:sp>
            <p:sp>
              <p:nvSpPr>
                <p:cNvPr id="21529" name="Text Box 46"/>
                <p:cNvSpPr>
                  <a:spLocks noChangeArrowheads="1"/>
                </p:cNvSpPr>
                <p:nvPr/>
              </p:nvSpPr>
              <p:spPr bwMode="auto">
                <a:xfrm>
                  <a:off x="10" y="935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rgbClr val="FFFFFF"/>
                      </a:solidFill>
                      <a:latin typeface="Times New Roman" pitchFamily="18" charset="0"/>
                      <a:sym typeface="Times New Roman" pitchFamily="18" charset="0"/>
                    </a:rPr>
                    <a:t>4</a:t>
                  </a:r>
                  <a:endParaRPr lang="zh-CN" altLang="en-US"/>
                </a:p>
              </p:txBody>
            </p:sp>
            <p:sp>
              <p:nvSpPr>
                <p:cNvPr id="21530" name="Text Box 47"/>
                <p:cNvSpPr>
                  <a:spLocks noChangeArrowheads="1"/>
                </p:cNvSpPr>
                <p:nvPr/>
              </p:nvSpPr>
              <p:spPr bwMode="auto">
                <a:xfrm>
                  <a:off x="10" y="1175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rgbClr val="FFFFFF"/>
                      </a:solidFill>
                      <a:latin typeface="Times New Roman" pitchFamily="18" charset="0"/>
                      <a:sym typeface="Times New Roman" pitchFamily="18" charset="0"/>
                    </a:rPr>
                    <a:t>5</a:t>
                  </a:r>
                  <a:endParaRPr lang="zh-CN" altLang="en-US"/>
                </a:p>
              </p:txBody>
            </p:sp>
            <p:sp>
              <p:nvSpPr>
                <p:cNvPr id="21531" name="Text Box 48"/>
                <p:cNvSpPr>
                  <a:spLocks noChangeArrowheads="1"/>
                </p:cNvSpPr>
                <p:nvPr/>
              </p:nvSpPr>
              <p:spPr bwMode="auto">
                <a:xfrm>
                  <a:off x="0" y="407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rgbClr val="FFFFFF"/>
                      </a:solidFill>
                      <a:latin typeface="Times New Roman" pitchFamily="18" charset="0"/>
                      <a:sym typeface="Times New Roman" pitchFamily="18" charset="0"/>
                    </a:rPr>
                    <a:t>2</a:t>
                  </a:r>
                  <a:endParaRPr lang="zh-CN" altLang="en-US"/>
                </a:p>
              </p:txBody>
            </p:sp>
            <p:sp>
              <p:nvSpPr>
                <p:cNvPr id="21532" name="Text Box 49"/>
                <p:cNvSpPr>
                  <a:spLocks noChangeArrowheads="1"/>
                </p:cNvSpPr>
                <p:nvPr/>
              </p:nvSpPr>
              <p:spPr bwMode="auto">
                <a:xfrm>
                  <a:off x="0" y="695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rgbClr val="FFFFFF"/>
                      </a:solidFill>
                      <a:latin typeface="Times New Roman" pitchFamily="18" charset="0"/>
                      <a:sym typeface="Times New Roman" pitchFamily="18" charset="0"/>
                    </a:rPr>
                    <a:t>3</a:t>
                  </a:r>
                  <a:endParaRPr lang="zh-CN" altLang="en-US"/>
                </a:p>
              </p:txBody>
            </p:sp>
          </p:grpSp>
          <p:sp>
            <p:nvSpPr>
              <p:cNvPr id="21533" name="Text Box 50"/>
              <p:cNvSpPr>
                <a:spLocks noChangeArrowheads="1"/>
              </p:cNvSpPr>
              <p:nvPr/>
            </p:nvSpPr>
            <p:spPr bwMode="auto">
              <a:xfrm>
                <a:off x="1728" y="0"/>
                <a:ext cx="55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a[</a:t>
                </a:r>
                <a:r>
                  <a:rPr lang="en-US" sz="2000">
                    <a:solidFill>
                      <a:srgbClr val="0000FF"/>
                    </a:solidFill>
                    <a:latin typeface="Times New Roman" pitchFamily="18" charset="0"/>
                    <a:sym typeface="Times New Roman" pitchFamily="18" charset="0"/>
                  </a:rPr>
                  <a:t>0</a:t>
                </a:r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][0]</a:t>
                </a:r>
                <a:endParaRPr lang="zh-CN" altLang="en-US"/>
              </a:p>
            </p:txBody>
          </p:sp>
        </p:grpSp>
        <p:grpSp>
          <p:nvGrpSpPr>
            <p:cNvPr id="21534" name="Group 51"/>
            <p:cNvGrpSpPr>
              <a:grpSpLocks/>
            </p:cNvGrpSpPr>
            <p:nvPr/>
          </p:nvGrpSpPr>
          <p:grpSpPr bwMode="auto">
            <a:xfrm>
              <a:off x="0" y="782"/>
              <a:ext cx="1275" cy="634"/>
              <a:chOff x="0" y="0"/>
              <a:chExt cx="1275" cy="634"/>
            </a:xfrm>
          </p:grpSpPr>
          <p:sp>
            <p:nvSpPr>
              <p:cNvPr id="21535" name="Text Box 52"/>
              <p:cNvSpPr>
                <a:spLocks noChangeArrowheads="1"/>
              </p:cNvSpPr>
              <p:nvPr/>
            </p:nvSpPr>
            <p:spPr bwMode="auto">
              <a:xfrm>
                <a:off x="44" y="0"/>
                <a:ext cx="1202" cy="6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a[0][0]     a[0][1]</a:t>
                </a:r>
                <a:endParaRPr lang="zh-CN" alt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endParaRPr>
              </a:p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a[1][0]     a[1][1]</a:t>
                </a:r>
                <a:endParaRPr lang="zh-CN" alt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endParaRPr>
              </a:p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a[2][0]     a[2][1]</a:t>
                </a:r>
                <a:endParaRPr lang="zh-CN" altLang="en-US"/>
              </a:p>
            </p:txBody>
          </p:sp>
          <p:sp>
            <p:nvSpPr>
              <p:cNvPr id="21536" name="AutoShape 53"/>
              <p:cNvSpPr>
                <a:spLocks/>
              </p:cNvSpPr>
              <p:nvPr/>
            </p:nvSpPr>
            <p:spPr bwMode="auto">
              <a:xfrm>
                <a:off x="0" y="72"/>
                <a:ext cx="69" cy="489"/>
              </a:xfrm>
              <a:prstGeom prst="leftBracket">
                <a:avLst>
                  <a:gd name="adj" fmla="val 59058"/>
                </a:avLst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21537" name="AutoShape 54"/>
              <p:cNvSpPr>
                <a:spLocks/>
              </p:cNvSpPr>
              <p:nvPr/>
            </p:nvSpPr>
            <p:spPr bwMode="auto">
              <a:xfrm>
                <a:off x="1205" y="85"/>
                <a:ext cx="70" cy="500"/>
              </a:xfrm>
              <a:prstGeom prst="rightBracket">
                <a:avLst>
                  <a:gd name="adj" fmla="val 59524"/>
                </a:avLst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</p:grpSp>
      </p:grpSp>
      <p:sp>
        <p:nvSpPr>
          <p:cNvPr id="21538" name="Rectangle 111"/>
          <p:cNvSpPr>
            <a:spLocks noChangeArrowheads="1"/>
          </p:cNvSpPr>
          <p:nvPr/>
        </p:nvSpPr>
        <p:spPr bwMode="auto">
          <a:xfrm>
            <a:off x="952500" y="4133850"/>
            <a:ext cx="55245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53341" y="5589150"/>
            <a:ext cx="3933021" cy="80021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一维数组与二维数组的关系</a:t>
            </a:r>
            <a:endParaRPr lang="en-US" altLang="zh-CN" sz="2000" dirty="0" smtClean="0"/>
          </a:p>
          <a:p>
            <a:pPr defTabSz="0">
              <a:spcBef>
                <a:spcPct val="30000"/>
              </a:spcBef>
              <a:defRPr/>
            </a:pPr>
            <a:r>
              <a:rPr lang="en-US" altLang="zh-CN" sz="2000" dirty="0" smtClean="0"/>
              <a:t>a[i</a:t>
            </a:r>
            <a:r>
              <a:rPr lang="en-US" altLang="zh-CN" sz="2000" dirty="0"/>
              <a:t>][j] ===&gt; </a:t>
            </a:r>
            <a:r>
              <a:rPr lang="en-US" altLang="zh-CN" sz="2000" dirty="0" smtClean="0"/>
              <a:t>a[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*</a:t>
            </a:r>
            <a:r>
              <a:rPr lang="en-US" altLang="zh-CN" sz="2000" dirty="0" err="1" smtClean="0"/>
              <a:t>column+j</a:t>
            </a:r>
            <a:r>
              <a:rPr lang="en-US" altLang="zh-CN" sz="2000" dirty="0" smtClean="0"/>
              <a:t>]</a:t>
            </a:r>
            <a:endParaRPr lang="zh-CN" altLang="en-US" sz="20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15"/>
          <p:cNvGrpSpPr>
            <a:grpSpLocks/>
          </p:cNvGrpSpPr>
          <p:nvPr/>
        </p:nvGrpSpPr>
        <p:grpSpPr bwMode="auto">
          <a:xfrm>
            <a:off x="7239000" y="0"/>
            <a:ext cx="1590675" cy="457200"/>
            <a:chOff x="0" y="0"/>
            <a:chExt cx="1002" cy="288"/>
          </a:xfrm>
        </p:grpSpPr>
        <p:sp>
          <p:nvSpPr>
            <p:cNvPr id="22531" name="Rectangle 16"/>
            <p:cNvSpPr>
              <a:spLocks noChangeArrowheads="1"/>
            </p:cNvSpPr>
            <p:nvPr/>
          </p:nvSpPr>
          <p:spPr bwMode="auto">
            <a:xfrm>
              <a:off x="0" y="0"/>
              <a:ext cx="10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9900FF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22532" name="Rectangle 17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22533" name="Rectangle 22"/>
          <p:cNvSpPr>
            <a:spLocks noChangeArrowheads="1"/>
          </p:cNvSpPr>
          <p:nvPr/>
        </p:nvSpPr>
        <p:spPr bwMode="auto">
          <a:xfrm>
            <a:off x="381000" y="228600"/>
            <a:ext cx="838200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spcBef>
                <a:spcPct val="60000"/>
              </a:spcBef>
              <a:buClr>
                <a:schemeClr val="hlink"/>
              </a:buClr>
            </a:pPr>
            <a:endParaRPr lang="zh-CN" altLang="zh-CN">
              <a:solidFill>
                <a:srgbClr val="FFFFFF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</p:txBody>
      </p:sp>
      <p:sp>
        <p:nvSpPr>
          <p:cNvPr id="22534" name="Rectangle 23"/>
          <p:cNvSpPr>
            <a:spLocks noChangeArrowheads="1"/>
          </p:cNvSpPr>
          <p:nvPr/>
        </p:nvSpPr>
        <p:spPr bwMode="auto">
          <a:xfrm>
            <a:off x="122238" y="215900"/>
            <a:ext cx="8382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2"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数组元素的存放顺序</a:t>
            </a:r>
          </a:p>
          <a:p>
            <a:pPr marL="269875" lvl="3"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原因</a:t>
            </a:r>
            <a:r>
              <a:rPr 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:</a:t>
            </a: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内存是一维的</a:t>
            </a:r>
            <a:endParaRPr lang="en-US">
              <a:solidFill>
                <a:srgbClr val="FFFFFF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marL="269875" lvl="3"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二维数组：按行序优先</a:t>
            </a:r>
            <a:endParaRPr lang="en-US">
              <a:solidFill>
                <a:srgbClr val="FFFFFF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marL="269875" lvl="3"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多维数组：最右下标变化最快</a:t>
            </a:r>
            <a:endParaRPr lang="zh-CN" altLang="en-US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22535" name="Text Box 24"/>
          <p:cNvSpPr>
            <a:spLocks noChangeArrowheads="1"/>
          </p:cNvSpPr>
          <p:nvPr/>
        </p:nvSpPr>
        <p:spPr bwMode="auto">
          <a:xfrm>
            <a:off x="2005013" y="3021013"/>
            <a:ext cx="180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200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grpSp>
        <p:nvGrpSpPr>
          <p:cNvPr id="22536" name="Group 55"/>
          <p:cNvGrpSpPr>
            <a:grpSpLocks/>
          </p:cNvGrpSpPr>
          <p:nvPr/>
        </p:nvGrpSpPr>
        <p:grpSpPr bwMode="auto">
          <a:xfrm>
            <a:off x="4151313" y="-87313"/>
            <a:ext cx="4978400" cy="6591301"/>
            <a:chOff x="0" y="0"/>
            <a:chExt cx="3136" cy="4159"/>
          </a:xfrm>
        </p:grpSpPr>
        <p:sp>
          <p:nvSpPr>
            <p:cNvPr id="22537" name="AutoShape 56"/>
            <p:cNvSpPr>
              <a:spLocks noChangeArrowheads="1"/>
            </p:cNvSpPr>
            <p:nvPr/>
          </p:nvSpPr>
          <p:spPr bwMode="auto">
            <a:xfrm>
              <a:off x="0" y="490"/>
              <a:ext cx="1307" cy="336"/>
            </a:xfrm>
            <a:prstGeom prst="wedgeEllipseCallout">
              <a:avLst>
                <a:gd name="adj1" fmla="val 59102"/>
                <a:gd name="adj2" fmla="val 96130"/>
              </a:avLst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int c[2][3][4]</a:t>
              </a:r>
              <a:endParaRPr lang="zh-CN" altLang="en-US"/>
            </a:p>
          </p:txBody>
        </p:sp>
        <p:sp>
          <p:nvSpPr>
            <p:cNvPr id="22538" name="Rectangle 57"/>
            <p:cNvSpPr>
              <a:spLocks noChangeArrowheads="1"/>
            </p:cNvSpPr>
            <p:nvPr/>
          </p:nvSpPr>
          <p:spPr bwMode="auto">
            <a:xfrm>
              <a:off x="1781" y="71"/>
              <a:ext cx="1344" cy="4088"/>
            </a:xfrm>
            <a:prstGeom prst="rect">
              <a:avLst/>
            </a:prstGeom>
            <a:solidFill>
              <a:schemeClr val="tx1"/>
            </a:solidFill>
            <a:ln w="38100" cmpd="sng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2539" name="Line 58"/>
            <p:cNvSpPr>
              <a:spLocks noChangeShapeType="1"/>
            </p:cNvSpPr>
            <p:nvPr/>
          </p:nvSpPr>
          <p:spPr bwMode="auto">
            <a:xfrm>
              <a:off x="1781" y="260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2540" name="Line 59"/>
            <p:cNvSpPr>
              <a:spLocks noChangeShapeType="1"/>
            </p:cNvSpPr>
            <p:nvPr/>
          </p:nvSpPr>
          <p:spPr bwMode="auto">
            <a:xfrm>
              <a:off x="1792" y="428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2541" name="Line 60"/>
            <p:cNvSpPr>
              <a:spLocks noChangeShapeType="1"/>
            </p:cNvSpPr>
            <p:nvPr/>
          </p:nvSpPr>
          <p:spPr bwMode="auto">
            <a:xfrm>
              <a:off x="1792" y="597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2542" name="Line 61"/>
            <p:cNvSpPr>
              <a:spLocks noChangeShapeType="1"/>
            </p:cNvSpPr>
            <p:nvPr/>
          </p:nvSpPr>
          <p:spPr bwMode="auto">
            <a:xfrm>
              <a:off x="1792" y="766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2543" name="Line 62"/>
            <p:cNvSpPr>
              <a:spLocks noChangeShapeType="1"/>
            </p:cNvSpPr>
            <p:nvPr/>
          </p:nvSpPr>
          <p:spPr bwMode="auto">
            <a:xfrm>
              <a:off x="1792" y="934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2544" name="Line 63"/>
            <p:cNvSpPr>
              <a:spLocks noChangeShapeType="1"/>
            </p:cNvSpPr>
            <p:nvPr/>
          </p:nvSpPr>
          <p:spPr bwMode="auto">
            <a:xfrm>
              <a:off x="1792" y="1103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2545" name="Line 64"/>
            <p:cNvSpPr>
              <a:spLocks noChangeShapeType="1"/>
            </p:cNvSpPr>
            <p:nvPr/>
          </p:nvSpPr>
          <p:spPr bwMode="auto">
            <a:xfrm>
              <a:off x="1792" y="1272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2546" name="Line 65"/>
            <p:cNvSpPr>
              <a:spLocks noChangeShapeType="1"/>
            </p:cNvSpPr>
            <p:nvPr/>
          </p:nvSpPr>
          <p:spPr bwMode="auto">
            <a:xfrm>
              <a:off x="1792" y="1440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2547" name="Line 66"/>
            <p:cNvSpPr>
              <a:spLocks noChangeShapeType="1"/>
            </p:cNvSpPr>
            <p:nvPr/>
          </p:nvSpPr>
          <p:spPr bwMode="auto">
            <a:xfrm>
              <a:off x="1792" y="1609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2548" name="Line 67"/>
            <p:cNvSpPr>
              <a:spLocks noChangeShapeType="1"/>
            </p:cNvSpPr>
            <p:nvPr/>
          </p:nvSpPr>
          <p:spPr bwMode="auto">
            <a:xfrm>
              <a:off x="1792" y="1778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2549" name="Line 68"/>
            <p:cNvSpPr>
              <a:spLocks noChangeShapeType="1"/>
            </p:cNvSpPr>
            <p:nvPr/>
          </p:nvSpPr>
          <p:spPr bwMode="auto">
            <a:xfrm>
              <a:off x="1792" y="1946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2550" name="Line 69"/>
            <p:cNvSpPr>
              <a:spLocks noChangeShapeType="1"/>
            </p:cNvSpPr>
            <p:nvPr/>
          </p:nvSpPr>
          <p:spPr bwMode="auto">
            <a:xfrm>
              <a:off x="1792" y="2115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2551" name="Line 70"/>
            <p:cNvSpPr>
              <a:spLocks noChangeShapeType="1"/>
            </p:cNvSpPr>
            <p:nvPr/>
          </p:nvSpPr>
          <p:spPr bwMode="auto">
            <a:xfrm>
              <a:off x="1792" y="2284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2552" name="Line 71"/>
            <p:cNvSpPr>
              <a:spLocks noChangeShapeType="1"/>
            </p:cNvSpPr>
            <p:nvPr/>
          </p:nvSpPr>
          <p:spPr bwMode="auto">
            <a:xfrm>
              <a:off x="1792" y="2452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2553" name="Line 72"/>
            <p:cNvSpPr>
              <a:spLocks noChangeShapeType="1"/>
            </p:cNvSpPr>
            <p:nvPr/>
          </p:nvSpPr>
          <p:spPr bwMode="auto">
            <a:xfrm>
              <a:off x="1792" y="2621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2554" name="Line 73"/>
            <p:cNvSpPr>
              <a:spLocks noChangeShapeType="1"/>
            </p:cNvSpPr>
            <p:nvPr/>
          </p:nvSpPr>
          <p:spPr bwMode="auto">
            <a:xfrm>
              <a:off x="1792" y="2790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2555" name="Line 74"/>
            <p:cNvSpPr>
              <a:spLocks noChangeShapeType="1"/>
            </p:cNvSpPr>
            <p:nvPr/>
          </p:nvSpPr>
          <p:spPr bwMode="auto">
            <a:xfrm>
              <a:off x="1792" y="2958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2556" name="Line 75"/>
            <p:cNvSpPr>
              <a:spLocks noChangeShapeType="1"/>
            </p:cNvSpPr>
            <p:nvPr/>
          </p:nvSpPr>
          <p:spPr bwMode="auto">
            <a:xfrm>
              <a:off x="1792" y="3127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2557" name="Line 76"/>
            <p:cNvSpPr>
              <a:spLocks noChangeShapeType="1"/>
            </p:cNvSpPr>
            <p:nvPr/>
          </p:nvSpPr>
          <p:spPr bwMode="auto">
            <a:xfrm>
              <a:off x="1792" y="3296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2558" name="Line 77"/>
            <p:cNvSpPr>
              <a:spLocks noChangeShapeType="1"/>
            </p:cNvSpPr>
            <p:nvPr/>
          </p:nvSpPr>
          <p:spPr bwMode="auto">
            <a:xfrm>
              <a:off x="1792" y="3464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2559" name="Line 78"/>
            <p:cNvSpPr>
              <a:spLocks noChangeShapeType="1"/>
            </p:cNvSpPr>
            <p:nvPr/>
          </p:nvSpPr>
          <p:spPr bwMode="auto">
            <a:xfrm>
              <a:off x="1792" y="3633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2560" name="Line 79"/>
            <p:cNvSpPr>
              <a:spLocks noChangeShapeType="1"/>
            </p:cNvSpPr>
            <p:nvPr/>
          </p:nvSpPr>
          <p:spPr bwMode="auto">
            <a:xfrm>
              <a:off x="1792" y="3802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2561" name="Line 80"/>
            <p:cNvSpPr>
              <a:spLocks noChangeShapeType="1"/>
            </p:cNvSpPr>
            <p:nvPr/>
          </p:nvSpPr>
          <p:spPr bwMode="auto">
            <a:xfrm>
              <a:off x="1792" y="3971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grpSp>
          <p:nvGrpSpPr>
            <p:cNvPr id="22562" name="Group 81"/>
            <p:cNvGrpSpPr>
              <a:grpSpLocks/>
            </p:cNvGrpSpPr>
            <p:nvPr/>
          </p:nvGrpSpPr>
          <p:grpSpPr bwMode="auto">
            <a:xfrm>
              <a:off x="1562" y="0"/>
              <a:ext cx="387" cy="4159"/>
              <a:chOff x="0" y="0"/>
              <a:chExt cx="387" cy="4159"/>
            </a:xfrm>
          </p:grpSpPr>
          <p:sp>
            <p:nvSpPr>
              <p:cNvPr id="22563" name="Text Box 82"/>
              <p:cNvSpPr>
                <a:spLocks noChangeArrowheads="1"/>
              </p:cNvSpPr>
              <p:nvPr/>
            </p:nvSpPr>
            <p:spPr bwMode="auto">
              <a:xfrm>
                <a:off x="71" y="0"/>
                <a:ext cx="196" cy="8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0</a:t>
                </a:r>
                <a:endParaRPr lang="zh-CN" alt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endParaRPr>
              </a:p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1</a:t>
                </a:r>
                <a:endParaRPr lang="zh-CN" alt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endParaRPr>
              </a:p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2</a:t>
                </a:r>
                <a:endParaRPr lang="zh-CN" alt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endParaRPr>
              </a:p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3</a:t>
                </a:r>
                <a:endParaRPr lang="zh-CN" altLang="en-US"/>
              </a:p>
            </p:txBody>
          </p:sp>
          <p:sp>
            <p:nvSpPr>
              <p:cNvPr id="22564" name="Text Box 83"/>
              <p:cNvSpPr>
                <a:spLocks noChangeArrowheads="1"/>
              </p:cNvSpPr>
              <p:nvPr/>
            </p:nvSpPr>
            <p:spPr bwMode="auto">
              <a:xfrm>
                <a:off x="71" y="695"/>
                <a:ext cx="196" cy="8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4</a:t>
                </a:r>
                <a:endParaRPr lang="zh-CN" alt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endParaRPr>
              </a:p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5</a:t>
                </a:r>
                <a:endParaRPr lang="zh-CN" alt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endParaRPr>
              </a:p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6</a:t>
                </a:r>
                <a:endParaRPr lang="zh-CN" alt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endParaRPr>
              </a:p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7</a:t>
                </a:r>
                <a:endParaRPr lang="zh-CN" altLang="en-US"/>
              </a:p>
            </p:txBody>
          </p:sp>
          <p:sp>
            <p:nvSpPr>
              <p:cNvPr id="22565" name="Text Box 84"/>
              <p:cNvSpPr>
                <a:spLocks noChangeArrowheads="1"/>
              </p:cNvSpPr>
              <p:nvPr/>
            </p:nvSpPr>
            <p:spPr bwMode="auto">
              <a:xfrm>
                <a:off x="79" y="1565"/>
                <a:ext cx="308" cy="6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………...</a:t>
                </a:r>
                <a:endParaRPr lang="zh-CN" altLang="en-US"/>
              </a:p>
            </p:txBody>
          </p:sp>
          <p:sp>
            <p:nvSpPr>
              <p:cNvPr id="22566" name="Text Box 85"/>
              <p:cNvSpPr>
                <a:spLocks noChangeArrowheads="1"/>
              </p:cNvSpPr>
              <p:nvPr/>
            </p:nvSpPr>
            <p:spPr bwMode="auto">
              <a:xfrm>
                <a:off x="0" y="3333"/>
                <a:ext cx="276" cy="8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20</a:t>
                </a:r>
                <a:endParaRPr lang="zh-CN" alt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endParaRPr>
              </a:p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21</a:t>
                </a:r>
                <a:endParaRPr lang="zh-CN" alt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endParaRPr>
              </a:p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22</a:t>
                </a:r>
                <a:endParaRPr lang="zh-CN" alt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endParaRPr>
              </a:p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23</a:t>
                </a:r>
                <a:endParaRPr lang="zh-CN" altLang="en-US"/>
              </a:p>
            </p:txBody>
          </p:sp>
        </p:grpSp>
        <p:grpSp>
          <p:nvGrpSpPr>
            <p:cNvPr id="22567" name="Group 86"/>
            <p:cNvGrpSpPr>
              <a:grpSpLocks/>
            </p:cNvGrpSpPr>
            <p:nvPr/>
          </p:nvGrpSpPr>
          <p:grpSpPr bwMode="auto">
            <a:xfrm>
              <a:off x="2111" y="33"/>
              <a:ext cx="684" cy="4126"/>
              <a:chOff x="0" y="0"/>
              <a:chExt cx="684" cy="4126"/>
            </a:xfrm>
          </p:grpSpPr>
          <p:sp>
            <p:nvSpPr>
              <p:cNvPr id="22568" name="Text Box 8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0000FF"/>
                    </a:solidFill>
                    <a:latin typeface="Times New Roman" pitchFamily="18" charset="0"/>
                    <a:sym typeface="Times New Roman" pitchFamily="18" charset="0"/>
                  </a:rPr>
                  <a:t>c[0][0][0]</a:t>
                </a:r>
                <a:endParaRPr lang="en-US" sz="18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22569" name="Text Box 88"/>
              <p:cNvSpPr>
                <a:spLocks noChangeArrowheads="1"/>
              </p:cNvSpPr>
              <p:nvPr/>
            </p:nvSpPr>
            <p:spPr bwMode="auto">
              <a:xfrm>
                <a:off x="0" y="174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0000FF"/>
                    </a:solidFill>
                    <a:latin typeface="Times New Roman" pitchFamily="18" charset="0"/>
                    <a:sym typeface="Times New Roman" pitchFamily="18" charset="0"/>
                  </a:rPr>
                  <a:t>c[0][0][1]</a:t>
                </a:r>
                <a:endParaRPr lang="zh-CN" altLang="en-US"/>
              </a:p>
            </p:txBody>
          </p:sp>
          <p:sp>
            <p:nvSpPr>
              <p:cNvPr id="22570" name="Text Box 89"/>
              <p:cNvSpPr>
                <a:spLocks noChangeArrowheads="1"/>
              </p:cNvSpPr>
              <p:nvPr/>
            </p:nvSpPr>
            <p:spPr bwMode="auto">
              <a:xfrm>
                <a:off x="0" y="343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0000FF"/>
                    </a:solidFill>
                    <a:latin typeface="Times New Roman" pitchFamily="18" charset="0"/>
                    <a:sym typeface="Times New Roman" pitchFamily="18" charset="0"/>
                  </a:rPr>
                  <a:t>c[0][0][2]</a:t>
                </a:r>
                <a:endParaRPr lang="en-US" sz="18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22571" name="Text Box 90"/>
              <p:cNvSpPr>
                <a:spLocks noChangeArrowheads="1"/>
              </p:cNvSpPr>
              <p:nvPr/>
            </p:nvSpPr>
            <p:spPr bwMode="auto">
              <a:xfrm>
                <a:off x="0" y="512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0000FF"/>
                    </a:solidFill>
                    <a:latin typeface="Times New Roman" pitchFamily="18" charset="0"/>
                    <a:sym typeface="Times New Roman" pitchFamily="18" charset="0"/>
                  </a:rPr>
                  <a:t>c[0][0][3]</a:t>
                </a:r>
                <a:endParaRPr lang="en-US" sz="18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22572" name="Text Box 91"/>
              <p:cNvSpPr>
                <a:spLocks noChangeArrowheads="1"/>
              </p:cNvSpPr>
              <p:nvPr/>
            </p:nvSpPr>
            <p:spPr bwMode="auto">
              <a:xfrm>
                <a:off x="0" y="681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669900"/>
                    </a:solidFill>
                    <a:latin typeface="Times New Roman" pitchFamily="18" charset="0"/>
                    <a:sym typeface="Times New Roman" pitchFamily="18" charset="0"/>
                  </a:rPr>
                  <a:t>c[0][1][0]</a:t>
                </a:r>
                <a:endParaRPr lang="en-US" sz="18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22573" name="Text Box 92"/>
              <p:cNvSpPr>
                <a:spLocks noChangeArrowheads="1"/>
              </p:cNvSpPr>
              <p:nvPr/>
            </p:nvSpPr>
            <p:spPr bwMode="auto">
              <a:xfrm>
                <a:off x="0" y="850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669900"/>
                    </a:solidFill>
                    <a:latin typeface="Times New Roman" pitchFamily="18" charset="0"/>
                    <a:sym typeface="Times New Roman" pitchFamily="18" charset="0"/>
                  </a:rPr>
                  <a:t>c[0][1][1]</a:t>
                </a:r>
                <a:endParaRPr lang="zh-CN" altLang="en-US"/>
              </a:p>
            </p:txBody>
          </p:sp>
          <p:sp>
            <p:nvSpPr>
              <p:cNvPr id="22574" name="Text Box 93"/>
              <p:cNvSpPr>
                <a:spLocks noChangeArrowheads="1"/>
              </p:cNvSpPr>
              <p:nvPr/>
            </p:nvSpPr>
            <p:spPr bwMode="auto">
              <a:xfrm>
                <a:off x="0" y="1020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669900"/>
                    </a:solidFill>
                    <a:latin typeface="Times New Roman" pitchFamily="18" charset="0"/>
                    <a:sym typeface="Times New Roman" pitchFamily="18" charset="0"/>
                  </a:rPr>
                  <a:t>c[0][1][2]</a:t>
                </a:r>
                <a:endParaRPr lang="en-US" sz="18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22575" name="Text Box 94"/>
              <p:cNvSpPr>
                <a:spLocks noChangeArrowheads="1"/>
              </p:cNvSpPr>
              <p:nvPr/>
            </p:nvSpPr>
            <p:spPr bwMode="auto">
              <a:xfrm>
                <a:off x="0" y="1189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669900"/>
                    </a:solidFill>
                    <a:latin typeface="Times New Roman" pitchFamily="18" charset="0"/>
                    <a:sym typeface="Times New Roman" pitchFamily="18" charset="0"/>
                  </a:rPr>
                  <a:t>c[0][1][3]</a:t>
                </a:r>
                <a:endParaRPr lang="zh-CN" altLang="en-US"/>
              </a:p>
            </p:txBody>
          </p:sp>
          <p:sp>
            <p:nvSpPr>
              <p:cNvPr id="22576" name="Text Box 95"/>
              <p:cNvSpPr>
                <a:spLocks noChangeArrowheads="1"/>
              </p:cNvSpPr>
              <p:nvPr/>
            </p:nvSpPr>
            <p:spPr bwMode="auto">
              <a:xfrm>
                <a:off x="0" y="1358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FF9900"/>
                    </a:solidFill>
                    <a:latin typeface="Times New Roman" pitchFamily="18" charset="0"/>
                    <a:sym typeface="Times New Roman" pitchFamily="18" charset="0"/>
                  </a:rPr>
                  <a:t>c[0][2][0]</a:t>
                </a:r>
                <a:endParaRPr lang="en-US" sz="18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22577" name="Text Box 96"/>
              <p:cNvSpPr>
                <a:spLocks noChangeArrowheads="1"/>
              </p:cNvSpPr>
              <p:nvPr/>
            </p:nvSpPr>
            <p:spPr bwMode="auto">
              <a:xfrm>
                <a:off x="0" y="1527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FF9900"/>
                    </a:solidFill>
                    <a:latin typeface="Times New Roman" pitchFamily="18" charset="0"/>
                    <a:sym typeface="Times New Roman" pitchFamily="18" charset="0"/>
                  </a:rPr>
                  <a:t>c[0][2][1]</a:t>
                </a:r>
                <a:endParaRPr lang="en-US" sz="18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22578" name="Text Box 97"/>
              <p:cNvSpPr>
                <a:spLocks noChangeArrowheads="1"/>
              </p:cNvSpPr>
              <p:nvPr/>
            </p:nvSpPr>
            <p:spPr bwMode="auto">
              <a:xfrm>
                <a:off x="0" y="1696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FF9900"/>
                    </a:solidFill>
                    <a:latin typeface="Times New Roman" pitchFamily="18" charset="0"/>
                    <a:sym typeface="Times New Roman" pitchFamily="18" charset="0"/>
                  </a:rPr>
                  <a:t>c[0][2][2]</a:t>
                </a:r>
                <a:endParaRPr lang="zh-CN" altLang="en-US"/>
              </a:p>
            </p:txBody>
          </p:sp>
          <p:sp>
            <p:nvSpPr>
              <p:cNvPr id="22579" name="Text Box 98"/>
              <p:cNvSpPr>
                <a:spLocks noChangeArrowheads="1"/>
              </p:cNvSpPr>
              <p:nvPr/>
            </p:nvSpPr>
            <p:spPr bwMode="auto">
              <a:xfrm>
                <a:off x="0" y="1865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FF9900"/>
                    </a:solidFill>
                    <a:latin typeface="Times New Roman" pitchFamily="18" charset="0"/>
                    <a:sym typeface="Times New Roman" pitchFamily="18" charset="0"/>
                  </a:rPr>
                  <a:t>c[0][2][3]</a:t>
                </a:r>
                <a:endParaRPr lang="en-US" sz="18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22580" name="Text Box 99"/>
              <p:cNvSpPr>
                <a:spLocks noChangeArrowheads="1"/>
              </p:cNvSpPr>
              <p:nvPr/>
            </p:nvSpPr>
            <p:spPr bwMode="auto">
              <a:xfrm>
                <a:off x="0" y="2035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  <a:latin typeface="Times New Roman" pitchFamily="18" charset="0"/>
                    <a:sym typeface="Times New Roman" pitchFamily="18" charset="0"/>
                  </a:rPr>
                  <a:t>c[1][0][0]</a:t>
                </a:r>
                <a:endParaRPr lang="en-US" sz="18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22581" name="Text Box 100"/>
              <p:cNvSpPr>
                <a:spLocks noChangeArrowheads="1"/>
              </p:cNvSpPr>
              <p:nvPr/>
            </p:nvSpPr>
            <p:spPr bwMode="auto">
              <a:xfrm>
                <a:off x="0" y="2204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  <a:latin typeface="Times New Roman" pitchFamily="18" charset="0"/>
                    <a:sym typeface="Times New Roman" pitchFamily="18" charset="0"/>
                  </a:rPr>
                  <a:t>c[1][0][1]</a:t>
                </a:r>
                <a:endParaRPr lang="en-US" sz="18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22582" name="Text Box 101"/>
              <p:cNvSpPr>
                <a:spLocks noChangeArrowheads="1"/>
              </p:cNvSpPr>
              <p:nvPr/>
            </p:nvSpPr>
            <p:spPr bwMode="auto">
              <a:xfrm>
                <a:off x="0" y="2373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  <a:latin typeface="Times New Roman" pitchFamily="18" charset="0"/>
                    <a:sym typeface="Times New Roman" pitchFamily="18" charset="0"/>
                  </a:rPr>
                  <a:t>c[1][0][2]</a:t>
                </a:r>
                <a:endParaRPr lang="zh-CN" altLang="en-US"/>
              </a:p>
            </p:txBody>
          </p:sp>
          <p:sp>
            <p:nvSpPr>
              <p:cNvPr id="22583" name="Text Box 102"/>
              <p:cNvSpPr>
                <a:spLocks noChangeArrowheads="1"/>
              </p:cNvSpPr>
              <p:nvPr/>
            </p:nvSpPr>
            <p:spPr bwMode="auto">
              <a:xfrm>
                <a:off x="0" y="2542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  <a:latin typeface="Times New Roman" pitchFamily="18" charset="0"/>
                    <a:sym typeface="Times New Roman" pitchFamily="18" charset="0"/>
                  </a:rPr>
                  <a:t>c[1][0][3]</a:t>
                </a:r>
                <a:endParaRPr lang="zh-CN" altLang="en-US"/>
              </a:p>
            </p:txBody>
          </p:sp>
          <p:sp>
            <p:nvSpPr>
              <p:cNvPr id="22584" name="Text Box 103"/>
              <p:cNvSpPr>
                <a:spLocks noChangeArrowheads="1"/>
              </p:cNvSpPr>
              <p:nvPr/>
            </p:nvSpPr>
            <p:spPr bwMode="auto">
              <a:xfrm>
                <a:off x="0" y="2711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FF3300"/>
                    </a:solidFill>
                    <a:latin typeface="Times New Roman" pitchFamily="18" charset="0"/>
                    <a:sym typeface="Times New Roman" pitchFamily="18" charset="0"/>
                  </a:rPr>
                  <a:t>c[1][1][0]</a:t>
                </a:r>
                <a:endParaRPr lang="en-US" sz="18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22585" name="Text Box 104"/>
              <p:cNvSpPr>
                <a:spLocks noChangeArrowheads="1"/>
              </p:cNvSpPr>
              <p:nvPr/>
            </p:nvSpPr>
            <p:spPr bwMode="auto">
              <a:xfrm>
                <a:off x="0" y="2880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FF3300"/>
                    </a:solidFill>
                    <a:latin typeface="Times New Roman" pitchFamily="18" charset="0"/>
                    <a:sym typeface="Times New Roman" pitchFamily="18" charset="0"/>
                  </a:rPr>
                  <a:t>c[1][1][1]</a:t>
                </a:r>
                <a:endParaRPr lang="zh-CN" altLang="en-US"/>
              </a:p>
            </p:txBody>
          </p:sp>
          <p:sp>
            <p:nvSpPr>
              <p:cNvPr id="22586" name="Text Box 105"/>
              <p:cNvSpPr>
                <a:spLocks noChangeArrowheads="1"/>
              </p:cNvSpPr>
              <p:nvPr/>
            </p:nvSpPr>
            <p:spPr bwMode="auto">
              <a:xfrm>
                <a:off x="0" y="3050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FF3300"/>
                    </a:solidFill>
                    <a:latin typeface="Times New Roman" pitchFamily="18" charset="0"/>
                    <a:sym typeface="Times New Roman" pitchFamily="18" charset="0"/>
                  </a:rPr>
                  <a:t>c[1][1][2]</a:t>
                </a:r>
                <a:endParaRPr lang="en-US" sz="18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22587" name="Text Box 106"/>
              <p:cNvSpPr>
                <a:spLocks noChangeArrowheads="1"/>
              </p:cNvSpPr>
              <p:nvPr/>
            </p:nvSpPr>
            <p:spPr bwMode="auto">
              <a:xfrm>
                <a:off x="0" y="3219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FF3300"/>
                    </a:solidFill>
                    <a:latin typeface="Times New Roman" pitchFamily="18" charset="0"/>
                    <a:sym typeface="Times New Roman" pitchFamily="18" charset="0"/>
                  </a:rPr>
                  <a:t>c[1][1][3]</a:t>
                </a:r>
                <a:endParaRPr lang="en-US" sz="18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22588" name="Text Box 107"/>
              <p:cNvSpPr>
                <a:spLocks noChangeArrowheads="1"/>
              </p:cNvSpPr>
              <p:nvPr/>
            </p:nvSpPr>
            <p:spPr bwMode="auto">
              <a:xfrm>
                <a:off x="0" y="3388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c[1][2][0]</a:t>
                </a:r>
                <a:endParaRPr lang="zh-CN" altLang="en-US"/>
              </a:p>
            </p:txBody>
          </p:sp>
          <p:sp>
            <p:nvSpPr>
              <p:cNvPr id="22589" name="Text Box 108"/>
              <p:cNvSpPr>
                <a:spLocks noChangeArrowheads="1"/>
              </p:cNvSpPr>
              <p:nvPr/>
            </p:nvSpPr>
            <p:spPr bwMode="auto">
              <a:xfrm>
                <a:off x="0" y="3557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c[1][2][1]</a:t>
                </a:r>
                <a:endParaRPr lang="zh-CN" altLang="en-US"/>
              </a:p>
            </p:txBody>
          </p:sp>
          <p:sp>
            <p:nvSpPr>
              <p:cNvPr id="22590" name="Text Box 109"/>
              <p:cNvSpPr>
                <a:spLocks noChangeArrowheads="1"/>
              </p:cNvSpPr>
              <p:nvPr/>
            </p:nvSpPr>
            <p:spPr bwMode="auto">
              <a:xfrm>
                <a:off x="0" y="3726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c[1][2][2]</a:t>
                </a:r>
                <a:endParaRPr lang="zh-CN" altLang="en-US"/>
              </a:p>
            </p:txBody>
          </p:sp>
          <p:sp>
            <p:nvSpPr>
              <p:cNvPr id="22591" name="Text Box 110"/>
              <p:cNvSpPr>
                <a:spLocks noChangeArrowheads="1"/>
              </p:cNvSpPr>
              <p:nvPr/>
            </p:nvSpPr>
            <p:spPr bwMode="auto">
              <a:xfrm>
                <a:off x="0" y="3895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c[1][2][3]</a:t>
                </a:r>
                <a:endParaRPr lang="zh-CN" altLang="en-US"/>
              </a:p>
            </p:txBody>
          </p:sp>
        </p:grpSp>
      </p:grpSp>
      <p:sp>
        <p:nvSpPr>
          <p:cNvPr id="22592" name="Rectangle 111"/>
          <p:cNvSpPr>
            <a:spLocks noChangeArrowheads="1"/>
          </p:cNvSpPr>
          <p:nvPr/>
        </p:nvSpPr>
        <p:spPr bwMode="auto">
          <a:xfrm>
            <a:off x="952500" y="4133850"/>
            <a:ext cx="55245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AutoShape 2"/>
          <p:cNvSpPr>
            <a:spLocks noChangeArrowheads="1"/>
          </p:cNvSpPr>
          <p:nvPr/>
        </p:nvSpPr>
        <p:spPr bwMode="auto">
          <a:xfrm>
            <a:off x="723900" y="590550"/>
            <a:ext cx="7886700" cy="5810250"/>
          </a:xfrm>
          <a:prstGeom prst="roundRect">
            <a:avLst>
              <a:gd name="adj" fmla="val 11630"/>
            </a:avLst>
          </a:prstGeom>
          <a:solidFill>
            <a:schemeClr val="hlink"/>
          </a:solidFill>
          <a:ln w="9525" cmpd="sng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23555" name="Text Box 4"/>
          <p:cNvSpPr>
            <a:spLocks noChangeArrowheads="1"/>
          </p:cNvSpPr>
          <p:nvPr/>
        </p:nvSpPr>
        <p:spPr bwMode="auto">
          <a:xfrm>
            <a:off x="1409700" y="1138238"/>
            <a:ext cx="6742113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387350" indent="-387350">
              <a:lnSpc>
                <a:spcPct val="90000"/>
              </a:lnSpc>
              <a:spcBef>
                <a:spcPct val="50000"/>
              </a:spcBef>
            </a:pPr>
            <a:r>
              <a:rPr lang="en-US" b="1">
                <a:solidFill>
                  <a:srgbClr val="660033"/>
                </a:solidFill>
                <a:latin typeface="Times New Roman" pitchFamily="18" charset="0"/>
              </a:rPr>
              <a:t>  </a:t>
            </a:r>
            <a:r>
              <a:rPr lang="zh-CN" altLang="en-US" b="1">
                <a:solidFill>
                  <a:srgbClr val="660033"/>
                </a:solidFill>
                <a:latin typeface="Times New Roman" pitchFamily="18" charset="0"/>
                <a:ea typeface="楷体_GB2312" pitchFamily="1" charset="-122"/>
              </a:rPr>
              <a:t>可将二维数组的元素看成为若干个特殊</a:t>
            </a:r>
          </a:p>
          <a:p>
            <a:pPr marL="387350" indent="-387350">
              <a:lnSpc>
                <a:spcPct val="90000"/>
              </a:lnSpc>
              <a:spcBef>
                <a:spcPct val="50000"/>
              </a:spcBef>
            </a:pPr>
            <a:r>
              <a:rPr lang="zh-CN" altLang="en-US" b="1">
                <a:solidFill>
                  <a:srgbClr val="660033"/>
                </a:solidFill>
                <a:latin typeface="Times New Roman" pitchFamily="18" charset="0"/>
                <a:ea typeface="楷体_GB2312" pitchFamily="1" charset="-122"/>
              </a:rPr>
              <a:t>  的一维数组</a:t>
            </a:r>
            <a:endParaRPr lang="zh-CN" altLang="en-US" b="1">
              <a:solidFill>
                <a:srgbClr val="660033"/>
              </a:solidFill>
              <a:latin typeface="Times New Roman" pitchFamily="18" charset="0"/>
            </a:endParaRPr>
          </a:p>
        </p:txBody>
      </p:sp>
      <p:sp>
        <p:nvSpPr>
          <p:cNvPr id="23556" name="Text Box 5"/>
          <p:cNvSpPr>
            <a:spLocks noChangeArrowheads="1"/>
          </p:cNvSpPr>
          <p:nvPr/>
        </p:nvSpPr>
        <p:spPr bwMode="auto">
          <a:xfrm>
            <a:off x="1182688" y="2676525"/>
            <a:ext cx="7580312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      可看成：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三个特殊的一维数组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b[0],b[1], b[2],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每一个又有四个元素:</a:t>
            </a:r>
            <a:endParaRPr 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pic>
        <p:nvPicPr>
          <p:cNvPr id="23557" name="Picture 6" descr="Red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206500"/>
            <a:ext cx="3143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Rectangle 7"/>
          <p:cNvSpPr>
            <a:spLocks noChangeArrowheads="1"/>
          </p:cNvSpPr>
          <p:nvPr/>
        </p:nvSpPr>
        <p:spPr bwMode="auto">
          <a:xfrm>
            <a:off x="1390650" y="549275"/>
            <a:ext cx="4211638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b="1">
                <a:solidFill>
                  <a:srgbClr val="660033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zh-CN" altLang="en-US" b="1">
                <a:solidFill>
                  <a:srgbClr val="660033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zh-CN" altLang="en-US" b="1">
                <a:solidFill>
                  <a:srgbClr val="660033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不可将定义写为</a:t>
            </a:r>
            <a:r>
              <a:rPr lang="en-US" b="1">
                <a:solidFill>
                  <a:srgbClr val="660033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int a[4,10]</a:t>
            </a:r>
            <a:endParaRPr lang="en-US" b="1">
              <a:solidFill>
                <a:srgbClr val="660033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pic>
        <p:nvPicPr>
          <p:cNvPr id="23559" name="Picture 9" descr="Red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635000"/>
            <a:ext cx="3143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0" name="Rectangle 11"/>
          <p:cNvSpPr>
            <a:spLocks noChangeArrowheads="1"/>
          </p:cNvSpPr>
          <p:nvPr/>
        </p:nvSpPr>
        <p:spPr bwMode="auto">
          <a:xfrm>
            <a:off x="1763713" y="2117725"/>
            <a:ext cx="21701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如:</a:t>
            </a:r>
            <a:r>
              <a:rPr lang="zh-CN" altLang="en-US" sz="28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int b[3] [4];</a:t>
            </a:r>
            <a:endParaRPr lang="zh-CN" altLang="en-US"/>
          </a:p>
        </p:txBody>
      </p:sp>
      <p:pic>
        <p:nvPicPr>
          <p:cNvPr id="23561" name="Picture 12" descr="EXCLAM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CCCCCC"/>
              </a:clrFrom>
              <a:clrTo>
                <a:srgbClr val="CCCCC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5476875"/>
            <a:ext cx="115252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562" name="Group 20"/>
          <p:cNvGrpSpPr>
            <a:grpSpLocks/>
          </p:cNvGrpSpPr>
          <p:nvPr/>
        </p:nvGrpSpPr>
        <p:grpSpPr bwMode="auto">
          <a:xfrm>
            <a:off x="7162800" y="0"/>
            <a:ext cx="1657350" cy="396875"/>
            <a:chOff x="0" y="0"/>
            <a:chExt cx="996" cy="305"/>
          </a:xfrm>
        </p:grpSpPr>
        <p:sp>
          <p:nvSpPr>
            <p:cNvPr id="23563" name="Rectangle 21"/>
            <p:cNvSpPr>
              <a:spLocks noChangeArrowheads="1"/>
            </p:cNvSpPr>
            <p:nvPr/>
          </p:nvSpPr>
          <p:spPr bwMode="auto">
            <a:xfrm>
              <a:off x="0" y="0"/>
              <a:ext cx="996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23564" name="Rectangle 22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23565" name="AutoShape 26"/>
          <p:cNvSpPr>
            <a:spLocks noChangeArrowheads="1"/>
          </p:cNvSpPr>
          <p:nvPr/>
        </p:nvSpPr>
        <p:spPr bwMode="auto">
          <a:xfrm>
            <a:off x="755650" y="0"/>
            <a:ext cx="1368425" cy="908050"/>
          </a:xfrm>
          <a:prstGeom prst="irregularSeal2">
            <a:avLst/>
          </a:prstGeom>
          <a:solidFill>
            <a:srgbClr val="FF0000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CCCC00"/>
                </a:solidFill>
                <a:ea typeface="楷体_GB2312" pitchFamily="1" charset="-122"/>
              </a:rPr>
              <a:t>注意</a:t>
            </a:r>
            <a:endParaRPr lang="zh-CN" altLang="en-US"/>
          </a:p>
        </p:txBody>
      </p:sp>
      <p:sp>
        <p:nvSpPr>
          <p:cNvPr id="23566" name="Rectangle 10"/>
          <p:cNvSpPr>
            <a:spLocks noChangeArrowheads="1"/>
          </p:cNvSpPr>
          <p:nvPr/>
        </p:nvSpPr>
        <p:spPr bwMode="auto">
          <a:xfrm>
            <a:off x="3543300" y="3376613"/>
            <a:ext cx="4197350" cy="1577975"/>
          </a:xfrm>
          <a:prstGeom prst="rect">
            <a:avLst/>
          </a:prstGeom>
          <a:solidFill>
            <a:schemeClr val="tx2"/>
          </a:solidFill>
          <a:ln w="254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b[0]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[0]</a:t>
            </a:r>
            <a:r>
              <a:rPr 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, </a:t>
            </a:r>
            <a:r>
              <a:rPr lang="en-US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b[0]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[1]</a:t>
            </a:r>
            <a:r>
              <a:rPr 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, </a:t>
            </a:r>
            <a:r>
              <a:rPr lang="en-US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b[0]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[2]</a:t>
            </a:r>
            <a:r>
              <a:rPr 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, </a:t>
            </a:r>
            <a:r>
              <a:rPr lang="en-US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b[0]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[3],</a:t>
            </a:r>
            <a:endParaRPr lang="zh-CN" altLang="en-US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b[1]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[0],</a:t>
            </a:r>
            <a:r>
              <a:rPr 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b[1]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[1],</a:t>
            </a:r>
            <a:r>
              <a:rPr 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b[1]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[2],</a:t>
            </a:r>
            <a:r>
              <a:rPr 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b[1]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[3],</a:t>
            </a:r>
            <a:endParaRPr lang="zh-CN" altLang="en-US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b[2]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[0],</a:t>
            </a:r>
            <a:r>
              <a:rPr 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b[2]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[1],</a:t>
            </a:r>
            <a:r>
              <a:rPr 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b[2]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[2],</a:t>
            </a:r>
            <a:r>
              <a:rPr 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b[2]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[3],</a:t>
            </a:r>
            <a:endParaRPr lang="zh-CN" altLang="en-US"/>
          </a:p>
        </p:txBody>
      </p:sp>
      <p:sp>
        <p:nvSpPr>
          <p:cNvPr id="23567" name="Text Box 27"/>
          <p:cNvSpPr>
            <a:spLocks noChangeArrowheads="1"/>
          </p:cNvSpPr>
          <p:nvPr/>
        </p:nvSpPr>
        <p:spPr bwMode="auto">
          <a:xfrm>
            <a:off x="1439863" y="4968875"/>
            <a:ext cx="72358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387350" indent="-387350">
              <a:lnSpc>
                <a:spcPct val="110000"/>
              </a:lnSpc>
              <a:spcBef>
                <a:spcPct val="20000"/>
              </a:spcBef>
            </a:pPr>
            <a:r>
              <a:rPr lang="en-US" b="1">
                <a:solidFill>
                  <a:srgbClr val="660033"/>
                </a:solidFill>
                <a:latin typeface="Times New Roman" pitchFamily="18" charset="0"/>
              </a:rPr>
              <a:t> </a:t>
            </a:r>
            <a:r>
              <a:rPr lang="zh-CN" altLang="en-US" b="1">
                <a:solidFill>
                  <a:srgbClr val="660033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二维数组的存放方式为</a:t>
            </a:r>
            <a:r>
              <a:rPr lang="en-US" b="1">
                <a:solidFill>
                  <a:srgbClr val="660033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: </a:t>
            </a:r>
            <a:r>
              <a:rPr lang="zh-CN" altLang="en-US" b="1">
                <a:solidFill>
                  <a:srgbClr val="660033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按行优先。由此可</a:t>
            </a:r>
          </a:p>
          <a:p>
            <a:pPr marL="387350" indent="-387350">
              <a:lnSpc>
                <a:spcPct val="110000"/>
              </a:lnSpc>
              <a:spcBef>
                <a:spcPct val="20000"/>
              </a:spcBef>
            </a:pPr>
            <a:r>
              <a:rPr lang="zh-CN" altLang="en-US" b="1">
                <a:solidFill>
                  <a:srgbClr val="660033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 推广至三维、</a:t>
            </a:r>
            <a:r>
              <a:rPr lang="en-US" b="1">
                <a:solidFill>
                  <a:srgbClr val="660033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n</a:t>
            </a:r>
            <a:r>
              <a:rPr lang="zh-CN" altLang="en-US" b="1">
                <a:solidFill>
                  <a:srgbClr val="660033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维数组的定义和存放</a:t>
            </a:r>
            <a:r>
              <a:rPr lang="zh-CN" altLang="en-US" b="1">
                <a:solidFill>
                  <a:srgbClr val="660033"/>
                </a:solidFill>
                <a:latin typeface="Times New Roman" pitchFamily="18" charset="0"/>
              </a:rPr>
              <a:t>。</a:t>
            </a:r>
          </a:p>
        </p:txBody>
      </p:sp>
      <p:sp>
        <p:nvSpPr>
          <p:cNvPr id="23568" name="Rectangle 28"/>
          <p:cNvSpPr>
            <a:spLocks noChangeArrowheads="1"/>
          </p:cNvSpPr>
          <p:nvPr/>
        </p:nvSpPr>
        <p:spPr bwMode="auto">
          <a:xfrm>
            <a:off x="1908175" y="5949950"/>
            <a:ext cx="4176713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b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即:</a:t>
            </a:r>
            <a:r>
              <a:rPr lang="zh-CN" alt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最右边的下标变化最快</a:t>
            </a:r>
            <a:endParaRPr lang="zh-CN" altLang="en-US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3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2356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" dur="500"/>
                                        <p:tgtEl>
                                          <p:spTgt spid="23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235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500"/>
                                        <p:tgtEl>
                                          <p:spTgt spid="235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3" dur="500"/>
                                        <p:tgtEl>
                                          <p:spTgt spid="23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bldLvl="0" autoUpdateAnimBg="0"/>
      <p:bldP spid="23560" grpId="0" build="p" bldLvl="0" autoUpdateAnimBg="0"/>
      <p:bldP spid="23566" grpId="1" uiExpand="1" build="allAtOnce" bldLvl="0" animBg="1" autoUpdateAnimBg="0"/>
      <p:bldP spid="23567" grpId="0" bldLvl="0" autoUpdateAnimBg="0"/>
      <p:bldP spid="23568" grpId="0" build="p" bldLvl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Group 20"/>
          <p:cNvGrpSpPr>
            <a:grpSpLocks/>
          </p:cNvGrpSpPr>
          <p:nvPr/>
        </p:nvGrpSpPr>
        <p:grpSpPr bwMode="auto">
          <a:xfrm>
            <a:off x="7086600" y="0"/>
            <a:ext cx="1662113" cy="476250"/>
            <a:chOff x="0" y="0"/>
            <a:chExt cx="960" cy="288"/>
          </a:xfrm>
        </p:grpSpPr>
        <p:sp>
          <p:nvSpPr>
            <p:cNvPr id="24579" name="Rectangle 21"/>
            <p:cNvSpPr>
              <a:spLocks noChangeArrowheads="1"/>
            </p:cNvSpPr>
            <p:nvPr/>
          </p:nvSpPr>
          <p:spPr bwMode="auto">
            <a:xfrm>
              <a:off x="0" y="0"/>
              <a:ext cx="91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24580" name="Rectangle 22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24581" name="Rectangle 26"/>
          <p:cNvSpPr>
            <a:spLocks noChangeArrowheads="1"/>
          </p:cNvSpPr>
          <p:nvPr/>
        </p:nvSpPr>
        <p:spPr bwMode="auto">
          <a:xfrm>
            <a:off x="-23813" y="-430213"/>
            <a:ext cx="8750301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buClr>
                <a:schemeClr val="hlink"/>
              </a:buClr>
              <a:buFont typeface="Wingdings" pitchFamily="2" charset="2"/>
              <a:buChar char="«"/>
            </a:pPr>
            <a:endParaRPr lang="zh-CN" altLang="en-US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  <a:p>
            <a:pPr lvl="1">
              <a:buClr>
                <a:schemeClr val="hlink"/>
              </a:buClr>
              <a:buFont typeface="Wingdings" pitchFamily="2" charset="2"/>
              <a:buChar char="«"/>
            </a:pPr>
            <a:r>
              <a:rPr lang="zh-CN" altLang="en-US" sz="2800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二维数组元素的初始化（1）</a:t>
            </a:r>
          </a:p>
          <a:p>
            <a:pPr lvl="2"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分行初始化：内</a:t>
            </a:r>
            <a:r>
              <a:rPr 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{}</a:t>
            </a: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代表一行元素的初值</a:t>
            </a:r>
          </a:p>
        </p:txBody>
      </p:sp>
      <p:grpSp>
        <p:nvGrpSpPr>
          <p:cNvPr id="24582" name="Group 28"/>
          <p:cNvGrpSpPr>
            <a:grpSpLocks/>
          </p:cNvGrpSpPr>
          <p:nvPr/>
        </p:nvGrpSpPr>
        <p:grpSpPr bwMode="auto">
          <a:xfrm>
            <a:off x="250825" y="804863"/>
            <a:ext cx="6192838" cy="2032000"/>
            <a:chOff x="0" y="0"/>
            <a:chExt cx="4039" cy="1409"/>
          </a:xfrm>
        </p:grpSpPr>
        <p:sp>
          <p:nvSpPr>
            <p:cNvPr id="24583" name="Rectangle 29"/>
            <p:cNvSpPr>
              <a:spLocks noChangeArrowheads="1"/>
            </p:cNvSpPr>
            <p:nvPr/>
          </p:nvSpPr>
          <p:spPr bwMode="auto">
            <a:xfrm>
              <a:off x="0" y="0"/>
              <a:ext cx="4039" cy="1409"/>
            </a:xfrm>
            <a:prstGeom prst="rect">
              <a:avLst/>
            </a:prstGeom>
            <a:solidFill>
              <a:schemeClr val="tx1"/>
            </a:solidFill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           </a:t>
              </a:r>
              <a:r>
                <a:rPr lang="zh-CN" alt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例   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int a[2][3]=</a:t>
              </a:r>
              <a:r>
                <a:rPr lang="en-US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{</a:t>
              </a:r>
              <a:r>
                <a:rPr lang="en-US">
                  <a:solidFill>
                    <a:srgbClr val="0000FF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{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1,2,3</a:t>
              </a:r>
              <a:r>
                <a:rPr lang="en-US">
                  <a:solidFill>
                    <a:srgbClr val="0000FF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}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,</a:t>
              </a:r>
              <a:r>
                <a:rPr lang="en-US">
                  <a:solidFill>
                    <a:srgbClr val="0000FF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{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4,5,6</a:t>
              </a:r>
              <a:r>
                <a:rPr lang="en-US">
                  <a:solidFill>
                    <a:srgbClr val="0000FF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}</a:t>
              </a:r>
              <a:r>
                <a:rPr lang="en-US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}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;</a:t>
              </a:r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</p:txBody>
        </p:sp>
        <p:sp>
          <p:nvSpPr>
            <p:cNvPr id="24584" name="Rectangle 30"/>
            <p:cNvSpPr>
              <a:spLocks noChangeArrowheads="1"/>
            </p:cNvSpPr>
            <p:nvPr/>
          </p:nvSpPr>
          <p:spPr bwMode="auto">
            <a:xfrm>
              <a:off x="276" y="495"/>
              <a:ext cx="3576" cy="334"/>
            </a:xfrm>
            <a:prstGeom prst="rect">
              <a:avLst/>
            </a:prstGeom>
            <a:solidFill>
              <a:schemeClr val="tx1"/>
            </a:solidFill>
            <a:ln w="19050" cmpd="sng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585" name="Line 31"/>
            <p:cNvSpPr>
              <a:spLocks noChangeShapeType="1"/>
            </p:cNvSpPr>
            <p:nvPr/>
          </p:nvSpPr>
          <p:spPr bwMode="auto">
            <a:xfrm>
              <a:off x="900" y="500"/>
              <a:ext cx="1" cy="348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4586" name="Line 32"/>
            <p:cNvSpPr>
              <a:spLocks noChangeShapeType="1"/>
            </p:cNvSpPr>
            <p:nvPr/>
          </p:nvSpPr>
          <p:spPr bwMode="auto">
            <a:xfrm>
              <a:off x="1497" y="500"/>
              <a:ext cx="1" cy="348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4587" name="Line 33"/>
            <p:cNvSpPr>
              <a:spLocks noChangeShapeType="1"/>
            </p:cNvSpPr>
            <p:nvPr/>
          </p:nvSpPr>
          <p:spPr bwMode="auto">
            <a:xfrm>
              <a:off x="2094" y="500"/>
              <a:ext cx="1" cy="348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4588" name="Line 34"/>
            <p:cNvSpPr>
              <a:spLocks noChangeShapeType="1"/>
            </p:cNvSpPr>
            <p:nvPr/>
          </p:nvSpPr>
          <p:spPr bwMode="auto">
            <a:xfrm>
              <a:off x="2691" y="500"/>
              <a:ext cx="1" cy="348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4589" name="Line 35"/>
            <p:cNvSpPr>
              <a:spLocks noChangeShapeType="1"/>
            </p:cNvSpPr>
            <p:nvPr/>
          </p:nvSpPr>
          <p:spPr bwMode="auto">
            <a:xfrm>
              <a:off x="3288" y="500"/>
              <a:ext cx="1" cy="348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4590" name="Text Box 36"/>
            <p:cNvSpPr>
              <a:spLocks noChangeArrowheads="1"/>
            </p:cNvSpPr>
            <p:nvPr/>
          </p:nvSpPr>
          <p:spPr bwMode="auto">
            <a:xfrm>
              <a:off x="278" y="854"/>
              <a:ext cx="6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a[0][0]</a:t>
              </a:r>
              <a:endParaRPr lang="zh-CN" altLang="en-US" sz="2000" dirty="0"/>
            </a:p>
          </p:txBody>
        </p:sp>
        <p:sp>
          <p:nvSpPr>
            <p:cNvPr id="24591" name="Text Box 37"/>
            <p:cNvSpPr>
              <a:spLocks noChangeArrowheads="1"/>
            </p:cNvSpPr>
            <p:nvPr/>
          </p:nvSpPr>
          <p:spPr bwMode="auto">
            <a:xfrm>
              <a:off x="876" y="854"/>
              <a:ext cx="6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a[0][1]</a:t>
              </a:r>
              <a:endParaRPr lang="zh-CN" altLang="en-US" sz="2000" dirty="0"/>
            </a:p>
          </p:txBody>
        </p:sp>
        <p:sp>
          <p:nvSpPr>
            <p:cNvPr id="24592" name="Text Box 38"/>
            <p:cNvSpPr>
              <a:spLocks noChangeArrowheads="1"/>
            </p:cNvSpPr>
            <p:nvPr/>
          </p:nvSpPr>
          <p:spPr bwMode="auto">
            <a:xfrm>
              <a:off x="1474" y="854"/>
              <a:ext cx="6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a[0][2]</a:t>
              </a:r>
              <a:endParaRPr lang="zh-CN" altLang="en-US" sz="2000" dirty="0"/>
            </a:p>
          </p:txBody>
        </p:sp>
        <p:sp>
          <p:nvSpPr>
            <p:cNvPr id="24593" name="Text Box 39"/>
            <p:cNvSpPr>
              <a:spLocks noChangeArrowheads="1"/>
            </p:cNvSpPr>
            <p:nvPr/>
          </p:nvSpPr>
          <p:spPr bwMode="auto">
            <a:xfrm>
              <a:off x="2071" y="854"/>
              <a:ext cx="6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a[1][0]</a:t>
              </a:r>
              <a:endParaRPr lang="zh-CN" altLang="en-US" sz="2000" dirty="0"/>
            </a:p>
          </p:txBody>
        </p:sp>
        <p:sp>
          <p:nvSpPr>
            <p:cNvPr id="24594" name="Text Box 40"/>
            <p:cNvSpPr>
              <a:spLocks noChangeArrowheads="1"/>
            </p:cNvSpPr>
            <p:nvPr/>
          </p:nvSpPr>
          <p:spPr bwMode="auto">
            <a:xfrm>
              <a:off x="2669" y="854"/>
              <a:ext cx="6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a[1][1]</a:t>
              </a:r>
              <a:endParaRPr lang="zh-CN" altLang="en-US" sz="2000" dirty="0"/>
            </a:p>
          </p:txBody>
        </p:sp>
        <p:sp>
          <p:nvSpPr>
            <p:cNvPr id="24595" name="Text Box 41"/>
            <p:cNvSpPr>
              <a:spLocks noChangeArrowheads="1"/>
            </p:cNvSpPr>
            <p:nvPr/>
          </p:nvSpPr>
          <p:spPr bwMode="auto">
            <a:xfrm>
              <a:off x="3266" y="854"/>
              <a:ext cx="6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a[1][2]</a:t>
              </a:r>
              <a:endParaRPr lang="zh-CN" altLang="en-US" sz="2000" dirty="0"/>
            </a:p>
          </p:txBody>
        </p:sp>
        <p:sp>
          <p:nvSpPr>
            <p:cNvPr id="24596" name="Text Box 42"/>
            <p:cNvSpPr>
              <a:spLocks noChangeArrowheads="1"/>
            </p:cNvSpPr>
            <p:nvPr/>
          </p:nvSpPr>
          <p:spPr bwMode="auto">
            <a:xfrm>
              <a:off x="531" y="569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597" name="Text Box 43"/>
            <p:cNvSpPr>
              <a:spLocks noChangeArrowheads="1"/>
            </p:cNvSpPr>
            <p:nvPr/>
          </p:nvSpPr>
          <p:spPr bwMode="auto">
            <a:xfrm>
              <a:off x="1116" y="569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2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598" name="Text Box 44"/>
            <p:cNvSpPr>
              <a:spLocks noChangeArrowheads="1"/>
            </p:cNvSpPr>
            <p:nvPr/>
          </p:nvSpPr>
          <p:spPr bwMode="auto">
            <a:xfrm>
              <a:off x="1702" y="569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3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599" name="Text Box 45"/>
            <p:cNvSpPr>
              <a:spLocks noChangeArrowheads="1"/>
            </p:cNvSpPr>
            <p:nvPr/>
          </p:nvSpPr>
          <p:spPr bwMode="auto">
            <a:xfrm>
              <a:off x="2287" y="569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4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600" name="Text Box 46"/>
            <p:cNvSpPr>
              <a:spLocks noChangeArrowheads="1"/>
            </p:cNvSpPr>
            <p:nvPr/>
          </p:nvSpPr>
          <p:spPr bwMode="auto">
            <a:xfrm>
              <a:off x="2873" y="569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5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601" name="Text Box 47"/>
            <p:cNvSpPr>
              <a:spLocks noChangeArrowheads="1"/>
            </p:cNvSpPr>
            <p:nvPr/>
          </p:nvSpPr>
          <p:spPr bwMode="auto">
            <a:xfrm>
              <a:off x="3459" y="569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6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24602" name="AutoShape 48"/>
          <p:cNvSpPr>
            <a:spLocks noChangeArrowheads="1"/>
          </p:cNvSpPr>
          <p:nvPr/>
        </p:nvSpPr>
        <p:spPr bwMode="auto">
          <a:xfrm>
            <a:off x="6462713" y="765175"/>
            <a:ext cx="2070100" cy="544513"/>
          </a:xfrm>
          <a:prstGeom prst="cloudCallout">
            <a:avLst>
              <a:gd name="adj1" fmla="val -45523"/>
              <a:gd name="adj2" fmla="val 85977"/>
            </a:avLst>
          </a:prstGeom>
          <a:solidFill>
            <a:schemeClr val="tx1"/>
          </a:solidFill>
          <a:ln w="38100" cmpd="sng">
            <a:solidFill>
              <a:srgbClr val="339966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669900"/>
                </a:solidFill>
                <a:latin typeface="Times New Roman" pitchFamily="18" charset="0"/>
                <a:sym typeface="Times New Roman" pitchFamily="18" charset="0"/>
              </a:rPr>
              <a:t>全部初始化</a:t>
            </a:r>
            <a:endParaRPr lang="zh-CN" altLang="en-US"/>
          </a:p>
        </p:txBody>
      </p:sp>
      <p:grpSp>
        <p:nvGrpSpPr>
          <p:cNvPr id="24603" name="Group 51"/>
          <p:cNvGrpSpPr>
            <a:grpSpLocks/>
          </p:cNvGrpSpPr>
          <p:nvPr/>
        </p:nvGrpSpPr>
        <p:grpSpPr bwMode="auto">
          <a:xfrm>
            <a:off x="250825" y="2852738"/>
            <a:ext cx="6264275" cy="1973262"/>
            <a:chOff x="0" y="0"/>
            <a:chExt cx="4046" cy="1581"/>
          </a:xfrm>
        </p:grpSpPr>
        <p:sp>
          <p:nvSpPr>
            <p:cNvPr id="24604" name="Rectangle 52"/>
            <p:cNvSpPr>
              <a:spLocks noChangeArrowheads="1"/>
            </p:cNvSpPr>
            <p:nvPr/>
          </p:nvSpPr>
          <p:spPr bwMode="auto">
            <a:xfrm>
              <a:off x="0" y="0"/>
              <a:ext cx="4046" cy="1581"/>
            </a:xfrm>
            <a:prstGeom prst="rect">
              <a:avLst/>
            </a:prstGeom>
            <a:solidFill>
              <a:schemeClr val="tx1"/>
            </a:solidFill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           </a:t>
              </a:r>
              <a:r>
                <a:rPr lang="zh-CN" alt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例   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int a[2][3]=</a:t>
              </a:r>
              <a:r>
                <a:rPr lang="en-US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{</a:t>
              </a:r>
              <a:r>
                <a:rPr lang="en-US">
                  <a:solidFill>
                    <a:srgbClr val="0000FF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{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1,2</a:t>
              </a:r>
              <a:r>
                <a:rPr lang="en-US">
                  <a:solidFill>
                    <a:srgbClr val="0000FF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}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,</a:t>
              </a:r>
              <a:r>
                <a:rPr lang="en-US">
                  <a:solidFill>
                    <a:srgbClr val="0000FF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{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4</a:t>
              </a:r>
              <a:r>
                <a:rPr lang="en-US">
                  <a:solidFill>
                    <a:srgbClr val="0000FF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}</a:t>
              </a:r>
              <a:r>
                <a:rPr lang="en-US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}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;</a:t>
              </a:r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</p:txBody>
        </p:sp>
        <p:sp>
          <p:nvSpPr>
            <p:cNvPr id="24605" name="Rectangle 53"/>
            <p:cNvSpPr>
              <a:spLocks noChangeArrowheads="1"/>
            </p:cNvSpPr>
            <p:nvPr/>
          </p:nvSpPr>
          <p:spPr bwMode="auto">
            <a:xfrm>
              <a:off x="265" y="567"/>
              <a:ext cx="3576" cy="394"/>
            </a:xfrm>
            <a:prstGeom prst="rect">
              <a:avLst/>
            </a:prstGeom>
            <a:solidFill>
              <a:schemeClr val="tx1"/>
            </a:solidFill>
            <a:ln w="19050" cmpd="sng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606" name="Line 54"/>
            <p:cNvSpPr>
              <a:spLocks noChangeShapeType="1"/>
            </p:cNvSpPr>
            <p:nvPr/>
          </p:nvSpPr>
          <p:spPr bwMode="auto">
            <a:xfrm>
              <a:off x="901" y="575"/>
              <a:ext cx="1" cy="395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4607" name="Line 55"/>
            <p:cNvSpPr>
              <a:spLocks noChangeShapeType="1"/>
            </p:cNvSpPr>
            <p:nvPr/>
          </p:nvSpPr>
          <p:spPr bwMode="auto">
            <a:xfrm>
              <a:off x="1495" y="561"/>
              <a:ext cx="1" cy="395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4608" name="Line 56"/>
            <p:cNvSpPr>
              <a:spLocks noChangeShapeType="1"/>
            </p:cNvSpPr>
            <p:nvPr/>
          </p:nvSpPr>
          <p:spPr bwMode="auto">
            <a:xfrm>
              <a:off x="2089" y="561"/>
              <a:ext cx="1" cy="395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4609" name="Line 57"/>
            <p:cNvSpPr>
              <a:spLocks noChangeShapeType="1"/>
            </p:cNvSpPr>
            <p:nvPr/>
          </p:nvSpPr>
          <p:spPr bwMode="auto">
            <a:xfrm>
              <a:off x="2683" y="561"/>
              <a:ext cx="1" cy="395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4610" name="Line 58"/>
            <p:cNvSpPr>
              <a:spLocks noChangeShapeType="1"/>
            </p:cNvSpPr>
            <p:nvPr/>
          </p:nvSpPr>
          <p:spPr bwMode="auto">
            <a:xfrm>
              <a:off x="3277" y="561"/>
              <a:ext cx="1" cy="395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4611" name="Text Box 59"/>
            <p:cNvSpPr>
              <a:spLocks noChangeArrowheads="1"/>
            </p:cNvSpPr>
            <p:nvPr/>
          </p:nvSpPr>
          <p:spPr bwMode="auto">
            <a:xfrm>
              <a:off x="267" y="936"/>
              <a:ext cx="647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a[0][0]</a:t>
              </a:r>
              <a:endParaRPr lang="zh-CN" altLang="en-US" sz="2000" dirty="0"/>
            </a:p>
          </p:txBody>
        </p:sp>
        <p:sp>
          <p:nvSpPr>
            <p:cNvPr id="24612" name="Text Box 60"/>
            <p:cNvSpPr>
              <a:spLocks noChangeArrowheads="1"/>
            </p:cNvSpPr>
            <p:nvPr/>
          </p:nvSpPr>
          <p:spPr bwMode="auto">
            <a:xfrm>
              <a:off x="865" y="936"/>
              <a:ext cx="647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a[0][1]</a:t>
              </a:r>
              <a:endParaRPr lang="zh-CN" altLang="en-US" sz="2000" dirty="0"/>
            </a:p>
          </p:txBody>
        </p:sp>
        <p:sp>
          <p:nvSpPr>
            <p:cNvPr id="24613" name="Text Box 61"/>
            <p:cNvSpPr>
              <a:spLocks noChangeArrowheads="1"/>
            </p:cNvSpPr>
            <p:nvPr/>
          </p:nvSpPr>
          <p:spPr bwMode="auto">
            <a:xfrm>
              <a:off x="1463" y="936"/>
              <a:ext cx="647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a[0][2]</a:t>
              </a:r>
              <a:endParaRPr lang="zh-CN" altLang="en-US" sz="2000" dirty="0"/>
            </a:p>
          </p:txBody>
        </p:sp>
        <p:sp>
          <p:nvSpPr>
            <p:cNvPr id="24614" name="Text Box 62"/>
            <p:cNvSpPr>
              <a:spLocks noChangeArrowheads="1"/>
            </p:cNvSpPr>
            <p:nvPr/>
          </p:nvSpPr>
          <p:spPr bwMode="auto">
            <a:xfrm>
              <a:off x="2060" y="936"/>
              <a:ext cx="647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a[1][0]</a:t>
              </a:r>
              <a:endParaRPr lang="zh-CN" altLang="en-US" sz="2000" dirty="0"/>
            </a:p>
          </p:txBody>
        </p:sp>
        <p:sp>
          <p:nvSpPr>
            <p:cNvPr id="24615" name="Text Box 63"/>
            <p:cNvSpPr>
              <a:spLocks noChangeArrowheads="1"/>
            </p:cNvSpPr>
            <p:nvPr/>
          </p:nvSpPr>
          <p:spPr bwMode="auto">
            <a:xfrm>
              <a:off x="2658" y="936"/>
              <a:ext cx="647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a[1][1]</a:t>
              </a:r>
              <a:endParaRPr lang="zh-CN" altLang="en-US" sz="2000" dirty="0"/>
            </a:p>
          </p:txBody>
        </p:sp>
        <p:sp>
          <p:nvSpPr>
            <p:cNvPr id="24616" name="Text Box 64"/>
            <p:cNvSpPr>
              <a:spLocks noChangeArrowheads="1"/>
            </p:cNvSpPr>
            <p:nvPr/>
          </p:nvSpPr>
          <p:spPr bwMode="auto">
            <a:xfrm>
              <a:off x="3255" y="936"/>
              <a:ext cx="647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a[1][2]</a:t>
              </a:r>
              <a:endParaRPr lang="zh-CN" altLang="en-US" sz="2000" dirty="0"/>
            </a:p>
          </p:txBody>
        </p:sp>
        <p:sp>
          <p:nvSpPr>
            <p:cNvPr id="24617" name="Text Box 65"/>
            <p:cNvSpPr>
              <a:spLocks noChangeArrowheads="1"/>
            </p:cNvSpPr>
            <p:nvPr/>
          </p:nvSpPr>
          <p:spPr bwMode="auto">
            <a:xfrm>
              <a:off x="520" y="612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618" name="Text Box 66"/>
            <p:cNvSpPr>
              <a:spLocks noChangeArrowheads="1"/>
            </p:cNvSpPr>
            <p:nvPr/>
          </p:nvSpPr>
          <p:spPr bwMode="auto">
            <a:xfrm>
              <a:off x="1105" y="612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2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619" name="Text Box 67"/>
            <p:cNvSpPr>
              <a:spLocks noChangeArrowheads="1"/>
            </p:cNvSpPr>
            <p:nvPr/>
          </p:nvSpPr>
          <p:spPr bwMode="auto">
            <a:xfrm>
              <a:off x="1691" y="612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620" name="Text Box 68"/>
            <p:cNvSpPr>
              <a:spLocks noChangeArrowheads="1"/>
            </p:cNvSpPr>
            <p:nvPr/>
          </p:nvSpPr>
          <p:spPr bwMode="auto">
            <a:xfrm>
              <a:off x="2276" y="612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4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621" name="Text Box 69"/>
            <p:cNvSpPr>
              <a:spLocks noChangeArrowheads="1"/>
            </p:cNvSpPr>
            <p:nvPr/>
          </p:nvSpPr>
          <p:spPr bwMode="auto">
            <a:xfrm>
              <a:off x="2862" y="612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622" name="Text Box 70"/>
            <p:cNvSpPr>
              <a:spLocks noChangeArrowheads="1"/>
            </p:cNvSpPr>
            <p:nvPr/>
          </p:nvSpPr>
          <p:spPr bwMode="auto">
            <a:xfrm>
              <a:off x="3448" y="612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24623" name="AutoShape 71"/>
          <p:cNvSpPr>
            <a:spLocks noChangeArrowheads="1"/>
          </p:cNvSpPr>
          <p:nvPr/>
        </p:nvSpPr>
        <p:spPr bwMode="auto">
          <a:xfrm>
            <a:off x="6680200" y="2870200"/>
            <a:ext cx="2212975" cy="600075"/>
          </a:xfrm>
          <a:prstGeom prst="cloudCallout">
            <a:avLst>
              <a:gd name="adj1" fmla="val -54481"/>
              <a:gd name="adj2" fmla="val 140301"/>
            </a:avLst>
          </a:prstGeom>
          <a:solidFill>
            <a:schemeClr val="tx1"/>
          </a:solidFill>
          <a:ln w="38100" cmpd="sng">
            <a:solidFill>
              <a:srgbClr val="339966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669900"/>
                </a:solidFill>
                <a:latin typeface="Times New Roman" pitchFamily="18" charset="0"/>
                <a:sym typeface="Times New Roman" pitchFamily="18" charset="0"/>
              </a:rPr>
              <a:t>部分初始化</a:t>
            </a:r>
            <a:endParaRPr lang="zh-CN" altLang="en-US"/>
          </a:p>
        </p:txBody>
      </p:sp>
      <p:sp>
        <p:nvSpPr>
          <p:cNvPr id="24624" name="Rectangle 162"/>
          <p:cNvSpPr>
            <a:spLocks noChangeArrowheads="1"/>
          </p:cNvSpPr>
          <p:nvPr/>
        </p:nvSpPr>
        <p:spPr bwMode="auto">
          <a:xfrm>
            <a:off x="820738" y="0"/>
            <a:ext cx="8001000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endParaRPr lang="zh-CN" altLang="zh-CN" sz="3600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24625" name="Group 73"/>
          <p:cNvGrpSpPr>
            <a:grpSpLocks/>
          </p:cNvGrpSpPr>
          <p:nvPr/>
        </p:nvGrpSpPr>
        <p:grpSpPr bwMode="auto">
          <a:xfrm>
            <a:off x="266700" y="4870450"/>
            <a:ext cx="6248400" cy="1868488"/>
            <a:chOff x="0" y="0"/>
            <a:chExt cx="4046" cy="1406"/>
          </a:xfrm>
        </p:grpSpPr>
        <p:sp>
          <p:nvSpPr>
            <p:cNvPr id="24626" name="Rectangle 74"/>
            <p:cNvSpPr>
              <a:spLocks noChangeArrowheads="1"/>
            </p:cNvSpPr>
            <p:nvPr/>
          </p:nvSpPr>
          <p:spPr bwMode="auto">
            <a:xfrm>
              <a:off x="0" y="0"/>
              <a:ext cx="4046" cy="1406"/>
            </a:xfrm>
            <a:prstGeom prst="rect">
              <a:avLst/>
            </a:prstGeom>
            <a:solidFill>
              <a:schemeClr val="tx1"/>
            </a:solidFill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           </a:t>
              </a:r>
              <a:r>
                <a:rPr lang="zh-CN" altLang="en-US" dirty="0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例   </a:t>
              </a:r>
              <a:r>
                <a:rPr lang="en-US" dirty="0" err="1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int</a:t>
              </a:r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 a[][3]=</a:t>
              </a:r>
              <a:r>
                <a:rPr lang="en-US" dirty="0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{</a:t>
              </a:r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{</a:t>
              </a:r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1</a:t>
              </a:r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}</a:t>
              </a:r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,</a:t>
              </a:r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{</a:t>
              </a:r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4,5</a:t>
              </a:r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}</a:t>
              </a:r>
              <a:r>
                <a:rPr lang="en-US" dirty="0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}</a:t>
              </a:r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;</a:t>
              </a:r>
            </a:p>
            <a:p>
              <a:endPara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</p:txBody>
        </p:sp>
        <p:sp>
          <p:nvSpPr>
            <p:cNvPr id="24627" name="Rectangle 75"/>
            <p:cNvSpPr>
              <a:spLocks noChangeArrowheads="1"/>
            </p:cNvSpPr>
            <p:nvPr/>
          </p:nvSpPr>
          <p:spPr bwMode="auto">
            <a:xfrm>
              <a:off x="265" y="650"/>
              <a:ext cx="3576" cy="394"/>
            </a:xfrm>
            <a:prstGeom prst="rect">
              <a:avLst/>
            </a:prstGeom>
            <a:solidFill>
              <a:schemeClr val="tx1"/>
            </a:solidFill>
            <a:ln w="19050" cmpd="sng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628" name="Line 76"/>
            <p:cNvSpPr>
              <a:spLocks noChangeShapeType="1"/>
            </p:cNvSpPr>
            <p:nvPr/>
          </p:nvSpPr>
          <p:spPr bwMode="auto">
            <a:xfrm>
              <a:off x="901" y="672"/>
              <a:ext cx="1" cy="395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4629" name="Line 77"/>
            <p:cNvSpPr>
              <a:spLocks noChangeShapeType="1"/>
            </p:cNvSpPr>
            <p:nvPr/>
          </p:nvSpPr>
          <p:spPr bwMode="auto">
            <a:xfrm>
              <a:off x="1495" y="658"/>
              <a:ext cx="1" cy="395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4630" name="Line 78"/>
            <p:cNvSpPr>
              <a:spLocks noChangeShapeType="1"/>
            </p:cNvSpPr>
            <p:nvPr/>
          </p:nvSpPr>
          <p:spPr bwMode="auto">
            <a:xfrm>
              <a:off x="2089" y="658"/>
              <a:ext cx="1" cy="395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4631" name="Line 79"/>
            <p:cNvSpPr>
              <a:spLocks noChangeShapeType="1"/>
            </p:cNvSpPr>
            <p:nvPr/>
          </p:nvSpPr>
          <p:spPr bwMode="auto">
            <a:xfrm>
              <a:off x="2683" y="658"/>
              <a:ext cx="1" cy="395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4632" name="Line 80"/>
            <p:cNvSpPr>
              <a:spLocks noChangeShapeType="1"/>
            </p:cNvSpPr>
            <p:nvPr/>
          </p:nvSpPr>
          <p:spPr bwMode="auto">
            <a:xfrm>
              <a:off x="3277" y="658"/>
              <a:ext cx="1" cy="395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4633" name="Text Box 81"/>
            <p:cNvSpPr>
              <a:spLocks noChangeArrowheads="1"/>
            </p:cNvSpPr>
            <p:nvPr/>
          </p:nvSpPr>
          <p:spPr bwMode="auto">
            <a:xfrm>
              <a:off x="267" y="1033"/>
              <a:ext cx="647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a[0][0]</a:t>
              </a:r>
              <a:endParaRPr lang="zh-CN" altLang="en-US" sz="2000" dirty="0"/>
            </a:p>
          </p:txBody>
        </p:sp>
        <p:sp>
          <p:nvSpPr>
            <p:cNvPr id="24634" name="Text Box 82"/>
            <p:cNvSpPr>
              <a:spLocks noChangeArrowheads="1"/>
            </p:cNvSpPr>
            <p:nvPr/>
          </p:nvSpPr>
          <p:spPr bwMode="auto">
            <a:xfrm>
              <a:off x="865" y="1033"/>
              <a:ext cx="647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a[0][1]</a:t>
              </a:r>
              <a:endParaRPr lang="zh-CN" altLang="en-US" sz="2000" dirty="0"/>
            </a:p>
          </p:txBody>
        </p:sp>
        <p:sp>
          <p:nvSpPr>
            <p:cNvPr id="24635" name="Text Box 83"/>
            <p:cNvSpPr>
              <a:spLocks noChangeArrowheads="1"/>
            </p:cNvSpPr>
            <p:nvPr/>
          </p:nvSpPr>
          <p:spPr bwMode="auto">
            <a:xfrm>
              <a:off x="1463" y="1033"/>
              <a:ext cx="647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a[0][2]</a:t>
              </a:r>
              <a:endParaRPr lang="zh-CN" altLang="en-US" sz="2000" dirty="0"/>
            </a:p>
          </p:txBody>
        </p:sp>
        <p:sp>
          <p:nvSpPr>
            <p:cNvPr id="24636" name="Text Box 84"/>
            <p:cNvSpPr>
              <a:spLocks noChangeArrowheads="1"/>
            </p:cNvSpPr>
            <p:nvPr/>
          </p:nvSpPr>
          <p:spPr bwMode="auto">
            <a:xfrm>
              <a:off x="2060" y="1033"/>
              <a:ext cx="647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a[1][0]</a:t>
              </a:r>
              <a:endParaRPr lang="zh-CN" altLang="en-US" sz="2000" dirty="0"/>
            </a:p>
          </p:txBody>
        </p:sp>
        <p:sp>
          <p:nvSpPr>
            <p:cNvPr id="24637" name="Text Box 85"/>
            <p:cNvSpPr>
              <a:spLocks noChangeArrowheads="1"/>
            </p:cNvSpPr>
            <p:nvPr/>
          </p:nvSpPr>
          <p:spPr bwMode="auto">
            <a:xfrm>
              <a:off x="2658" y="1033"/>
              <a:ext cx="647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a[1][1]</a:t>
              </a:r>
              <a:endParaRPr lang="zh-CN" altLang="en-US" sz="2000" dirty="0"/>
            </a:p>
          </p:txBody>
        </p:sp>
        <p:sp>
          <p:nvSpPr>
            <p:cNvPr id="24638" name="Text Box 86"/>
            <p:cNvSpPr>
              <a:spLocks noChangeArrowheads="1"/>
            </p:cNvSpPr>
            <p:nvPr/>
          </p:nvSpPr>
          <p:spPr bwMode="auto">
            <a:xfrm>
              <a:off x="3255" y="1033"/>
              <a:ext cx="647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a[1][2]</a:t>
              </a:r>
              <a:endParaRPr lang="zh-CN" altLang="en-US" sz="2000" dirty="0"/>
            </a:p>
          </p:txBody>
        </p:sp>
        <p:sp>
          <p:nvSpPr>
            <p:cNvPr id="24639" name="Text Box 87"/>
            <p:cNvSpPr>
              <a:spLocks noChangeArrowheads="1"/>
            </p:cNvSpPr>
            <p:nvPr/>
          </p:nvSpPr>
          <p:spPr bwMode="auto">
            <a:xfrm>
              <a:off x="520" y="709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640" name="Text Box 88"/>
            <p:cNvSpPr>
              <a:spLocks noChangeArrowheads="1"/>
            </p:cNvSpPr>
            <p:nvPr/>
          </p:nvSpPr>
          <p:spPr bwMode="auto">
            <a:xfrm>
              <a:off x="1105" y="709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641" name="Text Box 89"/>
            <p:cNvSpPr>
              <a:spLocks noChangeArrowheads="1"/>
            </p:cNvSpPr>
            <p:nvPr/>
          </p:nvSpPr>
          <p:spPr bwMode="auto">
            <a:xfrm>
              <a:off x="1691" y="709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642" name="Text Box 90"/>
            <p:cNvSpPr>
              <a:spLocks noChangeArrowheads="1"/>
            </p:cNvSpPr>
            <p:nvPr/>
          </p:nvSpPr>
          <p:spPr bwMode="auto">
            <a:xfrm>
              <a:off x="2276" y="709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4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643" name="Text Box 91"/>
            <p:cNvSpPr>
              <a:spLocks noChangeArrowheads="1"/>
            </p:cNvSpPr>
            <p:nvPr/>
          </p:nvSpPr>
          <p:spPr bwMode="auto">
            <a:xfrm>
              <a:off x="2862" y="709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5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644" name="Text Box 92"/>
            <p:cNvSpPr>
              <a:spLocks noChangeArrowheads="1"/>
            </p:cNvSpPr>
            <p:nvPr/>
          </p:nvSpPr>
          <p:spPr bwMode="auto">
            <a:xfrm>
              <a:off x="3448" y="709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24645" name="AutoShape 93"/>
          <p:cNvSpPr>
            <a:spLocks noChangeArrowheads="1"/>
          </p:cNvSpPr>
          <p:nvPr/>
        </p:nvSpPr>
        <p:spPr bwMode="auto">
          <a:xfrm>
            <a:off x="6661150" y="3787775"/>
            <a:ext cx="2270125" cy="1081088"/>
          </a:xfrm>
          <a:prstGeom prst="cloudCallout">
            <a:avLst>
              <a:gd name="adj1" fmla="val -37606"/>
              <a:gd name="adj2" fmla="val 114551"/>
            </a:avLst>
          </a:prstGeom>
          <a:solidFill>
            <a:schemeClr val="tx1"/>
          </a:solidFill>
          <a:ln w="38100" cmpd="sng">
            <a:solidFill>
              <a:srgbClr val="339966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第一维</a:t>
            </a:r>
            <a:r>
              <a:rPr lang="zh-CN" altLang="en-US" sz="2000">
                <a:solidFill>
                  <a:srgbClr val="669900"/>
                </a:solidFill>
                <a:latin typeface="Times New Roman" pitchFamily="18" charset="0"/>
                <a:sym typeface="Times New Roman" pitchFamily="18" charset="0"/>
              </a:rPr>
              <a:t>长度省略初始化</a:t>
            </a:r>
            <a:endParaRPr lang="zh-CN" altLang="en-US" sz="2000">
              <a:solidFill>
                <a:srgbClr val="FF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2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500"/>
                                        <p:tgtEl>
                                          <p:spTgt spid="24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24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02" grpId="0" bldLvl="0" animBg="1" autoUpdateAnimBg="0"/>
      <p:bldP spid="24623" grpId="0" bldLvl="0" animBg="1" autoUpdateAnimBg="0"/>
      <p:bldP spid="24645" grpId="0" bldLvl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20"/>
          <p:cNvGrpSpPr>
            <a:grpSpLocks/>
          </p:cNvGrpSpPr>
          <p:nvPr/>
        </p:nvGrpSpPr>
        <p:grpSpPr bwMode="auto">
          <a:xfrm>
            <a:off x="7086600" y="0"/>
            <a:ext cx="1662113" cy="476250"/>
            <a:chOff x="0" y="0"/>
            <a:chExt cx="960" cy="288"/>
          </a:xfrm>
        </p:grpSpPr>
        <p:sp>
          <p:nvSpPr>
            <p:cNvPr id="25603" name="Rectangle 21"/>
            <p:cNvSpPr>
              <a:spLocks noChangeArrowheads="1"/>
            </p:cNvSpPr>
            <p:nvPr/>
          </p:nvSpPr>
          <p:spPr bwMode="auto">
            <a:xfrm>
              <a:off x="0" y="0"/>
              <a:ext cx="91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25604" name="Rectangle 22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25605" name="Rectangle 26"/>
          <p:cNvSpPr>
            <a:spLocks noChangeArrowheads="1"/>
          </p:cNvSpPr>
          <p:nvPr/>
        </p:nvSpPr>
        <p:spPr bwMode="auto">
          <a:xfrm>
            <a:off x="-23813" y="-430213"/>
            <a:ext cx="8750301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buClr>
                <a:schemeClr val="hlink"/>
              </a:buClr>
              <a:buFont typeface="Wingdings" pitchFamily="2" charset="2"/>
              <a:buChar char="«"/>
            </a:pPr>
            <a:endParaRPr lang="zh-CN" altLang="en-US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  <a:p>
            <a:pPr lvl="1">
              <a:buClr>
                <a:schemeClr val="hlink"/>
              </a:buClr>
              <a:buFont typeface="Wingdings" pitchFamily="2" charset="2"/>
              <a:buChar char="«"/>
            </a:pPr>
            <a:r>
              <a:rPr lang="zh-CN" altLang="en-US" sz="2800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二维数组元素的初始化（2）</a:t>
            </a:r>
          </a:p>
          <a:p>
            <a:pPr lvl="2"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数据在一个</a:t>
            </a:r>
            <a:r>
              <a:rPr 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{}</a:t>
            </a: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内，按数组的排列顺序对各元素赋初值</a:t>
            </a:r>
          </a:p>
        </p:txBody>
      </p:sp>
      <p:grpSp>
        <p:nvGrpSpPr>
          <p:cNvPr id="25606" name="Group 28"/>
          <p:cNvGrpSpPr>
            <a:grpSpLocks/>
          </p:cNvGrpSpPr>
          <p:nvPr/>
        </p:nvGrpSpPr>
        <p:grpSpPr bwMode="auto">
          <a:xfrm>
            <a:off x="250825" y="1092200"/>
            <a:ext cx="6192838" cy="2032000"/>
            <a:chOff x="0" y="0"/>
            <a:chExt cx="4039" cy="1409"/>
          </a:xfrm>
        </p:grpSpPr>
        <p:sp>
          <p:nvSpPr>
            <p:cNvPr id="25607" name="Rectangle 29"/>
            <p:cNvSpPr>
              <a:spLocks noChangeArrowheads="1"/>
            </p:cNvSpPr>
            <p:nvPr/>
          </p:nvSpPr>
          <p:spPr bwMode="auto">
            <a:xfrm>
              <a:off x="0" y="0"/>
              <a:ext cx="4039" cy="1409"/>
            </a:xfrm>
            <a:prstGeom prst="rect">
              <a:avLst/>
            </a:prstGeom>
            <a:solidFill>
              <a:schemeClr val="tx1"/>
            </a:solidFill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           </a:t>
              </a:r>
              <a:r>
                <a:rPr lang="zh-CN" alt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例   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int a[2][3]=</a:t>
              </a:r>
              <a:r>
                <a:rPr lang="en-US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{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1,2,3,4,5</a:t>
              </a:r>
              <a:r>
                <a:rPr lang="en-US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}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;</a:t>
              </a:r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</p:txBody>
        </p:sp>
        <p:sp>
          <p:nvSpPr>
            <p:cNvPr id="25608" name="Rectangle 30"/>
            <p:cNvSpPr>
              <a:spLocks noChangeArrowheads="1"/>
            </p:cNvSpPr>
            <p:nvPr/>
          </p:nvSpPr>
          <p:spPr bwMode="auto">
            <a:xfrm>
              <a:off x="276" y="495"/>
              <a:ext cx="3576" cy="334"/>
            </a:xfrm>
            <a:prstGeom prst="rect">
              <a:avLst/>
            </a:prstGeom>
            <a:solidFill>
              <a:schemeClr val="tx1"/>
            </a:solidFill>
            <a:ln w="19050" cmpd="sng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5609" name="Line 31"/>
            <p:cNvSpPr>
              <a:spLocks noChangeShapeType="1"/>
            </p:cNvSpPr>
            <p:nvPr/>
          </p:nvSpPr>
          <p:spPr bwMode="auto">
            <a:xfrm>
              <a:off x="900" y="500"/>
              <a:ext cx="1" cy="348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5610" name="Line 32"/>
            <p:cNvSpPr>
              <a:spLocks noChangeShapeType="1"/>
            </p:cNvSpPr>
            <p:nvPr/>
          </p:nvSpPr>
          <p:spPr bwMode="auto">
            <a:xfrm>
              <a:off x="1497" y="500"/>
              <a:ext cx="1" cy="348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5611" name="Line 33"/>
            <p:cNvSpPr>
              <a:spLocks noChangeShapeType="1"/>
            </p:cNvSpPr>
            <p:nvPr/>
          </p:nvSpPr>
          <p:spPr bwMode="auto">
            <a:xfrm>
              <a:off x="2094" y="500"/>
              <a:ext cx="1" cy="348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5612" name="Line 34"/>
            <p:cNvSpPr>
              <a:spLocks noChangeShapeType="1"/>
            </p:cNvSpPr>
            <p:nvPr/>
          </p:nvSpPr>
          <p:spPr bwMode="auto">
            <a:xfrm>
              <a:off x="2691" y="500"/>
              <a:ext cx="1" cy="348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5613" name="Line 35"/>
            <p:cNvSpPr>
              <a:spLocks noChangeShapeType="1"/>
            </p:cNvSpPr>
            <p:nvPr/>
          </p:nvSpPr>
          <p:spPr bwMode="auto">
            <a:xfrm>
              <a:off x="3288" y="500"/>
              <a:ext cx="1" cy="348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5614" name="Text Box 36"/>
            <p:cNvSpPr>
              <a:spLocks noChangeArrowheads="1"/>
            </p:cNvSpPr>
            <p:nvPr/>
          </p:nvSpPr>
          <p:spPr bwMode="auto">
            <a:xfrm>
              <a:off x="278" y="854"/>
              <a:ext cx="6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a[0][0]</a:t>
              </a:r>
              <a:endParaRPr lang="zh-CN" altLang="en-US" sz="2000" dirty="0"/>
            </a:p>
          </p:txBody>
        </p:sp>
        <p:sp>
          <p:nvSpPr>
            <p:cNvPr id="25615" name="Text Box 37"/>
            <p:cNvSpPr>
              <a:spLocks noChangeArrowheads="1"/>
            </p:cNvSpPr>
            <p:nvPr/>
          </p:nvSpPr>
          <p:spPr bwMode="auto">
            <a:xfrm>
              <a:off x="876" y="854"/>
              <a:ext cx="6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a[0][1]</a:t>
              </a:r>
              <a:endParaRPr lang="zh-CN" altLang="en-US" sz="2000" dirty="0"/>
            </a:p>
          </p:txBody>
        </p:sp>
        <p:sp>
          <p:nvSpPr>
            <p:cNvPr id="25616" name="Text Box 38"/>
            <p:cNvSpPr>
              <a:spLocks noChangeArrowheads="1"/>
            </p:cNvSpPr>
            <p:nvPr/>
          </p:nvSpPr>
          <p:spPr bwMode="auto">
            <a:xfrm>
              <a:off x="1474" y="854"/>
              <a:ext cx="6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a[0][2]</a:t>
              </a:r>
              <a:endParaRPr lang="zh-CN" altLang="en-US" sz="2000" dirty="0"/>
            </a:p>
          </p:txBody>
        </p:sp>
        <p:sp>
          <p:nvSpPr>
            <p:cNvPr id="25617" name="Text Box 39"/>
            <p:cNvSpPr>
              <a:spLocks noChangeArrowheads="1"/>
            </p:cNvSpPr>
            <p:nvPr/>
          </p:nvSpPr>
          <p:spPr bwMode="auto">
            <a:xfrm>
              <a:off x="2071" y="854"/>
              <a:ext cx="6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a[1][0]</a:t>
              </a:r>
              <a:endParaRPr lang="zh-CN" altLang="en-US" sz="2000" dirty="0"/>
            </a:p>
          </p:txBody>
        </p:sp>
        <p:sp>
          <p:nvSpPr>
            <p:cNvPr id="25618" name="Text Box 40"/>
            <p:cNvSpPr>
              <a:spLocks noChangeArrowheads="1"/>
            </p:cNvSpPr>
            <p:nvPr/>
          </p:nvSpPr>
          <p:spPr bwMode="auto">
            <a:xfrm>
              <a:off x="2669" y="854"/>
              <a:ext cx="6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a[1][1]</a:t>
              </a:r>
              <a:endParaRPr lang="zh-CN" altLang="en-US" sz="2000" dirty="0"/>
            </a:p>
          </p:txBody>
        </p:sp>
        <p:sp>
          <p:nvSpPr>
            <p:cNvPr id="25619" name="Text Box 41"/>
            <p:cNvSpPr>
              <a:spLocks noChangeArrowheads="1"/>
            </p:cNvSpPr>
            <p:nvPr/>
          </p:nvSpPr>
          <p:spPr bwMode="auto">
            <a:xfrm>
              <a:off x="3266" y="854"/>
              <a:ext cx="6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a[1][2]</a:t>
              </a:r>
              <a:endParaRPr lang="zh-CN" altLang="en-US" sz="2000" dirty="0"/>
            </a:p>
          </p:txBody>
        </p:sp>
        <p:sp>
          <p:nvSpPr>
            <p:cNvPr id="25620" name="Text Box 42"/>
            <p:cNvSpPr>
              <a:spLocks noChangeArrowheads="1"/>
            </p:cNvSpPr>
            <p:nvPr/>
          </p:nvSpPr>
          <p:spPr bwMode="auto">
            <a:xfrm>
              <a:off x="531" y="569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5621" name="Text Box 43"/>
            <p:cNvSpPr>
              <a:spLocks noChangeArrowheads="1"/>
            </p:cNvSpPr>
            <p:nvPr/>
          </p:nvSpPr>
          <p:spPr bwMode="auto">
            <a:xfrm>
              <a:off x="1116" y="569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2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5622" name="Text Box 44"/>
            <p:cNvSpPr>
              <a:spLocks noChangeArrowheads="1"/>
            </p:cNvSpPr>
            <p:nvPr/>
          </p:nvSpPr>
          <p:spPr bwMode="auto">
            <a:xfrm>
              <a:off x="1702" y="569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3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5623" name="Text Box 45"/>
            <p:cNvSpPr>
              <a:spLocks noChangeArrowheads="1"/>
            </p:cNvSpPr>
            <p:nvPr/>
          </p:nvSpPr>
          <p:spPr bwMode="auto">
            <a:xfrm>
              <a:off x="2287" y="569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4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5624" name="Text Box 46"/>
            <p:cNvSpPr>
              <a:spLocks noChangeArrowheads="1"/>
            </p:cNvSpPr>
            <p:nvPr/>
          </p:nvSpPr>
          <p:spPr bwMode="auto">
            <a:xfrm>
              <a:off x="2873" y="569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5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5625" name="Text Box 47"/>
            <p:cNvSpPr>
              <a:spLocks noChangeArrowheads="1"/>
            </p:cNvSpPr>
            <p:nvPr/>
          </p:nvSpPr>
          <p:spPr bwMode="auto">
            <a:xfrm>
              <a:off x="3459" y="569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  <a:endPara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grpSp>
        <p:nvGrpSpPr>
          <p:cNvPr id="25626" name="Group 51"/>
          <p:cNvGrpSpPr>
            <a:grpSpLocks/>
          </p:cNvGrpSpPr>
          <p:nvPr/>
        </p:nvGrpSpPr>
        <p:grpSpPr bwMode="auto">
          <a:xfrm>
            <a:off x="250825" y="3211513"/>
            <a:ext cx="6264275" cy="1973262"/>
            <a:chOff x="0" y="0"/>
            <a:chExt cx="4046" cy="1581"/>
          </a:xfrm>
        </p:grpSpPr>
        <p:sp>
          <p:nvSpPr>
            <p:cNvPr id="25627" name="Rectangle 52"/>
            <p:cNvSpPr>
              <a:spLocks noChangeArrowheads="1"/>
            </p:cNvSpPr>
            <p:nvPr/>
          </p:nvSpPr>
          <p:spPr bwMode="auto">
            <a:xfrm>
              <a:off x="0" y="0"/>
              <a:ext cx="4046" cy="1581"/>
            </a:xfrm>
            <a:prstGeom prst="rect">
              <a:avLst/>
            </a:prstGeom>
            <a:solidFill>
              <a:schemeClr val="tx1"/>
            </a:solidFill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           </a:t>
              </a:r>
              <a:r>
                <a:rPr lang="zh-CN" alt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例   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int a[][3]=</a:t>
              </a:r>
              <a:r>
                <a:rPr lang="en-US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{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1,2,</a:t>
              </a:r>
              <a:r>
                <a:rPr lang="zh-CN" alt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3,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4</a:t>
              </a:r>
              <a:r>
                <a:rPr lang="en-US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}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;</a:t>
              </a:r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</p:txBody>
        </p:sp>
        <p:sp>
          <p:nvSpPr>
            <p:cNvPr id="25628" name="Rectangle 53"/>
            <p:cNvSpPr>
              <a:spLocks noChangeArrowheads="1"/>
            </p:cNvSpPr>
            <p:nvPr/>
          </p:nvSpPr>
          <p:spPr bwMode="auto">
            <a:xfrm>
              <a:off x="265" y="567"/>
              <a:ext cx="3576" cy="394"/>
            </a:xfrm>
            <a:prstGeom prst="rect">
              <a:avLst/>
            </a:prstGeom>
            <a:solidFill>
              <a:schemeClr val="tx1"/>
            </a:solidFill>
            <a:ln w="19050" cmpd="sng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5629" name="Line 54"/>
            <p:cNvSpPr>
              <a:spLocks noChangeShapeType="1"/>
            </p:cNvSpPr>
            <p:nvPr/>
          </p:nvSpPr>
          <p:spPr bwMode="auto">
            <a:xfrm>
              <a:off x="901" y="575"/>
              <a:ext cx="1" cy="395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5630" name="Line 55"/>
            <p:cNvSpPr>
              <a:spLocks noChangeShapeType="1"/>
            </p:cNvSpPr>
            <p:nvPr/>
          </p:nvSpPr>
          <p:spPr bwMode="auto">
            <a:xfrm>
              <a:off x="1495" y="561"/>
              <a:ext cx="1" cy="395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5631" name="Line 56"/>
            <p:cNvSpPr>
              <a:spLocks noChangeShapeType="1"/>
            </p:cNvSpPr>
            <p:nvPr/>
          </p:nvSpPr>
          <p:spPr bwMode="auto">
            <a:xfrm>
              <a:off x="2089" y="561"/>
              <a:ext cx="1" cy="395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5632" name="Line 57"/>
            <p:cNvSpPr>
              <a:spLocks noChangeShapeType="1"/>
            </p:cNvSpPr>
            <p:nvPr/>
          </p:nvSpPr>
          <p:spPr bwMode="auto">
            <a:xfrm>
              <a:off x="2683" y="561"/>
              <a:ext cx="1" cy="395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5633" name="Line 58"/>
            <p:cNvSpPr>
              <a:spLocks noChangeShapeType="1"/>
            </p:cNvSpPr>
            <p:nvPr/>
          </p:nvSpPr>
          <p:spPr bwMode="auto">
            <a:xfrm>
              <a:off x="3277" y="561"/>
              <a:ext cx="1" cy="395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5634" name="Text Box 59"/>
            <p:cNvSpPr>
              <a:spLocks noChangeArrowheads="1"/>
            </p:cNvSpPr>
            <p:nvPr/>
          </p:nvSpPr>
          <p:spPr bwMode="auto">
            <a:xfrm>
              <a:off x="267" y="936"/>
              <a:ext cx="647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a[0][0]</a:t>
              </a:r>
              <a:endParaRPr lang="zh-CN" altLang="en-US" sz="2000" dirty="0"/>
            </a:p>
          </p:txBody>
        </p:sp>
        <p:sp>
          <p:nvSpPr>
            <p:cNvPr id="25635" name="Text Box 60"/>
            <p:cNvSpPr>
              <a:spLocks noChangeArrowheads="1"/>
            </p:cNvSpPr>
            <p:nvPr/>
          </p:nvSpPr>
          <p:spPr bwMode="auto">
            <a:xfrm>
              <a:off x="865" y="936"/>
              <a:ext cx="647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a[0][1]</a:t>
              </a:r>
              <a:endParaRPr lang="zh-CN" altLang="en-US" sz="2000" dirty="0"/>
            </a:p>
          </p:txBody>
        </p:sp>
        <p:sp>
          <p:nvSpPr>
            <p:cNvPr id="25636" name="Text Box 61"/>
            <p:cNvSpPr>
              <a:spLocks noChangeArrowheads="1"/>
            </p:cNvSpPr>
            <p:nvPr/>
          </p:nvSpPr>
          <p:spPr bwMode="auto">
            <a:xfrm>
              <a:off x="1463" y="936"/>
              <a:ext cx="647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a[0][2]</a:t>
              </a:r>
              <a:endParaRPr lang="zh-CN" altLang="en-US" sz="2000" dirty="0"/>
            </a:p>
          </p:txBody>
        </p:sp>
        <p:sp>
          <p:nvSpPr>
            <p:cNvPr id="25637" name="Text Box 62"/>
            <p:cNvSpPr>
              <a:spLocks noChangeArrowheads="1"/>
            </p:cNvSpPr>
            <p:nvPr/>
          </p:nvSpPr>
          <p:spPr bwMode="auto">
            <a:xfrm>
              <a:off x="2060" y="936"/>
              <a:ext cx="647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a[1][0]</a:t>
              </a:r>
              <a:endParaRPr lang="zh-CN" altLang="en-US" sz="2000" dirty="0"/>
            </a:p>
          </p:txBody>
        </p:sp>
        <p:sp>
          <p:nvSpPr>
            <p:cNvPr id="25638" name="Text Box 63"/>
            <p:cNvSpPr>
              <a:spLocks noChangeArrowheads="1"/>
            </p:cNvSpPr>
            <p:nvPr/>
          </p:nvSpPr>
          <p:spPr bwMode="auto">
            <a:xfrm>
              <a:off x="2658" y="936"/>
              <a:ext cx="647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a[1][1]</a:t>
              </a:r>
              <a:endParaRPr lang="zh-CN" altLang="en-US" sz="2000" dirty="0"/>
            </a:p>
          </p:txBody>
        </p:sp>
        <p:sp>
          <p:nvSpPr>
            <p:cNvPr id="25639" name="Text Box 64"/>
            <p:cNvSpPr>
              <a:spLocks noChangeArrowheads="1"/>
            </p:cNvSpPr>
            <p:nvPr/>
          </p:nvSpPr>
          <p:spPr bwMode="auto">
            <a:xfrm>
              <a:off x="3255" y="936"/>
              <a:ext cx="647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a[1][2]</a:t>
              </a:r>
              <a:endParaRPr lang="zh-CN" altLang="en-US" sz="2000" dirty="0"/>
            </a:p>
          </p:txBody>
        </p:sp>
        <p:sp>
          <p:nvSpPr>
            <p:cNvPr id="25640" name="Text Box 65"/>
            <p:cNvSpPr>
              <a:spLocks noChangeArrowheads="1"/>
            </p:cNvSpPr>
            <p:nvPr/>
          </p:nvSpPr>
          <p:spPr bwMode="auto">
            <a:xfrm>
              <a:off x="520" y="612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5641" name="Text Box 66"/>
            <p:cNvSpPr>
              <a:spLocks noChangeArrowheads="1"/>
            </p:cNvSpPr>
            <p:nvPr/>
          </p:nvSpPr>
          <p:spPr bwMode="auto">
            <a:xfrm>
              <a:off x="1105" y="612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2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5642" name="Text Box 67"/>
            <p:cNvSpPr>
              <a:spLocks noChangeArrowheads="1"/>
            </p:cNvSpPr>
            <p:nvPr/>
          </p:nvSpPr>
          <p:spPr bwMode="auto">
            <a:xfrm>
              <a:off x="1691" y="612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3</a:t>
              </a:r>
            </a:p>
          </p:txBody>
        </p:sp>
        <p:sp>
          <p:nvSpPr>
            <p:cNvPr id="25643" name="Text Box 68"/>
            <p:cNvSpPr>
              <a:spLocks noChangeArrowheads="1"/>
            </p:cNvSpPr>
            <p:nvPr/>
          </p:nvSpPr>
          <p:spPr bwMode="auto">
            <a:xfrm>
              <a:off x="2276" y="612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4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5644" name="Text Box 69"/>
            <p:cNvSpPr>
              <a:spLocks noChangeArrowheads="1"/>
            </p:cNvSpPr>
            <p:nvPr/>
          </p:nvSpPr>
          <p:spPr bwMode="auto">
            <a:xfrm>
              <a:off x="2862" y="612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5645" name="Text Box 70"/>
            <p:cNvSpPr>
              <a:spLocks noChangeArrowheads="1"/>
            </p:cNvSpPr>
            <p:nvPr/>
          </p:nvSpPr>
          <p:spPr bwMode="auto">
            <a:xfrm>
              <a:off x="3448" y="612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25646" name="Rectangle 162"/>
          <p:cNvSpPr>
            <a:spLocks noChangeArrowheads="1"/>
          </p:cNvSpPr>
          <p:nvPr/>
        </p:nvSpPr>
        <p:spPr bwMode="auto">
          <a:xfrm>
            <a:off x="820738" y="0"/>
            <a:ext cx="8001000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endParaRPr lang="zh-CN" altLang="zh-CN" sz="3600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Group 20"/>
          <p:cNvGrpSpPr>
            <a:grpSpLocks/>
          </p:cNvGrpSpPr>
          <p:nvPr/>
        </p:nvGrpSpPr>
        <p:grpSpPr bwMode="auto">
          <a:xfrm>
            <a:off x="7239000" y="0"/>
            <a:ext cx="1590675" cy="476250"/>
            <a:chOff x="0" y="0"/>
            <a:chExt cx="1002" cy="288"/>
          </a:xfrm>
        </p:grpSpPr>
        <p:sp>
          <p:nvSpPr>
            <p:cNvPr id="26627" name="Rectangle 21"/>
            <p:cNvSpPr>
              <a:spLocks noChangeArrowheads="1"/>
            </p:cNvSpPr>
            <p:nvPr/>
          </p:nvSpPr>
          <p:spPr bwMode="auto">
            <a:xfrm>
              <a:off x="0" y="0"/>
              <a:ext cx="100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26628" name="Rectangle 22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26629" name="Rectangle 27"/>
          <p:cNvSpPr>
            <a:spLocks noChangeArrowheads="1"/>
          </p:cNvSpPr>
          <p:nvPr/>
        </p:nvSpPr>
        <p:spPr bwMode="auto">
          <a:xfrm>
            <a:off x="266700" y="0"/>
            <a:ext cx="7315200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3">
              <a:buClr>
                <a:srgbClr val="FFCC00"/>
              </a:buClr>
              <a:buFont typeface="Wingdings" pitchFamily="2" charset="2"/>
              <a:buChar char="l"/>
            </a:pPr>
            <a:endParaRPr lang="zh-CN" altLang="zh-CN">
              <a:solidFill>
                <a:srgbClr val="FF0000"/>
              </a:solidFill>
              <a:latin typeface="Times New Roman" pitchFamily="18" charset="0"/>
              <a:sym typeface="Times New Roman" pitchFamily="18" charset="0"/>
            </a:endParaRPr>
          </a:p>
          <a:p>
            <a:pPr lvl="1">
              <a:buClr>
                <a:schemeClr val="hlink"/>
              </a:buClr>
              <a:buFont typeface="Wingdings" pitchFamily="2" charset="2"/>
              <a:buChar char="«"/>
            </a:pPr>
            <a:endParaRPr lang="zh-CN" altLang="zh-CN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26630" name="Text Box 28"/>
          <p:cNvSpPr>
            <a:spLocks noChangeArrowheads="1"/>
          </p:cNvSpPr>
          <p:nvPr/>
        </p:nvSpPr>
        <p:spPr bwMode="auto">
          <a:xfrm>
            <a:off x="622300" y="941388"/>
            <a:ext cx="688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例</a:t>
            </a:r>
            <a:r>
              <a:rPr 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1  </a:t>
            </a:r>
            <a:r>
              <a:rPr lang="zh-CN" alt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将二维数组行列元素互换，存到另一个数组中</a:t>
            </a:r>
            <a:endParaRPr lang="zh-CN" altLang="en-US"/>
          </a:p>
        </p:txBody>
      </p:sp>
      <p:grpSp>
        <p:nvGrpSpPr>
          <p:cNvPr id="26631" name="组合 3"/>
          <p:cNvGrpSpPr>
            <a:grpSpLocks/>
          </p:cNvGrpSpPr>
          <p:nvPr/>
        </p:nvGrpSpPr>
        <p:grpSpPr bwMode="auto">
          <a:xfrm>
            <a:off x="5221288" y="1414463"/>
            <a:ext cx="3095625" cy="1008062"/>
            <a:chOff x="0" y="0"/>
            <a:chExt cx="3312741" cy="1437572"/>
          </a:xfrm>
        </p:grpSpPr>
        <p:sp>
          <p:nvSpPr>
            <p:cNvPr id="26632" name="矩形 1"/>
            <p:cNvSpPr>
              <a:spLocks/>
            </p:cNvSpPr>
            <p:nvPr/>
          </p:nvSpPr>
          <p:spPr bwMode="auto">
            <a:xfrm>
              <a:off x="0" y="0"/>
              <a:ext cx="3312741" cy="1437572"/>
            </a:xfrm>
            <a:prstGeom prst="rect">
              <a:avLst/>
            </a:prstGeom>
            <a:solidFill>
              <a:schemeClr val="tx2"/>
            </a:solidFill>
            <a:ln w="9525" cap="flat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eaLnBrk="1" hangingPunct="1"/>
              <a:endParaRPr lang="zh-CN" altLang="zh-CN" b="1" i="1">
                <a:solidFill>
                  <a:schemeClr val="bg2"/>
                </a:solidFill>
                <a:sym typeface="Tahoma" pitchFamily="34" charset="0"/>
              </a:endParaRPr>
            </a:p>
          </p:txBody>
        </p:sp>
        <p:grpSp>
          <p:nvGrpSpPr>
            <p:cNvPr id="26633" name="组合 2"/>
            <p:cNvGrpSpPr>
              <a:grpSpLocks/>
            </p:cNvGrpSpPr>
            <p:nvPr/>
          </p:nvGrpSpPr>
          <p:grpSpPr bwMode="auto">
            <a:xfrm>
              <a:off x="0" y="25332"/>
              <a:ext cx="3168725" cy="1315129"/>
              <a:chOff x="0" y="0"/>
              <a:chExt cx="3168725" cy="1340461"/>
            </a:xfrm>
          </p:grpSpPr>
          <p:grpSp>
            <p:nvGrpSpPr>
              <p:cNvPr id="26634" name="Group 45"/>
              <p:cNvGrpSpPr>
                <a:grpSpLocks/>
              </p:cNvGrpSpPr>
              <p:nvPr/>
            </p:nvGrpSpPr>
            <p:grpSpPr bwMode="auto">
              <a:xfrm>
                <a:off x="0" y="104002"/>
                <a:ext cx="1485186" cy="954501"/>
                <a:chOff x="0" y="0"/>
                <a:chExt cx="906" cy="413"/>
              </a:xfrm>
            </p:grpSpPr>
            <p:sp>
              <p:nvSpPr>
                <p:cNvPr id="26635" name="Text Box 31"/>
                <p:cNvSpPr>
                  <a:spLocks noChangeArrowheads="1"/>
                </p:cNvSpPr>
                <p:nvPr/>
              </p:nvSpPr>
              <p:spPr bwMode="auto">
                <a:xfrm>
                  <a:off x="0" y="91"/>
                  <a:ext cx="299" cy="17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2000">
                      <a:solidFill>
                        <a:schemeClr val="bg2"/>
                      </a:solidFill>
                      <a:latin typeface="Times New Roman" pitchFamily="18" charset="0"/>
                      <a:sym typeface="Times New Roman" pitchFamily="18" charset="0"/>
                    </a:rPr>
                    <a:t>a=</a:t>
                  </a:r>
                  <a:endParaRPr lang="zh-CN" altLang="en-US"/>
                </a:p>
              </p:txBody>
            </p:sp>
            <p:sp>
              <p:nvSpPr>
                <p:cNvPr id="26636" name="Text Box 32"/>
                <p:cNvSpPr>
                  <a:spLocks noChangeArrowheads="1"/>
                </p:cNvSpPr>
                <p:nvPr/>
              </p:nvSpPr>
              <p:spPr bwMode="auto">
                <a:xfrm>
                  <a:off x="314" y="0"/>
                  <a:ext cx="504" cy="30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chemeClr val="bg2"/>
                      </a:solidFill>
                      <a:latin typeface="Times New Roman" pitchFamily="18" charset="0"/>
                      <a:sym typeface="Times New Roman" pitchFamily="18" charset="0"/>
                    </a:rPr>
                    <a:t>1  2  3</a:t>
                  </a:r>
                  <a:endParaRPr lang="zh-CN" alt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endParaRPr>
                </a:p>
                <a:p>
                  <a:r>
                    <a:rPr lang="en-US" sz="2000">
                      <a:solidFill>
                        <a:schemeClr val="bg2"/>
                      </a:solidFill>
                      <a:latin typeface="Times New Roman" pitchFamily="18" charset="0"/>
                      <a:sym typeface="Times New Roman" pitchFamily="18" charset="0"/>
                    </a:rPr>
                    <a:t>4  5  6</a:t>
                  </a:r>
                  <a:endParaRPr lang="zh-CN" altLang="en-US"/>
                </a:p>
              </p:txBody>
            </p:sp>
            <p:sp>
              <p:nvSpPr>
                <p:cNvPr id="26637" name="AutoShape 33"/>
                <p:cNvSpPr>
                  <a:spLocks/>
                </p:cNvSpPr>
                <p:nvPr/>
              </p:nvSpPr>
              <p:spPr bwMode="auto">
                <a:xfrm>
                  <a:off x="272" y="91"/>
                  <a:ext cx="51" cy="322"/>
                </a:xfrm>
                <a:prstGeom prst="leftBracket">
                  <a:avLst>
                    <a:gd name="adj" fmla="val 52585"/>
                  </a:avLst>
                </a:prstGeom>
                <a:solidFill>
                  <a:srgbClr val="FFFFFF"/>
                </a:solidFill>
                <a:ln w="9525" cmpd="sng">
                  <a:solidFill>
                    <a:srgbClr val="333399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zh-CN">
                    <a:solidFill>
                      <a:schemeClr val="bg2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26638" name="AutoShape 34"/>
                <p:cNvSpPr>
                  <a:spLocks/>
                </p:cNvSpPr>
                <p:nvPr/>
              </p:nvSpPr>
              <p:spPr bwMode="auto">
                <a:xfrm>
                  <a:off x="843" y="74"/>
                  <a:ext cx="63" cy="310"/>
                </a:xfrm>
                <a:prstGeom prst="rightBracket">
                  <a:avLst>
                    <a:gd name="adj" fmla="val 40983"/>
                  </a:avLst>
                </a:prstGeom>
                <a:solidFill>
                  <a:srgbClr val="FFFFFF"/>
                </a:solidFill>
                <a:ln w="9525" cmpd="sng">
                  <a:solidFill>
                    <a:srgbClr val="333399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zh-CN">
                    <a:solidFill>
                      <a:schemeClr val="bg2"/>
                    </a:solidFill>
                    <a:sym typeface="Arial" pitchFamily="34" charset="0"/>
                  </a:endParaRPr>
                </a:p>
              </p:txBody>
            </p:sp>
          </p:grpSp>
          <p:grpSp>
            <p:nvGrpSpPr>
              <p:cNvPr id="26639" name="Group 44"/>
              <p:cNvGrpSpPr>
                <a:grpSpLocks/>
              </p:cNvGrpSpPr>
              <p:nvPr/>
            </p:nvGrpSpPr>
            <p:grpSpPr bwMode="auto">
              <a:xfrm>
                <a:off x="1785174" y="0"/>
                <a:ext cx="1383551" cy="1340461"/>
                <a:chOff x="0" y="0"/>
                <a:chExt cx="844" cy="580"/>
              </a:xfrm>
            </p:grpSpPr>
            <p:sp>
              <p:nvSpPr>
                <p:cNvPr id="26640" name="Text Box 36"/>
                <p:cNvSpPr>
                  <a:spLocks noChangeArrowheads="1"/>
                </p:cNvSpPr>
                <p:nvPr/>
              </p:nvSpPr>
              <p:spPr bwMode="auto">
                <a:xfrm>
                  <a:off x="0" y="150"/>
                  <a:ext cx="279" cy="17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chemeClr val="bg2"/>
                      </a:solidFill>
                      <a:latin typeface="Times New Roman" pitchFamily="18" charset="0"/>
                      <a:sym typeface="Times New Roman" pitchFamily="18" charset="0"/>
                    </a:rPr>
                    <a:t>b=</a:t>
                  </a:r>
                  <a:endParaRPr lang="zh-CN" altLang="en-US"/>
                </a:p>
              </p:txBody>
            </p:sp>
            <p:sp>
              <p:nvSpPr>
                <p:cNvPr id="26641" name="Text Box 37"/>
                <p:cNvSpPr>
                  <a:spLocks noChangeArrowheads="1"/>
                </p:cNvSpPr>
                <p:nvPr/>
              </p:nvSpPr>
              <p:spPr bwMode="auto">
                <a:xfrm>
                  <a:off x="384" y="0"/>
                  <a:ext cx="386" cy="43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chemeClr val="bg2"/>
                      </a:solidFill>
                      <a:latin typeface="Times New Roman" pitchFamily="18" charset="0"/>
                      <a:sym typeface="Times New Roman" pitchFamily="18" charset="0"/>
                    </a:rPr>
                    <a:t>1   4</a:t>
                  </a:r>
                  <a:endParaRPr lang="zh-CN" alt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endParaRPr>
                </a:p>
                <a:p>
                  <a:r>
                    <a:rPr lang="en-US" sz="2000">
                      <a:solidFill>
                        <a:schemeClr val="bg2"/>
                      </a:solidFill>
                      <a:latin typeface="Times New Roman" pitchFamily="18" charset="0"/>
                      <a:sym typeface="Times New Roman" pitchFamily="18" charset="0"/>
                    </a:rPr>
                    <a:t>2   5</a:t>
                  </a:r>
                  <a:endParaRPr lang="zh-CN" alt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endParaRPr>
                </a:p>
                <a:p>
                  <a:r>
                    <a:rPr lang="en-US" sz="2000">
                      <a:solidFill>
                        <a:schemeClr val="bg2"/>
                      </a:solidFill>
                      <a:latin typeface="Times New Roman" pitchFamily="18" charset="0"/>
                      <a:sym typeface="Times New Roman" pitchFamily="18" charset="0"/>
                    </a:rPr>
                    <a:t>3   6</a:t>
                  </a:r>
                  <a:endParaRPr lang="zh-CN" altLang="en-US"/>
                </a:p>
              </p:txBody>
            </p:sp>
            <p:sp>
              <p:nvSpPr>
                <p:cNvPr id="26642" name="AutoShape 38"/>
                <p:cNvSpPr>
                  <a:spLocks/>
                </p:cNvSpPr>
                <p:nvPr/>
              </p:nvSpPr>
              <p:spPr bwMode="auto">
                <a:xfrm>
                  <a:off x="336" y="74"/>
                  <a:ext cx="75" cy="506"/>
                </a:xfrm>
                <a:prstGeom prst="leftBracket">
                  <a:avLst>
                    <a:gd name="adj" fmla="val 56191"/>
                  </a:avLst>
                </a:prstGeom>
                <a:solidFill>
                  <a:srgbClr val="FFFFFF"/>
                </a:solidFill>
                <a:ln w="9525" cmpd="sng">
                  <a:solidFill>
                    <a:srgbClr val="333399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>
                    <a:solidFill>
                      <a:schemeClr val="bg2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26643" name="AutoShape 39"/>
                <p:cNvSpPr>
                  <a:spLocks/>
                </p:cNvSpPr>
                <p:nvPr/>
              </p:nvSpPr>
              <p:spPr bwMode="auto">
                <a:xfrm>
                  <a:off x="769" y="63"/>
                  <a:ext cx="75" cy="517"/>
                </a:xfrm>
                <a:prstGeom prst="rightBracket">
                  <a:avLst>
                    <a:gd name="adj" fmla="val 57413"/>
                  </a:avLst>
                </a:prstGeom>
                <a:solidFill>
                  <a:srgbClr val="FFFFFF"/>
                </a:solidFill>
                <a:ln w="9525" cmpd="sng">
                  <a:solidFill>
                    <a:srgbClr val="333399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>
                    <a:solidFill>
                      <a:schemeClr val="bg2"/>
                    </a:solidFill>
                    <a:sym typeface="Arial" pitchFamily="34" charset="0"/>
                  </a:endParaRPr>
                </a:p>
              </p:txBody>
            </p:sp>
          </p:grpSp>
        </p:grpSp>
      </p:grpSp>
      <p:grpSp>
        <p:nvGrpSpPr>
          <p:cNvPr id="26644" name="Group 40"/>
          <p:cNvGrpSpPr>
            <a:grpSpLocks/>
          </p:cNvGrpSpPr>
          <p:nvPr/>
        </p:nvGrpSpPr>
        <p:grpSpPr bwMode="auto">
          <a:xfrm>
            <a:off x="690563" y="1470025"/>
            <a:ext cx="8186737" cy="4511675"/>
            <a:chOff x="0" y="0"/>
            <a:chExt cx="5157" cy="2842"/>
          </a:xfrm>
        </p:grpSpPr>
        <p:sp>
          <p:nvSpPr>
            <p:cNvPr id="26645" name="Text Box 41"/>
            <p:cNvSpPr>
              <a:spLocks noChangeArrowheads="1"/>
            </p:cNvSpPr>
            <p:nvPr/>
          </p:nvSpPr>
          <p:spPr bwMode="auto">
            <a:xfrm>
              <a:off x="0" y="0"/>
              <a:ext cx="2686" cy="2842"/>
            </a:xfrm>
            <a:prstGeom prst="rect">
              <a:avLst/>
            </a:prstGeom>
            <a:solidFill>
              <a:schemeClr val="tx1"/>
            </a:solidFill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#include &lt;</a:t>
              </a:r>
              <a:r>
                <a:rPr lang="en-US" dirty="0" err="1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stdio.h</a:t>
              </a:r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&gt;</a:t>
              </a:r>
              <a:endParaRPr lang="zh-CN" alt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void main()</a:t>
              </a:r>
              <a:endParaRPr lang="zh-CN" alt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{   </a:t>
              </a:r>
              <a:r>
                <a:rPr lang="en-US" dirty="0" err="1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int</a:t>
              </a:r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 a[2][3]={{1,2,3},{4,5,6}};</a:t>
              </a:r>
              <a:endParaRPr lang="zh-CN" alt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     </a:t>
              </a:r>
              <a:r>
                <a:rPr lang="en-US" dirty="0" err="1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int</a:t>
              </a:r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 b[3][2],</a:t>
              </a:r>
              <a:r>
                <a:rPr lang="en-US" dirty="0" err="1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i,j</a:t>
              </a:r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;</a:t>
              </a:r>
              <a:endParaRPr lang="zh-CN" alt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    </a:t>
              </a:r>
              <a:r>
                <a:rPr lang="en-US" dirty="0" err="1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printf</a:t>
              </a:r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("array a:\n");</a:t>
              </a:r>
              <a:endParaRPr lang="zh-CN" alt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    </a:t>
              </a:r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for(</a:t>
              </a:r>
              <a:r>
                <a:rPr lang="en-US" dirty="0" err="1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i</a:t>
              </a:r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=0;i&lt;=1;i++)</a:t>
              </a:r>
              <a:endParaRPr lang="zh-CN" alt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    {   for(j=0;j&lt;=2;j++)</a:t>
              </a:r>
              <a:endParaRPr lang="zh-CN" alt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	{   </a:t>
              </a:r>
              <a:r>
                <a:rPr lang="en-US" dirty="0" err="1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printf</a:t>
              </a:r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("%5d",a[</a:t>
              </a:r>
              <a:r>
                <a:rPr lang="en-US" dirty="0" err="1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i</a:t>
              </a:r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][j]);</a:t>
              </a:r>
              <a:endParaRPr lang="zh-CN" alt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	    b[j][</a:t>
              </a:r>
              <a:r>
                <a:rPr lang="en-US" dirty="0" err="1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i</a:t>
              </a:r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]=a[</a:t>
              </a:r>
              <a:r>
                <a:rPr lang="en-US" dirty="0" err="1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i</a:t>
              </a:r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][j];</a:t>
              </a:r>
              <a:endParaRPr lang="zh-CN" alt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	}</a:t>
              </a:r>
              <a:endParaRPr lang="zh-CN" alt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	</a:t>
              </a:r>
              <a:r>
                <a:rPr lang="en-US" dirty="0" err="1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printf</a:t>
              </a:r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("\n");</a:t>
              </a:r>
              <a:endParaRPr lang="zh-CN" alt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    }    </a:t>
              </a:r>
              <a:endParaRPr lang="zh-CN" altLang="en-US" dirty="0"/>
            </a:p>
          </p:txBody>
        </p:sp>
        <p:sp>
          <p:nvSpPr>
            <p:cNvPr id="26646" name="Text Box 42"/>
            <p:cNvSpPr>
              <a:spLocks noChangeArrowheads="1"/>
            </p:cNvSpPr>
            <p:nvPr/>
          </p:nvSpPr>
          <p:spPr bwMode="auto">
            <a:xfrm>
              <a:off x="2678" y="1007"/>
              <a:ext cx="2479" cy="1692"/>
            </a:xfrm>
            <a:prstGeom prst="rect">
              <a:avLst/>
            </a:prstGeom>
            <a:solidFill>
              <a:schemeClr val="tx1"/>
            </a:solidFill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    </a:t>
              </a:r>
              <a:r>
                <a:rPr lang="en-US" dirty="0" err="1" smtClean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printf</a:t>
              </a:r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("array b:\n");</a:t>
              </a:r>
              <a:endParaRPr lang="zh-CN" alt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    </a:t>
              </a:r>
              <a:r>
                <a:rPr lang="en-US" dirty="0">
                  <a:solidFill>
                    <a:srgbClr val="669900"/>
                  </a:solidFill>
                  <a:latin typeface="Times New Roman" pitchFamily="18" charset="0"/>
                  <a:sym typeface="Times New Roman" pitchFamily="18" charset="0"/>
                </a:rPr>
                <a:t>for(i=0;i&lt;=2;i++)</a:t>
              </a:r>
              <a:endParaRPr lang="zh-CN" altLang="en-US" dirty="0">
                <a:solidFill>
                  <a:srgbClr val="669900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dirty="0">
                  <a:solidFill>
                    <a:srgbClr val="669900"/>
                  </a:solidFill>
                  <a:latin typeface="Times New Roman" pitchFamily="18" charset="0"/>
                  <a:sym typeface="Times New Roman" pitchFamily="18" charset="0"/>
                </a:rPr>
                <a:t>    {   for(j=0;j&lt;=1;j++)</a:t>
              </a:r>
              <a:endParaRPr lang="zh-CN" altLang="en-US" dirty="0">
                <a:solidFill>
                  <a:srgbClr val="669900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dirty="0">
                  <a:solidFill>
                    <a:srgbClr val="669900"/>
                  </a:solidFill>
                  <a:latin typeface="Times New Roman" pitchFamily="18" charset="0"/>
                  <a:sym typeface="Times New Roman" pitchFamily="18" charset="0"/>
                </a:rPr>
                <a:t>	   </a:t>
              </a:r>
              <a:r>
                <a:rPr lang="en-US" dirty="0" err="1">
                  <a:solidFill>
                    <a:srgbClr val="669900"/>
                  </a:solidFill>
                  <a:latin typeface="Times New Roman" pitchFamily="18" charset="0"/>
                  <a:sym typeface="Times New Roman" pitchFamily="18" charset="0"/>
                </a:rPr>
                <a:t>printf</a:t>
              </a:r>
              <a:r>
                <a:rPr lang="en-US" dirty="0">
                  <a:solidFill>
                    <a:srgbClr val="669900"/>
                  </a:solidFill>
                  <a:latin typeface="Times New Roman" pitchFamily="18" charset="0"/>
                  <a:sym typeface="Times New Roman" pitchFamily="18" charset="0"/>
                </a:rPr>
                <a:t>("%5d",b[i][j]);</a:t>
              </a:r>
              <a:endParaRPr lang="zh-CN" altLang="en-US" dirty="0">
                <a:solidFill>
                  <a:srgbClr val="669900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dirty="0">
                  <a:solidFill>
                    <a:srgbClr val="669900"/>
                  </a:solidFill>
                  <a:latin typeface="Times New Roman" pitchFamily="18" charset="0"/>
                  <a:sym typeface="Times New Roman" pitchFamily="18" charset="0"/>
                </a:rPr>
                <a:t>         </a:t>
              </a:r>
              <a:r>
                <a:rPr lang="en-US" dirty="0" err="1">
                  <a:solidFill>
                    <a:srgbClr val="669900"/>
                  </a:solidFill>
                  <a:latin typeface="Times New Roman" pitchFamily="18" charset="0"/>
                  <a:sym typeface="Times New Roman" pitchFamily="18" charset="0"/>
                </a:rPr>
                <a:t>printf</a:t>
              </a:r>
              <a:r>
                <a:rPr lang="en-US" dirty="0">
                  <a:solidFill>
                    <a:srgbClr val="669900"/>
                  </a:solidFill>
                  <a:latin typeface="Times New Roman" pitchFamily="18" charset="0"/>
                  <a:sym typeface="Times New Roman" pitchFamily="18" charset="0"/>
                </a:rPr>
                <a:t>("\n");</a:t>
              </a:r>
              <a:endParaRPr lang="zh-CN" altLang="en-US" dirty="0">
                <a:solidFill>
                  <a:srgbClr val="669900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dirty="0">
                  <a:solidFill>
                    <a:srgbClr val="669900"/>
                  </a:solidFill>
                  <a:latin typeface="Times New Roman" pitchFamily="18" charset="0"/>
                  <a:sym typeface="Times New Roman" pitchFamily="18" charset="0"/>
                </a:rPr>
                <a:t>    }</a:t>
              </a:r>
              <a:endPara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}</a:t>
              </a:r>
              <a:endParaRPr lang="zh-CN" altLang="en-US" dirty="0"/>
            </a:p>
          </p:txBody>
        </p:sp>
      </p:grpSp>
      <p:sp>
        <p:nvSpPr>
          <p:cNvPr id="26647" name="Rectangle 43"/>
          <p:cNvSpPr>
            <a:spLocks noChangeArrowheads="1"/>
          </p:cNvSpPr>
          <p:nvPr/>
        </p:nvSpPr>
        <p:spPr bwMode="auto">
          <a:xfrm>
            <a:off x="1143000" y="0"/>
            <a:ext cx="21336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sz="2800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程序举例</a:t>
            </a:r>
            <a:endParaRPr lang="zh-CN" altLang="en-US" sz="3600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AutoShape 2"/>
          <p:cNvSpPr>
            <a:spLocks noChangeArrowheads="1"/>
          </p:cNvSpPr>
          <p:nvPr/>
        </p:nvSpPr>
        <p:spPr bwMode="auto">
          <a:xfrm>
            <a:off x="1763713" y="1484313"/>
            <a:ext cx="4495800" cy="4343400"/>
          </a:xfrm>
          <a:prstGeom prst="roundRect">
            <a:avLst>
              <a:gd name="adj" fmla="val 12278"/>
            </a:avLst>
          </a:prstGeom>
          <a:solidFill>
            <a:srgbClr val="C1EAFF"/>
          </a:solidFill>
          <a:ln w="19050" cmpd="sng">
            <a:solidFill>
              <a:srgbClr val="FF33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27651" name="Text Box 3"/>
          <p:cNvSpPr>
            <a:spLocks noChangeArrowheads="1"/>
          </p:cNvSpPr>
          <p:nvPr/>
        </p:nvSpPr>
        <p:spPr bwMode="auto">
          <a:xfrm>
            <a:off x="2484438" y="1773238"/>
            <a:ext cx="3352800" cy="376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  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array a: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1   2   3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4   5   6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array b: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1   4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2   5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3   6</a:t>
            </a:r>
            <a:endParaRPr lang="zh-CN" altLang="en-US"/>
          </a:p>
        </p:txBody>
      </p:sp>
      <p:grpSp>
        <p:nvGrpSpPr>
          <p:cNvPr id="27652" name="Group 12"/>
          <p:cNvGrpSpPr>
            <a:grpSpLocks/>
          </p:cNvGrpSpPr>
          <p:nvPr/>
        </p:nvGrpSpPr>
        <p:grpSpPr bwMode="auto">
          <a:xfrm>
            <a:off x="7239000" y="0"/>
            <a:ext cx="1590675" cy="404813"/>
            <a:chOff x="0" y="0"/>
            <a:chExt cx="1002" cy="288"/>
          </a:xfrm>
        </p:grpSpPr>
        <p:sp>
          <p:nvSpPr>
            <p:cNvPr id="27653" name="Rectangle 13"/>
            <p:cNvSpPr>
              <a:spLocks noChangeArrowheads="1"/>
            </p:cNvSpPr>
            <p:nvPr/>
          </p:nvSpPr>
          <p:spPr bwMode="auto">
            <a:xfrm>
              <a:off x="0" y="0"/>
              <a:ext cx="1002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27654" name="Rectangle 14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27655" name="Text Box 18"/>
          <p:cNvSpPr>
            <a:spLocks noChangeArrowheads="1"/>
          </p:cNvSpPr>
          <p:nvPr/>
        </p:nvSpPr>
        <p:spPr bwMode="auto">
          <a:xfrm>
            <a:off x="1619250" y="260350"/>
            <a:ext cx="2160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FFFFFF"/>
                </a:solidFill>
                <a:ea typeface="隶书" pitchFamily="49" charset="-122"/>
              </a:rPr>
              <a:t>运行结果</a:t>
            </a:r>
            <a:r>
              <a:rPr lang="zh-CN" altLang="en-US">
                <a:solidFill>
                  <a:srgbClr val="FFFFFF"/>
                </a:solidFill>
                <a:ea typeface="隶书" pitchFamily="49" charset="-122"/>
              </a:rPr>
              <a:t>：</a:t>
            </a:r>
            <a:endParaRPr lang="zh-CN" altLang="en-US"/>
          </a:p>
        </p:txBody>
      </p:sp>
      <p:pic>
        <p:nvPicPr>
          <p:cNvPr id="27662" name="Picture 25" descr="sss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4868863"/>
            <a:ext cx="1252537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63" name="Text Box 26"/>
          <p:cNvSpPr>
            <a:spLocks noChangeArrowheads="1"/>
          </p:cNvSpPr>
          <p:nvPr/>
        </p:nvSpPr>
        <p:spPr bwMode="auto">
          <a:xfrm>
            <a:off x="6877050" y="4797425"/>
            <a:ext cx="865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FF"/>
                </a:solidFill>
                <a:sym typeface="Arial" pitchFamily="34" charset="0"/>
              </a:rPr>
              <a:t>  </a:t>
            </a:r>
            <a:r>
              <a:rPr lang="en-US">
                <a:solidFill>
                  <a:srgbClr val="FFFFFF"/>
                </a:solidFill>
                <a:latin typeface="Monotype Corsiva" pitchFamily="66" charset="0"/>
                <a:sym typeface="Monotype Corsiva" pitchFamily="66" charset="0"/>
              </a:rPr>
              <a:t>!!?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bldLvl="0" animBg="1" autoUpdateAnimBg="0"/>
      <p:bldP spid="27651" grpId="0" bldLvl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/>
          <p:cNvSpPr>
            <a:spLocks noChangeArrowheads="1"/>
          </p:cNvSpPr>
          <p:nvPr/>
        </p:nvSpPr>
        <p:spPr bwMode="auto">
          <a:xfrm>
            <a:off x="1200150" y="1752600"/>
            <a:ext cx="6915150" cy="3467100"/>
          </a:xfrm>
          <a:prstGeom prst="roundRect">
            <a:avLst>
              <a:gd name="adj" fmla="val 14144"/>
            </a:avLst>
          </a:prstGeom>
          <a:solidFill>
            <a:schemeClr val="tx1"/>
          </a:solidFill>
          <a:ln w="9525" cmpd="sng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2800">
              <a:solidFill>
                <a:srgbClr val="FFFF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28675" name="AutoShape 3"/>
          <p:cNvSpPr>
            <a:spLocks noChangeArrowheads="1"/>
          </p:cNvSpPr>
          <p:nvPr/>
        </p:nvSpPr>
        <p:spPr bwMode="auto">
          <a:xfrm>
            <a:off x="1028700" y="1371600"/>
            <a:ext cx="1238250" cy="590550"/>
          </a:xfrm>
          <a:prstGeom prst="hexagon">
            <a:avLst>
              <a:gd name="adj" fmla="val 29830"/>
              <a:gd name="vf" fmla="val 115470"/>
            </a:avLst>
          </a:prstGeom>
          <a:solidFill>
            <a:srgbClr val="FFFF66"/>
          </a:solidFill>
          <a:ln w="9525" cmpd="sng">
            <a:solidFill>
              <a:srgbClr val="99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28676" name="Text Box 4"/>
          <p:cNvSpPr>
            <a:spLocks noChangeArrowheads="1"/>
          </p:cNvSpPr>
          <p:nvPr/>
        </p:nvSpPr>
        <p:spPr bwMode="auto">
          <a:xfrm>
            <a:off x="1162050" y="1390650"/>
            <a:ext cx="1333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注意：</a:t>
            </a:r>
            <a:endParaRPr lang="zh-CN" altLang="en-US" sz="280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pic>
        <p:nvPicPr>
          <p:cNvPr id="28677" name="Picture 5" descr="EXCLAM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CCCCC"/>
              </a:clrFrom>
              <a:clrTo>
                <a:srgbClr val="CCCCC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725" y="4619625"/>
            <a:ext cx="115252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8" name="Text Box 6"/>
          <p:cNvSpPr>
            <a:spLocks noChangeArrowheads="1"/>
          </p:cNvSpPr>
          <p:nvPr/>
        </p:nvSpPr>
        <p:spPr bwMode="auto">
          <a:xfrm>
            <a:off x="1482725" y="2171700"/>
            <a:ext cx="6346825" cy="115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381000" indent="-381000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  <a:sym typeface="Monotype Sorts" pitchFamily="2" charset="2"/>
              </a:rPr>
              <a:t> 数组元素数据的输入必须以循环方式进行或者定义时置初值。</a:t>
            </a:r>
            <a:endParaRPr lang="zh-CN" altLang="en-US" sz="2800" b="1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1466850" y="3600450"/>
            <a:ext cx="6523038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 二维数组一般用二重循环对每个元素赋值。 </a:t>
            </a:r>
            <a:endParaRPr lang="zh-CN" altLang="en-US" dirty="0"/>
          </a:p>
        </p:txBody>
      </p:sp>
      <p:grpSp>
        <p:nvGrpSpPr>
          <p:cNvPr id="28680" name="Group 15"/>
          <p:cNvGrpSpPr>
            <a:grpSpLocks/>
          </p:cNvGrpSpPr>
          <p:nvPr/>
        </p:nvGrpSpPr>
        <p:grpSpPr bwMode="auto">
          <a:xfrm>
            <a:off x="7239000" y="0"/>
            <a:ext cx="1590675" cy="476250"/>
            <a:chOff x="0" y="0"/>
            <a:chExt cx="964" cy="288"/>
          </a:xfrm>
        </p:grpSpPr>
        <p:sp>
          <p:nvSpPr>
            <p:cNvPr id="28681" name="Rectangle 16"/>
            <p:cNvSpPr>
              <a:spLocks noChangeArrowheads="1"/>
            </p:cNvSpPr>
            <p:nvPr/>
          </p:nvSpPr>
          <p:spPr bwMode="auto">
            <a:xfrm>
              <a:off x="0" y="0"/>
              <a:ext cx="9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28682" name="Rectangle 17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30"/>
          <p:cNvSpPr>
            <a:spLocks noChangeArrowheads="1"/>
          </p:cNvSpPr>
          <p:nvPr/>
        </p:nvSpPr>
        <p:spPr bwMode="auto">
          <a:xfrm>
            <a:off x="684213" y="4968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zh-CN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grpSp>
        <p:nvGrpSpPr>
          <p:cNvPr id="29699" name="组合 1"/>
          <p:cNvGrpSpPr>
            <a:grpSpLocks/>
          </p:cNvGrpSpPr>
          <p:nvPr/>
        </p:nvGrpSpPr>
        <p:grpSpPr bwMode="auto">
          <a:xfrm>
            <a:off x="323850" y="1077913"/>
            <a:ext cx="4419600" cy="4151312"/>
            <a:chOff x="0" y="0"/>
            <a:chExt cx="4419600" cy="4151313"/>
          </a:xfrm>
        </p:grpSpPr>
        <p:sp>
          <p:nvSpPr>
            <p:cNvPr id="29700" name="Rectangle 32"/>
            <p:cNvSpPr>
              <a:spLocks noChangeArrowheads="1"/>
            </p:cNvSpPr>
            <p:nvPr/>
          </p:nvSpPr>
          <p:spPr bwMode="auto">
            <a:xfrm>
              <a:off x="0" y="0"/>
              <a:ext cx="4419600" cy="4151313"/>
            </a:xfrm>
            <a:prstGeom prst="rect">
              <a:avLst/>
            </a:prstGeom>
            <a:solidFill>
              <a:schemeClr val="bg2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9701" name="Line 33"/>
            <p:cNvSpPr>
              <a:spLocks noChangeShapeType="1"/>
            </p:cNvSpPr>
            <p:nvPr/>
          </p:nvSpPr>
          <p:spPr bwMode="auto">
            <a:xfrm>
              <a:off x="0" y="533400"/>
              <a:ext cx="441960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9702" name="Line 34"/>
            <p:cNvSpPr>
              <a:spLocks noChangeShapeType="1"/>
            </p:cNvSpPr>
            <p:nvPr/>
          </p:nvSpPr>
          <p:spPr bwMode="auto">
            <a:xfrm>
              <a:off x="609600" y="1066800"/>
              <a:ext cx="381000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9703" name="Line 35"/>
            <p:cNvSpPr>
              <a:spLocks noChangeShapeType="1"/>
            </p:cNvSpPr>
            <p:nvPr/>
          </p:nvSpPr>
          <p:spPr bwMode="auto">
            <a:xfrm>
              <a:off x="1143000" y="1559694"/>
              <a:ext cx="327660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9704" name="Line 36"/>
            <p:cNvSpPr>
              <a:spLocks noChangeShapeType="1"/>
            </p:cNvSpPr>
            <p:nvPr/>
          </p:nvSpPr>
          <p:spPr bwMode="auto">
            <a:xfrm>
              <a:off x="1143000" y="2207766"/>
              <a:ext cx="327660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9705" name="Line 37"/>
            <p:cNvSpPr>
              <a:spLocks noChangeShapeType="1"/>
            </p:cNvSpPr>
            <p:nvPr/>
          </p:nvSpPr>
          <p:spPr bwMode="auto">
            <a:xfrm>
              <a:off x="609600" y="1066800"/>
              <a:ext cx="1" cy="245903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9706" name="Line 38"/>
            <p:cNvSpPr>
              <a:spLocks noChangeShapeType="1"/>
            </p:cNvSpPr>
            <p:nvPr/>
          </p:nvSpPr>
          <p:spPr bwMode="auto">
            <a:xfrm>
              <a:off x="1143000" y="1584325"/>
              <a:ext cx="1" cy="1941513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9707" name="Line 39"/>
            <p:cNvSpPr>
              <a:spLocks noChangeShapeType="1"/>
            </p:cNvSpPr>
            <p:nvPr/>
          </p:nvSpPr>
          <p:spPr bwMode="auto">
            <a:xfrm>
              <a:off x="2817813" y="2207766"/>
              <a:ext cx="1588" cy="131807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9708" name="Line 40"/>
            <p:cNvSpPr>
              <a:spLocks noChangeShapeType="1"/>
            </p:cNvSpPr>
            <p:nvPr/>
          </p:nvSpPr>
          <p:spPr bwMode="auto">
            <a:xfrm>
              <a:off x="0" y="3525838"/>
              <a:ext cx="441960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9709" name="Text Box 41"/>
            <p:cNvSpPr>
              <a:spLocks noChangeArrowheads="1"/>
            </p:cNvSpPr>
            <p:nvPr/>
          </p:nvSpPr>
          <p:spPr bwMode="auto">
            <a:xfrm>
              <a:off x="1370013" y="55563"/>
              <a:ext cx="1466850" cy="3968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max=a[0][0]</a:t>
              </a:r>
              <a:endParaRPr lang="zh-CN" altLang="en-US"/>
            </a:p>
          </p:txBody>
        </p:sp>
        <p:sp>
          <p:nvSpPr>
            <p:cNvPr id="29710" name="Text Box 42"/>
            <p:cNvSpPr>
              <a:spLocks noChangeArrowheads="1"/>
            </p:cNvSpPr>
            <p:nvPr/>
          </p:nvSpPr>
          <p:spPr bwMode="auto">
            <a:xfrm>
              <a:off x="898525" y="547688"/>
              <a:ext cx="1460500" cy="3968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for i=0  to  2</a:t>
              </a:r>
              <a:endParaRPr lang="zh-CN" altLang="en-US"/>
            </a:p>
          </p:txBody>
        </p:sp>
        <p:sp>
          <p:nvSpPr>
            <p:cNvPr id="29711" name="Text Box 43"/>
            <p:cNvSpPr>
              <a:spLocks noChangeArrowheads="1"/>
            </p:cNvSpPr>
            <p:nvPr/>
          </p:nvSpPr>
          <p:spPr bwMode="auto">
            <a:xfrm>
              <a:off x="1066800" y="1143000"/>
              <a:ext cx="1460500" cy="3968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for j=0  to  3</a:t>
              </a:r>
              <a:endParaRPr lang="zh-CN" altLang="en-US"/>
            </a:p>
          </p:txBody>
        </p:sp>
        <p:sp>
          <p:nvSpPr>
            <p:cNvPr id="29712" name="Line 44"/>
            <p:cNvSpPr>
              <a:spLocks noChangeShapeType="1"/>
            </p:cNvSpPr>
            <p:nvPr/>
          </p:nvSpPr>
          <p:spPr bwMode="auto">
            <a:xfrm>
              <a:off x="1142999" y="1600200"/>
              <a:ext cx="1638301" cy="60756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9713" name="Line 45"/>
            <p:cNvSpPr>
              <a:spLocks noChangeShapeType="1"/>
            </p:cNvSpPr>
            <p:nvPr/>
          </p:nvSpPr>
          <p:spPr bwMode="auto">
            <a:xfrm flipV="1">
              <a:off x="2836862" y="1600200"/>
              <a:ext cx="1582737" cy="60756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9714" name="Text Box 46"/>
            <p:cNvSpPr>
              <a:spLocks noChangeArrowheads="1"/>
            </p:cNvSpPr>
            <p:nvPr/>
          </p:nvSpPr>
          <p:spPr bwMode="auto">
            <a:xfrm>
              <a:off x="2197571" y="1622410"/>
              <a:ext cx="1250663" cy="36933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a[i][j]&gt;max</a:t>
              </a:r>
              <a:endParaRPr lang="zh-CN" altLang="en-US"/>
            </a:p>
          </p:txBody>
        </p:sp>
        <p:sp>
          <p:nvSpPr>
            <p:cNvPr id="29715" name="Text Box 47"/>
            <p:cNvSpPr>
              <a:spLocks noChangeArrowheads="1"/>
            </p:cNvSpPr>
            <p:nvPr/>
          </p:nvSpPr>
          <p:spPr bwMode="auto">
            <a:xfrm>
              <a:off x="1219200" y="1752600"/>
              <a:ext cx="438150" cy="3968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真</a:t>
              </a:r>
              <a:endParaRPr lang="zh-CN" altLang="en-US"/>
            </a:p>
          </p:txBody>
        </p:sp>
        <p:sp>
          <p:nvSpPr>
            <p:cNvPr id="29716" name="Text Box 48"/>
            <p:cNvSpPr>
              <a:spLocks noChangeArrowheads="1"/>
            </p:cNvSpPr>
            <p:nvPr/>
          </p:nvSpPr>
          <p:spPr bwMode="auto">
            <a:xfrm>
              <a:off x="3962400" y="1752600"/>
              <a:ext cx="438150" cy="3968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假</a:t>
              </a:r>
              <a:endParaRPr lang="zh-CN" altLang="en-US"/>
            </a:p>
          </p:txBody>
        </p:sp>
        <p:sp>
          <p:nvSpPr>
            <p:cNvPr id="29717" name="Text Box 49"/>
            <p:cNvSpPr>
              <a:spLocks noChangeArrowheads="1"/>
            </p:cNvSpPr>
            <p:nvPr/>
          </p:nvSpPr>
          <p:spPr bwMode="auto">
            <a:xfrm>
              <a:off x="1312863" y="2268538"/>
              <a:ext cx="1352550" cy="1006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max=a[i][j]</a:t>
              </a:r>
              <a:endParaRPr lang="zh-CN" alt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row=i</a:t>
              </a:r>
              <a:endParaRPr lang="zh-CN" alt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colum=j</a:t>
              </a:r>
              <a:endParaRPr lang="zh-CN" altLang="en-US"/>
            </a:p>
          </p:txBody>
        </p:sp>
        <p:sp>
          <p:nvSpPr>
            <p:cNvPr id="29718" name="Text Box 50"/>
            <p:cNvSpPr>
              <a:spLocks noChangeArrowheads="1"/>
            </p:cNvSpPr>
            <p:nvPr/>
          </p:nvSpPr>
          <p:spPr bwMode="auto">
            <a:xfrm>
              <a:off x="862013" y="3602038"/>
              <a:ext cx="2728913" cy="3968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输出：</a:t>
              </a:r>
              <a:r>
                <a: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max</a:t>
              </a:r>
              <a:r>
                <a:rPr lang="zh-CN" alt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和</a:t>
              </a:r>
              <a:r>
                <a: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row,colum</a:t>
              </a:r>
              <a:endParaRPr lang="zh-CN" altLang="en-US"/>
            </a:p>
          </p:txBody>
        </p:sp>
      </p:grpSp>
      <p:sp>
        <p:nvSpPr>
          <p:cNvPr id="29719" name="Rectangle 52"/>
          <p:cNvSpPr>
            <a:spLocks noChangeArrowheads="1"/>
          </p:cNvSpPr>
          <p:nvPr/>
        </p:nvSpPr>
        <p:spPr bwMode="auto">
          <a:xfrm>
            <a:off x="315913" y="196850"/>
            <a:ext cx="41941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b="1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例</a:t>
            </a:r>
            <a:r>
              <a:rPr 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2  </a:t>
            </a:r>
            <a:r>
              <a:rPr lang="zh-CN" alt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求二维数组中最大元素值及其行列号</a:t>
            </a:r>
            <a:br>
              <a:rPr lang="zh-CN" alt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</a:br>
            <a:endParaRPr lang="zh-CN" altLang="en-US" sz="3600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29720" name="Text Box 51"/>
          <p:cNvSpPr>
            <a:spLocks noChangeArrowheads="1"/>
          </p:cNvSpPr>
          <p:nvPr/>
        </p:nvSpPr>
        <p:spPr bwMode="auto">
          <a:xfrm>
            <a:off x="4932363" y="117475"/>
            <a:ext cx="4140200" cy="6348413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6699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#include &lt;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stdio.h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&gt;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void main()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{ 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a[3][4]={{1,2,3,4},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               {9,8,7,6},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               {-10,10,-5,2}};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i,j,row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=0,colum=0,max;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</a:t>
            </a:r>
            <a:r>
              <a:rPr lang="en-US" dirty="0">
                <a:solidFill>
                  <a:srgbClr val="669900"/>
                </a:solidFill>
                <a:latin typeface="Times New Roman" pitchFamily="18" charset="0"/>
                <a:sym typeface="Times New Roman" pitchFamily="18" charset="0"/>
              </a:rPr>
              <a:t>max=a[0][0];</a:t>
            </a:r>
            <a:endParaRPr lang="zh-CN" altLang="en-US" dirty="0">
              <a:solidFill>
                <a:srgbClr val="669900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for(i=0;i&lt;=2;i++)</a:t>
            </a:r>
            <a:endParaRPr lang="zh-CN" altLang="en-US" dirty="0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       for(j=0;j&lt;=3;j++)</a:t>
            </a:r>
            <a:endParaRPr 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  </a:t>
            </a:r>
            <a:r>
              <a:rPr lang="en-US" dirty="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if(a[i][j]&gt;max)</a:t>
            </a:r>
            <a:endParaRPr lang="zh-CN" altLang="en-US" dirty="0">
              <a:solidFill>
                <a:srgbClr val="FF3300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	  </a:t>
            </a:r>
            <a:r>
              <a:rPr lang="en-US" dirty="0">
                <a:solidFill>
                  <a:srgbClr val="800000"/>
                </a:solidFill>
                <a:latin typeface="Times New Roman" pitchFamily="18" charset="0"/>
                <a:sym typeface="Times New Roman" pitchFamily="18" charset="0"/>
              </a:rPr>
              <a:t>{  max=a[i][j];</a:t>
            </a:r>
            <a:endParaRPr lang="zh-CN" altLang="en-US" dirty="0">
              <a:solidFill>
                <a:srgbClr val="800000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 smtClean="0">
                <a:solidFill>
                  <a:srgbClr val="800000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Times New Roman" pitchFamily="18" charset="0"/>
                <a:sym typeface="Times New Roman" pitchFamily="18" charset="0"/>
              </a:rPr>
              <a:t>	     </a:t>
            </a:r>
            <a:r>
              <a:rPr lang="zh-CN" altLang="en-US" dirty="0">
                <a:solidFill>
                  <a:srgbClr val="800000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Times New Roman" pitchFamily="18" charset="0"/>
                <a:sym typeface="Times New Roman" pitchFamily="18" charset="0"/>
              </a:rPr>
              <a:t>row=i;</a:t>
            </a:r>
            <a:endParaRPr lang="zh-CN" altLang="en-US" dirty="0">
              <a:solidFill>
                <a:srgbClr val="800000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Times New Roman" pitchFamily="18" charset="0"/>
                <a:sym typeface="Times New Roman" pitchFamily="18" charset="0"/>
              </a:rPr>
              <a:t>	     </a:t>
            </a:r>
            <a:r>
              <a:rPr lang="zh-CN" altLang="en-US" dirty="0">
                <a:solidFill>
                  <a:srgbClr val="800000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err="1">
                <a:solidFill>
                  <a:srgbClr val="800000"/>
                </a:solidFill>
                <a:latin typeface="Times New Roman" pitchFamily="18" charset="0"/>
                <a:sym typeface="Times New Roman" pitchFamily="18" charset="0"/>
              </a:rPr>
              <a:t>colum</a:t>
            </a:r>
            <a:r>
              <a:rPr lang="en-US" dirty="0">
                <a:solidFill>
                  <a:srgbClr val="800000"/>
                </a:solidFill>
                <a:latin typeface="Times New Roman" pitchFamily="18" charset="0"/>
                <a:sym typeface="Times New Roman" pitchFamily="18" charset="0"/>
              </a:rPr>
              <a:t>=j;</a:t>
            </a:r>
            <a:endParaRPr lang="zh-CN" altLang="en-US" dirty="0">
              <a:solidFill>
                <a:srgbClr val="800000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Times New Roman" pitchFamily="18" charset="0"/>
                <a:sym typeface="Times New Roman" pitchFamily="18" charset="0"/>
              </a:rPr>
              <a:t>	  }</a:t>
            </a:r>
            <a:endParaRPr lang="zh-CN" altLang="en-US" dirty="0">
              <a:solidFill>
                <a:srgbClr val="800000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printf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("max=%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d,row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=%d, \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colum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=%d\n",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max,row,colum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);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zh-CN" alt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9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2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4"/>
          <p:cNvSpPr>
            <a:spLocks noChangeArrowheads="1"/>
          </p:cNvSpPr>
          <p:nvPr/>
        </p:nvSpPr>
        <p:spPr bwMode="auto">
          <a:xfrm>
            <a:off x="611188" y="549275"/>
            <a:ext cx="74676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FF70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例</a:t>
            </a:r>
            <a:r>
              <a:rPr lang="en-US" b="1">
                <a:solidFill>
                  <a:srgbClr val="FFFF70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3:</a:t>
            </a:r>
            <a:r>
              <a:rPr lang="en-US">
                <a:solidFill>
                  <a:srgbClr val="FFFF70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zh-CN" altLang="en-US">
                <a:solidFill>
                  <a:srgbClr val="FFFF70"/>
                </a:solidFill>
                <a:latin typeface="Times New Roman" pitchFamily="18" charset="0"/>
                <a:sym typeface="Times New Roman" pitchFamily="18" charset="0"/>
              </a:rPr>
              <a:t>有一个</a:t>
            </a:r>
            <a:r>
              <a:rPr lang="en-US">
                <a:solidFill>
                  <a:srgbClr val="FFFF70"/>
                </a:solidFill>
                <a:latin typeface="Times New Roman" pitchFamily="18" charset="0"/>
                <a:sym typeface="Times New Roman" pitchFamily="18" charset="0"/>
              </a:rPr>
              <a:t>3</a:t>
            </a:r>
            <a:r>
              <a:rPr lang="zh-CN" altLang="en-US">
                <a:solidFill>
                  <a:srgbClr val="FFFF70"/>
                </a:solidFill>
                <a:latin typeface="Times New Roman" pitchFamily="18" charset="0"/>
                <a:sym typeface="Arial" pitchFamily="34" charset="0"/>
              </a:rPr>
              <a:t>×</a:t>
            </a:r>
            <a:r>
              <a:rPr lang="en-US">
                <a:solidFill>
                  <a:srgbClr val="FFFF70"/>
                </a:solidFill>
                <a:latin typeface="Times New Roman" pitchFamily="18" charset="0"/>
                <a:sym typeface="Times New Roman" pitchFamily="18" charset="0"/>
              </a:rPr>
              <a:t>4</a:t>
            </a:r>
            <a:r>
              <a:rPr lang="zh-CN" altLang="en-US">
                <a:solidFill>
                  <a:srgbClr val="FFFF70"/>
                </a:solidFill>
                <a:latin typeface="Times New Roman" pitchFamily="18" charset="0"/>
                <a:sym typeface="Times New Roman" pitchFamily="18" charset="0"/>
              </a:rPr>
              <a:t>的矩阵如下</a:t>
            </a:r>
            <a:r>
              <a:rPr lang="en-US" sz="2800">
                <a:solidFill>
                  <a:srgbClr val="FFFF70"/>
                </a:solidFill>
                <a:latin typeface="Times New Roman" pitchFamily="18" charset="0"/>
                <a:sym typeface="Times New Roman" pitchFamily="18" charset="0"/>
              </a:rPr>
              <a:t>:</a:t>
            </a:r>
          </a:p>
        </p:txBody>
      </p:sp>
      <p:pic>
        <p:nvPicPr>
          <p:cNvPr id="30723" name="Object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1485900"/>
            <a:ext cx="3200400" cy="184785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Text Box 6"/>
          <p:cNvSpPr>
            <a:spLocks noChangeArrowheads="1"/>
          </p:cNvSpPr>
          <p:nvPr/>
        </p:nvSpPr>
        <p:spPr bwMode="auto">
          <a:xfrm>
            <a:off x="827088" y="3860800"/>
            <a:ext cx="754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FF70"/>
                </a:solidFill>
                <a:latin typeface="Times New Roman" pitchFamily="18" charset="0"/>
                <a:sym typeface="Times New Roman" pitchFamily="18" charset="0"/>
              </a:rPr>
              <a:t>要求</a:t>
            </a:r>
            <a:r>
              <a:rPr lang="en-US" b="1">
                <a:solidFill>
                  <a:srgbClr val="FFFF70"/>
                </a:solidFill>
                <a:latin typeface="Times New Roman" pitchFamily="18" charset="0"/>
                <a:sym typeface="Times New Roman" pitchFamily="18" charset="0"/>
              </a:rPr>
              <a:t>:</a:t>
            </a:r>
            <a:r>
              <a:rPr lang="en-US">
                <a:solidFill>
                  <a:srgbClr val="FFFF70"/>
                </a:solidFill>
                <a:latin typeface="Times New Roman" pitchFamily="18" charset="0"/>
                <a:sym typeface="Times New Roman" pitchFamily="18" charset="0"/>
              </a:rPr>
              <a:t>  </a:t>
            </a:r>
            <a:r>
              <a:rPr lang="zh-CN" altLang="en-US">
                <a:solidFill>
                  <a:srgbClr val="FFFF70"/>
                </a:solidFill>
                <a:latin typeface="Times New Roman" pitchFamily="18" charset="0"/>
                <a:sym typeface="Times New Roman" pitchFamily="18" charset="0"/>
              </a:rPr>
              <a:t>打印出所有元素的和</a:t>
            </a:r>
            <a:r>
              <a:rPr lang="en-US">
                <a:solidFill>
                  <a:srgbClr val="FFFF70"/>
                </a:solidFill>
                <a:latin typeface="Times New Roman" pitchFamily="18" charset="0"/>
                <a:sym typeface="Times New Roman" pitchFamily="18" charset="0"/>
              </a:rPr>
              <a:t>;</a:t>
            </a:r>
          </a:p>
        </p:txBody>
      </p:sp>
      <p:sp>
        <p:nvSpPr>
          <p:cNvPr id="30725" name="Text Box 7"/>
          <p:cNvSpPr>
            <a:spLocks noChangeArrowheads="1"/>
          </p:cNvSpPr>
          <p:nvPr/>
        </p:nvSpPr>
        <p:spPr bwMode="auto">
          <a:xfrm>
            <a:off x="1619250" y="4581525"/>
            <a:ext cx="628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70"/>
                </a:solidFill>
                <a:latin typeface="Times New Roman" pitchFamily="18" charset="0"/>
                <a:sym typeface="Times New Roman" pitchFamily="18" charset="0"/>
              </a:rPr>
              <a:t> </a:t>
            </a:r>
            <a:r>
              <a:rPr lang="zh-CN" altLang="en-US">
                <a:solidFill>
                  <a:srgbClr val="FFFF70"/>
                </a:solidFill>
                <a:latin typeface="Times New Roman" pitchFamily="18" charset="0"/>
                <a:sym typeface="Times New Roman" pitchFamily="18" charset="0"/>
              </a:rPr>
              <a:t>打印出所有大于平均值的元素。</a:t>
            </a:r>
            <a:endParaRPr lang="zh-CN" altLang="en-US"/>
          </a:p>
        </p:txBody>
      </p:sp>
      <p:pic>
        <p:nvPicPr>
          <p:cNvPr id="30726" name="Picture 10" descr="EXCLAM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CCCCCC"/>
              </a:clrFrom>
              <a:clrTo>
                <a:srgbClr val="CCCCC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2492375"/>
            <a:ext cx="115252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727" name="Group 18"/>
          <p:cNvGrpSpPr>
            <a:grpSpLocks/>
          </p:cNvGrpSpPr>
          <p:nvPr/>
        </p:nvGrpSpPr>
        <p:grpSpPr bwMode="auto">
          <a:xfrm>
            <a:off x="7239000" y="0"/>
            <a:ext cx="1654175" cy="404813"/>
            <a:chOff x="0" y="0"/>
            <a:chExt cx="1002" cy="288"/>
          </a:xfrm>
        </p:grpSpPr>
        <p:sp>
          <p:nvSpPr>
            <p:cNvPr id="30728" name="Rectangle 19"/>
            <p:cNvSpPr>
              <a:spLocks noChangeArrowheads="1"/>
            </p:cNvSpPr>
            <p:nvPr/>
          </p:nvSpPr>
          <p:spPr bwMode="auto">
            <a:xfrm>
              <a:off x="0" y="0"/>
              <a:ext cx="1002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30729" name="Rectangle 20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1"/>
          <p:cNvSpPr>
            <a:spLocks noChangeArrowheads="1"/>
          </p:cNvSpPr>
          <p:nvPr/>
        </p:nvSpPr>
        <p:spPr bwMode="auto">
          <a:xfrm>
            <a:off x="757238" y="0"/>
            <a:ext cx="7772400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zh-CN" altLang="zh-CN" sz="4400">
              <a:solidFill>
                <a:schemeClr val="tx2"/>
              </a:solidFill>
              <a:latin typeface="隶书" pitchFamily="49" charset="-122"/>
              <a:ea typeface="隶书" pitchFamily="49" charset="-122"/>
              <a:sym typeface="隶书" pitchFamily="49" charset="-122"/>
            </a:endParaRPr>
          </a:p>
        </p:txBody>
      </p:sp>
      <p:sp>
        <p:nvSpPr>
          <p:cNvPr id="5123" name="Rectangle 22"/>
          <p:cNvSpPr>
            <a:spLocks noChangeArrowheads="1"/>
          </p:cNvSpPr>
          <p:nvPr/>
        </p:nvSpPr>
        <p:spPr bwMode="auto">
          <a:xfrm>
            <a:off x="304800" y="2168525"/>
            <a:ext cx="8574088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buClr>
                <a:schemeClr val="hlink"/>
              </a:buClr>
              <a:buFont typeface="Wingdings" pitchFamily="2" charset="2"/>
              <a:buChar char="«"/>
            </a:pPr>
            <a:r>
              <a:rPr lang="zh-CN" altLang="en-US" sz="2800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一维数组的定义</a:t>
            </a:r>
            <a:endParaRPr lang="zh-CN" altLang="en-US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  <a:p>
            <a:pPr lvl="2">
              <a:buFont typeface="Wingdings" pitchFamily="2" charset="2"/>
              <a:buChar char="v"/>
            </a:pPr>
            <a:r>
              <a:rPr lang="zh-CN" altLang="en-US">
                <a:solidFill>
                  <a:srgbClr val="FFFF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定义方式：   </a:t>
            </a:r>
            <a:r>
              <a:rPr lang="zh-CN" altLang="en-US">
                <a:solidFill>
                  <a:srgbClr val="FFFF99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数据类型  数组名</a:t>
            </a:r>
            <a:r>
              <a:rPr lang="en-US">
                <a:solidFill>
                  <a:srgbClr val="FFFF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[</a:t>
            </a:r>
            <a:r>
              <a:rPr lang="zh-CN" altLang="en-US">
                <a:solidFill>
                  <a:srgbClr val="FFFF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常量</a:t>
            </a:r>
            <a:r>
              <a:rPr lang="zh-CN" altLang="en-US">
                <a:solidFill>
                  <a:srgbClr val="FFFF99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表达式</a:t>
            </a:r>
            <a:r>
              <a:rPr lang="en-US">
                <a:solidFill>
                  <a:srgbClr val="FFFF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]</a:t>
            </a:r>
            <a:r>
              <a:rPr lang="zh-CN" altLang="en-US">
                <a:solidFill>
                  <a:srgbClr val="FFFF99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；</a:t>
            </a:r>
            <a:r>
              <a:rPr lang="zh-CN" altLang="en-US">
                <a:solidFill>
                  <a:srgbClr val="FFFF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  </a:t>
            </a:r>
            <a:endParaRPr lang="zh-CN" altLang="en-US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5124" name="AutoShape 23"/>
          <p:cNvSpPr>
            <a:spLocks noChangeArrowheads="1"/>
          </p:cNvSpPr>
          <p:nvPr/>
        </p:nvSpPr>
        <p:spPr bwMode="auto">
          <a:xfrm>
            <a:off x="4635500" y="3497263"/>
            <a:ext cx="1489075" cy="434975"/>
          </a:xfrm>
          <a:prstGeom prst="wedgeRectCallout">
            <a:avLst>
              <a:gd name="adj1" fmla="val 22704"/>
              <a:gd name="adj2" fmla="val -153278"/>
            </a:avLst>
          </a:prstGeom>
          <a:solidFill>
            <a:srgbClr val="FFFFFF"/>
          </a:solidFill>
          <a:ln w="38100" cmpd="sng">
            <a:solidFill>
              <a:schemeClr val="accent2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合法标识符</a:t>
            </a:r>
            <a:endParaRPr lang="zh-CN" altLang="en-US" sz="200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5125" name="AutoShape 24"/>
          <p:cNvSpPr>
            <a:spLocks noChangeArrowheads="1"/>
          </p:cNvSpPr>
          <p:nvPr/>
        </p:nvSpPr>
        <p:spPr bwMode="auto">
          <a:xfrm>
            <a:off x="6638925" y="3716338"/>
            <a:ext cx="2505075" cy="1044575"/>
          </a:xfrm>
          <a:prstGeom prst="wedgeRectCallout">
            <a:avLst>
              <a:gd name="adj1" fmla="val -48093"/>
              <a:gd name="adj2" fmla="val -120602"/>
            </a:avLst>
          </a:prstGeom>
          <a:solidFill>
            <a:srgbClr val="FFFFFF"/>
          </a:solidFill>
          <a:ln w="38100" cmpd="sng">
            <a:solidFill>
              <a:schemeClr val="accent2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表示元素个数</a:t>
            </a:r>
          </a:p>
          <a:p>
            <a:pPr algn="ctr"/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必须是正的整型常量</a:t>
            </a:r>
          </a:p>
          <a:p>
            <a:pPr algn="ctr"/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下标从</a:t>
            </a:r>
            <a:r>
              <a:rPr lang="en-US" sz="20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0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开始</a:t>
            </a:r>
            <a:endParaRPr lang="zh-CN" altLang="en-US" sz="200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5126" name="AutoShape 25"/>
          <p:cNvSpPr>
            <a:spLocks noChangeArrowheads="1"/>
          </p:cNvSpPr>
          <p:nvPr/>
        </p:nvSpPr>
        <p:spPr bwMode="auto">
          <a:xfrm>
            <a:off x="6732588" y="692150"/>
            <a:ext cx="1981200" cy="1654175"/>
          </a:xfrm>
          <a:prstGeom prst="wedgeRectCallout">
            <a:avLst>
              <a:gd name="adj1" fmla="val -43750"/>
              <a:gd name="adj2" fmla="val 70000"/>
            </a:avLst>
          </a:prstGeom>
          <a:solidFill>
            <a:srgbClr val="FFFFFF"/>
          </a:solidFill>
          <a:ln w="38100" cmpd="sng">
            <a:solidFill>
              <a:schemeClr val="accent2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 sz="200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[ ]   :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数组运算符</a:t>
            </a:r>
          </a:p>
          <a:p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单目运算符</a:t>
            </a:r>
          </a:p>
          <a:p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优先级</a:t>
            </a:r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(1)</a:t>
            </a:r>
            <a:endParaRPr lang="zh-CN" altLang="en-US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左结合</a:t>
            </a:r>
          </a:p>
          <a:p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不能用</a:t>
            </a:r>
            <a:r>
              <a:rPr lang="en-US" sz="20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( )</a:t>
            </a:r>
            <a:endParaRPr lang="en-US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5127" name="Rectangle 26"/>
          <p:cNvSpPr>
            <a:spLocks noChangeArrowheads="1"/>
          </p:cNvSpPr>
          <p:nvPr/>
        </p:nvSpPr>
        <p:spPr bwMode="auto">
          <a:xfrm>
            <a:off x="569913" y="3163888"/>
            <a:ext cx="8574087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r>
              <a:rPr lang="zh-CN" altLang="en-US" dirty="0">
                <a:solidFill>
                  <a:srgbClr val="FFFF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例 </a:t>
            </a:r>
            <a:r>
              <a:rPr lang="zh-CN" altLang="en-US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 </a:t>
            </a:r>
            <a:r>
              <a:rPr lang="en-US" dirty="0" err="1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a[6];</a:t>
            </a:r>
            <a:endParaRPr lang="zh-CN" altLang="en-US" dirty="0"/>
          </a:p>
        </p:txBody>
      </p:sp>
      <p:grpSp>
        <p:nvGrpSpPr>
          <p:cNvPr id="5128" name="Group 27"/>
          <p:cNvGrpSpPr>
            <a:grpSpLocks/>
          </p:cNvGrpSpPr>
          <p:nvPr/>
        </p:nvGrpSpPr>
        <p:grpSpPr bwMode="auto">
          <a:xfrm>
            <a:off x="2338388" y="3829050"/>
            <a:ext cx="2624137" cy="2408238"/>
            <a:chOff x="0" y="0"/>
            <a:chExt cx="1653" cy="1517"/>
          </a:xfrm>
        </p:grpSpPr>
        <p:grpSp>
          <p:nvGrpSpPr>
            <p:cNvPr id="5129" name="Group 28"/>
            <p:cNvGrpSpPr>
              <a:grpSpLocks/>
            </p:cNvGrpSpPr>
            <p:nvPr/>
          </p:nvGrpSpPr>
          <p:grpSpPr bwMode="auto">
            <a:xfrm>
              <a:off x="518" y="67"/>
              <a:ext cx="1135" cy="1450"/>
              <a:chOff x="0" y="0"/>
              <a:chExt cx="1459" cy="1450"/>
            </a:xfrm>
          </p:grpSpPr>
          <p:sp>
            <p:nvSpPr>
              <p:cNvPr id="5130" name="Rectangle 29"/>
              <p:cNvSpPr>
                <a:spLocks noChangeArrowheads="1"/>
              </p:cNvSpPr>
              <p:nvPr/>
            </p:nvSpPr>
            <p:spPr bwMode="auto">
              <a:xfrm>
                <a:off x="183" y="0"/>
                <a:ext cx="1267" cy="14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5131" name="Line 30"/>
              <p:cNvSpPr>
                <a:spLocks noChangeShapeType="1"/>
              </p:cNvSpPr>
              <p:nvPr/>
            </p:nvSpPr>
            <p:spPr bwMode="auto">
              <a:xfrm>
                <a:off x="172" y="245"/>
                <a:ext cx="125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5132" name="Text Box 31"/>
              <p:cNvSpPr>
                <a:spLocks noChangeArrowheads="1"/>
              </p:cNvSpPr>
              <p:nvPr/>
            </p:nvSpPr>
            <p:spPr bwMode="auto">
              <a:xfrm>
                <a:off x="576" y="0"/>
                <a:ext cx="47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a[0]</a:t>
                </a:r>
                <a:endParaRPr lang="zh-CN" altLang="en-US"/>
              </a:p>
            </p:txBody>
          </p:sp>
          <p:sp>
            <p:nvSpPr>
              <p:cNvPr id="5133" name="Line 32"/>
              <p:cNvSpPr>
                <a:spLocks noChangeShapeType="1"/>
              </p:cNvSpPr>
              <p:nvPr/>
            </p:nvSpPr>
            <p:spPr bwMode="auto">
              <a:xfrm>
                <a:off x="201" y="463"/>
                <a:ext cx="125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5134" name="Line 33"/>
              <p:cNvSpPr>
                <a:spLocks noChangeShapeType="1"/>
              </p:cNvSpPr>
              <p:nvPr/>
            </p:nvSpPr>
            <p:spPr bwMode="auto">
              <a:xfrm>
                <a:off x="174" y="710"/>
                <a:ext cx="1267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5135" name="Line 34"/>
              <p:cNvSpPr>
                <a:spLocks noChangeShapeType="1"/>
              </p:cNvSpPr>
              <p:nvPr/>
            </p:nvSpPr>
            <p:spPr bwMode="auto">
              <a:xfrm>
                <a:off x="192" y="960"/>
                <a:ext cx="1267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5136" name="Text Box 35"/>
              <p:cNvSpPr>
                <a:spLocks noChangeArrowheads="1"/>
              </p:cNvSpPr>
              <p:nvPr/>
            </p:nvSpPr>
            <p:spPr bwMode="auto">
              <a:xfrm>
                <a:off x="10" y="25"/>
                <a:ext cx="25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0</a:t>
                </a:r>
                <a:endParaRPr lang="zh-CN" altLang="en-US"/>
              </a:p>
            </p:txBody>
          </p:sp>
          <p:sp>
            <p:nvSpPr>
              <p:cNvPr id="5137" name="Text Box 36"/>
              <p:cNvSpPr>
                <a:spLocks noChangeArrowheads="1"/>
              </p:cNvSpPr>
              <p:nvPr/>
            </p:nvSpPr>
            <p:spPr bwMode="auto">
              <a:xfrm>
                <a:off x="10" y="243"/>
                <a:ext cx="25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1</a:t>
                </a:r>
                <a:endParaRPr lang="zh-CN" altLang="en-US"/>
              </a:p>
            </p:txBody>
          </p:sp>
          <p:sp>
            <p:nvSpPr>
              <p:cNvPr id="5138" name="Text Box 37"/>
              <p:cNvSpPr>
                <a:spLocks noChangeArrowheads="1"/>
              </p:cNvSpPr>
              <p:nvPr/>
            </p:nvSpPr>
            <p:spPr bwMode="auto">
              <a:xfrm>
                <a:off x="10" y="960"/>
                <a:ext cx="25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4</a:t>
                </a:r>
                <a:endParaRPr lang="zh-CN" altLang="en-US"/>
              </a:p>
            </p:txBody>
          </p:sp>
          <p:sp>
            <p:nvSpPr>
              <p:cNvPr id="5139" name="Line 38"/>
              <p:cNvSpPr>
                <a:spLocks noChangeShapeType="1"/>
              </p:cNvSpPr>
              <p:nvPr/>
            </p:nvSpPr>
            <p:spPr bwMode="auto">
              <a:xfrm>
                <a:off x="174" y="1189"/>
                <a:ext cx="1267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5140" name="Text Box 39"/>
              <p:cNvSpPr>
                <a:spLocks noChangeArrowheads="1"/>
              </p:cNvSpPr>
              <p:nvPr/>
            </p:nvSpPr>
            <p:spPr bwMode="auto">
              <a:xfrm>
                <a:off x="10" y="1200"/>
                <a:ext cx="25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5</a:t>
                </a:r>
                <a:endParaRPr lang="zh-CN" altLang="en-US"/>
              </a:p>
            </p:txBody>
          </p:sp>
          <p:sp>
            <p:nvSpPr>
              <p:cNvPr id="5141" name="Text Box 40"/>
              <p:cNvSpPr>
                <a:spLocks noChangeArrowheads="1"/>
              </p:cNvSpPr>
              <p:nvPr/>
            </p:nvSpPr>
            <p:spPr bwMode="auto">
              <a:xfrm>
                <a:off x="576" y="240"/>
                <a:ext cx="47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a[1]</a:t>
                </a:r>
                <a:endParaRPr lang="zh-CN" altLang="en-US"/>
              </a:p>
            </p:txBody>
          </p:sp>
          <p:sp>
            <p:nvSpPr>
              <p:cNvPr id="5142" name="Text Box 41"/>
              <p:cNvSpPr>
                <a:spLocks noChangeArrowheads="1"/>
              </p:cNvSpPr>
              <p:nvPr/>
            </p:nvSpPr>
            <p:spPr bwMode="auto">
              <a:xfrm>
                <a:off x="576" y="480"/>
                <a:ext cx="47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a[2]</a:t>
                </a:r>
                <a:endParaRPr lang="zh-CN" altLang="en-US"/>
              </a:p>
            </p:txBody>
          </p:sp>
          <p:sp>
            <p:nvSpPr>
              <p:cNvPr id="5143" name="Text Box 42"/>
              <p:cNvSpPr>
                <a:spLocks noChangeArrowheads="1"/>
              </p:cNvSpPr>
              <p:nvPr/>
            </p:nvSpPr>
            <p:spPr bwMode="auto">
              <a:xfrm>
                <a:off x="576" y="720"/>
                <a:ext cx="47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a[3]</a:t>
                </a:r>
                <a:endParaRPr lang="zh-CN" altLang="en-US"/>
              </a:p>
            </p:txBody>
          </p:sp>
          <p:sp>
            <p:nvSpPr>
              <p:cNvPr id="5144" name="Text Box 43"/>
              <p:cNvSpPr>
                <a:spLocks noChangeArrowheads="1"/>
              </p:cNvSpPr>
              <p:nvPr/>
            </p:nvSpPr>
            <p:spPr bwMode="auto">
              <a:xfrm>
                <a:off x="576" y="960"/>
                <a:ext cx="47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a[4]</a:t>
                </a:r>
                <a:endParaRPr lang="zh-CN" altLang="en-US"/>
              </a:p>
            </p:txBody>
          </p:sp>
          <p:sp>
            <p:nvSpPr>
              <p:cNvPr id="5145" name="Text Box 44"/>
              <p:cNvSpPr>
                <a:spLocks noChangeArrowheads="1"/>
              </p:cNvSpPr>
              <p:nvPr/>
            </p:nvSpPr>
            <p:spPr bwMode="auto">
              <a:xfrm>
                <a:off x="576" y="1200"/>
                <a:ext cx="47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a[5]</a:t>
                </a:r>
                <a:endParaRPr lang="zh-CN" altLang="en-US"/>
              </a:p>
            </p:txBody>
          </p:sp>
          <p:sp>
            <p:nvSpPr>
              <p:cNvPr id="5146" name="Text Box 45"/>
              <p:cNvSpPr>
                <a:spLocks noChangeArrowheads="1"/>
              </p:cNvSpPr>
              <p:nvPr/>
            </p:nvSpPr>
            <p:spPr bwMode="auto">
              <a:xfrm>
                <a:off x="0" y="432"/>
                <a:ext cx="25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2</a:t>
                </a:r>
                <a:endParaRPr lang="zh-CN" altLang="en-US"/>
              </a:p>
            </p:txBody>
          </p:sp>
          <p:sp>
            <p:nvSpPr>
              <p:cNvPr id="5147" name="Text Box 46"/>
              <p:cNvSpPr>
                <a:spLocks noChangeArrowheads="1"/>
              </p:cNvSpPr>
              <p:nvPr/>
            </p:nvSpPr>
            <p:spPr bwMode="auto">
              <a:xfrm>
                <a:off x="0" y="720"/>
                <a:ext cx="25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3</a:t>
                </a:r>
                <a:endParaRPr lang="zh-CN" altLang="en-US"/>
              </a:p>
            </p:txBody>
          </p:sp>
        </p:grpSp>
        <p:sp>
          <p:nvSpPr>
            <p:cNvPr id="5148" name="Line 47"/>
            <p:cNvSpPr>
              <a:spLocks noChangeShapeType="1"/>
            </p:cNvSpPr>
            <p:nvPr/>
          </p:nvSpPr>
          <p:spPr bwMode="auto">
            <a:xfrm>
              <a:off x="171" y="168"/>
              <a:ext cx="42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5149" name="Text Box 48"/>
            <p:cNvSpPr>
              <a:spLocks noChangeArrowheads="1"/>
            </p:cNvSpPr>
            <p:nvPr/>
          </p:nvSpPr>
          <p:spPr bwMode="auto">
            <a:xfrm>
              <a:off x="0" y="0"/>
              <a:ext cx="19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a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5150" name="AutoShape 49"/>
          <p:cNvSpPr>
            <a:spLocks noChangeArrowheads="1"/>
          </p:cNvSpPr>
          <p:nvPr/>
        </p:nvSpPr>
        <p:spPr bwMode="auto">
          <a:xfrm>
            <a:off x="5002213" y="4879975"/>
            <a:ext cx="3913187" cy="1044575"/>
          </a:xfrm>
          <a:prstGeom prst="wedgeRectCallout">
            <a:avLst>
              <a:gd name="adj1" fmla="val -55227"/>
              <a:gd name="adj2" fmla="val -34194"/>
            </a:avLst>
          </a:prstGeom>
          <a:solidFill>
            <a:srgbClr val="FFFFFF"/>
          </a:solidFill>
          <a:ln w="38100" cmpd="sng">
            <a:solidFill>
              <a:schemeClr val="accent2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编译时分配连续内存</a:t>
            </a:r>
          </a:p>
          <a:p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内存字节数</a:t>
            </a:r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=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数组长度*</a:t>
            </a:r>
          </a:p>
          <a:p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             </a:t>
            </a:r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sizeof(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元素数据类型</a:t>
            </a:r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)</a:t>
            </a:r>
            <a:endParaRPr lang="en-US" sz="200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5151" name="AutoShape 50"/>
          <p:cNvSpPr>
            <a:spLocks noChangeArrowheads="1"/>
          </p:cNvSpPr>
          <p:nvPr/>
        </p:nvSpPr>
        <p:spPr bwMode="auto">
          <a:xfrm>
            <a:off x="112713" y="5326063"/>
            <a:ext cx="3013075" cy="739775"/>
          </a:xfrm>
          <a:prstGeom prst="wedgeRectCallout">
            <a:avLst>
              <a:gd name="adj1" fmla="val 26444"/>
              <a:gd name="adj2" fmla="val -197852"/>
            </a:avLst>
          </a:prstGeom>
          <a:solidFill>
            <a:srgbClr val="FFFFFF"/>
          </a:solidFill>
          <a:ln w="38100" cmpd="sng">
            <a:solidFill>
              <a:schemeClr val="accent2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数组名表示内存首地址，</a:t>
            </a:r>
          </a:p>
          <a:p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是</a:t>
            </a:r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地址常量</a:t>
            </a:r>
            <a:endParaRPr lang="zh-CN" altLang="en-US">
              <a:solidFill>
                <a:srgbClr val="FFFFFF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</p:txBody>
      </p:sp>
      <p:sp>
        <p:nvSpPr>
          <p:cNvPr id="5152" name="Rectangle 51"/>
          <p:cNvSpPr>
            <a:spLocks noChangeArrowheads="1"/>
          </p:cNvSpPr>
          <p:nvPr/>
        </p:nvSpPr>
        <p:spPr bwMode="auto">
          <a:xfrm>
            <a:off x="1081088" y="1217613"/>
            <a:ext cx="3914775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3600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6.1</a:t>
            </a:r>
            <a:r>
              <a:rPr lang="en-US" sz="3600">
                <a:solidFill>
                  <a:srgbClr val="FFFF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 </a:t>
            </a:r>
            <a:r>
              <a:rPr lang="en-US" sz="3600">
                <a:solidFill>
                  <a:schemeClr val="tx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 </a:t>
            </a:r>
            <a:r>
              <a:rPr lang="zh-CN" altLang="en-US" sz="3600">
                <a:solidFill>
                  <a:srgbClr val="FFFF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一维数组</a:t>
            </a:r>
            <a:r>
              <a:rPr lang="zh-CN" altLang="en-US" sz="36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36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</a:br>
            <a:endParaRPr lang="zh-CN" altLang="en-US" sz="360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/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display="1" masterRel="nextClick" afterEffect="1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display="1" masterRel="nextClick" afterEffect="1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4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display="1" masterRel="nextClick" afterEffect="1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5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0" dur="500"/>
                                        <p:tgtEl>
                                          <p:spTgt spid="5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5" dur="500"/>
                                        <p:tgtEl>
                                          <p:spTgt spid="5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uild="p" bldLvl="0" autoUpdateAnimBg="0"/>
      <p:bldP spid="5123" grpId="0" build="p" bldLvl="4" autoUpdateAnimBg="0"/>
      <p:bldP spid="5124" grpId="0" bldLvl="0" animBg="1" autoUpdateAnimBg="0"/>
      <p:bldP spid="5125" grpId="0" bldLvl="0" animBg="1" autoUpdateAnimBg="0"/>
      <p:bldP spid="5126" grpId="0" bldLvl="0" animBg="1" autoUpdateAnimBg="0"/>
      <p:bldP spid="5127" grpId="0" build="p" bldLvl="4" autoUpdateAnimBg="0"/>
      <p:bldP spid="5150" grpId="0" bldLvl="0" animBg="1" autoUpdateAnimBg="0"/>
      <p:bldP spid="5151" grpId="0" bldLvl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>
            <a:spLocks noChangeArrowheads="1"/>
          </p:cNvSpPr>
          <p:nvPr/>
        </p:nvSpPr>
        <p:spPr bwMode="auto">
          <a:xfrm>
            <a:off x="187325" y="323850"/>
            <a:ext cx="327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#include&lt;stdio.h&gt;</a:t>
            </a:r>
            <a:endParaRPr lang="zh-CN" altLang="en-US"/>
          </a:p>
        </p:txBody>
      </p:sp>
      <p:sp>
        <p:nvSpPr>
          <p:cNvPr id="31747" name="Text Box 3"/>
          <p:cNvSpPr>
            <a:spLocks noChangeArrowheads="1"/>
          </p:cNvSpPr>
          <p:nvPr/>
        </p:nvSpPr>
        <p:spPr bwMode="auto">
          <a:xfrm>
            <a:off x="187325" y="723900"/>
            <a:ext cx="327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#include&lt;conio.h&gt;</a:t>
            </a:r>
            <a:endParaRPr lang="zh-CN" altLang="en-US"/>
          </a:p>
        </p:txBody>
      </p:sp>
      <p:sp>
        <p:nvSpPr>
          <p:cNvPr id="31748" name="Text Box 4"/>
          <p:cNvSpPr>
            <a:spLocks noChangeArrowheads="1"/>
          </p:cNvSpPr>
          <p:nvPr/>
        </p:nvSpPr>
        <p:spPr bwMode="auto">
          <a:xfrm>
            <a:off x="187325" y="1123950"/>
            <a:ext cx="769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add_</a:t>
            </a:r>
            <a:r>
              <a:rPr lang="en-US" altLang="zh-CN" dirty="0" err="1" smtClean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sum</a:t>
            </a:r>
            <a:r>
              <a:rPr lang="en-US" dirty="0" smtClean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 smtClean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m, </a:t>
            </a:r>
            <a:r>
              <a:rPr lang="en-US" dirty="0" err="1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n,</a:t>
            </a:r>
            <a:r>
              <a:rPr lang="en-US" dirty="0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arr</a:t>
            </a:r>
            <a:r>
              <a:rPr lang="en-US" dirty="0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[ ]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);</a:t>
            </a:r>
            <a:r>
              <a:rPr lang="zh-CN" altLang="en-US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zh-CN" altLang="en-US" sz="2000" dirty="0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// 所有元素的和</a:t>
            </a:r>
          </a:p>
        </p:txBody>
      </p:sp>
      <p:sp>
        <p:nvSpPr>
          <p:cNvPr id="31749" name="Text Box 5"/>
          <p:cNvSpPr>
            <a:spLocks noChangeArrowheads="1"/>
          </p:cNvSpPr>
          <p:nvPr/>
        </p:nvSpPr>
        <p:spPr bwMode="auto">
          <a:xfrm>
            <a:off x="188913" y="1524000"/>
            <a:ext cx="8848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void prt_up(int m, int n, float average, </a:t>
            </a:r>
            <a:r>
              <a:rPr lang="en-US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int arr[ ]</a:t>
            </a:r>
            <a:r>
              <a:rPr 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);</a:t>
            </a:r>
            <a:r>
              <a:rPr lang="zh-CN" altLang="en-US" sz="2000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//打印大于平均值的元素</a:t>
            </a:r>
          </a:p>
        </p:txBody>
      </p:sp>
      <p:sp>
        <p:nvSpPr>
          <p:cNvPr id="31750" name="Text Box 6"/>
          <p:cNvSpPr>
            <a:spLocks noChangeArrowheads="1"/>
          </p:cNvSpPr>
          <p:nvPr/>
        </p:nvSpPr>
        <p:spPr bwMode="auto">
          <a:xfrm>
            <a:off x="187324" y="1924050"/>
            <a:ext cx="208051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void main( )</a:t>
            </a:r>
            <a:endParaRPr lang="zh-CN" altLang="en-US" dirty="0"/>
          </a:p>
        </p:txBody>
      </p:sp>
      <p:sp>
        <p:nvSpPr>
          <p:cNvPr id="31751" name="Text Box 7"/>
          <p:cNvSpPr>
            <a:spLocks noChangeArrowheads="1"/>
          </p:cNvSpPr>
          <p:nvPr/>
        </p:nvSpPr>
        <p:spPr bwMode="auto">
          <a:xfrm>
            <a:off x="187325" y="23241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{</a:t>
            </a:r>
            <a:endParaRPr lang="zh-CN" altLang="en-US"/>
          </a:p>
        </p:txBody>
      </p:sp>
      <p:sp>
        <p:nvSpPr>
          <p:cNvPr id="31752" name="Text Box 8"/>
          <p:cNvSpPr>
            <a:spLocks noChangeArrowheads="1"/>
          </p:cNvSpPr>
          <p:nvPr/>
        </p:nvSpPr>
        <p:spPr bwMode="auto">
          <a:xfrm>
            <a:off x="396875" y="2724150"/>
            <a:ext cx="7486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int A[3] [4]={{6, 4, 9, </a:t>
            </a:r>
            <a:r>
              <a:rPr lang="zh-CN" alt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-</a:t>
            </a:r>
            <a:r>
              <a:rPr 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13}, {</a:t>
            </a:r>
            <a:r>
              <a:rPr lang="zh-CN" alt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-</a:t>
            </a:r>
            <a:r>
              <a:rPr 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1, 3, 8, 7}, {3, 4, 10, 2}};</a:t>
            </a:r>
            <a:r>
              <a:rPr lang="en-US" b="1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endParaRPr lang="zh-CN" altLang="en-US"/>
          </a:p>
        </p:txBody>
      </p:sp>
      <p:sp>
        <p:nvSpPr>
          <p:cNvPr id="31753" name="Text Box 9"/>
          <p:cNvSpPr>
            <a:spLocks noChangeArrowheads="1"/>
          </p:cNvSpPr>
          <p:nvPr/>
        </p:nvSpPr>
        <p:spPr bwMode="auto">
          <a:xfrm>
            <a:off x="396875" y="3124200"/>
            <a:ext cx="320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i=3, j=4, sum;</a:t>
            </a:r>
          </a:p>
        </p:txBody>
      </p:sp>
      <p:sp>
        <p:nvSpPr>
          <p:cNvPr id="31754" name="Text Box 10"/>
          <p:cNvSpPr>
            <a:spLocks noChangeArrowheads="1"/>
          </p:cNvSpPr>
          <p:nvPr/>
        </p:nvSpPr>
        <p:spPr bwMode="auto">
          <a:xfrm>
            <a:off x="396875" y="3524250"/>
            <a:ext cx="320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float ave;</a:t>
            </a:r>
          </a:p>
        </p:txBody>
      </p:sp>
      <p:sp>
        <p:nvSpPr>
          <p:cNvPr id="31755" name="Text Box 11"/>
          <p:cNvSpPr>
            <a:spLocks noChangeArrowheads="1"/>
          </p:cNvSpPr>
          <p:nvPr/>
        </p:nvSpPr>
        <p:spPr bwMode="auto">
          <a:xfrm>
            <a:off x="396875" y="3924300"/>
            <a:ext cx="403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sum=</a:t>
            </a:r>
            <a:r>
              <a:rPr lang="en-US" dirty="0" err="1" smtClean="0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add_</a:t>
            </a:r>
            <a:r>
              <a:rPr lang="en-US" altLang="zh-CN" dirty="0" err="1" smtClean="0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sum</a:t>
            </a:r>
            <a:r>
              <a:rPr lang="en-US" dirty="0" smtClean="0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(</a:t>
            </a:r>
            <a:r>
              <a:rPr lang="en-US" dirty="0" err="1" smtClean="0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dirty="0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, j, A[0]);</a:t>
            </a:r>
          </a:p>
        </p:txBody>
      </p:sp>
      <p:sp>
        <p:nvSpPr>
          <p:cNvPr id="31756" name="Text Box 12"/>
          <p:cNvSpPr>
            <a:spLocks noChangeArrowheads="1"/>
          </p:cNvSpPr>
          <p:nvPr/>
        </p:nvSpPr>
        <p:spPr bwMode="auto">
          <a:xfrm>
            <a:off x="396875" y="4324350"/>
            <a:ext cx="647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printf ("The  sum of array=%d\n", sum);</a:t>
            </a:r>
          </a:p>
        </p:txBody>
      </p:sp>
      <p:sp>
        <p:nvSpPr>
          <p:cNvPr id="31757" name="Text Box 13"/>
          <p:cNvSpPr>
            <a:spLocks noChangeArrowheads="1"/>
          </p:cNvSpPr>
          <p:nvPr/>
        </p:nvSpPr>
        <p:spPr bwMode="auto">
          <a:xfrm>
            <a:off x="396875" y="4724400"/>
            <a:ext cx="647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ave=(float)(sum)/(i</a:t>
            </a:r>
            <a:r>
              <a:rPr lang="zh-CN" alt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*</a:t>
            </a:r>
            <a:r>
              <a:rPr 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j);</a:t>
            </a:r>
            <a:endParaRPr lang="zh-CN" altLang="en-US"/>
          </a:p>
        </p:txBody>
      </p:sp>
      <p:sp>
        <p:nvSpPr>
          <p:cNvPr id="31758" name="Text Box 14"/>
          <p:cNvSpPr>
            <a:spLocks noChangeArrowheads="1"/>
          </p:cNvSpPr>
          <p:nvPr/>
        </p:nvSpPr>
        <p:spPr bwMode="auto">
          <a:xfrm>
            <a:off x="396875" y="5124450"/>
            <a:ext cx="7181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printf ("The  average of array=%5.2f\n", ave);</a:t>
            </a:r>
          </a:p>
        </p:txBody>
      </p:sp>
      <p:sp>
        <p:nvSpPr>
          <p:cNvPr id="31759" name="Text Box 15"/>
          <p:cNvSpPr>
            <a:spLocks noChangeArrowheads="1"/>
          </p:cNvSpPr>
          <p:nvPr/>
        </p:nvSpPr>
        <p:spPr bwMode="auto">
          <a:xfrm>
            <a:off x="396875" y="5524500"/>
            <a:ext cx="7181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prt_up (i, j, ave, A[0]);</a:t>
            </a:r>
          </a:p>
        </p:txBody>
      </p:sp>
      <p:sp>
        <p:nvSpPr>
          <p:cNvPr id="31760" name="Text Box 16"/>
          <p:cNvSpPr>
            <a:spLocks noChangeArrowheads="1"/>
          </p:cNvSpPr>
          <p:nvPr/>
        </p:nvSpPr>
        <p:spPr bwMode="auto">
          <a:xfrm>
            <a:off x="187325" y="592455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zh-CN" altLang="en-US"/>
          </a:p>
        </p:txBody>
      </p:sp>
      <p:grpSp>
        <p:nvGrpSpPr>
          <p:cNvPr id="31761" name="Group 29"/>
          <p:cNvGrpSpPr>
            <a:grpSpLocks/>
          </p:cNvGrpSpPr>
          <p:nvPr/>
        </p:nvGrpSpPr>
        <p:grpSpPr bwMode="auto">
          <a:xfrm>
            <a:off x="7239000" y="0"/>
            <a:ext cx="1590675" cy="404813"/>
            <a:chOff x="0" y="0"/>
            <a:chExt cx="964" cy="288"/>
          </a:xfrm>
        </p:grpSpPr>
        <p:sp>
          <p:nvSpPr>
            <p:cNvPr id="31762" name="Rectangle 30"/>
            <p:cNvSpPr>
              <a:spLocks noChangeArrowheads="1"/>
            </p:cNvSpPr>
            <p:nvPr/>
          </p:nvSpPr>
          <p:spPr bwMode="auto">
            <a:xfrm>
              <a:off x="0" y="0"/>
              <a:ext cx="964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31763" name="Rectangle 31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>
            <a:spLocks noChangeArrowheads="1"/>
          </p:cNvSpPr>
          <p:nvPr/>
        </p:nvSpPr>
        <p:spPr bwMode="auto">
          <a:xfrm>
            <a:off x="762000" y="209550"/>
            <a:ext cx="556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sym typeface="Times New Roman" pitchFamily="18" charset="0"/>
              </a:rPr>
              <a:t>add_</a:t>
            </a:r>
            <a:r>
              <a:rPr lang="en-US" altLang="zh-CN" dirty="0" err="1" smtClean="0">
                <a:latin typeface="Times New Roman" pitchFamily="18" charset="0"/>
                <a:sym typeface="Times New Roman" pitchFamily="18" charset="0"/>
              </a:rPr>
              <a:t>sum</a:t>
            </a:r>
            <a:r>
              <a:rPr lang="en-US" dirty="0" smtClean="0">
                <a:latin typeface="Times New Roman" pitchFamily="18" charset="0"/>
                <a:sym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sym typeface="Times New Roman" pitchFamily="18" charset="0"/>
              </a:rPr>
              <a:t>m, </a:t>
            </a:r>
            <a:r>
              <a:rPr lang="en-US" dirty="0" err="1"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  <a:sym typeface="Times New Roman" pitchFamily="18" charset="0"/>
              </a:rPr>
              <a:t> n, </a:t>
            </a:r>
            <a:r>
              <a:rPr lang="en-US" dirty="0" err="1"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sym typeface="Times New Roman" pitchFamily="18" charset="0"/>
              </a:rPr>
              <a:t>arr</a:t>
            </a:r>
            <a:r>
              <a:rPr lang="en-US" dirty="0">
                <a:latin typeface="Times New Roman" pitchFamily="18" charset="0"/>
                <a:sym typeface="Times New Roman" pitchFamily="18" charset="0"/>
              </a:rPr>
              <a:t>[ ])</a:t>
            </a:r>
            <a:endParaRPr lang="zh-CN" altLang="en-US" dirty="0"/>
          </a:p>
        </p:txBody>
      </p:sp>
      <p:sp>
        <p:nvSpPr>
          <p:cNvPr id="33795" name="Text Box 3"/>
          <p:cNvSpPr>
            <a:spLocks noChangeArrowheads="1"/>
          </p:cNvSpPr>
          <p:nvPr/>
        </p:nvSpPr>
        <p:spPr bwMode="auto">
          <a:xfrm>
            <a:off x="762000" y="557213"/>
            <a:ext cx="2019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{</a:t>
            </a:r>
          </a:p>
        </p:txBody>
      </p:sp>
      <p:sp>
        <p:nvSpPr>
          <p:cNvPr id="33796" name="Text Box 4"/>
          <p:cNvSpPr>
            <a:spLocks noChangeArrowheads="1"/>
          </p:cNvSpPr>
          <p:nvPr/>
        </p:nvSpPr>
        <p:spPr bwMode="auto">
          <a:xfrm>
            <a:off x="1009650" y="903288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int i;</a:t>
            </a:r>
          </a:p>
        </p:txBody>
      </p:sp>
      <p:sp>
        <p:nvSpPr>
          <p:cNvPr id="33797" name="Text Box 5"/>
          <p:cNvSpPr>
            <a:spLocks noChangeArrowheads="1"/>
          </p:cNvSpPr>
          <p:nvPr/>
        </p:nvSpPr>
        <p:spPr bwMode="auto">
          <a:xfrm>
            <a:off x="1009650" y="1249363"/>
            <a:ext cx="2533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int total=0;</a:t>
            </a:r>
          </a:p>
        </p:txBody>
      </p:sp>
      <p:sp>
        <p:nvSpPr>
          <p:cNvPr id="33798" name="Text Box 6"/>
          <p:cNvSpPr>
            <a:spLocks noChangeArrowheads="1"/>
          </p:cNvSpPr>
          <p:nvPr/>
        </p:nvSpPr>
        <p:spPr bwMode="auto">
          <a:xfrm>
            <a:off x="1009650" y="1595438"/>
            <a:ext cx="335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for (i=0; i&lt;m</a:t>
            </a:r>
            <a:r>
              <a:rPr lang="zh-CN" altLang="en-US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*</a:t>
            </a:r>
            <a:r>
              <a:rPr lang="en-US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n; i++)</a:t>
            </a:r>
          </a:p>
        </p:txBody>
      </p:sp>
      <p:sp>
        <p:nvSpPr>
          <p:cNvPr id="33799" name="Text Box 7"/>
          <p:cNvSpPr>
            <a:spLocks noChangeArrowheads="1"/>
          </p:cNvSpPr>
          <p:nvPr/>
        </p:nvSpPr>
        <p:spPr bwMode="auto">
          <a:xfrm>
            <a:off x="1447800" y="1941513"/>
            <a:ext cx="358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 total=total+arr[i];</a:t>
            </a:r>
          </a:p>
        </p:txBody>
      </p:sp>
      <p:sp>
        <p:nvSpPr>
          <p:cNvPr id="33800" name="Text Box 8"/>
          <p:cNvSpPr>
            <a:spLocks noChangeArrowheads="1"/>
          </p:cNvSpPr>
          <p:nvPr/>
        </p:nvSpPr>
        <p:spPr bwMode="auto">
          <a:xfrm>
            <a:off x="1009650" y="2287588"/>
            <a:ext cx="2857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return (total);</a:t>
            </a:r>
          </a:p>
        </p:txBody>
      </p:sp>
      <p:sp>
        <p:nvSpPr>
          <p:cNvPr id="33801" name="Text Box 9"/>
          <p:cNvSpPr>
            <a:spLocks noChangeArrowheads="1"/>
          </p:cNvSpPr>
          <p:nvPr/>
        </p:nvSpPr>
        <p:spPr bwMode="auto">
          <a:xfrm>
            <a:off x="762000" y="2633663"/>
            <a:ext cx="2019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}</a:t>
            </a:r>
          </a:p>
        </p:txBody>
      </p:sp>
      <p:sp>
        <p:nvSpPr>
          <p:cNvPr id="33802" name="Text Box 10"/>
          <p:cNvSpPr>
            <a:spLocks noChangeArrowheads="1"/>
          </p:cNvSpPr>
          <p:nvPr/>
        </p:nvSpPr>
        <p:spPr bwMode="auto">
          <a:xfrm>
            <a:off x="762000" y="2979738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imes New Roman" pitchFamily="18" charset="0"/>
                <a:sym typeface="Times New Roman" pitchFamily="18" charset="0"/>
              </a:rPr>
              <a:t>void </a:t>
            </a:r>
            <a:r>
              <a:rPr lang="en-US" dirty="0" err="1">
                <a:latin typeface="Times New Roman" pitchFamily="18" charset="0"/>
                <a:sym typeface="Times New Roman" pitchFamily="18" charset="0"/>
              </a:rPr>
              <a:t>prt_up</a:t>
            </a:r>
            <a:r>
              <a:rPr lang="en-US" dirty="0">
                <a:latin typeface="Times New Roman" pitchFamily="18" charset="0"/>
                <a:sym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  <a:sym typeface="Times New Roman" pitchFamily="18" charset="0"/>
              </a:rPr>
              <a:t> m, </a:t>
            </a:r>
            <a:r>
              <a:rPr lang="en-US" dirty="0" err="1"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  <a:sym typeface="Times New Roman" pitchFamily="18" charset="0"/>
              </a:rPr>
              <a:t> n, float average, </a:t>
            </a:r>
            <a:r>
              <a:rPr lang="en-US" dirty="0" err="1"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sym typeface="Times New Roman" pitchFamily="18" charset="0"/>
              </a:rPr>
              <a:t>arr</a:t>
            </a:r>
            <a:r>
              <a:rPr lang="en-US" dirty="0">
                <a:latin typeface="Times New Roman" pitchFamily="18" charset="0"/>
                <a:sym typeface="Times New Roman" pitchFamily="18" charset="0"/>
              </a:rPr>
              <a:t>[ ])</a:t>
            </a:r>
            <a:endParaRPr lang="zh-CN" altLang="en-US" dirty="0"/>
          </a:p>
        </p:txBody>
      </p:sp>
      <p:sp>
        <p:nvSpPr>
          <p:cNvPr id="33803" name="Text Box 11"/>
          <p:cNvSpPr>
            <a:spLocks noChangeArrowheads="1"/>
          </p:cNvSpPr>
          <p:nvPr/>
        </p:nvSpPr>
        <p:spPr bwMode="auto">
          <a:xfrm>
            <a:off x="762000" y="3327400"/>
            <a:ext cx="2019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{</a:t>
            </a:r>
          </a:p>
        </p:txBody>
      </p:sp>
      <p:sp>
        <p:nvSpPr>
          <p:cNvPr id="33804" name="Text Box 12"/>
          <p:cNvSpPr>
            <a:spLocks noChangeArrowheads="1"/>
          </p:cNvSpPr>
          <p:nvPr/>
        </p:nvSpPr>
        <p:spPr bwMode="auto">
          <a:xfrm>
            <a:off x="1009650" y="3673475"/>
            <a:ext cx="1333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int i, j;</a:t>
            </a:r>
          </a:p>
        </p:txBody>
      </p:sp>
      <p:sp>
        <p:nvSpPr>
          <p:cNvPr id="33805" name="Text Box 13"/>
          <p:cNvSpPr>
            <a:spLocks noChangeArrowheads="1"/>
          </p:cNvSpPr>
          <p:nvPr/>
        </p:nvSpPr>
        <p:spPr bwMode="auto">
          <a:xfrm>
            <a:off x="1009650" y="401955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printf(“The number of Bigger than average are:\n");</a:t>
            </a:r>
          </a:p>
        </p:txBody>
      </p:sp>
      <p:sp>
        <p:nvSpPr>
          <p:cNvPr id="33806" name="Text Box 14"/>
          <p:cNvSpPr>
            <a:spLocks noChangeArrowheads="1"/>
          </p:cNvSpPr>
          <p:nvPr/>
        </p:nvSpPr>
        <p:spPr bwMode="auto">
          <a:xfrm>
            <a:off x="1009650" y="4365625"/>
            <a:ext cx="769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for (i=0; i&lt;m; i++)</a:t>
            </a:r>
          </a:p>
        </p:txBody>
      </p:sp>
      <p:sp>
        <p:nvSpPr>
          <p:cNvPr id="33807" name="Text Box 15"/>
          <p:cNvSpPr>
            <a:spLocks noChangeArrowheads="1"/>
          </p:cNvSpPr>
          <p:nvPr/>
        </p:nvSpPr>
        <p:spPr bwMode="auto">
          <a:xfrm>
            <a:off x="1009650" y="4711700"/>
            <a:ext cx="769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{      for (j=0; j&lt;n; j++)</a:t>
            </a:r>
          </a:p>
        </p:txBody>
      </p:sp>
      <p:sp>
        <p:nvSpPr>
          <p:cNvPr id="33808" name="Text Box 16"/>
          <p:cNvSpPr>
            <a:spLocks noChangeArrowheads="1"/>
          </p:cNvSpPr>
          <p:nvPr/>
        </p:nvSpPr>
        <p:spPr bwMode="auto">
          <a:xfrm>
            <a:off x="1773238" y="5057775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if (arr[i</a:t>
            </a:r>
            <a:r>
              <a:rPr lang="zh-CN" altLang="en-US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*</a:t>
            </a:r>
            <a:r>
              <a:rPr lang="en-US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n+j]&gt;average)</a:t>
            </a:r>
          </a:p>
        </p:txBody>
      </p:sp>
      <p:sp>
        <p:nvSpPr>
          <p:cNvPr id="33809" name="Text Box 17"/>
          <p:cNvSpPr>
            <a:spLocks noChangeArrowheads="1"/>
          </p:cNvSpPr>
          <p:nvPr/>
        </p:nvSpPr>
        <p:spPr bwMode="auto">
          <a:xfrm>
            <a:off x="2022475" y="5403850"/>
            <a:ext cx="769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printf</a:t>
            </a:r>
            <a:r>
              <a:rPr lang="en-US" dirty="0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("</a:t>
            </a:r>
            <a:r>
              <a:rPr lang="en-US" dirty="0" err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arr</a:t>
            </a:r>
            <a:r>
              <a:rPr lang="en-US" dirty="0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[%d][%d]=%d\t", </a:t>
            </a:r>
            <a:r>
              <a:rPr lang="en-US" dirty="0" err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dirty="0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, j, </a:t>
            </a:r>
            <a:r>
              <a:rPr lang="en-US" dirty="0" err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arr</a:t>
            </a:r>
            <a:r>
              <a:rPr lang="en-US" dirty="0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[</a:t>
            </a:r>
            <a:r>
              <a:rPr lang="en-US" dirty="0" err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zh-CN" altLang="en-US" dirty="0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*</a:t>
            </a:r>
            <a:r>
              <a:rPr lang="en-US" dirty="0" err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n+j</a:t>
            </a:r>
            <a:r>
              <a:rPr lang="en-US" dirty="0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]);</a:t>
            </a:r>
          </a:p>
        </p:txBody>
      </p:sp>
      <p:sp>
        <p:nvSpPr>
          <p:cNvPr id="33810" name="Text Box 18"/>
          <p:cNvSpPr>
            <a:spLocks noChangeArrowheads="1"/>
          </p:cNvSpPr>
          <p:nvPr/>
        </p:nvSpPr>
        <p:spPr bwMode="auto">
          <a:xfrm>
            <a:off x="1009650" y="5749925"/>
            <a:ext cx="1276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}</a:t>
            </a:r>
          </a:p>
        </p:txBody>
      </p:sp>
      <p:sp>
        <p:nvSpPr>
          <p:cNvPr id="33811" name="Text Box 19"/>
          <p:cNvSpPr>
            <a:spLocks noChangeArrowheads="1"/>
          </p:cNvSpPr>
          <p:nvPr/>
        </p:nvSpPr>
        <p:spPr bwMode="auto">
          <a:xfrm>
            <a:off x="762000" y="6096000"/>
            <a:ext cx="2019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zh-CN" altLang="en-US"/>
          </a:p>
        </p:txBody>
      </p:sp>
      <p:pic>
        <p:nvPicPr>
          <p:cNvPr id="33812" name="Picture 21" descr="COMPTR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163" y="5486400"/>
            <a:ext cx="1366837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3813" name="Group 30"/>
          <p:cNvGrpSpPr>
            <a:grpSpLocks/>
          </p:cNvGrpSpPr>
          <p:nvPr/>
        </p:nvGrpSpPr>
        <p:grpSpPr bwMode="auto">
          <a:xfrm>
            <a:off x="4859338" y="765175"/>
            <a:ext cx="4144962" cy="2301875"/>
            <a:chOff x="0" y="0"/>
            <a:chExt cx="2611" cy="1450"/>
          </a:xfrm>
        </p:grpSpPr>
        <p:sp>
          <p:nvSpPr>
            <p:cNvPr id="33814" name="AutoShape 31"/>
            <p:cNvSpPr>
              <a:spLocks noChangeArrowheads="1"/>
            </p:cNvSpPr>
            <p:nvPr/>
          </p:nvSpPr>
          <p:spPr bwMode="auto">
            <a:xfrm>
              <a:off x="0" y="48"/>
              <a:ext cx="1043" cy="336"/>
            </a:xfrm>
            <a:prstGeom prst="wedgeEllipseCallout">
              <a:avLst>
                <a:gd name="adj1" fmla="val 57569"/>
                <a:gd name="adj2" fmla="val 94343"/>
              </a:avLst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int a[3][2]</a:t>
              </a:r>
              <a:endParaRPr lang="zh-CN" altLang="en-US"/>
            </a:p>
          </p:txBody>
        </p:sp>
        <p:sp>
          <p:nvSpPr>
            <p:cNvPr id="33815" name="Rectangle 32"/>
            <p:cNvSpPr>
              <a:spLocks noChangeArrowheads="1"/>
            </p:cNvSpPr>
            <p:nvPr/>
          </p:nvSpPr>
          <p:spPr bwMode="auto">
            <a:xfrm>
              <a:off x="1335" y="0"/>
              <a:ext cx="1267" cy="1440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rgbClr val="66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33816" name="Line 33"/>
            <p:cNvSpPr>
              <a:spLocks noChangeShapeType="1"/>
            </p:cNvSpPr>
            <p:nvPr/>
          </p:nvSpPr>
          <p:spPr bwMode="auto">
            <a:xfrm>
              <a:off x="1324" y="245"/>
              <a:ext cx="1256" cy="1"/>
            </a:xfrm>
            <a:prstGeom prst="line">
              <a:avLst/>
            </a:prstGeom>
            <a:noFill/>
            <a:ln w="9525" cap="flat" cmpd="sng">
              <a:solidFill>
                <a:srgbClr val="66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33817" name="Line 34"/>
            <p:cNvSpPr>
              <a:spLocks noChangeShapeType="1"/>
            </p:cNvSpPr>
            <p:nvPr/>
          </p:nvSpPr>
          <p:spPr bwMode="auto">
            <a:xfrm>
              <a:off x="1353" y="463"/>
              <a:ext cx="1256" cy="1"/>
            </a:xfrm>
            <a:prstGeom prst="line">
              <a:avLst/>
            </a:prstGeom>
            <a:noFill/>
            <a:ln w="9525" cap="flat" cmpd="sng">
              <a:solidFill>
                <a:srgbClr val="66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33818" name="Line 35"/>
            <p:cNvSpPr>
              <a:spLocks noChangeShapeType="1"/>
            </p:cNvSpPr>
            <p:nvPr/>
          </p:nvSpPr>
          <p:spPr bwMode="auto">
            <a:xfrm>
              <a:off x="1326" y="710"/>
              <a:ext cx="1267" cy="1"/>
            </a:xfrm>
            <a:prstGeom prst="line">
              <a:avLst/>
            </a:prstGeom>
            <a:noFill/>
            <a:ln w="9525" cap="flat" cmpd="sng">
              <a:solidFill>
                <a:srgbClr val="66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33819" name="Line 36"/>
            <p:cNvSpPr>
              <a:spLocks noChangeShapeType="1"/>
            </p:cNvSpPr>
            <p:nvPr/>
          </p:nvSpPr>
          <p:spPr bwMode="auto">
            <a:xfrm>
              <a:off x="1344" y="960"/>
              <a:ext cx="1267" cy="1"/>
            </a:xfrm>
            <a:prstGeom prst="line">
              <a:avLst/>
            </a:prstGeom>
            <a:noFill/>
            <a:ln w="9525" cap="flat" cmpd="sng">
              <a:solidFill>
                <a:srgbClr val="66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33820" name="Line 37"/>
            <p:cNvSpPr>
              <a:spLocks noChangeShapeType="1"/>
            </p:cNvSpPr>
            <p:nvPr/>
          </p:nvSpPr>
          <p:spPr bwMode="auto">
            <a:xfrm>
              <a:off x="1326" y="1189"/>
              <a:ext cx="1267" cy="1"/>
            </a:xfrm>
            <a:prstGeom prst="line">
              <a:avLst/>
            </a:prstGeom>
            <a:noFill/>
            <a:ln w="9525" cap="flat" cmpd="sng">
              <a:solidFill>
                <a:srgbClr val="66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33821" name="Text Box 38"/>
            <p:cNvSpPr>
              <a:spLocks noChangeArrowheads="1"/>
            </p:cNvSpPr>
            <p:nvPr/>
          </p:nvSpPr>
          <p:spPr bwMode="auto">
            <a:xfrm>
              <a:off x="1728" y="240"/>
              <a:ext cx="55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</a:t>
              </a:r>
              <a:r>
                <a:rPr lang="en-US" sz="2000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][1]</a:t>
              </a:r>
              <a:endParaRPr lang="zh-CN" altLang="en-US"/>
            </a:p>
          </p:txBody>
        </p:sp>
        <p:sp>
          <p:nvSpPr>
            <p:cNvPr id="33822" name="Text Box 39"/>
            <p:cNvSpPr>
              <a:spLocks noChangeArrowheads="1"/>
            </p:cNvSpPr>
            <p:nvPr/>
          </p:nvSpPr>
          <p:spPr bwMode="auto">
            <a:xfrm>
              <a:off x="1728" y="480"/>
              <a:ext cx="55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</a:t>
              </a:r>
              <a:r>
                <a:rPr lang="en-US" sz="2000">
                  <a:solidFill>
                    <a:srgbClr val="669900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][0]</a:t>
              </a:r>
              <a:endParaRPr lang="zh-CN" altLang="en-US"/>
            </a:p>
          </p:txBody>
        </p:sp>
        <p:sp>
          <p:nvSpPr>
            <p:cNvPr id="33823" name="Text Box 40"/>
            <p:cNvSpPr>
              <a:spLocks noChangeArrowheads="1"/>
            </p:cNvSpPr>
            <p:nvPr/>
          </p:nvSpPr>
          <p:spPr bwMode="auto">
            <a:xfrm>
              <a:off x="1728" y="720"/>
              <a:ext cx="55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</a:t>
              </a:r>
              <a:r>
                <a:rPr lang="en-US" sz="2000">
                  <a:solidFill>
                    <a:srgbClr val="669900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][1]</a:t>
              </a:r>
              <a:endParaRPr lang="zh-CN" altLang="en-US"/>
            </a:p>
          </p:txBody>
        </p:sp>
        <p:sp>
          <p:nvSpPr>
            <p:cNvPr id="33824" name="Text Box 41"/>
            <p:cNvSpPr>
              <a:spLocks noChangeArrowheads="1"/>
            </p:cNvSpPr>
            <p:nvPr/>
          </p:nvSpPr>
          <p:spPr bwMode="auto">
            <a:xfrm>
              <a:off x="1728" y="960"/>
              <a:ext cx="55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</a:t>
              </a:r>
              <a:r>
                <a:rPr lang="en-US" sz="2000">
                  <a:solidFill>
                    <a:srgbClr val="FF3300"/>
                  </a:solidFill>
                  <a:latin typeface="Times New Roman" pitchFamily="18" charset="0"/>
                  <a:sym typeface="Times New Roman" pitchFamily="18" charset="0"/>
                </a:rPr>
                <a:t>2</a:t>
              </a:r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][0]</a:t>
              </a:r>
              <a:endParaRPr lang="zh-CN" altLang="en-US"/>
            </a:p>
          </p:txBody>
        </p:sp>
        <p:sp>
          <p:nvSpPr>
            <p:cNvPr id="33825" name="Text Box 42"/>
            <p:cNvSpPr>
              <a:spLocks noChangeArrowheads="1"/>
            </p:cNvSpPr>
            <p:nvPr/>
          </p:nvSpPr>
          <p:spPr bwMode="auto">
            <a:xfrm>
              <a:off x="1728" y="1200"/>
              <a:ext cx="55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</a:t>
              </a:r>
              <a:r>
                <a:rPr lang="en-US" sz="2000">
                  <a:solidFill>
                    <a:srgbClr val="FF3300"/>
                  </a:solidFill>
                  <a:latin typeface="Times New Roman" pitchFamily="18" charset="0"/>
                  <a:sym typeface="Times New Roman" pitchFamily="18" charset="0"/>
                </a:rPr>
                <a:t>2</a:t>
              </a:r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][1]</a:t>
              </a:r>
              <a:endParaRPr lang="zh-CN" altLang="en-US"/>
            </a:p>
          </p:txBody>
        </p:sp>
        <p:grpSp>
          <p:nvGrpSpPr>
            <p:cNvPr id="33826" name="Group 43"/>
            <p:cNvGrpSpPr>
              <a:grpSpLocks/>
            </p:cNvGrpSpPr>
            <p:nvPr/>
          </p:nvGrpSpPr>
          <p:grpSpPr bwMode="auto">
            <a:xfrm>
              <a:off x="1152" y="25"/>
              <a:ext cx="206" cy="1425"/>
              <a:chOff x="0" y="0"/>
              <a:chExt cx="206" cy="1425"/>
            </a:xfrm>
          </p:grpSpPr>
          <p:sp>
            <p:nvSpPr>
              <p:cNvPr id="33827" name="Text Box 44"/>
              <p:cNvSpPr>
                <a:spLocks noChangeArrowheads="1"/>
              </p:cNvSpPr>
              <p:nvPr/>
            </p:nvSpPr>
            <p:spPr bwMode="auto">
              <a:xfrm>
                <a:off x="10" y="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0</a:t>
                </a:r>
                <a:endParaRPr lang="zh-CN" altLang="en-US"/>
              </a:p>
            </p:txBody>
          </p:sp>
          <p:sp>
            <p:nvSpPr>
              <p:cNvPr id="33828" name="Text Box 45"/>
              <p:cNvSpPr>
                <a:spLocks noChangeArrowheads="1"/>
              </p:cNvSpPr>
              <p:nvPr/>
            </p:nvSpPr>
            <p:spPr bwMode="auto">
              <a:xfrm>
                <a:off x="10" y="21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1</a:t>
                </a:r>
                <a:endParaRPr lang="zh-CN" altLang="en-US"/>
              </a:p>
            </p:txBody>
          </p:sp>
          <p:sp>
            <p:nvSpPr>
              <p:cNvPr id="33829" name="Text Box 46"/>
              <p:cNvSpPr>
                <a:spLocks noChangeArrowheads="1"/>
              </p:cNvSpPr>
              <p:nvPr/>
            </p:nvSpPr>
            <p:spPr bwMode="auto">
              <a:xfrm>
                <a:off x="10" y="93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4</a:t>
                </a:r>
                <a:endParaRPr lang="zh-CN" altLang="en-US"/>
              </a:p>
            </p:txBody>
          </p:sp>
          <p:sp>
            <p:nvSpPr>
              <p:cNvPr id="33830" name="Text Box 47"/>
              <p:cNvSpPr>
                <a:spLocks noChangeArrowheads="1"/>
              </p:cNvSpPr>
              <p:nvPr/>
            </p:nvSpPr>
            <p:spPr bwMode="auto">
              <a:xfrm>
                <a:off x="10" y="117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5</a:t>
                </a:r>
                <a:endParaRPr lang="zh-CN" altLang="en-US"/>
              </a:p>
            </p:txBody>
          </p:sp>
          <p:sp>
            <p:nvSpPr>
              <p:cNvPr id="33831" name="Text Box 48"/>
              <p:cNvSpPr>
                <a:spLocks noChangeArrowheads="1"/>
              </p:cNvSpPr>
              <p:nvPr/>
            </p:nvSpPr>
            <p:spPr bwMode="auto">
              <a:xfrm>
                <a:off x="0" y="407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2</a:t>
                </a:r>
                <a:endParaRPr lang="zh-CN" altLang="en-US"/>
              </a:p>
            </p:txBody>
          </p:sp>
          <p:sp>
            <p:nvSpPr>
              <p:cNvPr id="33832" name="Text Box 49"/>
              <p:cNvSpPr>
                <a:spLocks noChangeArrowheads="1"/>
              </p:cNvSpPr>
              <p:nvPr/>
            </p:nvSpPr>
            <p:spPr bwMode="auto">
              <a:xfrm>
                <a:off x="0" y="69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3</a:t>
                </a:r>
                <a:endParaRPr lang="zh-CN" altLang="en-US"/>
              </a:p>
            </p:txBody>
          </p:sp>
        </p:grpSp>
        <p:sp>
          <p:nvSpPr>
            <p:cNvPr id="33833" name="Text Box 50"/>
            <p:cNvSpPr>
              <a:spLocks noChangeArrowheads="1"/>
            </p:cNvSpPr>
            <p:nvPr/>
          </p:nvSpPr>
          <p:spPr bwMode="auto">
            <a:xfrm>
              <a:off x="1728" y="0"/>
              <a:ext cx="55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</a:t>
              </a:r>
              <a:r>
                <a:rPr lang="en-US" sz="2000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][0]</a:t>
              </a:r>
              <a:endParaRPr lang="zh-CN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364055" y="4581080"/>
            <a:ext cx="3640246" cy="80021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一维数组与二维数组的关系</a:t>
            </a:r>
            <a:endParaRPr lang="en-US" altLang="zh-CN" sz="2000" dirty="0" smtClean="0"/>
          </a:p>
          <a:p>
            <a:pPr defTabSz="0">
              <a:spcBef>
                <a:spcPct val="30000"/>
              </a:spcBef>
              <a:defRPr/>
            </a:pPr>
            <a:r>
              <a:rPr lang="en-US" altLang="zh-CN" sz="2000" dirty="0"/>
              <a:t>A[i][j] ===&gt; </a:t>
            </a:r>
            <a:r>
              <a:rPr lang="en-US" altLang="zh-CN" sz="2000" dirty="0" smtClean="0"/>
              <a:t>A[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*</a:t>
            </a:r>
            <a:r>
              <a:rPr lang="en-US" altLang="zh-CN" sz="2000" dirty="0" err="1" smtClean="0"/>
              <a:t>column+j</a:t>
            </a:r>
            <a:r>
              <a:rPr lang="en-US" altLang="zh-CN" sz="2000" dirty="0" smtClean="0"/>
              <a:t>]</a:t>
            </a:r>
            <a:endParaRPr lang="zh-CN" altLang="en-US" sz="20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AutoShape 2"/>
          <p:cNvSpPr>
            <a:spLocks noChangeArrowheads="1"/>
          </p:cNvSpPr>
          <p:nvPr/>
        </p:nvSpPr>
        <p:spPr bwMode="auto">
          <a:xfrm>
            <a:off x="1006475" y="1676400"/>
            <a:ext cx="7848600" cy="4171950"/>
          </a:xfrm>
          <a:prstGeom prst="roundRect">
            <a:avLst>
              <a:gd name="adj" fmla="val 12278"/>
            </a:avLst>
          </a:prstGeom>
          <a:solidFill>
            <a:srgbClr val="C1EAFF"/>
          </a:solidFill>
          <a:ln w="19050" cmpd="sng">
            <a:solidFill>
              <a:srgbClr val="FF33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34819" name="Text Box 4"/>
          <p:cNvSpPr>
            <a:spLocks noChangeArrowheads="1"/>
          </p:cNvSpPr>
          <p:nvPr/>
        </p:nvSpPr>
        <p:spPr bwMode="auto">
          <a:xfrm>
            <a:off x="1257300" y="1924050"/>
            <a:ext cx="7067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The  sum of array=42</a:t>
            </a:r>
            <a:endParaRPr lang="zh-CN" altLang="en-US"/>
          </a:p>
        </p:txBody>
      </p:sp>
      <p:sp>
        <p:nvSpPr>
          <p:cNvPr id="34820" name="Text Box 5"/>
          <p:cNvSpPr>
            <a:spLocks noChangeArrowheads="1"/>
          </p:cNvSpPr>
          <p:nvPr/>
        </p:nvSpPr>
        <p:spPr bwMode="auto">
          <a:xfrm>
            <a:off x="1257300" y="2540000"/>
            <a:ext cx="7067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The average of array= 3.00</a:t>
            </a:r>
            <a:endParaRPr lang="zh-CN" altLang="en-US"/>
          </a:p>
        </p:txBody>
      </p:sp>
      <p:sp>
        <p:nvSpPr>
          <p:cNvPr id="34821" name="Text Box 6"/>
          <p:cNvSpPr>
            <a:spLocks noChangeArrowheads="1"/>
          </p:cNvSpPr>
          <p:nvPr/>
        </p:nvSpPr>
        <p:spPr bwMode="auto">
          <a:xfrm>
            <a:off x="1257300" y="3157538"/>
            <a:ext cx="7067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The number of Bigger then average are:</a:t>
            </a:r>
            <a:endParaRPr lang="zh-CN" altLang="en-US"/>
          </a:p>
        </p:txBody>
      </p:sp>
      <p:sp>
        <p:nvSpPr>
          <p:cNvPr id="34822" name="Text Box 7"/>
          <p:cNvSpPr>
            <a:spLocks noChangeArrowheads="1"/>
          </p:cNvSpPr>
          <p:nvPr/>
        </p:nvSpPr>
        <p:spPr bwMode="auto">
          <a:xfrm>
            <a:off x="1390650" y="3775075"/>
            <a:ext cx="2190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arr[0] [0]=6</a:t>
            </a:r>
            <a:endParaRPr lang="zh-CN" altLang="en-US"/>
          </a:p>
        </p:txBody>
      </p:sp>
      <p:sp>
        <p:nvSpPr>
          <p:cNvPr id="34823" name="Text Box 8"/>
          <p:cNvSpPr>
            <a:spLocks noChangeArrowheads="1"/>
          </p:cNvSpPr>
          <p:nvPr/>
        </p:nvSpPr>
        <p:spPr bwMode="auto">
          <a:xfrm>
            <a:off x="3676650" y="3775075"/>
            <a:ext cx="2190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arr[0] [1]=4</a:t>
            </a:r>
            <a:endParaRPr lang="zh-CN" altLang="en-US"/>
          </a:p>
        </p:txBody>
      </p:sp>
      <p:sp>
        <p:nvSpPr>
          <p:cNvPr id="34824" name="Text Box 9"/>
          <p:cNvSpPr>
            <a:spLocks noChangeArrowheads="1"/>
          </p:cNvSpPr>
          <p:nvPr/>
        </p:nvSpPr>
        <p:spPr bwMode="auto">
          <a:xfrm>
            <a:off x="5981700" y="3775075"/>
            <a:ext cx="2190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arr[0] [2]=9</a:t>
            </a:r>
            <a:endParaRPr lang="zh-CN" altLang="en-US"/>
          </a:p>
        </p:txBody>
      </p:sp>
      <p:sp>
        <p:nvSpPr>
          <p:cNvPr id="34825" name="Text Box 10"/>
          <p:cNvSpPr>
            <a:spLocks noChangeArrowheads="1"/>
          </p:cNvSpPr>
          <p:nvPr/>
        </p:nvSpPr>
        <p:spPr bwMode="auto">
          <a:xfrm>
            <a:off x="1390650" y="4392613"/>
            <a:ext cx="2190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arr[1] [2]=8</a:t>
            </a:r>
            <a:endParaRPr lang="zh-CN" altLang="en-US"/>
          </a:p>
        </p:txBody>
      </p:sp>
      <p:sp>
        <p:nvSpPr>
          <p:cNvPr id="34826" name="Text Box 11"/>
          <p:cNvSpPr>
            <a:spLocks noChangeArrowheads="1"/>
          </p:cNvSpPr>
          <p:nvPr/>
        </p:nvSpPr>
        <p:spPr bwMode="auto">
          <a:xfrm>
            <a:off x="3676650" y="4392613"/>
            <a:ext cx="2190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arr[1] [3]=7</a:t>
            </a:r>
            <a:endParaRPr lang="zh-CN" altLang="en-US"/>
          </a:p>
        </p:txBody>
      </p:sp>
      <p:sp>
        <p:nvSpPr>
          <p:cNvPr id="34827" name="Text Box 12"/>
          <p:cNvSpPr>
            <a:spLocks noChangeArrowheads="1"/>
          </p:cNvSpPr>
          <p:nvPr/>
        </p:nvSpPr>
        <p:spPr bwMode="auto">
          <a:xfrm>
            <a:off x="1390650" y="5010150"/>
            <a:ext cx="2190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arr[2] [1]=4</a:t>
            </a:r>
            <a:endParaRPr lang="zh-CN" altLang="en-US"/>
          </a:p>
        </p:txBody>
      </p:sp>
      <p:sp>
        <p:nvSpPr>
          <p:cNvPr id="34828" name="Text Box 13"/>
          <p:cNvSpPr>
            <a:spLocks noChangeArrowheads="1"/>
          </p:cNvSpPr>
          <p:nvPr/>
        </p:nvSpPr>
        <p:spPr bwMode="auto">
          <a:xfrm>
            <a:off x="3676650" y="5010150"/>
            <a:ext cx="2933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arr[2] [2]=10</a:t>
            </a:r>
            <a:endParaRPr lang="zh-CN" altLang="en-US"/>
          </a:p>
        </p:txBody>
      </p:sp>
      <p:grpSp>
        <p:nvGrpSpPr>
          <p:cNvPr id="34829" name="Group 21"/>
          <p:cNvGrpSpPr>
            <a:grpSpLocks/>
          </p:cNvGrpSpPr>
          <p:nvPr/>
        </p:nvGrpSpPr>
        <p:grpSpPr bwMode="auto">
          <a:xfrm>
            <a:off x="7239000" y="0"/>
            <a:ext cx="1593850" cy="404813"/>
            <a:chOff x="0" y="0"/>
            <a:chExt cx="960" cy="288"/>
          </a:xfrm>
        </p:grpSpPr>
        <p:sp>
          <p:nvSpPr>
            <p:cNvPr id="34830" name="Rectangle 22"/>
            <p:cNvSpPr>
              <a:spLocks noChangeArrowheads="1"/>
            </p:cNvSpPr>
            <p:nvPr/>
          </p:nvSpPr>
          <p:spPr bwMode="auto">
            <a:xfrm>
              <a:off x="0" y="0"/>
              <a:ext cx="958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34831" name="Rectangle 23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34832" name="Text Box 27"/>
          <p:cNvSpPr>
            <a:spLocks noChangeArrowheads="1"/>
          </p:cNvSpPr>
          <p:nvPr/>
        </p:nvSpPr>
        <p:spPr bwMode="auto">
          <a:xfrm>
            <a:off x="1619250" y="260350"/>
            <a:ext cx="2160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FFFFFF"/>
                </a:solidFill>
                <a:ea typeface="隶书" pitchFamily="49" charset="-122"/>
              </a:rPr>
              <a:t>运行结果</a:t>
            </a:r>
            <a:r>
              <a:rPr lang="zh-CN" altLang="en-US">
                <a:solidFill>
                  <a:srgbClr val="FFFFFF"/>
                </a:solidFill>
                <a:ea typeface="隶书" pitchFamily="49" charset="-122"/>
              </a:rPr>
              <a:t>：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>
            <a:spLocks noChangeArrowheads="1"/>
          </p:cNvSpPr>
          <p:nvPr/>
        </p:nvSpPr>
        <p:spPr bwMode="auto">
          <a:xfrm>
            <a:off x="323850" y="188913"/>
            <a:ext cx="58324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二维数组与一维数组的对应关系：</a:t>
            </a:r>
            <a:endParaRPr lang="zh-CN" altLang="en-US"/>
          </a:p>
        </p:txBody>
      </p:sp>
      <p:sp>
        <p:nvSpPr>
          <p:cNvPr id="35843" name="Rectangle 4"/>
          <p:cNvSpPr>
            <a:spLocks noChangeArrowheads="1"/>
          </p:cNvSpPr>
          <p:nvPr/>
        </p:nvSpPr>
        <p:spPr bwMode="auto">
          <a:xfrm>
            <a:off x="1571625" y="1273175"/>
            <a:ext cx="1828800" cy="466725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FFFF00"/>
              </a:solidFill>
              <a:sym typeface="Arial" pitchFamily="34" charset="0"/>
            </a:endParaRPr>
          </a:p>
        </p:txBody>
      </p:sp>
      <p:sp>
        <p:nvSpPr>
          <p:cNvPr id="35844" name="Line 5"/>
          <p:cNvSpPr>
            <a:spLocks noChangeShapeType="1"/>
          </p:cNvSpPr>
          <p:nvPr/>
        </p:nvSpPr>
        <p:spPr bwMode="auto">
          <a:xfrm>
            <a:off x="3400425" y="5654675"/>
            <a:ext cx="1588" cy="28575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35845" name="Line 6"/>
          <p:cNvSpPr>
            <a:spLocks noChangeShapeType="1"/>
          </p:cNvSpPr>
          <p:nvPr/>
        </p:nvSpPr>
        <p:spPr bwMode="auto">
          <a:xfrm>
            <a:off x="1571625" y="1635125"/>
            <a:ext cx="1847850" cy="1588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35846" name="Text Box 7"/>
          <p:cNvSpPr>
            <a:spLocks noChangeArrowheads="1"/>
          </p:cNvSpPr>
          <p:nvPr/>
        </p:nvSpPr>
        <p:spPr bwMode="auto">
          <a:xfrm>
            <a:off x="2219325" y="1196975"/>
            <a:ext cx="704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6</a:t>
            </a:r>
          </a:p>
        </p:txBody>
      </p:sp>
      <p:sp>
        <p:nvSpPr>
          <p:cNvPr id="35847" name="Text Box 8"/>
          <p:cNvSpPr>
            <a:spLocks noChangeArrowheads="1"/>
          </p:cNvSpPr>
          <p:nvPr/>
        </p:nvSpPr>
        <p:spPr bwMode="auto">
          <a:xfrm>
            <a:off x="466725" y="1196975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A[0][0]</a:t>
            </a:r>
          </a:p>
        </p:txBody>
      </p:sp>
      <p:sp>
        <p:nvSpPr>
          <p:cNvPr id="35848" name="Text Box 9"/>
          <p:cNvSpPr>
            <a:spLocks noChangeArrowheads="1"/>
          </p:cNvSpPr>
          <p:nvPr/>
        </p:nvSpPr>
        <p:spPr bwMode="auto">
          <a:xfrm>
            <a:off x="466725" y="1590675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A[0][1]</a:t>
            </a:r>
          </a:p>
        </p:txBody>
      </p:sp>
      <p:sp>
        <p:nvSpPr>
          <p:cNvPr id="35849" name="Text Box 10"/>
          <p:cNvSpPr>
            <a:spLocks noChangeArrowheads="1"/>
          </p:cNvSpPr>
          <p:nvPr/>
        </p:nvSpPr>
        <p:spPr bwMode="auto">
          <a:xfrm>
            <a:off x="466725" y="1984375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A[0][2]</a:t>
            </a:r>
          </a:p>
        </p:txBody>
      </p:sp>
      <p:sp>
        <p:nvSpPr>
          <p:cNvPr id="35850" name="Text Box 11"/>
          <p:cNvSpPr>
            <a:spLocks noChangeArrowheads="1"/>
          </p:cNvSpPr>
          <p:nvPr/>
        </p:nvSpPr>
        <p:spPr bwMode="auto">
          <a:xfrm>
            <a:off x="466725" y="2376488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A[0][3]</a:t>
            </a:r>
          </a:p>
        </p:txBody>
      </p:sp>
      <p:sp>
        <p:nvSpPr>
          <p:cNvPr id="35851" name="Text Box 12"/>
          <p:cNvSpPr>
            <a:spLocks noChangeArrowheads="1"/>
          </p:cNvSpPr>
          <p:nvPr/>
        </p:nvSpPr>
        <p:spPr bwMode="auto">
          <a:xfrm>
            <a:off x="466725" y="2770188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A[1][0]</a:t>
            </a:r>
          </a:p>
        </p:txBody>
      </p:sp>
      <p:sp>
        <p:nvSpPr>
          <p:cNvPr id="35852" name="Text Box 13"/>
          <p:cNvSpPr>
            <a:spLocks noChangeArrowheads="1"/>
          </p:cNvSpPr>
          <p:nvPr/>
        </p:nvSpPr>
        <p:spPr bwMode="auto">
          <a:xfrm>
            <a:off x="466725" y="3163888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A[1][1]</a:t>
            </a:r>
          </a:p>
        </p:txBody>
      </p:sp>
      <p:sp>
        <p:nvSpPr>
          <p:cNvPr id="35853" name="Text Box 14"/>
          <p:cNvSpPr>
            <a:spLocks noChangeArrowheads="1"/>
          </p:cNvSpPr>
          <p:nvPr/>
        </p:nvSpPr>
        <p:spPr bwMode="auto">
          <a:xfrm>
            <a:off x="466725" y="3556000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A[1][2]</a:t>
            </a:r>
          </a:p>
        </p:txBody>
      </p:sp>
      <p:sp>
        <p:nvSpPr>
          <p:cNvPr id="35854" name="Text Box 15"/>
          <p:cNvSpPr>
            <a:spLocks noChangeArrowheads="1"/>
          </p:cNvSpPr>
          <p:nvPr/>
        </p:nvSpPr>
        <p:spPr bwMode="auto">
          <a:xfrm>
            <a:off x="466725" y="3949700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A[1][3]</a:t>
            </a:r>
          </a:p>
        </p:txBody>
      </p:sp>
      <p:sp>
        <p:nvSpPr>
          <p:cNvPr id="35855" name="Text Box 16"/>
          <p:cNvSpPr>
            <a:spLocks noChangeArrowheads="1"/>
          </p:cNvSpPr>
          <p:nvPr/>
        </p:nvSpPr>
        <p:spPr bwMode="auto">
          <a:xfrm>
            <a:off x="466725" y="4343400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A[2][0]</a:t>
            </a:r>
          </a:p>
        </p:txBody>
      </p:sp>
      <p:sp>
        <p:nvSpPr>
          <p:cNvPr id="35856" name="Text Box 17"/>
          <p:cNvSpPr>
            <a:spLocks noChangeArrowheads="1"/>
          </p:cNvSpPr>
          <p:nvPr/>
        </p:nvSpPr>
        <p:spPr bwMode="auto">
          <a:xfrm>
            <a:off x="466725" y="4735513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A[2][1]</a:t>
            </a:r>
          </a:p>
        </p:txBody>
      </p:sp>
      <p:sp>
        <p:nvSpPr>
          <p:cNvPr id="35857" name="Text Box 18"/>
          <p:cNvSpPr>
            <a:spLocks noChangeArrowheads="1"/>
          </p:cNvSpPr>
          <p:nvPr/>
        </p:nvSpPr>
        <p:spPr bwMode="auto">
          <a:xfrm>
            <a:off x="466725" y="5129213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A[2][2]</a:t>
            </a:r>
          </a:p>
        </p:txBody>
      </p:sp>
      <p:sp>
        <p:nvSpPr>
          <p:cNvPr id="35858" name="Text Box 19"/>
          <p:cNvSpPr>
            <a:spLocks noChangeArrowheads="1"/>
          </p:cNvSpPr>
          <p:nvPr/>
        </p:nvSpPr>
        <p:spPr bwMode="auto">
          <a:xfrm>
            <a:off x="466725" y="5521325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A[2][3]</a:t>
            </a:r>
          </a:p>
        </p:txBody>
      </p:sp>
      <p:sp>
        <p:nvSpPr>
          <p:cNvPr id="35859" name="Line 20"/>
          <p:cNvSpPr>
            <a:spLocks noChangeShapeType="1"/>
          </p:cNvSpPr>
          <p:nvPr/>
        </p:nvSpPr>
        <p:spPr bwMode="auto">
          <a:xfrm>
            <a:off x="1571625" y="2035175"/>
            <a:ext cx="1847850" cy="1588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35860" name="Text Box 21"/>
          <p:cNvSpPr>
            <a:spLocks noChangeArrowheads="1"/>
          </p:cNvSpPr>
          <p:nvPr/>
        </p:nvSpPr>
        <p:spPr bwMode="auto">
          <a:xfrm>
            <a:off x="2219325" y="1593850"/>
            <a:ext cx="704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4</a:t>
            </a:r>
          </a:p>
        </p:txBody>
      </p:sp>
      <p:sp>
        <p:nvSpPr>
          <p:cNvPr id="35861" name="Line 22"/>
          <p:cNvSpPr>
            <a:spLocks noChangeShapeType="1"/>
          </p:cNvSpPr>
          <p:nvPr/>
        </p:nvSpPr>
        <p:spPr bwMode="auto">
          <a:xfrm>
            <a:off x="1571625" y="2435225"/>
            <a:ext cx="1847850" cy="1588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35862" name="Text Box 23"/>
          <p:cNvSpPr>
            <a:spLocks noChangeArrowheads="1"/>
          </p:cNvSpPr>
          <p:nvPr/>
        </p:nvSpPr>
        <p:spPr bwMode="auto">
          <a:xfrm>
            <a:off x="2219325" y="1990725"/>
            <a:ext cx="704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9</a:t>
            </a:r>
          </a:p>
        </p:txBody>
      </p:sp>
      <p:sp>
        <p:nvSpPr>
          <p:cNvPr id="35863" name="Line 24"/>
          <p:cNvSpPr>
            <a:spLocks noChangeShapeType="1"/>
          </p:cNvSpPr>
          <p:nvPr/>
        </p:nvSpPr>
        <p:spPr bwMode="auto">
          <a:xfrm>
            <a:off x="1571625" y="2778125"/>
            <a:ext cx="1847850" cy="1588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35864" name="Text Box 25"/>
          <p:cNvSpPr>
            <a:spLocks noChangeArrowheads="1"/>
          </p:cNvSpPr>
          <p:nvPr/>
        </p:nvSpPr>
        <p:spPr bwMode="auto">
          <a:xfrm>
            <a:off x="1971675" y="2386013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-</a:t>
            </a: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13</a:t>
            </a:r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35865" name="Line 26"/>
          <p:cNvSpPr>
            <a:spLocks noChangeShapeType="1"/>
          </p:cNvSpPr>
          <p:nvPr/>
        </p:nvSpPr>
        <p:spPr bwMode="auto">
          <a:xfrm>
            <a:off x="1571625" y="3159125"/>
            <a:ext cx="1847850" cy="1588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35866" name="Text Box 27"/>
          <p:cNvSpPr>
            <a:spLocks noChangeArrowheads="1"/>
          </p:cNvSpPr>
          <p:nvPr/>
        </p:nvSpPr>
        <p:spPr bwMode="auto">
          <a:xfrm>
            <a:off x="2066925" y="2782888"/>
            <a:ext cx="704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-</a:t>
            </a: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1</a:t>
            </a:r>
          </a:p>
        </p:txBody>
      </p:sp>
      <p:sp>
        <p:nvSpPr>
          <p:cNvPr id="35867" name="Line 28"/>
          <p:cNvSpPr>
            <a:spLocks noChangeShapeType="1"/>
          </p:cNvSpPr>
          <p:nvPr/>
        </p:nvSpPr>
        <p:spPr bwMode="auto">
          <a:xfrm>
            <a:off x="1571625" y="3559175"/>
            <a:ext cx="1847850" cy="1588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35868" name="Text Box 29"/>
          <p:cNvSpPr>
            <a:spLocks noChangeArrowheads="1"/>
          </p:cNvSpPr>
          <p:nvPr/>
        </p:nvSpPr>
        <p:spPr bwMode="auto">
          <a:xfrm>
            <a:off x="2219325" y="3178175"/>
            <a:ext cx="704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3</a:t>
            </a:r>
          </a:p>
        </p:txBody>
      </p:sp>
      <p:sp>
        <p:nvSpPr>
          <p:cNvPr id="35869" name="Line 30"/>
          <p:cNvSpPr>
            <a:spLocks noChangeShapeType="1"/>
          </p:cNvSpPr>
          <p:nvPr/>
        </p:nvSpPr>
        <p:spPr bwMode="auto">
          <a:xfrm>
            <a:off x="1571625" y="3921125"/>
            <a:ext cx="1847850" cy="1588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35870" name="Text Box 31"/>
          <p:cNvSpPr>
            <a:spLocks noChangeArrowheads="1"/>
          </p:cNvSpPr>
          <p:nvPr/>
        </p:nvSpPr>
        <p:spPr bwMode="auto">
          <a:xfrm>
            <a:off x="2219325" y="3575050"/>
            <a:ext cx="704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8</a:t>
            </a:r>
          </a:p>
        </p:txBody>
      </p:sp>
      <p:sp>
        <p:nvSpPr>
          <p:cNvPr id="35871" name="Line 32"/>
          <p:cNvSpPr>
            <a:spLocks noChangeShapeType="1"/>
          </p:cNvSpPr>
          <p:nvPr/>
        </p:nvSpPr>
        <p:spPr bwMode="auto">
          <a:xfrm>
            <a:off x="1571625" y="4340225"/>
            <a:ext cx="1847850" cy="1588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35872" name="Text Box 33"/>
          <p:cNvSpPr>
            <a:spLocks noChangeArrowheads="1"/>
          </p:cNvSpPr>
          <p:nvPr/>
        </p:nvSpPr>
        <p:spPr bwMode="auto">
          <a:xfrm>
            <a:off x="2219325" y="3971925"/>
            <a:ext cx="704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7</a:t>
            </a:r>
          </a:p>
        </p:txBody>
      </p:sp>
      <p:sp>
        <p:nvSpPr>
          <p:cNvPr id="35873" name="Line 34"/>
          <p:cNvSpPr>
            <a:spLocks noChangeShapeType="1"/>
          </p:cNvSpPr>
          <p:nvPr/>
        </p:nvSpPr>
        <p:spPr bwMode="auto">
          <a:xfrm>
            <a:off x="1571625" y="4778375"/>
            <a:ext cx="1847850" cy="1588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35874" name="Text Box 35"/>
          <p:cNvSpPr>
            <a:spLocks noChangeArrowheads="1"/>
          </p:cNvSpPr>
          <p:nvPr/>
        </p:nvSpPr>
        <p:spPr bwMode="auto">
          <a:xfrm>
            <a:off x="2219325" y="4367213"/>
            <a:ext cx="704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3</a:t>
            </a:r>
          </a:p>
        </p:txBody>
      </p:sp>
      <p:sp>
        <p:nvSpPr>
          <p:cNvPr id="35875" name="Line 36"/>
          <p:cNvSpPr>
            <a:spLocks noChangeShapeType="1"/>
          </p:cNvSpPr>
          <p:nvPr/>
        </p:nvSpPr>
        <p:spPr bwMode="auto">
          <a:xfrm>
            <a:off x="1571625" y="5159375"/>
            <a:ext cx="1847850" cy="1588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35876" name="Text Box 37"/>
          <p:cNvSpPr>
            <a:spLocks noChangeArrowheads="1"/>
          </p:cNvSpPr>
          <p:nvPr/>
        </p:nvSpPr>
        <p:spPr bwMode="auto">
          <a:xfrm>
            <a:off x="2219325" y="4764088"/>
            <a:ext cx="704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4</a:t>
            </a:r>
          </a:p>
        </p:txBody>
      </p:sp>
      <p:sp>
        <p:nvSpPr>
          <p:cNvPr id="35877" name="Line 38"/>
          <p:cNvSpPr>
            <a:spLocks noChangeShapeType="1"/>
          </p:cNvSpPr>
          <p:nvPr/>
        </p:nvSpPr>
        <p:spPr bwMode="auto">
          <a:xfrm>
            <a:off x="1571625" y="5559425"/>
            <a:ext cx="1847850" cy="1588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35878" name="Text Box 39"/>
          <p:cNvSpPr>
            <a:spLocks noChangeArrowheads="1"/>
          </p:cNvSpPr>
          <p:nvPr/>
        </p:nvSpPr>
        <p:spPr bwMode="auto">
          <a:xfrm>
            <a:off x="2219325" y="5159375"/>
            <a:ext cx="704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12</a:t>
            </a:r>
          </a:p>
        </p:txBody>
      </p:sp>
      <p:sp>
        <p:nvSpPr>
          <p:cNvPr id="35879" name="Text Box 40"/>
          <p:cNvSpPr>
            <a:spLocks noChangeArrowheads="1"/>
          </p:cNvSpPr>
          <p:nvPr/>
        </p:nvSpPr>
        <p:spPr bwMode="auto">
          <a:xfrm>
            <a:off x="2219325" y="5559425"/>
            <a:ext cx="704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2</a:t>
            </a:r>
          </a:p>
        </p:txBody>
      </p:sp>
      <p:sp>
        <p:nvSpPr>
          <p:cNvPr id="35880" name="Text Box 41"/>
          <p:cNvSpPr>
            <a:spLocks noChangeArrowheads="1"/>
          </p:cNvSpPr>
          <p:nvPr/>
        </p:nvSpPr>
        <p:spPr bwMode="auto">
          <a:xfrm>
            <a:off x="3400425" y="1196975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A[0]</a:t>
            </a:r>
          </a:p>
        </p:txBody>
      </p:sp>
      <p:sp>
        <p:nvSpPr>
          <p:cNvPr id="35881" name="Text Box 42"/>
          <p:cNvSpPr>
            <a:spLocks noChangeArrowheads="1"/>
          </p:cNvSpPr>
          <p:nvPr/>
        </p:nvSpPr>
        <p:spPr bwMode="auto">
          <a:xfrm>
            <a:off x="3400425" y="1590675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A[1]</a:t>
            </a:r>
          </a:p>
        </p:txBody>
      </p:sp>
      <p:sp>
        <p:nvSpPr>
          <p:cNvPr id="35882" name="Text Box 43"/>
          <p:cNvSpPr>
            <a:spLocks noChangeArrowheads="1"/>
          </p:cNvSpPr>
          <p:nvPr/>
        </p:nvSpPr>
        <p:spPr bwMode="auto">
          <a:xfrm>
            <a:off x="3400425" y="1984375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A[2]</a:t>
            </a:r>
          </a:p>
        </p:txBody>
      </p:sp>
      <p:sp>
        <p:nvSpPr>
          <p:cNvPr id="35883" name="Text Box 44"/>
          <p:cNvSpPr>
            <a:spLocks noChangeArrowheads="1"/>
          </p:cNvSpPr>
          <p:nvPr/>
        </p:nvSpPr>
        <p:spPr bwMode="auto">
          <a:xfrm>
            <a:off x="3400425" y="2376488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A[3]</a:t>
            </a:r>
          </a:p>
        </p:txBody>
      </p:sp>
      <p:sp>
        <p:nvSpPr>
          <p:cNvPr id="35884" name="Text Box 45"/>
          <p:cNvSpPr>
            <a:spLocks noChangeArrowheads="1"/>
          </p:cNvSpPr>
          <p:nvPr/>
        </p:nvSpPr>
        <p:spPr bwMode="auto">
          <a:xfrm>
            <a:off x="3400425" y="2770188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A[4]</a:t>
            </a:r>
          </a:p>
        </p:txBody>
      </p:sp>
      <p:sp>
        <p:nvSpPr>
          <p:cNvPr id="35885" name="Text Box 46"/>
          <p:cNvSpPr>
            <a:spLocks noChangeArrowheads="1"/>
          </p:cNvSpPr>
          <p:nvPr/>
        </p:nvSpPr>
        <p:spPr bwMode="auto">
          <a:xfrm>
            <a:off x="3400425" y="3163888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A[5]</a:t>
            </a:r>
          </a:p>
        </p:txBody>
      </p:sp>
      <p:sp>
        <p:nvSpPr>
          <p:cNvPr id="35886" name="Text Box 47"/>
          <p:cNvSpPr>
            <a:spLocks noChangeArrowheads="1"/>
          </p:cNvSpPr>
          <p:nvPr/>
        </p:nvSpPr>
        <p:spPr bwMode="auto">
          <a:xfrm>
            <a:off x="3400425" y="3556000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A[6]</a:t>
            </a:r>
          </a:p>
        </p:txBody>
      </p:sp>
      <p:sp>
        <p:nvSpPr>
          <p:cNvPr id="35887" name="Text Box 48"/>
          <p:cNvSpPr>
            <a:spLocks noChangeArrowheads="1"/>
          </p:cNvSpPr>
          <p:nvPr/>
        </p:nvSpPr>
        <p:spPr bwMode="auto">
          <a:xfrm>
            <a:off x="3400425" y="3949700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A[7]</a:t>
            </a:r>
          </a:p>
        </p:txBody>
      </p:sp>
      <p:sp>
        <p:nvSpPr>
          <p:cNvPr id="35888" name="Text Box 49"/>
          <p:cNvSpPr>
            <a:spLocks noChangeArrowheads="1"/>
          </p:cNvSpPr>
          <p:nvPr/>
        </p:nvSpPr>
        <p:spPr bwMode="auto">
          <a:xfrm>
            <a:off x="3400425" y="4343400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A[8]</a:t>
            </a:r>
          </a:p>
        </p:txBody>
      </p:sp>
      <p:sp>
        <p:nvSpPr>
          <p:cNvPr id="35889" name="Text Box 50"/>
          <p:cNvSpPr>
            <a:spLocks noChangeArrowheads="1"/>
          </p:cNvSpPr>
          <p:nvPr/>
        </p:nvSpPr>
        <p:spPr bwMode="auto">
          <a:xfrm>
            <a:off x="3400425" y="4735513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A[9]</a:t>
            </a:r>
          </a:p>
        </p:txBody>
      </p:sp>
      <p:sp>
        <p:nvSpPr>
          <p:cNvPr id="35890" name="Text Box 51"/>
          <p:cNvSpPr>
            <a:spLocks noChangeArrowheads="1"/>
          </p:cNvSpPr>
          <p:nvPr/>
        </p:nvSpPr>
        <p:spPr bwMode="auto">
          <a:xfrm>
            <a:off x="3400425" y="5129213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A[10]</a:t>
            </a:r>
          </a:p>
        </p:txBody>
      </p:sp>
      <p:sp>
        <p:nvSpPr>
          <p:cNvPr id="35891" name="Text Box 52"/>
          <p:cNvSpPr>
            <a:spLocks noChangeArrowheads="1"/>
          </p:cNvSpPr>
          <p:nvPr/>
        </p:nvSpPr>
        <p:spPr bwMode="auto">
          <a:xfrm>
            <a:off x="3381375" y="5521325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A[11]</a:t>
            </a:r>
          </a:p>
        </p:txBody>
      </p:sp>
      <p:sp>
        <p:nvSpPr>
          <p:cNvPr id="35892" name="Line 53"/>
          <p:cNvSpPr>
            <a:spLocks noChangeShapeType="1"/>
          </p:cNvSpPr>
          <p:nvPr/>
        </p:nvSpPr>
        <p:spPr bwMode="auto">
          <a:xfrm>
            <a:off x="1571625" y="5586413"/>
            <a:ext cx="1588" cy="354012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grpSp>
        <p:nvGrpSpPr>
          <p:cNvPr id="35893" name="Group 61"/>
          <p:cNvGrpSpPr>
            <a:grpSpLocks/>
          </p:cNvGrpSpPr>
          <p:nvPr/>
        </p:nvGrpSpPr>
        <p:grpSpPr bwMode="auto">
          <a:xfrm>
            <a:off x="7239000" y="0"/>
            <a:ext cx="1593850" cy="404813"/>
            <a:chOff x="0" y="0"/>
            <a:chExt cx="960" cy="288"/>
          </a:xfrm>
        </p:grpSpPr>
        <p:sp>
          <p:nvSpPr>
            <p:cNvPr id="35894" name="Rectangle 62"/>
            <p:cNvSpPr>
              <a:spLocks noChangeArrowheads="1"/>
            </p:cNvSpPr>
            <p:nvPr/>
          </p:nvSpPr>
          <p:spPr bwMode="auto">
            <a:xfrm>
              <a:off x="0" y="0"/>
              <a:ext cx="958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35895" name="Rectangle 63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35896" name="TextBox 1"/>
          <p:cNvSpPr>
            <a:spLocks noChangeArrowheads="1"/>
          </p:cNvSpPr>
          <p:nvPr/>
        </p:nvSpPr>
        <p:spPr bwMode="auto">
          <a:xfrm>
            <a:off x="4510088" y="1123950"/>
            <a:ext cx="4454525" cy="2843213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void fun(int row,int col,int A[] )</a:t>
            </a:r>
            <a:endParaRPr lang="en-US" sz="2000">
              <a:solidFill>
                <a:schemeClr val="bg2"/>
              </a:solidFill>
              <a:sym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{ 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for (i=0;i&lt;row;i++)</a:t>
            </a:r>
            <a:endParaRPr lang="zh-CN" altLang="en-US" sz="2000">
              <a:solidFill>
                <a:schemeClr val="bg2"/>
              </a:solidFill>
              <a:sym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  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for(j=0;j&lt;col;j++)</a:t>
            </a:r>
            <a:endParaRPr lang="zh-CN" altLang="en-US" sz="2000">
              <a:solidFill>
                <a:schemeClr val="bg2"/>
              </a:solidFill>
              <a:sym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   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   printf("%d ",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A[i*col+j]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)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;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//A[i][j]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}</a:t>
            </a:r>
          </a:p>
        </p:txBody>
      </p:sp>
      <p:sp>
        <p:nvSpPr>
          <p:cNvPr id="35897" name="TextBox 73"/>
          <p:cNvSpPr>
            <a:spLocks noChangeArrowheads="1"/>
          </p:cNvSpPr>
          <p:nvPr/>
        </p:nvSpPr>
        <p:spPr bwMode="auto">
          <a:xfrm>
            <a:off x="4498975" y="4078288"/>
            <a:ext cx="4465638" cy="2386012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  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int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A[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3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][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4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]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  // 二维数组第一个元素地址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  fun(3,4,A[0]);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  fun(3,4,&amp;A[0][0]);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  fun(3,4,*A);</a:t>
            </a:r>
            <a:endParaRPr lang="en-US" sz="2000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652075" y="44765"/>
            <a:ext cx="3441203" cy="80021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一维数组与二维数组的关系</a:t>
            </a:r>
            <a:endParaRPr lang="en-US" altLang="zh-CN" sz="2000" dirty="0" smtClean="0"/>
          </a:p>
          <a:p>
            <a:pPr defTabSz="0">
              <a:spcBef>
                <a:spcPct val="30000"/>
              </a:spcBef>
              <a:defRPr/>
            </a:pPr>
            <a:r>
              <a:rPr lang="en-US" altLang="zh-CN" sz="2000" dirty="0"/>
              <a:t>A[i][j] </a:t>
            </a:r>
            <a:r>
              <a:rPr lang="en-US" altLang="zh-CN" sz="2000" dirty="0" smtClean="0"/>
              <a:t>==&gt; A[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*</a:t>
            </a:r>
            <a:r>
              <a:rPr lang="en-US" altLang="zh-CN" sz="2000" dirty="0" err="1" smtClean="0"/>
              <a:t>column+j</a:t>
            </a:r>
            <a:r>
              <a:rPr lang="en-US" altLang="zh-CN" sz="2000" dirty="0" smtClean="0"/>
              <a:t>]</a:t>
            </a:r>
            <a:endParaRPr lang="zh-CN" altLang="en-US" sz="20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5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96" grpId="0" bldLvl="0" animBg="1" autoUpdateAnimBg="0"/>
      <p:bldP spid="35897" grpId="0" bldLvl="0" animBg="1" autoUpdateAnimBg="0"/>
      <p:bldP spid="5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4"/>
          <p:cNvSpPr>
            <a:spLocks noChangeArrowheads="1"/>
          </p:cNvSpPr>
          <p:nvPr/>
        </p:nvSpPr>
        <p:spPr bwMode="auto">
          <a:xfrm>
            <a:off x="304800" y="457200"/>
            <a:ext cx="8839200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Arial" pitchFamily="34" charset="0"/>
              <a:buChar char="§"/>
            </a:pPr>
            <a:endParaRPr lang="zh-CN" altLang="en-US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  <a:p>
            <a:pPr lvl="1">
              <a:buClr>
                <a:schemeClr val="hlink"/>
              </a:buClr>
              <a:buFont typeface="Wingdings" pitchFamily="2" charset="2"/>
              <a:buChar char="«"/>
            </a:pPr>
            <a:r>
              <a:rPr lang="zh-CN" altLang="en-US" sz="2800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字符数组</a:t>
            </a:r>
            <a:endParaRPr lang="zh-CN" altLang="en-US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  <a:p>
            <a:pPr lvl="2"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定义   </a:t>
            </a:r>
            <a:endParaRPr lang="zh-CN" altLang="en-US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37891" name="Rectangle 25"/>
          <p:cNvSpPr>
            <a:spLocks noChangeArrowheads="1"/>
          </p:cNvSpPr>
          <p:nvPr/>
        </p:nvSpPr>
        <p:spPr bwMode="auto">
          <a:xfrm>
            <a:off x="107950" y="1889125"/>
            <a:ext cx="9036050" cy="276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字符数组的初始化</a:t>
            </a:r>
          </a:p>
          <a:p>
            <a:pPr lvl="3"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逐个字符赋值</a:t>
            </a:r>
          </a:p>
          <a:p>
            <a:pPr lvl="3"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用字符串常量</a:t>
            </a:r>
          </a:p>
          <a:p>
            <a:pPr lvl="2"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由于字符型与整型是互通的，故字符数组的处理基本上与整型数组相同，只不过每个元素的值都是小于</a:t>
            </a:r>
            <a:r>
              <a:rPr 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255</a:t>
            </a: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的整数而已。</a:t>
            </a:r>
            <a:endParaRPr lang="en-US">
              <a:solidFill>
                <a:srgbClr val="FFFFFF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lvl="2"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字符数组的引用同整型数组。</a:t>
            </a:r>
            <a:endParaRPr lang="en-US">
              <a:solidFill>
                <a:srgbClr val="FFFFFF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lvl="2">
              <a:buClr>
                <a:schemeClr val="accent2"/>
              </a:buClr>
            </a:pPr>
            <a:endParaRPr lang="zh-CN" altLang="en-US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  <a:p>
            <a:pPr lvl="2"/>
            <a:endParaRPr lang="zh-CN" altLang="en-US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37892" name="Text Box 26"/>
          <p:cNvSpPr>
            <a:spLocks noChangeArrowheads="1"/>
          </p:cNvSpPr>
          <p:nvPr/>
        </p:nvSpPr>
        <p:spPr bwMode="auto">
          <a:xfrm>
            <a:off x="2771775" y="1268413"/>
            <a:ext cx="3230563" cy="495300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例   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char c[10], ch[3][4];</a:t>
            </a:r>
            <a:endParaRPr lang="zh-CN" altLang="en-US"/>
          </a:p>
        </p:txBody>
      </p:sp>
      <p:sp>
        <p:nvSpPr>
          <p:cNvPr id="37893" name="Rectangle 123"/>
          <p:cNvSpPr>
            <a:spLocks noChangeArrowheads="1"/>
          </p:cNvSpPr>
          <p:nvPr/>
        </p:nvSpPr>
        <p:spPr bwMode="auto">
          <a:xfrm>
            <a:off x="468313" y="-231775"/>
            <a:ext cx="800100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3200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6.3 </a:t>
            </a:r>
            <a:r>
              <a:rPr lang="zh-CN" altLang="en-US" sz="3200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字符数组和字符串</a:t>
            </a:r>
            <a:endParaRPr lang="zh-CN" altLang="en-US" sz="3600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37894" name="Group 130"/>
          <p:cNvGrpSpPr>
            <a:grpSpLocks/>
          </p:cNvGrpSpPr>
          <p:nvPr/>
        </p:nvGrpSpPr>
        <p:grpSpPr bwMode="auto">
          <a:xfrm>
            <a:off x="7239000" y="0"/>
            <a:ext cx="1590675" cy="457200"/>
            <a:chOff x="0" y="0"/>
            <a:chExt cx="1002" cy="288"/>
          </a:xfrm>
        </p:grpSpPr>
        <p:sp>
          <p:nvSpPr>
            <p:cNvPr id="37895" name="Rectangle 131"/>
            <p:cNvSpPr>
              <a:spLocks noChangeArrowheads="1"/>
            </p:cNvSpPr>
            <p:nvPr/>
          </p:nvSpPr>
          <p:spPr bwMode="auto">
            <a:xfrm>
              <a:off x="0" y="0"/>
              <a:ext cx="10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37896" name="Rectangle 132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5"/>
          <p:cNvSpPr>
            <a:spLocks noChangeArrowheads="1"/>
          </p:cNvSpPr>
          <p:nvPr/>
        </p:nvSpPr>
        <p:spPr bwMode="auto">
          <a:xfrm>
            <a:off x="107950" y="117475"/>
            <a:ext cx="8839200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字符数组的初始化</a:t>
            </a:r>
          </a:p>
          <a:p>
            <a:pPr lvl="3"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>
                <a:solidFill>
                  <a:srgbClr val="FFFF7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逐个字符赋值</a:t>
            </a:r>
          </a:p>
          <a:p>
            <a:pPr lvl="3"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用字符串常量</a:t>
            </a:r>
          </a:p>
        </p:txBody>
      </p:sp>
      <p:grpSp>
        <p:nvGrpSpPr>
          <p:cNvPr id="38915" name="组合 1"/>
          <p:cNvGrpSpPr>
            <a:grpSpLocks/>
          </p:cNvGrpSpPr>
          <p:nvPr/>
        </p:nvGrpSpPr>
        <p:grpSpPr bwMode="auto">
          <a:xfrm>
            <a:off x="379413" y="1330325"/>
            <a:ext cx="6423025" cy="2511425"/>
            <a:chOff x="0" y="0"/>
            <a:chExt cx="6423025" cy="2509838"/>
          </a:xfrm>
        </p:grpSpPr>
        <p:sp>
          <p:nvSpPr>
            <p:cNvPr id="38916" name="Rectangle 28"/>
            <p:cNvSpPr>
              <a:spLocks noChangeArrowheads="1"/>
            </p:cNvSpPr>
            <p:nvPr/>
          </p:nvSpPr>
          <p:spPr bwMode="auto">
            <a:xfrm>
              <a:off x="0" y="0"/>
              <a:ext cx="6423025" cy="2509838"/>
            </a:xfrm>
            <a:prstGeom prst="rect">
              <a:avLst/>
            </a:prstGeom>
            <a:solidFill>
              <a:schemeClr val="tx1"/>
            </a:solidFill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           </a:t>
              </a:r>
              <a:r>
                <a:rPr lang="zh-CN" alt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例 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char ch[5]=</a:t>
              </a:r>
              <a:r>
                <a:rPr lang="en-US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{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‘H’,’e’,’l’,’l’,’o’</a:t>
              </a:r>
              <a:r>
                <a:rPr lang="en-US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}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;</a:t>
              </a:r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</p:txBody>
        </p:sp>
        <p:sp>
          <p:nvSpPr>
            <p:cNvPr id="38917" name="Rectangle 29"/>
            <p:cNvSpPr>
              <a:spLocks noChangeArrowheads="1"/>
            </p:cNvSpPr>
            <p:nvPr/>
          </p:nvSpPr>
          <p:spPr bwMode="auto">
            <a:xfrm>
              <a:off x="1471613" y="900112"/>
              <a:ext cx="4743450" cy="625475"/>
            </a:xfrm>
            <a:prstGeom prst="rect">
              <a:avLst/>
            </a:prstGeom>
            <a:solidFill>
              <a:schemeClr val="tx1"/>
            </a:solidFill>
            <a:ln w="19050" cmpd="sng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8918" name="Line 30"/>
            <p:cNvSpPr>
              <a:spLocks noChangeShapeType="1"/>
            </p:cNvSpPr>
            <p:nvPr/>
          </p:nvSpPr>
          <p:spPr bwMode="auto">
            <a:xfrm>
              <a:off x="2481263" y="912812"/>
              <a:ext cx="1" cy="627063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38919" name="Line 31"/>
            <p:cNvSpPr>
              <a:spLocks noChangeShapeType="1"/>
            </p:cNvSpPr>
            <p:nvPr/>
          </p:nvSpPr>
          <p:spPr bwMode="auto">
            <a:xfrm>
              <a:off x="3424238" y="890587"/>
              <a:ext cx="1" cy="627063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38920" name="Line 32"/>
            <p:cNvSpPr>
              <a:spLocks noChangeShapeType="1"/>
            </p:cNvSpPr>
            <p:nvPr/>
          </p:nvSpPr>
          <p:spPr bwMode="auto">
            <a:xfrm>
              <a:off x="4367213" y="890587"/>
              <a:ext cx="1" cy="627063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38921" name="Line 33"/>
            <p:cNvSpPr>
              <a:spLocks noChangeShapeType="1"/>
            </p:cNvSpPr>
            <p:nvPr/>
          </p:nvSpPr>
          <p:spPr bwMode="auto">
            <a:xfrm>
              <a:off x="5310188" y="890587"/>
              <a:ext cx="1" cy="627063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38922" name="Text Box 34"/>
            <p:cNvSpPr>
              <a:spLocks noChangeArrowheads="1"/>
            </p:cNvSpPr>
            <p:nvPr/>
          </p:nvSpPr>
          <p:spPr bwMode="auto">
            <a:xfrm>
              <a:off x="1531938" y="1485900"/>
              <a:ext cx="10271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ch[0]</a:t>
              </a:r>
              <a:endParaRPr lang="zh-CN" altLang="en-US"/>
            </a:p>
          </p:txBody>
        </p:sp>
        <p:sp>
          <p:nvSpPr>
            <p:cNvPr id="38923" name="Text Box 35"/>
            <p:cNvSpPr>
              <a:spLocks noChangeArrowheads="1"/>
            </p:cNvSpPr>
            <p:nvPr/>
          </p:nvSpPr>
          <p:spPr bwMode="auto">
            <a:xfrm>
              <a:off x="1876425" y="971550"/>
              <a:ext cx="3651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H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8924" name="Text Box 36"/>
            <p:cNvSpPr>
              <a:spLocks noChangeArrowheads="1"/>
            </p:cNvSpPr>
            <p:nvPr/>
          </p:nvSpPr>
          <p:spPr bwMode="auto">
            <a:xfrm>
              <a:off x="2805113" y="971550"/>
              <a:ext cx="29368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e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8925" name="Text Box 37"/>
            <p:cNvSpPr>
              <a:spLocks noChangeArrowheads="1"/>
            </p:cNvSpPr>
            <p:nvPr/>
          </p:nvSpPr>
          <p:spPr bwMode="auto">
            <a:xfrm>
              <a:off x="3735388" y="971550"/>
              <a:ext cx="2508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l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8926" name="Text Box 38"/>
            <p:cNvSpPr>
              <a:spLocks noChangeArrowheads="1"/>
            </p:cNvSpPr>
            <p:nvPr/>
          </p:nvSpPr>
          <p:spPr bwMode="auto">
            <a:xfrm>
              <a:off x="4664075" y="971550"/>
              <a:ext cx="2508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l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8927" name="Text Box 39"/>
            <p:cNvSpPr>
              <a:spLocks noChangeArrowheads="1"/>
            </p:cNvSpPr>
            <p:nvPr/>
          </p:nvSpPr>
          <p:spPr bwMode="auto">
            <a:xfrm>
              <a:off x="5594350" y="971550"/>
              <a:ext cx="3079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o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8928" name="Text Box 41"/>
            <p:cNvSpPr>
              <a:spLocks noChangeArrowheads="1"/>
            </p:cNvSpPr>
            <p:nvPr/>
          </p:nvSpPr>
          <p:spPr bwMode="auto">
            <a:xfrm>
              <a:off x="2460625" y="1485900"/>
              <a:ext cx="10271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ch[1]</a:t>
              </a:r>
              <a:endParaRPr lang="zh-CN" altLang="en-US"/>
            </a:p>
          </p:txBody>
        </p:sp>
        <p:sp>
          <p:nvSpPr>
            <p:cNvPr id="38929" name="Text Box 42"/>
            <p:cNvSpPr>
              <a:spLocks noChangeArrowheads="1"/>
            </p:cNvSpPr>
            <p:nvPr/>
          </p:nvSpPr>
          <p:spPr bwMode="auto">
            <a:xfrm>
              <a:off x="3389313" y="1485900"/>
              <a:ext cx="10271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ch[2]</a:t>
              </a:r>
              <a:endParaRPr lang="zh-CN" altLang="en-US"/>
            </a:p>
          </p:txBody>
        </p:sp>
        <p:sp>
          <p:nvSpPr>
            <p:cNvPr id="38930" name="Text Box 43"/>
            <p:cNvSpPr>
              <a:spLocks noChangeArrowheads="1"/>
            </p:cNvSpPr>
            <p:nvPr/>
          </p:nvSpPr>
          <p:spPr bwMode="auto">
            <a:xfrm>
              <a:off x="4318000" y="1485900"/>
              <a:ext cx="10271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ch[3]</a:t>
              </a:r>
              <a:endParaRPr lang="zh-CN" altLang="en-US"/>
            </a:p>
          </p:txBody>
        </p:sp>
        <p:sp>
          <p:nvSpPr>
            <p:cNvPr id="38931" name="Text Box 44"/>
            <p:cNvSpPr>
              <a:spLocks noChangeArrowheads="1"/>
            </p:cNvSpPr>
            <p:nvPr/>
          </p:nvSpPr>
          <p:spPr bwMode="auto">
            <a:xfrm>
              <a:off x="5246688" y="1485900"/>
              <a:ext cx="10271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ch[4]</a:t>
              </a:r>
              <a:endParaRPr lang="zh-CN" altLang="en-US"/>
            </a:p>
          </p:txBody>
        </p:sp>
      </p:grpSp>
      <p:sp>
        <p:nvSpPr>
          <p:cNvPr id="38932" name="AutoShape 78"/>
          <p:cNvSpPr>
            <a:spLocks noChangeArrowheads="1"/>
          </p:cNvSpPr>
          <p:nvPr/>
        </p:nvSpPr>
        <p:spPr bwMode="auto">
          <a:xfrm>
            <a:off x="6770688" y="1268413"/>
            <a:ext cx="1992312" cy="1081087"/>
          </a:xfrm>
          <a:prstGeom prst="cloudCallout">
            <a:avLst>
              <a:gd name="adj1" fmla="val -48310"/>
              <a:gd name="adj2" fmla="val 110319"/>
            </a:avLst>
          </a:prstGeom>
          <a:solidFill>
            <a:schemeClr val="tx1"/>
          </a:solidFill>
          <a:ln w="38100" cmpd="sng">
            <a:solidFill>
              <a:srgbClr val="339966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669900"/>
                </a:solidFill>
                <a:latin typeface="Times New Roman" pitchFamily="18" charset="0"/>
                <a:sym typeface="Times New Roman" pitchFamily="18" charset="0"/>
              </a:rPr>
              <a:t>逐个字符赋值</a:t>
            </a:r>
            <a:endParaRPr lang="zh-CN" altLang="en-US" sz="2000">
              <a:solidFill>
                <a:srgbClr val="FF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grpSp>
        <p:nvGrpSpPr>
          <p:cNvPr id="38933" name="组合 2"/>
          <p:cNvGrpSpPr>
            <a:grpSpLocks/>
          </p:cNvGrpSpPr>
          <p:nvPr/>
        </p:nvGrpSpPr>
        <p:grpSpPr bwMode="auto">
          <a:xfrm>
            <a:off x="395288" y="3943350"/>
            <a:ext cx="6423025" cy="2509838"/>
            <a:chOff x="0" y="0"/>
            <a:chExt cx="6423026" cy="2509838"/>
          </a:xfrm>
        </p:grpSpPr>
        <p:sp>
          <p:nvSpPr>
            <p:cNvPr id="38934" name="Rectangle 66"/>
            <p:cNvSpPr>
              <a:spLocks noChangeArrowheads="1"/>
            </p:cNvSpPr>
            <p:nvPr/>
          </p:nvSpPr>
          <p:spPr bwMode="auto">
            <a:xfrm>
              <a:off x="0" y="0"/>
              <a:ext cx="6423026" cy="2509838"/>
            </a:xfrm>
            <a:prstGeom prst="rect">
              <a:avLst/>
            </a:prstGeom>
            <a:solidFill>
              <a:schemeClr val="tx1"/>
            </a:solidFill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           </a:t>
              </a:r>
              <a:r>
                <a:rPr lang="zh-CN" alt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例 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char ch[5]=</a:t>
              </a:r>
              <a:r>
                <a:rPr lang="en-US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{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‘B’,’o’,’y’</a:t>
              </a:r>
              <a:r>
                <a:rPr lang="en-US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}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;</a:t>
              </a:r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</p:txBody>
        </p:sp>
        <p:sp>
          <p:nvSpPr>
            <p:cNvPr id="38935" name="Rectangle 67"/>
            <p:cNvSpPr>
              <a:spLocks noChangeArrowheads="1"/>
            </p:cNvSpPr>
            <p:nvPr/>
          </p:nvSpPr>
          <p:spPr bwMode="auto">
            <a:xfrm>
              <a:off x="420688" y="900112"/>
              <a:ext cx="4743451" cy="625475"/>
            </a:xfrm>
            <a:prstGeom prst="rect">
              <a:avLst/>
            </a:prstGeom>
            <a:solidFill>
              <a:schemeClr val="tx1"/>
            </a:solidFill>
            <a:ln w="19050" cmpd="sng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8936" name="Line 68"/>
            <p:cNvSpPr>
              <a:spLocks noChangeShapeType="1"/>
            </p:cNvSpPr>
            <p:nvPr/>
          </p:nvSpPr>
          <p:spPr bwMode="auto">
            <a:xfrm>
              <a:off x="1430338" y="912812"/>
              <a:ext cx="1" cy="627063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38937" name="Line 69"/>
            <p:cNvSpPr>
              <a:spLocks noChangeShapeType="1"/>
            </p:cNvSpPr>
            <p:nvPr/>
          </p:nvSpPr>
          <p:spPr bwMode="auto">
            <a:xfrm>
              <a:off x="2373313" y="890587"/>
              <a:ext cx="1" cy="627063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38938" name="Line 70"/>
            <p:cNvSpPr>
              <a:spLocks noChangeShapeType="1"/>
            </p:cNvSpPr>
            <p:nvPr/>
          </p:nvSpPr>
          <p:spPr bwMode="auto">
            <a:xfrm>
              <a:off x="3316288" y="890587"/>
              <a:ext cx="1" cy="627063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38939" name="Line 71"/>
            <p:cNvSpPr>
              <a:spLocks noChangeShapeType="1"/>
            </p:cNvSpPr>
            <p:nvPr/>
          </p:nvSpPr>
          <p:spPr bwMode="auto">
            <a:xfrm>
              <a:off x="4259263" y="890587"/>
              <a:ext cx="1" cy="627063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38940" name="Text Box 72"/>
            <p:cNvSpPr>
              <a:spLocks noChangeArrowheads="1"/>
            </p:cNvSpPr>
            <p:nvPr/>
          </p:nvSpPr>
          <p:spPr bwMode="auto">
            <a:xfrm>
              <a:off x="481013" y="1485900"/>
              <a:ext cx="10271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ch[0]</a:t>
              </a:r>
              <a:endParaRPr lang="zh-CN" altLang="en-US"/>
            </a:p>
          </p:txBody>
        </p:sp>
        <p:sp>
          <p:nvSpPr>
            <p:cNvPr id="38941" name="Text Box 73"/>
            <p:cNvSpPr>
              <a:spLocks noChangeArrowheads="1"/>
            </p:cNvSpPr>
            <p:nvPr/>
          </p:nvSpPr>
          <p:spPr bwMode="auto">
            <a:xfrm>
              <a:off x="825500" y="971550"/>
              <a:ext cx="3508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B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8942" name="Text Box 74"/>
            <p:cNvSpPr>
              <a:spLocks noChangeArrowheads="1"/>
            </p:cNvSpPr>
            <p:nvPr/>
          </p:nvSpPr>
          <p:spPr bwMode="auto">
            <a:xfrm>
              <a:off x="1754188" y="971550"/>
              <a:ext cx="3079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o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8943" name="Text Box 75"/>
            <p:cNvSpPr>
              <a:spLocks noChangeArrowheads="1"/>
            </p:cNvSpPr>
            <p:nvPr/>
          </p:nvSpPr>
          <p:spPr bwMode="auto">
            <a:xfrm>
              <a:off x="2684463" y="971550"/>
              <a:ext cx="3079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y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8944" name="Text Box 76"/>
            <p:cNvSpPr>
              <a:spLocks noChangeArrowheads="1"/>
            </p:cNvSpPr>
            <p:nvPr/>
          </p:nvSpPr>
          <p:spPr bwMode="auto">
            <a:xfrm>
              <a:off x="3613151" y="971550"/>
              <a:ext cx="3778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latin typeface="Times New Roman" pitchFamily="18" charset="0"/>
                  <a:sym typeface="Times New Roman" pitchFamily="18" charset="0"/>
                </a:rPr>
                <a:t>\0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8945" name="Text Box 77"/>
            <p:cNvSpPr>
              <a:spLocks noChangeArrowheads="1"/>
            </p:cNvSpPr>
            <p:nvPr/>
          </p:nvSpPr>
          <p:spPr bwMode="auto">
            <a:xfrm>
              <a:off x="4543426" y="971550"/>
              <a:ext cx="3778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latin typeface="Times New Roman" pitchFamily="18" charset="0"/>
                  <a:sym typeface="Times New Roman" pitchFamily="18" charset="0"/>
                </a:rPr>
                <a:t>\0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8946" name="Text Box 79"/>
            <p:cNvSpPr>
              <a:spLocks noChangeArrowheads="1"/>
            </p:cNvSpPr>
            <p:nvPr/>
          </p:nvSpPr>
          <p:spPr bwMode="auto">
            <a:xfrm>
              <a:off x="1409700" y="1485900"/>
              <a:ext cx="10271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ch[1]</a:t>
              </a:r>
              <a:endParaRPr lang="zh-CN" altLang="en-US"/>
            </a:p>
          </p:txBody>
        </p:sp>
        <p:sp>
          <p:nvSpPr>
            <p:cNvPr id="38947" name="Text Box 80"/>
            <p:cNvSpPr>
              <a:spLocks noChangeArrowheads="1"/>
            </p:cNvSpPr>
            <p:nvPr/>
          </p:nvSpPr>
          <p:spPr bwMode="auto">
            <a:xfrm>
              <a:off x="2338388" y="1485900"/>
              <a:ext cx="10271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ch[2]</a:t>
              </a:r>
              <a:endParaRPr lang="zh-CN" altLang="en-US"/>
            </a:p>
          </p:txBody>
        </p:sp>
        <p:sp>
          <p:nvSpPr>
            <p:cNvPr id="38948" name="Text Box 81"/>
            <p:cNvSpPr>
              <a:spLocks noChangeArrowheads="1"/>
            </p:cNvSpPr>
            <p:nvPr/>
          </p:nvSpPr>
          <p:spPr bwMode="auto">
            <a:xfrm>
              <a:off x="3267075" y="1485900"/>
              <a:ext cx="10271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ch[3]</a:t>
              </a:r>
              <a:endParaRPr lang="zh-CN" altLang="en-US"/>
            </a:p>
          </p:txBody>
        </p:sp>
        <p:sp>
          <p:nvSpPr>
            <p:cNvPr id="38949" name="Text Box 82"/>
            <p:cNvSpPr>
              <a:spLocks noChangeArrowheads="1"/>
            </p:cNvSpPr>
            <p:nvPr/>
          </p:nvSpPr>
          <p:spPr bwMode="auto">
            <a:xfrm>
              <a:off x="4195763" y="1485900"/>
              <a:ext cx="10271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ch[4]</a:t>
              </a:r>
              <a:endParaRPr lang="zh-CN" altLang="en-US"/>
            </a:p>
          </p:txBody>
        </p:sp>
      </p:grpSp>
      <p:grpSp>
        <p:nvGrpSpPr>
          <p:cNvPr id="38950" name="Group 130"/>
          <p:cNvGrpSpPr>
            <a:grpSpLocks/>
          </p:cNvGrpSpPr>
          <p:nvPr/>
        </p:nvGrpSpPr>
        <p:grpSpPr bwMode="auto">
          <a:xfrm>
            <a:off x="7239000" y="0"/>
            <a:ext cx="1590675" cy="457200"/>
            <a:chOff x="0" y="0"/>
            <a:chExt cx="1002" cy="288"/>
          </a:xfrm>
        </p:grpSpPr>
        <p:sp>
          <p:nvSpPr>
            <p:cNvPr id="38951" name="Rectangle 131"/>
            <p:cNvSpPr>
              <a:spLocks noChangeArrowheads="1"/>
            </p:cNvSpPr>
            <p:nvPr/>
          </p:nvSpPr>
          <p:spPr bwMode="auto">
            <a:xfrm>
              <a:off x="0" y="0"/>
              <a:ext cx="10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38952" name="Rectangle 132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38953" name="AutoShape 78"/>
          <p:cNvSpPr>
            <a:spLocks noChangeArrowheads="1"/>
          </p:cNvSpPr>
          <p:nvPr/>
        </p:nvSpPr>
        <p:spPr bwMode="auto">
          <a:xfrm>
            <a:off x="6923088" y="3608388"/>
            <a:ext cx="1992312" cy="2017712"/>
          </a:xfrm>
          <a:prstGeom prst="cloudCallout">
            <a:avLst>
              <a:gd name="adj1" fmla="val -52894"/>
              <a:gd name="adj2" fmla="val 37514"/>
            </a:avLst>
          </a:prstGeom>
          <a:solidFill>
            <a:schemeClr val="tx1"/>
          </a:solidFill>
          <a:ln w="38100" cmpd="sng">
            <a:solidFill>
              <a:srgbClr val="339966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669900"/>
                </a:solidFill>
                <a:latin typeface="Times New Roman" pitchFamily="18" charset="0"/>
                <a:sym typeface="Times New Roman" pitchFamily="18" charset="0"/>
              </a:rPr>
              <a:t>逐个字符赋值</a:t>
            </a:r>
            <a:endParaRPr lang="en-US" sz="2000">
              <a:solidFill>
                <a:srgbClr val="669900"/>
              </a:solidFill>
              <a:latin typeface="Times New Roman" pitchFamily="18" charset="0"/>
              <a:sym typeface="Times New Roman" pitchFamily="18" charset="0"/>
            </a:endParaRPr>
          </a:p>
          <a:p>
            <a:pPr algn="ctr"/>
            <a:r>
              <a:rPr lang="zh-CN" altLang="en-US" sz="2000">
                <a:solidFill>
                  <a:srgbClr val="669900"/>
                </a:solidFill>
                <a:latin typeface="Times New Roman" pitchFamily="18" charset="0"/>
                <a:sym typeface="Times New Roman" pitchFamily="18" charset="0"/>
              </a:rPr>
              <a:t>未赋值元素</a:t>
            </a:r>
            <a:r>
              <a:rPr lang="en-US" sz="2000">
                <a:solidFill>
                  <a:srgbClr val="669900"/>
                </a:solidFill>
                <a:latin typeface="Times New Roman" pitchFamily="18" charset="0"/>
                <a:sym typeface="Times New Roman" pitchFamily="18" charset="0"/>
              </a:rPr>
              <a:t>=‘\0’</a:t>
            </a:r>
            <a:endParaRPr lang="zh-CN" altLang="en-US" sz="2000">
              <a:solidFill>
                <a:srgbClr val="FF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8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38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500"/>
                                        <p:tgtEl>
                                          <p:spTgt spid="38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32" grpId="0" bldLvl="0" animBg="1" autoUpdateAnimBg="0"/>
      <p:bldP spid="38953" grpId="0" bldLvl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5"/>
          <p:cNvSpPr>
            <a:spLocks noChangeArrowheads="1"/>
          </p:cNvSpPr>
          <p:nvPr/>
        </p:nvSpPr>
        <p:spPr bwMode="auto">
          <a:xfrm>
            <a:off x="34925" y="117475"/>
            <a:ext cx="8839200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字符数组的初始化</a:t>
            </a:r>
          </a:p>
          <a:p>
            <a:pPr lvl="3"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逐个字符赋值</a:t>
            </a:r>
          </a:p>
          <a:p>
            <a:pPr lvl="3"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>
                <a:solidFill>
                  <a:srgbClr val="FFFF7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用字符串常量</a:t>
            </a:r>
          </a:p>
        </p:txBody>
      </p:sp>
      <p:sp>
        <p:nvSpPr>
          <p:cNvPr id="39939" name="AutoShape 96"/>
          <p:cNvSpPr>
            <a:spLocks noChangeArrowheads="1"/>
          </p:cNvSpPr>
          <p:nvPr/>
        </p:nvSpPr>
        <p:spPr bwMode="auto">
          <a:xfrm>
            <a:off x="4438650" y="234950"/>
            <a:ext cx="2554288" cy="600075"/>
          </a:xfrm>
          <a:prstGeom prst="cloudCallout">
            <a:avLst>
              <a:gd name="adj1" fmla="val -37606"/>
              <a:gd name="adj2" fmla="val 114551"/>
            </a:avLst>
          </a:prstGeom>
          <a:solidFill>
            <a:schemeClr val="tx1"/>
          </a:solidFill>
          <a:ln w="38100" cmpd="sng">
            <a:solidFill>
              <a:srgbClr val="339966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669900"/>
                </a:solidFill>
                <a:latin typeface="Times New Roman" pitchFamily="18" charset="0"/>
                <a:sym typeface="Times New Roman" pitchFamily="18" charset="0"/>
              </a:rPr>
              <a:t>用字符串常量</a:t>
            </a:r>
            <a:endParaRPr lang="zh-CN" altLang="en-US"/>
          </a:p>
        </p:txBody>
      </p:sp>
      <p:grpSp>
        <p:nvGrpSpPr>
          <p:cNvPr id="39940" name="组合 1"/>
          <p:cNvGrpSpPr>
            <a:grpSpLocks/>
          </p:cNvGrpSpPr>
          <p:nvPr/>
        </p:nvGrpSpPr>
        <p:grpSpPr bwMode="auto">
          <a:xfrm>
            <a:off x="1030288" y="1403350"/>
            <a:ext cx="6421437" cy="2509838"/>
            <a:chOff x="0" y="0"/>
            <a:chExt cx="6422354" cy="2509838"/>
          </a:xfrm>
        </p:grpSpPr>
        <p:sp>
          <p:nvSpPr>
            <p:cNvPr id="39941" name="Rectangle 84"/>
            <p:cNvSpPr>
              <a:spLocks noChangeArrowheads="1"/>
            </p:cNvSpPr>
            <p:nvPr/>
          </p:nvSpPr>
          <p:spPr bwMode="auto">
            <a:xfrm>
              <a:off x="0" y="0"/>
              <a:ext cx="6422354" cy="2509838"/>
            </a:xfrm>
            <a:prstGeom prst="rect">
              <a:avLst/>
            </a:prstGeom>
            <a:solidFill>
              <a:schemeClr val="tx1"/>
            </a:solidFill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           </a:t>
              </a:r>
              <a:r>
                <a:rPr lang="zh-CN" alt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例 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char ch[5]=“Boy”;</a:t>
              </a:r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</p:txBody>
        </p:sp>
        <p:sp>
          <p:nvSpPr>
            <p:cNvPr id="39942" name="Rectangle 85"/>
            <p:cNvSpPr>
              <a:spLocks noChangeArrowheads="1"/>
            </p:cNvSpPr>
            <p:nvPr/>
          </p:nvSpPr>
          <p:spPr bwMode="auto">
            <a:xfrm>
              <a:off x="420687" y="900112"/>
              <a:ext cx="4742954" cy="625475"/>
            </a:xfrm>
            <a:prstGeom prst="rect">
              <a:avLst/>
            </a:prstGeom>
            <a:solidFill>
              <a:schemeClr val="tx1"/>
            </a:solidFill>
            <a:ln w="19050" cmpd="sng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9943" name="Line 86"/>
            <p:cNvSpPr>
              <a:spLocks noChangeShapeType="1"/>
            </p:cNvSpPr>
            <p:nvPr/>
          </p:nvSpPr>
          <p:spPr bwMode="auto">
            <a:xfrm>
              <a:off x="1430337" y="912812"/>
              <a:ext cx="1" cy="627063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39944" name="Line 87"/>
            <p:cNvSpPr>
              <a:spLocks noChangeShapeType="1"/>
            </p:cNvSpPr>
            <p:nvPr/>
          </p:nvSpPr>
          <p:spPr bwMode="auto">
            <a:xfrm>
              <a:off x="2373312" y="890587"/>
              <a:ext cx="1" cy="627063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39945" name="Line 88"/>
            <p:cNvSpPr>
              <a:spLocks noChangeShapeType="1"/>
            </p:cNvSpPr>
            <p:nvPr/>
          </p:nvSpPr>
          <p:spPr bwMode="auto">
            <a:xfrm>
              <a:off x="3316287" y="890587"/>
              <a:ext cx="1" cy="627063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39946" name="Line 89"/>
            <p:cNvSpPr>
              <a:spLocks noChangeShapeType="1"/>
            </p:cNvSpPr>
            <p:nvPr/>
          </p:nvSpPr>
          <p:spPr bwMode="auto">
            <a:xfrm>
              <a:off x="4259262" y="890587"/>
              <a:ext cx="1" cy="627063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39947" name="Text Box 90"/>
            <p:cNvSpPr>
              <a:spLocks noChangeArrowheads="1"/>
            </p:cNvSpPr>
            <p:nvPr/>
          </p:nvSpPr>
          <p:spPr bwMode="auto">
            <a:xfrm>
              <a:off x="481013" y="1485900"/>
              <a:ext cx="1027006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ch[0]</a:t>
              </a:r>
              <a:endParaRPr lang="zh-CN" altLang="en-US"/>
            </a:p>
          </p:txBody>
        </p:sp>
        <p:sp>
          <p:nvSpPr>
            <p:cNvPr id="39948" name="Text Box 91"/>
            <p:cNvSpPr>
              <a:spLocks noChangeArrowheads="1"/>
            </p:cNvSpPr>
            <p:nvPr/>
          </p:nvSpPr>
          <p:spPr bwMode="auto">
            <a:xfrm>
              <a:off x="825499" y="971550"/>
              <a:ext cx="350801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B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9949" name="Text Box 92"/>
            <p:cNvSpPr>
              <a:spLocks noChangeArrowheads="1"/>
            </p:cNvSpPr>
            <p:nvPr/>
          </p:nvSpPr>
          <p:spPr bwMode="auto">
            <a:xfrm>
              <a:off x="1754187" y="971550"/>
              <a:ext cx="307943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o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9950" name="Text Box 93"/>
            <p:cNvSpPr>
              <a:spLocks noChangeArrowheads="1"/>
            </p:cNvSpPr>
            <p:nvPr/>
          </p:nvSpPr>
          <p:spPr bwMode="auto">
            <a:xfrm>
              <a:off x="2684462" y="971550"/>
              <a:ext cx="307943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y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9951" name="Text Box 94"/>
            <p:cNvSpPr>
              <a:spLocks noChangeArrowheads="1"/>
            </p:cNvSpPr>
            <p:nvPr/>
          </p:nvSpPr>
          <p:spPr bwMode="auto">
            <a:xfrm>
              <a:off x="3613150" y="971550"/>
              <a:ext cx="377786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latin typeface="Times New Roman" pitchFamily="18" charset="0"/>
                  <a:sym typeface="Times New Roman" pitchFamily="18" charset="0"/>
                </a:rPr>
                <a:t>\0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9952" name="Text Box 95"/>
            <p:cNvSpPr>
              <a:spLocks noChangeArrowheads="1"/>
            </p:cNvSpPr>
            <p:nvPr/>
          </p:nvSpPr>
          <p:spPr bwMode="auto">
            <a:xfrm>
              <a:off x="4543425" y="971550"/>
              <a:ext cx="377786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latin typeface="Times New Roman" pitchFamily="18" charset="0"/>
                  <a:sym typeface="Times New Roman" pitchFamily="18" charset="0"/>
                </a:rPr>
                <a:t>\0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9953" name="Text Box 97"/>
            <p:cNvSpPr>
              <a:spLocks noChangeArrowheads="1"/>
            </p:cNvSpPr>
            <p:nvPr/>
          </p:nvSpPr>
          <p:spPr bwMode="auto">
            <a:xfrm>
              <a:off x="1409700" y="1485900"/>
              <a:ext cx="1027006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ch[1]</a:t>
              </a:r>
              <a:endParaRPr lang="zh-CN" altLang="en-US"/>
            </a:p>
          </p:txBody>
        </p:sp>
        <p:sp>
          <p:nvSpPr>
            <p:cNvPr id="39954" name="Text Box 98"/>
            <p:cNvSpPr>
              <a:spLocks noChangeArrowheads="1"/>
            </p:cNvSpPr>
            <p:nvPr/>
          </p:nvSpPr>
          <p:spPr bwMode="auto">
            <a:xfrm>
              <a:off x="2338388" y="1485900"/>
              <a:ext cx="1027006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ch[2]</a:t>
              </a:r>
              <a:endParaRPr lang="zh-CN" altLang="en-US"/>
            </a:p>
          </p:txBody>
        </p:sp>
        <p:sp>
          <p:nvSpPr>
            <p:cNvPr id="39955" name="Text Box 99"/>
            <p:cNvSpPr>
              <a:spLocks noChangeArrowheads="1"/>
            </p:cNvSpPr>
            <p:nvPr/>
          </p:nvSpPr>
          <p:spPr bwMode="auto">
            <a:xfrm>
              <a:off x="3267075" y="1485900"/>
              <a:ext cx="1027006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ch[3]</a:t>
              </a:r>
              <a:endParaRPr lang="zh-CN" altLang="en-US"/>
            </a:p>
          </p:txBody>
        </p:sp>
        <p:sp>
          <p:nvSpPr>
            <p:cNvPr id="39956" name="Text Box 100"/>
            <p:cNvSpPr>
              <a:spLocks noChangeArrowheads="1"/>
            </p:cNvSpPr>
            <p:nvPr/>
          </p:nvSpPr>
          <p:spPr bwMode="auto">
            <a:xfrm>
              <a:off x="4195763" y="1485900"/>
              <a:ext cx="1027006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ch[4]</a:t>
              </a:r>
              <a:endParaRPr lang="zh-CN" altLang="en-US"/>
            </a:p>
          </p:txBody>
        </p:sp>
      </p:grpSp>
      <p:grpSp>
        <p:nvGrpSpPr>
          <p:cNvPr id="39957" name="组合 2"/>
          <p:cNvGrpSpPr>
            <a:grpSpLocks/>
          </p:cNvGrpSpPr>
          <p:nvPr/>
        </p:nvGrpSpPr>
        <p:grpSpPr bwMode="auto">
          <a:xfrm>
            <a:off x="1042988" y="4016375"/>
            <a:ext cx="6523037" cy="2509838"/>
            <a:chOff x="0" y="0"/>
            <a:chExt cx="6523039" cy="2509838"/>
          </a:xfrm>
        </p:grpSpPr>
        <p:sp>
          <p:nvSpPr>
            <p:cNvPr id="39958" name="Rectangle 102"/>
            <p:cNvSpPr>
              <a:spLocks noChangeArrowheads="1"/>
            </p:cNvSpPr>
            <p:nvPr/>
          </p:nvSpPr>
          <p:spPr bwMode="auto">
            <a:xfrm>
              <a:off x="0" y="0"/>
              <a:ext cx="6423026" cy="2509838"/>
            </a:xfrm>
            <a:prstGeom prst="rect">
              <a:avLst/>
            </a:prstGeom>
            <a:solidFill>
              <a:schemeClr val="tx1"/>
            </a:solidFill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           </a:t>
              </a:r>
              <a:r>
                <a:rPr lang="zh-CN" alt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例 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char ch[</a:t>
              </a:r>
              <a:r>
                <a:rPr lang="en-US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6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]=</a:t>
              </a:r>
              <a:r>
                <a:rPr lang="en-US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{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“Hello”</a:t>
              </a:r>
              <a:r>
                <a:rPr lang="en-US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}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;</a:t>
              </a:r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                char ch[6]=“Hello”;</a:t>
              </a:r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                char ch[]=“Hello”;</a:t>
              </a:r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</p:txBody>
        </p:sp>
        <p:grpSp>
          <p:nvGrpSpPr>
            <p:cNvPr id="39959" name="Group 104"/>
            <p:cNvGrpSpPr>
              <a:grpSpLocks/>
            </p:cNvGrpSpPr>
            <p:nvPr/>
          </p:nvGrpSpPr>
          <p:grpSpPr bwMode="auto">
            <a:xfrm>
              <a:off x="825500" y="1328737"/>
              <a:ext cx="5697539" cy="1052513"/>
              <a:chOff x="0" y="0"/>
              <a:chExt cx="3589" cy="663"/>
            </a:xfrm>
          </p:grpSpPr>
          <p:sp>
            <p:nvSpPr>
              <p:cNvPr id="39960" name="Rectangle 105"/>
              <p:cNvSpPr>
                <a:spLocks noChangeArrowheads="1"/>
              </p:cNvSpPr>
              <p:nvPr/>
            </p:nvSpPr>
            <p:spPr bwMode="auto">
              <a:xfrm>
                <a:off x="0" y="6"/>
                <a:ext cx="3480" cy="394"/>
              </a:xfrm>
              <a:prstGeom prst="rect">
                <a:avLst/>
              </a:prstGeom>
              <a:solidFill>
                <a:schemeClr val="tx1"/>
              </a:solidFill>
              <a:ln w="19050" cmpd="sng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/>
                <a:endParaRPr lang="zh-CN" altLang="zh-CN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39961" name="Line 106"/>
              <p:cNvSpPr>
                <a:spLocks noChangeShapeType="1"/>
              </p:cNvSpPr>
              <p:nvPr/>
            </p:nvSpPr>
            <p:spPr bwMode="auto">
              <a:xfrm>
                <a:off x="624" y="14"/>
                <a:ext cx="1" cy="395"/>
              </a:xfrm>
              <a:prstGeom prst="line">
                <a:avLst/>
              </a:prstGeom>
              <a:noFill/>
              <a:ln w="19050" cmpd="sng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39962" name="Line 107"/>
              <p:cNvSpPr>
                <a:spLocks noChangeShapeType="1"/>
              </p:cNvSpPr>
              <p:nvPr/>
            </p:nvSpPr>
            <p:spPr bwMode="auto">
              <a:xfrm>
                <a:off x="1218" y="0"/>
                <a:ext cx="1" cy="395"/>
              </a:xfrm>
              <a:prstGeom prst="line">
                <a:avLst/>
              </a:prstGeom>
              <a:noFill/>
              <a:ln w="19050" cmpd="sng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39963" name="Line 108"/>
              <p:cNvSpPr>
                <a:spLocks noChangeShapeType="1"/>
              </p:cNvSpPr>
              <p:nvPr/>
            </p:nvSpPr>
            <p:spPr bwMode="auto">
              <a:xfrm>
                <a:off x="1812" y="0"/>
                <a:ext cx="1" cy="395"/>
              </a:xfrm>
              <a:prstGeom prst="line">
                <a:avLst/>
              </a:prstGeom>
              <a:noFill/>
              <a:ln w="19050" cmpd="sng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39964" name="Line 109"/>
              <p:cNvSpPr>
                <a:spLocks noChangeShapeType="1"/>
              </p:cNvSpPr>
              <p:nvPr/>
            </p:nvSpPr>
            <p:spPr bwMode="auto">
              <a:xfrm>
                <a:off x="2406" y="0"/>
                <a:ext cx="1" cy="395"/>
              </a:xfrm>
              <a:prstGeom prst="line">
                <a:avLst/>
              </a:prstGeom>
              <a:noFill/>
              <a:ln w="19050" cmpd="sng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39965" name="Text Box 110"/>
              <p:cNvSpPr>
                <a:spLocks noChangeArrowheads="1"/>
              </p:cNvSpPr>
              <p:nvPr/>
            </p:nvSpPr>
            <p:spPr bwMode="auto">
              <a:xfrm>
                <a:off x="26" y="375"/>
                <a:ext cx="64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ch[0]</a:t>
                </a:r>
                <a:endParaRPr lang="zh-CN" altLang="en-US"/>
              </a:p>
            </p:txBody>
          </p:sp>
          <p:sp>
            <p:nvSpPr>
              <p:cNvPr id="39966" name="Text Box 111"/>
              <p:cNvSpPr>
                <a:spLocks noChangeArrowheads="1"/>
              </p:cNvSpPr>
              <p:nvPr/>
            </p:nvSpPr>
            <p:spPr bwMode="auto">
              <a:xfrm>
                <a:off x="243" y="51"/>
                <a:ext cx="23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H</a:t>
                </a:r>
                <a:endPara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39967" name="Text Box 112"/>
              <p:cNvSpPr>
                <a:spLocks noChangeArrowheads="1"/>
              </p:cNvSpPr>
              <p:nvPr/>
            </p:nvSpPr>
            <p:spPr bwMode="auto">
              <a:xfrm>
                <a:off x="828" y="51"/>
                <a:ext cx="18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e</a:t>
                </a:r>
                <a:endPara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39968" name="Text Box 113"/>
              <p:cNvSpPr>
                <a:spLocks noChangeArrowheads="1"/>
              </p:cNvSpPr>
              <p:nvPr/>
            </p:nvSpPr>
            <p:spPr bwMode="auto">
              <a:xfrm>
                <a:off x="1414" y="51"/>
                <a:ext cx="15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l</a:t>
                </a:r>
                <a:endPara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39969" name="Text Box 114"/>
              <p:cNvSpPr>
                <a:spLocks noChangeArrowheads="1"/>
              </p:cNvSpPr>
              <p:nvPr/>
            </p:nvSpPr>
            <p:spPr bwMode="auto">
              <a:xfrm>
                <a:off x="1999" y="51"/>
                <a:ext cx="15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l</a:t>
                </a:r>
                <a:endPara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39970" name="Text Box 115"/>
              <p:cNvSpPr>
                <a:spLocks noChangeArrowheads="1"/>
              </p:cNvSpPr>
              <p:nvPr/>
            </p:nvSpPr>
            <p:spPr bwMode="auto">
              <a:xfrm>
                <a:off x="2585" y="51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o</a:t>
                </a:r>
                <a:endPara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39971" name="Text Box 116"/>
              <p:cNvSpPr>
                <a:spLocks noChangeArrowheads="1"/>
              </p:cNvSpPr>
              <p:nvPr/>
            </p:nvSpPr>
            <p:spPr bwMode="auto">
              <a:xfrm>
                <a:off x="611" y="375"/>
                <a:ext cx="64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ch[1]</a:t>
                </a:r>
                <a:endParaRPr lang="zh-CN" altLang="en-US"/>
              </a:p>
            </p:txBody>
          </p:sp>
          <p:sp>
            <p:nvSpPr>
              <p:cNvPr id="39972" name="Text Box 117"/>
              <p:cNvSpPr>
                <a:spLocks noChangeArrowheads="1"/>
              </p:cNvSpPr>
              <p:nvPr/>
            </p:nvSpPr>
            <p:spPr bwMode="auto">
              <a:xfrm>
                <a:off x="1196" y="375"/>
                <a:ext cx="64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ch[2]</a:t>
                </a:r>
                <a:endParaRPr lang="zh-CN" altLang="en-US"/>
              </a:p>
            </p:txBody>
          </p:sp>
          <p:sp>
            <p:nvSpPr>
              <p:cNvPr id="39973" name="Text Box 118"/>
              <p:cNvSpPr>
                <a:spLocks noChangeArrowheads="1"/>
              </p:cNvSpPr>
              <p:nvPr/>
            </p:nvSpPr>
            <p:spPr bwMode="auto">
              <a:xfrm>
                <a:off x="1781" y="375"/>
                <a:ext cx="64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ch[3]</a:t>
                </a:r>
                <a:endParaRPr lang="zh-CN" altLang="en-US"/>
              </a:p>
            </p:txBody>
          </p:sp>
          <p:sp>
            <p:nvSpPr>
              <p:cNvPr id="39974" name="Text Box 119"/>
              <p:cNvSpPr>
                <a:spLocks noChangeArrowheads="1"/>
              </p:cNvSpPr>
              <p:nvPr/>
            </p:nvSpPr>
            <p:spPr bwMode="auto">
              <a:xfrm>
                <a:off x="2366" y="375"/>
                <a:ext cx="64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ch[4]</a:t>
                </a:r>
                <a:endParaRPr lang="zh-CN" altLang="en-US"/>
              </a:p>
            </p:txBody>
          </p:sp>
          <p:sp>
            <p:nvSpPr>
              <p:cNvPr id="39975" name="Line 120"/>
              <p:cNvSpPr>
                <a:spLocks noChangeShapeType="1"/>
              </p:cNvSpPr>
              <p:nvPr/>
            </p:nvSpPr>
            <p:spPr bwMode="auto">
              <a:xfrm>
                <a:off x="2958" y="0"/>
                <a:ext cx="1" cy="395"/>
              </a:xfrm>
              <a:prstGeom prst="line">
                <a:avLst/>
              </a:prstGeom>
              <a:noFill/>
              <a:ln w="19050" cmpd="sng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39976" name="Text Box 121"/>
              <p:cNvSpPr>
                <a:spLocks noChangeArrowheads="1"/>
              </p:cNvSpPr>
              <p:nvPr/>
            </p:nvSpPr>
            <p:spPr bwMode="auto">
              <a:xfrm>
                <a:off x="3101" y="87"/>
                <a:ext cx="23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sz="2000">
                    <a:solidFill>
                      <a:srgbClr val="FF0000"/>
                    </a:solidFill>
                    <a:latin typeface="Times New Roman" pitchFamily="18" charset="0"/>
                    <a:sym typeface="Times New Roman" pitchFamily="18" charset="0"/>
                  </a:rPr>
                  <a:t>\0</a:t>
                </a:r>
                <a:endPara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39977" name="Text Box 122"/>
              <p:cNvSpPr>
                <a:spLocks noChangeArrowheads="1"/>
              </p:cNvSpPr>
              <p:nvPr/>
            </p:nvSpPr>
            <p:spPr bwMode="auto">
              <a:xfrm>
                <a:off x="2942" y="375"/>
                <a:ext cx="64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ch[5]</a:t>
                </a:r>
                <a:endParaRPr lang="zh-CN" altLang="en-US"/>
              </a:p>
            </p:txBody>
          </p:sp>
        </p:grpSp>
      </p:grpSp>
      <p:grpSp>
        <p:nvGrpSpPr>
          <p:cNvPr id="39978" name="Group 130"/>
          <p:cNvGrpSpPr>
            <a:grpSpLocks/>
          </p:cNvGrpSpPr>
          <p:nvPr/>
        </p:nvGrpSpPr>
        <p:grpSpPr bwMode="auto">
          <a:xfrm>
            <a:off x="7239000" y="0"/>
            <a:ext cx="1590675" cy="457200"/>
            <a:chOff x="0" y="0"/>
            <a:chExt cx="1002" cy="288"/>
          </a:xfrm>
        </p:grpSpPr>
        <p:sp>
          <p:nvSpPr>
            <p:cNvPr id="39979" name="Rectangle 131"/>
            <p:cNvSpPr>
              <a:spLocks noChangeArrowheads="1"/>
            </p:cNvSpPr>
            <p:nvPr/>
          </p:nvSpPr>
          <p:spPr bwMode="auto">
            <a:xfrm>
              <a:off x="0" y="0"/>
              <a:ext cx="10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39980" name="Rectangle 132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39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ldLvl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2" name="Group 18"/>
          <p:cNvGrpSpPr>
            <a:grpSpLocks/>
          </p:cNvGrpSpPr>
          <p:nvPr/>
        </p:nvGrpSpPr>
        <p:grpSpPr bwMode="auto">
          <a:xfrm>
            <a:off x="7239000" y="0"/>
            <a:ext cx="1581150" cy="457200"/>
            <a:chOff x="0" y="0"/>
            <a:chExt cx="996" cy="288"/>
          </a:xfrm>
        </p:grpSpPr>
        <p:sp>
          <p:nvSpPr>
            <p:cNvPr id="40963" name="Rectangle 19"/>
            <p:cNvSpPr>
              <a:spLocks noChangeArrowheads="1"/>
            </p:cNvSpPr>
            <p:nvPr/>
          </p:nvSpPr>
          <p:spPr bwMode="auto">
            <a:xfrm>
              <a:off x="0" y="0"/>
              <a:ext cx="9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40964" name="Rectangle 20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40965" name="Line 26"/>
          <p:cNvSpPr>
            <a:spLocks noChangeShapeType="1"/>
          </p:cNvSpPr>
          <p:nvPr/>
        </p:nvSpPr>
        <p:spPr bwMode="auto">
          <a:xfrm>
            <a:off x="2324100" y="4229100"/>
            <a:ext cx="443865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grpSp>
        <p:nvGrpSpPr>
          <p:cNvPr id="40966" name="Group 27"/>
          <p:cNvGrpSpPr>
            <a:grpSpLocks/>
          </p:cNvGrpSpPr>
          <p:nvPr/>
        </p:nvGrpSpPr>
        <p:grpSpPr bwMode="auto">
          <a:xfrm>
            <a:off x="835025" y="533400"/>
            <a:ext cx="7337425" cy="5133975"/>
            <a:chOff x="0" y="0"/>
            <a:chExt cx="4622" cy="3234"/>
          </a:xfrm>
        </p:grpSpPr>
        <p:sp>
          <p:nvSpPr>
            <p:cNvPr id="40967" name="Rectangle 28"/>
            <p:cNvSpPr>
              <a:spLocks noChangeArrowheads="1"/>
            </p:cNvSpPr>
            <p:nvPr/>
          </p:nvSpPr>
          <p:spPr bwMode="auto">
            <a:xfrm>
              <a:off x="0" y="633"/>
              <a:ext cx="4622" cy="2601"/>
            </a:xfrm>
            <a:prstGeom prst="rect">
              <a:avLst/>
            </a:prstGeom>
            <a:solidFill>
              <a:schemeClr val="tx1"/>
            </a:solidFill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  </a:t>
              </a:r>
              <a:r>
                <a:rPr lang="zh-CN" alt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例 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char diamond</a:t>
              </a:r>
              <a:r>
                <a:rPr lang="en-US">
                  <a:solidFill>
                    <a:srgbClr val="FF3300"/>
                  </a:solidFill>
                  <a:latin typeface="Times New Roman" pitchFamily="18" charset="0"/>
                  <a:sym typeface="Times New Roman" pitchFamily="18" charset="0"/>
                </a:rPr>
                <a:t>[]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[5]={{'.', '.','*'},{'.','*','.','*'},</a:t>
              </a:r>
              <a:endParaRPr lang="zh-CN" alt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	   {'*', '.', '.', '.' ,'*'},{'.','*', '.','*'},{'.', '.','*'}};</a:t>
              </a:r>
              <a:endParaRPr lang="zh-CN" alt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</p:txBody>
        </p:sp>
        <p:sp>
          <p:nvSpPr>
            <p:cNvPr id="40968" name="AutoShape 29"/>
            <p:cNvSpPr>
              <a:spLocks noChangeArrowheads="1"/>
            </p:cNvSpPr>
            <p:nvPr/>
          </p:nvSpPr>
          <p:spPr bwMode="auto">
            <a:xfrm>
              <a:off x="2192" y="0"/>
              <a:ext cx="2343" cy="378"/>
            </a:xfrm>
            <a:prstGeom prst="cloudCallout">
              <a:avLst>
                <a:gd name="adj1" fmla="val -30583"/>
                <a:gd name="adj2" fmla="val 105028"/>
              </a:avLst>
            </a:prstGeom>
            <a:solidFill>
              <a:schemeClr val="tx1"/>
            </a:solidFill>
            <a:ln w="38100" cmpd="sng">
              <a:solidFill>
                <a:srgbClr val="339966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 sz="2000">
                  <a:solidFill>
                    <a:srgbClr val="669900"/>
                  </a:solidFill>
                  <a:latin typeface="Times New Roman" pitchFamily="18" charset="0"/>
                  <a:sym typeface="Times New Roman" pitchFamily="18" charset="0"/>
                </a:rPr>
                <a:t>二维字符数组初始化</a:t>
              </a:r>
              <a:endParaRPr lang="zh-CN" altLang="en-US" sz="20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grpSp>
          <p:nvGrpSpPr>
            <p:cNvPr id="40969" name="Group 30"/>
            <p:cNvGrpSpPr>
              <a:grpSpLocks/>
            </p:cNvGrpSpPr>
            <p:nvPr/>
          </p:nvGrpSpPr>
          <p:grpSpPr bwMode="auto">
            <a:xfrm>
              <a:off x="17" y="1422"/>
              <a:ext cx="3657" cy="1585"/>
              <a:chOff x="0" y="0"/>
              <a:chExt cx="3657" cy="1585"/>
            </a:xfrm>
          </p:grpSpPr>
          <p:grpSp>
            <p:nvGrpSpPr>
              <p:cNvPr id="40970" name="Group 31"/>
              <p:cNvGrpSpPr>
                <a:grpSpLocks/>
              </p:cNvGrpSpPr>
              <p:nvPr/>
            </p:nvGrpSpPr>
            <p:grpSpPr bwMode="auto">
              <a:xfrm>
                <a:off x="837" y="0"/>
                <a:ext cx="2820" cy="1585"/>
                <a:chOff x="0" y="0"/>
                <a:chExt cx="2820" cy="1585"/>
              </a:xfrm>
            </p:grpSpPr>
            <p:grpSp>
              <p:nvGrpSpPr>
                <p:cNvPr id="40971" name="Group 32"/>
                <p:cNvGrpSpPr>
                  <a:grpSpLocks/>
                </p:cNvGrpSpPr>
                <p:nvPr/>
              </p:nvGrpSpPr>
              <p:grpSpPr bwMode="auto">
                <a:xfrm>
                  <a:off x="11" y="0"/>
                  <a:ext cx="2808" cy="1585"/>
                  <a:chOff x="0" y="0"/>
                  <a:chExt cx="2808" cy="409"/>
                </a:xfrm>
              </p:grpSpPr>
              <p:sp>
                <p:nvSpPr>
                  <p:cNvPr id="40972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0" y="6"/>
                    <a:ext cx="2808" cy="394"/>
                  </a:xfrm>
                  <a:prstGeom prst="rect">
                    <a:avLst/>
                  </a:prstGeom>
                  <a:solidFill>
                    <a:schemeClr val="tx1"/>
                  </a:solidFill>
                  <a:ln w="19050" cmpd="sng">
                    <a:solidFill>
                      <a:schemeClr val="bg2"/>
                    </a:solidFill>
                    <a:miter lim="800000"/>
                    <a:headEnd/>
                    <a:tailEnd/>
                  </a:ln>
                </p:spPr>
                <p:txBody>
                  <a:bodyPr wrap="none" lIns="90000" tIns="46800" rIns="90000" bIns="46800" anchor="ctr"/>
                  <a:lstStyle/>
                  <a:p>
                    <a:pPr algn="ctr"/>
                    <a:endParaRPr lang="zh-CN" altLang="zh-CN" sz="2000">
                      <a:solidFill>
                        <a:srgbClr val="FFFFFF"/>
                      </a:solidFill>
                      <a:latin typeface="Times New Roman" pitchFamily="18" charset="0"/>
                      <a:sym typeface="Times New Roman" pitchFamily="18" charset="0"/>
                    </a:endParaRPr>
                  </a:p>
                </p:txBody>
              </p:sp>
              <p:sp>
                <p:nvSpPr>
                  <p:cNvPr id="40973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528" y="14"/>
                    <a:ext cx="1" cy="395"/>
                  </a:xfrm>
                  <a:prstGeom prst="line">
                    <a:avLst/>
                  </a:prstGeom>
                  <a:noFill/>
                  <a:ln w="19050" cmpd="sng">
                    <a:solidFill>
                      <a:schemeClr val="bg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zh-CN">
                      <a:solidFill>
                        <a:srgbClr val="FFFFFF"/>
                      </a:solidFill>
                      <a:sym typeface="Arial" pitchFamily="34" charset="0"/>
                    </a:endParaRPr>
                  </a:p>
                </p:txBody>
              </p:sp>
              <p:sp>
                <p:nvSpPr>
                  <p:cNvPr id="40974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1122" y="0"/>
                    <a:ext cx="1" cy="395"/>
                  </a:xfrm>
                  <a:prstGeom prst="line">
                    <a:avLst/>
                  </a:prstGeom>
                  <a:noFill/>
                  <a:ln w="19050" cmpd="sng">
                    <a:solidFill>
                      <a:schemeClr val="bg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zh-CN">
                      <a:solidFill>
                        <a:srgbClr val="FFFFFF"/>
                      </a:solidFill>
                      <a:sym typeface="Arial" pitchFamily="34" charset="0"/>
                    </a:endParaRPr>
                  </a:p>
                </p:txBody>
              </p:sp>
              <p:sp>
                <p:nvSpPr>
                  <p:cNvPr id="40975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1716" y="0"/>
                    <a:ext cx="1" cy="395"/>
                  </a:xfrm>
                  <a:prstGeom prst="line">
                    <a:avLst/>
                  </a:prstGeom>
                  <a:noFill/>
                  <a:ln w="19050" cmpd="sng">
                    <a:solidFill>
                      <a:schemeClr val="bg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zh-CN">
                      <a:solidFill>
                        <a:srgbClr val="FFFFFF"/>
                      </a:solidFill>
                      <a:sym typeface="Arial" pitchFamily="34" charset="0"/>
                    </a:endParaRPr>
                  </a:p>
                </p:txBody>
              </p:sp>
              <p:sp>
                <p:nvSpPr>
                  <p:cNvPr id="40976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2310" y="0"/>
                    <a:ext cx="1" cy="395"/>
                  </a:xfrm>
                  <a:prstGeom prst="line">
                    <a:avLst/>
                  </a:prstGeom>
                  <a:noFill/>
                  <a:ln w="19050" cmpd="sng">
                    <a:solidFill>
                      <a:schemeClr val="bg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zh-CN">
                      <a:solidFill>
                        <a:srgbClr val="FFFFFF"/>
                      </a:solidFill>
                      <a:sym typeface="Arial" pitchFamily="34" charset="0"/>
                    </a:endParaRPr>
                  </a:p>
                </p:txBody>
              </p:sp>
            </p:grpSp>
            <p:grpSp>
              <p:nvGrpSpPr>
                <p:cNvPr id="40977" name="Group 38"/>
                <p:cNvGrpSpPr>
                  <a:grpSpLocks/>
                </p:cNvGrpSpPr>
                <p:nvPr/>
              </p:nvGrpSpPr>
              <p:grpSpPr bwMode="auto">
                <a:xfrm>
                  <a:off x="0" y="39"/>
                  <a:ext cx="2796" cy="288"/>
                  <a:chOff x="0" y="0"/>
                  <a:chExt cx="2796" cy="288"/>
                </a:xfrm>
              </p:grpSpPr>
              <p:sp>
                <p:nvSpPr>
                  <p:cNvPr id="40978" name="Text Box 39"/>
                  <p:cNvSpPr>
                    <a:spLocks noChangeArrowheads="1"/>
                  </p:cNvSpPr>
                  <p:nvPr/>
                </p:nvSpPr>
                <p:spPr bwMode="auto">
                  <a:xfrm>
                    <a:off x="134" y="0"/>
                    <a:ext cx="154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.</a:t>
                    </a:r>
                    <a:endParaRPr lang="en-US" sz="2000">
                      <a:solidFill>
                        <a:srgbClr val="FFFFFF"/>
                      </a:solidFill>
                      <a:latin typeface="Times New Roman" pitchFamily="18" charset="0"/>
                      <a:sym typeface="Times New Roman" pitchFamily="18" charset="0"/>
                    </a:endParaRPr>
                  </a:p>
                </p:txBody>
              </p:sp>
              <p:sp>
                <p:nvSpPr>
                  <p:cNvPr id="40979" name="Text Box 40"/>
                  <p:cNvSpPr>
                    <a:spLocks noChangeArrowheads="1"/>
                  </p:cNvSpPr>
                  <p:nvPr/>
                </p:nvSpPr>
                <p:spPr bwMode="auto">
                  <a:xfrm>
                    <a:off x="719" y="0"/>
                    <a:ext cx="154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.</a:t>
                    </a:r>
                    <a:endParaRPr lang="en-US" sz="2000">
                      <a:solidFill>
                        <a:srgbClr val="FFFFFF"/>
                      </a:solidFill>
                      <a:latin typeface="Times New Roman" pitchFamily="18" charset="0"/>
                      <a:sym typeface="Times New Roman" pitchFamily="18" charset="0"/>
                    </a:endParaRPr>
                  </a:p>
                </p:txBody>
              </p:sp>
              <p:sp>
                <p:nvSpPr>
                  <p:cNvPr id="40980" name="Text Box 41"/>
                  <p:cNvSpPr>
                    <a:spLocks noChangeArrowheads="1"/>
                  </p:cNvSpPr>
                  <p:nvPr/>
                </p:nvSpPr>
                <p:spPr bwMode="auto">
                  <a:xfrm>
                    <a:off x="1305" y="0"/>
                    <a:ext cx="194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rgbClr val="FF0000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*</a:t>
                    </a:r>
                    <a:endParaRPr lang="en-US" sz="2000">
                      <a:solidFill>
                        <a:srgbClr val="FFFFFF"/>
                      </a:solidFill>
                      <a:latin typeface="Times New Roman" pitchFamily="18" charset="0"/>
                      <a:sym typeface="Times New Roman" pitchFamily="18" charset="0"/>
                    </a:endParaRPr>
                  </a:p>
                </p:txBody>
              </p:sp>
              <p:sp>
                <p:nvSpPr>
                  <p:cNvPr id="40981" name="Text Box 42"/>
                  <p:cNvSpPr>
                    <a:spLocks noChangeArrowheads="1"/>
                  </p:cNvSpPr>
                  <p:nvPr/>
                </p:nvSpPr>
                <p:spPr bwMode="auto">
                  <a:xfrm>
                    <a:off x="1890" y="0"/>
                    <a:ext cx="238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\0</a:t>
                    </a:r>
                    <a:endParaRPr lang="en-US" sz="2000">
                      <a:solidFill>
                        <a:srgbClr val="FFFFFF"/>
                      </a:solidFill>
                      <a:latin typeface="Times New Roman" pitchFamily="18" charset="0"/>
                      <a:sym typeface="Times New Roman" pitchFamily="18" charset="0"/>
                    </a:endParaRPr>
                  </a:p>
                </p:txBody>
              </p:sp>
              <p:sp>
                <p:nvSpPr>
                  <p:cNvPr id="40982" name="Text Box 43"/>
                  <p:cNvSpPr>
                    <a:spLocks noChangeArrowheads="1"/>
                  </p:cNvSpPr>
                  <p:nvPr/>
                </p:nvSpPr>
                <p:spPr bwMode="auto">
                  <a:xfrm>
                    <a:off x="2476" y="0"/>
                    <a:ext cx="238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\0</a:t>
                    </a:r>
                    <a:endParaRPr lang="en-US" sz="2000">
                      <a:solidFill>
                        <a:srgbClr val="FFFFFF"/>
                      </a:solidFill>
                      <a:latin typeface="Times New Roman" pitchFamily="18" charset="0"/>
                      <a:sym typeface="Times New Roman" pitchFamily="18" charset="0"/>
                    </a:endParaRPr>
                  </a:p>
                </p:txBody>
              </p:sp>
              <p:sp>
                <p:nvSpPr>
                  <p:cNvPr id="40983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0" y="288"/>
                    <a:ext cx="2796" cy="1"/>
                  </a:xfrm>
                  <a:prstGeom prst="line">
                    <a:avLst/>
                  </a:prstGeom>
                  <a:noFill/>
                  <a:ln w="19050" cmpd="sng">
                    <a:solidFill>
                      <a:schemeClr val="bg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zh-CN">
                      <a:solidFill>
                        <a:srgbClr val="FFFFFF"/>
                      </a:solidFill>
                      <a:sym typeface="Arial" pitchFamily="34" charset="0"/>
                    </a:endParaRPr>
                  </a:p>
                </p:txBody>
              </p:sp>
            </p:grpSp>
            <p:sp>
              <p:nvSpPr>
                <p:cNvPr id="40984" name="Line 45"/>
                <p:cNvSpPr>
                  <a:spLocks noChangeShapeType="1"/>
                </p:cNvSpPr>
                <p:nvPr/>
              </p:nvSpPr>
              <p:spPr bwMode="auto">
                <a:xfrm>
                  <a:off x="24" y="631"/>
                  <a:ext cx="2796" cy="1"/>
                </a:xfrm>
                <a:prstGeom prst="line">
                  <a:avLst/>
                </a:prstGeom>
                <a:noFill/>
                <a:ln w="19050" cmpd="sng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zh-CN">
                    <a:solidFill>
                      <a:srgbClr val="FFFFFF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40985" name="Line 46"/>
                <p:cNvSpPr>
                  <a:spLocks noChangeShapeType="1"/>
                </p:cNvSpPr>
                <p:nvPr/>
              </p:nvSpPr>
              <p:spPr bwMode="auto">
                <a:xfrm>
                  <a:off x="24" y="935"/>
                  <a:ext cx="2796" cy="1"/>
                </a:xfrm>
                <a:prstGeom prst="line">
                  <a:avLst/>
                </a:prstGeom>
                <a:noFill/>
                <a:ln w="19050" cmpd="sng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zh-CN">
                    <a:solidFill>
                      <a:srgbClr val="FFFFFF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40986" name="Line 47"/>
                <p:cNvSpPr>
                  <a:spLocks noChangeShapeType="1"/>
                </p:cNvSpPr>
                <p:nvPr/>
              </p:nvSpPr>
              <p:spPr bwMode="auto">
                <a:xfrm>
                  <a:off x="24" y="1239"/>
                  <a:ext cx="2796" cy="1"/>
                </a:xfrm>
                <a:prstGeom prst="line">
                  <a:avLst/>
                </a:prstGeom>
                <a:noFill/>
                <a:ln w="19050" cmpd="sng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zh-CN">
                    <a:solidFill>
                      <a:srgbClr val="FFFFFF"/>
                    </a:solidFill>
                    <a:sym typeface="Arial" pitchFamily="34" charset="0"/>
                  </a:endParaRPr>
                </a:p>
              </p:txBody>
            </p:sp>
            <p:grpSp>
              <p:nvGrpSpPr>
                <p:cNvPr id="40987" name="Group 48"/>
                <p:cNvGrpSpPr>
                  <a:grpSpLocks/>
                </p:cNvGrpSpPr>
                <p:nvPr/>
              </p:nvGrpSpPr>
              <p:grpSpPr bwMode="auto">
                <a:xfrm>
                  <a:off x="0" y="336"/>
                  <a:ext cx="2796" cy="288"/>
                  <a:chOff x="0" y="0"/>
                  <a:chExt cx="2796" cy="288"/>
                </a:xfrm>
              </p:grpSpPr>
              <p:sp>
                <p:nvSpPr>
                  <p:cNvPr id="40988" name="Text Box 49"/>
                  <p:cNvSpPr>
                    <a:spLocks noChangeArrowheads="1"/>
                  </p:cNvSpPr>
                  <p:nvPr/>
                </p:nvSpPr>
                <p:spPr bwMode="auto">
                  <a:xfrm>
                    <a:off x="134" y="0"/>
                    <a:ext cx="154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.</a:t>
                    </a:r>
                    <a:endParaRPr lang="en-US" sz="2000">
                      <a:solidFill>
                        <a:srgbClr val="FFFFFF"/>
                      </a:solidFill>
                      <a:latin typeface="Times New Roman" pitchFamily="18" charset="0"/>
                      <a:sym typeface="Times New Roman" pitchFamily="18" charset="0"/>
                    </a:endParaRPr>
                  </a:p>
                </p:txBody>
              </p:sp>
              <p:sp>
                <p:nvSpPr>
                  <p:cNvPr id="40989" name="Text Box 50"/>
                  <p:cNvSpPr>
                    <a:spLocks noChangeArrowheads="1"/>
                  </p:cNvSpPr>
                  <p:nvPr/>
                </p:nvSpPr>
                <p:spPr bwMode="auto">
                  <a:xfrm>
                    <a:off x="719" y="0"/>
                    <a:ext cx="194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rgbClr val="FF0000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*</a:t>
                    </a:r>
                    <a:endParaRPr lang="en-US" sz="2000">
                      <a:solidFill>
                        <a:srgbClr val="FFFFFF"/>
                      </a:solidFill>
                      <a:latin typeface="Times New Roman" pitchFamily="18" charset="0"/>
                      <a:sym typeface="Times New Roman" pitchFamily="18" charset="0"/>
                    </a:endParaRPr>
                  </a:p>
                </p:txBody>
              </p:sp>
              <p:sp>
                <p:nvSpPr>
                  <p:cNvPr id="40990" name="Text Box 51"/>
                  <p:cNvSpPr>
                    <a:spLocks noChangeArrowheads="1"/>
                  </p:cNvSpPr>
                  <p:nvPr/>
                </p:nvSpPr>
                <p:spPr bwMode="auto">
                  <a:xfrm>
                    <a:off x="1305" y="0"/>
                    <a:ext cx="154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.</a:t>
                    </a:r>
                    <a:endParaRPr lang="en-US" sz="2000">
                      <a:solidFill>
                        <a:srgbClr val="FFFFFF"/>
                      </a:solidFill>
                      <a:latin typeface="Times New Roman" pitchFamily="18" charset="0"/>
                      <a:sym typeface="Times New Roman" pitchFamily="18" charset="0"/>
                    </a:endParaRPr>
                  </a:p>
                </p:txBody>
              </p:sp>
              <p:sp>
                <p:nvSpPr>
                  <p:cNvPr id="40991" name="Text Box 52"/>
                  <p:cNvSpPr>
                    <a:spLocks noChangeArrowheads="1"/>
                  </p:cNvSpPr>
                  <p:nvPr/>
                </p:nvSpPr>
                <p:spPr bwMode="auto">
                  <a:xfrm>
                    <a:off x="1890" y="0"/>
                    <a:ext cx="194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rgbClr val="FF0000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*</a:t>
                    </a:r>
                    <a:endParaRPr lang="en-US" sz="2000">
                      <a:solidFill>
                        <a:srgbClr val="FFFFFF"/>
                      </a:solidFill>
                      <a:latin typeface="Times New Roman" pitchFamily="18" charset="0"/>
                      <a:sym typeface="Times New Roman" pitchFamily="18" charset="0"/>
                    </a:endParaRPr>
                  </a:p>
                </p:txBody>
              </p:sp>
              <p:sp>
                <p:nvSpPr>
                  <p:cNvPr id="40992" name="Text Box 53"/>
                  <p:cNvSpPr>
                    <a:spLocks noChangeArrowheads="1"/>
                  </p:cNvSpPr>
                  <p:nvPr/>
                </p:nvSpPr>
                <p:spPr bwMode="auto">
                  <a:xfrm>
                    <a:off x="2476" y="0"/>
                    <a:ext cx="238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\0</a:t>
                    </a:r>
                    <a:endParaRPr lang="en-US" sz="2000">
                      <a:solidFill>
                        <a:srgbClr val="FFFFFF"/>
                      </a:solidFill>
                      <a:latin typeface="Times New Roman" pitchFamily="18" charset="0"/>
                      <a:sym typeface="Times New Roman" pitchFamily="18" charset="0"/>
                    </a:endParaRPr>
                  </a:p>
                </p:txBody>
              </p:sp>
              <p:sp>
                <p:nvSpPr>
                  <p:cNvPr id="40993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0" y="288"/>
                    <a:ext cx="2796" cy="1"/>
                  </a:xfrm>
                  <a:prstGeom prst="line">
                    <a:avLst/>
                  </a:prstGeom>
                  <a:noFill/>
                  <a:ln w="19050" cmpd="sng">
                    <a:solidFill>
                      <a:schemeClr val="bg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zh-CN">
                      <a:solidFill>
                        <a:srgbClr val="FFFFFF"/>
                      </a:solidFill>
                      <a:sym typeface="Arial" pitchFamily="34" charset="0"/>
                    </a:endParaRPr>
                  </a:p>
                </p:txBody>
              </p:sp>
            </p:grpSp>
            <p:grpSp>
              <p:nvGrpSpPr>
                <p:cNvPr id="40994" name="Group 55"/>
                <p:cNvGrpSpPr>
                  <a:grpSpLocks/>
                </p:cNvGrpSpPr>
                <p:nvPr/>
              </p:nvGrpSpPr>
              <p:grpSpPr bwMode="auto">
                <a:xfrm>
                  <a:off x="0" y="633"/>
                  <a:ext cx="2796" cy="288"/>
                  <a:chOff x="0" y="0"/>
                  <a:chExt cx="2796" cy="288"/>
                </a:xfrm>
              </p:grpSpPr>
              <p:sp>
                <p:nvSpPr>
                  <p:cNvPr id="40995" name="Text Box 56"/>
                  <p:cNvSpPr>
                    <a:spLocks noChangeArrowheads="1"/>
                  </p:cNvSpPr>
                  <p:nvPr/>
                </p:nvSpPr>
                <p:spPr bwMode="auto">
                  <a:xfrm>
                    <a:off x="134" y="0"/>
                    <a:ext cx="194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rgbClr val="FF0000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*</a:t>
                    </a:r>
                    <a:endParaRPr lang="en-US" sz="2000">
                      <a:solidFill>
                        <a:srgbClr val="FFFFFF"/>
                      </a:solidFill>
                      <a:latin typeface="Times New Roman" pitchFamily="18" charset="0"/>
                      <a:sym typeface="Times New Roman" pitchFamily="18" charset="0"/>
                    </a:endParaRPr>
                  </a:p>
                </p:txBody>
              </p:sp>
              <p:sp>
                <p:nvSpPr>
                  <p:cNvPr id="40996" name="Text Box 57"/>
                  <p:cNvSpPr>
                    <a:spLocks noChangeArrowheads="1"/>
                  </p:cNvSpPr>
                  <p:nvPr/>
                </p:nvSpPr>
                <p:spPr bwMode="auto">
                  <a:xfrm>
                    <a:off x="719" y="0"/>
                    <a:ext cx="154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.</a:t>
                    </a:r>
                    <a:endParaRPr lang="en-US" sz="2000">
                      <a:solidFill>
                        <a:srgbClr val="FFFFFF"/>
                      </a:solidFill>
                      <a:latin typeface="Times New Roman" pitchFamily="18" charset="0"/>
                      <a:sym typeface="Times New Roman" pitchFamily="18" charset="0"/>
                    </a:endParaRPr>
                  </a:p>
                </p:txBody>
              </p:sp>
              <p:sp>
                <p:nvSpPr>
                  <p:cNvPr id="40997" name="Text Box 58"/>
                  <p:cNvSpPr>
                    <a:spLocks noChangeArrowheads="1"/>
                  </p:cNvSpPr>
                  <p:nvPr/>
                </p:nvSpPr>
                <p:spPr bwMode="auto">
                  <a:xfrm>
                    <a:off x="1305" y="0"/>
                    <a:ext cx="154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.</a:t>
                    </a:r>
                    <a:endParaRPr lang="en-US" sz="2000">
                      <a:solidFill>
                        <a:srgbClr val="FFFFFF"/>
                      </a:solidFill>
                      <a:latin typeface="Times New Roman" pitchFamily="18" charset="0"/>
                      <a:sym typeface="Times New Roman" pitchFamily="18" charset="0"/>
                    </a:endParaRPr>
                  </a:p>
                </p:txBody>
              </p:sp>
              <p:sp>
                <p:nvSpPr>
                  <p:cNvPr id="40998" name="Text Box 59"/>
                  <p:cNvSpPr>
                    <a:spLocks noChangeArrowheads="1"/>
                  </p:cNvSpPr>
                  <p:nvPr/>
                </p:nvSpPr>
                <p:spPr bwMode="auto">
                  <a:xfrm>
                    <a:off x="1890" y="0"/>
                    <a:ext cx="154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.</a:t>
                    </a:r>
                    <a:endParaRPr lang="en-US" sz="2000">
                      <a:solidFill>
                        <a:srgbClr val="FFFFFF"/>
                      </a:solidFill>
                      <a:latin typeface="Times New Roman" pitchFamily="18" charset="0"/>
                      <a:sym typeface="Times New Roman" pitchFamily="18" charset="0"/>
                    </a:endParaRPr>
                  </a:p>
                </p:txBody>
              </p:sp>
              <p:sp>
                <p:nvSpPr>
                  <p:cNvPr id="40999" name="Text Box 60"/>
                  <p:cNvSpPr>
                    <a:spLocks noChangeArrowheads="1"/>
                  </p:cNvSpPr>
                  <p:nvPr/>
                </p:nvSpPr>
                <p:spPr bwMode="auto">
                  <a:xfrm>
                    <a:off x="2476" y="0"/>
                    <a:ext cx="194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rgbClr val="FF0000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*</a:t>
                    </a:r>
                    <a:endParaRPr lang="en-US" sz="2000">
                      <a:solidFill>
                        <a:srgbClr val="FFFFFF"/>
                      </a:solidFill>
                      <a:latin typeface="Times New Roman" pitchFamily="18" charset="0"/>
                      <a:sym typeface="Times New Roman" pitchFamily="18" charset="0"/>
                    </a:endParaRPr>
                  </a:p>
                </p:txBody>
              </p:sp>
              <p:sp>
                <p:nvSpPr>
                  <p:cNvPr id="41000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0" y="288"/>
                    <a:ext cx="2796" cy="1"/>
                  </a:xfrm>
                  <a:prstGeom prst="line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zh-CN">
                      <a:solidFill>
                        <a:srgbClr val="FFFFFF"/>
                      </a:solidFill>
                      <a:sym typeface="Arial" pitchFamily="34" charset="0"/>
                    </a:endParaRPr>
                  </a:p>
                </p:txBody>
              </p:sp>
            </p:grpSp>
            <p:grpSp>
              <p:nvGrpSpPr>
                <p:cNvPr id="41001" name="Group 62"/>
                <p:cNvGrpSpPr>
                  <a:grpSpLocks/>
                </p:cNvGrpSpPr>
                <p:nvPr/>
              </p:nvGrpSpPr>
              <p:grpSpPr bwMode="auto">
                <a:xfrm>
                  <a:off x="0" y="930"/>
                  <a:ext cx="2796" cy="288"/>
                  <a:chOff x="0" y="0"/>
                  <a:chExt cx="2796" cy="288"/>
                </a:xfrm>
              </p:grpSpPr>
              <p:sp>
                <p:nvSpPr>
                  <p:cNvPr id="41002" name="Text Box 63"/>
                  <p:cNvSpPr>
                    <a:spLocks noChangeArrowheads="1"/>
                  </p:cNvSpPr>
                  <p:nvPr/>
                </p:nvSpPr>
                <p:spPr bwMode="auto">
                  <a:xfrm>
                    <a:off x="134" y="0"/>
                    <a:ext cx="154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.</a:t>
                    </a:r>
                    <a:endParaRPr lang="en-US" sz="2000">
                      <a:solidFill>
                        <a:srgbClr val="FFFFFF"/>
                      </a:solidFill>
                      <a:latin typeface="Times New Roman" pitchFamily="18" charset="0"/>
                      <a:sym typeface="Times New Roman" pitchFamily="18" charset="0"/>
                    </a:endParaRPr>
                  </a:p>
                </p:txBody>
              </p:sp>
              <p:sp>
                <p:nvSpPr>
                  <p:cNvPr id="41003" name="Text Box 64"/>
                  <p:cNvSpPr>
                    <a:spLocks noChangeArrowheads="1"/>
                  </p:cNvSpPr>
                  <p:nvPr/>
                </p:nvSpPr>
                <p:spPr bwMode="auto">
                  <a:xfrm>
                    <a:off x="719" y="0"/>
                    <a:ext cx="194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rgbClr val="FF0000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*</a:t>
                    </a:r>
                    <a:endParaRPr lang="en-US" sz="2000">
                      <a:solidFill>
                        <a:srgbClr val="FFFFFF"/>
                      </a:solidFill>
                      <a:latin typeface="Times New Roman" pitchFamily="18" charset="0"/>
                      <a:sym typeface="Times New Roman" pitchFamily="18" charset="0"/>
                    </a:endParaRPr>
                  </a:p>
                </p:txBody>
              </p:sp>
              <p:sp>
                <p:nvSpPr>
                  <p:cNvPr id="41004" name="Text Box 65"/>
                  <p:cNvSpPr>
                    <a:spLocks noChangeArrowheads="1"/>
                  </p:cNvSpPr>
                  <p:nvPr/>
                </p:nvSpPr>
                <p:spPr bwMode="auto">
                  <a:xfrm>
                    <a:off x="1305" y="0"/>
                    <a:ext cx="154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.</a:t>
                    </a:r>
                    <a:endParaRPr lang="en-US" sz="2000">
                      <a:solidFill>
                        <a:srgbClr val="FFFFFF"/>
                      </a:solidFill>
                      <a:latin typeface="Times New Roman" pitchFamily="18" charset="0"/>
                      <a:sym typeface="Times New Roman" pitchFamily="18" charset="0"/>
                    </a:endParaRPr>
                  </a:p>
                </p:txBody>
              </p:sp>
              <p:sp>
                <p:nvSpPr>
                  <p:cNvPr id="41005" name="Text Box 66"/>
                  <p:cNvSpPr>
                    <a:spLocks noChangeArrowheads="1"/>
                  </p:cNvSpPr>
                  <p:nvPr/>
                </p:nvSpPr>
                <p:spPr bwMode="auto">
                  <a:xfrm>
                    <a:off x="1890" y="0"/>
                    <a:ext cx="194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rgbClr val="FF0000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*</a:t>
                    </a:r>
                    <a:endParaRPr lang="en-US" sz="2000">
                      <a:solidFill>
                        <a:srgbClr val="FFFFFF"/>
                      </a:solidFill>
                      <a:latin typeface="Times New Roman" pitchFamily="18" charset="0"/>
                      <a:sym typeface="Times New Roman" pitchFamily="18" charset="0"/>
                    </a:endParaRPr>
                  </a:p>
                </p:txBody>
              </p:sp>
              <p:sp>
                <p:nvSpPr>
                  <p:cNvPr id="41006" name="Text Box 67"/>
                  <p:cNvSpPr>
                    <a:spLocks noChangeArrowheads="1"/>
                  </p:cNvSpPr>
                  <p:nvPr/>
                </p:nvSpPr>
                <p:spPr bwMode="auto">
                  <a:xfrm>
                    <a:off x="2476" y="0"/>
                    <a:ext cx="238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\0</a:t>
                    </a:r>
                    <a:endParaRPr lang="en-US" sz="2000">
                      <a:solidFill>
                        <a:srgbClr val="FFFFFF"/>
                      </a:solidFill>
                      <a:latin typeface="Times New Roman" pitchFamily="18" charset="0"/>
                      <a:sym typeface="Times New Roman" pitchFamily="18" charset="0"/>
                    </a:endParaRPr>
                  </a:p>
                </p:txBody>
              </p:sp>
              <p:sp>
                <p:nvSpPr>
                  <p:cNvPr id="41007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0" y="288"/>
                    <a:ext cx="2796" cy="1"/>
                  </a:xfrm>
                  <a:prstGeom prst="line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zh-CN">
                      <a:solidFill>
                        <a:srgbClr val="FFFFFF"/>
                      </a:solidFill>
                      <a:sym typeface="Arial" pitchFamily="34" charset="0"/>
                    </a:endParaRPr>
                  </a:p>
                </p:txBody>
              </p:sp>
            </p:grpSp>
            <p:grpSp>
              <p:nvGrpSpPr>
                <p:cNvPr id="41008" name="Group 69"/>
                <p:cNvGrpSpPr>
                  <a:grpSpLocks/>
                </p:cNvGrpSpPr>
                <p:nvPr/>
              </p:nvGrpSpPr>
              <p:grpSpPr bwMode="auto">
                <a:xfrm>
                  <a:off x="0" y="1227"/>
                  <a:ext cx="2796" cy="288"/>
                  <a:chOff x="0" y="0"/>
                  <a:chExt cx="2796" cy="288"/>
                </a:xfrm>
              </p:grpSpPr>
              <p:sp>
                <p:nvSpPr>
                  <p:cNvPr id="41009" name="Text Box 70"/>
                  <p:cNvSpPr>
                    <a:spLocks noChangeArrowheads="1"/>
                  </p:cNvSpPr>
                  <p:nvPr/>
                </p:nvSpPr>
                <p:spPr bwMode="auto">
                  <a:xfrm>
                    <a:off x="134" y="0"/>
                    <a:ext cx="154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.</a:t>
                    </a:r>
                    <a:endParaRPr lang="en-US" sz="2000">
                      <a:solidFill>
                        <a:srgbClr val="FFFFFF"/>
                      </a:solidFill>
                      <a:latin typeface="Times New Roman" pitchFamily="18" charset="0"/>
                      <a:sym typeface="Times New Roman" pitchFamily="18" charset="0"/>
                    </a:endParaRPr>
                  </a:p>
                </p:txBody>
              </p:sp>
              <p:sp>
                <p:nvSpPr>
                  <p:cNvPr id="41010" name="Text Box 71"/>
                  <p:cNvSpPr>
                    <a:spLocks noChangeArrowheads="1"/>
                  </p:cNvSpPr>
                  <p:nvPr/>
                </p:nvSpPr>
                <p:spPr bwMode="auto">
                  <a:xfrm>
                    <a:off x="719" y="0"/>
                    <a:ext cx="154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.</a:t>
                    </a:r>
                    <a:endParaRPr lang="en-US" sz="2000">
                      <a:solidFill>
                        <a:srgbClr val="FFFFFF"/>
                      </a:solidFill>
                      <a:latin typeface="Times New Roman" pitchFamily="18" charset="0"/>
                      <a:sym typeface="Times New Roman" pitchFamily="18" charset="0"/>
                    </a:endParaRPr>
                  </a:p>
                </p:txBody>
              </p:sp>
              <p:sp>
                <p:nvSpPr>
                  <p:cNvPr id="41011" name="Text Box 72"/>
                  <p:cNvSpPr>
                    <a:spLocks noChangeArrowheads="1"/>
                  </p:cNvSpPr>
                  <p:nvPr/>
                </p:nvSpPr>
                <p:spPr bwMode="auto">
                  <a:xfrm>
                    <a:off x="1305" y="0"/>
                    <a:ext cx="194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rgbClr val="FF0000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*</a:t>
                    </a:r>
                    <a:endParaRPr lang="en-US" sz="2000">
                      <a:solidFill>
                        <a:srgbClr val="FFFFFF"/>
                      </a:solidFill>
                      <a:latin typeface="Times New Roman" pitchFamily="18" charset="0"/>
                      <a:sym typeface="Times New Roman" pitchFamily="18" charset="0"/>
                    </a:endParaRPr>
                  </a:p>
                </p:txBody>
              </p:sp>
              <p:sp>
                <p:nvSpPr>
                  <p:cNvPr id="41012" name="Text Box 73"/>
                  <p:cNvSpPr>
                    <a:spLocks noChangeArrowheads="1"/>
                  </p:cNvSpPr>
                  <p:nvPr/>
                </p:nvSpPr>
                <p:spPr bwMode="auto">
                  <a:xfrm>
                    <a:off x="1890" y="0"/>
                    <a:ext cx="238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\0</a:t>
                    </a:r>
                    <a:endParaRPr lang="en-US" sz="2000">
                      <a:solidFill>
                        <a:srgbClr val="FFFFFF"/>
                      </a:solidFill>
                      <a:latin typeface="Times New Roman" pitchFamily="18" charset="0"/>
                      <a:sym typeface="Times New Roman" pitchFamily="18" charset="0"/>
                    </a:endParaRPr>
                  </a:p>
                </p:txBody>
              </p:sp>
              <p:sp>
                <p:nvSpPr>
                  <p:cNvPr id="41013" name="Text Box 74"/>
                  <p:cNvSpPr>
                    <a:spLocks noChangeArrowheads="1"/>
                  </p:cNvSpPr>
                  <p:nvPr/>
                </p:nvSpPr>
                <p:spPr bwMode="auto">
                  <a:xfrm>
                    <a:off x="2476" y="0"/>
                    <a:ext cx="238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\0</a:t>
                    </a:r>
                    <a:endParaRPr lang="en-US" sz="2000">
                      <a:solidFill>
                        <a:srgbClr val="FFFFFF"/>
                      </a:solidFill>
                      <a:latin typeface="Times New Roman" pitchFamily="18" charset="0"/>
                      <a:sym typeface="Times New Roman" pitchFamily="18" charset="0"/>
                    </a:endParaRPr>
                  </a:p>
                </p:txBody>
              </p:sp>
              <p:sp>
                <p:nvSpPr>
                  <p:cNvPr id="41014" name="Line 75"/>
                  <p:cNvSpPr>
                    <a:spLocks noChangeShapeType="1"/>
                  </p:cNvSpPr>
                  <p:nvPr/>
                </p:nvSpPr>
                <p:spPr bwMode="auto">
                  <a:xfrm>
                    <a:off x="0" y="288"/>
                    <a:ext cx="2796" cy="1"/>
                  </a:xfrm>
                  <a:prstGeom prst="line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zh-CN">
                      <a:solidFill>
                        <a:srgbClr val="FFFFFF"/>
                      </a:solidFill>
                      <a:sym typeface="Arial" pitchFamily="34" charset="0"/>
                    </a:endParaRPr>
                  </a:p>
                </p:txBody>
              </p:sp>
            </p:grpSp>
          </p:grpSp>
          <p:sp>
            <p:nvSpPr>
              <p:cNvPr id="41015" name="Text Box 76"/>
              <p:cNvSpPr>
                <a:spLocks noChangeArrowheads="1"/>
              </p:cNvSpPr>
              <p:nvPr/>
            </p:nvSpPr>
            <p:spPr bwMode="auto">
              <a:xfrm>
                <a:off x="0" y="48"/>
                <a:ext cx="85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diamond[0]</a:t>
                </a:r>
                <a:endPara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41016" name="Text Box 77"/>
              <p:cNvSpPr>
                <a:spLocks noChangeArrowheads="1"/>
              </p:cNvSpPr>
              <p:nvPr/>
            </p:nvSpPr>
            <p:spPr bwMode="auto">
              <a:xfrm>
                <a:off x="0" y="354"/>
                <a:ext cx="85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diamond[1]</a:t>
                </a:r>
                <a:endPara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41017" name="Text Box 78"/>
              <p:cNvSpPr>
                <a:spLocks noChangeArrowheads="1"/>
              </p:cNvSpPr>
              <p:nvPr/>
            </p:nvSpPr>
            <p:spPr bwMode="auto">
              <a:xfrm>
                <a:off x="0" y="660"/>
                <a:ext cx="85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diamond[2]</a:t>
                </a:r>
                <a:endPara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41018" name="Text Box 79"/>
              <p:cNvSpPr>
                <a:spLocks noChangeArrowheads="1"/>
              </p:cNvSpPr>
              <p:nvPr/>
            </p:nvSpPr>
            <p:spPr bwMode="auto">
              <a:xfrm>
                <a:off x="0" y="966"/>
                <a:ext cx="85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diamond[3]</a:t>
                </a:r>
                <a:endPara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41019" name="Text Box 80"/>
              <p:cNvSpPr>
                <a:spLocks noChangeArrowheads="1"/>
              </p:cNvSpPr>
              <p:nvPr/>
            </p:nvSpPr>
            <p:spPr bwMode="auto">
              <a:xfrm>
                <a:off x="0" y="1272"/>
                <a:ext cx="85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diamond[4]</a:t>
                </a:r>
                <a:endPara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</p:grpSp>
      </p:grpSp>
      <p:sp>
        <p:nvSpPr>
          <p:cNvPr id="41020" name="Rectangle 143"/>
          <p:cNvSpPr>
            <a:spLocks noChangeArrowheads="1"/>
          </p:cNvSpPr>
          <p:nvPr/>
        </p:nvSpPr>
        <p:spPr bwMode="auto">
          <a:xfrm>
            <a:off x="1835150" y="188913"/>
            <a:ext cx="19732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sz="3600">
                <a:solidFill>
                  <a:schemeClr val="tx2"/>
                </a:solidFill>
                <a:latin typeface="Arial" pitchFamily="34" charset="0"/>
                <a:ea typeface="隶书" pitchFamily="49" charset="-122"/>
                <a:sym typeface="Arial" pitchFamily="34" charset="0"/>
              </a:rPr>
              <a:t>举例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6" name="Group 18"/>
          <p:cNvGrpSpPr>
            <a:grpSpLocks/>
          </p:cNvGrpSpPr>
          <p:nvPr/>
        </p:nvGrpSpPr>
        <p:grpSpPr bwMode="auto">
          <a:xfrm>
            <a:off x="7239000" y="0"/>
            <a:ext cx="1581150" cy="457200"/>
            <a:chOff x="0" y="0"/>
            <a:chExt cx="996" cy="288"/>
          </a:xfrm>
        </p:grpSpPr>
        <p:sp>
          <p:nvSpPr>
            <p:cNvPr id="41987" name="Rectangle 19"/>
            <p:cNvSpPr>
              <a:spLocks noChangeArrowheads="1"/>
            </p:cNvSpPr>
            <p:nvPr/>
          </p:nvSpPr>
          <p:spPr bwMode="auto">
            <a:xfrm>
              <a:off x="0" y="0"/>
              <a:ext cx="9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41988" name="Rectangle 20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41989" name="Line 26"/>
          <p:cNvSpPr>
            <a:spLocks noChangeShapeType="1"/>
          </p:cNvSpPr>
          <p:nvPr/>
        </p:nvSpPr>
        <p:spPr bwMode="auto">
          <a:xfrm>
            <a:off x="2324100" y="4229100"/>
            <a:ext cx="443865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41990" name="Rectangle 82"/>
          <p:cNvSpPr>
            <a:spLocks noChangeArrowheads="1"/>
          </p:cNvSpPr>
          <p:nvPr/>
        </p:nvSpPr>
        <p:spPr bwMode="auto">
          <a:xfrm>
            <a:off x="987425" y="2038350"/>
            <a:ext cx="7337425" cy="4129088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例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char fruit</a:t>
            </a:r>
            <a:r>
              <a:rPr lang="en-US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[]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[7]={“Apple”,”Orange”,</a:t>
            </a:r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                                  ”Grape”,”Pear”,”Peach”};</a:t>
            </a:r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</p:txBody>
      </p:sp>
      <p:sp>
        <p:nvSpPr>
          <p:cNvPr id="41991" name="AutoShape 83"/>
          <p:cNvSpPr>
            <a:spLocks noChangeArrowheads="1"/>
          </p:cNvSpPr>
          <p:nvPr/>
        </p:nvSpPr>
        <p:spPr bwMode="auto">
          <a:xfrm>
            <a:off x="4467225" y="1033463"/>
            <a:ext cx="3719513" cy="600075"/>
          </a:xfrm>
          <a:prstGeom prst="cloudCallout">
            <a:avLst>
              <a:gd name="adj1" fmla="val -30583"/>
              <a:gd name="adj2" fmla="val 105028"/>
            </a:avLst>
          </a:prstGeom>
          <a:solidFill>
            <a:schemeClr val="tx1"/>
          </a:solidFill>
          <a:ln w="38100" cmpd="sng">
            <a:solidFill>
              <a:srgbClr val="339966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669900"/>
                </a:solidFill>
                <a:latin typeface="Times New Roman" pitchFamily="18" charset="0"/>
                <a:sym typeface="Times New Roman" pitchFamily="18" charset="0"/>
              </a:rPr>
              <a:t>二维字符数组初始化</a:t>
            </a:r>
            <a:endParaRPr lang="zh-CN" altLang="en-US" sz="2000">
              <a:solidFill>
                <a:srgbClr val="FF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41992" name="Rectangle 84"/>
          <p:cNvSpPr>
            <a:spLocks noChangeArrowheads="1"/>
          </p:cNvSpPr>
          <p:nvPr/>
        </p:nvSpPr>
        <p:spPr bwMode="auto">
          <a:xfrm>
            <a:off x="2284413" y="3289300"/>
            <a:ext cx="4533900" cy="2424113"/>
          </a:xfrm>
          <a:prstGeom prst="rect">
            <a:avLst/>
          </a:prstGeom>
          <a:solidFill>
            <a:schemeClr val="tx1"/>
          </a:solidFill>
          <a:ln w="19050" cmpd="sng">
            <a:solidFill>
              <a:schemeClr val="bg2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endParaRPr lang="zh-CN" altLang="zh-CN" sz="200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41993" name="Line 85"/>
          <p:cNvSpPr>
            <a:spLocks noChangeShapeType="1"/>
          </p:cNvSpPr>
          <p:nvPr/>
        </p:nvSpPr>
        <p:spPr bwMode="auto">
          <a:xfrm>
            <a:off x="2894013" y="3290888"/>
            <a:ext cx="1587" cy="2430462"/>
          </a:xfrm>
          <a:prstGeom prst="line">
            <a:avLst/>
          </a:prstGeom>
          <a:noFill/>
          <a:ln w="19050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41994" name="Line 86"/>
          <p:cNvSpPr>
            <a:spLocks noChangeShapeType="1"/>
          </p:cNvSpPr>
          <p:nvPr/>
        </p:nvSpPr>
        <p:spPr bwMode="auto">
          <a:xfrm>
            <a:off x="4887913" y="3290888"/>
            <a:ext cx="1587" cy="2430462"/>
          </a:xfrm>
          <a:prstGeom prst="line">
            <a:avLst/>
          </a:prstGeom>
          <a:noFill/>
          <a:ln w="19050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41995" name="Line 87"/>
          <p:cNvSpPr>
            <a:spLocks noChangeShapeType="1"/>
          </p:cNvSpPr>
          <p:nvPr/>
        </p:nvSpPr>
        <p:spPr bwMode="auto">
          <a:xfrm>
            <a:off x="5553075" y="3290888"/>
            <a:ext cx="1588" cy="2430462"/>
          </a:xfrm>
          <a:prstGeom prst="line">
            <a:avLst/>
          </a:prstGeom>
          <a:noFill/>
          <a:ln w="19050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41996" name="Line 88"/>
          <p:cNvSpPr>
            <a:spLocks noChangeShapeType="1"/>
          </p:cNvSpPr>
          <p:nvPr/>
        </p:nvSpPr>
        <p:spPr bwMode="auto">
          <a:xfrm>
            <a:off x="6218238" y="3290888"/>
            <a:ext cx="1587" cy="2430462"/>
          </a:xfrm>
          <a:prstGeom prst="line">
            <a:avLst/>
          </a:prstGeom>
          <a:noFill/>
          <a:ln w="19050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41997" name="Line 89"/>
          <p:cNvSpPr>
            <a:spLocks noChangeShapeType="1"/>
          </p:cNvSpPr>
          <p:nvPr/>
        </p:nvSpPr>
        <p:spPr bwMode="auto">
          <a:xfrm>
            <a:off x="2381250" y="5189538"/>
            <a:ext cx="4438650" cy="1587"/>
          </a:xfrm>
          <a:prstGeom prst="line">
            <a:avLst/>
          </a:prstGeom>
          <a:noFill/>
          <a:ln w="19050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41998" name="Line 90"/>
          <p:cNvSpPr>
            <a:spLocks noChangeShapeType="1"/>
          </p:cNvSpPr>
          <p:nvPr/>
        </p:nvSpPr>
        <p:spPr bwMode="auto">
          <a:xfrm>
            <a:off x="2324100" y="4737100"/>
            <a:ext cx="4438650" cy="1588"/>
          </a:xfrm>
          <a:prstGeom prst="line">
            <a:avLst/>
          </a:prstGeom>
          <a:noFill/>
          <a:ln w="19050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grpSp>
        <p:nvGrpSpPr>
          <p:cNvPr id="41999" name="Group 91"/>
          <p:cNvGrpSpPr>
            <a:grpSpLocks/>
          </p:cNvGrpSpPr>
          <p:nvPr/>
        </p:nvGrpSpPr>
        <p:grpSpPr bwMode="auto">
          <a:xfrm>
            <a:off x="2305050" y="3810000"/>
            <a:ext cx="4495800" cy="1414463"/>
            <a:chOff x="0" y="0"/>
            <a:chExt cx="2796" cy="891"/>
          </a:xfrm>
        </p:grpSpPr>
        <p:sp>
          <p:nvSpPr>
            <p:cNvPr id="42000" name="Line 92"/>
            <p:cNvSpPr>
              <a:spLocks noChangeShapeType="1"/>
            </p:cNvSpPr>
            <p:nvPr/>
          </p:nvSpPr>
          <p:spPr bwMode="auto">
            <a:xfrm>
              <a:off x="0" y="0"/>
              <a:ext cx="2796" cy="1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42001" name="Line 93"/>
            <p:cNvSpPr>
              <a:spLocks noChangeShapeType="1"/>
            </p:cNvSpPr>
            <p:nvPr/>
          </p:nvSpPr>
          <p:spPr bwMode="auto">
            <a:xfrm>
              <a:off x="0" y="300"/>
              <a:ext cx="2796" cy="1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42002" name="Line 94"/>
            <p:cNvSpPr>
              <a:spLocks noChangeShapeType="1"/>
            </p:cNvSpPr>
            <p:nvPr/>
          </p:nvSpPr>
          <p:spPr bwMode="auto">
            <a:xfrm>
              <a:off x="0" y="594"/>
              <a:ext cx="2796" cy="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42003" name="Line 95"/>
            <p:cNvSpPr>
              <a:spLocks noChangeShapeType="1"/>
            </p:cNvSpPr>
            <p:nvPr/>
          </p:nvSpPr>
          <p:spPr bwMode="auto">
            <a:xfrm>
              <a:off x="0" y="891"/>
              <a:ext cx="2796" cy="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</p:grpSp>
      <p:grpSp>
        <p:nvGrpSpPr>
          <p:cNvPr id="42004" name="Group 96"/>
          <p:cNvGrpSpPr>
            <a:grpSpLocks/>
          </p:cNvGrpSpPr>
          <p:nvPr/>
        </p:nvGrpSpPr>
        <p:grpSpPr bwMode="auto">
          <a:xfrm>
            <a:off x="1395413" y="3367088"/>
            <a:ext cx="911225" cy="2339975"/>
            <a:chOff x="0" y="0"/>
            <a:chExt cx="574" cy="1474"/>
          </a:xfrm>
        </p:grpSpPr>
        <p:sp>
          <p:nvSpPr>
            <p:cNvPr id="42005" name="Text Box 97"/>
            <p:cNvSpPr>
              <a:spLocks noChangeArrowheads="1"/>
            </p:cNvSpPr>
            <p:nvPr/>
          </p:nvSpPr>
          <p:spPr bwMode="auto">
            <a:xfrm>
              <a:off x="0" y="0"/>
              <a:ext cx="5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fruit[0]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42006" name="Text Box 98"/>
            <p:cNvSpPr>
              <a:spLocks noChangeArrowheads="1"/>
            </p:cNvSpPr>
            <p:nvPr/>
          </p:nvSpPr>
          <p:spPr bwMode="auto">
            <a:xfrm>
              <a:off x="0" y="306"/>
              <a:ext cx="5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fruit[1]</a:t>
              </a:r>
              <a:endParaRPr lang="zh-CN" altLang="en-US"/>
            </a:p>
          </p:txBody>
        </p:sp>
        <p:sp>
          <p:nvSpPr>
            <p:cNvPr id="42007" name="Text Box 99"/>
            <p:cNvSpPr>
              <a:spLocks noChangeArrowheads="1"/>
            </p:cNvSpPr>
            <p:nvPr/>
          </p:nvSpPr>
          <p:spPr bwMode="auto">
            <a:xfrm>
              <a:off x="0" y="612"/>
              <a:ext cx="5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fruit[2]</a:t>
              </a:r>
              <a:endParaRPr lang="zh-CN" altLang="en-US"/>
            </a:p>
          </p:txBody>
        </p:sp>
        <p:sp>
          <p:nvSpPr>
            <p:cNvPr id="42008" name="Text Box 100"/>
            <p:cNvSpPr>
              <a:spLocks noChangeArrowheads="1"/>
            </p:cNvSpPr>
            <p:nvPr/>
          </p:nvSpPr>
          <p:spPr bwMode="auto">
            <a:xfrm>
              <a:off x="0" y="918"/>
              <a:ext cx="5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fruit[3]</a:t>
              </a:r>
              <a:endParaRPr lang="zh-CN" altLang="en-US"/>
            </a:p>
          </p:txBody>
        </p:sp>
        <p:sp>
          <p:nvSpPr>
            <p:cNvPr id="42009" name="Text Box 101"/>
            <p:cNvSpPr>
              <a:spLocks noChangeArrowheads="1"/>
            </p:cNvSpPr>
            <p:nvPr/>
          </p:nvSpPr>
          <p:spPr bwMode="auto">
            <a:xfrm>
              <a:off x="0" y="1224"/>
              <a:ext cx="5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fruit[4]</a:t>
              </a:r>
              <a:endParaRPr lang="zh-CN" altLang="en-US"/>
            </a:p>
          </p:txBody>
        </p:sp>
      </p:grpSp>
      <p:sp>
        <p:nvSpPr>
          <p:cNvPr id="42010" name="Line 102"/>
          <p:cNvSpPr>
            <a:spLocks noChangeShapeType="1"/>
          </p:cNvSpPr>
          <p:nvPr/>
        </p:nvSpPr>
        <p:spPr bwMode="auto">
          <a:xfrm>
            <a:off x="3557588" y="3290888"/>
            <a:ext cx="1587" cy="2430462"/>
          </a:xfrm>
          <a:prstGeom prst="line">
            <a:avLst/>
          </a:prstGeom>
          <a:noFill/>
          <a:ln w="19050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42011" name="Line 103"/>
          <p:cNvSpPr>
            <a:spLocks noChangeShapeType="1"/>
          </p:cNvSpPr>
          <p:nvPr/>
        </p:nvSpPr>
        <p:spPr bwMode="auto">
          <a:xfrm>
            <a:off x="4222750" y="3290888"/>
            <a:ext cx="1588" cy="2430462"/>
          </a:xfrm>
          <a:prstGeom prst="line">
            <a:avLst/>
          </a:prstGeom>
          <a:noFill/>
          <a:ln w="19050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grpSp>
        <p:nvGrpSpPr>
          <p:cNvPr id="42012" name="Group 104"/>
          <p:cNvGrpSpPr>
            <a:grpSpLocks/>
          </p:cNvGrpSpPr>
          <p:nvPr/>
        </p:nvGrpSpPr>
        <p:grpSpPr bwMode="auto">
          <a:xfrm>
            <a:off x="2381250" y="3352800"/>
            <a:ext cx="4308475" cy="415925"/>
            <a:chOff x="0" y="0"/>
            <a:chExt cx="2714" cy="262"/>
          </a:xfrm>
        </p:grpSpPr>
        <p:sp>
          <p:nvSpPr>
            <p:cNvPr id="42013" name="Text Box 105"/>
            <p:cNvSpPr>
              <a:spLocks noChangeArrowheads="1"/>
            </p:cNvSpPr>
            <p:nvPr/>
          </p:nvSpPr>
          <p:spPr bwMode="auto">
            <a:xfrm>
              <a:off x="0" y="0"/>
              <a:ext cx="23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42014" name="Text Box 106"/>
            <p:cNvSpPr>
              <a:spLocks noChangeArrowheads="1"/>
            </p:cNvSpPr>
            <p:nvPr/>
          </p:nvSpPr>
          <p:spPr bwMode="auto">
            <a:xfrm>
              <a:off x="413" y="0"/>
              <a:ext cx="23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p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42015" name="Text Box 107"/>
            <p:cNvSpPr>
              <a:spLocks noChangeArrowheads="1"/>
            </p:cNvSpPr>
            <p:nvPr/>
          </p:nvSpPr>
          <p:spPr bwMode="auto">
            <a:xfrm>
              <a:off x="826" y="0"/>
              <a:ext cx="23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p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42016" name="Text Box 108"/>
            <p:cNvSpPr>
              <a:spLocks noChangeArrowheads="1"/>
            </p:cNvSpPr>
            <p:nvPr/>
          </p:nvSpPr>
          <p:spPr bwMode="auto">
            <a:xfrm>
              <a:off x="1239" y="0"/>
              <a:ext cx="2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l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42017" name="Text Box 109"/>
            <p:cNvSpPr>
              <a:spLocks noChangeArrowheads="1"/>
            </p:cNvSpPr>
            <p:nvPr/>
          </p:nvSpPr>
          <p:spPr bwMode="auto">
            <a:xfrm>
              <a:off x="1653" y="0"/>
              <a:ext cx="23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e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42018" name="Text Box 110"/>
            <p:cNvSpPr>
              <a:spLocks noChangeArrowheads="1"/>
            </p:cNvSpPr>
            <p:nvPr/>
          </p:nvSpPr>
          <p:spPr bwMode="auto">
            <a:xfrm>
              <a:off x="2030" y="12"/>
              <a:ext cx="28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\0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42019" name="Text Box 111"/>
            <p:cNvSpPr>
              <a:spLocks noChangeArrowheads="1"/>
            </p:cNvSpPr>
            <p:nvPr/>
          </p:nvSpPr>
          <p:spPr bwMode="auto">
            <a:xfrm>
              <a:off x="2443" y="0"/>
              <a:ext cx="2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\0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grpSp>
        <p:nvGrpSpPr>
          <p:cNvPr id="42020" name="Group 112"/>
          <p:cNvGrpSpPr>
            <a:grpSpLocks/>
          </p:cNvGrpSpPr>
          <p:nvPr/>
        </p:nvGrpSpPr>
        <p:grpSpPr bwMode="auto">
          <a:xfrm>
            <a:off x="2381250" y="3811588"/>
            <a:ext cx="4308475" cy="415925"/>
            <a:chOff x="0" y="0"/>
            <a:chExt cx="2714" cy="262"/>
          </a:xfrm>
        </p:grpSpPr>
        <p:sp>
          <p:nvSpPr>
            <p:cNvPr id="42021" name="Text Box 113"/>
            <p:cNvSpPr>
              <a:spLocks noChangeArrowheads="1"/>
            </p:cNvSpPr>
            <p:nvPr/>
          </p:nvSpPr>
          <p:spPr bwMode="auto">
            <a:xfrm>
              <a:off x="0" y="0"/>
              <a:ext cx="23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O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42022" name="Text Box 114"/>
            <p:cNvSpPr>
              <a:spLocks noChangeArrowheads="1"/>
            </p:cNvSpPr>
            <p:nvPr/>
          </p:nvSpPr>
          <p:spPr bwMode="auto">
            <a:xfrm>
              <a:off x="413" y="0"/>
              <a:ext cx="23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r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42023" name="Text Box 115"/>
            <p:cNvSpPr>
              <a:spLocks noChangeArrowheads="1"/>
            </p:cNvSpPr>
            <p:nvPr/>
          </p:nvSpPr>
          <p:spPr bwMode="auto">
            <a:xfrm>
              <a:off x="826" y="0"/>
              <a:ext cx="23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42024" name="Text Box 116"/>
            <p:cNvSpPr>
              <a:spLocks noChangeArrowheads="1"/>
            </p:cNvSpPr>
            <p:nvPr/>
          </p:nvSpPr>
          <p:spPr bwMode="auto">
            <a:xfrm>
              <a:off x="1239" y="0"/>
              <a:ext cx="2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n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42025" name="Text Box 117"/>
            <p:cNvSpPr>
              <a:spLocks noChangeArrowheads="1"/>
            </p:cNvSpPr>
            <p:nvPr/>
          </p:nvSpPr>
          <p:spPr bwMode="auto">
            <a:xfrm>
              <a:off x="1653" y="0"/>
              <a:ext cx="23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g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42026" name="Text Box 118"/>
            <p:cNvSpPr>
              <a:spLocks noChangeArrowheads="1"/>
            </p:cNvSpPr>
            <p:nvPr/>
          </p:nvSpPr>
          <p:spPr bwMode="auto">
            <a:xfrm>
              <a:off x="2030" y="12"/>
              <a:ext cx="28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e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42027" name="Text Box 119"/>
            <p:cNvSpPr>
              <a:spLocks noChangeArrowheads="1"/>
            </p:cNvSpPr>
            <p:nvPr/>
          </p:nvSpPr>
          <p:spPr bwMode="auto">
            <a:xfrm>
              <a:off x="2443" y="0"/>
              <a:ext cx="2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\0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grpSp>
        <p:nvGrpSpPr>
          <p:cNvPr id="42028" name="Group 120"/>
          <p:cNvGrpSpPr>
            <a:grpSpLocks/>
          </p:cNvGrpSpPr>
          <p:nvPr/>
        </p:nvGrpSpPr>
        <p:grpSpPr bwMode="auto">
          <a:xfrm>
            <a:off x="2381250" y="4270375"/>
            <a:ext cx="4308475" cy="415925"/>
            <a:chOff x="0" y="0"/>
            <a:chExt cx="2714" cy="262"/>
          </a:xfrm>
        </p:grpSpPr>
        <p:sp>
          <p:nvSpPr>
            <p:cNvPr id="42029" name="Text Box 121"/>
            <p:cNvSpPr>
              <a:spLocks noChangeArrowheads="1"/>
            </p:cNvSpPr>
            <p:nvPr/>
          </p:nvSpPr>
          <p:spPr bwMode="auto">
            <a:xfrm>
              <a:off x="0" y="0"/>
              <a:ext cx="23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G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42030" name="Text Box 122"/>
            <p:cNvSpPr>
              <a:spLocks noChangeArrowheads="1"/>
            </p:cNvSpPr>
            <p:nvPr/>
          </p:nvSpPr>
          <p:spPr bwMode="auto">
            <a:xfrm>
              <a:off x="413" y="0"/>
              <a:ext cx="23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r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42031" name="Text Box 123"/>
            <p:cNvSpPr>
              <a:spLocks noChangeArrowheads="1"/>
            </p:cNvSpPr>
            <p:nvPr/>
          </p:nvSpPr>
          <p:spPr bwMode="auto">
            <a:xfrm>
              <a:off x="826" y="0"/>
              <a:ext cx="23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42032" name="Text Box 124"/>
            <p:cNvSpPr>
              <a:spLocks noChangeArrowheads="1"/>
            </p:cNvSpPr>
            <p:nvPr/>
          </p:nvSpPr>
          <p:spPr bwMode="auto">
            <a:xfrm>
              <a:off x="1239" y="0"/>
              <a:ext cx="2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p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42033" name="Text Box 125"/>
            <p:cNvSpPr>
              <a:spLocks noChangeArrowheads="1"/>
            </p:cNvSpPr>
            <p:nvPr/>
          </p:nvSpPr>
          <p:spPr bwMode="auto">
            <a:xfrm>
              <a:off x="1653" y="0"/>
              <a:ext cx="23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e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42034" name="Text Box 126"/>
            <p:cNvSpPr>
              <a:spLocks noChangeArrowheads="1"/>
            </p:cNvSpPr>
            <p:nvPr/>
          </p:nvSpPr>
          <p:spPr bwMode="auto">
            <a:xfrm>
              <a:off x="2030" y="12"/>
              <a:ext cx="28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\0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42035" name="Text Box 127"/>
            <p:cNvSpPr>
              <a:spLocks noChangeArrowheads="1"/>
            </p:cNvSpPr>
            <p:nvPr/>
          </p:nvSpPr>
          <p:spPr bwMode="auto">
            <a:xfrm>
              <a:off x="2443" y="0"/>
              <a:ext cx="2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\0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42036" name="Text Box 128"/>
          <p:cNvSpPr>
            <a:spLocks noChangeArrowheads="1"/>
          </p:cNvSpPr>
          <p:nvPr/>
        </p:nvSpPr>
        <p:spPr bwMode="auto">
          <a:xfrm>
            <a:off x="2381250" y="4711700"/>
            <a:ext cx="373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P</a:t>
            </a:r>
            <a:endParaRPr lang="en-US" sz="200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42037" name="Text Box 129"/>
          <p:cNvSpPr>
            <a:spLocks noChangeArrowheads="1"/>
          </p:cNvSpPr>
          <p:nvPr/>
        </p:nvSpPr>
        <p:spPr bwMode="auto">
          <a:xfrm>
            <a:off x="3036888" y="4711700"/>
            <a:ext cx="3730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e</a:t>
            </a:r>
            <a:endParaRPr lang="en-US" sz="200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42038" name="Text Box 130"/>
          <p:cNvSpPr>
            <a:spLocks noChangeArrowheads="1"/>
          </p:cNvSpPr>
          <p:nvPr/>
        </p:nvSpPr>
        <p:spPr bwMode="auto">
          <a:xfrm>
            <a:off x="3692525" y="4711700"/>
            <a:ext cx="373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endParaRPr lang="en-US" sz="200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42039" name="Text Box 131"/>
          <p:cNvSpPr>
            <a:spLocks noChangeArrowheads="1"/>
          </p:cNvSpPr>
          <p:nvPr/>
        </p:nvSpPr>
        <p:spPr bwMode="auto">
          <a:xfrm>
            <a:off x="4348163" y="4711700"/>
            <a:ext cx="374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r</a:t>
            </a:r>
            <a:endParaRPr lang="en-US" sz="200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42040" name="Text Box 132"/>
          <p:cNvSpPr>
            <a:spLocks noChangeArrowheads="1"/>
          </p:cNvSpPr>
          <p:nvPr/>
        </p:nvSpPr>
        <p:spPr bwMode="auto">
          <a:xfrm>
            <a:off x="5005388" y="4711700"/>
            <a:ext cx="449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\0</a:t>
            </a:r>
            <a:endParaRPr lang="en-US" sz="200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42041" name="Text Box 133"/>
          <p:cNvSpPr>
            <a:spLocks noChangeArrowheads="1"/>
          </p:cNvSpPr>
          <p:nvPr/>
        </p:nvSpPr>
        <p:spPr bwMode="auto">
          <a:xfrm>
            <a:off x="5603875" y="4730750"/>
            <a:ext cx="449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\0</a:t>
            </a:r>
            <a:endParaRPr lang="en-US" sz="200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42042" name="Text Box 134"/>
          <p:cNvSpPr>
            <a:spLocks noChangeArrowheads="1"/>
          </p:cNvSpPr>
          <p:nvPr/>
        </p:nvSpPr>
        <p:spPr bwMode="auto">
          <a:xfrm>
            <a:off x="6259513" y="4711700"/>
            <a:ext cx="430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\0</a:t>
            </a:r>
            <a:endParaRPr lang="en-US" sz="200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grpSp>
        <p:nvGrpSpPr>
          <p:cNvPr id="42043" name="Group 135"/>
          <p:cNvGrpSpPr>
            <a:grpSpLocks/>
          </p:cNvGrpSpPr>
          <p:nvPr/>
        </p:nvGrpSpPr>
        <p:grpSpPr bwMode="auto">
          <a:xfrm>
            <a:off x="2381250" y="5276850"/>
            <a:ext cx="4308475" cy="415925"/>
            <a:chOff x="0" y="0"/>
            <a:chExt cx="2714" cy="262"/>
          </a:xfrm>
        </p:grpSpPr>
        <p:sp>
          <p:nvSpPr>
            <p:cNvPr id="42044" name="Text Box 136"/>
            <p:cNvSpPr>
              <a:spLocks noChangeArrowheads="1"/>
            </p:cNvSpPr>
            <p:nvPr/>
          </p:nvSpPr>
          <p:spPr bwMode="auto">
            <a:xfrm>
              <a:off x="0" y="0"/>
              <a:ext cx="23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P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42045" name="Text Box 137"/>
            <p:cNvSpPr>
              <a:spLocks noChangeArrowheads="1"/>
            </p:cNvSpPr>
            <p:nvPr/>
          </p:nvSpPr>
          <p:spPr bwMode="auto">
            <a:xfrm>
              <a:off x="413" y="0"/>
              <a:ext cx="23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e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42046" name="Text Box 138"/>
            <p:cNvSpPr>
              <a:spLocks noChangeArrowheads="1"/>
            </p:cNvSpPr>
            <p:nvPr/>
          </p:nvSpPr>
          <p:spPr bwMode="auto">
            <a:xfrm>
              <a:off x="826" y="0"/>
              <a:ext cx="23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42047" name="Text Box 139"/>
            <p:cNvSpPr>
              <a:spLocks noChangeArrowheads="1"/>
            </p:cNvSpPr>
            <p:nvPr/>
          </p:nvSpPr>
          <p:spPr bwMode="auto">
            <a:xfrm>
              <a:off x="1239" y="0"/>
              <a:ext cx="2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42048" name="Text Box 140"/>
            <p:cNvSpPr>
              <a:spLocks noChangeArrowheads="1"/>
            </p:cNvSpPr>
            <p:nvPr/>
          </p:nvSpPr>
          <p:spPr bwMode="auto">
            <a:xfrm>
              <a:off x="1653" y="0"/>
              <a:ext cx="23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h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42049" name="Text Box 141"/>
            <p:cNvSpPr>
              <a:spLocks noChangeArrowheads="1"/>
            </p:cNvSpPr>
            <p:nvPr/>
          </p:nvSpPr>
          <p:spPr bwMode="auto">
            <a:xfrm>
              <a:off x="2030" y="12"/>
              <a:ext cx="28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\0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42050" name="Text Box 142"/>
            <p:cNvSpPr>
              <a:spLocks noChangeArrowheads="1"/>
            </p:cNvSpPr>
            <p:nvPr/>
          </p:nvSpPr>
          <p:spPr bwMode="auto">
            <a:xfrm>
              <a:off x="2443" y="0"/>
              <a:ext cx="2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\0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42051" name="Rectangle 143"/>
          <p:cNvSpPr>
            <a:spLocks noChangeArrowheads="1"/>
          </p:cNvSpPr>
          <p:nvPr/>
        </p:nvSpPr>
        <p:spPr bwMode="auto">
          <a:xfrm>
            <a:off x="1835150" y="188913"/>
            <a:ext cx="19732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sz="3600">
                <a:solidFill>
                  <a:schemeClr val="tx2"/>
                </a:solidFill>
                <a:latin typeface="Arial" pitchFamily="34" charset="0"/>
                <a:ea typeface="隶书" pitchFamily="49" charset="-122"/>
                <a:sym typeface="Arial" pitchFamily="34" charset="0"/>
              </a:rPr>
              <a:t>举例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10" name="Group 24"/>
          <p:cNvGrpSpPr>
            <a:grpSpLocks/>
          </p:cNvGrpSpPr>
          <p:nvPr/>
        </p:nvGrpSpPr>
        <p:grpSpPr bwMode="auto">
          <a:xfrm>
            <a:off x="7239000" y="0"/>
            <a:ext cx="1581150" cy="457200"/>
            <a:chOff x="0" y="0"/>
            <a:chExt cx="996" cy="288"/>
          </a:xfrm>
        </p:grpSpPr>
        <p:sp>
          <p:nvSpPr>
            <p:cNvPr id="43011" name="Rectangle 25"/>
            <p:cNvSpPr>
              <a:spLocks noChangeArrowheads="1"/>
            </p:cNvSpPr>
            <p:nvPr/>
          </p:nvSpPr>
          <p:spPr bwMode="auto">
            <a:xfrm>
              <a:off x="0" y="0"/>
              <a:ext cx="9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43012" name="Rectangle 26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43013" name="Rectangle 32"/>
          <p:cNvSpPr>
            <a:spLocks noChangeArrowheads="1"/>
          </p:cNvSpPr>
          <p:nvPr/>
        </p:nvSpPr>
        <p:spPr bwMode="auto">
          <a:xfrm>
            <a:off x="0" y="285750"/>
            <a:ext cx="8964613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buClr>
                <a:schemeClr val="hlink"/>
              </a:buClr>
              <a:buFont typeface="Wingdings" pitchFamily="2" charset="2"/>
              <a:buChar char="«"/>
            </a:pPr>
            <a:endParaRPr lang="zh-CN" altLang="en-US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  <a:p>
            <a:pPr lvl="2"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字符串及其结束标志</a:t>
            </a:r>
            <a:endParaRPr lang="zh-CN" altLang="en-US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  <a:p>
            <a:pPr lvl="3">
              <a:buClr>
                <a:srgbClr val="FFCC00"/>
              </a:buClr>
              <a:buFont typeface="Wingdings" pitchFamily="2" charset="2"/>
              <a:buChar char="l"/>
            </a:pPr>
            <a:r>
              <a:rPr 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C </a:t>
            </a: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语言中无字符串变量，用字符数组处理字符串常量</a:t>
            </a:r>
          </a:p>
          <a:p>
            <a:pPr lvl="3"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字符串结束标志：‘</a:t>
            </a:r>
            <a:r>
              <a:rPr 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\0’</a:t>
            </a:r>
          </a:p>
        </p:txBody>
      </p:sp>
      <p:sp>
        <p:nvSpPr>
          <p:cNvPr id="43014" name="Text Box 35"/>
          <p:cNvSpPr>
            <a:spLocks noChangeArrowheads="1"/>
          </p:cNvSpPr>
          <p:nvPr/>
        </p:nvSpPr>
        <p:spPr bwMode="auto">
          <a:xfrm>
            <a:off x="684213" y="2422525"/>
            <a:ext cx="7931150" cy="2232025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/>
          <a:lstStyle/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例  char s[6]=“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hello”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;</a:t>
            </a: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共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5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个字符，在内存占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6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个字节   字符串长度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5</a:t>
            </a:r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endParaRPr lang="zh-CN" altLang="en-US"/>
          </a:p>
        </p:txBody>
      </p:sp>
      <p:grpSp>
        <p:nvGrpSpPr>
          <p:cNvPr id="43015" name="Group 36"/>
          <p:cNvGrpSpPr>
            <a:grpSpLocks/>
          </p:cNvGrpSpPr>
          <p:nvPr/>
        </p:nvGrpSpPr>
        <p:grpSpPr bwMode="auto">
          <a:xfrm>
            <a:off x="2527300" y="3367088"/>
            <a:ext cx="3887788" cy="477837"/>
            <a:chOff x="0" y="0"/>
            <a:chExt cx="2311" cy="301"/>
          </a:xfrm>
        </p:grpSpPr>
        <p:sp>
          <p:nvSpPr>
            <p:cNvPr id="43016" name="Line 37"/>
            <p:cNvSpPr>
              <a:spLocks noChangeShapeType="1"/>
            </p:cNvSpPr>
            <p:nvPr/>
          </p:nvSpPr>
          <p:spPr bwMode="auto">
            <a:xfrm>
              <a:off x="1111" y="24"/>
              <a:ext cx="1" cy="267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43017" name="Line 38"/>
            <p:cNvSpPr>
              <a:spLocks noChangeShapeType="1"/>
            </p:cNvSpPr>
            <p:nvPr/>
          </p:nvSpPr>
          <p:spPr bwMode="auto">
            <a:xfrm>
              <a:off x="378" y="23"/>
              <a:ext cx="1" cy="267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43018" name="Line 39"/>
            <p:cNvSpPr>
              <a:spLocks noChangeShapeType="1"/>
            </p:cNvSpPr>
            <p:nvPr/>
          </p:nvSpPr>
          <p:spPr bwMode="auto">
            <a:xfrm>
              <a:off x="744" y="23"/>
              <a:ext cx="1" cy="267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43019" name="Line 40"/>
            <p:cNvSpPr>
              <a:spLocks noChangeShapeType="1"/>
            </p:cNvSpPr>
            <p:nvPr/>
          </p:nvSpPr>
          <p:spPr bwMode="auto">
            <a:xfrm>
              <a:off x="1500" y="11"/>
              <a:ext cx="1" cy="267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43020" name="Line 41"/>
            <p:cNvSpPr>
              <a:spLocks noChangeShapeType="1"/>
            </p:cNvSpPr>
            <p:nvPr/>
          </p:nvSpPr>
          <p:spPr bwMode="auto">
            <a:xfrm>
              <a:off x="1889" y="23"/>
              <a:ext cx="1" cy="267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43021" name="Rectangle 42"/>
            <p:cNvSpPr>
              <a:spLocks noChangeArrowheads="1"/>
            </p:cNvSpPr>
            <p:nvPr/>
          </p:nvSpPr>
          <p:spPr bwMode="auto">
            <a:xfrm>
              <a:off x="0" y="0"/>
              <a:ext cx="2311" cy="301"/>
            </a:xfrm>
            <a:prstGeom prst="rect">
              <a:avLst/>
            </a:prstGeom>
            <a:noFill/>
            <a:ln w="9525" cmpd="sng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sz="4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 </a:t>
              </a:r>
              <a:r>
                <a:rPr lang="en-US" sz="2000">
                  <a:solidFill>
                    <a:schemeClr val="bg2"/>
                  </a:solidFill>
                  <a:latin typeface="宋体" pitchFamily="2" charset="-122"/>
                  <a:sym typeface="宋体" pitchFamily="2" charset="-122"/>
                </a:rPr>
                <a:t>h    e    l    l   o    </a:t>
              </a:r>
              <a:r>
                <a:rPr lang="en-US" sz="2000">
                  <a:solidFill>
                    <a:srgbClr val="0000FF"/>
                  </a:solidFill>
                  <a:latin typeface="宋体" pitchFamily="2" charset="-122"/>
                  <a:sym typeface="宋体" pitchFamily="2" charset="-122"/>
                </a:rPr>
                <a:t>\0</a:t>
              </a:r>
              <a:endParaRPr lang="en-US" sz="4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grpSp>
        <p:nvGrpSpPr>
          <p:cNvPr id="43022" name="Group 43"/>
          <p:cNvGrpSpPr>
            <a:grpSpLocks/>
          </p:cNvGrpSpPr>
          <p:nvPr/>
        </p:nvGrpSpPr>
        <p:grpSpPr bwMode="auto">
          <a:xfrm>
            <a:off x="2543175" y="4016375"/>
            <a:ext cx="3886200" cy="477838"/>
            <a:chOff x="0" y="0"/>
            <a:chExt cx="2311" cy="301"/>
          </a:xfrm>
        </p:grpSpPr>
        <p:sp>
          <p:nvSpPr>
            <p:cNvPr id="43023" name="Line 44"/>
            <p:cNvSpPr>
              <a:spLocks noChangeShapeType="1"/>
            </p:cNvSpPr>
            <p:nvPr/>
          </p:nvSpPr>
          <p:spPr bwMode="auto">
            <a:xfrm>
              <a:off x="1111" y="24"/>
              <a:ext cx="1" cy="267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43024" name="Line 45"/>
            <p:cNvSpPr>
              <a:spLocks noChangeShapeType="1"/>
            </p:cNvSpPr>
            <p:nvPr/>
          </p:nvSpPr>
          <p:spPr bwMode="auto">
            <a:xfrm>
              <a:off x="378" y="23"/>
              <a:ext cx="1" cy="267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43025" name="Line 46"/>
            <p:cNvSpPr>
              <a:spLocks noChangeShapeType="1"/>
            </p:cNvSpPr>
            <p:nvPr/>
          </p:nvSpPr>
          <p:spPr bwMode="auto">
            <a:xfrm>
              <a:off x="744" y="23"/>
              <a:ext cx="1" cy="267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43026" name="Line 47"/>
            <p:cNvSpPr>
              <a:spLocks noChangeShapeType="1"/>
            </p:cNvSpPr>
            <p:nvPr/>
          </p:nvSpPr>
          <p:spPr bwMode="auto">
            <a:xfrm>
              <a:off x="1500" y="11"/>
              <a:ext cx="1" cy="267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43027" name="Line 48"/>
            <p:cNvSpPr>
              <a:spLocks noChangeShapeType="1"/>
            </p:cNvSpPr>
            <p:nvPr/>
          </p:nvSpPr>
          <p:spPr bwMode="auto">
            <a:xfrm>
              <a:off x="1889" y="23"/>
              <a:ext cx="1" cy="267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43028" name="Rectangle 49"/>
            <p:cNvSpPr>
              <a:spLocks noChangeArrowheads="1"/>
            </p:cNvSpPr>
            <p:nvPr/>
          </p:nvSpPr>
          <p:spPr bwMode="auto">
            <a:xfrm>
              <a:off x="0" y="0"/>
              <a:ext cx="2311" cy="301"/>
            </a:xfrm>
            <a:prstGeom prst="rect">
              <a:avLst/>
            </a:prstGeom>
            <a:noFill/>
            <a:ln w="9525" cmpd="sng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sz="2000">
                  <a:solidFill>
                    <a:schemeClr val="bg2"/>
                  </a:solidFill>
                  <a:latin typeface="宋体" pitchFamily="2" charset="-122"/>
                  <a:sym typeface="宋体" pitchFamily="2" charset="-122"/>
                </a:rPr>
                <a:t>104  101 108  108  111   0</a:t>
              </a:r>
              <a:endParaRPr lang="en-US" sz="4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43029" name="AutoShape 50"/>
          <p:cNvSpPr>
            <a:spLocks noChangeArrowheads="1"/>
          </p:cNvSpPr>
          <p:nvPr/>
        </p:nvSpPr>
        <p:spPr bwMode="auto">
          <a:xfrm>
            <a:off x="4638675" y="5194300"/>
            <a:ext cx="3892550" cy="561975"/>
          </a:xfrm>
          <a:prstGeom prst="wedgeEllipseCallout">
            <a:avLst>
              <a:gd name="adj1" fmla="val -30773"/>
              <a:gd name="adj2" fmla="val -140106"/>
            </a:avLst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内存存放字符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ASCII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码</a:t>
            </a:r>
            <a:endParaRPr lang="zh-CN" altLang="en-US"/>
          </a:p>
        </p:txBody>
      </p:sp>
      <p:sp>
        <p:nvSpPr>
          <p:cNvPr id="43030" name="Rectangle 51"/>
          <p:cNvSpPr>
            <a:spLocks noChangeArrowheads="1"/>
          </p:cNvSpPr>
          <p:nvPr/>
        </p:nvSpPr>
        <p:spPr bwMode="auto">
          <a:xfrm>
            <a:off x="614363" y="388938"/>
            <a:ext cx="80010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sz="2800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</a:t>
            </a:r>
            <a:endParaRPr lang="zh-CN" altLang="en-US" sz="3600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29" grpId="0" bldLvl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84138" y="6242050"/>
            <a:ext cx="587375" cy="488950"/>
          </a:xfrm>
        </p:spPr>
        <p:txBody>
          <a:bodyPr/>
          <a:lstStyle/>
          <a:p>
            <a:fld id="{FE6CFE9C-718B-40CC-8D12-D8F3E4C0D9F6}" type="slidenum">
              <a:rPr lang="zh-CN" altLang="en-US"/>
              <a:pPr/>
              <a:t>4</a:t>
            </a:fld>
            <a:endParaRPr lang="en-US" sz="1800" b="0">
              <a:solidFill>
                <a:schemeClr val="tx1"/>
              </a:solidFill>
              <a:latin typeface="Tahoma" pitchFamily="34" charset="0"/>
            </a:endParaRPr>
          </a:p>
        </p:txBody>
      </p:sp>
      <p:grpSp>
        <p:nvGrpSpPr>
          <p:cNvPr id="6146" name="Group 19"/>
          <p:cNvGrpSpPr>
            <a:grpSpLocks/>
          </p:cNvGrpSpPr>
          <p:nvPr/>
        </p:nvGrpSpPr>
        <p:grpSpPr bwMode="auto">
          <a:xfrm>
            <a:off x="7239000" y="0"/>
            <a:ext cx="1590675" cy="476250"/>
            <a:chOff x="0" y="0"/>
            <a:chExt cx="964" cy="288"/>
          </a:xfrm>
        </p:grpSpPr>
        <p:sp>
          <p:nvSpPr>
            <p:cNvPr id="6147" name="Rectangle 20"/>
            <p:cNvSpPr>
              <a:spLocks noChangeArrowheads="1"/>
            </p:cNvSpPr>
            <p:nvPr/>
          </p:nvSpPr>
          <p:spPr bwMode="auto">
            <a:xfrm>
              <a:off x="0" y="0"/>
              <a:ext cx="9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6148" name="Rectangle 21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6149" name="Rectangle 24"/>
          <p:cNvSpPr>
            <a:spLocks noChangeArrowheads="1"/>
          </p:cNvSpPr>
          <p:nvPr/>
        </p:nvSpPr>
        <p:spPr bwMode="auto">
          <a:xfrm>
            <a:off x="468313" y="1989138"/>
            <a:ext cx="81534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buClr>
                <a:schemeClr val="hlink"/>
              </a:buClr>
              <a:buFont typeface="Wingdings" pitchFamily="2" charset="2"/>
              <a:buChar char="«"/>
            </a:pPr>
            <a:endParaRPr lang="zh-CN" altLang="en-US" sz="2800">
              <a:solidFill>
                <a:srgbClr val="FFFFFF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lvl="2"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数组必须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先定义</a:t>
            </a: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，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后使用</a:t>
            </a:r>
          </a:p>
          <a:p>
            <a:pPr lvl="2"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只能逐个引用数组元素，不能一次引用整个数组</a:t>
            </a:r>
          </a:p>
          <a:p>
            <a:pPr lvl="2"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数组元素表示形式：  </a:t>
            </a:r>
            <a:r>
              <a:rPr lang="zh-CN" altLang="en-US">
                <a:solidFill>
                  <a:srgbClr val="FFFF99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数组名</a:t>
            </a:r>
            <a:r>
              <a:rPr lang="en-US">
                <a:solidFill>
                  <a:srgbClr val="FFFF99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[</a:t>
            </a:r>
            <a:r>
              <a:rPr lang="zh-CN" altLang="en-US">
                <a:solidFill>
                  <a:srgbClr val="FFFF99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下标</a:t>
            </a:r>
            <a:r>
              <a:rPr lang="en-US">
                <a:solidFill>
                  <a:srgbClr val="FFFF99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]</a:t>
            </a:r>
            <a:endParaRPr 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lvl="3"/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其中：下标可以是常量或整型表达式</a:t>
            </a:r>
            <a:endParaRPr lang="zh-CN" altLang="en-US"/>
          </a:p>
        </p:txBody>
      </p:sp>
      <p:sp>
        <p:nvSpPr>
          <p:cNvPr id="6150" name="Text Box 26"/>
          <p:cNvSpPr>
            <a:spLocks noChangeArrowheads="1"/>
          </p:cNvSpPr>
          <p:nvPr/>
        </p:nvSpPr>
        <p:spPr bwMode="auto">
          <a:xfrm>
            <a:off x="1692275" y="4219575"/>
            <a:ext cx="5484813" cy="1593850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例       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int a[10];</a:t>
            </a:r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  printf(“%d”,a);         (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sym typeface="Arial" pitchFamily="34" charset="0"/>
              </a:rPr>
              <a:t>×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)</a:t>
            </a:r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必须   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for(j=0;j&lt;10;j++)</a:t>
            </a:r>
            <a:endParaRPr lang="zh-CN" altLang="en-US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                  printf(“%d\t”,a[j]);</a:t>
            </a:r>
            <a:r>
              <a:rPr 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               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(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sym typeface="Arial" pitchFamily="34" charset="0"/>
              </a:rPr>
              <a:t>√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)</a:t>
            </a:r>
            <a:endParaRPr lang="en-US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6151" name="Rectangle 28"/>
          <p:cNvSpPr>
            <a:spLocks noChangeArrowheads="1"/>
          </p:cNvSpPr>
          <p:nvPr/>
        </p:nvSpPr>
        <p:spPr bwMode="auto">
          <a:xfrm>
            <a:off x="914400" y="762000"/>
            <a:ext cx="8001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sz="2800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一维数组的引用</a:t>
            </a:r>
            <a:endParaRPr lang="zh-CN" altLang="en-US" sz="3600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Group 15"/>
          <p:cNvGrpSpPr>
            <a:grpSpLocks/>
          </p:cNvGrpSpPr>
          <p:nvPr/>
        </p:nvGrpSpPr>
        <p:grpSpPr bwMode="auto">
          <a:xfrm>
            <a:off x="7239000" y="0"/>
            <a:ext cx="1581150" cy="457200"/>
            <a:chOff x="0" y="0"/>
            <a:chExt cx="996" cy="288"/>
          </a:xfrm>
        </p:grpSpPr>
        <p:sp>
          <p:nvSpPr>
            <p:cNvPr id="44035" name="Rectangle 16"/>
            <p:cNvSpPr>
              <a:spLocks noChangeArrowheads="1"/>
            </p:cNvSpPr>
            <p:nvPr/>
          </p:nvSpPr>
          <p:spPr bwMode="auto">
            <a:xfrm>
              <a:off x="0" y="0"/>
              <a:ext cx="9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44036" name="Rectangle 17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44037" name="Rectangle 23"/>
          <p:cNvSpPr>
            <a:spLocks noChangeArrowheads="1"/>
          </p:cNvSpPr>
          <p:nvPr/>
        </p:nvSpPr>
        <p:spPr bwMode="auto">
          <a:xfrm>
            <a:off x="250825" y="836613"/>
            <a:ext cx="8610600" cy="140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3">
              <a:spcBef>
                <a:spcPct val="10000"/>
              </a:spcBef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逐个字符</a:t>
            </a:r>
            <a:r>
              <a:rPr 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I/O</a:t>
            </a: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：   </a:t>
            </a:r>
            <a:r>
              <a:rPr 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%c</a:t>
            </a:r>
            <a:endParaRPr lang="zh-CN" altLang="en-US">
              <a:solidFill>
                <a:srgbClr val="FFFFFF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lvl="3">
              <a:spcBef>
                <a:spcPct val="10000"/>
              </a:spcBef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整个字符串</a:t>
            </a:r>
            <a:r>
              <a:rPr 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I/O</a:t>
            </a: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：  </a:t>
            </a:r>
            <a:r>
              <a:rPr 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%s</a:t>
            </a:r>
            <a:endParaRPr lang="zh-CN" altLang="en-US"/>
          </a:p>
        </p:txBody>
      </p:sp>
      <p:sp>
        <p:nvSpPr>
          <p:cNvPr id="44038" name="Rectangle 24"/>
          <p:cNvSpPr>
            <a:spLocks noChangeArrowheads="1"/>
          </p:cNvSpPr>
          <p:nvPr/>
        </p:nvSpPr>
        <p:spPr bwMode="auto">
          <a:xfrm>
            <a:off x="179388" y="1912938"/>
            <a:ext cx="3551237" cy="3355975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例  用</a:t>
            </a:r>
            <a:r>
              <a:rPr lang="en-US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%c </a:t>
            </a:r>
            <a:endParaRPr 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void main()</a:t>
            </a:r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{    char   str[5];</a:t>
            </a:r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int i; </a:t>
            </a:r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for(i=0;i&lt;5;i++)</a:t>
            </a:r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 scanf(“%c”,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&amp;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str[i]);</a:t>
            </a:r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for(i=0;i&lt;5;i++)</a:t>
            </a:r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 printf(“%c”, str[i]);</a:t>
            </a:r>
            <a:endParaRPr lang="en-US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zh-CN" altLang="en-US"/>
          </a:p>
        </p:txBody>
      </p:sp>
      <p:sp>
        <p:nvSpPr>
          <p:cNvPr id="44039" name="Rectangle 25"/>
          <p:cNvSpPr>
            <a:spLocks noChangeArrowheads="1"/>
          </p:cNvSpPr>
          <p:nvPr/>
        </p:nvSpPr>
        <p:spPr bwMode="auto">
          <a:xfrm>
            <a:off x="3851275" y="3592513"/>
            <a:ext cx="2740025" cy="2260600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例  用</a:t>
            </a:r>
            <a:r>
              <a:rPr lang="en-US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%s </a:t>
            </a:r>
            <a:endParaRPr 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void main()</a:t>
            </a:r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{    char   str[5];</a:t>
            </a:r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scanf(“%s”, str);</a:t>
            </a:r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printf(“%s”, str);</a:t>
            </a:r>
            <a:endParaRPr lang="en-US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zh-CN" altLang="en-US"/>
          </a:p>
        </p:txBody>
      </p:sp>
      <p:sp>
        <p:nvSpPr>
          <p:cNvPr id="44040" name="AutoShape 26"/>
          <p:cNvSpPr>
            <a:spLocks noChangeArrowheads="1"/>
          </p:cNvSpPr>
          <p:nvPr/>
        </p:nvSpPr>
        <p:spPr bwMode="auto">
          <a:xfrm>
            <a:off x="4392613" y="1231900"/>
            <a:ext cx="4597400" cy="2017713"/>
          </a:xfrm>
          <a:prstGeom prst="cloudCallout">
            <a:avLst>
              <a:gd name="adj1" fmla="val -13407"/>
              <a:gd name="adj2" fmla="val 121333"/>
            </a:avLst>
          </a:prstGeom>
          <a:solidFill>
            <a:schemeClr val="tx1"/>
          </a:solidFill>
          <a:ln w="38100" cmpd="sng">
            <a:solidFill>
              <a:schemeClr val="bg2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用字符数组名</a:t>
            </a:r>
            <a:r>
              <a:rPr lang="en-US" sz="2000" b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,</a:t>
            </a:r>
            <a:r>
              <a:rPr lang="zh-CN" altLang="en-US" sz="2000" b="1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不要加</a:t>
            </a:r>
            <a:r>
              <a:rPr lang="en-US" sz="2000" b="1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&amp;</a:t>
            </a:r>
            <a:endParaRPr lang="zh-CN" altLang="en-US" sz="2000" b="1">
              <a:solidFill>
                <a:srgbClr val="FF0000"/>
              </a:solidFill>
              <a:latin typeface="Times New Roman" pitchFamily="18" charset="0"/>
              <a:sym typeface="Times New Roman" pitchFamily="18" charset="0"/>
            </a:endParaRPr>
          </a:p>
          <a:p>
            <a:pPr algn="ctr"/>
            <a:r>
              <a:rPr lang="zh-CN" altLang="en-US" sz="2000" b="1">
                <a:solidFill>
                  <a:srgbClr val="669900"/>
                </a:solidFill>
                <a:latin typeface="Times New Roman" pitchFamily="18" charset="0"/>
                <a:sym typeface="Times New Roman" pitchFamily="18" charset="0"/>
              </a:rPr>
              <a:t>输入串长度</a:t>
            </a:r>
            <a:r>
              <a:rPr lang="zh-CN" altLang="en-US" sz="2000" b="1" u="sng">
                <a:solidFill>
                  <a:srgbClr val="669900"/>
                </a:solidFill>
                <a:latin typeface="Times New Roman" pitchFamily="18" charset="0"/>
                <a:sym typeface="Times New Roman" pitchFamily="18" charset="0"/>
              </a:rPr>
              <a:t>小于</a:t>
            </a:r>
            <a:r>
              <a:rPr lang="zh-CN" altLang="en-US" sz="2000" b="1">
                <a:solidFill>
                  <a:srgbClr val="669900"/>
                </a:solidFill>
                <a:latin typeface="Times New Roman" pitchFamily="18" charset="0"/>
                <a:sym typeface="Times New Roman" pitchFamily="18" charset="0"/>
              </a:rPr>
              <a:t>数组长度</a:t>
            </a:r>
          </a:p>
          <a:p>
            <a:pPr algn="ctr"/>
            <a:r>
              <a:rPr lang="zh-CN" altLang="en-US" sz="2000" b="1">
                <a:solidFill>
                  <a:srgbClr val="FF9900"/>
                </a:solidFill>
                <a:latin typeface="Times New Roman" pitchFamily="18" charset="0"/>
                <a:sym typeface="Times New Roman" pitchFamily="18" charset="0"/>
              </a:rPr>
              <a:t>遇空格或回车结束</a:t>
            </a:r>
          </a:p>
          <a:p>
            <a:pPr algn="ctr"/>
            <a:r>
              <a:rPr lang="zh-CN" altLang="en-US" sz="2000" b="1">
                <a:solidFill>
                  <a:srgbClr val="800000"/>
                </a:solidFill>
                <a:latin typeface="Times New Roman" pitchFamily="18" charset="0"/>
                <a:sym typeface="Times New Roman" pitchFamily="18" charset="0"/>
              </a:rPr>
              <a:t>自动加‘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sym typeface="Times New Roman" pitchFamily="18" charset="0"/>
              </a:rPr>
              <a:t>\0’</a:t>
            </a:r>
            <a:endParaRPr lang="en-US" sz="2000" b="1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44041" name="AutoShape 27"/>
          <p:cNvSpPr>
            <a:spLocks noChangeArrowheads="1"/>
          </p:cNvSpPr>
          <p:nvPr/>
        </p:nvSpPr>
        <p:spPr bwMode="auto">
          <a:xfrm>
            <a:off x="6891338" y="4437063"/>
            <a:ext cx="1928812" cy="2017712"/>
          </a:xfrm>
          <a:prstGeom prst="cloudCallout">
            <a:avLst>
              <a:gd name="adj1" fmla="val -86889"/>
              <a:gd name="adj2" fmla="val 2213"/>
            </a:avLst>
          </a:prstGeom>
          <a:solidFill>
            <a:schemeClr val="tx1"/>
          </a:solidFill>
          <a:ln w="38100" cmpd="sng">
            <a:solidFill>
              <a:schemeClr val="bg2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用字符数组名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,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  <a:p>
            <a:pPr algn="ctr"/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遇‘</a:t>
            </a:r>
            <a:r>
              <a:rPr lang="en-US" sz="20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\0’</a:t>
            </a:r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结束</a:t>
            </a:r>
            <a:endParaRPr lang="zh-CN" altLang="en-US" sz="200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44042" name="Rectangle 28"/>
          <p:cNvSpPr>
            <a:spLocks noChangeArrowheads="1"/>
          </p:cNvSpPr>
          <p:nvPr/>
        </p:nvSpPr>
        <p:spPr bwMode="auto">
          <a:xfrm>
            <a:off x="611188" y="0"/>
            <a:ext cx="8001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字符串的输入输出</a:t>
            </a:r>
            <a:r>
              <a:rPr lang="zh-CN" alt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</a:br>
            <a:endParaRPr lang="zh-CN" altLang="en-US" sz="3600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8" grpId="0" animBg="1"/>
      <p:bldP spid="44039" grpId="0" animBg="1"/>
      <p:bldP spid="44040" grpId="0" animBg="1"/>
      <p:bldP spid="4404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8" name="Group 11"/>
          <p:cNvGrpSpPr>
            <a:grpSpLocks/>
          </p:cNvGrpSpPr>
          <p:nvPr/>
        </p:nvGrpSpPr>
        <p:grpSpPr bwMode="auto">
          <a:xfrm>
            <a:off x="7239000" y="0"/>
            <a:ext cx="1581150" cy="457200"/>
            <a:chOff x="0" y="0"/>
            <a:chExt cx="996" cy="288"/>
          </a:xfrm>
        </p:grpSpPr>
        <p:sp>
          <p:nvSpPr>
            <p:cNvPr id="45059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9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45060" name="Rectangle 13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45061" name="Text Box 19"/>
          <p:cNvSpPr>
            <a:spLocks noChangeArrowheads="1"/>
          </p:cNvSpPr>
          <p:nvPr/>
        </p:nvSpPr>
        <p:spPr bwMode="auto">
          <a:xfrm>
            <a:off x="862013" y="579438"/>
            <a:ext cx="2541587" cy="3119437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void main()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{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int i;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char a[5];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scanf("%s",a);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printf(“%s",a);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zh-CN" altLang="en-US"/>
          </a:p>
        </p:txBody>
      </p:sp>
      <p:sp>
        <p:nvSpPr>
          <p:cNvPr id="45062" name="Text Box 20"/>
          <p:cNvSpPr>
            <a:spLocks noChangeArrowheads="1"/>
          </p:cNvSpPr>
          <p:nvPr/>
        </p:nvSpPr>
        <p:spPr bwMode="auto">
          <a:xfrm>
            <a:off x="1036638" y="4276725"/>
            <a:ext cx="5411787" cy="1320800"/>
          </a:xfrm>
          <a:prstGeom prst="rect">
            <a:avLst/>
          </a:prstGeom>
          <a:solidFill>
            <a:schemeClr val="bg2"/>
          </a:solidFill>
          <a:ln w="9525" cmpd="sng">
            <a:solidFill>
              <a:srgbClr val="6699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运行情况：</a:t>
            </a:r>
          </a:p>
          <a:p>
            <a:r>
              <a:rPr lang="zh-CN" altLang="en-US" sz="2000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（</a:t>
            </a:r>
            <a:r>
              <a:rPr lang="en-US" sz="2000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1</a:t>
            </a:r>
            <a:r>
              <a:rPr lang="zh-CN" altLang="en-US" sz="2000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）若输入  </a:t>
            </a:r>
            <a:r>
              <a:rPr lang="en-US" sz="2000" dirty="0" err="1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hel</a:t>
            </a:r>
            <a:r>
              <a:rPr lang="en-US" sz="2000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, </a:t>
            </a:r>
            <a:r>
              <a:rPr lang="zh-CN" altLang="en-US" sz="2000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正常</a:t>
            </a:r>
          </a:p>
          <a:p>
            <a:r>
              <a:rPr lang="zh-CN" altLang="en-US" sz="2000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（</a:t>
            </a:r>
            <a:r>
              <a:rPr lang="en-US" sz="2000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2</a:t>
            </a:r>
            <a:r>
              <a:rPr lang="zh-CN" altLang="en-US" sz="2000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）若输入  </a:t>
            </a:r>
            <a:r>
              <a:rPr lang="en-US" sz="2000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hell ,  </a:t>
            </a:r>
            <a:r>
              <a:rPr lang="zh-CN" altLang="en-US" sz="2000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正常</a:t>
            </a:r>
          </a:p>
          <a:p>
            <a:r>
              <a:rPr lang="zh-CN" altLang="en-US" sz="2000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（</a:t>
            </a:r>
            <a:r>
              <a:rPr lang="en-US" sz="2000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3</a:t>
            </a:r>
            <a:r>
              <a:rPr lang="zh-CN" altLang="en-US" sz="2000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）若输入  </a:t>
            </a:r>
            <a:r>
              <a:rPr lang="en-US" sz="2000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hello! , </a:t>
            </a:r>
            <a:r>
              <a:rPr lang="zh-CN" altLang="en-US" sz="2000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用</a:t>
            </a:r>
            <a:r>
              <a:rPr lang="en-US" sz="2000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%s </a:t>
            </a:r>
            <a:r>
              <a:rPr lang="zh-CN" altLang="en-US" sz="2000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输出时，</a:t>
            </a:r>
            <a:r>
              <a:rPr lang="zh-CN" altLang="en-US" sz="2000" dirty="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会出现问题</a:t>
            </a:r>
            <a:endParaRPr lang="zh-CN" altLang="en-US" sz="2000" dirty="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grpSp>
        <p:nvGrpSpPr>
          <p:cNvPr id="45063" name="Group 22"/>
          <p:cNvGrpSpPr>
            <a:grpSpLocks/>
          </p:cNvGrpSpPr>
          <p:nvPr/>
        </p:nvGrpSpPr>
        <p:grpSpPr bwMode="auto">
          <a:xfrm>
            <a:off x="6815138" y="4314825"/>
            <a:ext cx="1993900" cy="417513"/>
            <a:chOff x="0" y="0"/>
            <a:chExt cx="1256" cy="263"/>
          </a:xfrm>
        </p:grpSpPr>
        <p:grpSp>
          <p:nvGrpSpPr>
            <p:cNvPr id="45064" name="Group 23"/>
            <p:cNvGrpSpPr>
              <a:grpSpLocks/>
            </p:cNvGrpSpPr>
            <p:nvPr/>
          </p:nvGrpSpPr>
          <p:grpSpPr bwMode="auto">
            <a:xfrm>
              <a:off x="0" y="0"/>
              <a:ext cx="1256" cy="245"/>
              <a:chOff x="0" y="0"/>
              <a:chExt cx="1256" cy="245"/>
            </a:xfrm>
          </p:grpSpPr>
          <p:sp>
            <p:nvSpPr>
              <p:cNvPr id="45065" name="Line 24"/>
              <p:cNvSpPr>
                <a:spLocks noChangeShapeType="1"/>
              </p:cNvSpPr>
              <p:nvPr/>
            </p:nvSpPr>
            <p:spPr bwMode="auto">
              <a:xfrm>
                <a:off x="753" y="20"/>
                <a:ext cx="1" cy="217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45066" name="Line 25"/>
              <p:cNvSpPr>
                <a:spLocks noChangeShapeType="1"/>
              </p:cNvSpPr>
              <p:nvPr/>
            </p:nvSpPr>
            <p:spPr bwMode="auto">
              <a:xfrm>
                <a:off x="256" y="19"/>
                <a:ext cx="1" cy="217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45067" name="Line 26"/>
              <p:cNvSpPr>
                <a:spLocks noChangeShapeType="1"/>
              </p:cNvSpPr>
              <p:nvPr/>
            </p:nvSpPr>
            <p:spPr bwMode="auto">
              <a:xfrm>
                <a:off x="504" y="19"/>
                <a:ext cx="1" cy="217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45068" name="Line 27"/>
              <p:cNvSpPr>
                <a:spLocks noChangeShapeType="1"/>
              </p:cNvSpPr>
              <p:nvPr/>
            </p:nvSpPr>
            <p:spPr bwMode="auto">
              <a:xfrm>
                <a:off x="1017" y="9"/>
                <a:ext cx="1" cy="217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45069" name="Rectangle 2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256" cy="245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r>
                  <a:rPr lang="en-US" sz="4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 </a:t>
                </a:r>
                <a:endParaRPr lang="zh-CN" altLang="en-US"/>
              </a:p>
            </p:txBody>
          </p:sp>
        </p:grpSp>
        <p:sp>
          <p:nvSpPr>
            <p:cNvPr id="45070" name="Text Box 29"/>
            <p:cNvSpPr>
              <a:spLocks noChangeArrowheads="1"/>
            </p:cNvSpPr>
            <p:nvPr/>
          </p:nvSpPr>
          <p:spPr bwMode="auto">
            <a:xfrm>
              <a:off x="64" y="13"/>
              <a:ext cx="95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h    e     l    \0</a:t>
              </a:r>
              <a:endParaRPr lang="zh-CN" altLang="en-US"/>
            </a:p>
          </p:txBody>
        </p:sp>
      </p:grpSp>
      <p:grpSp>
        <p:nvGrpSpPr>
          <p:cNvPr id="45071" name="Group 30"/>
          <p:cNvGrpSpPr>
            <a:grpSpLocks/>
          </p:cNvGrpSpPr>
          <p:nvPr/>
        </p:nvGrpSpPr>
        <p:grpSpPr bwMode="auto">
          <a:xfrm>
            <a:off x="6804025" y="4797425"/>
            <a:ext cx="2005013" cy="417513"/>
            <a:chOff x="0" y="0"/>
            <a:chExt cx="1263" cy="263"/>
          </a:xfrm>
        </p:grpSpPr>
        <p:grpSp>
          <p:nvGrpSpPr>
            <p:cNvPr id="45072" name="Group 31"/>
            <p:cNvGrpSpPr>
              <a:grpSpLocks/>
            </p:cNvGrpSpPr>
            <p:nvPr/>
          </p:nvGrpSpPr>
          <p:grpSpPr bwMode="auto">
            <a:xfrm>
              <a:off x="0" y="0"/>
              <a:ext cx="1256" cy="245"/>
              <a:chOff x="0" y="0"/>
              <a:chExt cx="1256" cy="245"/>
            </a:xfrm>
          </p:grpSpPr>
          <p:sp>
            <p:nvSpPr>
              <p:cNvPr id="45073" name="Line 32"/>
              <p:cNvSpPr>
                <a:spLocks noChangeShapeType="1"/>
              </p:cNvSpPr>
              <p:nvPr/>
            </p:nvSpPr>
            <p:spPr bwMode="auto">
              <a:xfrm>
                <a:off x="753" y="20"/>
                <a:ext cx="1" cy="217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45074" name="Line 33"/>
              <p:cNvSpPr>
                <a:spLocks noChangeShapeType="1"/>
              </p:cNvSpPr>
              <p:nvPr/>
            </p:nvSpPr>
            <p:spPr bwMode="auto">
              <a:xfrm>
                <a:off x="256" y="19"/>
                <a:ext cx="1" cy="217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45075" name="Line 34"/>
              <p:cNvSpPr>
                <a:spLocks noChangeShapeType="1"/>
              </p:cNvSpPr>
              <p:nvPr/>
            </p:nvSpPr>
            <p:spPr bwMode="auto">
              <a:xfrm>
                <a:off x="504" y="19"/>
                <a:ext cx="1" cy="217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45076" name="Line 35"/>
              <p:cNvSpPr>
                <a:spLocks noChangeShapeType="1"/>
              </p:cNvSpPr>
              <p:nvPr/>
            </p:nvSpPr>
            <p:spPr bwMode="auto">
              <a:xfrm>
                <a:off x="1017" y="9"/>
                <a:ext cx="1" cy="217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45077" name="Rectangle 3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256" cy="245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r>
                  <a:rPr lang="en-US" sz="4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 </a:t>
                </a:r>
                <a:endParaRPr lang="zh-CN" altLang="en-US"/>
              </a:p>
            </p:txBody>
          </p:sp>
        </p:grpSp>
        <p:sp>
          <p:nvSpPr>
            <p:cNvPr id="45078" name="Text Box 37"/>
            <p:cNvSpPr>
              <a:spLocks noChangeArrowheads="1"/>
            </p:cNvSpPr>
            <p:nvPr/>
          </p:nvSpPr>
          <p:spPr bwMode="auto">
            <a:xfrm>
              <a:off x="64" y="13"/>
              <a:ext cx="11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h    e     l     l    \0</a:t>
              </a:r>
              <a:endParaRPr lang="zh-CN" altLang="en-US"/>
            </a:p>
          </p:txBody>
        </p:sp>
      </p:grpSp>
      <p:grpSp>
        <p:nvGrpSpPr>
          <p:cNvPr id="45079" name="Group 38"/>
          <p:cNvGrpSpPr>
            <a:grpSpLocks/>
          </p:cNvGrpSpPr>
          <p:nvPr/>
        </p:nvGrpSpPr>
        <p:grpSpPr bwMode="auto">
          <a:xfrm>
            <a:off x="6815138" y="5314950"/>
            <a:ext cx="1993900" cy="417513"/>
            <a:chOff x="0" y="0"/>
            <a:chExt cx="1256" cy="263"/>
          </a:xfrm>
        </p:grpSpPr>
        <p:grpSp>
          <p:nvGrpSpPr>
            <p:cNvPr id="45080" name="Group 39"/>
            <p:cNvGrpSpPr>
              <a:grpSpLocks/>
            </p:cNvGrpSpPr>
            <p:nvPr/>
          </p:nvGrpSpPr>
          <p:grpSpPr bwMode="auto">
            <a:xfrm>
              <a:off x="0" y="0"/>
              <a:ext cx="1256" cy="245"/>
              <a:chOff x="0" y="0"/>
              <a:chExt cx="1256" cy="245"/>
            </a:xfrm>
          </p:grpSpPr>
          <p:sp>
            <p:nvSpPr>
              <p:cNvPr id="45081" name="Line 40"/>
              <p:cNvSpPr>
                <a:spLocks noChangeShapeType="1"/>
              </p:cNvSpPr>
              <p:nvPr/>
            </p:nvSpPr>
            <p:spPr bwMode="auto">
              <a:xfrm>
                <a:off x="753" y="20"/>
                <a:ext cx="1" cy="217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45082" name="Line 41"/>
              <p:cNvSpPr>
                <a:spLocks noChangeShapeType="1"/>
              </p:cNvSpPr>
              <p:nvPr/>
            </p:nvSpPr>
            <p:spPr bwMode="auto">
              <a:xfrm>
                <a:off x="256" y="19"/>
                <a:ext cx="1" cy="217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45083" name="Line 42"/>
              <p:cNvSpPr>
                <a:spLocks noChangeShapeType="1"/>
              </p:cNvSpPr>
              <p:nvPr/>
            </p:nvSpPr>
            <p:spPr bwMode="auto">
              <a:xfrm>
                <a:off x="504" y="19"/>
                <a:ext cx="1" cy="217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45084" name="Line 43"/>
              <p:cNvSpPr>
                <a:spLocks noChangeShapeType="1"/>
              </p:cNvSpPr>
              <p:nvPr/>
            </p:nvSpPr>
            <p:spPr bwMode="auto">
              <a:xfrm>
                <a:off x="1017" y="9"/>
                <a:ext cx="1" cy="217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45085" name="Rectangle 4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256" cy="245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r>
                  <a:rPr lang="en-US" sz="4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 </a:t>
                </a:r>
                <a:endParaRPr lang="zh-CN" altLang="en-US"/>
              </a:p>
            </p:txBody>
          </p:sp>
        </p:grpSp>
        <p:sp>
          <p:nvSpPr>
            <p:cNvPr id="45086" name="Text Box 45"/>
            <p:cNvSpPr>
              <a:spLocks noChangeArrowheads="1"/>
            </p:cNvSpPr>
            <p:nvPr/>
          </p:nvSpPr>
          <p:spPr bwMode="auto">
            <a:xfrm>
              <a:off x="64" y="13"/>
              <a:ext cx="115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h    e     l    l     o</a:t>
              </a:r>
              <a:endParaRPr lang="zh-CN" altLang="en-US"/>
            </a:p>
          </p:txBody>
        </p:sp>
      </p:grpSp>
      <p:sp>
        <p:nvSpPr>
          <p:cNvPr id="45087" name="AutoShape 47"/>
          <p:cNvSpPr>
            <a:spLocks noChangeArrowheads="1"/>
          </p:cNvSpPr>
          <p:nvPr/>
        </p:nvSpPr>
        <p:spPr bwMode="auto">
          <a:xfrm>
            <a:off x="3613149" y="1480225"/>
            <a:ext cx="4631105" cy="2339989"/>
          </a:xfrm>
          <a:prstGeom prst="irregularSeal1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pPr algn="ctr"/>
            <a:r>
              <a:rPr lang="zh-CN" altLang="en-US">
                <a:solidFill>
                  <a:srgbClr val="FF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输入字符串长度</a:t>
            </a:r>
            <a:endParaRPr lang="en-US">
              <a:solidFill>
                <a:srgbClr val="FF0000"/>
              </a:solidFill>
              <a:latin typeface="隶书" pitchFamily="49" charset="-122"/>
              <a:ea typeface="隶书" pitchFamily="49" charset="-122"/>
              <a:sym typeface="隶书" pitchFamily="49" charset="-122"/>
            </a:endParaRPr>
          </a:p>
          <a:p>
            <a:pPr algn="ctr"/>
            <a:r>
              <a:rPr lang="zh-CN" altLang="en-US">
                <a:solidFill>
                  <a:srgbClr val="FF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小于数组长度</a:t>
            </a:r>
            <a:endParaRPr lang="zh-CN" altLang="en-US">
              <a:solidFill>
                <a:srgbClr val="FF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45088" name="Rectangle 48"/>
          <p:cNvSpPr>
            <a:spLocks noChangeArrowheads="1"/>
          </p:cNvSpPr>
          <p:nvPr/>
        </p:nvSpPr>
        <p:spPr bwMode="auto">
          <a:xfrm>
            <a:off x="4591050" y="649288"/>
            <a:ext cx="173037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sz="3200" b="1">
                <a:solidFill>
                  <a:schemeClr val="tx2"/>
                </a:solidFill>
                <a:latin typeface="Arial" pitchFamily="34" charset="0"/>
                <a:ea typeface="隶书" pitchFamily="49" charset="-122"/>
                <a:sym typeface="Arial" pitchFamily="34" charset="0"/>
              </a:rPr>
              <a:t>举例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50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50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5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50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5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5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8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82" name="Group 13"/>
          <p:cNvGrpSpPr>
            <a:grpSpLocks/>
          </p:cNvGrpSpPr>
          <p:nvPr/>
        </p:nvGrpSpPr>
        <p:grpSpPr bwMode="auto">
          <a:xfrm>
            <a:off x="7239000" y="0"/>
            <a:ext cx="1581150" cy="457200"/>
            <a:chOff x="0" y="0"/>
            <a:chExt cx="996" cy="288"/>
          </a:xfrm>
        </p:grpSpPr>
        <p:sp>
          <p:nvSpPr>
            <p:cNvPr id="46083" name="Rectangle 14"/>
            <p:cNvSpPr>
              <a:spLocks noChangeArrowheads="1"/>
            </p:cNvSpPr>
            <p:nvPr/>
          </p:nvSpPr>
          <p:spPr bwMode="auto">
            <a:xfrm>
              <a:off x="0" y="0"/>
              <a:ext cx="9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46084" name="Rectangle 15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46085" name="Text Box 21"/>
          <p:cNvSpPr>
            <a:spLocks noChangeArrowheads="1"/>
          </p:cNvSpPr>
          <p:nvPr/>
        </p:nvSpPr>
        <p:spPr bwMode="auto">
          <a:xfrm>
            <a:off x="701675" y="4810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zh-CN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grpSp>
        <p:nvGrpSpPr>
          <p:cNvPr id="46086" name="Group 74"/>
          <p:cNvGrpSpPr>
            <a:grpSpLocks/>
          </p:cNvGrpSpPr>
          <p:nvPr/>
        </p:nvGrpSpPr>
        <p:grpSpPr bwMode="auto">
          <a:xfrm>
            <a:off x="1619250" y="5235575"/>
            <a:ext cx="1997075" cy="1204913"/>
            <a:chOff x="0" y="0"/>
            <a:chExt cx="1258" cy="759"/>
          </a:xfrm>
        </p:grpSpPr>
        <p:grpSp>
          <p:nvGrpSpPr>
            <p:cNvPr id="46087" name="Group 23"/>
            <p:cNvGrpSpPr>
              <a:grpSpLocks/>
            </p:cNvGrpSpPr>
            <p:nvPr/>
          </p:nvGrpSpPr>
          <p:grpSpPr bwMode="auto">
            <a:xfrm>
              <a:off x="2" y="0"/>
              <a:ext cx="1256" cy="263"/>
              <a:chOff x="0" y="0"/>
              <a:chExt cx="1256" cy="263"/>
            </a:xfrm>
          </p:grpSpPr>
          <p:grpSp>
            <p:nvGrpSpPr>
              <p:cNvPr id="46088" name="Group 24"/>
              <p:cNvGrpSpPr>
                <a:grpSpLocks/>
              </p:cNvGrpSpPr>
              <p:nvPr/>
            </p:nvGrpSpPr>
            <p:grpSpPr bwMode="auto">
              <a:xfrm>
                <a:off x="0" y="0"/>
                <a:ext cx="1256" cy="245"/>
                <a:chOff x="0" y="0"/>
                <a:chExt cx="1256" cy="245"/>
              </a:xfrm>
            </p:grpSpPr>
            <p:sp>
              <p:nvSpPr>
                <p:cNvPr id="46089" name="Line 25"/>
                <p:cNvSpPr>
                  <a:spLocks noChangeShapeType="1"/>
                </p:cNvSpPr>
                <p:nvPr/>
              </p:nvSpPr>
              <p:spPr bwMode="auto">
                <a:xfrm>
                  <a:off x="753" y="20"/>
                  <a:ext cx="1" cy="217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rgbClr val="FFFFFF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46090" name="Line 26"/>
                <p:cNvSpPr>
                  <a:spLocks noChangeShapeType="1"/>
                </p:cNvSpPr>
                <p:nvPr/>
              </p:nvSpPr>
              <p:spPr bwMode="auto">
                <a:xfrm>
                  <a:off x="256" y="19"/>
                  <a:ext cx="1" cy="217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rgbClr val="FFFFFF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46091" name="Line 27"/>
                <p:cNvSpPr>
                  <a:spLocks noChangeShapeType="1"/>
                </p:cNvSpPr>
                <p:nvPr/>
              </p:nvSpPr>
              <p:spPr bwMode="auto">
                <a:xfrm>
                  <a:off x="504" y="19"/>
                  <a:ext cx="1" cy="217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rgbClr val="FFFFFF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46092" name="Line 28"/>
                <p:cNvSpPr>
                  <a:spLocks noChangeShapeType="1"/>
                </p:cNvSpPr>
                <p:nvPr/>
              </p:nvSpPr>
              <p:spPr bwMode="auto">
                <a:xfrm>
                  <a:off x="1017" y="9"/>
                  <a:ext cx="1" cy="217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rgbClr val="FFFFFF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46093" name="Rectangle 2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256" cy="245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r>
                    <a:rPr lang="en-US" sz="4000">
                      <a:solidFill>
                        <a:srgbClr val="FFFFFF"/>
                      </a:solidFill>
                      <a:latin typeface="Times New Roman" pitchFamily="18" charset="0"/>
                      <a:sym typeface="Times New Roman" pitchFamily="18" charset="0"/>
                    </a:rPr>
                    <a:t> </a:t>
                  </a:r>
                  <a:endParaRPr lang="zh-CN" altLang="en-US"/>
                </a:p>
              </p:txBody>
            </p:sp>
          </p:grpSp>
          <p:sp>
            <p:nvSpPr>
              <p:cNvPr id="46094" name="Text Box 30"/>
              <p:cNvSpPr>
                <a:spLocks noChangeArrowheads="1"/>
              </p:cNvSpPr>
              <p:nvPr/>
            </p:nvSpPr>
            <p:spPr bwMode="auto">
              <a:xfrm>
                <a:off x="64" y="13"/>
                <a:ext cx="99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H   o    w    \0</a:t>
                </a:r>
                <a:endParaRPr lang="zh-CN" altLang="en-US"/>
              </a:p>
            </p:txBody>
          </p:sp>
        </p:grpSp>
        <p:grpSp>
          <p:nvGrpSpPr>
            <p:cNvPr id="46095" name="Group 31"/>
            <p:cNvGrpSpPr>
              <a:grpSpLocks/>
            </p:cNvGrpSpPr>
            <p:nvPr/>
          </p:nvGrpSpPr>
          <p:grpSpPr bwMode="auto">
            <a:xfrm>
              <a:off x="2" y="253"/>
              <a:ext cx="1256" cy="263"/>
              <a:chOff x="0" y="0"/>
              <a:chExt cx="1256" cy="263"/>
            </a:xfrm>
          </p:grpSpPr>
          <p:grpSp>
            <p:nvGrpSpPr>
              <p:cNvPr id="46096" name="Group 32"/>
              <p:cNvGrpSpPr>
                <a:grpSpLocks/>
              </p:cNvGrpSpPr>
              <p:nvPr/>
            </p:nvGrpSpPr>
            <p:grpSpPr bwMode="auto">
              <a:xfrm>
                <a:off x="0" y="0"/>
                <a:ext cx="1256" cy="245"/>
                <a:chOff x="0" y="0"/>
                <a:chExt cx="1256" cy="245"/>
              </a:xfrm>
            </p:grpSpPr>
            <p:sp>
              <p:nvSpPr>
                <p:cNvPr id="46097" name="Line 33"/>
                <p:cNvSpPr>
                  <a:spLocks noChangeShapeType="1"/>
                </p:cNvSpPr>
                <p:nvPr/>
              </p:nvSpPr>
              <p:spPr bwMode="auto">
                <a:xfrm>
                  <a:off x="753" y="20"/>
                  <a:ext cx="1" cy="217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rgbClr val="FFFFFF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46098" name="Line 34"/>
                <p:cNvSpPr>
                  <a:spLocks noChangeShapeType="1"/>
                </p:cNvSpPr>
                <p:nvPr/>
              </p:nvSpPr>
              <p:spPr bwMode="auto">
                <a:xfrm>
                  <a:off x="256" y="19"/>
                  <a:ext cx="1" cy="217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rgbClr val="FFFFFF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46099" name="Line 35"/>
                <p:cNvSpPr>
                  <a:spLocks noChangeShapeType="1"/>
                </p:cNvSpPr>
                <p:nvPr/>
              </p:nvSpPr>
              <p:spPr bwMode="auto">
                <a:xfrm>
                  <a:off x="504" y="19"/>
                  <a:ext cx="1" cy="217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rgbClr val="FFFFFF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46100" name="Line 36"/>
                <p:cNvSpPr>
                  <a:spLocks noChangeShapeType="1"/>
                </p:cNvSpPr>
                <p:nvPr/>
              </p:nvSpPr>
              <p:spPr bwMode="auto">
                <a:xfrm>
                  <a:off x="1017" y="9"/>
                  <a:ext cx="1" cy="217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rgbClr val="FFFFFF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46101" name="Rectangle 3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256" cy="245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r>
                    <a:rPr lang="en-US" sz="4000">
                      <a:solidFill>
                        <a:srgbClr val="FFFFFF"/>
                      </a:solidFill>
                      <a:latin typeface="Times New Roman" pitchFamily="18" charset="0"/>
                      <a:sym typeface="Times New Roman" pitchFamily="18" charset="0"/>
                    </a:rPr>
                    <a:t> </a:t>
                  </a:r>
                  <a:endParaRPr lang="zh-CN" altLang="en-US"/>
                </a:p>
              </p:txBody>
            </p:sp>
          </p:grpSp>
          <p:sp>
            <p:nvSpPr>
              <p:cNvPr id="46102" name="Text Box 38"/>
              <p:cNvSpPr>
                <a:spLocks noChangeArrowheads="1"/>
              </p:cNvSpPr>
              <p:nvPr/>
            </p:nvSpPr>
            <p:spPr bwMode="auto">
              <a:xfrm>
                <a:off x="64" y="13"/>
                <a:ext cx="95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a    r     e    \0</a:t>
                </a:r>
                <a:endParaRPr lang="zh-CN" altLang="en-US"/>
              </a:p>
            </p:txBody>
          </p:sp>
        </p:grpSp>
        <p:grpSp>
          <p:nvGrpSpPr>
            <p:cNvPr id="46103" name="Group 39"/>
            <p:cNvGrpSpPr>
              <a:grpSpLocks/>
            </p:cNvGrpSpPr>
            <p:nvPr/>
          </p:nvGrpSpPr>
          <p:grpSpPr bwMode="auto">
            <a:xfrm>
              <a:off x="0" y="496"/>
              <a:ext cx="1256" cy="263"/>
              <a:chOff x="0" y="0"/>
              <a:chExt cx="1256" cy="263"/>
            </a:xfrm>
          </p:grpSpPr>
          <p:grpSp>
            <p:nvGrpSpPr>
              <p:cNvPr id="46104" name="Group 40"/>
              <p:cNvGrpSpPr>
                <a:grpSpLocks/>
              </p:cNvGrpSpPr>
              <p:nvPr/>
            </p:nvGrpSpPr>
            <p:grpSpPr bwMode="auto">
              <a:xfrm>
                <a:off x="0" y="0"/>
                <a:ext cx="1256" cy="245"/>
                <a:chOff x="0" y="0"/>
                <a:chExt cx="1256" cy="245"/>
              </a:xfrm>
            </p:grpSpPr>
            <p:sp>
              <p:nvSpPr>
                <p:cNvPr id="46105" name="Line 41"/>
                <p:cNvSpPr>
                  <a:spLocks noChangeShapeType="1"/>
                </p:cNvSpPr>
                <p:nvPr/>
              </p:nvSpPr>
              <p:spPr bwMode="auto">
                <a:xfrm>
                  <a:off x="753" y="20"/>
                  <a:ext cx="1" cy="217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rgbClr val="FFFFFF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46106" name="Line 42"/>
                <p:cNvSpPr>
                  <a:spLocks noChangeShapeType="1"/>
                </p:cNvSpPr>
                <p:nvPr/>
              </p:nvSpPr>
              <p:spPr bwMode="auto">
                <a:xfrm>
                  <a:off x="256" y="19"/>
                  <a:ext cx="1" cy="217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rgbClr val="FFFFFF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46107" name="Line 43"/>
                <p:cNvSpPr>
                  <a:spLocks noChangeShapeType="1"/>
                </p:cNvSpPr>
                <p:nvPr/>
              </p:nvSpPr>
              <p:spPr bwMode="auto">
                <a:xfrm>
                  <a:off x="504" y="19"/>
                  <a:ext cx="1" cy="217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rgbClr val="FFFFFF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46108" name="Line 44"/>
                <p:cNvSpPr>
                  <a:spLocks noChangeShapeType="1"/>
                </p:cNvSpPr>
                <p:nvPr/>
              </p:nvSpPr>
              <p:spPr bwMode="auto">
                <a:xfrm>
                  <a:off x="1017" y="9"/>
                  <a:ext cx="1" cy="217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rgbClr val="FFFFFF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46109" name="Rectangle 4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256" cy="245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r>
                    <a:rPr lang="en-US" sz="4000">
                      <a:solidFill>
                        <a:srgbClr val="FFFFFF"/>
                      </a:solidFill>
                      <a:latin typeface="Times New Roman" pitchFamily="18" charset="0"/>
                      <a:sym typeface="Times New Roman" pitchFamily="18" charset="0"/>
                    </a:rPr>
                    <a:t> </a:t>
                  </a:r>
                  <a:endParaRPr lang="zh-CN" altLang="en-US"/>
                </a:p>
              </p:txBody>
            </p:sp>
          </p:grpSp>
          <p:sp>
            <p:nvSpPr>
              <p:cNvPr id="46110" name="Text Box 46"/>
              <p:cNvSpPr>
                <a:spLocks noChangeArrowheads="1"/>
              </p:cNvSpPr>
              <p:nvPr/>
            </p:nvSpPr>
            <p:spPr bwMode="auto">
              <a:xfrm>
                <a:off x="64" y="13"/>
                <a:ext cx="119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y    o    u    ?    \0</a:t>
                </a:r>
                <a:endParaRPr lang="zh-CN" altLang="en-US"/>
              </a:p>
            </p:txBody>
          </p:sp>
        </p:grpSp>
      </p:grpSp>
      <p:sp>
        <p:nvSpPr>
          <p:cNvPr id="46111" name="Text Box 63"/>
          <p:cNvSpPr>
            <a:spLocks noChangeArrowheads="1"/>
          </p:cNvSpPr>
          <p:nvPr/>
        </p:nvSpPr>
        <p:spPr bwMode="auto">
          <a:xfrm>
            <a:off x="481013" y="1127125"/>
            <a:ext cx="5886450" cy="3546475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#include &lt;stdio.h&gt;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void main()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{ char a[15],b[5],c[5];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</a:t>
            </a:r>
            <a:r>
              <a:rPr lang="en-US" sz="280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scanf("%s%s%s",a,b,c);</a:t>
            </a:r>
            <a:endParaRPr lang="zh-CN" altLang="en-US" sz="2800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printf("a=%s\nb=%s\nc=%s\n",a,b,c);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</a:t>
            </a:r>
            <a:r>
              <a:rPr lang="en-US" sz="280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scanf("%s",a);</a:t>
            </a:r>
            <a:endParaRPr lang="zh-CN" altLang="en-US" sz="2800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printf("a=%s\n",a);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zh-CN" altLang="en-US"/>
          </a:p>
        </p:txBody>
      </p:sp>
      <p:sp>
        <p:nvSpPr>
          <p:cNvPr id="46112" name="AutoShape 65"/>
          <p:cNvSpPr>
            <a:spLocks noChangeArrowheads="1"/>
          </p:cNvSpPr>
          <p:nvPr/>
        </p:nvSpPr>
        <p:spPr bwMode="auto">
          <a:xfrm>
            <a:off x="4794487" y="3414055"/>
            <a:ext cx="3932237" cy="2858625"/>
          </a:xfrm>
          <a:prstGeom prst="irregularSeal1">
            <a:avLst/>
          </a:prstGeom>
          <a:solidFill>
            <a:schemeClr val="tx1"/>
          </a:solidFill>
          <a:ln w="38100" cmpd="sng">
            <a:solidFill>
              <a:srgbClr val="669900"/>
            </a:solidFill>
            <a:miter lim="800000"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pPr algn="ctr"/>
            <a:r>
              <a:rPr lang="en-US" sz="2000">
                <a:solidFill>
                  <a:srgbClr val="FF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scanf</a:t>
            </a:r>
            <a:r>
              <a:rPr lang="zh-CN" altLang="en-US" sz="2000">
                <a:solidFill>
                  <a:srgbClr val="FF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中</a:t>
            </a:r>
            <a:r>
              <a:rPr lang="en-US" sz="2000">
                <a:solidFill>
                  <a:srgbClr val="FF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%s</a:t>
            </a:r>
            <a:r>
              <a:rPr lang="zh-CN" altLang="en-US" sz="2000">
                <a:solidFill>
                  <a:srgbClr val="FF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输入时</a:t>
            </a:r>
            <a:r>
              <a:rPr lang="en-US" sz="2000">
                <a:solidFill>
                  <a:srgbClr val="FF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,</a:t>
            </a:r>
            <a:r>
              <a:rPr lang="zh-CN" altLang="en-US" sz="2000">
                <a:solidFill>
                  <a:srgbClr val="FF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遇空格或回车结束</a:t>
            </a:r>
            <a:endParaRPr lang="zh-CN" altLang="en-US">
              <a:solidFill>
                <a:srgbClr val="FF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46113" name="Rectangle 67"/>
          <p:cNvSpPr>
            <a:spLocks noChangeArrowheads="1"/>
          </p:cNvSpPr>
          <p:nvPr/>
        </p:nvSpPr>
        <p:spPr bwMode="auto">
          <a:xfrm>
            <a:off x="596900" y="0"/>
            <a:ext cx="8001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例  字符串输入举例</a:t>
            </a:r>
            <a:endParaRPr lang="zh-CN" altLang="en-US" sz="3600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46120" name="Text Box 75"/>
          <p:cNvSpPr>
            <a:spLocks noChangeArrowheads="1"/>
          </p:cNvSpPr>
          <p:nvPr/>
        </p:nvSpPr>
        <p:spPr bwMode="auto">
          <a:xfrm>
            <a:off x="5830888" y="44765"/>
            <a:ext cx="2988319" cy="1938992"/>
          </a:xfrm>
          <a:prstGeom prst="rect">
            <a:avLst/>
          </a:prstGeom>
          <a:solidFill>
            <a:schemeClr val="bg2"/>
          </a:solidFill>
          <a:ln w="9525" cmpd="sng">
            <a:solidFill>
              <a:srgbClr val="6699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运行情况：</a:t>
            </a:r>
          </a:p>
          <a:p>
            <a:r>
              <a:rPr lang="zh-CN" altLang="en-US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输入：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How  are  you?</a:t>
            </a:r>
            <a:endParaRPr lang="zh-CN" altLang="en-US" dirty="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zh-CN" altLang="en-US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输出：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a=How</a:t>
            </a:r>
            <a:endParaRPr lang="zh-CN" altLang="en-US" dirty="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           b=are</a:t>
            </a:r>
            <a:endParaRPr lang="zh-CN" altLang="en-US" dirty="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           c=you</a:t>
            </a:r>
            <a:r>
              <a:rPr lang="en-US" dirty="0" smtClean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?</a:t>
            </a:r>
            <a:endParaRPr lang="zh-CN" altLang="en-US" dirty="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46121" name="圆角矩形标注 4"/>
          <p:cNvSpPr>
            <a:spLocks/>
          </p:cNvSpPr>
          <p:nvPr/>
        </p:nvSpPr>
        <p:spPr bwMode="auto">
          <a:xfrm>
            <a:off x="3995738" y="5235575"/>
            <a:ext cx="514350" cy="374650"/>
          </a:xfrm>
          <a:prstGeom prst="wedgeRoundRectCallout">
            <a:avLst>
              <a:gd name="adj1" fmla="val -101954"/>
              <a:gd name="adj2" fmla="val 23116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eaLnBrk="1" hangingPunct="1"/>
            <a:r>
              <a:rPr lang="en-US" sz="2800" b="1" i="1">
                <a:solidFill>
                  <a:srgbClr val="FF0000"/>
                </a:solidFill>
                <a:sym typeface="Tahoma" pitchFamily="34" charset="0"/>
              </a:rPr>
              <a:t>a</a:t>
            </a:r>
            <a:endParaRPr lang="zh-CN" altLang="en-US" sz="2800" b="1" i="1">
              <a:solidFill>
                <a:srgbClr val="FF0000"/>
              </a:solidFill>
              <a:sym typeface="Tahoma" pitchFamily="34" charset="0"/>
            </a:endParaRPr>
          </a:p>
        </p:txBody>
      </p:sp>
      <p:sp>
        <p:nvSpPr>
          <p:cNvPr id="46122" name="圆角矩形标注 54"/>
          <p:cNvSpPr>
            <a:spLocks/>
          </p:cNvSpPr>
          <p:nvPr/>
        </p:nvSpPr>
        <p:spPr bwMode="auto">
          <a:xfrm>
            <a:off x="3995738" y="5646738"/>
            <a:ext cx="514350" cy="374650"/>
          </a:xfrm>
          <a:prstGeom prst="wedgeRoundRectCallout">
            <a:avLst>
              <a:gd name="adj1" fmla="val -101954"/>
              <a:gd name="adj2" fmla="val 23116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eaLnBrk="1" hangingPunct="1"/>
            <a:r>
              <a:rPr lang="en-US" sz="2800">
                <a:solidFill>
                  <a:srgbClr val="FF0000"/>
                </a:solidFill>
                <a:sym typeface="Arial" pitchFamily="34" charset="0"/>
              </a:rPr>
              <a:t>b</a:t>
            </a:r>
            <a:endParaRPr lang="zh-CN" altLang="en-US" sz="2800" b="1" i="1">
              <a:solidFill>
                <a:srgbClr val="FF0000"/>
              </a:solidFill>
              <a:sym typeface="Tahoma" pitchFamily="34" charset="0"/>
            </a:endParaRPr>
          </a:p>
        </p:txBody>
      </p:sp>
      <p:sp>
        <p:nvSpPr>
          <p:cNvPr id="46123" name="圆角矩形标注 55"/>
          <p:cNvSpPr>
            <a:spLocks/>
          </p:cNvSpPr>
          <p:nvPr/>
        </p:nvSpPr>
        <p:spPr bwMode="auto">
          <a:xfrm>
            <a:off x="3995738" y="6078538"/>
            <a:ext cx="514350" cy="374650"/>
          </a:xfrm>
          <a:prstGeom prst="wedgeRoundRectCallout">
            <a:avLst>
              <a:gd name="adj1" fmla="val -101954"/>
              <a:gd name="adj2" fmla="val 23116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eaLnBrk="1" hangingPunct="1"/>
            <a:r>
              <a:rPr lang="en-US" sz="2800" b="1" i="1" dirty="0">
                <a:solidFill>
                  <a:srgbClr val="FF0000"/>
                </a:solidFill>
                <a:sym typeface="Tahoma" pitchFamily="34" charset="0"/>
              </a:rPr>
              <a:t>c</a:t>
            </a:r>
            <a:endParaRPr lang="zh-CN" altLang="en-US" sz="2800" b="1" i="1" dirty="0">
              <a:solidFill>
                <a:srgbClr val="FF0000"/>
              </a:solidFill>
              <a:sym typeface="Tahoma" pitchFamily="34" charset="0"/>
            </a:endParaRPr>
          </a:p>
        </p:txBody>
      </p:sp>
      <p:sp>
        <p:nvSpPr>
          <p:cNvPr id="39" name="Text Box 75"/>
          <p:cNvSpPr>
            <a:spLocks noChangeArrowheads="1"/>
          </p:cNvSpPr>
          <p:nvPr/>
        </p:nvSpPr>
        <p:spPr bwMode="auto">
          <a:xfrm>
            <a:off x="5834129" y="1988900"/>
            <a:ext cx="2988319" cy="830997"/>
          </a:xfrm>
          <a:prstGeom prst="rect">
            <a:avLst/>
          </a:prstGeom>
          <a:solidFill>
            <a:schemeClr val="bg2"/>
          </a:solidFill>
          <a:ln w="9525" cmpd="sng">
            <a:solidFill>
              <a:srgbClr val="6699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输入</a:t>
            </a:r>
            <a:r>
              <a:rPr lang="zh-CN" altLang="en-US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：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How  are  you?</a:t>
            </a:r>
            <a:endParaRPr lang="zh-CN" altLang="en-US" dirty="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zh-CN" altLang="en-US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输出：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a=How</a:t>
            </a:r>
            <a:endParaRPr lang="zh-CN" alt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6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6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6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6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6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12" grpId="0" animBg="1"/>
      <p:bldP spid="46120" grpId="0" animBg="1"/>
      <p:bldP spid="46121" grpId="0" animBg="1"/>
      <p:bldP spid="46122" grpId="0" animBg="1"/>
      <p:bldP spid="46123" grpId="0" animBg="1"/>
      <p:bldP spid="3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06" name="Group 19"/>
          <p:cNvGrpSpPr>
            <a:grpSpLocks/>
          </p:cNvGrpSpPr>
          <p:nvPr/>
        </p:nvGrpSpPr>
        <p:grpSpPr bwMode="auto">
          <a:xfrm>
            <a:off x="7239000" y="0"/>
            <a:ext cx="1581150" cy="457200"/>
            <a:chOff x="0" y="0"/>
            <a:chExt cx="996" cy="288"/>
          </a:xfrm>
        </p:grpSpPr>
        <p:sp>
          <p:nvSpPr>
            <p:cNvPr id="47107" name="Rectangle 20"/>
            <p:cNvSpPr>
              <a:spLocks noChangeArrowheads="1"/>
            </p:cNvSpPr>
            <p:nvPr/>
          </p:nvSpPr>
          <p:spPr bwMode="auto">
            <a:xfrm>
              <a:off x="0" y="0"/>
              <a:ext cx="9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47108" name="Rectangle 21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47109" name="Rectangle 27"/>
          <p:cNvSpPr>
            <a:spLocks noChangeArrowheads="1"/>
          </p:cNvSpPr>
          <p:nvPr/>
        </p:nvSpPr>
        <p:spPr bwMode="auto">
          <a:xfrm>
            <a:off x="0" y="658813"/>
            <a:ext cx="5105400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3"/>
            <a:r>
              <a:rPr lang="zh-CN" altLang="en-US" dirty="0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包含在头文件  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&lt;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string.h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&gt;</a:t>
            </a:r>
            <a:endParaRPr lang="en-US" sz="2800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lvl="2">
              <a:buClr>
                <a:schemeClr val="accent2"/>
              </a:buClr>
              <a:buFont typeface="Wingdings" pitchFamily="2" charset="2"/>
              <a:buChar char="v"/>
            </a:pPr>
            <a:endParaRPr lang="zh-CN" altLang="en-US" dirty="0">
              <a:solidFill>
                <a:srgbClr val="FFFFFF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</p:txBody>
      </p:sp>
      <p:sp>
        <p:nvSpPr>
          <p:cNvPr id="47110" name="Text Box 28"/>
          <p:cNvSpPr>
            <a:spLocks noChangeArrowheads="1"/>
          </p:cNvSpPr>
          <p:nvPr/>
        </p:nvSpPr>
        <p:spPr bwMode="auto">
          <a:xfrm>
            <a:off x="985838" y="1123950"/>
            <a:ext cx="6927850" cy="1590675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buClr>
                <a:srgbClr val="008000"/>
              </a:buClr>
              <a:buFont typeface="Wingdings" pitchFamily="2" charset="2"/>
              <a:buChar char="u"/>
            </a:pP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字符串输出函数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puts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格式：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puts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(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字符数组名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)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功能：向显示器输出字符串（输出完，自动换行）</a:t>
            </a: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说明：字符数组必须以‘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\0’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结束</a:t>
            </a:r>
            <a:endParaRPr lang="zh-CN" altLang="en-US"/>
          </a:p>
        </p:txBody>
      </p:sp>
      <p:sp>
        <p:nvSpPr>
          <p:cNvPr id="47111" name="Text Box 30"/>
          <p:cNvSpPr>
            <a:spLocks noChangeArrowheads="1"/>
          </p:cNvSpPr>
          <p:nvPr/>
        </p:nvSpPr>
        <p:spPr bwMode="auto">
          <a:xfrm>
            <a:off x="996950" y="2979738"/>
            <a:ext cx="8145463" cy="1958975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buClr>
                <a:srgbClr val="669900"/>
              </a:buClr>
              <a:buFont typeface="Wingdings" pitchFamily="2" charset="2"/>
              <a:buChar char="u"/>
            </a:pP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字符串输入函数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gets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格式：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gets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(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字符数组名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)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功能：从键盘输入，以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回车结束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的字符串放入字符数组中，</a:t>
            </a: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         并自动加‘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\0’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说明：输入串长度应小于字符数组长度</a:t>
            </a:r>
            <a:endParaRPr lang="zh-CN" altLang="en-US"/>
          </a:p>
        </p:txBody>
      </p:sp>
      <p:sp>
        <p:nvSpPr>
          <p:cNvPr id="47112" name="Text Box 31"/>
          <p:cNvSpPr>
            <a:spLocks noChangeArrowheads="1"/>
          </p:cNvSpPr>
          <p:nvPr/>
        </p:nvSpPr>
        <p:spPr bwMode="auto">
          <a:xfrm>
            <a:off x="4211638" y="2709863"/>
            <a:ext cx="4897437" cy="3970337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66990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例   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#include &lt;stdio.h&gt;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</a:t>
            </a:r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void 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main( )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{     char string[80];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     printf(“Input a string:”);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     gets(string);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     puts(string);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}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输入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:  </a:t>
            </a:r>
            <a:r>
              <a:rPr lang="en-US" sz="280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How  old  are  you?</a:t>
            </a: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回车</a:t>
            </a:r>
          </a:p>
          <a:p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输出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:  </a:t>
            </a:r>
            <a:r>
              <a:rPr lang="en-US" sz="280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How  old  are  you?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</a:t>
            </a:r>
            <a:endParaRPr lang="zh-CN" altLang="en-US"/>
          </a:p>
        </p:txBody>
      </p:sp>
      <p:sp>
        <p:nvSpPr>
          <p:cNvPr id="47113" name="Rectangle 32"/>
          <p:cNvSpPr>
            <a:spLocks noChangeArrowheads="1"/>
          </p:cNvSpPr>
          <p:nvPr/>
        </p:nvSpPr>
        <p:spPr bwMode="auto">
          <a:xfrm>
            <a:off x="2095500" y="6229350"/>
            <a:ext cx="4762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47114" name="Rectangle 33"/>
          <p:cNvSpPr>
            <a:spLocks noChangeArrowheads="1"/>
          </p:cNvSpPr>
          <p:nvPr/>
        </p:nvSpPr>
        <p:spPr bwMode="auto">
          <a:xfrm>
            <a:off x="0" y="0"/>
            <a:ext cx="8001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常用的字符串处理函数</a:t>
            </a:r>
            <a:b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</a:br>
            <a:endParaRPr lang="zh-CN" altLang="en-US" sz="3600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471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500"/>
                                        <p:tgtEl>
                                          <p:spTgt spid="47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" dur="500"/>
                                        <p:tgtEl>
                                          <p:spTgt spid="47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6" dur="500"/>
                                        <p:tgtEl>
                                          <p:spTgt spid="47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471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500"/>
                                        <p:tgtEl>
                                          <p:spTgt spid="471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471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8" dur="500"/>
                                        <p:tgtEl>
                                          <p:spTgt spid="471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500"/>
                                        <p:tgtEl>
                                          <p:spTgt spid="471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71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0" grpId="0" bldLvl="0" animBg="1" autoUpdateAnimBg="0"/>
      <p:bldP spid="47111" grpId="0" bldLvl="0" animBg="1" autoUpdateAnimBg="0"/>
      <p:bldP spid="47112" grpId="0" uiExpand="1" build="allAtOnce" bldLvl="0" animBg="1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30" name="Group 22"/>
          <p:cNvGrpSpPr>
            <a:grpSpLocks/>
          </p:cNvGrpSpPr>
          <p:nvPr/>
        </p:nvGrpSpPr>
        <p:grpSpPr bwMode="auto">
          <a:xfrm>
            <a:off x="7239000" y="0"/>
            <a:ext cx="1581150" cy="457200"/>
            <a:chOff x="0" y="0"/>
            <a:chExt cx="996" cy="288"/>
          </a:xfrm>
        </p:grpSpPr>
        <p:sp>
          <p:nvSpPr>
            <p:cNvPr id="48131" name="Rectangle 23"/>
            <p:cNvSpPr>
              <a:spLocks noChangeArrowheads="1"/>
            </p:cNvSpPr>
            <p:nvPr/>
          </p:nvSpPr>
          <p:spPr bwMode="auto">
            <a:xfrm>
              <a:off x="0" y="0"/>
              <a:ext cx="9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48132" name="Rectangle 24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48133" name="Text Box 30"/>
          <p:cNvSpPr>
            <a:spLocks noChangeArrowheads="1"/>
          </p:cNvSpPr>
          <p:nvPr/>
        </p:nvSpPr>
        <p:spPr bwMode="auto">
          <a:xfrm>
            <a:off x="539750" y="454025"/>
            <a:ext cx="8359775" cy="2686050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buClr>
                <a:srgbClr val="669900"/>
              </a:buClr>
              <a:buFont typeface="Wingdings" pitchFamily="2" charset="2"/>
              <a:buChar char="u"/>
            </a:pP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字符串连接函数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strcat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格式：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strcat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(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字符数组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1,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字符数组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2)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功能：把字符数组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2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连到字符数组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1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后面</a:t>
            </a: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返值：返回字符数组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1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的首地址</a:t>
            </a: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说明：结果在数组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1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中，所以字符数组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1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必须足够大</a:t>
            </a: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          连接前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,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两串均以‘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\0’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结束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;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连接后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,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串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1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的‘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\0’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取消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,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             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新串最后加‘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\0’</a:t>
            </a:r>
            <a:endParaRPr lang="zh-CN" altLang="en-US"/>
          </a:p>
        </p:txBody>
      </p:sp>
      <p:sp>
        <p:nvSpPr>
          <p:cNvPr id="48134" name="Text Box 31"/>
          <p:cNvSpPr>
            <a:spLocks noChangeArrowheads="1"/>
          </p:cNvSpPr>
          <p:nvPr/>
        </p:nvSpPr>
        <p:spPr bwMode="auto">
          <a:xfrm>
            <a:off x="582613" y="3221038"/>
            <a:ext cx="6589712" cy="2686050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buClr>
                <a:srgbClr val="669900"/>
              </a:buClr>
              <a:buFont typeface="Wingdings" pitchFamily="2" charset="2"/>
              <a:buChar char="u"/>
            </a:pP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字符串拷贝函数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strcpy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格式：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strcpy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(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字符数组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1,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2)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功能：将字符串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2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，拷贝到字符数组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1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中去</a:t>
            </a: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返值：返回字符数组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1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的首地址</a:t>
            </a: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说明：字符数组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1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必须足够大</a:t>
            </a: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          拷贝时‘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\0’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一同拷贝</a:t>
            </a: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          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不能使用赋值语句为一个字符数组赋值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</p:txBody>
      </p:sp>
      <p:sp>
        <p:nvSpPr>
          <p:cNvPr id="48135" name="Text Box 32"/>
          <p:cNvSpPr>
            <a:spLocks noChangeArrowheads="1"/>
          </p:cNvSpPr>
          <p:nvPr/>
        </p:nvSpPr>
        <p:spPr bwMode="auto">
          <a:xfrm>
            <a:off x="5346700" y="3332163"/>
            <a:ext cx="3600450" cy="1958975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66990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例  </a:t>
            </a:r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char str1[20],str2[20];</a:t>
            </a:r>
            <a:endParaRPr lang="zh-CN" altLang="en-US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str1={“Hello!”};               (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Arial" pitchFamily="34" charset="0"/>
              </a:rPr>
              <a:t>×</a:t>
            </a:r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)</a:t>
            </a:r>
            <a:endParaRPr lang="zh-CN" altLang="en-US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str2=str1;                          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(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Arial" pitchFamily="34" charset="0"/>
              </a:rPr>
              <a:t>×</a:t>
            </a:r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)</a:t>
            </a:r>
          </a:p>
          <a:p>
            <a:r>
              <a:rPr lang="zh-CN" altLang="en-US" sz="2000"/>
              <a:t>     </a:t>
            </a:r>
            <a:r>
              <a:rPr lang="zh-CN" altLang="en-US" sz="2000">
                <a:solidFill>
                  <a:schemeClr val="bg2"/>
                </a:solidFill>
              </a:rPr>
              <a:t>strcpy(str2,"Hello!");    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(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Arial" pitchFamily="34" charset="0"/>
              </a:rPr>
              <a:t>√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)</a:t>
            </a:r>
          </a:p>
          <a:p>
            <a:r>
              <a:rPr lang="zh-CN" altLang="en-US" sz="2000"/>
              <a:t>     </a:t>
            </a:r>
            <a:r>
              <a:rPr lang="zh-CN" altLang="en-US" sz="2000">
                <a:solidFill>
                  <a:schemeClr val="bg2"/>
                </a:solidFill>
              </a:rPr>
              <a:t>strcpy(str2,str1);         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(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Arial" pitchFamily="34" charset="0"/>
              </a:rPr>
              <a:t>√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)</a:t>
            </a:r>
          </a:p>
          <a:p>
            <a:r>
              <a:rPr lang="zh-CN" altLang="en-US" sz="2000"/>
              <a:t>     </a:t>
            </a:r>
            <a:r>
              <a:rPr lang="zh-CN" altLang="en-US" sz="2000">
                <a:solidFill>
                  <a:schemeClr val="bg2"/>
                </a:solidFill>
              </a:rPr>
              <a:t>char str1[]="Hello!"     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(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Arial" pitchFamily="34" charset="0"/>
              </a:rPr>
              <a:t>√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)</a:t>
            </a:r>
          </a:p>
        </p:txBody>
      </p:sp>
      <p:sp>
        <p:nvSpPr>
          <p:cNvPr id="48136" name="Rectangle 33"/>
          <p:cNvSpPr>
            <a:spLocks noChangeArrowheads="1"/>
          </p:cNvSpPr>
          <p:nvPr/>
        </p:nvSpPr>
        <p:spPr bwMode="auto">
          <a:xfrm>
            <a:off x="2095500" y="6229350"/>
            <a:ext cx="4762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48137" name="Rectangle 34"/>
          <p:cNvSpPr>
            <a:spLocks noChangeArrowheads="1"/>
          </p:cNvSpPr>
          <p:nvPr/>
        </p:nvSpPr>
        <p:spPr bwMode="auto">
          <a:xfrm>
            <a:off x="39688" y="117475"/>
            <a:ext cx="46037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常用的字符串处理函数（续）</a:t>
            </a:r>
            <a:endParaRPr lang="zh-CN" altLang="en-US" sz="3600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5" grpId="0" bldLvl="0" animBg="1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84138" y="6242050"/>
            <a:ext cx="587375" cy="488950"/>
          </a:xfrm>
        </p:spPr>
        <p:txBody>
          <a:bodyPr/>
          <a:lstStyle/>
          <a:p>
            <a:fld id="{9742B39D-B9A7-4AF6-9445-C51CB10E9B7E}" type="slidenum">
              <a:rPr lang="zh-CN" altLang="en-US"/>
              <a:pPr/>
              <a:t>45</a:t>
            </a:fld>
            <a:endParaRPr lang="en-US" sz="1800" b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50178" name="Text Box 25"/>
          <p:cNvSpPr>
            <a:spLocks noChangeArrowheads="1"/>
          </p:cNvSpPr>
          <p:nvPr/>
        </p:nvSpPr>
        <p:spPr bwMode="auto">
          <a:xfrm>
            <a:off x="34925" y="5184775"/>
            <a:ext cx="8650288" cy="1571625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669900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例  对于以下字符串，</a:t>
            </a:r>
            <a:r>
              <a:rPr lang="en-US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strlen(s)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的值为：</a:t>
            </a:r>
          </a:p>
          <a:p>
            <a:r>
              <a:rPr lang="zh-CN" altLang="en-US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（</a:t>
            </a:r>
            <a:r>
              <a:rPr lang="en-US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1</a:t>
            </a:r>
            <a:r>
              <a:rPr lang="zh-CN" altLang="en-US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）</a:t>
            </a:r>
            <a:r>
              <a:rPr lang="en-US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char  s[10]={‘A’,‘\0’,‘B’,‘C’,‘\0’,‘D’};</a:t>
            </a:r>
            <a:endParaRPr lang="zh-CN" altLang="en-US">
              <a:solidFill>
                <a:schemeClr val="bg2"/>
              </a:solidFill>
              <a:latin typeface="Verdana" pitchFamily="34" charset="0"/>
              <a:sym typeface="Verdana" pitchFamily="34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（</a:t>
            </a:r>
            <a:r>
              <a:rPr lang="en-US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2</a:t>
            </a:r>
            <a:r>
              <a:rPr lang="zh-CN" altLang="en-US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）</a:t>
            </a:r>
            <a:r>
              <a:rPr lang="en-US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char  s[ ]=“\t\v\\\0will\n”;</a:t>
            </a:r>
            <a:endParaRPr lang="zh-CN" altLang="en-US">
              <a:solidFill>
                <a:schemeClr val="bg2"/>
              </a:solidFill>
              <a:latin typeface="Verdana" pitchFamily="34" charset="0"/>
              <a:sym typeface="Verdana" pitchFamily="34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（</a:t>
            </a:r>
            <a:r>
              <a:rPr lang="en-US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3</a:t>
            </a:r>
            <a:r>
              <a:rPr lang="zh-CN" altLang="en-US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）</a:t>
            </a:r>
            <a:r>
              <a:rPr lang="en-US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char  s[ ]=“\x69\082\n”; </a:t>
            </a:r>
            <a:endParaRPr lang="zh-CN" altLang="en-US"/>
          </a:p>
        </p:txBody>
      </p:sp>
      <p:sp>
        <p:nvSpPr>
          <p:cNvPr id="50179" name="Text Box 22"/>
          <p:cNvSpPr>
            <a:spLocks noChangeArrowheads="1"/>
          </p:cNvSpPr>
          <p:nvPr/>
        </p:nvSpPr>
        <p:spPr bwMode="auto">
          <a:xfrm>
            <a:off x="682625" y="476250"/>
            <a:ext cx="8166100" cy="3416300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buClr>
                <a:srgbClr val="669900"/>
              </a:buClr>
              <a:buFont typeface="Wingdings" pitchFamily="2" charset="2"/>
              <a:buChar char="u"/>
            </a:pP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字符串比较函数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strcmp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格式：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strcmp(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1,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2)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功能：比较两个字符串</a:t>
            </a: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比较规则：对两串从左向右逐个字符比较（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ASCII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码），</a:t>
            </a: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                  直到遇到不同字符或‘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\0’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为止</a:t>
            </a: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返值：返回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int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型整数，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a. 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若字符串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1</a:t>
            </a:r>
            <a:r>
              <a:rPr lang="en-US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&lt;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2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， 返回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负整数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                                      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b. 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若字符串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1</a:t>
            </a:r>
            <a:r>
              <a:rPr lang="en-US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&gt;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2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， 返回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正整数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                                      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c. 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若字符串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1</a:t>
            </a:r>
            <a:r>
              <a:rPr lang="en-US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== 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2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， 返回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零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说明：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字符串比较不能用“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==”,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必须用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strcmp</a:t>
            </a:r>
            <a:endParaRPr lang="zh-CN" altLang="en-US"/>
          </a:p>
        </p:txBody>
      </p:sp>
      <p:sp>
        <p:nvSpPr>
          <p:cNvPr id="50180" name="Text Box 24"/>
          <p:cNvSpPr>
            <a:spLocks noChangeArrowheads="1"/>
          </p:cNvSpPr>
          <p:nvPr/>
        </p:nvSpPr>
        <p:spPr bwMode="auto">
          <a:xfrm>
            <a:off x="26988" y="3933825"/>
            <a:ext cx="9117012" cy="1200150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buClr>
                <a:srgbClr val="669900"/>
              </a:buClr>
              <a:buFont typeface="Wingdings" pitchFamily="2" charset="2"/>
              <a:buChar char="u"/>
            </a:pP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字符串长度函数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strlen</a:t>
            </a: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格式：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strlen(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字符数组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)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功能：计算字符串长度 返值：返回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: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字符串实际长度，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不包括‘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\0’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</p:txBody>
      </p:sp>
      <p:sp>
        <p:nvSpPr>
          <p:cNvPr id="50181" name="Text Box 26"/>
          <p:cNvSpPr>
            <a:spLocks noChangeArrowheads="1"/>
          </p:cNvSpPr>
          <p:nvPr/>
        </p:nvSpPr>
        <p:spPr bwMode="auto">
          <a:xfrm>
            <a:off x="6705600" y="6276975"/>
            <a:ext cx="1704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答案：</a:t>
            </a:r>
            <a:r>
              <a:rPr lang="en-US" sz="20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1   3   1</a:t>
            </a:r>
            <a:endParaRPr lang="zh-CN" altLang="en-US"/>
          </a:p>
        </p:txBody>
      </p:sp>
      <p:sp>
        <p:nvSpPr>
          <p:cNvPr id="50182" name="Rectangle 27"/>
          <p:cNvSpPr>
            <a:spLocks noChangeArrowheads="1"/>
          </p:cNvSpPr>
          <p:nvPr/>
        </p:nvSpPr>
        <p:spPr bwMode="auto">
          <a:xfrm>
            <a:off x="26988" y="-654050"/>
            <a:ext cx="8001000" cy="113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常用的字符串处理函数（续）</a:t>
            </a:r>
            <a:endParaRPr lang="zh-CN" altLang="en-US" sz="3600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50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 bldLvl="0" animBg="1" autoUpdateAnimBg="0"/>
      <p:bldP spid="50179" grpId="0" bldLvl="0" animBg="1" autoUpdateAnimBg="0"/>
      <p:bldP spid="50180" grpId="0" bldLvl="0" animBg="1" autoUpdateAnimBg="0"/>
      <p:bldP spid="50181" grpId="0" build="p" bldLvl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26" name="Group 20"/>
          <p:cNvGrpSpPr>
            <a:grpSpLocks/>
          </p:cNvGrpSpPr>
          <p:nvPr/>
        </p:nvGrpSpPr>
        <p:grpSpPr bwMode="auto">
          <a:xfrm>
            <a:off x="358775" y="231775"/>
            <a:ext cx="7967663" cy="5386388"/>
            <a:chOff x="0" y="0"/>
            <a:chExt cx="5019" cy="3393"/>
          </a:xfrm>
        </p:grpSpPr>
        <p:sp>
          <p:nvSpPr>
            <p:cNvPr id="52227" name="Text Box 21"/>
            <p:cNvSpPr>
              <a:spLocks noChangeArrowheads="1"/>
            </p:cNvSpPr>
            <p:nvPr/>
          </p:nvSpPr>
          <p:spPr bwMode="auto">
            <a:xfrm>
              <a:off x="0" y="431"/>
              <a:ext cx="5019" cy="2962"/>
            </a:xfrm>
            <a:prstGeom prst="rect">
              <a:avLst/>
            </a:prstGeom>
            <a:solidFill>
              <a:schemeClr val="tx1"/>
            </a:solidFill>
            <a:ln w="38100" cmpd="sng">
              <a:solidFill>
                <a:srgbClr val="6699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#include &lt;string.h&gt;</a:t>
              </a:r>
              <a:endParaRPr lang="zh-CN" alt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endParaRPr>
            </a:p>
            <a:p>
              <a:r>
                <a:rPr 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#include &lt;stdio.h&gt;</a:t>
              </a:r>
              <a:endParaRPr lang="zh-CN" alt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endParaRPr>
            </a:p>
            <a:p>
              <a:r>
                <a:rPr lang="zh-CN" alt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void </a:t>
              </a:r>
              <a:r>
                <a:rPr 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main()</a:t>
              </a:r>
              <a:endParaRPr lang="zh-CN" alt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endParaRPr>
            </a:p>
            <a:p>
              <a:r>
                <a:rPr 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{   char str1[] = ”Hello!", str2[] = ”How are you?”,str[20];</a:t>
              </a:r>
              <a:endParaRPr lang="zh-CN" alt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endParaRPr>
            </a:p>
            <a:p>
              <a:r>
                <a:rPr 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     int len1,len2,len3;</a:t>
              </a:r>
              <a:endParaRPr lang="zh-CN" alt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endParaRPr>
            </a:p>
            <a:p>
              <a:r>
                <a:rPr 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     </a:t>
              </a:r>
              <a:r>
                <a:rPr lang="en-US" sz="2000">
                  <a:solidFill>
                    <a:srgbClr val="0000FF"/>
                  </a:solidFill>
                  <a:latin typeface="Verdana" pitchFamily="34" charset="0"/>
                  <a:sym typeface="Verdana" pitchFamily="34" charset="0"/>
                </a:rPr>
                <a:t>len1=strlen(str1);       len2=strlen(str2);</a:t>
              </a:r>
              <a:endParaRPr 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endParaRPr>
            </a:p>
            <a:p>
              <a:r>
                <a:rPr 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    if(strcmp(str1, str2)&gt;0)</a:t>
              </a:r>
            </a:p>
            <a:p>
              <a:r>
                <a:rPr 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     {   strcpy(str,str1);      strcat(str,str2);   }      </a:t>
              </a:r>
              <a:endParaRPr lang="zh-CN" alt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endParaRPr>
            </a:p>
            <a:p>
              <a:r>
                <a:rPr 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    </a:t>
              </a:r>
              <a:r>
                <a:rPr lang="en-US" sz="2000">
                  <a:solidFill>
                    <a:srgbClr val="FF3300"/>
                  </a:solidFill>
                  <a:latin typeface="Verdana" pitchFamily="34" charset="0"/>
                  <a:sym typeface="Verdana" pitchFamily="34" charset="0"/>
                </a:rPr>
                <a:t>else  if (strcmp(str1, str2)&lt;0)</a:t>
              </a:r>
              <a:endParaRPr lang="zh-CN" altLang="en-US" sz="2000">
                <a:solidFill>
                  <a:srgbClr val="FF3300"/>
                </a:solidFill>
                <a:latin typeface="Verdana" pitchFamily="34" charset="0"/>
                <a:sym typeface="Verdana" pitchFamily="34" charset="0"/>
              </a:endParaRPr>
            </a:p>
            <a:p>
              <a:r>
                <a:rPr 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     {   </a:t>
              </a:r>
              <a:r>
                <a:rPr lang="en-US" sz="2000">
                  <a:solidFill>
                    <a:srgbClr val="669900"/>
                  </a:solidFill>
                  <a:latin typeface="Verdana" pitchFamily="34" charset="0"/>
                  <a:sym typeface="Verdana" pitchFamily="34" charset="0"/>
                </a:rPr>
                <a:t>strcpy(str,str2);      strcat(str,str1);</a:t>
              </a:r>
              <a:r>
                <a:rPr 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   }</a:t>
              </a:r>
              <a:endParaRPr lang="zh-CN" alt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endParaRPr>
            </a:p>
            <a:p>
              <a:r>
                <a:rPr 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    else    strcpy(str,str1);</a:t>
              </a:r>
              <a:endParaRPr lang="zh-CN" alt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endParaRPr>
            </a:p>
            <a:p>
              <a:r>
                <a:rPr 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    len3=strlen(str);</a:t>
              </a:r>
              <a:endParaRPr lang="zh-CN" alt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endParaRPr>
            </a:p>
            <a:p>
              <a:r>
                <a:rPr 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    puts(str);</a:t>
              </a:r>
              <a:endParaRPr lang="zh-CN" alt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endParaRPr>
            </a:p>
            <a:p>
              <a:r>
                <a:rPr 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    printf(”Len1=%d,Len2=%d,Len3=%d\n”,len1,len2,len3);</a:t>
              </a:r>
              <a:endParaRPr lang="zh-CN" alt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endParaRPr>
            </a:p>
            <a:p>
              <a:r>
                <a:rPr 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}</a:t>
              </a:r>
              <a:endParaRPr lang="zh-CN" altLang="en-US"/>
            </a:p>
          </p:txBody>
        </p:sp>
        <p:sp>
          <p:nvSpPr>
            <p:cNvPr id="52228" name="Text Box 22"/>
            <p:cNvSpPr>
              <a:spLocks noChangeArrowheads="1"/>
            </p:cNvSpPr>
            <p:nvPr/>
          </p:nvSpPr>
          <p:spPr bwMode="auto">
            <a:xfrm>
              <a:off x="3434" y="0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zh-CN" altLang="zh-CN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52229" name="Text Box 23"/>
          <p:cNvSpPr>
            <a:spLocks noChangeArrowheads="1"/>
          </p:cNvSpPr>
          <p:nvPr/>
        </p:nvSpPr>
        <p:spPr bwMode="auto">
          <a:xfrm>
            <a:off x="4619625" y="5354638"/>
            <a:ext cx="3524250" cy="860425"/>
          </a:xfrm>
          <a:prstGeom prst="rect">
            <a:avLst/>
          </a:prstGeom>
          <a:solidFill>
            <a:schemeClr val="bg2"/>
          </a:solidFill>
          <a:ln w="38100" cmpd="sng">
            <a:solidFill>
              <a:srgbClr val="669900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How  are  you?Hello!</a:t>
            </a:r>
            <a:endParaRPr lang="zh-CN" altLang="en-US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Len1=6,Len2=12,Len3=18</a:t>
            </a:r>
            <a:endParaRPr lang="en-US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52230" name="Rectangle 27"/>
          <p:cNvSpPr>
            <a:spLocks noChangeArrowheads="1"/>
          </p:cNvSpPr>
          <p:nvPr/>
        </p:nvSpPr>
        <p:spPr bwMode="auto">
          <a:xfrm>
            <a:off x="3684588" y="198438"/>
            <a:ext cx="3816350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altLang="en-US" b="1">
                <a:solidFill>
                  <a:schemeClr val="tx2"/>
                </a:solidFill>
                <a:latin typeface="Times New Roman" pitchFamily="18" charset="0"/>
                <a:sym typeface="Times New Roman" pitchFamily="18" charset="0"/>
              </a:rPr>
              <a:t>例  </a:t>
            </a:r>
            <a:r>
              <a:rPr lang="en-US" b="1">
                <a:solidFill>
                  <a:schemeClr val="tx2"/>
                </a:solidFill>
                <a:latin typeface="Times New Roman" pitchFamily="18" charset="0"/>
                <a:sym typeface="Times New Roman" pitchFamily="18" charset="0"/>
              </a:rPr>
              <a:t>strcmp</a:t>
            </a:r>
            <a:r>
              <a:rPr lang="zh-CN" altLang="en-US" b="1">
                <a:solidFill>
                  <a:schemeClr val="tx2"/>
                </a:solidFill>
                <a:latin typeface="Times New Roman" pitchFamily="18" charset="0"/>
                <a:sym typeface="Times New Roman" pitchFamily="18" charset="0"/>
              </a:rPr>
              <a:t>与</a:t>
            </a:r>
            <a:r>
              <a:rPr lang="en-US" b="1">
                <a:solidFill>
                  <a:schemeClr val="tx2"/>
                </a:solidFill>
                <a:latin typeface="Times New Roman" pitchFamily="18" charset="0"/>
                <a:sym typeface="Times New Roman" pitchFamily="18" charset="0"/>
              </a:rPr>
              <a:t>strlen</a:t>
            </a:r>
            <a:r>
              <a:rPr lang="zh-CN" altLang="en-US" b="1">
                <a:solidFill>
                  <a:schemeClr val="tx2"/>
                </a:solidFill>
                <a:latin typeface="Times New Roman" pitchFamily="18" charset="0"/>
                <a:sym typeface="Times New Roman" pitchFamily="18" charset="0"/>
              </a:rPr>
              <a:t>举例</a:t>
            </a:r>
            <a:endParaRPr lang="zh-CN" altLang="en-US" sz="3600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52231" name="Group 28"/>
          <p:cNvGrpSpPr>
            <a:grpSpLocks/>
          </p:cNvGrpSpPr>
          <p:nvPr/>
        </p:nvGrpSpPr>
        <p:grpSpPr bwMode="auto">
          <a:xfrm>
            <a:off x="7239000" y="0"/>
            <a:ext cx="1581150" cy="457200"/>
            <a:chOff x="0" y="0"/>
            <a:chExt cx="996" cy="288"/>
          </a:xfrm>
        </p:grpSpPr>
        <p:sp>
          <p:nvSpPr>
            <p:cNvPr id="52232" name="Rectangle 29"/>
            <p:cNvSpPr>
              <a:spLocks noChangeArrowheads="1"/>
            </p:cNvSpPr>
            <p:nvPr/>
          </p:nvSpPr>
          <p:spPr bwMode="auto">
            <a:xfrm>
              <a:off x="0" y="0"/>
              <a:ext cx="9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52233" name="Rectangle 30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9" descr="0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1" name="Rectangle 22"/>
          <p:cNvSpPr>
            <a:spLocks noChangeArrowheads="1"/>
          </p:cNvSpPr>
          <p:nvPr/>
        </p:nvSpPr>
        <p:spPr bwMode="auto">
          <a:xfrm>
            <a:off x="438150" y="285750"/>
            <a:ext cx="2895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buClr>
                <a:schemeClr val="hlink"/>
              </a:buClr>
              <a:buFont typeface="Wingdings" pitchFamily="2" charset="2"/>
              <a:buChar char="«"/>
            </a:pPr>
            <a:endParaRPr lang="zh-CN" altLang="zh-CN">
              <a:solidFill>
                <a:srgbClr val="FFFFFF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</p:txBody>
      </p:sp>
      <p:sp>
        <p:nvSpPr>
          <p:cNvPr id="53252" name="Text Box 23"/>
          <p:cNvSpPr>
            <a:spLocks noChangeArrowheads="1"/>
          </p:cNvSpPr>
          <p:nvPr/>
        </p:nvSpPr>
        <p:spPr bwMode="auto">
          <a:xfrm>
            <a:off x="796925" y="958850"/>
            <a:ext cx="5822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例  输入一句英文，统计其中有多少个单词</a:t>
            </a:r>
            <a:endParaRPr lang="zh-CN" altLang="en-US"/>
          </a:p>
        </p:txBody>
      </p:sp>
      <p:grpSp>
        <p:nvGrpSpPr>
          <p:cNvPr id="53253" name="Group 24"/>
          <p:cNvGrpSpPr>
            <a:grpSpLocks/>
          </p:cNvGrpSpPr>
          <p:nvPr/>
        </p:nvGrpSpPr>
        <p:grpSpPr bwMode="auto">
          <a:xfrm>
            <a:off x="404813" y="1485900"/>
            <a:ext cx="4014788" cy="4232275"/>
            <a:chOff x="0" y="0"/>
            <a:chExt cx="2529" cy="2666"/>
          </a:xfrm>
        </p:grpSpPr>
        <p:sp>
          <p:nvSpPr>
            <p:cNvPr id="53254" name="Rectangle 25"/>
            <p:cNvSpPr>
              <a:spLocks noChangeArrowheads="1"/>
            </p:cNvSpPr>
            <p:nvPr/>
          </p:nvSpPr>
          <p:spPr bwMode="auto">
            <a:xfrm>
              <a:off x="22" y="0"/>
              <a:ext cx="2399" cy="2666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ym typeface="Arial" pitchFamily="34" charset="0"/>
              </a:endParaRPr>
            </a:p>
          </p:txBody>
        </p:sp>
        <p:sp>
          <p:nvSpPr>
            <p:cNvPr id="53255" name="Line 26"/>
            <p:cNvSpPr>
              <a:spLocks noChangeShapeType="1"/>
            </p:cNvSpPr>
            <p:nvPr/>
          </p:nvSpPr>
          <p:spPr bwMode="auto">
            <a:xfrm>
              <a:off x="22" y="311"/>
              <a:ext cx="2387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ym typeface="Arial" pitchFamily="34" charset="0"/>
              </a:endParaRPr>
            </a:p>
          </p:txBody>
        </p:sp>
        <p:sp>
          <p:nvSpPr>
            <p:cNvPr id="53256" name="Line 27"/>
            <p:cNvSpPr>
              <a:spLocks noChangeShapeType="1"/>
            </p:cNvSpPr>
            <p:nvPr/>
          </p:nvSpPr>
          <p:spPr bwMode="auto">
            <a:xfrm>
              <a:off x="22" y="589"/>
              <a:ext cx="2388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ym typeface="Arial" pitchFamily="34" charset="0"/>
              </a:endParaRPr>
            </a:p>
          </p:txBody>
        </p:sp>
        <p:sp>
          <p:nvSpPr>
            <p:cNvPr id="53257" name="Line 28"/>
            <p:cNvSpPr>
              <a:spLocks noChangeShapeType="1"/>
            </p:cNvSpPr>
            <p:nvPr/>
          </p:nvSpPr>
          <p:spPr bwMode="auto">
            <a:xfrm>
              <a:off x="241" y="879"/>
              <a:ext cx="2155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ym typeface="Arial" pitchFamily="34" charset="0"/>
              </a:endParaRPr>
            </a:p>
          </p:txBody>
        </p:sp>
        <p:sp>
          <p:nvSpPr>
            <p:cNvPr id="53258" name="Line 29"/>
            <p:cNvSpPr>
              <a:spLocks noChangeShapeType="1"/>
            </p:cNvSpPr>
            <p:nvPr/>
          </p:nvSpPr>
          <p:spPr bwMode="auto">
            <a:xfrm>
              <a:off x="241" y="878"/>
              <a:ext cx="1" cy="1467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ym typeface="Arial" pitchFamily="34" charset="0"/>
              </a:endParaRPr>
            </a:p>
          </p:txBody>
        </p:sp>
        <p:sp>
          <p:nvSpPr>
            <p:cNvPr id="53259" name="Line 30"/>
            <p:cNvSpPr>
              <a:spLocks noChangeShapeType="1"/>
            </p:cNvSpPr>
            <p:nvPr/>
          </p:nvSpPr>
          <p:spPr bwMode="auto">
            <a:xfrm flipV="1">
              <a:off x="252" y="1211"/>
              <a:ext cx="2168" cy="1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ym typeface="Arial" pitchFamily="34" charset="0"/>
              </a:endParaRPr>
            </a:p>
          </p:txBody>
        </p:sp>
        <p:sp>
          <p:nvSpPr>
            <p:cNvPr id="53260" name="Line 31"/>
            <p:cNvSpPr>
              <a:spLocks noChangeShapeType="1"/>
            </p:cNvSpPr>
            <p:nvPr/>
          </p:nvSpPr>
          <p:spPr bwMode="auto">
            <a:xfrm>
              <a:off x="241" y="878"/>
              <a:ext cx="735" cy="357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ym typeface="Arial" pitchFamily="34" charset="0"/>
              </a:endParaRPr>
            </a:p>
          </p:txBody>
        </p:sp>
        <p:sp>
          <p:nvSpPr>
            <p:cNvPr id="53261" name="Line 32"/>
            <p:cNvSpPr>
              <a:spLocks noChangeShapeType="1"/>
            </p:cNvSpPr>
            <p:nvPr/>
          </p:nvSpPr>
          <p:spPr bwMode="auto">
            <a:xfrm flipV="1">
              <a:off x="964" y="854"/>
              <a:ext cx="1482" cy="38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ym typeface="Arial" pitchFamily="34" charset="0"/>
              </a:endParaRPr>
            </a:p>
          </p:txBody>
        </p:sp>
        <p:sp>
          <p:nvSpPr>
            <p:cNvPr id="53262" name="Line 33"/>
            <p:cNvSpPr>
              <a:spLocks noChangeShapeType="1"/>
            </p:cNvSpPr>
            <p:nvPr/>
          </p:nvSpPr>
          <p:spPr bwMode="auto">
            <a:xfrm flipH="1">
              <a:off x="989" y="1235"/>
              <a:ext cx="1" cy="789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ym typeface="Arial" pitchFamily="34" charset="0"/>
              </a:endParaRPr>
            </a:p>
          </p:txBody>
        </p:sp>
        <p:sp>
          <p:nvSpPr>
            <p:cNvPr id="53263" name="Line 34"/>
            <p:cNvSpPr>
              <a:spLocks noChangeShapeType="1"/>
            </p:cNvSpPr>
            <p:nvPr/>
          </p:nvSpPr>
          <p:spPr bwMode="auto">
            <a:xfrm>
              <a:off x="965" y="1532"/>
              <a:ext cx="1445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ym typeface="Arial" pitchFamily="34" charset="0"/>
              </a:endParaRPr>
            </a:p>
          </p:txBody>
        </p:sp>
        <p:sp>
          <p:nvSpPr>
            <p:cNvPr id="53264" name="Line 35"/>
            <p:cNvSpPr>
              <a:spLocks noChangeShapeType="1"/>
            </p:cNvSpPr>
            <p:nvPr/>
          </p:nvSpPr>
          <p:spPr bwMode="auto">
            <a:xfrm>
              <a:off x="965" y="1199"/>
              <a:ext cx="911" cy="34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ym typeface="Arial" pitchFamily="34" charset="0"/>
              </a:endParaRPr>
            </a:p>
          </p:txBody>
        </p:sp>
        <p:sp>
          <p:nvSpPr>
            <p:cNvPr id="53265" name="Line 36"/>
            <p:cNvSpPr>
              <a:spLocks noChangeShapeType="1"/>
            </p:cNvSpPr>
            <p:nvPr/>
          </p:nvSpPr>
          <p:spPr bwMode="auto">
            <a:xfrm flipV="1">
              <a:off x="1876" y="1199"/>
              <a:ext cx="534" cy="333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ym typeface="Arial" pitchFamily="34" charset="0"/>
              </a:endParaRPr>
            </a:p>
          </p:txBody>
        </p:sp>
        <p:sp>
          <p:nvSpPr>
            <p:cNvPr id="53266" name="Line 37"/>
            <p:cNvSpPr>
              <a:spLocks noChangeShapeType="1"/>
            </p:cNvSpPr>
            <p:nvPr/>
          </p:nvSpPr>
          <p:spPr bwMode="auto">
            <a:xfrm>
              <a:off x="1854" y="1532"/>
              <a:ext cx="1" cy="45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ym typeface="Arial" pitchFamily="34" charset="0"/>
              </a:endParaRPr>
            </a:p>
          </p:txBody>
        </p:sp>
        <p:sp>
          <p:nvSpPr>
            <p:cNvPr id="53267" name="Line 38"/>
            <p:cNvSpPr>
              <a:spLocks noChangeShapeType="1"/>
            </p:cNvSpPr>
            <p:nvPr/>
          </p:nvSpPr>
          <p:spPr bwMode="auto">
            <a:xfrm>
              <a:off x="230" y="2023"/>
              <a:ext cx="220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ym typeface="Arial" pitchFamily="34" charset="0"/>
              </a:endParaRPr>
            </a:p>
          </p:txBody>
        </p:sp>
        <p:sp>
          <p:nvSpPr>
            <p:cNvPr id="53268" name="Line 39"/>
            <p:cNvSpPr>
              <a:spLocks noChangeShapeType="1"/>
            </p:cNvSpPr>
            <p:nvPr/>
          </p:nvSpPr>
          <p:spPr bwMode="auto">
            <a:xfrm>
              <a:off x="34" y="2333"/>
              <a:ext cx="2388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ym typeface="Arial" pitchFamily="34" charset="0"/>
              </a:endParaRPr>
            </a:p>
          </p:txBody>
        </p:sp>
        <p:sp>
          <p:nvSpPr>
            <p:cNvPr id="53269" name="Text Box 40"/>
            <p:cNvSpPr>
              <a:spLocks noChangeArrowheads="1"/>
            </p:cNvSpPr>
            <p:nvPr/>
          </p:nvSpPr>
          <p:spPr bwMode="auto">
            <a:xfrm>
              <a:off x="73" y="41"/>
              <a:ext cx="167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latin typeface="Times New Roman" pitchFamily="18" charset="0"/>
                  <a:sym typeface="Times New Roman" pitchFamily="18" charset="0"/>
                </a:rPr>
                <a:t>输入一字符串给 </a:t>
              </a:r>
              <a:r>
                <a:rPr lang="en-US" sz="2000">
                  <a:latin typeface="Times New Roman" pitchFamily="18" charset="0"/>
                  <a:sym typeface="Times New Roman" pitchFamily="18" charset="0"/>
                </a:rPr>
                <a:t>string </a:t>
              </a:r>
              <a:endParaRPr lang="zh-CN" altLang="en-US"/>
            </a:p>
          </p:txBody>
        </p:sp>
        <p:sp>
          <p:nvSpPr>
            <p:cNvPr id="53270" name="Text Box 41"/>
            <p:cNvSpPr>
              <a:spLocks noChangeArrowheads="1"/>
            </p:cNvSpPr>
            <p:nvPr/>
          </p:nvSpPr>
          <p:spPr bwMode="auto">
            <a:xfrm>
              <a:off x="64" y="329"/>
              <a:ext cx="246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latin typeface="Times New Roman" pitchFamily="18" charset="0"/>
                  <a:sym typeface="Times New Roman" pitchFamily="18" charset="0"/>
                </a:rPr>
                <a:t>字符数</a:t>
              </a:r>
              <a:r>
                <a:rPr lang="en-US" sz="2000">
                  <a:latin typeface="Times New Roman" pitchFamily="18" charset="0"/>
                  <a:sym typeface="Times New Roman" pitchFamily="18" charset="0"/>
                </a:rPr>
                <a:t>i=0</a:t>
              </a:r>
              <a:r>
                <a:rPr lang="zh-CN" altLang="en-US" sz="2000">
                  <a:latin typeface="Times New Roman" pitchFamily="18" charset="0"/>
                  <a:sym typeface="Times New Roman" pitchFamily="18" charset="0"/>
                </a:rPr>
                <a:t>，单词数</a:t>
              </a:r>
              <a:r>
                <a:rPr lang="en-US" sz="2000">
                  <a:latin typeface="Times New Roman" pitchFamily="18" charset="0"/>
                  <a:sym typeface="Times New Roman" pitchFamily="18" charset="0"/>
                </a:rPr>
                <a:t>num=0   flag=0</a:t>
              </a:r>
              <a:endParaRPr lang="zh-CN" altLang="en-US"/>
            </a:p>
          </p:txBody>
        </p:sp>
        <p:sp>
          <p:nvSpPr>
            <p:cNvPr id="53271" name="Text Box 42"/>
            <p:cNvSpPr>
              <a:spLocks noChangeArrowheads="1"/>
            </p:cNvSpPr>
            <p:nvPr/>
          </p:nvSpPr>
          <p:spPr bwMode="auto">
            <a:xfrm>
              <a:off x="0" y="628"/>
              <a:ext cx="153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latin typeface="Times New Roman" pitchFamily="18" charset="0"/>
                  <a:sym typeface="Times New Roman" pitchFamily="18" charset="0"/>
                </a:rPr>
                <a:t>当</a:t>
              </a:r>
              <a:r>
                <a:rPr lang="en-US" sz="2000">
                  <a:latin typeface="Times New Roman" pitchFamily="18" charset="0"/>
                  <a:sym typeface="Times New Roman" pitchFamily="18" charset="0"/>
                </a:rPr>
                <a:t>((c=string[i])!=‘\0’)</a:t>
              </a:r>
              <a:endParaRPr lang="zh-CN" altLang="en-US"/>
            </a:p>
          </p:txBody>
        </p:sp>
        <p:sp>
          <p:nvSpPr>
            <p:cNvPr id="53272" name="Text Box 43"/>
            <p:cNvSpPr>
              <a:spLocks noChangeArrowheads="1"/>
            </p:cNvSpPr>
            <p:nvPr/>
          </p:nvSpPr>
          <p:spPr bwMode="auto">
            <a:xfrm>
              <a:off x="643" y="882"/>
              <a:ext cx="59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latin typeface="Times New Roman" pitchFamily="18" charset="0"/>
                  <a:sym typeface="Times New Roman" pitchFamily="18" charset="0"/>
                </a:rPr>
                <a:t>c=</a:t>
              </a:r>
              <a:r>
                <a:rPr lang="zh-CN" altLang="en-US" sz="2000">
                  <a:latin typeface="Times New Roman" pitchFamily="18" charset="0"/>
                  <a:sym typeface="Times New Roman" pitchFamily="18" charset="0"/>
                </a:rPr>
                <a:t>空格</a:t>
              </a:r>
              <a:endParaRPr lang="zh-CN" altLang="en-US"/>
            </a:p>
          </p:txBody>
        </p:sp>
        <p:sp>
          <p:nvSpPr>
            <p:cNvPr id="53273" name="Text Box 44"/>
            <p:cNvSpPr>
              <a:spLocks noChangeArrowheads="1"/>
            </p:cNvSpPr>
            <p:nvPr/>
          </p:nvSpPr>
          <p:spPr bwMode="auto">
            <a:xfrm>
              <a:off x="272" y="97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latin typeface="Times New Roman" pitchFamily="18" charset="0"/>
                  <a:sym typeface="Times New Roman" pitchFamily="18" charset="0"/>
                </a:rPr>
                <a:t>真</a:t>
              </a:r>
            </a:p>
          </p:txBody>
        </p:sp>
        <p:sp>
          <p:nvSpPr>
            <p:cNvPr id="53274" name="Text Box 45"/>
            <p:cNvSpPr>
              <a:spLocks noChangeArrowheads="1"/>
            </p:cNvSpPr>
            <p:nvPr/>
          </p:nvSpPr>
          <p:spPr bwMode="auto">
            <a:xfrm>
              <a:off x="980" y="128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latin typeface="Times New Roman" pitchFamily="18" charset="0"/>
                  <a:sym typeface="Times New Roman" pitchFamily="18" charset="0"/>
                </a:rPr>
                <a:t>真</a:t>
              </a:r>
            </a:p>
          </p:txBody>
        </p:sp>
        <p:sp>
          <p:nvSpPr>
            <p:cNvPr id="53275" name="Text Box 46"/>
            <p:cNvSpPr>
              <a:spLocks noChangeArrowheads="1"/>
            </p:cNvSpPr>
            <p:nvPr/>
          </p:nvSpPr>
          <p:spPr bwMode="auto">
            <a:xfrm>
              <a:off x="1799" y="976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latin typeface="Times New Roman" pitchFamily="18" charset="0"/>
                  <a:sym typeface="Times New Roman" pitchFamily="18" charset="0"/>
                </a:rPr>
                <a:t>假</a:t>
              </a:r>
            </a:p>
          </p:txBody>
        </p:sp>
        <p:sp>
          <p:nvSpPr>
            <p:cNvPr id="53276" name="Text Box 47"/>
            <p:cNvSpPr>
              <a:spLocks noChangeArrowheads="1"/>
            </p:cNvSpPr>
            <p:nvPr/>
          </p:nvSpPr>
          <p:spPr bwMode="auto">
            <a:xfrm>
              <a:off x="2125" y="129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latin typeface="Times New Roman" pitchFamily="18" charset="0"/>
                  <a:sym typeface="Times New Roman" pitchFamily="18" charset="0"/>
                </a:rPr>
                <a:t>假</a:t>
              </a:r>
            </a:p>
          </p:txBody>
        </p:sp>
        <p:sp>
          <p:nvSpPr>
            <p:cNvPr id="53277" name="Text Box 48"/>
            <p:cNvSpPr>
              <a:spLocks noChangeArrowheads="1"/>
            </p:cNvSpPr>
            <p:nvPr/>
          </p:nvSpPr>
          <p:spPr bwMode="auto">
            <a:xfrm>
              <a:off x="376" y="1485"/>
              <a:ext cx="53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latin typeface="Times New Roman" pitchFamily="18" charset="0"/>
                  <a:sym typeface="Times New Roman" pitchFamily="18" charset="0"/>
                </a:rPr>
                <a:t>flag=0</a:t>
              </a:r>
            </a:p>
          </p:txBody>
        </p:sp>
        <p:sp>
          <p:nvSpPr>
            <p:cNvPr id="53278" name="Text Box 49"/>
            <p:cNvSpPr>
              <a:spLocks noChangeArrowheads="1"/>
            </p:cNvSpPr>
            <p:nvPr/>
          </p:nvSpPr>
          <p:spPr bwMode="auto">
            <a:xfrm>
              <a:off x="949" y="1549"/>
              <a:ext cx="944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Times New Roman" pitchFamily="18" charset="0"/>
                  <a:sym typeface="Times New Roman" pitchFamily="18" charset="0"/>
                </a:rPr>
                <a:t>flag=1</a:t>
              </a:r>
              <a:endParaRPr lang="zh-CN" altLang="en-US" sz="2000" dirty="0"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sz="2000" dirty="0" err="1">
                  <a:latin typeface="Times New Roman" pitchFamily="18" charset="0"/>
                  <a:sym typeface="Times New Roman" pitchFamily="18" charset="0"/>
                </a:rPr>
                <a:t>num</a:t>
              </a:r>
              <a:r>
                <a:rPr lang="en-US" sz="2000" dirty="0">
                  <a:latin typeface="Times New Roman" pitchFamily="18" charset="0"/>
                  <a:sym typeface="Times New Roman" pitchFamily="18" charset="0"/>
                </a:rPr>
                <a:t>=num+1</a:t>
              </a:r>
              <a:endParaRPr lang="zh-CN" altLang="en-US" dirty="0"/>
            </a:p>
          </p:txBody>
        </p:sp>
        <p:sp>
          <p:nvSpPr>
            <p:cNvPr id="53279" name="Text Box 50"/>
            <p:cNvSpPr>
              <a:spLocks noChangeArrowheads="1"/>
            </p:cNvSpPr>
            <p:nvPr/>
          </p:nvSpPr>
          <p:spPr bwMode="auto">
            <a:xfrm>
              <a:off x="1083" y="2051"/>
              <a:ext cx="4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latin typeface="Times New Roman" pitchFamily="18" charset="0"/>
                  <a:sym typeface="Times New Roman" pitchFamily="18" charset="0"/>
                </a:rPr>
                <a:t>i=i+1</a:t>
              </a:r>
            </a:p>
          </p:txBody>
        </p:sp>
        <p:sp>
          <p:nvSpPr>
            <p:cNvPr id="53280" name="Text Box 51"/>
            <p:cNvSpPr>
              <a:spLocks noChangeArrowheads="1"/>
            </p:cNvSpPr>
            <p:nvPr/>
          </p:nvSpPr>
          <p:spPr bwMode="auto">
            <a:xfrm>
              <a:off x="778" y="2349"/>
              <a:ext cx="8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latin typeface="Times New Roman" pitchFamily="18" charset="0"/>
                  <a:sym typeface="Times New Roman" pitchFamily="18" charset="0"/>
                </a:rPr>
                <a:t>输出：</a:t>
              </a:r>
              <a:r>
                <a:rPr lang="en-US" sz="2000">
                  <a:latin typeface="Times New Roman" pitchFamily="18" charset="0"/>
                  <a:sym typeface="Times New Roman" pitchFamily="18" charset="0"/>
                </a:rPr>
                <a:t>num</a:t>
              </a:r>
              <a:endParaRPr lang="zh-CN" altLang="en-US"/>
            </a:p>
          </p:txBody>
        </p:sp>
        <p:sp>
          <p:nvSpPr>
            <p:cNvPr id="53281" name="Text Box 52"/>
            <p:cNvSpPr>
              <a:spLocks noChangeArrowheads="1"/>
            </p:cNvSpPr>
            <p:nvPr/>
          </p:nvSpPr>
          <p:spPr bwMode="auto">
            <a:xfrm>
              <a:off x="1507" y="1206"/>
              <a:ext cx="6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latin typeface="Times New Roman" pitchFamily="18" charset="0"/>
                  <a:sym typeface="Times New Roman" pitchFamily="18" charset="0"/>
                </a:rPr>
                <a:t>flag==0</a:t>
              </a:r>
            </a:p>
          </p:txBody>
        </p:sp>
      </p:grpSp>
      <p:sp>
        <p:nvSpPr>
          <p:cNvPr id="53282" name="Text Box 55"/>
          <p:cNvSpPr>
            <a:spLocks noChangeArrowheads="1"/>
          </p:cNvSpPr>
          <p:nvPr/>
        </p:nvSpPr>
        <p:spPr bwMode="auto">
          <a:xfrm>
            <a:off x="4306888" y="1500188"/>
            <a:ext cx="4637087" cy="4092575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66990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#include &lt;stdio.h&gt;</a:t>
            </a:r>
            <a:endParaRPr lang="zh-CN" altLang="en-US" sz="2000">
              <a:solidFill>
                <a:schemeClr val="bg2"/>
              </a:solidFill>
              <a:latin typeface="Verdana" pitchFamily="34" charset="0"/>
              <a:sym typeface="Verdana" pitchFamily="34" charset="0"/>
            </a:endParaRPr>
          </a:p>
          <a:p>
            <a:r>
              <a:rPr lang="zh-CN" alt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void </a:t>
            </a:r>
            <a:r>
              <a:rPr 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main()</a:t>
            </a:r>
            <a:endParaRPr lang="zh-CN" altLang="en-US" sz="2000">
              <a:solidFill>
                <a:schemeClr val="bg2"/>
              </a:solidFill>
              <a:latin typeface="Verdana" pitchFamily="34" charset="0"/>
              <a:sym typeface="Verdana" pitchFamily="34" charset="0"/>
            </a:endParaRPr>
          </a:p>
          <a:p>
            <a:r>
              <a:rPr 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{   char string[81];</a:t>
            </a:r>
            <a:endParaRPr lang="zh-CN" altLang="en-US" sz="2000">
              <a:solidFill>
                <a:schemeClr val="bg2"/>
              </a:solidFill>
              <a:latin typeface="Verdana" pitchFamily="34" charset="0"/>
              <a:sym typeface="Verdana" pitchFamily="34" charset="0"/>
            </a:endParaRPr>
          </a:p>
          <a:p>
            <a:r>
              <a:rPr 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    int i,num=0,flag=0;</a:t>
            </a:r>
            <a:endParaRPr lang="zh-CN" altLang="en-US" sz="2000">
              <a:solidFill>
                <a:schemeClr val="bg2"/>
              </a:solidFill>
              <a:latin typeface="Verdana" pitchFamily="34" charset="0"/>
              <a:sym typeface="Verdana" pitchFamily="34" charset="0"/>
            </a:endParaRPr>
          </a:p>
          <a:p>
            <a:r>
              <a:rPr 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    char c;</a:t>
            </a:r>
            <a:endParaRPr lang="zh-CN" altLang="en-US" sz="2000">
              <a:solidFill>
                <a:schemeClr val="bg2"/>
              </a:solidFill>
              <a:latin typeface="Verdana" pitchFamily="34" charset="0"/>
              <a:sym typeface="Verdana" pitchFamily="34" charset="0"/>
            </a:endParaRPr>
          </a:p>
          <a:p>
            <a:r>
              <a:rPr 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    gets(string);</a:t>
            </a:r>
            <a:endParaRPr lang="zh-CN" altLang="en-US" sz="2000">
              <a:solidFill>
                <a:schemeClr val="bg2"/>
              </a:solidFill>
              <a:latin typeface="Verdana" pitchFamily="34" charset="0"/>
              <a:sym typeface="Verdana" pitchFamily="34" charset="0"/>
            </a:endParaRPr>
          </a:p>
          <a:p>
            <a:r>
              <a:rPr 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    for(i=0;(c=string[i])!='\0';i++)</a:t>
            </a:r>
            <a:endParaRPr lang="zh-CN" altLang="en-US" sz="2000">
              <a:solidFill>
                <a:schemeClr val="bg2"/>
              </a:solidFill>
              <a:latin typeface="Verdana" pitchFamily="34" charset="0"/>
              <a:sym typeface="Verdana" pitchFamily="34" charset="0"/>
            </a:endParaRPr>
          </a:p>
          <a:p>
            <a:r>
              <a:rPr 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       if(c==' ')  flag=0;</a:t>
            </a:r>
            <a:endParaRPr lang="zh-CN" altLang="en-US" sz="2000">
              <a:solidFill>
                <a:schemeClr val="bg2"/>
              </a:solidFill>
              <a:latin typeface="Verdana" pitchFamily="34" charset="0"/>
              <a:sym typeface="Verdana" pitchFamily="34" charset="0"/>
            </a:endParaRPr>
          </a:p>
          <a:p>
            <a:r>
              <a:rPr 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       else if(flag==0)</a:t>
            </a:r>
            <a:endParaRPr lang="zh-CN" altLang="en-US" sz="2000">
              <a:solidFill>
                <a:schemeClr val="bg2"/>
              </a:solidFill>
              <a:latin typeface="Verdana" pitchFamily="34" charset="0"/>
              <a:sym typeface="Verdana" pitchFamily="34" charset="0"/>
            </a:endParaRPr>
          </a:p>
          <a:p>
            <a:r>
              <a:rPr 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       {   flag=1;  num++;   }</a:t>
            </a:r>
            <a:endParaRPr lang="zh-CN" altLang="en-US" sz="2000">
              <a:solidFill>
                <a:schemeClr val="bg2"/>
              </a:solidFill>
              <a:latin typeface="Verdana" pitchFamily="34" charset="0"/>
              <a:sym typeface="Verdana" pitchFamily="34" charset="0"/>
            </a:endParaRPr>
          </a:p>
          <a:p>
            <a:r>
              <a:rPr 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    printf("There are %d words  \</a:t>
            </a:r>
            <a:endParaRPr lang="zh-CN" altLang="en-US" sz="2000">
              <a:solidFill>
                <a:schemeClr val="bg2"/>
              </a:solidFill>
              <a:latin typeface="Verdana" pitchFamily="34" charset="0"/>
              <a:sym typeface="Verdana" pitchFamily="34" charset="0"/>
            </a:endParaRPr>
          </a:p>
          <a:p>
            <a:r>
              <a:rPr 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       in the line\n",num);</a:t>
            </a:r>
            <a:endParaRPr lang="zh-CN" altLang="en-US" sz="2000">
              <a:solidFill>
                <a:schemeClr val="bg2"/>
              </a:solidFill>
              <a:latin typeface="Verdana" pitchFamily="34" charset="0"/>
              <a:sym typeface="Verdana" pitchFamily="34" charset="0"/>
            </a:endParaRPr>
          </a:p>
          <a:p>
            <a:r>
              <a:rPr 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}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53283" name="Rectangle 56"/>
          <p:cNvSpPr>
            <a:spLocks noChangeArrowheads="1"/>
          </p:cNvSpPr>
          <p:nvPr/>
        </p:nvSpPr>
        <p:spPr bwMode="auto">
          <a:xfrm>
            <a:off x="1331913" y="0"/>
            <a:ext cx="22320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sz="2800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应用举例</a:t>
            </a:r>
            <a:endParaRPr lang="zh-CN" altLang="en-US" sz="2800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3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8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Line 103"/>
          <p:cNvSpPr>
            <a:spLocks noChangeShapeType="1"/>
          </p:cNvSpPr>
          <p:nvPr/>
        </p:nvSpPr>
        <p:spPr bwMode="auto">
          <a:xfrm>
            <a:off x="3598863" y="2849563"/>
            <a:ext cx="1587" cy="3438525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55299" name="Text Box 104"/>
          <p:cNvSpPr>
            <a:spLocks noChangeArrowheads="1"/>
          </p:cNvSpPr>
          <p:nvPr/>
        </p:nvSpPr>
        <p:spPr bwMode="auto">
          <a:xfrm>
            <a:off x="1182688" y="2349500"/>
            <a:ext cx="3421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例 输入：</a:t>
            </a:r>
            <a:r>
              <a:rPr 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I am a boy. </a:t>
            </a:r>
            <a:endParaRPr lang="zh-CN" altLang="en-US"/>
          </a:p>
        </p:txBody>
      </p:sp>
      <p:sp>
        <p:nvSpPr>
          <p:cNvPr id="55300" name="Rectangle 105"/>
          <p:cNvSpPr>
            <a:spLocks noChangeArrowheads="1"/>
          </p:cNvSpPr>
          <p:nvPr/>
        </p:nvSpPr>
        <p:spPr bwMode="auto">
          <a:xfrm>
            <a:off x="974725" y="2849563"/>
            <a:ext cx="6757988" cy="3457575"/>
          </a:xfrm>
          <a:prstGeom prst="rect">
            <a:avLst/>
          </a:prstGeom>
          <a:noFill/>
          <a:ln w="38100" cmpd="sng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55301" name="Line 106"/>
          <p:cNvSpPr>
            <a:spLocks noChangeShapeType="1"/>
          </p:cNvSpPr>
          <p:nvPr/>
        </p:nvSpPr>
        <p:spPr bwMode="auto">
          <a:xfrm flipV="1">
            <a:off x="974725" y="3394075"/>
            <a:ext cx="6742113" cy="3175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55302" name="Line 107"/>
          <p:cNvSpPr>
            <a:spLocks noChangeShapeType="1"/>
          </p:cNvSpPr>
          <p:nvPr/>
        </p:nvSpPr>
        <p:spPr bwMode="auto">
          <a:xfrm flipV="1">
            <a:off x="974725" y="3978275"/>
            <a:ext cx="6742113" cy="3175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55303" name="Line 108"/>
          <p:cNvSpPr>
            <a:spLocks noChangeShapeType="1"/>
          </p:cNvSpPr>
          <p:nvPr/>
        </p:nvSpPr>
        <p:spPr bwMode="auto">
          <a:xfrm flipV="1">
            <a:off x="974725" y="4562475"/>
            <a:ext cx="6742113" cy="3175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55304" name="Line 109"/>
          <p:cNvSpPr>
            <a:spLocks noChangeShapeType="1"/>
          </p:cNvSpPr>
          <p:nvPr/>
        </p:nvSpPr>
        <p:spPr bwMode="auto">
          <a:xfrm flipV="1">
            <a:off x="974725" y="5146675"/>
            <a:ext cx="6742113" cy="3175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55305" name="Line 110"/>
          <p:cNvSpPr>
            <a:spLocks noChangeShapeType="1"/>
          </p:cNvSpPr>
          <p:nvPr/>
        </p:nvSpPr>
        <p:spPr bwMode="auto">
          <a:xfrm flipV="1">
            <a:off x="974725" y="5734050"/>
            <a:ext cx="6742113" cy="1588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55306" name="Line 111"/>
          <p:cNvSpPr>
            <a:spLocks noChangeShapeType="1"/>
          </p:cNvSpPr>
          <p:nvPr/>
        </p:nvSpPr>
        <p:spPr bwMode="auto">
          <a:xfrm>
            <a:off x="2668588" y="2849563"/>
            <a:ext cx="1587" cy="3438525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55307" name="Line 112"/>
          <p:cNvSpPr>
            <a:spLocks noChangeShapeType="1"/>
          </p:cNvSpPr>
          <p:nvPr/>
        </p:nvSpPr>
        <p:spPr bwMode="auto">
          <a:xfrm>
            <a:off x="3133725" y="2849563"/>
            <a:ext cx="1588" cy="3438525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55308" name="Line 113"/>
          <p:cNvSpPr>
            <a:spLocks noChangeShapeType="1"/>
          </p:cNvSpPr>
          <p:nvPr/>
        </p:nvSpPr>
        <p:spPr bwMode="auto">
          <a:xfrm>
            <a:off x="4064000" y="2849563"/>
            <a:ext cx="1588" cy="3438525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55309" name="Line 114"/>
          <p:cNvSpPr>
            <a:spLocks noChangeShapeType="1"/>
          </p:cNvSpPr>
          <p:nvPr/>
        </p:nvSpPr>
        <p:spPr bwMode="auto">
          <a:xfrm>
            <a:off x="4529138" y="2849563"/>
            <a:ext cx="1587" cy="3438525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55310" name="Line 115"/>
          <p:cNvSpPr>
            <a:spLocks noChangeShapeType="1"/>
          </p:cNvSpPr>
          <p:nvPr/>
        </p:nvSpPr>
        <p:spPr bwMode="auto">
          <a:xfrm>
            <a:off x="4994275" y="2849563"/>
            <a:ext cx="1588" cy="3438525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55311" name="Line 116"/>
          <p:cNvSpPr>
            <a:spLocks noChangeShapeType="1"/>
          </p:cNvSpPr>
          <p:nvPr/>
        </p:nvSpPr>
        <p:spPr bwMode="auto">
          <a:xfrm>
            <a:off x="5459413" y="2849563"/>
            <a:ext cx="1587" cy="3438525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55312" name="Line 117"/>
          <p:cNvSpPr>
            <a:spLocks noChangeShapeType="1"/>
          </p:cNvSpPr>
          <p:nvPr/>
        </p:nvSpPr>
        <p:spPr bwMode="auto">
          <a:xfrm>
            <a:off x="5924550" y="2849563"/>
            <a:ext cx="1588" cy="3438525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55313" name="Line 118"/>
          <p:cNvSpPr>
            <a:spLocks noChangeShapeType="1"/>
          </p:cNvSpPr>
          <p:nvPr/>
        </p:nvSpPr>
        <p:spPr bwMode="auto">
          <a:xfrm>
            <a:off x="6389688" y="2849563"/>
            <a:ext cx="1587" cy="3438525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55314" name="Line 119"/>
          <p:cNvSpPr>
            <a:spLocks noChangeShapeType="1"/>
          </p:cNvSpPr>
          <p:nvPr/>
        </p:nvSpPr>
        <p:spPr bwMode="auto">
          <a:xfrm>
            <a:off x="6854825" y="2849563"/>
            <a:ext cx="1588" cy="3438525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55315" name="Line 120"/>
          <p:cNvSpPr>
            <a:spLocks noChangeShapeType="1"/>
          </p:cNvSpPr>
          <p:nvPr/>
        </p:nvSpPr>
        <p:spPr bwMode="auto">
          <a:xfrm>
            <a:off x="7319963" y="2849563"/>
            <a:ext cx="1587" cy="3438525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55316" name="Text Box 121"/>
          <p:cNvSpPr>
            <a:spLocks noChangeArrowheads="1"/>
          </p:cNvSpPr>
          <p:nvPr/>
        </p:nvSpPr>
        <p:spPr bwMode="auto">
          <a:xfrm>
            <a:off x="1165225" y="2928938"/>
            <a:ext cx="1200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当前字符</a:t>
            </a:r>
            <a:endParaRPr lang="zh-CN" altLang="en-US"/>
          </a:p>
        </p:txBody>
      </p:sp>
      <p:sp>
        <p:nvSpPr>
          <p:cNvPr id="55317" name="Text Box 122"/>
          <p:cNvSpPr>
            <a:spLocks noChangeArrowheads="1"/>
          </p:cNvSpPr>
          <p:nvPr/>
        </p:nvSpPr>
        <p:spPr bwMode="auto">
          <a:xfrm>
            <a:off x="1147763" y="3459163"/>
            <a:ext cx="1200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是否空格</a:t>
            </a:r>
            <a:endParaRPr lang="zh-CN" altLang="en-US"/>
          </a:p>
        </p:txBody>
      </p:sp>
      <p:sp>
        <p:nvSpPr>
          <p:cNvPr id="55318" name="Text Box 123"/>
          <p:cNvSpPr>
            <a:spLocks noChangeArrowheads="1"/>
          </p:cNvSpPr>
          <p:nvPr/>
        </p:nvSpPr>
        <p:spPr bwMode="auto">
          <a:xfrm>
            <a:off x="1112838" y="4057650"/>
            <a:ext cx="1085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flag</a:t>
            </a:r>
            <a:r>
              <a:rPr lang="zh-CN" alt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原值</a:t>
            </a:r>
            <a:endParaRPr lang="zh-CN" altLang="en-US"/>
          </a:p>
        </p:txBody>
      </p:sp>
      <p:sp>
        <p:nvSpPr>
          <p:cNvPr id="55319" name="Text Box 124"/>
          <p:cNvSpPr>
            <a:spLocks noChangeArrowheads="1"/>
          </p:cNvSpPr>
          <p:nvPr/>
        </p:nvSpPr>
        <p:spPr bwMode="auto">
          <a:xfrm>
            <a:off x="971550" y="4640263"/>
            <a:ext cx="170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新单词开始否</a:t>
            </a:r>
            <a:endParaRPr lang="zh-CN" altLang="en-US"/>
          </a:p>
        </p:txBody>
      </p:sp>
      <p:sp>
        <p:nvSpPr>
          <p:cNvPr id="55320" name="Text Box 125"/>
          <p:cNvSpPr>
            <a:spLocks noChangeArrowheads="1"/>
          </p:cNvSpPr>
          <p:nvPr/>
        </p:nvSpPr>
        <p:spPr bwMode="auto">
          <a:xfrm>
            <a:off x="1130300" y="5205413"/>
            <a:ext cx="1085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flag</a:t>
            </a:r>
            <a:r>
              <a:rPr lang="zh-CN" alt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新值</a:t>
            </a:r>
            <a:endParaRPr lang="zh-CN" altLang="en-US"/>
          </a:p>
        </p:txBody>
      </p:sp>
      <p:sp>
        <p:nvSpPr>
          <p:cNvPr id="55321" name="Text Box 126"/>
          <p:cNvSpPr>
            <a:spLocks noChangeArrowheads="1"/>
          </p:cNvSpPr>
          <p:nvPr/>
        </p:nvSpPr>
        <p:spPr bwMode="auto">
          <a:xfrm>
            <a:off x="1236663" y="5838825"/>
            <a:ext cx="889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num</a:t>
            </a:r>
            <a:r>
              <a:rPr lang="zh-CN" alt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值</a:t>
            </a:r>
            <a:endParaRPr lang="zh-CN" altLang="en-US"/>
          </a:p>
        </p:txBody>
      </p:sp>
      <p:sp>
        <p:nvSpPr>
          <p:cNvPr id="55322" name="Text Box 127"/>
          <p:cNvSpPr>
            <a:spLocks noChangeArrowheads="1"/>
          </p:cNvSpPr>
          <p:nvPr/>
        </p:nvSpPr>
        <p:spPr bwMode="auto">
          <a:xfrm>
            <a:off x="3187700" y="2936875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sz="200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55323" name="Text Box 128"/>
          <p:cNvSpPr>
            <a:spLocks noChangeArrowheads="1"/>
          </p:cNvSpPr>
          <p:nvPr/>
        </p:nvSpPr>
        <p:spPr bwMode="auto">
          <a:xfrm>
            <a:off x="4614863" y="2936875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sz="200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55324" name="Text Box 129"/>
          <p:cNvSpPr>
            <a:spLocks noChangeArrowheads="1"/>
          </p:cNvSpPr>
          <p:nvPr/>
        </p:nvSpPr>
        <p:spPr bwMode="auto">
          <a:xfrm>
            <a:off x="5534025" y="2919413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sz="200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55325" name="Text Box 130"/>
          <p:cNvSpPr>
            <a:spLocks noChangeArrowheads="1"/>
          </p:cNvSpPr>
          <p:nvPr/>
        </p:nvSpPr>
        <p:spPr bwMode="auto">
          <a:xfrm>
            <a:off x="2770188" y="2963863"/>
            <a:ext cx="268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endParaRPr lang="zh-CN" altLang="en-US"/>
          </a:p>
        </p:txBody>
      </p:sp>
      <p:sp>
        <p:nvSpPr>
          <p:cNvPr id="55326" name="Text Box 131"/>
          <p:cNvSpPr>
            <a:spLocks noChangeArrowheads="1"/>
          </p:cNvSpPr>
          <p:nvPr/>
        </p:nvSpPr>
        <p:spPr bwMode="auto">
          <a:xfrm>
            <a:off x="3706813" y="2965450"/>
            <a:ext cx="296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endParaRPr lang="zh-CN" altLang="en-US"/>
          </a:p>
        </p:txBody>
      </p:sp>
      <p:sp>
        <p:nvSpPr>
          <p:cNvPr id="55327" name="Text Box 132"/>
          <p:cNvSpPr>
            <a:spLocks noChangeArrowheads="1"/>
          </p:cNvSpPr>
          <p:nvPr/>
        </p:nvSpPr>
        <p:spPr bwMode="auto">
          <a:xfrm>
            <a:off x="4092575" y="29464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m</a:t>
            </a:r>
            <a:endParaRPr lang="zh-CN" altLang="en-US"/>
          </a:p>
        </p:txBody>
      </p:sp>
      <p:sp>
        <p:nvSpPr>
          <p:cNvPr id="55328" name="Text Box 133"/>
          <p:cNvSpPr>
            <a:spLocks noChangeArrowheads="1"/>
          </p:cNvSpPr>
          <p:nvPr/>
        </p:nvSpPr>
        <p:spPr bwMode="auto">
          <a:xfrm>
            <a:off x="5081588" y="2981325"/>
            <a:ext cx="296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endParaRPr lang="zh-CN" altLang="en-US"/>
          </a:p>
        </p:txBody>
      </p:sp>
      <p:sp>
        <p:nvSpPr>
          <p:cNvPr id="55329" name="Text Box 134"/>
          <p:cNvSpPr>
            <a:spLocks noChangeArrowheads="1"/>
          </p:cNvSpPr>
          <p:nvPr/>
        </p:nvSpPr>
        <p:spPr bwMode="auto">
          <a:xfrm>
            <a:off x="6016625" y="29479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b</a:t>
            </a:r>
            <a:endParaRPr lang="zh-CN" altLang="en-US"/>
          </a:p>
        </p:txBody>
      </p:sp>
      <p:sp>
        <p:nvSpPr>
          <p:cNvPr id="55330" name="Text Box 135"/>
          <p:cNvSpPr>
            <a:spLocks noChangeArrowheads="1"/>
          </p:cNvSpPr>
          <p:nvPr/>
        </p:nvSpPr>
        <p:spPr bwMode="auto">
          <a:xfrm>
            <a:off x="6457950" y="29464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o</a:t>
            </a:r>
            <a:endParaRPr lang="zh-CN" altLang="en-US"/>
          </a:p>
        </p:txBody>
      </p:sp>
      <p:sp>
        <p:nvSpPr>
          <p:cNvPr id="55331" name="Text Box 136"/>
          <p:cNvSpPr>
            <a:spLocks noChangeArrowheads="1"/>
          </p:cNvSpPr>
          <p:nvPr/>
        </p:nvSpPr>
        <p:spPr bwMode="auto">
          <a:xfrm>
            <a:off x="6951663" y="29638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y</a:t>
            </a:r>
            <a:endParaRPr lang="zh-CN" altLang="en-US"/>
          </a:p>
        </p:txBody>
      </p:sp>
      <p:sp>
        <p:nvSpPr>
          <p:cNvPr id="55332" name="Text Box 137"/>
          <p:cNvSpPr>
            <a:spLocks noChangeArrowheads="1"/>
          </p:cNvSpPr>
          <p:nvPr/>
        </p:nvSpPr>
        <p:spPr bwMode="auto">
          <a:xfrm>
            <a:off x="7464425" y="2982913"/>
            <a:ext cx="247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.</a:t>
            </a:r>
            <a:endParaRPr lang="zh-CN" altLang="en-US"/>
          </a:p>
        </p:txBody>
      </p:sp>
      <p:grpSp>
        <p:nvGrpSpPr>
          <p:cNvPr id="55333" name="Group 21"/>
          <p:cNvGrpSpPr>
            <a:grpSpLocks/>
          </p:cNvGrpSpPr>
          <p:nvPr/>
        </p:nvGrpSpPr>
        <p:grpSpPr bwMode="auto">
          <a:xfrm>
            <a:off x="203200" y="361950"/>
            <a:ext cx="8812213" cy="1622425"/>
            <a:chOff x="0" y="0"/>
            <a:chExt cx="5551" cy="1022"/>
          </a:xfrm>
        </p:grpSpPr>
        <p:sp>
          <p:nvSpPr>
            <p:cNvPr id="55334" name="Text Box 22"/>
            <p:cNvSpPr>
              <a:spLocks noChangeArrowheads="1"/>
            </p:cNvSpPr>
            <p:nvPr/>
          </p:nvSpPr>
          <p:spPr bwMode="auto">
            <a:xfrm>
              <a:off x="0" y="388"/>
              <a:ext cx="11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当前字符</a:t>
              </a:r>
              <a:r>
                <a: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=</a:t>
              </a:r>
              <a:r>
                <a:rPr lang="zh-CN" alt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空格</a:t>
              </a:r>
              <a:endParaRPr lang="zh-CN" altLang="en-US"/>
            </a:p>
          </p:txBody>
        </p:sp>
        <p:sp>
          <p:nvSpPr>
            <p:cNvPr id="55335" name="Line 23"/>
            <p:cNvSpPr>
              <a:spLocks noChangeShapeType="1"/>
            </p:cNvSpPr>
            <p:nvPr/>
          </p:nvSpPr>
          <p:spPr bwMode="auto">
            <a:xfrm flipV="1">
              <a:off x="1103" y="116"/>
              <a:ext cx="645" cy="400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55336" name="Line 24"/>
            <p:cNvSpPr>
              <a:spLocks noChangeShapeType="1"/>
            </p:cNvSpPr>
            <p:nvPr/>
          </p:nvSpPr>
          <p:spPr bwMode="auto">
            <a:xfrm>
              <a:off x="1103" y="516"/>
              <a:ext cx="401" cy="200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55337" name="Line 25"/>
            <p:cNvSpPr>
              <a:spLocks noChangeShapeType="1"/>
            </p:cNvSpPr>
            <p:nvPr/>
          </p:nvSpPr>
          <p:spPr bwMode="auto">
            <a:xfrm>
              <a:off x="1748" y="116"/>
              <a:ext cx="255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55338" name="Text Box 26"/>
            <p:cNvSpPr>
              <a:spLocks noChangeArrowheads="1"/>
            </p:cNvSpPr>
            <p:nvPr/>
          </p:nvSpPr>
          <p:spPr bwMode="auto">
            <a:xfrm>
              <a:off x="1189" y="133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是</a:t>
              </a:r>
              <a:endParaRPr lang="zh-CN" altLang="en-US"/>
            </a:p>
          </p:txBody>
        </p:sp>
        <p:sp>
          <p:nvSpPr>
            <p:cNvPr id="55339" name="Text Box 27"/>
            <p:cNvSpPr>
              <a:spLocks noChangeArrowheads="1"/>
            </p:cNvSpPr>
            <p:nvPr/>
          </p:nvSpPr>
          <p:spPr bwMode="auto">
            <a:xfrm>
              <a:off x="1167" y="578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否</a:t>
              </a:r>
              <a:endParaRPr lang="zh-CN" altLang="en-US"/>
            </a:p>
          </p:txBody>
        </p:sp>
        <p:sp>
          <p:nvSpPr>
            <p:cNvPr id="55340" name="Text Box 28"/>
            <p:cNvSpPr>
              <a:spLocks noChangeArrowheads="1"/>
            </p:cNvSpPr>
            <p:nvPr/>
          </p:nvSpPr>
          <p:spPr bwMode="auto">
            <a:xfrm>
              <a:off x="1945" y="0"/>
              <a:ext cx="26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未出现新单词，使</a:t>
              </a:r>
              <a:r>
                <a: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flag=0,num</a:t>
              </a:r>
              <a:r>
                <a:rPr lang="zh-CN" alt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不累加</a:t>
              </a:r>
              <a:endParaRPr lang="zh-CN" altLang="en-US"/>
            </a:p>
          </p:txBody>
        </p:sp>
        <p:sp>
          <p:nvSpPr>
            <p:cNvPr id="55341" name="Line 29"/>
            <p:cNvSpPr>
              <a:spLocks noChangeShapeType="1"/>
            </p:cNvSpPr>
            <p:nvPr/>
          </p:nvSpPr>
          <p:spPr bwMode="auto">
            <a:xfrm>
              <a:off x="1502" y="727"/>
              <a:ext cx="167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55342" name="Line 30"/>
            <p:cNvSpPr>
              <a:spLocks noChangeShapeType="1"/>
            </p:cNvSpPr>
            <p:nvPr/>
          </p:nvSpPr>
          <p:spPr bwMode="auto">
            <a:xfrm flipV="1">
              <a:off x="1669" y="538"/>
              <a:ext cx="189" cy="189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55343" name="Line 31"/>
            <p:cNvSpPr>
              <a:spLocks noChangeShapeType="1"/>
            </p:cNvSpPr>
            <p:nvPr/>
          </p:nvSpPr>
          <p:spPr bwMode="auto">
            <a:xfrm>
              <a:off x="1669" y="727"/>
              <a:ext cx="177" cy="178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55344" name="Line 32"/>
            <p:cNvSpPr>
              <a:spLocks noChangeShapeType="1"/>
            </p:cNvSpPr>
            <p:nvPr/>
          </p:nvSpPr>
          <p:spPr bwMode="auto">
            <a:xfrm>
              <a:off x="1847" y="538"/>
              <a:ext cx="66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55345" name="Line 33"/>
            <p:cNvSpPr>
              <a:spLocks noChangeShapeType="1"/>
            </p:cNvSpPr>
            <p:nvPr/>
          </p:nvSpPr>
          <p:spPr bwMode="auto">
            <a:xfrm>
              <a:off x="1847" y="905"/>
              <a:ext cx="66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55346" name="Text Box 34"/>
            <p:cNvSpPr>
              <a:spLocks noChangeArrowheads="1"/>
            </p:cNvSpPr>
            <p:nvPr/>
          </p:nvSpPr>
          <p:spPr bwMode="auto">
            <a:xfrm>
              <a:off x="1923" y="376"/>
              <a:ext cx="273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前一字符为空格</a:t>
              </a:r>
              <a:r>
                <a: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(flag==0),</a:t>
              </a:r>
              <a:r>
                <a:rPr lang="zh-CN" alt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新单词出现</a:t>
              </a:r>
              <a:r>
                <a: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,</a:t>
              </a:r>
              <a:endParaRPr lang="zh-CN" alt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flag=1,num</a:t>
              </a:r>
              <a:r>
                <a:rPr lang="zh-CN" alt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加</a:t>
              </a:r>
              <a:r>
                <a: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/>
            </a:p>
          </p:txBody>
        </p:sp>
        <p:sp>
          <p:nvSpPr>
            <p:cNvPr id="55347" name="Text Box 35"/>
            <p:cNvSpPr>
              <a:spLocks noChangeArrowheads="1"/>
            </p:cNvSpPr>
            <p:nvPr/>
          </p:nvSpPr>
          <p:spPr bwMode="auto">
            <a:xfrm>
              <a:off x="1897" y="772"/>
              <a:ext cx="36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前一字符为非空格</a:t>
              </a:r>
              <a:r>
                <a: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(flag==1),</a:t>
              </a:r>
              <a:r>
                <a:rPr lang="zh-CN" alt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未出现新单词</a:t>
              </a:r>
              <a:r>
                <a: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,num</a:t>
              </a:r>
              <a:r>
                <a:rPr lang="zh-CN" alt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不变</a:t>
              </a:r>
              <a:endParaRPr lang="zh-CN" altLang="en-US"/>
            </a:p>
          </p:txBody>
        </p:sp>
      </p:grpSp>
      <p:grpSp>
        <p:nvGrpSpPr>
          <p:cNvPr id="55348" name="Group 36"/>
          <p:cNvGrpSpPr>
            <a:grpSpLocks/>
          </p:cNvGrpSpPr>
          <p:nvPr/>
        </p:nvGrpSpPr>
        <p:grpSpPr bwMode="auto">
          <a:xfrm>
            <a:off x="2670175" y="3502025"/>
            <a:ext cx="457200" cy="2689225"/>
            <a:chOff x="0" y="0"/>
            <a:chExt cx="288" cy="1694"/>
          </a:xfrm>
        </p:grpSpPr>
        <p:sp>
          <p:nvSpPr>
            <p:cNvPr id="55349" name="Text Box 37"/>
            <p:cNvSpPr>
              <a:spLocks noChangeArrowheads="1"/>
            </p:cNvSpPr>
            <p:nvPr/>
          </p:nvSpPr>
          <p:spPr bwMode="auto">
            <a:xfrm>
              <a:off x="0" y="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否</a:t>
              </a:r>
              <a:endParaRPr lang="zh-CN" alt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350" name="Text Box 38"/>
            <p:cNvSpPr>
              <a:spLocks noChangeArrowheads="1"/>
            </p:cNvSpPr>
            <p:nvPr/>
          </p:nvSpPr>
          <p:spPr bwMode="auto">
            <a:xfrm>
              <a:off x="45" y="36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351" name="Text Box 39"/>
            <p:cNvSpPr>
              <a:spLocks noChangeArrowheads="1"/>
            </p:cNvSpPr>
            <p:nvPr/>
          </p:nvSpPr>
          <p:spPr bwMode="auto">
            <a:xfrm>
              <a:off x="12" y="74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是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352" name="Text Box 40"/>
            <p:cNvSpPr>
              <a:spLocks noChangeArrowheads="1"/>
            </p:cNvSpPr>
            <p:nvPr/>
          </p:nvSpPr>
          <p:spPr bwMode="auto">
            <a:xfrm>
              <a:off x="35" y="111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353" name="Text Box 41"/>
            <p:cNvSpPr>
              <a:spLocks noChangeArrowheads="1"/>
            </p:cNvSpPr>
            <p:nvPr/>
          </p:nvSpPr>
          <p:spPr bwMode="auto">
            <a:xfrm>
              <a:off x="35" y="144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55354" name="Group 42"/>
          <p:cNvGrpSpPr>
            <a:grpSpLocks/>
          </p:cNvGrpSpPr>
          <p:nvPr/>
        </p:nvGrpSpPr>
        <p:grpSpPr bwMode="auto">
          <a:xfrm>
            <a:off x="3146425" y="3502025"/>
            <a:ext cx="457200" cy="2689225"/>
            <a:chOff x="0" y="0"/>
            <a:chExt cx="288" cy="1694"/>
          </a:xfrm>
        </p:grpSpPr>
        <p:sp>
          <p:nvSpPr>
            <p:cNvPr id="55355" name="Text Box 43"/>
            <p:cNvSpPr>
              <a:spLocks noChangeArrowheads="1"/>
            </p:cNvSpPr>
            <p:nvPr/>
          </p:nvSpPr>
          <p:spPr bwMode="auto">
            <a:xfrm>
              <a:off x="0" y="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是</a:t>
              </a:r>
              <a:endParaRPr lang="zh-CN" alt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356" name="Text Box 44"/>
            <p:cNvSpPr>
              <a:spLocks noChangeArrowheads="1"/>
            </p:cNvSpPr>
            <p:nvPr/>
          </p:nvSpPr>
          <p:spPr bwMode="auto">
            <a:xfrm>
              <a:off x="45" y="36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357" name="Text Box 45"/>
            <p:cNvSpPr>
              <a:spLocks noChangeArrowheads="1"/>
            </p:cNvSpPr>
            <p:nvPr/>
          </p:nvSpPr>
          <p:spPr bwMode="auto">
            <a:xfrm>
              <a:off x="12" y="74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未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358" name="Text Box 46"/>
            <p:cNvSpPr>
              <a:spLocks noChangeArrowheads="1"/>
            </p:cNvSpPr>
            <p:nvPr/>
          </p:nvSpPr>
          <p:spPr bwMode="auto">
            <a:xfrm>
              <a:off x="35" y="111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359" name="Text Box 47"/>
            <p:cNvSpPr>
              <a:spLocks noChangeArrowheads="1"/>
            </p:cNvSpPr>
            <p:nvPr/>
          </p:nvSpPr>
          <p:spPr bwMode="auto">
            <a:xfrm>
              <a:off x="35" y="144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55360" name="Group 48"/>
          <p:cNvGrpSpPr>
            <a:grpSpLocks/>
          </p:cNvGrpSpPr>
          <p:nvPr/>
        </p:nvGrpSpPr>
        <p:grpSpPr bwMode="auto">
          <a:xfrm>
            <a:off x="3638550" y="3502025"/>
            <a:ext cx="457200" cy="2689225"/>
            <a:chOff x="0" y="0"/>
            <a:chExt cx="288" cy="1694"/>
          </a:xfrm>
        </p:grpSpPr>
        <p:sp>
          <p:nvSpPr>
            <p:cNvPr id="55361" name="Text Box 49"/>
            <p:cNvSpPr>
              <a:spLocks noChangeArrowheads="1"/>
            </p:cNvSpPr>
            <p:nvPr/>
          </p:nvSpPr>
          <p:spPr bwMode="auto">
            <a:xfrm>
              <a:off x="0" y="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否</a:t>
              </a:r>
              <a:endParaRPr lang="zh-CN" alt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362" name="Text Box 50"/>
            <p:cNvSpPr>
              <a:spLocks noChangeArrowheads="1"/>
            </p:cNvSpPr>
            <p:nvPr/>
          </p:nvSpPr>
          <p:spPr bwMode="auto">
            <a:xfrm>
              <a:off x="45" y="36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363" name="Text Box 51"/>
            <p:cNvSpPr>
              <a:spLocks noChangeArrowheads="1"/>
            </p:cNvSpPr>
            <p:nvPr/>
          </p:nvSpPr>
          <p:spPr bwMode="auto">
            <a:xfrm>
              <a:off x="12" y="74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是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364" name="Text Box 52"/>
            <p:cNvSpPr>
              <a:spLocks noChangeArrowheads="1"/>
            </p:cNvSpPr>
            <p:nvPr/>
          </p:nvSpPr>
          <p:spPr bwMode="auto">
            <a:xfrm>
              <a:off x="35" y="111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365" name="Text Box 53"/>
            <p:cNvSpPr>
              <a:spLocks noChangeArrowheads="1"/>
            </p:cNvSpPr>
            <p:nvPr/>
          </p:nvSpPr>
          <p:spPr bwMode="auto">
            <a:xfrm>
              <a:off x="35" y="144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2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55366" name="Group 54"/>
          <p:cNvGrpSpPr>
            <a:grpSpLocks/>
          </p:cNvGrpSpPr>
          <p:nvPr/>
        </p:nvGrpSpPr>
        <p:grpSpPr bwMode="auto">
          <a:xfrm>
            <a:off x="4081463" y="3502025"/>
            <a:ext cx="457200" cy="2689225"/>
            <a:chOff x="0" y="0"/>
            <a:chExt cx="288" cy="1694"/>
          </a:xfrm>
        </p:grpSpPr>
        <p:sp>
          <p:nvSpPr>
            <p:cNvPr id="55367" name="Text Box 55"/>
            <p:cNvSpPr>
              <a:spLocks noChangeArrowheads="1"/>
            </p:cNvSpPr>
            <p:nvPr/>
          </p:nvSpPr>
          <p:spPr bwMode="auto">
            <a:xfrm>
              <a:off x="0" y="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否</a:t>
              </a:r>
              <a:endParaRPr lang="zh-CN" alt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368" name="Text Box 56"/>
            <p:cNvSpPr>
              <a:spLocks noChangeArrowheads="1"/>
            </p:cNvSpPr>
            <p:nvPr/>
          </p:nvSpPr>
          <p:spPr bwMode="auto">
            <a:xfrm>
              <a:off x="45" y="36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369" name="Text Box 57"/>
            <p:cNvSpPr>
              <a:spLocks noChangeArrowheads="1"/>
            </p:cNvSpPr>
            <p:nvPr/>
          </p:nvSpPr>
          <p:spPr bwMode="auto">
            <a:xfrm>
              <a:off x="12" y="74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未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370" name="Text Box 58"/>
            <p:cNvSpPr>
              <a:spLocks noChangeArrowheads="1"/>
            </p:cNvSpPr>
            <p:nvPr/>
          </p:nvSpPr>
          <p:spPr bwMode="auto">
            <a:xfrm>
              <a:off x="35" y="111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371" name="Text Box 59"/>
            <p:cNvSpPr>
              <a:spLocks noChangeArrowheads="1"/>
            </p:cNvSpPr>
            <p:nvPr/>
          </p:nvSpPr>
          <p:spPr bwMode="auto">
            <a:xfrm>
              <a:off x="35" y="144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2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55372" name="Group 60"/>
          <p:cNvGrpSpPr>
            <a:grpSpLocks/>
          </p:cNvGrpSpPr>
          <p:nvPr/>
        </p:nvGrpSpPr>
        <p:grpSpPr bwMode="auto">
          <a:xfrm>
            <a:off x="4538663" y="3502025"/>
            <a:ext cx="457200" cy="2689225"/>
            <a:chOff x="0" y="0"/>
            <a:chExt cx="288" cy="1694"/>
          </a:xfrm>
        </p:grpSpPr>
        <p:sp>
          <p:nvSpPr>
            <p:cNvPr id="55373" name="Text Box 61"/>
            <p:cNvSpPr>
              <a:spLocks noChangeArrowheads="1"/>
            </p:cNvSpPr>
            <p:nvPr/>
          </p:nvSpPr>
          <p:spPr bwMode="auto">
            <a:xfrm>
              <a:off x="0" y="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是</a:t>
              </a:r>
              <a:endParaRPr lang="zh-CN" alt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374" name="Text Box 62"/>
            <p:cNvSpPr>
              <a:spLocks noChangeArrowheads="1"/>
            </p:cNvSpPr>
            <p:nvPr/>
          </p:nvSpPr>
          <p:spPr bwMode="auto">
            <a:xfrm>
              <a:off x="45" y="36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375" name="Text Box 63"/>
            <p:cNvSpPr>
              <a:spLocks noChangeArrowheads="1"/>
            </p:cNvSpPr>
            <p:nvPr/>
          </p:nvSpPr>
          <p:spPr bwMode="auto">
            <a:xfrm>
              <a:off x="12" y="74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未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376" name="Text Box 64"/>
            <p:cNvSpPr>
              <a:spLocks noChangeArrowheads="1"/>
            </p:cNvSpPr>
            <p:nvPr/>
          </p:nvSpPr>
          <p:spPr bwMode="auto">
            <a:xfrm>
              <a:off x="35" y="111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377" name="Text Box 65"/>
            <p:cNvSpPr>
              <a:spLocks noChangeArrowheads="1"/>
            </p:cNvSpPr>
            <p:nvPr/>
          </p:nvSpPr>
          <p:spPr bwMode="auto">
            <a:xfrm>
              <a:off x="35" y="144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2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55378" name="Group 66"/>
          <p:cNvGrpSpPr>
            <a:grpSpLocks/>
          </p:cNvGrpSpPr>
          <p:nvPr/>
        </p:nvGrpSpPr>
        <p:grpSpPr bwMode="auto">
          <a:xfrm>
            <a:off x="5016500" y="3502025"/>
            <a:ext cx="457200" cy="2689225"/>
            <a:chOff x="0" y="0"/>
            <a:chExt cx="288" cy="1694"/>
          </a:xfrm>
        </p:grpSpPr>
        <p:sp>
          <p:nvSpPr>
            <p:cNvPr id="55379" name="Text Box 67"/>
            <p:cNvSpPr>
              <a:spLocks noChangeArrowheads="1"/>
            </p:cNvSpPr>
            <p:nvPr/>
          </p:nvSpPr>
          <p:spPr bwMode="auto">
            <a:xfrm>
              <a:off x="0" y="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否</a:t>
              </a:r>
              <a:endParaRPr lang="zh-CN" alt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380" name="Text Box 68"/>
            <p:cNvSpPr>
              <a:spLocks noChangeArrowheads="1"/>
            </p:cNvSpPr>
            <p:nvPr/>
          </p:nvSpPr>
          <p:spPr bwMode="auto">
            <a:xfrm>
              <a:off x="45" y="36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381" name="Text Box 69"/>
            <p:cNvSpPr>
              <a:spLocks noChangeArrowheads="1"/>
            </p:cNvSpPr>
            <p:nvPr/>
          </p:nvSpPr>
          <p:spPr bwMode="auto">
            <a:xfrm>
              <a:off x="12" y="74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是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382" name="Text Box 70"/>
            <p:cNvSpPr>
              <a:spLocks noChangeArrowheads="1"/>
            </p:cNvSpPr>
            <p:nvPr/>
          </p:nvSpPr>
          <p:spPr bwMode="auto">
            <a:xfrm>
              <a:off x="35" y="111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383" name="Text Box 71"/>
            <p:cNvSpPr>
              <a:spLocks noChangeArrowheads="1"/>
            </p:cNvSpPr>
            <p:nvPr/>
          </p:nvSpPr>
          <p:spPr bwMode="auto">
            <a:xfrm>
              <a:off x="35" y="144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3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55384" name="Group 72"/>
          <p:cNvGrpSpPr>
            <a:grpSpLocks/>
          </p:cNvGrpSpPr>
          <p:nvPr/>
        </p:nvGrpSpPr>
        <p:grpSpPr bwMode="auto">
          <a:xfrm>
            <a:off x="5475288" y="3502025"/>
            <a:ext cx="457200" cy="2689225"/>
            <a:chOff x="0" y="0"/>
            <a:chExt cx="288" cy="1694"/>
          </a:xfrm>
        </p:grpSpPr>
        <p:sp>
          <p:nvSpPr>
            <p:cNvPr id="55385" name="Text Box 73"/>
            <p:cNvSpPr>
              <a:spLocks noChangeArrowheads="1"/>
            </p:cNvSpPr>
            <p:nvPr/>
          </p:nvSpPr>
          <p:spPr bwMode="auto">
            <a:xfrm>
              <a:off x="0" y="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是</a:t>
              </a:r>
              <a:endParaRPr lang="zh-CN" alt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386" name="Text Box 74"/>
            <p:cNvSpPr>
              <a:spLocks noChangeArrowheads="1"/>
            </p:cNvSpPr>
            <p:nvPr/>
          </p:nvSpPr>
          <p:spPr bwMode="auto">
            <a:xfrm>
              <a:off x="45" y="36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387" name="Text Box 75"/>
            <p:cNvSpPr>
              <a:spLocks noChangeArrowheads="1"/>
            </p:cNvSpPr>
            <p:nvPr/>
          </p:nvSpPr>
          <p:spPr bwMode="auto">
            <a:xfrm>
              <a:off x="12" y="74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未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388" name="Text Box 76"/>
            <p:cNvSpPr>
              <a:spLocks noChangeArrowheads="1"/>
            </p:cNvSpPr>
            <p:nvPr/>
          </p:nvSpPr>
          <p:spPr bwMode="auto">
            <a:xfrm>
              <a:off x="35" y="111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389" name="Text Box 77"/>
            <p:cNvSpPr>
              <a:spLocks noChangeArrowheads="1"/>
            </p:cNvSpPr>
            <p:nvPr/>
          </p:nvSpPr>
          <p:spPr bwMode="auto">
            <a:xfrm>
              <a:off x="35" y="144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3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55390" name="Group 78"/>
          <p:cNvGrpSpPr>
            <a:grpSpLocks/>
          </p:cNvGrpSpPr>
          <p:nvPr/>
        </p:nvGrpSpPr>
        <p:grpSpPr bwMode="auto">
          <a:xfrm>
            <a:off x="5967413" y="3502025"/>
            <a:ext cx="457200" cy="2689225"/>
            <a:chOff x="0" y="0"/>
            <a:chExt cx="288" cy="1694"/>
          </a:xfrm>
        </p:grpSpPr>
        <p:sp>
          <p:nvSpPr>
            <p:cNvPr id="55391" name="Text Box 79"/>
            <p:cNvSpPr>
              <a:spLocks noChangeArrowheads="1"/>
            </p:cNvSpPr>
            <p:nvPr/>
          </p:nvSpPr>
          <p:spPr bwMode="auto">
            <a:xfrm>
              <a:off x="0" y="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否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392" name="Text Box 80"/>
            <p:cNvSpPr>
              <a:spLocks noChangeArrowheads="1"/>
            </p:cNvSpPr>
            <p:nvPr/>
          </p:nvSpPr>
          <p:spPr bwMode="auto">
            <a:xfrm>
              <a:off x="45" y="36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393" name="Text Box 81"/>
            <p:cNvSpPr>
              <a:spLocks noChangeArrowheads="1"/>
            </p:cNvSpPr>
            <p:nvPr/>
          </p:nvSpPr>
          <p:spPr bwMode="auto">
            <a:xfrm>
              <a:off x="12" y="74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是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394" name="Text Box 82"/>
            <p:cNvSpPr>
              <a:spLocks noChangeArrowheads="1"/>
            </p:cNvSpPr>
            <p:nvPr/>
          </p:nvSpPr>
          <p:spPr bwMode="auto">
            <a:xfrm>
              <a:off x="35" y="111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395" name="Text Box 83"/>
            <p:cNvSpPr>
              <a:spLocks noChangeArrowheads="1"/>
            </p:cNvSpPr>
            <p:nvPr/>
          </p:nvSpPr>
          <p:spPr bwMode="auto">
            <a:xfrm>
              <a:off x="35" y="144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4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55396" name="Group 84"/>
          <p:cNvGrpSpPr>
            <a:grpSpLocks/>
          </p:cNvGrpSpPr>
          <p:nvPr/>
        </p:nvGrpSpPr>
        <p:grpSpPr bwMode="auto">
          <a:xfrm>
            <a:off x="6445250" y="3502025"/>
            <a:ext cx="457200" cy="2689225"/>
            <a:chOff x="0" y="0"/>
            <a:chExt cx="288" cy="1694"/>
          </a:xfrm>
        </p:grpSpPr>
        <p:sp>
          <p:nvSpPr>
            <p:cNvPr id="55397" name="Text Box 85"/>
            <p:cNvSpPr>
              <a:spLocks noChangeArrowheads="1"/>
            </p:cNvSpPr>
            <p:nvPr/>
          </p:nvSpPr>
          <p:spPr bwMode="auto">
            <a:xfrm>
              <a:off x="0" y="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否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398" name="Text Box 86"/>
            <p:cNvSpPr>
              <a:spLocks noChangeArrowheads="1"/>
            </p:cNvSpPr>
            <p:nvPr/>
          </p:nvSpPr>
          <p:spPr bwMode="auto">
            <a:xfrm>
              <a:off x="45" y="36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399" name="Text Box 87"/>
            <p:cNvSpPr>
              <a:spLocks noChangeArrowheads="1"/>
            </p:cNvSpPr>
            <p:nvPr/>
          </p:nvSpPr>
          <p:spPr bwMode="auto">
            <a:xfrm>
              <a:off x="12" y="74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未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400" name="Text Box 88"/>
            <p:cNvSpPr>
              <a:spLocks noChangeArrowheads="1"/>
            </p:cNvSpPr>
            <p:nvPr/>
          </p:nvSpPr>
          <p:spPr bwMode="auto">
            <a:xfrm>
              <a:off x="35" y="111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401" name="Text Box 89"/>
            <p:cNvSpPr>
              <a:spLocks noChangeArrowheads="1"/>
            </p:cNvSpPr>
            <p:nvPr/>
          </p:nvSpPr>
          <p:spPr bwMode="auto">
            <a:xfrm>
              <a:off x="35" y="144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4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55402" name="Group 90"/>
          <p:cNvGrpSpPr>
            <a:grpSpLocks/>
          </p:cNvGrpSpPr>
          <p:nvPr/>
        </p:nvGrpSpPr>
        <p:grpSpPr bwMode="auto">
          <a:xfrm>
            <a:off x="6915150" y="3511550"/>
            <a:ext cx="457200" cy="2689225"/>
            <a:chOff x="0" y="0"/>
            <a:chExt cx="288" cy="1694"/>
          </a:xfrm>
        </p:grpSpPr>
        <p:sp>
          <p:nvSpPr>
            <p:cNvPr id="55403" name="Text Box 91"/>
            <p:cNvSpPr>
              <a:spLocks noChangeArrowheads="1"/>
            </p:cNvSpPr>
            <p:nvPr/>
          </p:nvSpPr>
          <p:spPr bwMode="auto">
            <a:xfrm>
              <a:off x="0" y="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否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404" name="Text Box 92"/>
            <p:cNvSpPr>
              <a:spLocks noChangeArrowheads="1"/>
            </p:cNvSpPr>
            <p:nvPr/>
          </p:nvSpPr>
          <p:spPr bwMode="auto">
            <a:xfrm>
              <a:off x="45" y="36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405" name="Text Box 93"/>
            <p:cNvSpPr>
              <a:spLocks noChangeArrowheads="1"/>
            </p:cNvSpPr>
            <p:nvPr/>
          </p:nvSpPr>
          <p:spPr bwMode="auto">
            <a:xfrm>
              <a:off x="12" y="74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未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406" name="Text Box 94"/>
            <p:cNvSpPr>
              <a:spLocks noChangeArrowheads="1"/>
            </p:cNvSpPr>
            <p:nvPr/>
          </p:nvSpPr>
          <p:spPr bwMode="auto">
            <a:xfrm>
              <a:off x="35" y="111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407" name="Text Box 95"/>
            <p:cNvSpPr>
              <a:spLocks noChangeArrowheads="1"/>
            </p:cNvSpPr>
            <p:nvPr/>
          </p:nvSpPr>
          <p:spPr bwMode="auto">
            <a:xfrm>
              <a:off x="35" y="144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4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55408" name="Group 96"/>
          <p:cNvGrpSpPr>
            <a:grpSpLocks/>
          </p:cNvGrpSpPr>
          <p:nvPr/>
        </p:nvGrpSpPr>
        <p:grpSpPr bwMode="auto">
          <a:xfrm>
            <a:off x="7356475" y="3514725"/>
            <a:ext cx="457200" cy="2689225"/>
            <a:chOff x="0" y="0"/>
            <a:chExt cx="288" cy="1694"/>
          </a:xfrm>
        </p:grpSpPr>
        <p:sp>
          <p:nvSpPr>
            <p:cNvPr id="55409" name="Text Box 97"/>
            <p:cNvSpPr>
              <a:spLocks noChangeArrowheads="1"/>
            </p:cNvSpPr>
            <p:nvPr/>
          </p:nvSpPr>
          <p:spPr bwMode="auto">
            <a:xfrm>
              <a:off x="0" y="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否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410" name="Text Box 98"/>
            <p:cNvSpPr>
              <a:spLocks noChangeArrowheads="1"/>
            </p:cNvSpPr>
            <p:nvPr/>
          </p:nvSpPr>
          <p:spPr bwMode="auto">
            <a:xfrm>
              <a:off x="45" y="36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411" name="Text Box 99"/>
            <p:cNvSpPr>
              <a:spLocks noChangeArrowheads="1"/>
            </p:cNvSpPr>
            <p:nvPr/>
          </p:nvSpPr>
          <p:spPr bwMode="auto">
            <a:xfrm>
              <a:off x="12" y="74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未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412" name="Text Box 100"/>
            <p:cNvSpPr>
              <a:spLocks noChangeArrowheads="1"/>
            </p:cNvSpPr>
            <p:nvPr/>
          </p:nvSpPr>
          <p:spPr bwMode="auto">
            <a:xfrm>
              <a:off x="35" y="111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413" name="Text Box 101"/>
            <p:cNvSpPr>
              <a:spLocks noChangeArrowheads="1"/>
            </p:cNvSpPr>
            <p:nvPr/>
          </p:nvSpPr>
          <p:spPr bwMode="auto">
            <a:xfrm>
              <a:off x="35" y="144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4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55414" name="Rectangle 139"/>
          <p:cNvSpPr>
            <a:spLocks noChangeArrowheads="1"/>
          </p:cNvSpPr>
          <p:nvPr/>
        </p:nvSpPr>
        <p:spPr bwMode="auto">
          <a:xfrm>
            <a:off x="539750" y="0"/>
            <a:ext cx="2160588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sz="3200">
                <a:solidFill>
                  <a:schemeClr val="tx2"/>
                </a:solidFill>
                <a:latin typeface="Arial" pitchFamily="34" charset="0"/>
                <a:ea typeface="隶书" pitchFamily="49" charset="-122"/>
                <a:sym typeface="Arial" pitchFamily="34" charset="0"/>
              </a:rPr>
              <a:t>例子图解</a:t>
            </a:r>
            <a:endParaRPr lang="zh-CN" altLang="en-US"/>
          </a:p>
        </p:txBody>
      </p:sp>
      <p:grpSp>
        <p:nvGrpSpPr>
          <p:cNvPr id="55415" name="Group 146"/>
          <p:cNvGrpSpPr>
            <a:grpSpLocks/>
          </p:cNvGrpSpPr>
          <p:nvPr/>
        </p:nvGrpSpPr>
        <p:grpSpPr bwMode="auto">
          <a:xfrm>
            <a:off x="7380288" y="0"/>
            <a:ext cx="1581150" cy="457200"/>
            <a:chOff x="0" y="0"/>
            <a:chExt cx="996" cy="288"/>
          </a:xfrm>
        </p:grpSpPr>
        <p:sp>
          <p:nvSpPr>
            <p:cNvPr id="55416" name="Rectangle 147"/>
            <p:cNvSpPr>
              <a:spLocks noChangeArrowheads="1"/>
            </p:cNvSpPr>
            <p:nvPr/>
          </p:nvSpPr>
          <p:spPr bwMode="auto">
            <a:xfrm>
              <a:off x="0" y="0"/>
              <a:ext cx="9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55417" name="Rectangle 148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5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5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5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5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5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5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5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AutoShape 2"/>
          <p:cNvSpPr>
            <a:spLocks noGrp="1" noChangeArrowheads="1"/>
          </p:cNvSpPr>
          <p:nvPr>
            <p:ph type="title"/>
          </p:nvPr>
        </p:nvSpPr>
        <p:spPr>
          <a:xfrm>
            <a:off x="755650" y="50800"/>
            <a:ext cx="7924800" cy="566738"/>
          </a:xfrm>
          <a:prstGeom prst="roundRect">
            <a:avLst>
              <a:gd name="adj" fmla="val 16667"/>
            </a:avLst>
          </a:prstGeom>
        </p:spPr>
        <p:txBody>
          <a:bodyPr/>
          <a:lstStyle/>
          <a:p>
            <a:r>
              <a:rPr lang="zh-CN" altLang="en-US" sz="2400"/>
              <a:t>关于字符串的'\0'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693738"/>
            <a:ext cx="8856663" cy="5759450"/>
          </a:xfrm>
          <a:solidFill>
            <a:srgbClr val="3366CC"/>
          </a:solidFill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字符串末尾自动添加'\0'的情况，字符串数组的长度要预留一个字节的位置，存储'\0'.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dirty="0">
                <a:solidFill>
                  <a:srgbClr val="FFFF00"/>
                </a:solidFill>
              </a:rPr>
              <a:t>char s1[ ] = "abcd";           // s1[5], s1[0]='a', s1[4]='\0'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dirty="0">
                <a:solidFill>
                  <a:srgbClr val="FFFF00"/>
                </a:solidFill>
              </a:rPr>
              <a:t>char s1[5] = {'a','b','c','d'};  // 未赋值元素，s1[4]='\0',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dirty="0">
                <a:solidFill>
                  <a:srgbClr val="FFFF00"/>
                </a:solidFill>
              </a:rPr>
              <a:t>char s2[80];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dirty="0">
                <a:solidFill>
                  <a:srgbClr val="FFFF00"/>
                </a:solidFill>
              </a:rPr>
              <a:t>scanf("%s", s2);    // stdio.h, 遇空格或回车结束，最多79个字符+'\0'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dirty="0">
                <a:solidFill>
                  <a:srgbClr val="FFFF00"/>
                </a:solidFill>
              </a:rPr>
              <a:t>gets(s2);               // string.h, 遇回车结束，最多79个字符+'\0'</a:t>
            </a:r>
          </a:p>
          <a:p>
            <a:pPr>
              <a:lnSpc>
                <a:spcPct val="90000"/>
              </a:lnSpc>
            </a:pPr>
            <a:r>
              <a:rPr lang="zh-CN" altLang="en-US" sz="2400" dirty="0"/>
              <a:t>不会自动添加0的情况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dirty="0">
                <a:solidFill>
                  <a:srgbClr val="FFFF00"/>
                </a:solidFill>
              </a:rPr>
              <a:t>char s[4] = </a:t>
            </a:r>
            <a:r>
              <a:rPr lang="zh-CN" altLang="en-US" sz="2000" dirty="0" smtClean="0">
                <a:solidFill>
                  <a:srgbClr val="FFFF00"/>
                </a:solidFill>
              </a:rPr>
              <a:t>{‘a’,‘b’,‘c’,‘d’ </a:t>
            </a:r>
            <a:r>
              <a:rPr lang="zh-CN" altLang="en-US" sz="2000" dirty="0">
                <a:solidFill>
                  <a:srgbClr val="FFFF00"/>
                </a:solidFill>
              </a:rPr>
              <a:t>};   // 末尾不会</a:t>
            </a:r>
            <a:r>
              <a:rPr lang="zh-CN" altLang="en-US" sz="2000" dirty="0" smtClean="0">
                <a:solidFill>
                  <a:srgbClr val="FFFF00"/>
                </a:solidFill>
              </a:rPr>
              <a:t>是‘\0’; 初始化时，没有留</a:t>
            </a:r>
            <a:r>
              <a:rPr lang="en-US" altLang="zh-CN" sz="2000" dirty="0" smtClean="0">
                <a:solidFill>
                  <a:srgbClr val="FFFF00"/>
                </a:solidFill>
              </a:rPr>
              <a:t>’\0’</a:t>
            </a:r>
            <a:r>
              <a:rPr lang="zh-CN" altLang="en-US" sz="2000" dirty="0" smtClean="0">
                <a:solidFill>
                  <a:srgbClr val="FFFF00"/>
                </a:solidFill>
              </a:rPr>
              <a:t>的位置; </a:t>
            </a:r>
            <a:endParaRPr lang="zh-CN" altLang="en-US" sz="2000" dirty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/>
              <a:t>string.h中的函数，要求字符串以'\0'结束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dirty="0"/>
              <a:t>如，</a:t>
            </a:r>
            <a:r>
              <a:rPr lang="zh-CN" altLang="en-US" sz="2000" dirty="0">
                <a:solidFill>
                  <a:srgbClr val="FFFF00"/>
                </a:solidFill>
              </a:rPr>
              <a:t>strcpy(str1,str2);  // str2最后的'\0'一同拷贝至str1;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dirty="0">
                <a:solidFill>
                  <a:srgbClr val="FFFF00"/>
                </a:solidFill>
              </a:rPr>
              <a:t>       strcpy(str1,"abcd"); // str1[0]='a',str1[4]='\0'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dirty="0">
                <a:solidFill>
                  <a:srgbClr val="FFFF00"/>
                </a:solidFill>
              </a:rPr>
              <a:t>       strcat(str1,str2); // str2连接到str1后面，连接后原来str1的'\0'被str2的第一个字符代替，新的str1最后是str2最后的'\0'</a:t>
            </a:r>
          </a:p>
          <a:p>
            <a:pPr>
              <a:lnSpc>
                <a:spcPct val="90000"/>
              </a:lnSpc>
            </a:pPr>
            <a:r>
              <a:rPr lang="zh-CN" altLang="en-US" sz="2400" dirty="0"/>
              <a:t>printf("%s",s); // 遇s中的'\0'，结束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/>
              <a:t>    puts(s); // 遇s中的'\0'，结束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19"/>
          <p:cNvGrpSpPr>
            <a:grpSpLocks/>
          </p:cNvGrpSpPr>
          <p:nvPr/>
        </p:nvGrpSpPr>
        <p:grpSpPr bwMode="auto">
          <a:xfrm>
            <a:off x="7239000" y="0"/>
            <a:ext cx="1590675" cy="476250"/>
            <a:chOff x="0" y="0"/>
            <a:chExt cx="964" cy="288"/>
          </a:xfrm>
        </p:grpSpPr>
        <p:sp>
          <p:nvSpPr>
            <p:cNvPr id="7171" name="Rectangle 20"/>
            <p:cNvSpPr>
              <a:spLocks noChangeArrowheads="1"/>
            </p:cNvSpPr>
            <p:nvPr/>
          </p:nvSpPr>
          <p:spPr bwMode="auto">
            <a:xfrm>
              <a:off x="0" y="0"/>
              <a:ext cx="9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7172" name="Rectangle 21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7173" name="Text Box 25"/>
          <p:cNvSpPr>
            <a:spLocks noChangeArrowheads="1"/>
          </p:cNvSpPr>
          <p:nvPr/>
        </p:nvSpPr>
        <p:spPr bwMode="auto">
          <a:xfrm>
            <a:off x="491685" y="2791232"/>
            <a:ext cx="8544625" cy="1202510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例  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altLang="zh-CN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n=10,a[n]; </a:t>
            </a:r>
            <a:r>
              <a:rPr lang="en-US" altLang="zh-CN" dirty="0">
                <a:solidFill>
                  <a:schemeClr val="bg2"/>
                </a:solidFill>
              </a:rPr>
              <a:t>// </a:t>
            </a:r>
            <a:r>
              <a:rPr lang="zh-CN" altLang="en-US" dirty="0">
                <a:solidFill>
                  <a:schemeClr val="bg2"/>
                </a:solidFill>
              </a:rPr>
              <a:t>正确，</a:t>
            </a:r>
            <a:r>
              <a:rPr lang="en-US" altLang="zh-CN" dirty="0">
                <a:solidFill>
                  <a:schemeClr val="bg2"/>
                </a:solidFill>
              </a:rPr>
              <a:t>C</a:t>
            </a:r>
            <a:r>
              <a:rPr lang="zh-CN" altLang="en-US" dirty="0">
                <a:solidFill>
                  <a:schemeClr val="bg2"/>
                </a:solidFill>
              </a:rPr>
              <a:t>语言在编译阶段给数组开辟空间</a:t>
            </a:r>
            <a:r>
              <a:rPr lang="zh-CN" altLang="en-US" dirty="0" smtClean="0">
                <a:solidFill>
                  <a:schemeClr val="bg2"/>
                </a:solidFill>
              </a:rPr>
              <a:t>，</a:t>
            </a:r>
            <a:endParaRPr lang="en-US" altLang="zh-CN" dirty="0" smtClean="0">
              <a:solidFill>
                <a:schemeClr val="bg2"/>
              </a:solidFill>
            </a:endParaRPr>
          </a:p>
          <a:p>
            <a:r>
              <a:rPr lang="en-US" altLang="zh-CN" dirty="0">
                <a:solidFill>
                  <a:schemeClr val="bg2"/>
                </a:solidFill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</a:rPr>
              <a:t>                       // </a:t>
            </a:r>
            <a:r>
              <a:rPr lang="zh-CN" altLang="en-US" dirty="0" smtClean="0">
                <a:solidFill>
                  <a:schemeClr val="bg2"/>
                </a:solidFill>
              </a:rPr>
              <a:t>如果</a:t>
            </a:r>
            <a:r>
              <a:rPr lang="en-US" altLang="zh-CN" dirty="0">
                <a:solidFill>
                  <a:schemeClr val="bg2"/>
                </a:solidFill>
              </a:rPr>
              <a:t>n</a:t>
            </a:r>
            <a:r>
              <a:rPr lang="zh-CN" altLang="en-US" dirty="0">
                <a:solidFill>
                  <a:schemeClr val="bg2"/>
                </a:solidFill>
              </a:rPr>
              <a:t>也初始化，则正确</a:t>
            </a:r>
            <a:r>
              <a:rPr lang="zh-CN" altLang="en-US" dirty="0" smtClean="0">
                <a:solidFill>
                  <a:schemeClr val="bg2"/>
                </a:solidFill>
              </a:rPr>
              <a:t>。</a:t>
            </a:r>
            <a:endParaRPr lang="en-US" altLang="zh-CN" dirty="0" smtClean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</a:t>
            </a:r>
            <a:r>
              <a:rPr lang="en-US" altLang="zh-CN" dirty="0" err="1" smtClean="0">
                <a:solidFill>
                  <a:schemeClr val="bg2"/>
                </a:solidFill>
              </a:rPr>
              <a:t>int</a:t>
            </a:r>
            <a:r>
              <a:rPr lang="en-US" altLang="zh-CN" dirty="0" smtClean="0">
                <a:solidFill>
                  <a:schemeClr val="bg2"/>
                </a:solidFill>
              </a:rPr>
              <a:t> </a:t>
            </a:r>
            <a:r>
              <a:rPr lang="en-US" altLang="zh-CN" dirty="0" err="1" smtClean="0">
                <a:solidFill>
                  <a:schemeClr val="bg2"/>
                </a:solidFill>
              </a:rPr>
              <a:t>n,a</a:t>
            </a:r>
            <a:r>
              <a:rPr lang="en-US" altLang="zh-CN" dirty="0" smtClean="0">
                <a:solidFill>
                  <a:schemeClr val="bg2"/>
                </a:solidFill>
              </a:rPr>
              <a:t>[n</a:t>
            </a:r>
            <a:r>
              <a:rPr lang="en-US" altLang="zh-CN" dirty="0">
                <a:solidFill>
                  <a:schemeClr val="bg2"/>
                </a:solidFill>
              </a:rPr>
              <a:t>]; </a:t>
            </a:r>
            <a:r>
              <a:rPr lang="en-US" altLang="zh-CN" dirty="0" smtClean="0">
                <a:solidFill>
                  <a:schemeClr val="bg2"/>
                </a:solidFill>
              </a:rPr>
              <a:t>  // </a:t>
            </a:r>
            <a:r>
              <a:rPr lang="zh-CN" altLang="en-US" dirty="0" smtClean="0">
                <a:solidFill>
                  <a:schemeClr val="bg2"/>
                </a:solidFill>
              </a:rPr>
              <a:t>错误</a:t>
            </a:r>
            <a:endParaRPr 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7174" name="Text Box 27"/>
          <p:cNvSpPr>
            <a:spLocks noChangeArrowheads="1"/>
          </p:cNvSpPr>
          <p:nvPr/>
        </p:nvSpPr>
        <p:spPr bwMode="auto">
          <a:xfrm>
            <a:off x="755650" y="4579938"/>
            <a:ext cx="8335963" cy="862012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例  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int data[5];     </a:t>
            </a:r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data[5]=10;     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//C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语言对数组不作越界检查，使用时要注意</a:t>
            </a:r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7175" name="Rectangle 28"/>
          <p:cNvSpPr>
            <a:spLocks noChangeArrowheads="1"/>
          </p:cNvSpPr>
          <p:nvPr/>
        </p:nvSpPr>
        <p:spPr bwMode="auto">
          <a:xfrm>
            <a:off x="914400" y="762000"/>
            <a:ext cx="8001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sz="2800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常见错误</a:t>
            </a:r>
            <a:endParaRPr lang="zh-CN" altLang="en-US" sz="3600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bldLvl="0" animBg="1" autoUpdateAnimBg="0"/>
      <p:bldP spid="7174" grpId="0" bldLvl="0" animBg="1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4"/>
          <p:cNvSpPr>
            <a:spLocks noChangeArrowheads="1"/>
          </p:cNvSpPr>
          <p:nvPr/>
        </p:nvSpPr>
        <p:spPr bwMode="auto">
          <a:xfrm>
            <a:off x="900113" y="1052513"/>
            <a:ext cx="4114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SzPct val="70000"/>
              <a:buFont typeface="隶书" pitchFamily="49" charset="-122"/>
              <a:buChar char="★"/>
            </a:pPr>
            <a:r>
              <a:rPr lang="en-US" sz="2800" b="1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</a:t>
            </a:r>
            <a:r>
              <a:rPr lang="zh-CN" altLang="en-US" sz="2800">
                <a:solidFill>
                  <a:srgbClr val="CCCC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排序的概念</a:t>
            </a:r>
            <a:endParaRPr lang="zh-CN" altLang="en-US"/>
          </a:p>
        </p:txBody>
      </p:sp>
      <p:sp>
        <p:nvSpPr>
          <p:cNvPr id="57347" name="Text Box 5"/>
          <p:cNvSpPr>
            <a:spLocks noChangeArrowheads="1"/>
          </p:cNvSpPr>
          <p:nvPr/>
        </p:nvSpPr>
        <p:spPr bwMode="auto">
          <a:xfrm>
            <a:off x="1116013" y="1844675"/>
            <a:ext cx="6305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将一组连续的数据按一定的顺序排列</a:t>
            </a:r>
            <a:endParaRPr lang="zh-CN" altLang="en-US"/>
          </a:p>
        </p:txBody>
      </p:sp>
      <p:sp>
        <p:nvSpPr>
          <p:cNvPr id="57348" name="Text Box 6"/>
          <p:cNvSpPr>
            <a:spLocks noChangeArrowheads="1"/>
          </p:cNvSpPr>
          <p:nvPr/>
        </p:nvSpPr>
        <p:spPr bwMode="auto">
          <a:xfrm>
            <a:off x="1835150" y="2492375"/>
            <a:ext cx="3524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FF00"/>
                </a:solidFill>
                <a:latin typeface="Times New Roman" pitchFamily="18" charset="0"/>
                <a:ea typeface="幼圆" pitchFamily="49" charset="-122"/>
                <a:sym typeface="Times New Roman" pitchFamily="18" charset="0"/>
              </a:rPr>
              <a:t>如：</a:t>
            </a:r>
            <a:r>
              <a:rPr lang="zh-CN" altLang="en-US" sz="28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升序、降序</a:t>
            </a:r>
            <a:endParaRPr lang="zh-CN" altLang="en-US"/>
          </a:p>
        </p:txBody>
      </p:sp>
      <p:sp>
        <p:nvSpPr>
          <p:cNvPr id="57349" name="Text Box 7"/>
          <p:cNvSpPr>
            <a:spLocks noChangeArrowheads="1"/>
          </p:cNvSpPr>
          <p:nvPr/>
        </p:nvSpPr>
        <p:spPr bwMode="auto">
          <a:xfrm>
            <a:off x="1187450" y="3573463"/>
            <a:ext cx="647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</a:t>
            </a:r>
            <a:r>
              <a:rPr lang="en-US" sz="2800" b="1">
                <a:solidFill>
                  <a:srgbClr val="6600CC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zh-CN" altLang="en-US" sz="2800">
                <a:solidFill>
                  <a:srgbClr val="FFFF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冒泡排序</a:t>
            </a:r>
            <a:r>
              <a:rPr lang="zh-CN" altLang="en-US" sz="2800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：一种简单的快速排序法</a:t>
            </a:r>
            <a:endParaRPr lang="zh-CN" altLang="en-US" sz="280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57350" name="Rectangle 23"/>
          <p:cNvSpPr>
            <a:spLocks noChangeArrowheads="1"/>
          </p:cNvSpPr>
          <p:nvPr/>
        </p:nvSpPr>
        <p:spPr bwMode="auto">
          <a:xfrm>
            <a:off x="468313" y="-231775"/>
            <a:ext cx="800100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sz="3200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冒泡排序</a:t>
            </a:r>
            <a:endParaRPr lang="zh-CN" altLang="en-US" sz="3200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57351" name="Text Box 24"/>
          <p:cNvSpPr>
            <a:spLocks noChangeArrowheads="1"/>
          </p:cNvSpPr>
          <p:nvPr/>
        </p:nvSpPr>
        <p:spPr bwMode="auto">
          <a:xfrm>
            <a:off x="971550" y="4365625"/>
            <a:ext cx="5505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SzPct val="70000"/>
              <a:buFont typeface="隶书" pitchFamily="49" charset="-122"/>
              <a:buChar char="★"/>
            </a:pPr>
            <a:r>
              <a:rPr lang="en-US" sz="2800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</a:t>
            </a:r>
            <a:r>
              <a:rPr lang="zh-CN" altLang="en-US" sz="2800">
                <a:solidFill>
                  <a:srgbClr val="CCCC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冒泡排序的算法思想</a:t>
            </a:r>
            <a:r>
              <a:rPr lang="en-US" sz="2800">
                <a:solidFill>
                  <a:srgbClr val="CCCC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(</a:t>
            </a:r>
            <a:r>
              <a:rPr lang="zh-CN" altLang="en-US" sz="2800">
                <a:solidFill>
                  <a:srgbClr val="CCCC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升序为例</a:t>
            </a:r>
            <a:r>
              <a:rPr lang="en-US" sz="2800">
                <a:solidFill>
                  <a:srgbClr val="CCCC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)</a:t>
            </a:r>
            <a:endParaRPr lang="zh-CN" altLang="en-US"/>
          </a:p>
        </p:txBody>
      </p:sp>
      <p:sp>
        <p:nvSpPr>
          <p:cNvPr id="57352" name="Text Box 25"/>
          <p:cNvSpPr>
            <a:spLocks noChangeArrowheads="1"/>
          </p:cNvSpPr>
          <p:nvPr/>
        </p:nvSpPr>
        <p:spPr bwMode="auto">
          <a:xfrm>
            <a:off x="395288" y="5013325"/>
            <a:ext cx="80962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indent="381000">
              <a:spcBef>
                <a:spcPct val="50000"/>
              </a:spcBef>
            </a:pPr>
            <a:r>
              <a:rPr lang="en-US" sz="280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</a:t>
            </a:r>
            <a:r>
              <a:rPr lang="zh-CN" altLang="en-US" sz="2800">
                <a:latin typeface="隶书" pitchFamily="49" charset="-122"/>
                <a:ea typeface="隶书" pitchFamily="49" charset="-122"/>
                <a:sym typeface="隶书" pitchFamily="49" charset="-122"/>
              </a:rPr>
              <a:t>对于有</a:t>
            </a:r>
            <a:r>
              <a:rPr lang="en-US" sz="2800">
                <a:latin typeface="隶书" pitchFamily="49" charset="-122"/>
                <a:ea typeface="隶书" pitchFamily="49" charset="-122"/>
                <a:sym typeface="隶书" pitchFamily="49" charset="-122"/>
              </a:rPr>
              <a:t>n</a:t>
            </a:r>
            <a:r>
              <a:rPr lang="zh-CN" altLang="en-US" sz="2800">
                <a:latin typeface="隶书" pitchFamily="49" charset="-122"/>
                <a:ea typeface="隶书" pitchFamily="49" charset="-122"/>
                <a:sym typeface="隶书" pitchFamily="49" charset="-122"/>
              </a:rPr>
              <a:t>个数据的集合，要经过(</a:t>
            </a:r>
            <a:r>
              <a:rPr lang="en-US" sz="2800">
                <a:latin typeface="隶书" pitchFamily="49" charset="-122"/>
                <a:ea typeface="隶书" pitchFamily="49" charset="-122"/>
                <a:sym typeface="隶书" pitchFamily="49" charset="-122"/>
              </a:rPr>
              <a:t>n</a:t>
            </a:r>
            <a:r>
              <a:rPr lang="zh-CN" altLang="en-US" sz="2800">
                <a:latin typeface="隶书" pitchFamily="49" charset="-122"/>
                <a:ea typeface="隶书" pitchFamily="49" charset="-122"/>
                <a:sym typeface="隶书" pitchFamily="49" charset="-122"/>
              </a:rPr>
              <a:t>-</a:t>
            </a:r>
            <a:r>
              <a:rPr lang="en-US" sz="2800">
                <a:latin typeface="隶书" pitchFamily="49" charset="-122"/>
                <a:ea typeface="隶书" pitchFamily="49" charset="-122"/>
                <a:sym typeface="隶书" pitchFamily="49" charset="-122"/>
              </a:rPr>
              <a:t>1)</a:t>
            </a:r>
            <a:r>
              <a:rPr lang="zh-CN" altLang="en-US" sz="2800">
                <a:latin typeface="隶书" pitchFamily="49" charset="-122"/>
                <a:ea typeface="隶书" pitchFamily="49" charset="-122"/>
                <a:sym typeface="隶书" pitchFamily="49" charset="-122"/>
              </a:rPr>
              <a:t>趟排序</a:t>
            </a:r>
            <a:r>
              <a:rPr lang="zh-CN" altLang="en-US" sz="2800" b="1">
                <a:latin typeface="Times New Roman" pitchFamily="18" charset="0"/>
                <a:sym typeface="Symbol" pitchFamily="18" charset="2"/>
              </a:rPr>
              <a:t>；</a:t>
            </a:r>
            <a:endParaRPr lang="zh-CN" altLang="en-US" sz="2800" b="1">
              <a:latin typeface="Times New Roman" pitchFamily="18" charset="0"/>
            </a:endParaRPr>
          </a:p>
        </p:txBody>
      </p:sp>
      <p:sp>
        <p:nvSpPr>
          <p:cNvPr id="57353" name="Text Box 26"/>
          <p:cNvSpPr>
            <a:spLocks noChangeArrowheads="1"/>
          </p:cNvSpPr>
          <p:nvPr/>
        </p:nvSpPr>
        <p:spPr bwMode="auto">
          <a:xfrm>
            <a:off x="827088" y="5516563"/>
            <a:ext cx="8316912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en-US">
                <a:solidFill>
                  <a:srgbClr val="FF3300"/>
                </a:solidFill>
                <a:sym typeface="Tahoma" pitchFamily="34" charset="0"/>
              </a:rPr>
              <a:t></a:t>
            </a:r>
            <a:r>
              <a:rPr lang="zh-CN" altLang="en-US" sz="2800">
                <a:latin typeface="Times New Roman" pitchFamily="18" charset="0"/>
                <a:ea typeface="隶书" pitchFamily="49" charset="-122"/>
              </a:rPr>
              <a:t>每一趟排序都会把集合中最大的那个数排到最后。</a:t>
            </a:r>
            <a:endParaRPr lang="zh-CN" altLang="en-US"/>
          </a:p>
        </p:txBody>
      </p:sp>
      <p:grpSp>
        <p:nvGrpSpPr>
          <p:cNvPr id="57354" name="Group 27"/>
          <p:cNvGrpSpPr>
            <a:grpSpLocks/>
          </p:cNvGrpSpPr>
          <p:nvPr/>
        </p:nvGrpSpPr>
        <p:grpSpPr bwMode="auto">
          <a:xfrm>
            <a:off x="7239000" y="0"/>
            <a:ext cx="1581150" cy="457200"/>
            <a:chOff x="0" y="0"/>
            <a:chExt cx="996" cy="288"/>
          </a:xfrm>
        </p:grpSpPr>
        <p:sp>
          <p:nvSpPr>
            <p:cNvPr id="57355" name="Rectangle 28"/>
            <p:cNvSpPr>
              <a:spLocks noChangeArrowheads="1"/>
            </p:cNvSpPr>
            <p:nvPr/>
          </p:nvSpPr>
          <p:spPr bwMode="auto">
            <a:xfrm>
              <a:off x="0" y="0"/>
              <a:ext cx="9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57356" name="Rectangle 29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6"/>
          <p:cNvSpPr>
            <a:spLocks noChangeArrowheads="1"/>
          </p:cNvSpPr>
          <p:nvPr/>
        </p:nvSpPr>
        <p:spPr bwMode="auto">
          <a:xfrm>
            <a:off x="-23813" y="5203825"/>
            <a:ext cx="9024938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indent="266700">
              <a:tabLst>
                <a:tab pos="2163763" algn="l"/>
              </a:tabLst>
            </a:pPr>
            <a:r>
              <a:rPr lang="zh-CN" altLang="en-US">
                <a:latin typeface="隶书" pitchFamily="49" charset="-122"/>
                <a:ea typeface="隶书" pitchFamily="49" charset="-122"/>
                <a:sym typeface="隶书" pitchFamily="49" charset="-122"/>
              </a:rPr>
              <a:t>如此进行下去，可以推知，</a:t>
            </a:r>
            <a:r>
              <a:rPr lang="en-US">
                <a:latin typeface="隶书" pitchFamily="49" charset="-122"/>
                <a:ea typeface="隶书" pitchFamily="49" charset="-122"/>
                <a:sym typeface="隶书" pitchFamily="49" charset="-122"/>
              </a:rPr>
              <a:t>6</a:t>
            </a:r>
            <a:r>
              <a:rPr lang="zh-CN" altLang="en-US">
                <a:latin typeface="隶书" pitchFamily="49" charset="-122"/>
                <a:ea typeface="隶书" pitchFamily="49" charset="-122"/>
                <a:sym typeface="隶书" pitchFamily="49" charset="-122"/>
              </a:rPr>
              <a:t>个数要比较</a:t>
            </a:r>
            <a:r>
              <a:rPr lang="en-US">
                <a:latin typeface="隶书" pitchFamily="49" charset="-122"/>
                <a:ea typeface="隶书" pitchFamily="49" charset="-122"/>
                <a:sym typeface="隶书" pitchFamily="49" charset="-122"/>
              </a:rPr>
              <a:t>5</a:t>
            </a:r>
            <a:r>
              <a:rPr lang="zh-CN" altLang="en-US">
                <a:latin typeface="隶书" pitchFamily="49" charset="-122"/>
                <a:ea typeface="隶书" pitchFamily="49" charset="-122"/>
                <a:sym typeface="隶书" pitchFamily="49" charset="-122"/>
              </a:rPr>
              <a:t>趟。如果有</a:t>
            </a:r>
            <a:r>
              <a:rPr lang="en-US">
                <a:latin typeface="隶书" pitchFamily="49" charset="-122"/>
                <a:ea typeface="隶书" pitchFamily="49" charset="-122"/>
                <a:sym typeface="隶书" pitchFamily="49" charset="-122"/>
              </a:rPr>
              <a:t>n</a:t>
            </a:r>
            <a:r>
              <a:rPr lang="zh-CN" altLang="en-US">
                <a:latin typeface="隶书" pitchFamily="49" charset="-122"/>
                <a:ea typeface="隶书" pitchFamily="49" charset="-122"/>
                <a:sym typeface="隶书" pitchFamily="49" charset="-122"/>
              </a:rPr>
              <a:t>个数，则要进行</a:t>
            </a:r>
            <a:r>
              <a:rPr lang="en-US">
                <a:latin typeface="隶书" pitchFamily="49" charset="-122"/>
                <a:ea typeface="隶书" pitchFamily="49" charset="-122"/>
                <a:sym typeface="隶书" pitchFamily="49" charset="-122"/>
              </a:rPr>
              <a:t>n-1</a:t>
            </a:r>
            <a:r>
              <a:rPr lang="zh-CN" altLang="en-US">
                <a:latin typeface="隶书" pitchFamily="49" charset="-122"/>
                <a:ea typeface="隶书" pitchFamily="49" charset="-122"/>
                <a:sym typeface="隶书" pitchFamily="49" charset="-122"/>
              </a:rPr>
              <a:t>趟比较，在第</a:t>
            </a:r>
            <a:r>
              <a:rPr lang="en-US">
                <a:latin typeface="隶书" pitchFamily="49" charset="-122"/>
                <a:ea typeface="隶书" pitchFamily="49" charset="-122"/>
                <a:sym typeface="隶书" pitchFamily="49" charset="-122"/>
              </a:rPr>
              <a:t>i</a:t>
            </a:r>
            <a:r>
              <a:rPr lang="zh-CN" altLang="en-US">
                <a:latin typeface="隶书" pitchFamily="49" charset="-122"/>
                <a:ea typeface="隶书" pitchFamily="49" charset="-122"/>
                <a:sym typeface="隶书" pitchFamily="49" charset="-122"/>
              </a:rPr>
              <a:t>趟中，要进行</a:t>
            </a:r>
            <a:r>
              <a:rPr lang="en-US">
                <a:latin typeface="隶书" pitchFamily="49" charset="-122"/>
                <a:ea typeface="隶书" pitchFamily="49" charset="-122"/>
                <a:sym typeface="隶书" pitchFamily="49" charset="-122"/>
              </a:rPr>
              <a:t>n-i</a:t>
            </a:r>
            <a:r>
              <a:rPr lang="zh-CN" altLang="en-US">
                <a:latin typeface="隶书" pitchFamily="49" charset="-122"/>
                <a:ea typeface="隶书" pitchFamily="49" charset="-122"/>
                <a:sym typeface="隶书" pitchFamily="49" charset="-122"/>
              </a:rPr>
              <a:t>次两两比较（因为已有</a:t>
            </a:r>
            <a:r>
              <a:rPr lang="en-US">
                <a:latin typeface="隶书" pitchFamily="49" charset="-122"/>
                <a:ea typeface="隶书" pitchFamily="49" charset="-122"/>
                <a:sym typeface="隶书" pitchFamily="49" charset="-122"/>
              </a:rPr>
              <a:t>i-1</a:t>
            </a:r>
            <a:r>
              <a:rPr lang="zh-CN" altLang="en-US">
                <a:latin typeface="隶书" pitchFamily="49" charset="-122"/>
                <a:ea typeface="隶书" pitchFamily="49" charset="-122"/>
                <a:sym typeface="隶书" pitchFamily="49" charset="-122"/>
              </a:rPr>
              <a:t>个数排好序）。</a:t>
            </a:r>
            <a:endParaRPr lang="zh-CN" alt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89050"/>
            <a:ext cx="8001000" cy="890588"/>
          </a:xfrm>
          <a:ln/>
        </p:spPr>
        <p:txBody>
          <a:bodyPr/>
          <a:lstStyle/>
          <a:p>
            <a:pPr marL="342900" indent="-342900" algn="l"/>
            <a:r>
              <a:rPr lang="zh-CN" altLang="zh-CN">
                <a:latin typeface="隶书" pitchFamily="49" charset="-122"/>
                <a:ea typeface="隶书" pitchFamily="49" charset="-122"/>
                <a:sym typeface="隶书" pitchFamily="49" charset="-122"/>
              </a:rPr>
              <a:t> </a:t>
            </a:r>
            <a:endParaRPr lang="zh-CN" altLang="zh-CN"/>
          </a:p>
        </p:txBody>
      </p:sp>
      <p:sp>
        <p:nvSpPr>
          <p:cNvPr id="58372" name="Rectangle 6"/>
          <p:cNvSpPr>
            <a:spLocks noChangeArrowheads="1"/>
          </p:cNvSpPr>
          <p:nvPr/>
        </p:nvSpPr>
        <p:spPr bwMode="auto">
          <a:xfrm>
            <a:off x="0" y="4260850"/>
            <a:ext cx="932433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indent="266700">
              <a:tabLst>
                <a:tab pos="2163763" algn="l"/>
              </a:tabLst>
            </a:pPr>
            <a:r>
              <a:rPr lang="zh-CN" alt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经第一趟排序（共</a:t>
            </a:r>
            <a:r>
              <a:rPr 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5</a:t>
            </a:r>
            <a:r>
              <a:rPr lang="zh-CN" alt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次比较）</a:t>
            </a:r>
            <a:r>
              <a:rPr 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,6</a:t>
            </a:r>
            <a:r>
              <a:rPr lang="zh-CN" alt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个数中的最大数</a:t>
            </a:r>
            <a:r>
              <a:rPr lang="en-US" dirty="0">
                <a:solidFill>
                  <a:srgbClr val="F5F5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8</a:t>
            </a:r>
            <a:r>
              <a:rPr lang="zh-CN" alt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沉底</a:t>
            </a:r>
            <a:r>
              <a:rPr 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,</a:t>
            </a:r>
            <a:r>
              <a:rPr lang="zh-CN" alt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小数浮起。</a:t>
            </a:r>
            <a:endParaRPr lang="zh-CN" altLang="en-US" dirty="0"/>
          </a:p>
        </p:txBody>
      </p:sp>
      <p:grpSp>
        <p:nvGrpSpPr>
          <p:cNvPr id="58373" name="Group 22"/>
          <p:cNvGrpSpPr>
            <a:grpSpLocks/>
          </p:cNvGrpSpPr>
          <p:nvPr/>
        </p:nvGrpSpPr>
        <p:grpSpPr bwMode="auto">
          <a:xfrm>
            <a:off x="792163" y="1285875"/>
            <a:ext cx="971550" cy="2841625"/>
            <a:chOff x="0" y="0"/>
            <a:chExt cx="612" cy="1790"/>
          </a:xfrm>
        </p:grpSpPr>
        <p:sp>
          <p:nvSpPr>
            <p:cNvPr id="58374" name="Text Box 10"/>
            <p:cNvSpPr>
              <a:spLocks noChangeArrowheads="1"/>
            </p:cNvSpPr>
            <p:nvPr/>
          </p:nvSpPr>
          <p:spPr bwMode="auto">
            <a:xfrm>
              <a:off x="159" y="336"/>
              <a:ext cx="272" cy="14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3</a:t>
              </a:r>
              <a:endPara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7</a:t>
              </a:r>
              <a:endPara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5</a:t>
              </a:r>
              <a:endPara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6</a:t>
              </a:r>
              <a:endPara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8</a:t>
              </a:r>
              <a:endPara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0</a:t>
              </a:r>
              <a:endParaRPr lang="zh-CN" altLang="en-US"/>
            </a:p>
          </p:txBody>
        </p:sp>
        <p:sp>
          <p:nvSpPr>
            <p:cNvPr id="58375" name="Text Box 16"/>
            <p:cNvSpPr>
              <a:spLocks noChangeArrowheads="1"/>
            </p:cNvSpPr>
            <p:nvPr/>
          </p:nvSpPr>
          <p:spPr bwMode="auto">
            <a:xfrm>
              <a:off x="0" y="0"/>
              <a:ext cx="6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zh-CN" altLang="en-US" b="1">
                  <a:solidFill>
                    <a:srgbClr val="FF0000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开始</a:t>
              </a:r>
              <a:endParaRPr lang="zh-CN" altLang="en-US"/>
            </a:p>
          </p:txBody>
        </p:sp>
      </p:grpSp>
      <p:grpSp>
        <p:nvGrpSpPr>
          <p:cNvPr id="58376" name="Group 23"/>
          <p:cNvGrpSpPr>
            <a:grpSpLocks/>
          </p:cNvGrpSpPr>
          <p:nvPr/>
        </p:nvGrpSpPr>
        <p:grpSpPr bwMode="auto">
          <a:xfrm>
            <a:off x="1835150" y="1279525"/>
            <a:ext cx="647700" cy="2847975"/>
            <a:chOff x="0" y="0"/>
            <a:chExt cx="408" cy="1794"/>
          </a:xfrm>
        </p:grpSpPr>
        <p:sp>
          <p:nvSpPr>
            <p:cNvPr id="58377" name="Text Box 11"/>
            <p:cNvSpPr>
              <a:spLocks noChangeArrowheads="1"/>
            </p:cNvSpPr>
            <p:nvPr/>
          </p:nvSpPr>
          <p:spPr bwMode="auto">
            <a:xfrm>
              <a:off x="114" y="340"/>
              <a:ext cx="272" cy="14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3</a:t>
              </a:r>
              <a:endPara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5</a:t>
              </a:r>
              <a:endPara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6</a:t>
              </a:r>
              <a:endPara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7</a:t>
              </a:r>
              <a:endPara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0</a:t>
              </a:r>
              <a:endPara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8</a:t>
              </a:r>
              <a:endParaRPr lang="zh-CN" altLang="en-US"/>
            </a:p>
          </p:txBody>
        </p:sp>
        <p:sp>
          <p:nvSpPr>
            <p:cNvPr id="58378" name="Rectangle 17"/>
            <p:cNvSpPr>
              <a:spLocks noChangeArrowheads="1"/>
            </p:cNvSpPr>
            <p:nvPr/>
          </p:nvSpPr>
          <p:spPr bwMode="auto">
            <a:xfrm>
              <a:off x="0" y="0"/>
              <a:ext cx="40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一</a:t>
              </a:r>
              <a:endParaRPr lang="zh-CN" altLang="en-US" dirty="0"/>
            </a:p>
          </p:txBody>
        </p:sp>
      </p:grpSp>
      <p:grpSp>
        <p:nvGrpSpPr>
          <p:cNvPr id="58379" name="Group 24"/>
          <p:cNvGrpSpPr>
            <a:grpSpLocks/>
          </p:cNvGrpSpPr>
          <p:nvPr/>
        </p:nvGrpSpPr>
        <p:grpSpPr bwMode="auto">
          <a:xfrm>
            <a:off x="2879725" y="1289050"/>
            <a:ext cx="828675" cy="2838450"/>
            <a:chOff x="0" y="0"/>
            <a:chExt cx="522" cy="1788"/>
          </a:xfrm>
        </p:grpSpPr>
        <p:sp>
          <p:nvSpPr>
            <p:cNvPr id="58380" name="Text Box 12"/>
            <p:cNvSpPr>
              <a:spLocks noChangeArrowheads="1"/>
            </p:cNvSpPr>
            <p:nvPr/>
          </p:nvSpPr>
          <p:spPr bwMode="auto">
            <a:xfrm>
              <a:off x="114" y="334"/>
              <a:ext cx="272" cy="14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3</a:t>
              </a:r>
              <a:endPara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5</a:t>
              </a:r>
              <a:endPara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6</a:t>
              </a:r>
              <a:endPara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0</a:t>
              </a:r>
              <a:endPara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7</a:t>
              </a:r>
              <a:endPara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8</a:t>
              </a:r>
              <a:endParaRPr lang="zh-CN" altLang="en-US"/>
            </a:p>
          </p:txBody>
        </p:sp>
        <p:sp>
          <p:nvSpPr>
            <p:cNvPr id="58381" name="Rectangle 18"/>
            <p:cNvSpPr>
              <a:spLocks noChangeArrowheads="1"/>
            </p:cNvSpPr>
            <p:nvPr/>
          </p:nvSpPr>
          <p:spPr bwMode="auto">
            <a:xfrm>
              <a:off x="0" y="0"/>
              <a:ext cx="5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二</a:t>
              </a:r>
              <a:endParaRPr lang="zh-CN" altLang="en-US" dirty="0"/>
            </a:p>
          </p:txBody>
        </p:sp>
      </p:grpSp>
      <p:grpSp>
        <p:nvGrpSpPr>
          <p:cNvPr id="58382" name="Group 25"/>
          <p:cNvGrpSpPr>
            <a:grpSpLocks/>
          </p:cNvGrpSpPr>
          <p:nvPr/>
        </p:nvGrpSpPr>
        <p:grpSpPr bwMode="auto">
          <a:xfrm>
            <a:off x="4032250" y="1268413"/>
            <a:ext cx="647700" cy="2857500"/>
            <a:chOff x="0" y="0"/>
            <a:chExt cx="408" cy="1800"/>
          </a:xfrm>
        </p:grpSpPr>
        <p:sp>
          <p:nvSpPr>
            <p:cNvPr id="58383" name="Text Box 13"/>
            <p:cNvSpPr>
              <a:spLocks noChangeArrowheads="1"/>
            </p:cNvSpPr>
            <p:nvPr/>
          </p:nvSpPr>
          <p:spPr bwMode="auto">
            <a:xfrm>
              <a:off x="113" y="346"/>
              <a:ext cx="272" cy="14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3</a:t>
              </a:r>
              <a:endPara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5</a:t>
              </a:r>
              <a:endPara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0</a:t>
              </a:r>
              <a:endPara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6</a:t>
              </a:r>
              <a:endPara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7</a:t>
              </a:r>
              <a:endPara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8</a:t>
              </a:r>
              <a:endParaRPr lang="zh-CN" altLang="en-US"/>
            </a:p>
          </p:txBody>
        </p:sp>
        <p:sp>
          <p:nvSpPr>
            <p:cNvPr id="58384" name="Rectangle 19"/>
            <p:cNvSpPr>
              <a:spLocks noChangeArrowheads="1"/>
            </p:cNvSpPr>
            <p:nvPr/>
          </p:nvSpPr>
          <p:spPr bwMode="auto">
            <a:xfrm>
              <a:off x="0" y="0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三</a:t>
              </a:r>
              <a:endParaRPr lang="zh-CN" altLang="en-US" dirty="0"/>
            </a:p>
          </p:txBody>
        </p:sp>
      </p:grpSp>
      <p:grpSp>
        <p:nvGrpSpPr>
          <p:cNvPr id="58385" name="Group 35"/>
          <p:cNvGrpSpPr>
            <a:grpSpLocks/>
          </p:cNvGrpSpPr>
          <p:nvPr/>
        </p:nvGrpSpPr>
        <p:grpSpPr bwMode="auto">
          <a:xfrm>
            <a:off x="5184775" y="1268413"/>
            <a:ext cx="827088" cy="2873375"/>
            <a:chOff x="0" y="0"/>
            <a:chExt cx="521" cy="1810"/>
          </a:xfrm>
        </p:grpSpPr>
        <p:sp>
          <p:nvSpPr>
            <p:cNvPr id="58386" name="Text Box 14"/>
            <p:cNvSpPr>
              <a:spLocks noChangeArrowheads="1"/>
            </p:cNvSpPr>
            <p:nvPr/>
          </p:nvSpPr>
          <p:spPr bwMode="auto">
            <a:xfrm>
              <a:off x="113" y="356"/>
              <a:ext cx="272" cy="14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3</a:t>
              </a:r>
              <a:endPara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0</a:t>
              </a:r>
              <a:endPara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5</a:t>
              </a:r>
              <a:endPara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6</a:t>
              </a:r>
              <a:endPara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7</a:t>
              </a:r>
              <a:endPara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8</a:t>
              </a:r>
              <a:endParaRPr lang="zh-CN" altLang="en-US"/>
            </a:p>
          </p:txBody>
        </p:sp>
        <p:sp>
          <p:nvSpPr>
            <p:cNvPr id="58387" name="Rectangle 20"/>
            <p:cNvSpPr>
              <a:spLocks noChangeArrowheads="1"/>
            </p:cNvSpPr>
            <p:nvPr/>
          </p:nvSpPr>
          <p:spPr bwMode="auto">
            <a:xfrm>
              <a:off x="0" y="0"/>
              <a:ext cx="5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 smtClean="0">
                  <a:solidFill>
                    <a:srgbClr val="FF0000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四</a:t>
              </a:r>
              <a:endParaRPr lang="zh-CN" altLang="en-US" dirty="0"/>
            </a:p>
          </p:txBody>
        </p:sp>
      </p:grpSp>
      <p:grpSp>
        <p:nvGrpSpPr>
          <p:cNvPr id="58388" name="Group 28"/>
          <p:cNvGrpSpPr>
            <a:grpSpLocks/>
          </p:cNvGrpSpPr>
          <p:nvPr/>
        </p:nvGrpSpPr>
        <p:grpSpPr bwMode="auto">
          <a:xfrm>
            <a:off x="6445250" y="1304925"/>
            <a:ext cx="647700" cy="2820988"/>
            <a:chOff x="0" y="0"/>
            <a:chExt cx="408" cy="1777"/>
          </a:xfrm>
        </p:grpSpPr>
        <p:sp>
          <p:nvSpPr>
            <p:cNvPr id="58389" name="Text Box 15"/>
            <p:cNvSpPr>
              <a:spLocks noChangeArrowheads="1"/>
            </p:cNvSpPr>
            <p:nvPr/>
          </p:nvSpPr>
          <p:spPr bwMode="auto">
            <a:xfrm>
              <a:off x="90" y="323"/>
              <a:ext cx="272" cy="14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0</a:t>
              </a:r>
              <a:endPara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3</a:t>
              </a:r>
              <a:endPara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5</a:t>
              </a:r>
              <a:endPara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6</a:t>
              </a:r>
              <a:endPara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7</a:t>
              </a:r>
              <a:endPara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8</a:t>
              </a:r>
              <a:endParaRPr lang="zh-CN" altLang="en-US"/>
            </a:p>
          </p:txBody>
        </p:sp>
        <p:sp>
          <p:nvSpPr>
            <p:cNvPr id="58390" name="Rectangle 21"/>
            <p:cNvSpPr>
              <a:spLocks noChangeArrowheads="1"/>
            </p:cNvSpPr>
            <p:nvPr/>
          </p:nvSpPr>
          <p:spPr bwMode="auto">
            <a:xfrm>
              <a:off x="0" y="0"/>
              <a:ext cx="40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五</a:t>
              </a:r>
              <a:endParaRPr lang="zh-CN" altLang="en-US" dirty="0"/>
            </a:p>
          </p:txBody>
        </p:sp>
      </p:grpSp>
      <p:sp>
        <p:nvSpPr>
          <p:cNvPr id="58391" name="Rectangle 29"/>
          <p:cNvSpPr>
            <a:spLocks noChangeArrowheads="1"/>
          </p:cNvSpPr>
          <p:nvPr/>
        </p:nvSpPr>
        <p:spPr bwMode="auto">
          <a:xfrm>
            <a:off x="0" y="4652963"/>
            <a:ext cx="90154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indent="266700">
              <a:tabLst>
                <a:tab pos="2163763" algn="l"/>
              </a:tabLst>
            </a:pPr>
            <a:r>
              <a:rPr lang="zh-CN" altLang="en-US">
                <a:latin typeface="隶书" pitchFamily="49" charset="-122"/>
                <a:ea typeface="隶书" pitchFamily="49" charset="-122"/>
                <a:sym typeface="隶书" pitchFamily="49" charset="-122"/>
              </a:rPr>
              <a:t>经第二趟排序（共</a:t>
            </a:r>
            <a:r>
              <a:rPr lang="en-US">
                <a:latin typeface="隶书" pitchFamily="49" charset="-122"/>
                <a:ea typeface="隶书" pitchFamily="49" charset="-122"/>
                <a:sym typeface="隶书" pitchFamily="49" charset="-122"/>
              </a:rPr>
              <a:t>4</a:t>
            </a:r>
            <a:r>
              <a:rPr lang="zh-CN" altLang="en-US">
                <a:latin typeface="隶书" pitchFamily="49" charset="-122"/>
                <a:ea typeface="隶书" pitchFamily="49" charset="-122"/>
                <a:sym typeface="隶书" pitchFamily="49" charset="-122"/>
              </a:rPr>
              <a:t>次比较），得到次大数</a:t>
            </a:r>
            <a:r>
              <a:rPr lang="en-US">
                <a:solidFill>
                  <a:srgbClr val="F5F5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7</a:t>
            </a:r>
            <a:r>
              <a:rPr lang="zh-CN" altLang="en-US">
                <a:latin typeface="隶书" pitchFamily="49" charset="-122"/>
                <a:ea typeface="隶书" pitchFamily="49" charset="-122"/>
                <a:sym typeface="隶书" pitchFamily="49" charset="-122"/>
              </a:rPr>
              <a:t>排在倒数第二位置。</a:t>
            </a:r>
            <a:endParaRPr lang="zh-CN" altLang="en-US"/>
          </a:p>
        </p:txBody>
      </p:sp>
      <p:grpSp>
        <p:nvGrpSpPr>
          <p:cNvPr id="58392" name="Group 32"/>
          <p:cNvGrpSpPr>
            <a:grpSpLocks/>
          </p:cNvGrpSpPr>
          <p:nvPr/>
        </p:nvGrpSpPr>
        <p:grpSpPr bwMode="auto">
          <a:xfrm>
            <a:off x="7416800" y="1284288"/>
            <a:ext cx="971550" cy="2841625"/>
            <a:chOff x="0" y="0"/>
            <a:chExt cx="612" cy="1790"/>
          </a:xfrm>
        </p:grpSpPr>
        <p:sp>
          <p:nvSpPr>
            <p:cNvPr id="58393" name="Text Box 33"/>
            <p:cNvSpPr>
              <a:spLocks noChangeArrowheads="1"/>
            </p:cNvSpPr>
            <p:nvPr/>
          </p:nvSpPr>
          <p:spPr bwMode="auto">
            <a:xfrm>
              <a:off x="159" y="336"/>
              <a:ext cx="272" cy="14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0</a:t>
              </a:r>
              <a:endPara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3</a:t>
              </a:r>
              <a:endPara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5</a:t>
              </a:r>
              <a:endPara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6</a:t>
              </a:r>
              <a:endPara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7</a:t>
              </a:r>
              <a:endPara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8</a:t>
              </a:r>
              <a:endParaRPr lang="zh-CN" altLang="en-US"/>
            </a:p>
          </p:txBody>
        </p:sp>
        <p:sp>
          <p:nvSpPr>
            <p:cNvPr id="58394" name="Text Box 34"/>
            <p:cNvSpPr>
              <a:spLocks noChangeArrowheads="1"/>
            </p:cNvSpPr>
            <p:nvPr/>
          </p:nvSpPr>
          <p:spPr bwMode="auto">
            <a:xfrm>
              <a:off x="0" y="0"/>
              <a:ext cx="6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zh-CN" altLang="en-US" b="1">
                  <a:solidFill>
                    <a:srgbClr val="FF0000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结果</a:t>
              </a:r>
              <a:endParaRPr lang="zh-CN" altLang="en-US"/>
            </a:p>
          </p:txBody>
        </p:sp>
      </p:grpSp>
      <p:sp>
        <p:nvSpPr>
          <p:cNvPr id="58395" name="标题 8"/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-511175"/>
            <a:ext cx="8691563" cy="1131888"/>
          </a:xfrm>
          <a:prstGeom prst="roundRect">
            <a:avLst>
              <a:gd name="adj" fmla="val 16667"/>
            </a:avLst>
          </a:prstGeom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5000"/>
              </a:spcBef>
            </a:pPr>
            <a:r>
              <a:rPr lang="zh-CN" sz="3200">
                <a:latin typeface="隶书" pitchFamily="49" charset="-122"/>
                <a:ea typeface="隶书" pitchFamily="49" charset="-122"/>
                <a:sym typeface="隶书" pitchFamily="49" charset="-122"/>
              </a:rPr>
              <a:t>冒泡法排序（续）</a:t>
            </a:r>
            <a:endParaRPr lang="zh-CN" sz="3200"/>
          </a:p>
        </p:txBody>
      </p:sp>
      <p:sp>
        <p:nvSpPr>
          <p:cNvPr id="58396" name="标题 8"/>
          <p:cNvSpPr>
            <a:spLocks noChangeArrowheads="1"/>
          </p:cNvSpPr>
          <p:nvPr/>
        </p:nvSpPr>
        <p:spPr bwMode="auto">
          <a:xfrm>
            <a:off x="34925" y="333375"/>
            <a:ext cx="8693150" cy="941388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spcBef>
                <a:spcPct val="5000"/>
              </a:spcBef>
            </a:pPr>
            <a:r>
              <a:rPr lang="zh-CN" altLang="en-US" b="1">
                <a:solidFill>
                  <a:srgbClr val="F5F5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以</a:t>
            </a:r>
            <a:r>
              <a:rPr lang="en-US" b="1">
                <a:solidFill>
                  <a:srgbClr val="F5F5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6</a:t>
            </a:r>
            <a:r>
              <a:rPr lang="zh-CN" altLang="en-US" b="1">
                <a:solidFill>
                  <a:srgbClr val="F5F5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个数：</a:t>
            </a:r>
            <a:r>
              <a:rPr lang="en-US" b="1">
                <a:solidFill>
                  <a:srgbClr val="F5F5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3</a:t>
            </a:r>
            <a:r>
              <a:rPr lang="zh-CN" altLang="en-US" b="1">
                <a:solidFill>
                  <a:srgbClr val="F5F5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、</a:t>
            </a:r>
            <a:r>
              <a:rPr lang="en-US" b="1">
                <a:solidFill>
                  <a:srgbClr val="F5F5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7</a:t>
            </a:r>
            <a:r>
              <a:rPr lang="zh-CN" altLang="en-US" b="1">
                <a:solidFill>
                  <a:srgbClr val="F5F5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、</a:t>
            </a:r>
            <a:r>
              <a:rPr lang="en-US" b="1">
                <a:solidFill>
                  <a:srgbClr val="F5F5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5</a:t>
            </a:r>
            <a:r>
              <a:rPr lang="zh-CN" altLang="en-US" b="1">
                <a:solidFill>
                  <a:srgbClr val="F5F5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、</a:t>
            </a:r>
            <a:r>
              <a:rPr lang="en-US" b="1">
                <a:solidFill>
                  <a:srgbClr val="F5F5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6</a:t>
            </a:r>
            <a:r>
              <a:rPr lang="zh-CN" altLang="en-US" b="1">
                <a:solidFill>
                  <a:srgbClr val="F5F5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、</a:t>
            </a:r>
            <a:r>
              <a:rPr lang="en-US" b="1">
                <a:solidFill>
                  <a:srgbClr val="F5F5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8</a:t>
            </a:r>
            <a:r>
              <a:rPr lang="zh-CN" altLang="en-US" b="1">
                <a:solidFill>
                  <a:srgbClr val="F5F5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、</a:t>
            </a:r>
            <a:r>
              <a:rPr lang="en-US" b="1">
                <a:solidFill>
                  <a:srgbClr val="F5F5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0</a:t>
            </a:r>
            <a:r>
              <a:rPr lang="zh-CN" altLang="en-US" b="1">
                <a:solidFill>
                  <a:srgbClr val="F5F5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，从小到大排序为例。</a:t>
            </a:r>
            <a:r>
              <a:rPr lang="zh-CN" altLang="en-US">
                <a:solidFill>
                  <a:srgbClr val="F5F5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/>
            </a:r>
            <a:br>
              <a:rPr lang="zh-CN" altLang="en-US">
                <a:solidFill>
                  <a:srgbClr val="F5F5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</a:br>
            <a:r>
              <a:rPr lang="zh-CN" altLang="en-US" b="1">
                <a:solidFill>
                  <a:srgbClr val="F5F5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冒泡法的思路：将相邻的两个数比较，将小的交换到前头。</a:t>
            </a:r>
            <a:endParaRPr lang="zh-CN" altLang="en-US" b="1">
              <a:solidFill>
                <a:srgbClr val="F5F500"/>
              </a:solidFill>
              <a:latin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8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8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8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8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8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8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8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8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8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8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8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8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8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8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8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8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8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8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8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 bldLvl="0" autoUpdateAnimBg="0"/>
      <p:bldP spid="58372" grpId="0" bldLvl="0" autoUpdateAnimBg="0"/>
      <p:bldP spid="58391" grpId="0" bldLvl="0" autoUpdateAnimBg="0"/>
      <p:bldP spid="58396" grpId="0" bldLvl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-303213"/>
            <a:ext cx="7924800" cy="1131888"/>
          </a:xfrm>
          <a:prstGeom prst="roundRect">
            <a:avLst>
              <a:gd name="adj" fmla="val 16667"/>
            </a:avLst>
          </a:prstGeom>
          <a:ln/>
        </p:spPr>
        <p:txBody>
          <a:bodyPr/>
          <a:lstStyle/>
          <a:p>
            <a:r>
              <a:rPr lang="zh-CN" sz="3200">
                <a:latin typeface="隶书" pitchFamily="49" charset="-122"/>
                <a:ea typeface="隶书" pitchFamily="49" charset="-122"/>
                <a:sym typeface="隶书" pitchFamily="49" charset="-122"/>
              </a:rPr>
              <a:t>冒泡法排序 （续）</a:t>
            </a:r>
            <a:endParaRPr lang="zh-CN"/>
          </a:p>
        </p:txBody>
      </p:sp>
      <p:grpSp>
        <p:nvGrpSpPr>
          <p:cNvPr id="59395" name="Group 36"/>
          <p:cNvGrpSpPr>
            <a:grpSpLocks/>
          </p:cNvGrpSpPr>
          <p:nvPr/>
        </p:nvGrpSpPr>
        <p:grpSpPr bwMode="auto">
          <a:xfrm>
            <a:off x="1871663" y="3190875"/>
            <a:ext cx="5940425" cy="3009900"/>
            <a:chOff x="0" y="0"/>
            <a:chExt cx="3861" cy="2236"/>
          </a:xfrm>
        </p:grpSpPr>
        <p:sp>
          <p:nvSpPr>
            <p:cNvPr id="59396" name="Rectangle 22"/>
            <p:cNvSpPr>
              <a:spLocks noChangeArrowheads="1"/>
            </p:cNvSpPr>
            <p:nvPr/>
          </p:nvSpPr>
          <p:spPr bwMode="auto">
            <a:xfrm>
              <a:off x="0" y="0"/>
              <a:ext cx="3861" cy="2236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chemeClr val="bg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>
                  <a:solidFill>
                    <a:schemeClr val="bg2"/>
                  </a:solidFill>
                  <a:ea typeface="楷体_GB2312" pitchFamily="1" charset="-122"/>
                </a:rPr>
                <a:t>      for (i=0; i&lt;n; i++)</a:t>
              </a:r>
              <a:endParaRPr lang="zh-CN" altLang="en-US">
                <a:solidFill>
                  <a:schemeClr val="bg2"/>
                </a:solidFill>
                <a:ea typeface="楷体_GB2312" pitchFamily="1" charset="-122"/>
              </a:endParaRPr>
            </a:p>
            <a:p>
              <a:pPr algn="just"/>
              <a:r>
                <a:rPr lang="zh-CN" altLang="en-US">
                  <a:solidFill>
                    <a:schemeClr val="bg2"/>
                  </a:solidFill>
                  <a:ea typeface="楷体_GB2312" pitchFamily="1" charset="-122"/>
                </a:rPr>
                <a:t>           输入</a:t>
              </a:r>
              <a:r>
                <a:rPr lang="en-US">
                  <a:solidFill>
                    <a:schemeClr val="bg2"/>
                  </a:solidFill>
                  <a:ea typeface="楷体_GB2312" pitchFamily="1" charset="-122"/>
                </a:rPr>
                <a:t>a[i] </a:t>
              </a:r>
              <a:endParaRPr lang="zh-CN" altLang="en-US">
                <a:solidFill>
                  <a:schemeClr val="bg2"/>
                </a:solidFill>
                <a:ea typeface="楷体_GB2312" pitchFamily="1" charset="-122"/>
              </a:endParaRPr>
            </a:p>
            <a:p>
              <a:pPr lvl="1" algn="just"/>
              <a:r>
                <a:rPr lang="en-US">
                  <a:solidFill>
                    <a:schemeClr val="bg2"/>
                  </a:solidFill>
                  <a:ea typeface="楷体_GB2312" pitchFamily="1" charset="-122"/>
                </a:rPr>
                <a:t>for (i=1;i&lt;n; i++) </a:t>
              </a:r>
              <a:endParaRPr lang="zh-CN" altLang="en-US">
                <a:solidFill>
                  <a:schemeClr val="bg2"/>
                </a:solidFill>
                <a:ea typeface="楷体_GB2312" pitchFamily="1" charset="-122"/>
              </a:endParaRPr>
            </a:p>
            <a:p>
              <a:pPr lvl="1" algn="just"/>
              <a:r>
                <a:rPr lang="en-US">
                  <a:solidFill>
                    <a:schemeClr val="bg2"/>
                  </a:solidFill>
                  <a:ea typeface="楷体_GB2312" pitchFamily="1" charset="-122"/>
                </a:rPr>
                <a:t>      for (j=0; j&lt;n-i; j++)</a:t>
              </a:r>
              <a:endParaRPr lang="zh-CN" altLang="en-US">
                <a:solidFill>
                  <a:schemeClr val="bg2"/>
                </a:solidFill>
                <a:ea typeface="楷体_GB2312" pitchFamily="1" charset="-122"/>
              </a:endParaRPr>
            </a:p>
            <a:p>
              <a:pPr lvl="1" algn="just"/>
              <a:r>
                <a:rPr lang="en-US">
                  <a:solidFill>
                    <a:schemeClr val="bg2"/>
                  </a:solidFill>
                  <a:ea typeface="楷体_GB2312" pitchFamily="1" charset="-122"/>
                </a:rPr>
                <a:t>                a[j]&gt;a[j+1]</a:t>
              </a:r>
              <a:endParaRPr lang="zh-CN" altLang="en-US">
                <a:solidFill>
                  <a:schemeClr val="bg2"/>
                </a:solidFill>
                <a:ea typeface="楷体_GB2312" pitchFamily="1" charset="-122"/>
              </a:endParaRPr>
            </a:p>
            <a:p>
              <a:pPr lvl="1" algn="just"/>
              <a:r>
                <a:rPr lang="en-US">
                  <a:solidFill>
                    <a:schemeClr val="bg2"/>
                  </a:solidFill>
                  <a:ea typeface="楷体_GB2312" pitchFamily="1" charset="-122"/>
                </a:rPr>
                <a:t>           T                              F </a:t>
              </a:r>
            </a:p>
            <a:p>
              <a:pPr algn="just"/>
              <a:r>
                <a:rPr lang="en-US">
                  <a:solidFill>
                    <a:schemeClr val="bg2"/>
                  </a:solidFill>
                  <a:ea typeface="楷体_GB2312" pitchFamily="1" charset="-122"/>
                </a:rPr>
                <a:t>         a[j]</a:t>
              </a:r>
              <a:r>
                <a:rPr lang="zh-CN" altLang="en-US">
                  <a:solidFill>
                    <a:schemeClr val="bg2"/>
                  </a:solidFill>
                  <a:ea typeface="楷体_GB2312" pitchFamily="1" charset="-122"/>
                </a:rPr>
                <a:t>与</a:t>
              </a:r>
              <a:r>
                <a:rPr lang="en-US">
                  <a:solidFill>
                    <a:schemeClr val="bg2"/>
                  </a:solidFill>
                  <a:ea typeface="楷体_GB2312" pitchFamily="1" charset="-122"/>
                </a:rPr>
                <a:t>a[j+1]</a:t>
              </a:r>
              <a:r>
                <a:rPr lang="zh-CN" altLang="en-US">
                  <a:solidFill>
                    <a:schemeClr val="bg2"/>
                  </a:solidFill>
                  <a:ea typeface="楷体_GB2312" pitchFamily="1" charset="-122"/>
                </a:rPr>
                <a:t>交换</a:t>
              </a:r>
            </a:p>
            <a:p>
              <a:pPr lvl="2" algn="just">
                <a:spcBef>
                  <a:spcPts val="150"/>
                </a:spcBef>
              </a:pPr>
              <a:r>
                <a:rPr lang="zh-CN" altLang="en-US">
                  <a:solidFill>
                    <a:schemeClr val="bg2"/>
                  </a:solidFill>
                  <a:ea typeface="楷体_GB2312" pitchFamily="1" charset="-122"/>
                </a:rPr>
                <a:t>        输出</a:t>
              </a:r>
              <a:r>
                <a:rPr lang="en-US">
                  <a:solidFill>
                    <a:schemeClr val="bg2"/>
                  </a:solidFill>
                  <a:ea typeface="楷体_GB2312" pitchFamily="1" charset="-122"/>
                </a:rPr>
                <a:t>a[0]~a[n-1]</a:t>
              </a:r>
              <a:endParaRPr lang="zh-CN" altLang="en-US"/>
            </a:p>
          </p:txBody>
        </p:sp>
        <p:sp>
          <p:nvSpPr>
            <p:cNvPr id="59397" name="Line 23"/>
            <p:cNvSpPr>
              <a:spLocks noChangeShapeType="1"/>
            </p:cNvSpPr>
            <p:nvPr/>
          </p:nvSpPr>
          <p:spPr bwMode="auto">
            <a:xfrm>
              <a:off x="307" y="869"/>
              <a:ext cx="3539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59398" name="Line 24"/>
            <p:cNvSpPr>
              <a:spLocks noChangeShapeType="1"/>
            </p:cNvSpPr>
            <p:nvPr/>
          </p:nvSpPr>
          <p:spPr bwMode="auto">
            <a:xfrm>
              <a:off x="606" y="1144"/>
              <a:ext cx="3255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59399" name="Line 25"/>
            <p:cNvSpPr>
              <a:spLocks noChangeShapeType="1"/>
            </p:cNvSpPr>
            <p:nvPr/>
          </p:nvSpPr>
          <p:spPr bwMode="auto">
            <a:xfrm>
              <a:off x="592" y="1618"/>
              <a:ext cx="3239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59400" name="Line 26"/>
            <p:cNvSpPr>
              <a:spLocks noChangeShapeType="1"/>
            </p:cNvSpPr>
            <p:nvPr/>
          </p:nvSpPr>
          <p:spPr bwMode="auto">
            <a:xfrm>
              <a:off x="592" y="1136"/>
              <a:ext cx="1617" cy="482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59401" name="Line 27"/>
            <p:cNvSpPr>
              <a:spLocks noChangeShapeType="1"/>
            </p:cNvSpPr>
            <p:nvPr/>
          </p:nvSpPr>
          <p:spPr bwMode="auto">
            <a:xfrm flipV="1">
              <a:off x="2208" y="1139"/>
              <a:ext cx="1613" cy="479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59402" name="Line 28"/>
            <p:cNvSpPr>
              <a:spLocks noChangeShapeType="1"/>
            </p:cNvSpPr>
            <p:nvPr/>
          </p:nvSpPr>
          <p:spPr bwMode="auto">
            <a:xfrm>
              <a:off x="8" y="1912"/>
              <a:ext cx="3814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59403" name="Line 29"/>
            <p:cNvSpPr>
              <a:spLocks noChangeShapeType="1"/>
            </p:cNvSpPr>
            <p:nvPr/>
          </p:nvSpPr>
          <p:spPr bwMode="auto">
            <a:xfrm>
              <a:off x="300" y="869"/>
              <a:ext cx="1" cy="1043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59404" name="Line 30"/>
            <p:cNvSpPr>
              <a:spLocks noChangeShapeType="1"/>
            </p:cNvSpPr>
            <p:nvPr/>
          </p:nvSpPr>
          <p:spPr bwMode="auto">
            <a:xfrm>
              <a:off x="592" y="1136"/>
              <a:ext cx="1" cy="776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59405" name="Line 31"/>
            <p:cNvSpPr>
              <a:spLocks noChangeShapeType="1"/>
            </p:cNvSpPr>
            <p:nvPr/>
          </p:nvSpPr>
          <p:spPr bwMode="auto">
            <a:xfrm>
              <a:off x="2208" y="1618"/>
              <a:ext cx="1" cy="294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59406" name="Line 32"/>
            <p:cNvSpPr>
              <a:spLocks noChangeShapeType="1"/>
            </p:cNvSpPr>
            <p:nvPr/>
          </p:nvSpPr>
          <p:spPr bwMode="auto">
            <a:xfrm>
              <a:off x="337" y="288"/>
              <a:ext cx="3524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59407" name="Line 33"/>
            <p:cNvSpPr>
              <a:spLocks noChangeShapeType="1"/>
            </p:cNvSpPr>
            <p:nvPr/>
          </p:nvSpPr>
          <p:spPr bwMode="auto">
            <a:xfrm>
              <a:off x="337" y="288"/>
              <a:ext cx="1" cy="295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59408" name="Line 34"/>
            <p:cNvSpPr>
              <a:spLocks noChangeShapeType="1"/>
            </p:cNvSpPr>
            <p:nvPr/>
          </p:nvSpPr>
          <p:spPr bwMode="auto">
            <a:xfrm>
              <a:off x="0" y="583"/>
              <a:ext cx="386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59409" name="Text Box 35"/>
          <p:cNvSpPr>
            <a:spLocks noChangeArrowheads="1"/>
          </p:cNvSpPr>
          <p:nvPr/>
        </p:nvSpPr>
        <p:spPr bwMode="auto">
          <a:xfrm>
            <a:off x="674688" y="769938"/>
            <a:ext cx="7667625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b="1">
                <a:latin typeface="隶书" pitchFamily="49" charset="-122"/>
                <a:ea typeface="隶书" pitchFamily="49" charset="-122"/>
                <a:sym typeface="隶书" pitchFamily="49" charset="-122"/>
              </a:rPr>
              <a:t>由前面分析可知：</a:t>
            </a:r>
          </a:p>
          <a:p>
            <a:pPr eaLnBrk="1" hangingPunct="1"/>
            <a:r>
              <a:rPr lang="zh-CN" altLang="en-US" b="1">
                <a:latin typeface="隶书" pitchFamily="49" charset="-122"/>
                <a:ea typeface="隶书" pitchFamily="49" charset="-122"/>
                <a:sym typeface="隶书" pitchFamily="49" charset="-122"/>
              </a:rPr>
              <a:t>★要排序的数必须放入数组中</a:t>
            </a:r>
          </a:p>
          <a:p>
            <a:pPr eaLnBrk="1" hangingPunct="1"/>
            <a:r>
              <a:rPr lang="zh-CN" altLang="en-US" b="1">
                <a:latin typeface="隶书" pitchFamily="49" charset="-122"/>
                <a:ea typeface="隶书" pitchFamily="49" charset="-122"/>
                <a:sym typeface="隶书" pitchFamily="49" charset="-122"/>
              </a:rPr>
              <a:t>★用二重循环控制排序过程</a:t>
            </a:r>
          </a:p>
          <a:p>
            <a:pPr eaLnBrk="1" hangingPunct="1"/>
            <a:r>
              <a:rPr lang="zh-CN" altLang="en-US" b="1">
                <a:latin typeface="隶书" pitchFamily="49" charset="-122"/>
                <a:ea typeface="隶书" pitchFamily="49" charset="-122"/>
                <a:sym typeface="隶书" pitchFamily="49" charset="-122"/>
              </a:rPr>
              <a:t>    外循环</a:t>
            </a:r>
            <a:r>
              <a:rPr lang="en-US" b="1">
                <a:latin typeface="隶书" pitchFamily="49" charset="-122"/>
                <a:ea typeface="隶书" pitchFamily="49" charset="-122"/>
                <a:sym typeface="隶书" pitchFamily="49" charset="-122"/>
              </a:rPr>
              <a:t>i</a:t>
            </a:r>
            <a:r>
              <a:rPr lang="zh-CN" altLang="en-US" b="1">
                <a:latin typeface="隶书" pitchFamily="49" charset="-122"/>
                <a:ea typeface="隶书" pitchFamily="49" charset="-122"/>
                <a:sym typeface="隶书" pitchFamily="49" charset="-122"/>
              </a:rPr>
              <a:t>控制比较趟数（</a:t>
            </a:r>
            <a:r>
              <a:rPr lang="en-US" b="1">
                <a:latin typeface="隶书" pitchFamily="49" charset="-122"/>
                <a:ea typeface="隶书" pitchFamily="49" charset="-122"/>
                <a:sym typeface="隶书" pitchFamily="49" charset="-122"/>
              </a:rPr>
              <a:t>n-1</a:t>
            </a:r>
            <a:r>
              <a:rPr lang="zh-CN" altLang="en-US" b="1">
                <a:latin typeface="隶书" pitchFamily="49" charset="-122"/>
                <a:ea typeface="隶书" pitchFamily="49" charset="-122"/>
                <a:sym typeface="隶书" pitchFamily="49" charset="-122"/>
              </a:rPr>
              <a:t>趟）</a:t>
            </a:r>
          </a:p>
          <a:p>
            <a:pPr eaLnBrk="1" hangingPunct="1"/>
            <a:r>
              <a:rPr lang="zh-CN" altLang="en-US" b="1">
                <a:latin typeface="隶书" pitchFamily="49" charset="-122"/>
                <a:ea typeface="隶书" pitchFamily="49" charset="-122"/>
                <a:sym typeface="隶书" pitchFamily="49" charset="-122"/>
              </a:rPr>
              <a:t>    内循环</a:t>
            </a:r>
            <a:r>
              <a:rPr lang="en-US" b="1">
                <a:latin typeface="隶书" pitchFamily="49" charset="-122"/>
                <a:ea typeface="隶书" pitchFamily="49" charset="-122"/>
                <a:sym typeface="隶书" pitchFamily="49" charset="-122"/>
              </a:rPr>
              <a:t>j</a:t>
            </a:r>
            <a:r>
              <a:rPr lang="zh-CN" altLang="en-US" b="1">
                <a:latin typeface="隶书" pitchFamily="49" charset="-122"/>
                <a:ea typeface="隶书" pitchFamily="49" charset="-122"/>
                <a:sym typeface="隶书" pitchFamily="49" charset="-122"/>
              </a:rPr>
              <a:t>控制一趟比较的次数（</a:t>
            </a:r>
            <a:r>
              <a:rPr lang="en-US" b="1">
                <a:latin typeface="隶书" pitchFamily="49" charset="-122"/>
                <a:ea typeface="隶书" pitchFamily="49" charset="-122"/>
                <a:sym typeface="隶书" pitchFamily="49" charset="-122"/>
              </a:rPr>
              <a:t>n-i</a:t>
            </a:r>
            <a:r>
              <a:rPr lang="zh-CN" altLang="en-US" b="1">
                <a:latin typeface="隶书" pitchFamily="49" charset="-122"/>
                <a:ea typeface="隶书" pitchFamily="49" charset="-122"/>
                <a:sym typeface="隶书" pitchFamily="49" charset="-122"/>
              </a:rPr>
              <a:t>次）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50" y="908050"/>
            <a:ext cx="5740400" cy="5508625"/>
          </a:xfrm>
          <a:solidFill>
            <a:schemeClr val="tx1"/>
          </a:solidFill>
          <a:ln/>
        </p:spPr>
        <p:txBody>
          <a:bodyPr/>
          <a:lstStyle/>
          <a:p>
            <a:pPr marL="342900" indent="-342900" algn="l"/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#define  N  6</a:t>
            </a:r>
            <a:endParaRPr lang="zh-CN" altLang="en-US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marL="342900" indent="-342900" algn="l"/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void main( )</a:t>
            </a:r>
            <a:endParaRPr lang="zh-CN" altLang="en-US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marL="342900" indent="-342900" algn="l"/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{ int a[N];</a:t>
            </a:r>
            <a:endParaRPr lang="zh-CN" altLang="en-US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marL="342900" indent="-342900" algn="l"/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int i,j,t;</a:t>
            </a:r>
            <a:endParaRPr lang="zh-CN" altLang="en-US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marL="342900" indent="-342900" algn="l"/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for (i=0; i&lt;N; i++)</a:t>
            </a:r>
            <a:endParaRPr lang="zh-CN" altLang="en-US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marL="342900" indent="-342900" algn="l"/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scanf("%d",&amp;a[i]);</a:t>
            </a:r>
            <a:endParaRPr lang="zh-CN" altLang="en-US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marL="342900" indent="-342900" algn="l"/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for (i=1; i&lt;=N-1; i++)   /*</a:t>
            </a:r>
            <a:r>
              <a:rPr lang="zh-CN" altLang="en-US" sz="2000">
                <a:solidFill>
                  <a:schemeClr val="bg2"/>
                </a:solidFill>
              </a:rPr>
              <a:t>控制比较的趟数 *</a:t>
            </a:r>
            <a:r>
              <a:rPr lang="en-US" sz="2000">
                <a:solidFill>
                  <a:schemeClr val="bg2"/>
                </a:solidFill>
              </a:rPr>
              <a:t>/</a:t>
            </a:r>
            <a:endParaRPr lang="en-US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marL="342900" indent="-342900" algn="l"/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for (j=0; j&lt;N-i; j++)    /*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控制</a:t>
            </a:r>
            <a:r>
              <a:rPr lang="zh-CN" altLang="en-US" sz="2000">
                <a:solidFill>
                  <a:schemeClr val="bg2"/>
                </a:solidFill>
              </a:rPr>
              <a:t>两两比较的次数 *</a:t>
            </a:r>
            <a:r>
              <a:rPr lang="en-US" sz="2000">
                <a:solidFill>
                  <a:schemeClr val="bg2"/>
                </a:solidFill>
              </a:rPr>
              <a:t>/</a:t>
            </a:r>
            <a:endParaRPr lang="en-US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marL="342900" indent="-342900" algn="l"/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if (a[j]&gt;a[j+1]) </a:t>
            </a:r>
            <a:endParaRPr lang="zh-CN" altLang="en-US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marL="342900" indent="-342900" algn="l"/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  { t=a[j];a[j]=a[j+1];a[j+1]=t; }</a:t>
            </a:r>
            <a:endParaRPr lang="zh-CN" altLang="en-US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marL="342900" indent="-342900" algn="l"/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printf("The sorted numbers: \n");</a:t>
            </a:r>
            <a:endParaRPr lang="zh-CN" altLang="en-US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marL="342900" indent="-342900" algn="l"/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for(i=0; i&lt;N; i++)</a:t>
            </a:r>
            <a:endParaRPr lang="zh-CN" altLang="en-US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marL="342900" indent="-342900" algn="l"/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printf("%2d", a[i]);</a:t>
            </a:r>
            <a:endParaRPr lang="zh-CN" altLang="en-US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marL="342900" indent="-342900" algn="l"/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zh-CN" altLang="en-US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60419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-376238"/>
            <a:ext cx="7924800" cy="1131888"/>
          </a:xfrm>
          <a:prstGeom prst="roundRect">
            <a:avLst>
              <a:gd name="adj" fmla="val 16667"/>
            </a:avLst>
          </a:prstGeom>
          <a:ln/>
        </p:spPr>
        <p:txBody>
          <a:bodyPr/>
          <a:lstStyle/>
          <a:p>
            <a:r>
              <a:rPr lang="zh-CN" sz="3200">
                <a:latin typeface="隶书" pitchFamily="49" charset="-122"/>
                <a:ea typeface="隶书" pitchFamily="49" charset="-122"/>
                <a:sym typeface="隶书" pitchFamily="49" charset="-122"/>
              </a:rPr>
              <a:t>冒泡法排序 （续）</a:t>
            </a:r>
            <a:endParaRPr lang="zh-CN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4811713" y="5013325"/>
            <a:ext cx="4103687" cy="1417638"/>
          </a:xfrm>
          <a:prstGeom prst="rect">
            <a:avLst/>
          </a:prstGeom>
          <a:solidFill>
            <a:srgbClr val="FFFFCC">
              <a:alpha val="50000"/>
            </a:srgbClr>
          </a:solidFill>
          <a:ln w="25400" cmpd="sng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>
                <a:solidFill>
                  <a:schemeClr val="bg2"/>
                </a:solidFill>
                <a:sym typeface="Arial" pitchFamily="34" charset="0"/>
              </a:rPr>
              <a:t>程序运行情况如下：</a:t>
            </a:r>
            <a:endParaRPr lang="zh-CN" altLang="en-US" u="sng">
              <a:solidFill>
                <a:schemeClr val="bg2"/>
              </a:solidFill>
              <a:sym typeface="Arial" pitchFamily="34" charset="0"/>
            </a:endParaRPr>
          </a:p>
          <a:p>
            <a:r>
              <a:rPr lang="en-US" u="sng">
                <a:solidFill>
                  <a:schemeClr val="bg2"/>
                </a:solidFill>
                <a:sym typeface="Arial" pitchFamily="34" charset="0"/>
              </a:rPr>
              <a:t>3  7  5  6  8  0</a:t>
            </a:r>
            <a:r>
              <a:rPr lang="en-US" u="sng">
                <a:solidFill>
                  <a:schemeClr val="bg2"/>
                </a:solidFill>
                <a:sym typeface="Wingdings 3" pitchFamily="18" charset="2"/>
              </a:rPr>
              <a:t></a:t>
            </a:r>
            <a:endParaRPr lang="en-US">
              <a:solidFill>
                <a:schemeClr val="bg2"/>
              </a:solidFill>
              <a:sym typeface="Arial" pitchFamily="34" charset="0"/>
            </a:endParaRPr>
          </a:p>
          <a:p>
            <a:r>
              <a:rPr lang="en-US">
                <a:solidFill>
                  <a:schemeClr val="bg2"/>
                </a:solidFill>
                <a:sym typeface="Arial" pitchFamily="34" charset="0"/>
              </a:rPr>
              <a:t>0  3  5  6  7  8</a:t>
            </a:r>
            <a:endParaRPr lang="zh-CN" altLang="en-US">
              <a:solidFill>
                <a:schemeClr val="bg2"/>
              </a:solidFill>
              <a:sym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6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" grpId="0" bldLvl="0" animBg="1" autoUpdateAnimBg="0"/>
      <p:bldP spid="60420" grpId="0" bldLvl="0" animBg="1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71438" y="908050"/>
            <a:ext cx="8963025" cy="50895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     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#define N 15</a:t>
            </a:r>
            <a:endParaRPr lang="zh-CN" altLang="en-US" sz="2000">
              <a:solidFill>
                <a:schemeClr val="bg2"/>
              </a:solidFill>
              <a:sym typeface="Arial" pitchFamily="34" charset="0"/>
            </a:endParaRPr>
          </a:p>
          <a:p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　　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#include &lt;stdio.h&gt;</a:t>
            </a:r>
            <a:endParaRPr lang="zh-CN" altLang="en-US" sz="2000">
              <a:solidFill>
                <a:schemeClr val="bg2"/>
              </a:solidFill>
              <a:sym typeface="Arial" pitchFamily="34" charset="0"/>
            </a:endParaRPr>
          </a:p>
          <a:p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　　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void main( )</a:t>
            </a:r>
            <a:endParaRPr lang="zh-CN" altLang="en-US" sz="2000">
              <a:solidFill>
                <a:schemeClr val="bg2"/>
              </a:solidFill>
              <a:sym typeface="Arial" pitchFamily="34" charset="0"/>
            </a:endParaRPr>
          </a:p>
          <a:p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　　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{ </a:t>
            </a:r>
            <a:endParaRPr lang="zh-CN" altLang="en-US" sz="2000">
              <a:solidFill>
                <a:schemeClr val="bg2"/>
              </a:solidFill>
              <a:sym typeface="Arial" pitchFamily="34" charset="0"/>
            </a:endParaRPr>
          </a:p>
          <a:p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　　	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int i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j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t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</a:p>
          <a:p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　　	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int a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[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N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]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={10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1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23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-5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0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78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11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104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65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-1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12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23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36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3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53}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</a:p>
          <a:p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　　	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printf("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待排数据：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")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</a:p>
          <a:p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　　  	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for(i=0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i&lt;N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i++)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 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printf("%d  "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a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[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]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)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</a:p>
          <a:p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　　  	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for(j=1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j&lt;=N-1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j++) /* 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外循环控制排序趟数 *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/</a:t>
            </a:r>
            <a:endParaRPr lang="zh-CN" altLang="en-US" sz="2000">
              <a:solidFill>
                <a:schemeClr val="bg2"/>
              </a:solidFill>
              <a:sym typeface="Arial" pitchFamily="34" charset="0"/>
            </a:endParaRPr>
          </a:p>
          <a:p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　　  	 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for(i=0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i&lt;=N-j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i++)  /* 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每趟排序时对相邻的两个数进行比较 *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/</a:t>
            </a:r>
          </a:p>
          <a:p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                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if(a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[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]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&gt;a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[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i+1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]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)	/*  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逆序就交换 *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/</a:t>
            </a:r>
            <a:endParaRPr lang="zh-CN" altLang="en-US" sz="2000">
              <a:solidFill>
                <a:schemeClr val="bg2"/>
              </a:solidFill>
              <a:sym typeface="Arial" pitchFamily="34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                 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{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t=a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[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]；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a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[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]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=a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[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i+1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]；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a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[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i+1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]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=t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}</a:t>
            </a:r>
            <a:endParaRPr lang="zh-CN" altLang="en-US" sz="2000">
              <a:solidFill>
                <a:schemeClr val="bg2"/>
              </a:solidFill>
              <a:sym typeface="Arial" pitchFamily="34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　　  	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printf("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＼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n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排序后：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")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</a:p>
          <a:p>
            <a:pPr>
              <a:lnSpc>
                <a:spcPct val="110000"/>
              </a:lnSpc>
            </a:pP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　　 	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for(i=0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i&lt;N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i++)   printf("%d "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a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[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]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)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</a:p>
          <a:p>
            <a:pPr>
              <a:lnSpc>
                <a:spcPct val="110000"/>
              </a:lnSpc>
            </a:pP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        }  </a:t>
            </a:r>
          </a:p>
        </p:txBody>
      </p:sp>
      <p:sp>
        <p:nvSpPr>
          <p:cNvPr id="61443" name="TextBox 1"/>
          <p:cNvSpPr>
            <a:spLocks noChangeArrowheads="1"/>
          </p:cNvSpPr>
          <p:nvPr/>
        </p:nvSpPr>
        <p:spPr bwMode="auto">
          <a:xfrm>
            <a:off x="682625" y="188913"/>
            <a:ext cx="6121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FFFFFF"/>
                </a:solidFill>
                <a:sym typeface="Arial" pitchFamily="34" charset="0"/>
              </a:rPr>
              <a:t>P112</a:t>
            </a:r>
            <a:r>
              <a:rPr lang="zh-CN" altLang="en-US">
                <a:solidFill>
                  <a:srgbClr val="FFFFFF"/>
                </a:solidFill>
                <a:sym typeface="Arial" pitchFamily="34" charset="0"/>
              </a:rPr>
              <a:t>，冒泡排序法程序</a:t>
            </a:r>
          </a:p>
        </p:txBody>
      </p:sp>
      <p:sp>
        <p:nvSpPr>
          <p:cNvPr id="61444" name="圆角矩形标注 2"/>
          <p:cNvSpPr>
            <a:spLocks/>
          </p:cNvSpPr>
          <p:nvPr/>
        </p:nvSpPr>
        <p:spPr bwMode="auto">
          <a:xfrm>
            <a:off x="3205163" y="5189538"/>
            <a:ext cx="4897437" cy="1525587"/>
          </a:xfrm>
          <a:prstGeom prst="wedgeRoundRectCallout">
            <a:avLst>
              <a:gd name="adj1" fmla="val -55370"/>
              <a:gd name="adj2" fmla="val -110037"/>
              <a:gd name="adj3" fmla="val 16667"/>
            </a:avLst>
          </a:prstGeom>
          <a:solidFill>
            <a:srgbClr val="3333FF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r>
              <a:rPr lang="zh-CN" altLang="en-US" b="1" i="1">
                <a:sym typeface="Tahoma" pitchFamily="34" charset="0"/>
              </a:rPr>
              <a:t>应为：</a:t>
            </a:r>
            <a:endParaRPr lang="en-US" b="1" i="1">
              <a:sym typeface="Tahoma" pitchFamily="34" charset="0"/>
            </a:endParaRPr>
          </a:p>
          <a:p>
            <a:pPr eaLnBrk="1" hangingPunct="1"/>
            <a:r>
              <a:rPr lang="en-US">
                <a:solidFill>
                  <a:srgbClr val="FFFFFF"/>
                </a:solidFill>
                <a:sym typeface="Arial" pitchFamily="34" charset="0"/>
              </a:rPr>
              <a:t>for (i=0; i&lt;N-j;i++)</a:t>
            </a:r>
            <a:endParaRPr lang="zh-CN" altLang="en-US">
              <a:solidFill>
                <a:srgbClr val="FFFFFF"/>
              </a:solidFill>
              <a:sym typeface="Arial" pitchFamily="34" charset="0"/>
            </a:endParaRPr>
          </a:p>
          <a:p>
            <a:pPr eaLnBrk="1" hangingPunct="1"/>
            <a:r>
              <a:rPr lang="zh-CN" altLang="en-US">
                <a:solidFill>
                  <a:srgbClr val="FFFFFF"/>
                </a:solidFill>
                <a:sym typeface="Arial" pitchFamily="34" charset="0"/>
              </a:rPr>
              <a:t>否则，</a:t>
            </a:r>
            <a:r>
              <a:rPr lang="en-US" b="1" i="1">
                <a:sym typeface="Tahoma" pitchFamily="34" charset="0"/>
              </a:rPr>
              <a:t>a[i+1]</a:t>
            </a:r>
            <a:r>
              <a:rPr lang="zh-CN" altLang="en-US" b="1" i="1">
                <a:sym typeface="Tahoma" pitchFamily="34" charset="0"/>
              </a:rPr>
              <a:t>越界</a:t>
            </a:r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4" grpId="0" bldLvl="0" animBg="1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0" y="692150"/>
            <a:ext cx="8963025" cy="60960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     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#define N 15</a:t>
            </a:r>
            <a:endParaRPr lang="zh-CN" altLang="en-US" sz="2000">
              <a:solidFill>
                <a:schemeClr val="bg2"/>
              </a:solidFill>
              <a:sym typeface="Arial" pitchFamily="34" charset="0"/>
            </a:endParaRPr>
          </a:p>
          <a:p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　　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#include &lt;stdio.h&gt;</a:t>
            </a:r>
            <a:endParaRPr lang="zh-CN" altLang="en-US" sz="2000">
              <a:solidFill>
                <a:schemeClr val="bg2"/>
              </a:solidFill>
              <a:sym typeface="Arial" pitchFamily="34" charset="0"/>
            </a:endParaRPr>
          </a:p>
          <a:p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　　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void main( )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{ </a:t>
            </a:r>
            <a:endParaRPr lang="zh-CN" altLang="en-US" sz="2000">
              <a:solidFill>
                <a:schemeClr val="bg2"/>
              </a:solidFill>
              <a:sym typeface="Arial" pitchFamily="34" charset="0"/>
            </a:endParaRPr>
          </a:p>
          <a:p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　　	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int i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j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t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flag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</a:p>
          <a:p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　　	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int a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［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N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］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={10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1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23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-5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0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78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11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104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65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-1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12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23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36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3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53}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</a:p>
          <a:p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　　	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printf("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待排数据：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")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</a:p>
          <a:p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　　  	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for(i=0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i&lt;N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i++)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printf("%d  "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a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［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］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)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</a:p>
          <a:p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　　  	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for(j=1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j&lt;=N-1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j++) { /* 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外循环控制排序趟数 *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/</a:t>
            </a:r>
            <a:endParaRPr lang="zh-CN" altLang="en-US" sz="2000">
              <a:solidFill>
                <a:schemeClr val="bg2"/>
              </a:solidFill>
              <a:sym typeface="Arial" pitchFamily="34" charset="0"/>
            </a:endParaRPr>
          </a:p>
          <a:p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             flag = 0;</a:t>
            </a:r>
          </a:p>
          <a:p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　　  	 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for(i=0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i&lt;N-j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i++)  { /* 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每趟排序时对相邻的两个数进行比较 */</a:t>
            </a:r>
          </a:p>
          <a:p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  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          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 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if(a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［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］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&gt;a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［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i+1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］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)	/*  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逆序就交换 *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/</a:t>
            </a:r>
            <a:endParaRPr lang="zh-CN" altLang="en-US" sz="2000">
              <a:solidFill>
                <a:schemeClr val="bg2"/>
              </a:solidFill>
              <a:sym typeface="Arial" pitchFamily="34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                 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{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t=a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［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］；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a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[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］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=a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［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i+1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］；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a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［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i+1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］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=t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flag = 1;}</a:t>
            </a:r>
            <a:endParaRPr lang="zh-CN" altLang="en-US" sz="2000">
              <a:solidFill>
                <a:schemeClr val="bg2"/>
              </a:solidFill>
              <a:sym typeface="Arial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              }</a:t>
            </a:r>
            <a:endParaRPr lang="zh-CN" altLang="en-US" sz="2000">
              <a:solidFill>
                <a:schemeClr val="bg2"/>
              </a:solidFill>
              <a:sym typeface="Arial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              if (flag == 0) break;</a:t>
            </a:r>
            <a:endParaRPr lang="zh-CN" altLang="en-US" sz="2000">
              <a:solidFill>
                <a:schemeClr val="bg2"/>
              </a:solidFill>
              <a:sym typeface="Arial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           }</a:t>
            </a:r>
            <a:endParaRPr lang="zh-CN" altLang="en-US" sz="2000">
              <a:solidFill>
                <a:schemeClr val="bg2"/>
              </a:solidFill>
              <a:sym typeface="Arial" pitchFamily="34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　　  	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printf("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＼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n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排序后：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")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</a:p>
          <a:p>
            <a:pPr>
              <a:lnSpc>
                <a:spcPct val="110000"/>
              </a:lnSpc>
            </a:pP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　　 	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for(i=0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i&lt;N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i++)   printf("%d "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a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［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］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)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</a:p>
          <a:p>
            <a:pPr>
              <a:lnSpc>
                <a:spcPct val="110000"/>
              </a:lnSpc>
            </a:pP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        }  </a:t>
            </a:r>
          </a:p>
        </p:txBody>
      </p:sp>
      <p:sp>
        <p:nvSpPr>
          <p:cNvPr id="62467" name="TextBox 1"/>
          <p:cNvSpPr>
            <a:spLocks noChangeArrowheads="1"/>
          </p:cNvSpPr>
          <p:nvPr/>
        </p:nvSpPr>
        <p:spPr bwMode="auto">
          <a:xfrm>
            <a:off x="250825" y="44450"/>
            <a:ext cx="8712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FFFFFF"/>
                </a:solidFill>
                <a:sym typeface="Arial" pitchFamily="34" charset="0"/>
              </a:rPr>
              <a:t>P112</a:t>
            </a:r>
            <a:r>
              <a:rPr lang="zh-CN" altLang="en-US" sz="2000">
                <a:solidFill>
                  <a:srgbClr val="FFFFFF"/>
                </a:solidFill>
                <a:sym typeface="Arial" pitchFamily="34" charset="0"/>
              </a:rPr>
              <a:t>，冒泡排序法程序</a:t>
            </a:r>
            <a:r>
              <a:rPr lang="en-US" sz="2000">
                <a:solidFill>
                  <a:srgbClr val="FFFFFF"/>
                </a:solidFill>
                <a:sym typeface="Arial" pitchFamily="34" charset="0"/>
              </a:rPr>
              <a:t>,</a:t>
            </a:r>
            <a:r>
              <a:rPr lang="zh-CN" altLang="en-US" sz="2000">
                <a:solidFill>
                  <a:srgbClr val="FFFFFF"/>
                </a:solidFill>
                <a:sym typeface="Arial" pitchFamily="34" charset="0"/>
              </a:rPr>
              <a:t>若在某趟排序中没有元素交换，说明待排序的数据已经达到有序状态，不必进行后面的排序了。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836613"/>
            <a:ext cx="8158162" cy="5532437"/>
          </a:xfrm>
          <a:ln/>
        </p:spPr>
        <p:txBody>
          <a:bodyPr/>
          <a:lstStyle/>
          <a:p>
            <a:pPr algn="l"/>
            <a:r>
              <a:rPr lang="zh-CN" altLang="en-US">
                <a:latin typeface="隶书" pitchFamily="49" charset="-122"/>
                <a:ea typeface="隶书" pitchFamily="49" charset="-122"/>
                <a:sym typeface="隶书" pitchFamily="49" charset="-122"/>
              </a:rPr>
              <a:t>以</a:t>
            </a:r>
            <a:r>
              <a:rPr lang="en-US">
                <a:latin typeface="隶书" pitchFamily="49" charset="-122"/>
                <a:ea typeface="隶书" pitchFamily="49" charset="-122"/>
                <a:sym typeface="隶书" pitchFamily="49" charset="-122"/>
              </a:rPr>
              <a:t>6</a:t>
            </a:r>
            <a:r>
              <a:rPr lang="zh-CN" altLang="en-US">
                <a:latin typeface="隶书" pitchFamily="49" charset="-122"/>
                <a:ea typeface="隶书" pitchFamily="49" charset="-122"/>
                <a:sym typeface="隶书" pitchFamily="49" charset="-122"/>
              </a:rPr>
              <a:t>个数：</a:t>
            </a:r>
            <a:r>
              <a:rPr lang="en-US">
                <a:latin typeface="隶书" pitchFamily="49" charset="-122"/>
                <a:ea typeface="隶书" pitchFamily="49" charset="-122"/>
                <a:sym typeface="隶书" pitchFamily="49" charset="-122"/>
              </a:rPr>
              <a:t>3</a:t>
            </a:r>
            <a:r>
              <a:rPr lang="zh-CN" altLang="en-US">
                <a:latin typeface="隶书" pitchFamily="49" charset="-122"/>
                <a:ea typeface="隶书" pitchFamily="49" charset="-122"/>
                <a:sym typeface="隶书" pitchFamily="49" charset="-122"/>
              </a:rPr>
              <a:t>、</a:t>
            </a:r>
            <a:r>
              <a:rPr lang="en-US">
                <a:latin typeface="隶书" pitchFamily="49" charset="-122"/>
                <a:ea typeface="隶书" pitchFamily="49" charset="-122"/>
                <a:sym typeface="隶书" pitchFamily="49" charset="-122"/>
              </a:rPr>
              <a:t>7</a:t>
            </a:r>
            <a:r>
              <a:rPr lang="zh-CN" altLang="en-US">
                <a:latin typeface="隶书" pitchFamily="49" charset="-122"/>
                <a:ea typeface="隶书" pitchFamily="49" charset="-122"/>
                <a:sym typeface="隶书" pitchFamily="49" charset="-122"/>
              </a:rPr>
              <a:t>、</a:t>
            </a:r>
            <a:r>
              <a:rPr lang="en-US">
                <a:latin typeface="隶书" pitchFamily="49" charset="-122"/>
                <a:ea typeface="隶书" pitchFamily="49" charset="-122"/>
                <a:sym typeface="隶书" pitchFamily="49" charset="-122"/>
              </a:rPr>
              <a:t>5</a:t>
            </a:r>
            <a:r>
              <a:rPr lang="zh-CN" altLang="en-US">
                <a:latin typeface="隶书" pitchFamily="49" charset="-122"/>
                <a:ea typeface="隶书" pitchFamily="49" charset="-122"/>
                <a:sym typeface="隶书" pitchFamily="49" charset="-122"/>
              </a:rPr>
              <a:t>、</a:t>
            </a:r>
            <a:r>
              <a:rPr lang="en-US">
                <a:latin typeface="隶书" pitchFamily="49" charset="-122"/>
                <a:ea typeface="隶书" pitchFamily="49" charset="-122"/>
                <a:sym typeface="隶书" pitchFamily="49" charset="-122"/>
              </a:rPr>
              <a:t>6</a:t>
            </a:r>
            <a:r>
              <a:rPr lang="zh-CN" altLang="en-US">
                <a:latin typeface="隶书" pitchFamily="49" charset="-122"/>
                <a:ea typeface="隶书" pitchFamily="49" charset="-122"/>
                <a:sym typeface="隶书" pitchFamily="49" charset="-122"/>
              </a:rPr>
              <a:t>、</a:t>
            </a:r>
            <a:r>
              <a:rPr lang="en-US">
                <a:latin typeface="隶书" pitchFamily="49" charset="-122"/>
                <a:ea typeface="隶书" pitchFamily="49" charset="-122"/>
                <a:sym typeface="隶书" pitchFamily="49" charset="-122"/>
              </a:rPr>
              <a:t>8</a:t>
            </a:r>
            <a:r>
              <a:rPr lang="zh-CN" altLang="en-US">
                <a:latin typeface="隶书" pitchFamily="49" charset="-122"/>
                <a:ea typeface="隶书" pitchFamily="49" charset="-122"/>
                <a:sym typeface="隶书" pitchFamily="49" charset="-122"/>
              </a:rPr>
              <a:t>、</a:t>
            </a:r>
            <a:r>
              <a:rPr lang="en-US">
                <a:latin typeface="隶书" pitchFamily="49" charset="-122"/>
                <a:ea typeface="隶书" pitchFamily="49" charset="-122"/>
                <a:sym typeface="隶书" pitchFamily="49" charset="-122"/>
              </a:rPr>
              <a:t>0</a:t>
            </a:r>
            <a:r>
              <a:rPr lang="zh-CN" altLang="en-US">
                <a:latin typeface="隶书" pitchFamily="49" charset="-122"/>
                <a:ea typeface="隶书" pitchFamily="49" charset="-122"/>
                <a:sym typeface="隶书" pitchFamily="49" charset="-122"/>
              </a:rPr>
              <a:t>，从小到大排序为例。</a:t>
            </a:r>
          </a:p>
          <a:p>
            <a:pPr algn="l"/>
            <a:endParaRPr lang="zh-CN" altLang="en-US">
              <a:solidFill>
                <a:srgbClr val="FF9900"/>
              </a:solidFill>
              <a:latin typeface="隶书" pitchFamily="49" charset="-122"/>
              <a:ea typeface="隶书" pitchFamily="49" charset="-122"/>
              <a:sym typeface="隶书" pitchFamily="49" charset="-122"/>
            </a:endParaRPr>
          </a:p>
          <a:p>
            <a:pPr algn="l"/>
            <a:r>
              <a:rPr lang="zh-CN" altLang="en-US">
                <a:solidFill>
                  <a:srgbClr val="FFFF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选择法的思路：</a:t>
            </a:r>
            <a:endParaRPr lang="zh-CN" altLang="en-US" sz="2400">
              <a:solidFill>
                <a:srgbClr val="FFFF00"/>
              </a:solidFill>
              <a:latin typeface="隶书" pitchFamily="49" charset="-122"/>
              <a:ea typeface="隶书" pitchFamily="49" charset="-122"/>
              <a:sym typeface="隶书" pitchFamily="49" charset="-122"/>
            </a:endParaRPr>
          </a:p>
          <a:p>
            <a:pPr algn="l"/>
            <a:r>
              <a:rPr lang="zh-CN" altLang="en-US" sz="2400">
                <a:latin typeface="隶书" pitchFamily="49" charset="-122"/>
                <a:ea typeface="隶书" pitchFamily="49" charset="-122"/>
                <a:sym typeface="隶书" pitchFamily="49" charset="-122"/>
              </a:rPr>
              <a:t>（</a:t>
            </a:r>
            <a:r>
              <a:rPr lang="en-US" sz="2400">
                <a:latin typeface="隶书" pitchFamily="49" charset="-122"/>
                <a:ea typeface="隶书" pitchFamily="49" charset="-122"/>
                <a:sym typeface="隶书" pitchFamily="49" charset="-122"/>
              </a:rPr>
              <a:t>1</a:t>
            </a:r>
            <a:r>
              <a:rPr lang="zh-CN" altLang="en-US" sz="2400">
                <a:latin typeface="隶书" pitchFamily="49" charset="-122"/>
                <a:ea typeface="隶书" pitchFamily="49" charset="-122"/>
                <a:sym typeface="隶书" pitchFamily="49" charset="-122"/>
              </a:rPr>
              <a:t>）首先通过</a:t>
            </a:r>
            <a:r>
              <a:rPr lang="en-US" sz="2400">
                <a:latin typeface="隶书" pitchFamily="49" charset="-122"/>
                <a:ea typeface="隶书" pitchFamily="49" charset="-122"/>
                <a:sym typeface="隶书" pitchFamily="49" charset="-122"/>
              </a:rPr>
              <a:t>n-1</a:t>
            </a:r>
            <a:r>
              <a:rPr lang="zh-CN" altLang="en-US" sz="2400">
                <a:latin typeface="隶书" pitchFamily="49" charset="-122"/>
                <a:ea typeface="隶书" pitchFamily="49" charset="-122"/>
                <a:sym typeface="隶书" pitchFamily="49" charset="-122"/>
              </a:rPr>
              <a:t>次比较，从</a:t>
            </a:r>
            <a:r>
              <a:rPr lang="en-US" sz="2400">
                <a:latin typeface="隶书" pitchFamily="49" charset="-122"/>
                <a:ea typeface="隶书" pitchFamily="49" charset="-122"/>
                <a:sym typeface="隶书" pitchFamily="49" charset="-122"/>
              </a:rPr>
              <a:t>n</a:t>
            </a:r>
            <a:r>
              <a:rPr lang="zh-CN" altLang="en-US" sz="2400">
                <a:latin typeface="隶书" pitchFamily="49" charset="-122"/>
                <a:ea typeface="隶书" pitchFamily="49" charset="-122"/>
                <a:sym typeface="隶书" pitchFamily="49" charset="-122"/>
              </a:rPr>
              <a:t>个数中选出最小的数，将它与第一个数交换</a:t>
            </a:r>
            <a:r>
              <a:rPr lang="en-US" sz="2400">
                <a:latin typeface="隶书" pitchFamily="49" charset="-122"/>
                <a:ea typeface="隶书" pitchFamily="49" charset="-122"/>
                <a:sym typeface="隶书" pitchFamily="49" charset="-122"/>
              </a:rPr>
              <a:t>--</a:t>
            </a:r>
            <a:r>
              <a:rPr lang="zh-CN" altLang="en-US" sz="2400">
                <a:solidFill>
                  <a:srgbClr val="FFFF7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第一趟选择排序</a:t>
            </a:r>
            <a:r>
              <a:rPr lang="zh-CN" altLang="en-US" sz="2400">
                <a:latin typeface="隶书" pitchFamily="49" charset="-122"/>
                <a:ea typeface="隶书" pitchFamily="49" charset="-122"/>
                <a:sym typeface="隶书" pitchFamily="49" charset="-122"/>
              </a:rPr>
              <a:t>，结果最小的数被安置在第一个元素位置上。</a:t>
            </a:r>
          </a:p>
          <a:p>
            <a:pPr algn="l"/>
            <a:r>
              <a:rPr lang="zh-CN" altLang="en-US" sz="2400">
                <a:latin typeface="隶书" pitchFamily="49" charset="-122"/>
                <a:ea typeface="隶书" pitchFamily="49" charset="-122"/>
                <a:sym typeface="隶书" pitchFamily="49" charset="-122"/>
              </a:rPr>
              <a:t>（</a:t>
            </a:r>
            <a:r>
              <a:rPr lang="en-US" sz="2400">
                <a:latin typeface="隶书" pitchFamily="49" charset="-122"/>
                <a:ea typeface="隶书" pitchFamily="49" charset="-122"/>
                <a:sym typeface="隶书" pitchFamily="49" charset="-122"/>
              </a:rPr>
              <a:t>2</a:t>
            </a:r>
            <a:r>
              <a:rPr lang="zh-CN" altLang="en-US" sz="2400">
                <a:latin typeface="隶书" pitchFamily="49" charset="-122"/>
                <a:ea typeface="隶书" pitchFamily="49" charset="-122"/>
                <a:sym typeface="隶书" pitchFamily="49" charset="-122"/>
              </a:rPr>
              <a:t>）抛开</a:t>
            </a:r>
            <a:r>
              <a:rPr lang="en-US" sz="2400">
                <a:latin typeface="隶书" pitchFamily="49" charset="-122"/>
                <a:ea typeface="隶书" pitchFamily="49" charset="-122"/>
                <a:sym typeface="隶书" pitchFamily="49" charset="-122"/>
              </a:rPr>
              <a:t>a[0],</a:t>
            </a:r>
            <a:r>
              <a:rPr lang="zh-CN" altLang="en-US" sz="2400">
                <a:latin typeface="隶书" pitchFamily="49" charset="-122"/>
                <a:ea typeface="隶书" pitchFamily="49" charset="-122"/>
                <a:sym typeface="隶书" pitchFamily="49" charset="-122"/>
              </a:rPr>
              <a:t>再通过</a:t>
            </a:r>
            <a:r>
              <a:rPr lang="en-US" sz="2400">
                <a:latin typeface="隶书" pitchFamily="49" charset="-122"/>
                <a:ea typeface="隶书" pitchFamily="49" charset="-122"/>
                <a:sym typeface="隶书" pitchFamily="49" charset="-122"/>
              </a:rPr>
              <a:t>n-2</a:t>
            </a:r>
            <a:r>
              <a:rPr lang="zh-CN" altLang="en-US" sz="2400">
                <a:latin typeface="隶书" pitchFamily="49" charset="-122"/>
                <a:ea typeface="隶书" pitchFamily="49" charset="-122"/>
                <a:sym typeface="隶书" pitchFamily="49" charset="-122"/>
              </a:rPr>
              <a:t>次比较，从剩余的</a:t>
            </a:r>
            <a:r>
              <a:rPr lang="en-US" sz="2400">
                <a:latin typeface="隶书" pitchFamily="49" charset="-122"/>
                <a:ea typeface="隶书" pitchFamily="49" charset="-122"/>
                <a:sym typeface="隶书" pitchFamily="49" charset="-122"/>
              </a:rPr>
              <a:t>n-1</a:t>
            </a:r>
            <a:r>
              <a:rPr lang="zh-CN" altLang="en-US" sz="2400">
                <a:latin typeface="隶书" pitchFamily="49" charset="-122"/>
                <a:ea typeface="隶书" pitchFamily="49" charset="-122"/>
                <a:sym typeface="隶书" pitchFamily="49" charset="-122"/>
              </a:rPr>
              <a:t>个数中找出次小的数，将它与第二个数</a:t>
            </a:r>
            <a:r>
              <a:rPr lang="en-US" sz="2400">
                <a:latin typeface="隶书" pitchFamily="49" charset="-122"/>
                <a:ea typeface="隶书" pitchFamily="49" charset="-122"/>
                <a:sym typeface="隶书" pitchFamily="49" charset="-122"/>
              </a:rPr>
              <a:t>a[1]</a:t>
            </a:r>
            <a:r>
              <a:rPr lang="zh-CN" altLang="en-US" sz="2400">
                <a:latin typeface="隶书" pitchFamily="49" charset="-122"/>
                <a:ea typeface="隶书" pitchFamily="49" charset="-122"/>
                <a:sym typeface="隶书" pitchFamily="49" charset="-122"/>
              </a:rPr>
              <a:t>交换</a:t>
            </a:r>
            <a:r>
              <a:rPr lang="en-US" sz="2400">
                <a:latin typeface="隶书" pitchFamily="49" charset="-122"/>
                <a:ea typeface="隶书" pitchFamily="49" charset="-122"/>
                <a:sym typeface="隶书" pitchFamily="49" charset="-122"/>
              </a:rPr>
              <a:t>--</a:t>
            </a:r>
            <a:r>
              <a:rPr lang="zh-CN" altLang="en-US" sz="2400">
                <a:solidFill>
                  <a:srgbClr val="FFFF7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第二趟选择排序</a:t>
            </a:r>
            <a:r>
              <a:rPr lang="zh-CN" altLang="en-US" sz="2400">
                <a:solidFill>
                  <a:srgbClr val="FF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。</a:t>
            </a:r>
          </a:p>
          <a:p>
            <a:pPr algn="l"/>
            <a:r>
              <a:rPr lang="zh-CN" altLang="en-US" sz="2400">
                <a:latin typeface="隶书" pitchFamily="49" charset="-122"/>
                <a:ea typeface="隶书" pitchFamily="49" charset="-122"/>
                <a:sym typeface="隶书" pitchFamily="49" charset="-122"/>
              </a:rPr>
              <a:t>（</a:t>
            </a:r>
            <a:r>
              <a:rPr lang="en-US" sz="2400">
                <a:latin typeface="隶书" pitchFamily="49" charset="-122"/>
                <a:ea typeface="隶书" pitchFamily="49" charset="-122"/>
                <a:sym typeface="隶书" pitchFamily="49" charset="-122"/>
              </a:rPr>
              <a:t>3</a:t>
            </a:r>
            <a:r>
              <a:rPr lang="zh-CN" altLang="en-US" sz="2400">
                <a:latin typeface="隶书" pitchFamily="49" charset="-122"/>
                <a:ea typeface="隶书" pitchFamily="49" charset="-122"/>
                <a:sym typeface="隶书" pitchFamily="49" charset="-122"/>
              </a:rPr>
              <a:t>）重复上述过程，共经过</a:t>
            </a:r>
            <a:r>
              <a:rPr lang="en-US" sz="2400">
                <a:latin typeface="隶书" pitchFamily="49" charset="-122"/>
                <a:ea typeface="隶书" pitchFamily="49" charset="-122"/>
                <a:sym typeface="隶书" pitchFamily="49" charset="-122"/>
              </a:rPr>
              <a:t>n-1</a:t>
            </a:r>
            <a:r>
              <a:rPr lang="zh-CN" altLang="en-US" sz="2400">
                <a:latin typeface="隶书" pitchFamily="49" charset="-122"/>
                <a:ea typeface="隶书" pitchFamily="49" charset="-122"/>
                <a:sym typeface="隶书" pitchFamily="49" charset="-122"/>
              </a:rPr>
              <a:t>趟排序后，排序结束。</a:t>
            </a:r>
            <a:endParaRPr lang="en-US" sz="2400">
              <a:latin typeface="隶书" pitchFamily="49" charset="-122"/>
              <a:ea typeface="隶书" pitchFamily="49" charset="-122"/>
              <a:sym typeface="隶书" pitchFamily="49" charset="-122"/>
            </a:endParaRPr>
          </a:p>
          <a:p>
            <a:pPr algn="l">
              <a:lnSpc>
                <a:spcPct val="80000"/>
              </a:lnSpc>
            </a:pPr>
            <a:endParaRPr lang="zh-CN" altLang="en-US" sz="2400">
              <a:latin typeface="隶书" pitchFamily="49" charset="-122"/>
              <a:ea typeface="隶书" pitchFamily="49" charset="-122"/>
              <a:sym typeface="隶书" pitchFamily="49" charset="-122"/>
            </a:endParaRPr>
          </a:p>
        </p:txBody>
      </p:sp>
      <p:sp>
        <p:nvSpPr>
          <p:cNvPr id="63491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103188"/>
            <a:ext cx="8154988" cy="769937"/>
          </a:xfrm>
          <a:prstGeom prst="roundRect">
            <a:avLst>
              <a:gd name="adj" fmla="val 16667"/>
            </a:avLst>
          </a:prstGeom>
          <a:ln/>
        </p:spPr>
        <p:txBody>
          <a:bodyPr/>
          <a:lstStyle/>
          <a:p>
            <a:r>
              <a:rPr lang="zh-CN">
                <a:latin typeface="隶书" pitchFamily="49" charset="-122"/>
                <a:ea typeface="隶书" pitchFamily="49" charset="-122"/>
                <a:sym typeface="隶书" pitchFamily="49" charset="-122"/>
              </a:rPr>
              <a:t>选择法排序</a:t>
            </a:r>
            <a:endParaRPr 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14" name="Group 29"/>
          <p:cNvGrpSpPr>
            <a:grpSpLocks/>
          </p:cNvGrpSpPr>
          <p:nvPr/>
        </p:nvGrpSpPr>
        <p:grpSpPr bwMode="auto">
          <a:xfrm>
            <a:off x="2460625" y="3260725"/>
            <a:ext cx="457200" cy="457200"/>
            <a:chOff x="0" y="0"/>
            <a:chExt cx="288" cy="288"/>
          </a:xfrm>
        </p:grpSpPr>
        <p:sp>
          <p:nvSpPr>
            <p:cNvPr id="64515" name="Line 12"/>
            <p:cNvSpPr>
              <a:spLocks noChangeShapeType="1"/>
            </p:cNvSpPr>
            <p:nvPr/>
          </p:nvSpPr>
          <p:spPr bwMode="auto">
            <a:xfrm flipV="1">
              <a:off x="0" y="0"/>
              <a:ext cx="1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4516" name="Text Box 13"/>
            <p:cNvSpPr>
              <a:spLocks noChangeArrowheads="1"/>
            </p:cNvSpPr>
            <p:nvPr/>
          </p:nvSpPr>
          <p:spPr bwMode="auto">
            <a:xfrm>
              <a:off x="0" y="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j</a:t>
              </a:r>
              <a:endParaRPr lang="zh-CN" altLang="en-US"/>
            </a:p>
          </p:txBody>
        </p:sp>
      </p:grpSp>
      <p:grpSp>
        <p:nvGrpSpPr>
          <p:cNvPr id="64517" name="Group 26"/>
          <p:cNvGrpSpPr>
            <a:grpSpLocks/>
          </p:cNvGrpSpPr>
          <p:nvPr/>
        </p:nvGrpSpPr>
        <p:grpSpPr bwMode="auto">
          <a:xfrm>
            <a:off x="3527425" y="3260725"/>
            <a:ext cx="457200" cy="457200"/>
            <a:chOff x="0" y="0"/>
            <a:chExt cx="288" cy="288"/>
          </a:xfrm>
        </p:grpSpPr>
        <p:sp>
          <p:nvSpPr>
            <p:cNvPr id="64518" name="Line 16"/>
            <p:cNvSpPr>
              <a:spLocks noChangeShapeType="1"/>
            </p:cNvSpPr>
            <p:nvPr/>
          </p:nvSpPr>
          <p:spPr bwMode="auto">
            <a:xfrm flipV="1">
              <a:off x="0" y="0"/>
              <a:ext cx="1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4519" name="Text Box 17"/>
            <p:cNvSpPr>
              <a:spLocks noChangeArrowheads="1"/>
            </p:cNvSpPr>
            <p:nvPr/>
          </p:nvSpPr>
          <p:spPr bwMode="auto">
            <a:xfrm>
              <a:off x="0" y="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j</a:t>
              </a:r>
              <a:endParaRPr lang="zh-CN" altLang="en-US"/>
            </a:p>
          </p:txBody>
        </p:sp>
      </p:grpSp>
      <p:grpSp>
        <p:nvGrpSpPr>
          <p:cNvPr id="64520" name="Group 25"/>
          <p:cNvGrpSpPr>
            <a:grpSpLocks/>
          </p:cNvGrpSpPr>
          <p:nvPr/>
        </p:nvGrpSpPr>
        <p:grpSpPr bwMode="auto">
          <a:xfrm>
            <a:off x="3984625" y="3260725"/>
            <a:ext cx="457200" cy="457200"/>
            <a:chOff x="0" y="0"/>
            <a:chExt cx="288" cy="288"/>
          </a:xfrm>
        </p:grpSpPr>
        <p:sp>
          <p:nvSpPr>
            <p:cNvPr id="64521" name="Line 18"/>
            <p:cNvSpPr>
              <a:spLocks noChangeShapeType="1"/>
            </p:cNvSpPr>
            <p:nvPr/>
          </p:nvSpPr>
          <p:spPr bwMode="auto">
            <a:xfrm flipV="1">
              <a:off x="0" y="0"/>
              <a:ext cx="1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4522" name="Text Box 19"/>
            <p:cNvSpPr>
              <a:spLocks noChangeArrowheads="1"/>
            </p:cNvSpPr>
            <p:nvPr/>
          </p:nvSpPr>
          <p:spPr bwMode="auto">
            <a:xfrm>
              <a:off x="0" y="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j</a:t>
              </a:r>
              <a:endParaRPr lang="zh-CN" altLang="en-US"/>
            </a:p>
          </p:txBody>
        </p:sp>
      </p:grpSp>
      <p:grpSp>
        <p:nvGrpSpPr>
          <p:cNvPr id="64523" name="Group 33"/>
          <p:cNvGrpSpPr>
            <a:grpSpLocks/>
          </p:cNvGrpSpPr>
          <p:nvPr/>
        </p:nvGrpSpPr>
        <p:grpSpPr bwMode="auto">
          <a:xfrm>
            <a:off x="3984625" y="2422525"/>
            <a:ext cx="304800" cy="533400"/>
            <a:chOff x="0" y="0"/>
            <a:chExt cx="192" cy="336"/>
          </a:xfrm>
        </p:grpSpPr>
        <p:sp>
          <p:nvSpPr>
            <p:cNvPr id="64524" name="Line 20"/>
            <p:cNvSpPr>
              <a:spLocks noChangeShapeType="1"/>
            </p:cNvSpPr>
            <p:nvPr/>
          </p:nvSpPr>
          <p:spPr bwMode="auto">
            <a:xfrm>
              <a:off x="0" y="96"/>
              <a:ext cx="1" cy="24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4525" name="Text Box 21"/>
            <p:cNvSpPr>
              <a:spLocks noChangeArrowheads="1"/>
            </p:cNvSpPr>
            <p:nvPr/>
          </p:nvSpPr>
          <p:spPr bwMode="auto">
            <a:xfrm>
              <a:off x="0" y="0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k</a:t>
              </a:r>
              <a:endParaRPr lang="zh-CN" altLang="en-US"/>
            </a:p>
          </p:txBody>
        </p:sp>
      </p:grpSp>
      <p:grpSp>
        <p:nvGrpSpPr>
          <p:cNvPr id="64526" name="Group 30"/>
          <p:cNvGrpSpPr>
            <a:grpSpLocks/>
          </p:cNvGrpSpPr>
          <p:nvPr/>
        </p:nvGrpSpPr>
        <p:grpSpPr bwMode="auto">
          <a:xfrm>
            <a:off x="2994025" y="3260725"/>
            <a:ext cx="457200" cy="457200"/>
            <a:chOff x="0" y="0"/>
            <a:chExt cx="288" cy="288"/>
          </a:xfrm>
        </p:grpSpPr>
        <p:sp>
          <p:nvSpPr>
            <p:cNvPr id="64527" name="Line 31"/>
            <p:cNvSpPr>
              <a:spLocks noChangeShapeType="1"/>
            </p:cNvSpPr>
            <p:nvPr/>
          </p:nvSpPr>
          <p:spPr bwMode="auto">
            <a:xfrm flipV="1">
              <a:off x="0" y="0"/>
              <a:ext cx="1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4528" name="Text Box 32"/>
            <p:cNvSpPr>
              <a:spLocks noChangeArrowheads="1"/>
            </p:cNvSpPr>
            <p:nvPr/>
          </p:nvSpPr>
          <p:spPr bwMode="auto">
            <a:xfrm>
              <a:off x="0" y="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j</a:t>
              </a:r>
              <a:endParaRPr lang="zh-CN" altLang="en-US"/>
            </a:p>
          </p:txBody>
        </p:sp>
      </p:grpSp>
      <p:grpSp>
        <p:nvGrpSpPr>
          <p:cNvPr id="64529" name="Group 144"/>
          <p:cNvGrpSpPr>
            <a:grpSpLocks/>
          </p:cNvGrpSpPr>
          <p:nvPr/>
        </p:nvGrpSpPr>
        <p:grpSpPr bwMode="auto">
          <a:xfrm>
            <a:off x="327025" y="2422525"/>
            <a:ext cx="3806825" cy="1295400"/>
            <a:chOff x="0" y="0"/>
            <a:chExt cx="2397" cy="816"/>
          </a:xfrm>
        </p:grpSpPr>
        <p:grpSp>
          <p:nvGrpSpPr>
            <p:cNvPr id="64530" name="Group 139"/>
            <p:cNvGrpSpPr>
              <a:grpSpLocks/>
            </p:cNvGrpSpPr>
            <p:nvPr/>
          </p:nvGrpSpPr>
          <p:grpSpPr bwMode="auto">
            <a:xfrm>
              <a:off x="816" y="0"/>
              <a:ext cx="528" cy="816"/>
              <a:chOff x="0" y="0"/>
              <a:chExt cx="528" cy="816"/>
            </a:xfrm>
          </p:grpSpPr>
          <p:grpSp>
            <p:nvGrpSpPr>
              <p:cNvPr id="64531" name="Group 23"/>
              <p:cNvGrpSpPr>
                <a:grpSpLocks/>
              </p:cNvGrpSpPr>
              <p:nvPr/>
            </p:nvGrpSpPr>
            <p:grpSpPr bwMode="auto">
              <a:xfrm>
                <a:off x="240" y="528"/>
                <a:ext cx="288" cy="288"/>
                <a:chOff x="0" y="0"/>
                <a:chExt cx="288" cy="288"/>
              </a:xfrm>
            </p:grpSpPr>
            <p:sp>
              <p:nvSpPr>
                <p:cNvPr id="64532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0" y="0"/>
                  <a:ext cx="1" cy="192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4533" name="Text Box 1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b="1">
                      <a:latin typeface="Times New Roman" pitchFamily="18" charset="0"/>
                    </a:rPr>
                    <a:t>j</a:t>
                  </a:r>
                  <a:endParaRPr lang="zh-CN" altLang="en-US"/>
                </a:p>
              </p:txBody>
            </p:sp>
          </p:grpSp>
          <p:grpSp>
            <p:nvGrpSpPr>
              <p:cNvPr id="64534" name="Group 34"/>
              <p:cNvGrpSpPr>
                <a:grpSpLocks/>
              </p:cNvGrpSpPr>
              <p:nvPr/>
            </p:nvGrpSpPr>
            <p:grpSpPr bwMode="auto">
              <a:xfrm>
                <a:off x="0" y="0"/>
                <a:ext cx="192" cy="336"/>
                <a:chOff x="0" y="0"/>
                <a:chExt cx="192" cy="336"/>
              </a:xfrm>
            </p:grpSpPr>
            <p:sp>
              <p:nvSpPr>
                <p:cNvPr id="64535" name="Line 35"/>
                <p:cNvSpPr>
                  <a:spLocks noChangeShapeType="1"/>
                </p:cNvSpPr>
                <p:nvPr/>
              </p:nvSpPr>
              <p:spPr bwMode="auto">
                <a:xfrm>
                  <a:off x="0" y="96"/>
                  <a:ext cx="1" cy="240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4536" name="Text Box 3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9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b="1">
                      <a:latin typeface="Times New Roman" pitchFamily="18" charset="0"/>
                    </a:rPr>
                    <a:t>k</a:t>
                  </a:r>
                  <a:endParaRPr lang="zh-CN" altLang="en-US"/>
                </a:p>
              </p:txBody>
            </p:sp>
          </p:grpSp>
        </p:grpSp>
        <p:sp>
          <p:nvSpPr>
            <p:cNvPr id="64537" name="Rectangle 58"/>
            <p:cNvSpPr>
              <a:spLocks noChangeArrowheads="1"/>
            </p:cNvSpPr>
            <p:nvPr/>
          </p:nvSpPr>
          <p:spPr bwMode="auto">
            <a:xfrm>
              <a:off x="0" y="288"/>
              <a:ext cx="23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80000"/>
                </a:spcBef>
              </a:pPr>
              <a:r>
                <a:rPr lang="zh-CN" altLang="en-US">
                  <a:solidFill>
                    <a:srgbClr val="FFFF00"/>
                  </a:solidFill>
                  <a:latin typeface="Arial" pitchFamily="34" charset="0"/>
                  <a:ea typeface="楷体_GB2312" pitchFamily="1" charset="-122"/>
                  <a:sym typeface="Arial" pitchFamily="34" charset="0"/>
                </a:rPr>
                <a:t>第一趟  </a:t>
              </a:r>
              <a:r>
                <a:rPr lang="zh-CN" altLang="en-US">
                  <a:solidFill>
                    <a:srgbClr val="FFFFFF"/>
                  </a:solidFill>
                  <a:latin typeface="Arial" pitchFamily="34" charset="0"/>
                  <a:ea typeface="楷体_GB2312" pitchFamily="1" charset="-122"/>
                  <a:sym typeface="Arial" pitchFamily="34" charset="0"/>
                </a:rPr>
                <a:t>3   7   5    6    8    0</a:t>
              </a:r>
              <a:endParaRPr lang="zh-CN" altLang="en-US"/>
            </a:p>
          </p:txBody>
        </p:sp>
      </p:grpSp>
      <p:grpSp>
        <p:nvGrpSpPr>
          <p:cNvPr id="64538" name="Group 66"/>
          <p:cNvGrpSpPr>
            <a:grpSpLocks/>
          </p:cNvGrpSpPr>
          <p:nvPr/>
        </p:nvGrpSpPr>
        <p:grpSpPr bwMode="auto">
          <a:xfrm>
            <a:off x="7794625" y="3260725"/>
            <a:ext cx="457200" cy="457200"/>
            <a:chOff x="0" y="0"/>
            <a:chExt cx="288" cy="288"/>
          </a:xfrm>
        </p:grpSpPr>
        <p:sp>
          <p:nvSpPr>
            <p:cNvPr id="64539" name="Line 67"/>
            <p:cNvSpPr>
              <a:spLocks noChangeShapeType="1"/>
            </p:cNvSpPr>
            <p:nvPr/>
          </p:nvSpPr>
          <p:spPr bwMode="auto">
            <a:xfrm flipV="1">
              <a:off x="0" y="0"/>
              <a:ext cx="1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4540" name="Text Box 68"/>
            <p:cNvSpPr>
              <a:spLocks noChangeArrowheads="1"/>
            </p:cNvSpPr>
            <p:nvPr/>
          </p:nvSpPr>
          <p:spPr bwMode="auto">
            <a:xfrm>
              <a:off x="0" y="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j</a:t>
              </a:r>
              <a:endParaRPr lang="zh-CN" altLang="en-US"/>
            </a:p>
          </p:txBody>
        </p:sp>
      </p:grpSp>
      <p:grpSp>
        <p:nvGrpSpPr>
          <p:cNvPr id="64541" name="Group 69"/>
          <p:cNvGrpSpPr>
            <a:grpSpLocks/>
          </p:cNvGrpSpPr>
          <p:nvPr/>
        </p:nvGrpSpPr>
        <p:grpSpPr bwMode="auto">
          <a:xfrm>
            <a:off x="7261225" y="3260725"/>
            <a:ext cx="457200" cy="457200"/>
            <a:chOff x="0" y="0"/>
            <a:chExt cx="288" cy="288"/>
          </a:xfrm>
        </p:grpSpPr>
        <p:sp>
          <p:nvSpPr>
            <p:cNvPr id="64542" name="Line 70"/>
            <p:cNvSpPr>
              <a:spLocks noChangeShapeType="1"/>
            </p:cNvSpPr>
            <p:nvPr/>
          </p:nvSpPr>
          <p:spPr bwMode="auto">
            <a:xfrm flipV="1">
              <a:off x="0" y="0"/>
              <a:ext cx="1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4543" name="Text Box 71"/>
            <p:cNvSpPr>
              <a:spLocks noChangeArrowheads="1"/>
            </p:cNvSpPr>
            <p:nvPr/>
          </p:nvSpPr>
          <p:spPr bwMode="auto">
            <a:xfrm>
              <a:off x="0" y="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j</a:t>
              </a:r>
              <a:endParaRPr lang="zh-CN" altLang="en-US"/>
            </a:p>
          </p:txBody>
        </p:sp>
      </p:grpSp>
      <p:grpSp>
        <p:nvGrpSpPr>
          <p:cNvPr id="64544" name="Group 72"/>
          <p:cNvGrpSpPr>
            <a:grpSpLocks/>
          </p:cNvGrpSpPr>
          <p:nvPr/>
        </p:nvGrpSpPr>
        <p:grpSpPr bwMode="auto">
          <a:xfrm>
            <a:off x="8251825" y="3260725"/>
            <a:ext cx="457200" cy="457200"/>
            <a:chOff x="0" y="0"/>
            <a:chExt cx="288" cy="288"/>
          </a:xfrm>
        </p:grpSpPr>
        <p:sp>
          <p:nvSpPr>
            <p:cNvPr id="64545" name="Line 73"/>
            <p:cNvSpPr>
              <a:spLocks noChangeShapeType="1"/>
            </p:cNvSpPr>
            <p:nvPr/>
          </p:nvSpPr>
          <p:spPr bwMode="auto">
            <a:xfrm flipV="1">
              <a:off x="0" y="0"/>
              <a:ext cx="1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4546" name="Text Box 74"/>
            <p:cNvSpPr>
              <a:spLocks noChangeArrowheads="1"/>
            </p:cNvSpPr>
            <p:nvPr/>
          </p:nvSpPr>
          <p:spPr bwMode="auto">
            <a:xfrm>
              <a:off x="0" y="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j</a:t>
              </a:r>
              <a:endParaRPr lang="zh-CN" altLang="en-US"/>
            </a:p>
          </p:txBody>
        </p:sp>
      </p:grpSp>
      <p:grpSp>
        <p:nvGrpSpPr>
          <p:cNvPr id="64547" name="Group 145"/>
          <p:cNvGrpSpPr>
            <a:grpSpLocks/>
          </p:cNvGrpSpPr>
          <p:nvPr/>
        </p:nvGrpSpPr>
        <p:grpSpPr bwMode="auto">
          <a:xfrm>
            <a:off x="4356100" y="2422525"/>
            <a:ext cx="4057650" cy="1295400"/>
            <a:chOff x="0" y="0"/>
            <a:chExt cx="2556" cy="816"/>
          </a:xfrm>
        </p:grpSpPr>
        <p:sp>
          <p:nvSpPr>
            <p:cNvPr id="64548" name="Rectangle 59"/>
            <p:cNvSpPr>
              <a:spLocks noChangeArrowheads="1"/>
            </p:cNvSpPr>
            <p:nvPr/>
          </p:nvSpPr>
          <p:spPr bwMode="auto">
            <a:xfrm>
              <a:off x="0" y="288"/>
              <a:ext cx="25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80000"/>
                </a:spcBef>
              </a:pPr>
              <a:r>
                <a:rPr lang="zh-CN" altLang="en-US">
                  <a:solidFill>
                    <a:srgbClr val="FFFF00"/>
                  </a:solidFill>
                  <a:latin typeface="Arial" pitchFamily="34" charset="0"/>
                  <a:ea typeface="楷体_GB2312" pitchFamily="1" charset="-122"/>
                  <a:sym typeface="Arial" pitchFamily="34" charset="0"/>
                </a:rPr>
                <a:t>第二趟     0 </a:t>
              </a:r>
              <a:r>
                <a:rPr lang="zh-CN" altLang="en-US">
                  <a:solidFill>
                    <a:srgbClr val="FFFFFF"/>
                  </a:solidFill>
                  <a:latin typeface="Arial" pitchFamily="34" charset="0"/>
                  <a:ea typeface="楷体_GB2312" pitchFamily="1" charset="-122"/>
                  <a:sym typeface="Arial" pitchFamily="34" charset="0"/>
                </a:rPr>
                <a:t>  7   5    6    8    3</a:t>
              </a:r>
              <a:endParaRPr lang="zh-CN" altLang="en-US"/>
            </a:p>
          </p:txBody>
        </p:sp>
        <p:grpSp>
          <p:nvGrpSpPr>
            <p:cNvPr id="64549" name="Group 143"/>
            <p:cNvGrpSpPr>
              <a:grpSpLocks/>
            </p:cNvGrpSpPr>
            <p:nvPr/>
          </p:nvGrpSpPr>
          <p:grpSpPr bwMode="auto">
            <a:xfrm>
              <a:off x="1206" y="0"/>
              <a:ext cx="576" cy="816"/>
              <a:chOff x="0" y="0"/>
              <a:chExt cx="576" cy="816"/>
            </a:xfrm>
          </p:grpSpPr>
          <p:grpSp>
            <p:nvGrpSpPr>
              <p:cNvPr id="64550" name="Group 63"/>
              <p:cNvGrpSpPr>
                <a:grpSpLocks/>
              </p:cNvGrpSpPr>
              <p:nvPr/>
            </p:nvGrpSpPr>
            <p:grpSpPr bwMode="auto">
              <a:xfrm>
                <a:off x="288" y="528"/>
                <a:ext cx="288" cy="288"/>
                <a:chOff x="0" y="0"/>
                <a:chExt cx="288" cy="288"/>
              </a:xfrm>
            </p:grpSpPr>
            <p:sp>
              <p:nvSpPr>
                <p:cNvPr id="64551" name="Line 64"/>
                <p:cNvSpPr>
                  <a:spLocks noChangeShapeType="1"/>
                </p:cNvSpPr>
                <p:nvPr/>
              </p:nvSpPr>
              <p:spPr bwMode="auto">
                <a:xfrm flipV="1">
                  <a:off x="0" y="0"/>
                  <a:ext cx="1" cy="192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4552" name="Text Box 6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b="1">
                      <a:latin typeface="Times New Roman" pitchFamily="18" charset="0"/>
                    </a:rPr>
                    <a:t>j</a:t>
                  </a:r>
                  <a:endParaRPr lang="zh-CN" altLang="en-US"/>
                </a:p>
              </p:txBody>
            </p:sp>
          </p:grpSp>
          <p:grpSp>
            <p:nvGrpSpPr>
              <p:cNvPr id="64553" name="Group 75"/>
              <p:cNvGrpSpPr>
                <a:grpSpLocks/>
              </p:cNvGrpSpPr>
              <p:nvPr/>
            </p:nvGrpSpPr>
            <p:grpSpPr bwMode="auto">
              <a:xfrm>
                <a:off x="0" y="0"/>
                <a:ext cx="192" cy="336"/>
                <a:chOff x="0" y="0"/>
                <a:chExt cx="192" cy="336"/>
              </a:xfrm>
            </p:grpSpPr>
            <p:sp>
              <p:nvSpPr>
                <p:cNvPr id="64554" name="Line 76"/>
                <p:cNvSpPr>
                  <a:spLocks noChangeShapeType="1"/>
                </p:cNvSpPr>
                <p:nvPr/>
              </p:nvSpPr>
              <p:spPr bwMode="auto">
                <a:xfrm>
                  <a:off x="0" y="96"/>
                  <a:ext cx="1" cy="240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4555" name="Text Box 7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9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b="1">
                      <a:latin typeface="Times New Roman" pitchFamily="18" charset="0"/>
                    </a:rPr>
                    <a:t>k</a:t>
                  </a:r>
                  <a:endParaRPr lang="zh-CN" altLang="en-US"/>
                </a:p>
              </p:txBody>
            </p:sp>
          </p:grpSp>
        </p:grpSp>
      </p:grpSp>
      <p:grpSp>
        <p:nvGrpSpPr>
          <p:cNvPr id="64556" name="Group 78"/>
          <p:cNvGrpSpPr>
            <a:grpSpLocks/>
          </p:cNvGrpSpPr>
          <p:nvPr/>
        </p:nvGrpSpPr>
        <p:grpSpPr bwMode="auto">
          <a:xfrm>
            <a:off x="8251825" y="2422525"/>
            <a:ext cx="304800" cy="533400"/>
            <a:chOff x="0" y="0"/>
            <a:chExt cx="192" cy="336"/>
          </a:xfrm>
        </p:grpSpPr>
        <p:sp>
          <p:nvSpPr>
            <p:cNvPr id="64557" name="Line 79"/>
            <p:cNvSpPr>
              <a:spLocks noChangeShapeType="1"/>
            </p:cNvSpPr>
            <p:nvPr/>
          </p:nvSpPr>
          <p:spPr bwMode="auto">
            <a:xfrm>
              <a:off x="0" y="96"/>
              <a:ext cx="1" cy="24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4558" name="Text Box 80"/>
            <p:cNvSpPr>
              <a:spLocks noChangeArrowheads="1"/>
            </p:cNvSpPr>
            <p:nvPr/>
          </p:nvSpPr>
          <p:spPr bwMode="auto">
            <a:xfrm>
              <a:off x="0" y="0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k</a:t>
              </a:r>
              <a:endParaRPr lang="zh-CN" altLang="en-US"/>
            </a:p>
          </p:txBody>
        </p:sp>
      </p:grpSp>
      <p:grpSp>
        <p:nvGrpSpPr>
          <p:cNvPr id="64559" name="Group 147"/>
          <p:cNvGrpSpPr>
            <a:grpSpLocks/>
          </p:cNvGrpSpPr>
          <p:nvPr/>
        </p:nvGrpSpPr>
        <p:grpSpPr bwMode="auto">
          <a:xfrm>
            <a:off x="327025" y="3794125"/>
            <a:ext cx="3889375" cy="1295400"/>
            <a:chOff x="0" y="0"/>
            <a:chExt cx="2450" cy="816"/>
          </a:xfrm>
        </p:grpSpPr>
        <p:sp>
          <p:nvSpPr>
            <p:cNvPr id="64560" name="Rectangle 84"/>
            <p:cNvSpPr>
              <a:spLocks noChangeArrowheads="1"/>
            </p:cNvSpPr>
            <p:nvPr/>
          </p:nvSpPr>
          <p:spPr bwMode="auto">
            <a:xfrm>
              <a:off x="0" y="288"/>
              <a:ext cx="24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80000"/>
                </a:spcBef>
              </a:pPr>
              <a:r>
                <a:rPr lang="zh-CN" altLang="en-US">
                  <a:solidFill>
                    <a:srgbClr val="FFFF00"/>
                  </a:solidFill>
                  <a:latin typeface="Arial" pitchFamily="34" charset="0"/>
                  <a:ea typeface="楷体_GB2312" pitchFamily="1" charset="-122"/>
                  <a:sym typeface="Arial" pitchFamily="34" charset="0"/>
                </a:rPr>
                <a:t>第三趟   0   3   </a:t>
              </a:r>
              <a:r>
                <a:rPr lang="zh-CN" altLang="en-US">
                  <a:solidFill>
                    <a:srgbClr val="FFFFFF"/>
                  </a:solidFill>
                  <a:latin typeface="Arial" pitchFamily="34" charset="0"/>
                  <a:ea typeface="楷体_GB2312" pitchFamily="1" charset="-122"/>
                  <a:sym typeface="Arial" pitchFamily="34" charset="0"/>
                </a:rPr>
                <a:t>5    6    8    7</a:t>
              </a:r>
              <a:endParaRPr lang="zh-CN" altLang="en-US"/>
            </a:p>
          </p:txBody>
        </p:sp>
        <p:grpSp>
          <p:nvGrpSpPr>
            <p:cNvPr id="64561" name="Group 140"/>
            <p:cNvGrpSpPr>
              <a:grpSpLocks/>
            </p:cNvGrpSpPr>
            <p:nvPr/>
          </p:nvGrpSpPr>
          <p:grpSpPr bwMode="auto">
            <a:xfrm>
              <a:off x="1392" y="0"/>
              <a:ext cx="576" cy="816"/>
              <a:chOff x="0" y="0"/>
              <a:chExt cx="576" cy="816"/>
            </a:xfrm>
          </p:grpSpPr>
          <p:grpSp>
            <p:nvGrpSpPr>
              <p:cNvPr id="64562" name="Group 85"/>
              <p:cNvGrpSpPr>
                <a:grpSpLocks/>
              </p:cNvGrpSpPr>
              <p:nvPr/>
            </p:nvGrpSpPr>
            <p:grpSpPr bwMode="auto">
              <a:xfrm>
                <a:off x="0" y="0"/>
                <a:ext cx="192" cy="336"/>
                <a:chOff x="0" y="0"/>
                <a:chExt cx="192" cy="336"/>
              </a:xfrm>
            </p:grpSpPr>
            <p:sp>
              <p:nvSpPr>
                <p:cNvPr id="64563" name="Line 86"/>
                <p:cNvSpPr>
                  <a:spLocks noChangeShapeType="1"/>
                </p:cNvSpPr>
                <p:nvPr/>
              </p:nvSpPr>
              <p:spPr bwMode="auto">
                <a:xfrm>
                  <a:off x="0" y="96"/>
                  <a:ext cx="1" cy="240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4564" name="Text Box 8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9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b="1">
                      <a:latin typeface="Times New Roman" pitchFamily="18" charset="0"/>
                    </a:rPr>
                    <a:t>k</a:t>
                  </a:r>
                  <a:endParaRPr lang="zh-CN" altLang="en-US"/>
                </a:p>
              </p:txBody>
            </p:sp>
          </p:grpSp>
          <p:grpSp>
            <p:nvGrpSpPr>
              <p:cNvPr id="64565" name="Group 91"/>
              <p:cNvGrpSpPr>
                <a:grpSpLocks/>
              </p:cNvGrpSpPr>
              <p:nvPr/>
            </p:nvGrpSpPr>
            <p:grpSpPr bwMode="auto">
              <a:xfrm>
                <a:off x="288" y="528"/>
                <a:ext cx="288" cy="288"/>
                <a:chOff x="0" y="0"/>
                <a:chExt cx="288" cy="288"/>
              </a:xfrm>
            </p:grpSpPr>
            <p:sp>
              <p:nvSpPr>
                <p:cNvPr id="64566" name="Line 92"/>
                <p:cNvSpPr>
                  <a:spLocks noChangeShapeType="1"/>
                </p:cNvSpPr>
                <p:nvPr/>
              </p:nvSpPr>
              <p:spPr bwMode="auto">
                <a:xfrm flipV="1">
                  <a:off x="0" y="0"/>
                  <a:ext cx="1" cy="192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4567" name="Text Box 9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b="1">
                      <a:latin typeface="Times New Roman" pitchFamily="18" charset="0"/>
                    </a:rPr>
                    <a:t>j</a:t>
                  </a:r>
                  <a:endParaRPr lang="zh-CN" altLang="en-US"/>
                </a:p>
              </p:txBody>
            </p:sp>
          </p:grpSp>
        </p:grpSp>
      </p:grpSp>
      <p:grpSp>
        <p:nvGrpSpPr>
          <p:cNvPr id="64568" name="Group 94"/>
          <p:cNvGrpSpPr>
            <a:grpSpLocks/>
          </p:cNvGrpSpPr>
          <p:nvPr/>
        </p:nvGrpSpPr>
        <p:grpSpPr bwMode="auto">
          <a:xfrm>
            <a:off x="4060825" y="4632325"/>
            <a:ext cx="457200" cy="457200"/>
            <a:chOff x="0" y="0"/>
            <a:chExt cx="288" cy="288"/>
          </a:xfrm>
        </p:grpSpPr>
        <p:sp>
          <p:nvSpPr>
            <p:cNvPr id="64569" name="Line 95"/>
            <p:cNvSpPr>
              <a:spLocks noChangeShapeType="1"/>
            </p:cNvSpPr>
            <p:nvPr/>
          </p:nvSpPr>
          <p:spPr bwMode="auto">
            <a:xfrm flipV="1">
              <a:off x="0" y="0"/>
              <a:ext cx="1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4570" name="Text Box 96"/>
            <p:cNvSpPr>
              <a:spLocks noChangeArrowheads="1"/>
            </p:cNvSpPr>
            <p:nvPr/>
          </p:nvSpPr>
          <p:spPr bwMode="auto">
            <a:xfrm>
              <a:off x="0" y="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j</a:t>
              </a:r>
              <a:endParaRPr lang="zh-CN" altLang="en-US"/>
            </a:p>
          </p:txBody>
        </p:sp>
      </p:grpSp>
      <p:grpSp>
        <p:nvGrpSpPr>
          <p:cNvPr id="64571" name="Group 97"/>
          <p:cNvGrpSpPr>
            <a:grpSpLocks/>
          </p:cNvGrpSpPr>
          <p:nvPr/>
        </p:nvGrpSpPr>
        <p:grpSpPr bwMode="auto">
          <a:xfrm>
            <a:off x="3527425" y="4632325"/>
            <a:ext cx="457200" cy="457200"/>
            <a:chOff x="0" y="0"/>
            <a:chExt cx="288" cy="288"/>
          </a:xfrm>
        </p:grpSpPr>
        <p:sp>
          <p:nvSpPr>
            <p:cNvPr id="64572" name="Line 98"/>
            <p:cNvSpPr>
              <a:spLocks noChangeShapeType="1"/>
            </p:cNvSpPr>
            <p:nvPr/>
          </p:nvSpPr>
          <p:spPr bwMode="auto">
            <a:xfrm flipV="1">
              <a:off x="0" y="0"/>
              <a:ext cx="1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4573" name="Text Box 99"/>
            <p:cNvSpPr>
              <a:spLocks noChangeArrowheads="1"/>
            </p:cNvSpPr>
            <p:nvPr/>
          </p:nvSpPr>
          <p:spPr bwMode="auto">
            <a:xfrm>
              <a:off x="0" y="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j</a:t>
              </a:r>
              <a:endParaRPr lang="zh-CN" altLang="en-US"/>
            </a:p>
          </p:txBody>
        </p:sp>
      </p:grpSp>
      <p:grpSp>
        <p:nvGrpSpPr>
          <p:cNvPr id="64574" name="Group 107"/>
          <p:cNvGrpSpPr>
            <a:grpSpLocks/>
          </p:cNvGrpSpPr>
          <p:nvPr/>
        </p:nvGrpSpPr>
        <p:grpSpPr bwMode="auto">
          <a:xfrm>
            <a:off x="8251825" y="4632325"/>
            <a:ext cx="457200" cy="457200"/>
            <a:chOff x="0" y="0"/>
            <a:chExt cx="288" cy="288"/>
          </a:xfrm>
        </p:grpSpPr>
        <p:sp>
          <p:nvSpPr>
            <p:cNvPr id="64575" name="Line 108"/>
            <p:cNvSpPr>
              <a:spLocks noChangeShapeType="1"/>
            </p:cNvSpPr>
            <p:nvPr/>
          </p:nvSpPr>
          <p:spPr bwMode="auto">
            <a:xfrm flipV="1">
              <a:off x="0" y="0"/>
              <a:ext cx="1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4576" name="Text Box 109"/>
            <p:cNvSpPr>
              <a:spLocks noChangeArrowheads="1"/>
            </p:cNvSpPr>
            <p:nvPr/>
          </p:nvSpPr>
          <p:spPr bwMode="auto">
            <a:xfrm>
              <a:off x="0" y="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j</a:t>
              </a:r>
              <a:endParaRPr lang="zh-CN" altLang="en-US"/>
            </a:p>
          </p:txBody>
        </p:sp>
      </p:grpSp>
      <p:grpSp>
        <p:nvGrpSpPr>
          <p:cNvPr id="64577" name="Group 146"/>
          <p:cNvGrpSpPr>
            <a:grpSpLocks/>
          </p:cNvGrpSpPr>
          <p:nvPr/>
        </p:nvGrpSpPr>
        <p:grpSpPr bwMode="auto">
          <a:xfrm>
            <a:off x="4289425" y="3794125"/>
            <a:ext cx="4143375" cy="1295400"/>
            <a:chOff x="0" y="0"/>
            <a:chExt cx="2609" cy="816"/>
          </a:xfrm>
        </p:grpSpPr>
        <p:sp>
          <p:nvSpPr>
            <p:cNvPr id="64578" name="Rectangle 100"/>
            <p:cNvSpPr>
              <a:spLocks noChangeArrowheads="1"/>
            </p:cNvSpPr>
            <p:nvPr/>
          </p:nvSpPr>
          <p:spPr bwMode="auto">
            <a:xfrm>
              <a:off x="0" y="288"/>
              <a:ext cx="26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80000"/>
                </a:spcBef>
              </a:pPr>
              <a:r>
                <a:rPr lang="zh-CN" altLang="en-US">
                  <a:solidFill>
                    <a:srgbClr val="FFFF00"/>
                  </a:solidFill>
                  <a:latin typeface="Arial" pitchFamily="34" charset="0"/>
                  <a:ea typeface="楷体_GB2312" pitchFamily="1" charset="-122"/>
                  <a:sym typeface="Arial" pitchFamily="34" charset="0"/>
                </a:rPr>
                <a:t> 第四趟     0   3   5   </a:t>
              </a:r>
              <a:r>
                <a:rPr lang="zh-CN" altLang="en-US">
                  <a:solidFill>
                    <a:srgbClr val="FFFFFF"/>
                  </a:solidFill>
                  <a:latin typeface="Arial" pitchFamily="34" charset="0"/>
                  <a:ea typeface="楷体_GB2312" pitchFamily="1" charset="-122"/>
                  <a:sym typeface="Arial" pitchFamily="34" charset="0"/>
                </a:rPr>
                <a:t> 6    8    7</a:t>
              </a:r>
              <a:endParaRPr lang="zh-CN" altLang="en-US"/>
            </a:p>
          </p:txBody>
        </p:sp>
        <p:grpSp>
          <p:nvGrpSpPr>
            <p:cNvPr id="64579" name="Group 141"/>
            <p:cNvGrpSpPr>
              <a:grpSpLocks/>
            </p:cNvGrpSpPr>
            <p:nvPr/>
          </p:nvGrpSpPr>
          <p:grpSpPr bwMode="auto">
            <a:xfrm>
              <a:off x="1872" y="0"/>
              <a:ext cx="576" cy="816"/>
              <a:chOff x="0" y="0"/>
              <a:chExt cx="576" cy="816"/>
            </a:xfrm>
          </p:grpSpPr>
          <p:grpSp>
            <p:nvGrpSpPr>
              <p:cNvPr id="64580" name="Group 101"/>
              <p:cNvGrpSpPr>
                <a:grpSpLocks/>
              </p:cNvGrpSpPr>
              <p:nvPr/>
            </p:nvGrpSpPr>
            <p:grpSpPr bwMode="auto">
              <a:xfrm>
                <a:off x="0" y="0"/>
                <a:ext cx="192" cy="336"/>
                <a:chOff x="0" y="0"/>
                <a:chExt cx="192" cy="336"/>
              </a:xfrm>
            </p:grpSpPr>
            <p:sp>
              <p:nvSpPr>
                <p:cNvPr id="64581" name="Line 102"/>
                <p:cNvSpPr>
                  <a:spLocks noChangeShapeType="1"/>
                </p:cNvSpPr>
                <p:nvPr/>
              </p:nvSpPr>
              <p:spPr bwMode="auto">
                <a:xfrm>
                  <a:off x="0" y="96"/>
                  <a:ext cx="1" cy="240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4582" name="Text Box 10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9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b="1">
                      <a:latin typeface="Times New Roman" pitchFamily="18" charset="0"/>
                    </a:rPr>
                    <a:t>k</a:t>
                  </a:r>
                  <a:endParaRPr lang="zh-CN" altLang="en-US"/>
                </a:p>
              </p:txBody>
            </p:sp>
          </p:grpSp>
          <p:grpSp>
            <p:nvGrpSpPr>
              <p:cNvPr id="64583" name="Group 110"/>
              <p:cNvGrpSpPr>
                <a:grpSpLocks/>
              </p:cNvGrpSpPr>
              <p:nvPr/>
            </p:nvGrpSpPr>
            <p:grpSpPr bwMode="auto">
              <a:xfrm>
                <a:off x="288" y="528"/>
                <a:ext cx="288" cy="288"/>
                <a:chOff x="0" y="0"/>
                <a:chExt cx="288" cy="288"/>
              </a:xfrm>
            </p:grpSpPr>
            <p:sp>
              <p:nvSpPr>
                <p:cNvPr id="64584" name="Line 111"/>
                <p:cNvSpPr>
                  <a:spLocks noChangeShapeType="1"/>
                </p:cNvSpPr>
                <p:nvPr/>
              </p:nvSpPr>
              <p:spPr bwMode="auto">
                <a:xfrm flipV="1">
                  <a:off x="0" y="0"/>
                  <a:ext cx="1" cy="192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4585" name="Text Box 11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b="1">
                      <a:latin typeface="Times New Roman" pitchFamily="18" charset="0"/>
                    </a:rPr>
                    <a:t>j</a:t>
                  </a:r>
                  <a:endParaRPr lang="zh-CN" altLang="en-US"/>
                </a:p>
              </p:txBody>
            </p:sp>
          </p:grpSp>
        </p:grpSp>
      </p:grpSp>
      <p:grpSp>
        <p:nvGrpSpPr>
          <p:cNvPr id="64586" name="Group 148"/>
          <p:cNvGrpSpPr>
            <a:grpSpLocks/>
          </p:cNvGrpSpPr>
          <p:nvPr/>
        </p:nvGrpSpPr>
        <p:grpSpPr bwMode="auto">
          <a:xfrm>
            <a:off x="250825" y="5013325"/>
            <a:ext cx="4419600" cy="1295400"/>
            <a:chOff x="0" y="0"/>
            <a:chExt cx="2784" cy="816"/>
          </a:xfrm>
        </p:grpSpPr>
        <p:sp>
          <p:nvSpPr>
            <p:cNvPr id="64587" name="Rectangle 113"/>
            <p:cNvSpPr>
              <a:spLocks noChangeArrowheads="1"/>
            </p:cNvSpPr>
            <p:nvPr/>
          </p:nvSpPr>
          <p:spPr bwMode="auto">
            <a:xfrm>
              <a:off x="0" y="288"/>
              <a:ext cx="26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80000"/>
                </a:spcBef>
              </a:pPr>
              <a:r>
                <a:rPr lang="zh-CN" altLang="en-US">
                  <a:solidFill>
                    <a:srgbClr val="FFFF00"/>
                  </a:solidFill>
                  <a:latin typeface="Arial" pitchFamily="34" charset="0"/>
                  <a:ea typeface="楷体_GB2312" pitchFamily="1" charset="-122"/>
                  <a:sym typeface="Arial" pitchFamily="34" charset="0"/>
                </a:rPr>
                <a:t> 第五趟     0   3   5    6  </a:t>
              </a:r>
              <a:r>
                <a:rPr lang="zh-CN" altLang="en-US">
                  <a:solidFill>
                    <a:srgbClr val="FFFFFF"/>
                  </a:solidFill>
                  <a:latin typeface="Arial" pitchFamily="34" charset="0"/>
                  <a:ea typeface="楷体_GB2312" pitchFamily="1" charset="-122"/>
                  <a:sym typeface="Arial" pitchFamily="34" charset="0"/>
                </a:rPr>
                <a:t>  8    7</a:t>
              </a:r>
              <a:endParaRPr lang="zh-CN" altLang="en-US"/>
            </a:p>
          </p:txBody>
        </p:sp>
        <p:grpSp>
          <p:nvGrpSpPr>
            <p:cNvPr id="64588" name="Group 142"/>
            <p:cNvGrpSpPr>
              <a:grpSpLocks/>
            </p:cNvGrpSpPr>
            <p:nvPr/>
          </p:nvGrpSpPr>
          <p:grpSpPr bwMode="auto">
            <a:xfrm>
              <a:off x="2160" y="0"/>
              <a:ext cx="624" cy="816"/>
              <a:chOff x="0" y="0"/>
              <a:chExt cx="624" cy="816"/>
            </a:xfrm>
          </p:grpSpPr>
          <p:grpSp>
            <p:nvGrpSpPr>
              <p:cNvPr id="64589" name="Group 114"/>
              <p:cNvGrpSpPr>
                <a:grpSpLocks/>
              </p:cNvGrpSpPr>
              <p:nvPr/>
            </p:nvGrpSpPr>
            <p:grpSpPr bwMode="auto">
              <a:xfrm>
                <a:off x="0" y="0"/>
                <a:ext cx="192" cy="336"/>
                <a:chOff x="0" y="0"/>
                <a:chExt cx="192" cy="336"/>
              </a:xfrm>
            </p:grpSpPr>
            <p:sp>
              <p:nvSpPr>
                <p:cNvPr id="64590" name="Line 115"/>
                <p:cNvSpPr>
                  <a:spLocks noChangeShapeType="1"/>
                </p:cNvSpPr>
                <p:nvPr/>
              </p:nvSpPr>
              <p:spPr bwMode="auto">
                <a:xfrm>
                  <a:off x="0" y="96"/>
                  <a:ext cx="1" cy="240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4591" name="Text Box 11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9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b="1">
                      <a:latin typeface="Times New Roman" pitchFamily="18" charset="0"/>
                    </a:rPr>
                    <a:t>k</a:t>
                  </a:r>
                  <a:endParaRPr lang="zh-CN" altLang="en-US"/>
                </a:p>
              </p:txBody>
            </p:sp>
          </p:grpSp>
          <p:grpSp>
            <p:nvGrpSpPr>
              <p:cNvPr id="64592" name="Group 117"/>
              <p:cNvGrpSpPr>
                <a:grpSpLocks/>
              </p:cNvGrpSpPr>
              <p:nvPr/>
            </p:nvGrpSpPr>
            <p:grpSpPr bwMode="auto">
              <a:xfrm>
                <a:off x="336" y="528"/>
                <a:ext cx="288" cy="288"/>
                <a:chOff x="0" y="0"/>
                <a:chExt cx="288" cy="288"/>
              </a:xfrm>
            </p:grpSpPr>
            <p:sp>
              <p:nvSpPr>
                <p:cNvPr id="64593" name="Line 118"/>
                <p:cNvSpPr>
                  <a:spLocks noChangeShapeType="1"/>
                </p:cNvSpPr>
                <p:nvPr/>
              </p:nvSpPr>
              <p:spPr bwMode="auto">
                <a:xfrm flipV="1">
                  <a:off x="0" y="0"/>
                  <a:ext cx="1" cy="192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4594" name="Text Box 11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b="1">
                      <a:latin typeface="Times New Roman" pitchFamily="18" charset="0"/>
                    </a:rPr>
                    <a:t>j</a:t>
                  </a:r>
                  <a:endParaRPr lang="zh-CN" altLang="en-US"/>
                </a:p>
              </p:txBody>
            </p:sp>
          </p:grpSp>
        </p:grpSp>
      </p:grpSp>
      <p:grpSp>
        <p:nvGrpSpPr>
          <p:cNvPr id="64595" name="Group 120"/>
          <p:cNvGrpSpPr>
            <a:grpSpLocks/>
          </p:cNvGrpSpPr>
          <p:nvPr/>
        </p:nvGrpSpPr>
        <p:grpSpPr bwMode="auto">
          <a:xfrm>
            <a:off x="4213225" y="5013325"/>
            <a:ext cx="304800" cy="533400"/>
            <a:chOff x="0" y="0"/>
            <a:chExt cx="192" cy="336"/>
          </a:xfrm>
        </p:grpSpPr>
        <p:sp>
          <p:nvSpPr>
            <p:cNvPr id="64596" name="Line 121"/>
            <p:cNvSpPr>
              <a:spLocks noChangeShapeType="1"/>
            </p:cNvSpPr>
            <p:nvPr/>
          </p:nvSpPr>
          <p:spPr bwMode="auto">
            <a:xfrm>
              <a:off x="0" y="96"/>
              <a:ext cx="1" cy="24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4597" name="Text Box 122"/>
            <p:cNvSpPr>
              <a:spLocks noChangeArrowheads="1"/>
            </p:cNvSpPr>
            <p:nvPr/>
          </p:nvSpPr>
          <p:spPr bwMode="auto">
            <a:xfrm>
              <a:off x="0" y="0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k</a:t>
              </a:r>
              <a:endParaRPr lang="zh-CN" altLang="en-US"/>
            </a:p>
          </p:txBody>
        </p:sp>
      </p:grpSp>
      <p:grpSp>
        <p:nvGrpSpPr>
          <p:cNvPr id="64598" name="Group 123"/>
          <p:cNvGrpSpPr>
            <a:grpSpLocks/>
          </p:cNvGrpSpPr>
          <p:nvPr/>
        </p:nvGrpSpPr>
        <p:grpSpPr bwMode="auto">
          <a:xfrm>
            <a:off x="6727825" y="2422525"/>
            <a:ext cx="304800" cy="533400"/>
            <a:chOff x="0" y="0"/>
            <a:chExt cx="192" cy="336"/>
          </a:xfrm>
        </p:grpSpPr>
        <p:sp>
          <p:nvSpPr>
            <p:cNvPr id="64599" name="Line 124"/>
            <p:cNvSpPr>
              <a:spLocks noChangeShapeType="1"/>
            </p:cNvSpPr>
            <p:nvPr/>
          </p:nvSpPr>
          <p:spPr bwMode="auto">
            <a:xfrm>
              <a:off x="0" y="96"/>
              <a:ext cx="1" cy="24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4600" name="Text Box 125"/>
            <p:cNvSpPr>
              <a:spLocks noChangeArrowheads="1"/>
            </p:cNvSpPr>
            <p:nvPr/>
          </p:nvSpPr>
          <p:spPr bwMode="auto">
            <a:xfrm>
              <a:off x="0" y="0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k</a:t>
              </a:r>
              <a:endParaRPr lang="zh-CN" altLang="en-US"/>
            </a:p>
          </p:txBody>
        </p:sp>
      </p:grpSp>
      <p:sp>
        <p:nvSpPr>
          <p:cNvPr id="64601" name="Rectangle 135"/>
          <p:cNvSpPr>
            <a:spLocks noChangeArrowheads="1"/>
          </p:cNvSpPr>
          <p:nvPr/>
        </p:nvSpPr>
        <p:spPr bwMode="auto">
          <a:xfrm>
            <a:off x="4492625" y="5470525"/>
            <a:ext cx="3917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80000"/>
              </a:spcBef>
            </a:pPr>
            <a:r>
              <a:rPr lang="zh-CN" altLang="en-US">
                <a:solidFill>
                  <a:srgbClr val="FFFF00"/>
                </a:solidFill>
                <a:latin typeface="Arial" pitchFamily="34" charset="0"/>
                <a:ea typeface="楷体_GB2312" pitchFamily="1" charset="-122"/>
                <a:sym typeface="Arial" pitchFamily="34" charset="0"/>
              </a:rPr>
              <a:t> 结 果  </a:t>
            </a:r>
            <a:r>
              <a:rPr lang="en-US">
                <a:solidFill>
                  <a:srgbClr val="FFFF00"/>
                </a:solidFill>
                <a:latin typeface="Arial" pitchFamily="34" charset="0"/>
                <a:ea typeface="楷体_GB2312" pitchFamily="1" charset="-122"/>
                <a:sym typeface="Arial" pitchFamily="34" charset="0"/>
              </a:rPr>
              <a:t>   0   3   5    6    7    8</a:t>
            </a:r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64602" name="标题 7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44450"/>
            <a:ext cx="7924800" cy="1143000"/>
          </a:xfrm>
          <a:prstGeom prst="roundRect">
            <a:avLst>
              <a:gd name="adj" fmla="val 16667"/>
            </a:avLst>
          </a:prstGeom>
          <a:ln/>
        </p:spPr>
        <p:txBody>
          <a:bodyPr/>
          <a:lstStyle/>
          <a:p>
            <a:r>
              <a:rPr lang="zh-CN" altLang="en-US" sz="2800"/>
              <a:t>选择法排序（从小到大）。</a:t>
            </a:r>
            <a:br>
              <a:rPr lang="zh-CN" altLang="en-US" sz="2800"/>
            </a:br>
            <a:r>
              <a:rPr lang="zh-CN" altLang="en-US" sz="2800"/>
              <a:t>       以</a:t>
            </a:r>
            <a:r>
              <a:rPr lang="en-US" sz="2800"/>
              <a:t>6</a:t>
            </a:r>
            <a:r>
              <a:rPr lang="zh-CN" altLang="en-US" sz="2800"/>
              <a:t>个数：</a:t>
            </a:r>
            <a:r>
              <a:rPr lang="en-US" sz="2800"/>
              <a:t>3</a:t>
            </a:r>
            <a:r>
              <a:rPr lang="zh-CN" altLang="en-US" sz="2800"/>
              <a:t>、</a:t>
            </a:r>
            <a:r>
              <a:rPr lang="en-US" sz="2800"/>
              <a:t>7</a:t>
            </a:r>
            <a:r>
              <a:rPr lang="zh-CN" altLang="en-US" sz="2800"/>
              <a:t>、</a:t>
            </a:r>
            <a:r>
              <a:rPr lang="en-US" sz="2800"/>
              <a:t>5</a:t>
            </a:r>
            <a:r>
              <a:rPr lang="zh-CN" altLang="en-US" sz="2800"/>
              <a:t>、</a:t>
            </a:r>
            <a:r>
              <a:rPr lang="en-US" sz="2800"/>
              <a:t>6</a:t>
            </a:r>
            <a:r>
              <a:rPr lang="zh-CN" altLang="en-US" sz="2800"/>
              <a:t>、</a:t>
            </a:r>
            <a:r>
              <a:rPr lang="en-US" sz="2800"/>
              <a:t>8</a:t>
            </a:r>
            <a:r>
              <a:rPr lang="zh-CN" altLang="en-US" sz="2800"/>
              <a:t>、</a:t>
            </a:r>
            <a:r>
              <a:rPr lang="en-US" sz="2800"/>
              <a:t>0</a:t>
            </a:r>
            <a:r>
              <a:rPr lang="zh-CN" altLang="en-US" sz="2800"/>
              <a:t>为例。</a:t>
            </a:r>
          </a:p>
        </p:txBody>
      </p:sp>
      <p:sp>
        <p:nvSpPr>
          <p:cNvPr id="64603" name="TextBox 8"/>
          <p:cNvSpPr>
            <a:spLocks noChangeArrowheads="1"/>
          </p:cNvSpPr>
          <p:nvPr/>
        </p:nvSpPr>
        <p:spPr bwMode="auto">
          <a:xfrm>
            <a:off x="250825" y="1311275"/>
            <a:ext cx="8458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FF70"/>
                </a:solidFill>
                <a:ea typeface="楷体_GB2312" pitchFamily="1" charset="-122"/>
              </a:rPr>
              <a:t>用</a:t>
            </a:r>
            <a:r>
              <a:rPr lang="en-US">
                <a:solidFill>
                  <a:srgbClr val="FFFF70"/>
                </a:solidFill>
                <a:ea typeface="楷体_GB2312" pitchFamily="1" charset="-122"/>
              </a:rPr>
              <a:t>k</a:t>
            </a:r>
            <a:r>
              <a:rPr lang="zh-CN" altLang="en-US">
                <a:solidFill>
                  <a:srgbClr val="FFFF70"/>
                </a:solidFill>
                <a:ea typeface="楷体_GB2312" pitchFamily="1" charset="-122"/>
              </a:rPr>
              <a:t>记住所找数中最小数的下标；</a:t>
            </a:r>
            <a:endParaRPr lang="zh-CN" altLang="en-US">
              <a:solidFill>
                <a:srgbClr val="FFFF70"/>
              </a:solidFill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4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4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4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4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4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4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4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4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4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4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4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4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4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4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4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4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4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4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4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4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4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4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4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4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4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4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4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4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4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4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4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64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64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64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64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64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64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64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01" grpId="0" bldLvl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331788"/>
            <a:ext cx="7924800" cy="1143000"/>
          </a:xfrm>
          <a:prstGeom prst="roundRect">
            <a:avLst>
              <a:gd name="adj" fmla="val 16667"/>
            </a:avLst>
          </a:prstGeom>
          <a:ln/>
        </p:spPr>
        <p:txBody>
          <a:bodyPr/>
          <a:lstStyle/>
          <a:p>
            <a:r>
              <a:rPr lang="zh-CN"/>
              <a:t>选择法排序（续）</a:t>
            </a:r>
          </a:p>
        </p:txBody>
      </p:sp>
      <p:grpSp>
        <p:nvGrpSpPr>
          <p:cNvPr id="65539" name="Group 40"/>
          <p:cNvGrpSpPr>
            <a:grpSpLocks/>
          </p:cNvGrpSpPr>
          <p:nvPr/>
        </p:nvGrpSpPr>
        <p:grpSpPr bwMode="auto">
          <a:xfrm>
            <a:off x="34925" y="1960563"/>
            <a:ext cx="4789488" cy="3911600"/>
            <a:chOff x="0" y="0"/>
            <a:chExt cx="2563" cy="2464"/>
          </a:xfrm>
        </p:grpSpPr>
        <p:sp>
          <p:nvSpPr>
            <p:cNvPr id="65540" name="Rectangle 21"/>
            <p:cNvSpPr>
              <a:spLocks noChangeArrowheads="1"/>
            </p:cNvSpPr>
            <p:nvPr/>
          </p:nvSpPr>
          <p:spPr bwMode="auto">
            <a:xfrm>
              <a:off x="0" y="0"/>
              <a:ext cx="2561" cy="2464"/>
            </a:xfrm>
            <a:prstGeom prst="rect">
              <a:avLst/>
            </a:prstGeom>
            <a:solidFill>
              <a:srgbClr val="7A7A00"/>
            </a:solidFill>
            <a:ln w="19050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>
                  <a:ea typeface="楷体_GB2312" pitchFamily="1" charset="-122"/>
                </a:rPr>
                <a:t>for (i=0; i&lt;N; i++)</a:t>
              </a:r>
              <a:endParaRPr lang="zh-CN" altLang="en-US">
                <a:ea typeface="楷体_GB2312" pitchFamily="1" charset="-122"/>
              </a:endParaRPr>
            </a:p>
            <a:p>
              <a:pPr algn="just"/>
              <a:r>
                <a:rPr lang="zh-CN" altLang="en-US">
                  <a:ea typeface="楷体_GB2312" pitchFamily="1" charset="-122"/>
                </a:rPr>
                <a:t>        输入</a:t>
              </a:r>
              <a:r>
                <a:rPr lang="en-US">
                  <a:ea typeface="楷体_GB2312" pitchFamily="1" charset="-122"/>
                </a:rPr>
                <a:t>a[i] </a:t>
              </a:r>
              <a:endParaRPr lang="zh-CN" altLang="en-US">
                <a:ea typeface="楷体_GB2312" pitchFamily="1" charset="-122"/>
              </a:endParaRPr>
            </a:p>
            <a:p>
              <a:pPr lvl="1" algn="just"/>
              <a:r>
                <a:rPr lang="en-US">
                  <a:ea typeface="楷体_GB2312" pitchFamily="1" charset="-122"/>
                </a:rPr>
                <a:t>for (i=0; i&lt;N-1; i++) </a:t>
              </a:r>
              <a:endParaRPr lang="zh-CN" altLang="en-US">
                <a:ea typeface="楷体_GB2312" pitchFamily="1" charset="-122"/>
              </a:endParaRPr>
            </a:p>
            <a:p>
              <a:pPr lvl="1" algn="just"/>
              <a:r>
                <a:rPr lang="en-US">
                  <a:ea typeface="楷体_GB2312" pitchFamily="1" charset="-122"/>
                </a:rPr>
                <a:t>for (k=i,j=i+1; j&lt;N; j++)</a:t>
              </a:r>
              <a:endParaRPr lang="zh-CN" altLang="en-US">
                <a:ea typeface="楷体_GB2312" pitchFamily="1" charset="-122"/>
              </a:endParaRPr>
            </a:p>
            <a:p>
              <a:pPr lvl="3" algn="just"/>
              <a:r>
                <a:rPr lang="en-US">
                  <a:ea typeface="楷体_GB2312" pitchFamily="1" charset="-122"/>
                </a:rPr>
                <a:t>     a[j]&lt;a[k]           </a:t>
              </a:r>
              <a:endParaRPr lang="zh-CN" altLang="en-US">
                <a:ea typeface="楷体_GB2312" pitchFamily="1" charset="-122"/>
              </a:endParaRPr>
            </a:p>
            <a:p>
              <a:pPr lvl="3" algn="just"/>
              <a:r>
                <a:rPr lang="en-US">
                  <a:ea typeface="楷体_GB2312" pitchFamily="1" charset="-122"/>
                </a:rPr>
                <a:t>T                           F </a:t>
              </a:r>
              <a:endParaRPr lang="zh-CN" altLang="en-US">
                <a:ea typeface="楷体_GB2312" pitchFamily="1" charset="-122"/>
              </a:endParaRPr>
            </a:p>
            <a:p>
              <a:pPr lvl="1" algn="just"/>
              <a:r>
                <a:rPr lang="en-US">
                  <a:ea typeface="楷体_GB2312" pitchFamily="1" charset="-122"/>
                </a:rPr>
                <a:t>      k=j</a:t>
              </a:r>
              <a:endParaRPr lang="zh-CN" altLang="en-US">
                <a:ea typeface="楷体_GB2312" pitchFamily="1" charset="-122"/>
              </a:endParaRPr>
            </a:p>
            <a:p>
              <a:pPr lvl="1" algn="just">
                <a:spcBef>
                  <a:spcPct val="15000"/>
                </a:spcBef>
              </a:pPr>
              <a:r>
                <a:rPr lang="en-US">
                  <a:ea typeface="楷体_GB2312" pitchFamily="1" charset="-122"/>
                </a:rPr>
                <a:t>T               i!=k                 </a:t>
              </a:r>
              <a:r>
                <a:rPr lang="en-US">
                  <a:sym typeface="Arial" pitchFamily="34" charset="0"/>
                </a:rPr>
                <a:t>F</a:t>
              </a:r>
              <a:endParaRPr lang="en-US">
                <a:ea typeface="楷体_GB2312" pitchFamily="1" charset="-122"/>
              </a:endParaRPr>
            </a:p>
            <a:p>
              <a:pPr lvl="1" algn="just">
                <a:spcBef>
                  <a:spcPct val="15000"/>
                </a:spcBef>
              </a:pPr>
              <a:r>
                <a:rPr lang="en-US" sz="2200">
                  <a:solidFill>
                    <a:schemeClr val="bg2"/>
                  </a:solidFill>
                  <a:ea typeface="楷体_GB2312" pitchFamily="1" charset="-122"/>
                </a:rPr>
                <a:t>a[k]</a:t>
              </a:r>
              <a:r>
                <a:rPr lang="zh-CN" altLang="en-US" sz="2200">
                  <a:solidFill>
                    <a:schemeClr val="bg2"/>
                  </a:solidFill>
                  <a:ea typeface="楷体_GB2312" pitchFamily="1" charset="-122"/>
                </a:rPr>
                <a:t>与</a:t>
              </a:r>
              <a:r>
                <a:rPr lang="en-US" sz="2200">
                  <a:solidFill>
                    <a:schemeClr val="bg2"/>
                  </a:solidFill>
                  <a:ea typeface="楷体_GB2312" pitchFamily="1" charset="-122"/>
                </a:rPr>
                <a:t>a[i]</a:t>
              </a:r>
              <a:r>
                <a:rPr lang="zh-CN" altLang="en-US" sz="2200">
                  <a:solidFill>
                    <a:schemeClr val="bg2"/>
                  </a:solidFill>
                  <a:ea typeface="楷体_GB2312" pitchFamily="1" charset="-122"/>
                </a:rPr>
                <a:t>交换</a:t>
              </a:r>
              <a:endParaRPr lang="en-US" sz="2200">
                <a:ea typeface="楷体_GB2312" pitchFamily="1" charset="-122"/>
              </a:endParaRPr>
            </a:p>
            <a:p>
              <a:pPr algn="just">
                <a:spcBef>
                  <a:spcPct val="25000"/>
                </a:spcBef>
              </a:pPr>
              <a:r>
                <a:rPr lang="zh-CN" altLang="en-US">
                  <a:ea typeface="楷体_GB2312" pitchFamily="1" charset="-122"/>
                </a:rPr>
                <a:t>                输出</a:t>
              </a:r>
              <a:r>
                <a:rPr lang="en-US">
                  <a:ea typeface="楷体_GB2312" pitchFamily="1" charset="-122"/>
                </a:rPr>
                <a:t>a[0]~a[N-1]</a:t>
              </a:r>
              <a:endParaRPr lang="zh-CN" altLang="en-US"/>
            </a:p>
          </p:txBody>
        </p:sp>
        <p:sp>
          <p:nvSpPr>
            <p:cNvPr id="65541" name="Line 22"/>
            <p:cNvSpPr>
              <a:spLocks noChangeShapeType="1"/>
            </p:cNvSpPr>
            <p:nvPr/>
          </p:nvSpPr>
          <p:spPr bwMode="auto">
            <a:xfrm>
              <a:off x="206" y="266"/>
              <a:ext cx="2324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5542" name="Line 23"/>
            <p:cNvSpPr>
              <a:spLocks noChangeShapeType="1"/>
            </p:cNvSpPr>
            <p:nvPr/>
          </p:nvSpPr>
          <p:spPr bwMode="auto">
            <a:xfrm>
              <a:off x="7" y="491"/>
              <a:ext cx="2556" cy="6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5543" name="Line 24"/>
            <p:cNvSpPr>
              <a:spLocks noChangeShapeType="1"/>
            </p:cNvSpPr>
            <p:nvPr/>
          </p:nvSpPr>
          <p:spPr bwMode="auto">
            <a:xfrm>
              <a:off x="228" y="725"/>
              <a:ext cx="2335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5544" name="Line 25"/>
            <p:cNvSpPr>
              <a:spLocks noChangeShapeType="1"/>
            </p:cNvSpPr>
            <p:nvPr/>
          </p:nvSpPr>
          <p:spPr bwMode="auto">
            <a:xfrm>
              <a:off x="389" y="963"/>
              <a:ext cx="2156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5545" name="Line 26"/>
            <p:cNvSpPr>
              <a:spLocks noChangeShapeType="1"/>
            </p:cNvSpPr>
            <p:nvPr/>
          </p:nvSpPr>
          <p:spPr bwMode="auto">
            <a:xfrm flipH="1">
              <a:off x="383" y="963"/>
              <a:ext cx="6" cy="682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5546" name="Line 27"/>
            <p:cNvSpPr>
              <a:spLocks noChangeShapeType="1"/>
            </p:cNvSpPr>
            <p:nvPr/>
          </p:nvSpPr>
          <p:spPr bwMode="auto">
            <a:xfrm>
              <a:off x="389" y="1390"/>
              <a:ext cx="2156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5547" name="Line 28"/>
            <p:cNvSpPr>
              <a:spLocks noChangeShapeType="1"/>
            </p:cNvSpPr>
            <p:nvPr/>
          </p:nvSpPr>
          <p:spPr bwMode="auto">
            <a:xfrm>
              <a:off x="389" y="963"/>
              <a:ext cx="1086" cy="425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5548" name="Line 29"/>
            <p:cNvSpPr>
              <a:spLocks noChangeShapeType="1"/>
            </p:cNvSpPr>
            <p:nvPr/>
          </p:nvSpPr>
          <p:spPr bwMode="auto">
            <a:xfrm flipV="1">
              <a:off x="1490" y="963"/>
              <a:ext cx="1055" cy="427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5549" name="Line 30"/>
            <p:cNvSpPr>
              <a:spLocks noChangeShapeType="1"/>
            </p:cNvSpPr>
            <p:nvPr/>
          </p:nvSpPr>
          <p:spPr bwMode="auto">
            <a:xfrm>
              <a:off x="19" y="2215"/>
              <a:ext cx="2538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5550" name="Line 31"/>
            <p:cNvSpPr>
              <a:spLocks noChangeShapeType="1"/>
            </p:cNvSpPr>
            <p:nvPr/>
          </p:nvSpPr>
          <p:spPr bwMode="auto">
            <a:xfrm>
              <a:off x="1475" y="1390"/>
              <a:ext cx="4" cy="255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5551" name="Line 32"/>
            <p:cNvSpPr>
              <a:spLocks noChangeShapeType="1"/>
            </p:cNvSpPr>
            <p:nvPr/>
          </p:nvSpPr>
          <p:spPr bwMode="auto">
            <a:xfrm>
              <a:off x="214" y="270"/>
              <a:ext cx="1" cy="224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5552" name="Line 33"/>
            <p:cNvSpPr>
              <a:spLocks noChangeShapeType="1"/>
            </p:cNvSpPr>
            <p:nvPr/>
          </p:nvSpPr>
          <p:spPr bwMode="auto">
            <a:xfrm>
              <a:off x="219" y="731"/>
              <a:ext cx="9" cy="1484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5553" name="Line 35"/>
            <p:cNvSpPr>
              <a:spLocks noChangeShapeType="1"/>
            </p:cNvSpPr>
            <p:nvPr/>
          </p:nvSpPr>
          <p:spPr bwMode="auto">
            <a:xfrm>
              <a:off x="214" y="1645"/>
              <a:ext cx="2331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5554" name="Line 36"/>
            <p:cNvSpPr>
              <a:spLocks noChangeShapeType="1"/>
            </p:cNvSpPr>
            <p:nvPr/>
          </p:nvSpPr>
          <p:spPr bwMode="auto">
            <a:xfrm>
              <a:off x="228" y="1645"/>
              <a:ext cx="1262" cy="298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5555" name="Line 37"/>
            <p:cNvSpPr>
              <a:spLocks noChangeShapeType="1"/>
            </p:cNvSpPr>
            <p:nvPr/>
          </p:nvSpPr>
          <p:spPr bwMode="auto">
            <a:xfrm flipH="1">
              <a:off x="1490" y="1645"/>
              <a:ext cx="1040" cy="298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5556" name="Line 38"/>
            <p:cNvSpPr>
              <a:spLocks noChangeShapeType="1"/>
            </p:cNvSpPr>
            <p:nvPr/>
          </p:nvSpPr>
          <p:spPr bwMode="auto">
            <a:xfrm flipH="1">
              <a:off x="228" y="1943"/>
              <a:ext cx="2335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5557" name="Line 39"/>
            <p:cNvSpPr>
              <a:spLocks noChangeShapeType="1"/>
            </p:cNvSpPr>
            <p:nvPr/>
          </p:nvSpPr>
          <p:spPr bwMode="auto">
            <a:xfrm>
              <a:off x="1490" y="1943"/>
              <a:ext cx="1" cy="272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65558" name="Rectangle 41"/>
          <p:cNvSpPr>
            <a:spLocks noChangeArrowheads="1"/>
          </p:cNvSpPr>
          <p:nvPr/>
        </p:nvSpPr>
        <p:spPr bwMode="auto">
          <a:xfrm>
            <a:off x="4921250" y="188913"/>
            <a:ext cx="4043363" cy="5938837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FFFF70"/>
                </a:solidFill>
                <a:sym typeface="Arial" pitchFamily="34" charset="0"/>
              </a:rPr>
              <a:t>#define  N  6</a:t>
            </a:r>
            <a:endParaRPr lang="zh-CN" altLang="en-US" sz="2000">
              <a:solidFill>
                <a:srgbClr val="FFFF70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FFFF70"/>
                </a:solidFill>
                <a:sym typeface="Arial" pitchFamily="34" charset="0"/>
              </a:rPr>
              <a:t>void main( ) </a:t>
            </a:r>
            <a:endParaRPr lang="zh-CN" altLang="en-US" sz="2000">
              <a:solidFill>
                <a:srgbClr val="FFFF70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FFFF70"/>
                </a:solidFill>
                <a:sym typeface="Arial" pitchFamily="34" charset="0"/>
              </a:rPr>
              <a:t>{ int a[N];</a:t>
            </a:r>
            <a:endParaRPr lang="zh-CN" altLang="en-US" sz="2000">
              <a:solidFill>
                <a:srgbClr val="FFFF70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FFFF70"/>
                </a:solidFill>
                <a:sym typeface="Arial" pitchFamily="34" charset="0"/>
              </a:rPr>
              <a:t> int i,j,k,t;</a:t>
            </a:r>
            <a:endParaRPr lang="zh-CN" altLang="en-US" sz="2000">
              <a:solidFill>
                <a:srgbClr val="FFFF70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FFFF70"/>
                </a:solidFill>
                <a:sym typeface="Arial" pitchFamily="34" charset="0"/>
              </a:rPr>
              <a:t> for (i=0; i&lt;N; i++)</a:t>
            </a:r>
            <a:endParaRPr lang="zh-CN" altLang="en-US" sz="2000">
              <a:solidFill>
                <a:srgbClr val="FFFF70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FFFF70"/>
                </a:solidFill>
                <a:sym typeface="Arial" pitchFamily="34" charset="0"/>
              </a:rPr>
              <a:t>    scanf("%d",&amp;a[i]);</a:t>
            </a:r>
            <a:endParaRPr lang="zh-CN" altLang="en-US" sz="2000">
              <a:solidFill>
                <a:srgbClr val="FFFF70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FFFF70"/>
                </a:solidFill>
                <a:sym typeface="Arial" pitchFamily="34" charset="0"/>
              </a:rPr>
              <a:t> printf("\n");</a:t>
            </a:r>
            <a:endParaRPr lang="zh-CN" altLang="en-US" sz="2000">
              <a:solidFill>
                <a:srgbClr val="FFFF70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FFFF70"/>
                </a:solidFill>
                <a:sym typeface="Arial" pitchFamily="34" charset="0"/>
              </a:rPr>
              <a:t> for (i=0; i&lt;N-1; i++)  </a:t>
            </a:r>
            <a:r>
              <a:rPr lang="en-US" sz="2000">
                <a:solidFill>
                  <a:srgbClr val="FFFF70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/*</a:t>
            </a:r>
            <a:r>
              <a:rPr lang="zh-CN" altLang="en-US" sz="2000">
                <a:solidFill>
                  <a:srgbClr val="FFFF70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外循环控制比较的趟数 *</a:t>
            </a:r>
            <a:r>
              <a:rPr lang="en-US" sz="2000">
                <a:solidFill>
                  <a:srgbClr val="FFFF70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/</a:t>
            </a:r>
            <a:endParaRPr lang="zh-CN" altLang="en-US" sz="2000">
              <a:solidFill>
                <a:srgbClr val="FFFF70"/>
              </a:solidFill>
              <a:latin typeface="楷体_GB2312" pitchFamily="1" charset="-122"/>
              <a:ea typeface="楷体_GB2312" pitchFamily="1" charset="-122"/>
              <a:sym typeface="楷体_GB2312" pitchFamily="1" charset="-122"/>
            </a:endParaRPr>
          </a:p>
          <a:p>
            <a:r>
              <a:rPr lang="en-US" sz="2000">
                <a:solidFill>
                  <a:srgbClr val="FFFF70"/>
                </a:solidFill>
                <a:sym typeface="Arial" pitchFamily="34" charset="0"/>
              </a:rPr>
              <a:t>   { for(k=i,j=i+1; j&lt;N; j++)  </a:t>
            </a:r>
            <a:r>
              <a:rPr lang="en-US" sz="2000">
                <a:solidFill>
                  <a:srgbClr val="FFFF70"/>
                </a:solidFill>
                <a:ea typeface="楷体_GB2312" pitchFamily="1" charset="-122"/>
              </a:rPr>
              <a:t>/*</a:t>
            </a:r>
            <a:r>
              <a:rPr lang="zh-CN" altLang="en-US" sz="2000">
                <a:solidFill>
                  <a:srgbClr val="FFFF70"/>
                </a:solidFill>
                <a:ea typeface="楷体_GB2312" pitchFamily="1" charset="-122"/>
              </a:rPr>
              <a:t>内循环，用</a:t>
            </a:r>
            <a:r>
              <a:rPr lang="en-US" sz="2000">
                <a:solidFill>
                  <a:srgbClr val="FFFF70"/>
                </a:solidFill>
                <a:ea typeface="楷体_GB2312" pitchFamily="1" charset="-122"/>
              </a:rPr>
              <a:t>k</a:t>
            </a:r>
            <a:r>
              <a:rPr lang="zh-CN" altLang="en-US" sz="2000">
                <a:solidFill>
                  <a:srgbClr val="FFFF70"/>
                </a:solidFill>
                <a:ea typeface="楷体_GB2312" pitchFamily="1" charset="-122"/>
              </a:rPr>
              <a:t>记住所找数中最小数的下标*</a:t>
            </a:r>
            <a:r>
              <a:rPr lang="en-US" sz="2000">
                <a:solidFill>
                  <a:srgbClr val="FFFF70"/>
                </a:solidFill>
                <a:ea typeface="楷体_GB2312" pitchFamily="1" charset="-122"/>
              </a:rPr>
              <a:t>/</a:t>
            </a:r>
            <a:endParaRPr lang="zh-CN" altLang="en-US" sz="2000">
              <a:solidFill>
                <a:srgbClr val="FFFF70"/>
              </a:solidFill>
              <a:ea typeface="楷体_GB2312" pitchFamily="1" charset="-122"/>
            </a:endParaRPr>
          </a:p>
          <a:p>
            <a:r>
              <a:rPr lang="en-US" sz="2000">
                <a:solidFill>
                  <a:srgbClr val="FFFF70"/>
                </a:solidFill>
                <a:sym typeface="Arial" pitchFamily="34" charset="0"/>
              </a:rPr>
              <a:t>         if (a[j]&lt;a[k])    k=j;</a:t>
            </a:r>
            <a:endParaRPr lang="zh-CN" altLang="en-US" sz="2000">
              <a:solidFill>
                <a:srgbClr val="FFFF70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FFFF70"/>
                </a:solidFill>
                <a:sym typeface="Arial" pitchFamily="34" charset="0"/>
              </a:rPr>
              <a:t>     if(i!=k)</a:t>
            </a:r>
            <a:endParaRPr lang="zh-CN" altLang="en-US" sz="2000">
              <a:solidFill>
                <a:srgbClr val="FFFF70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FFFF70"/>
                </a:solidFill>
                <a:sym typeface="Arial" pitchFamily="34" charset="0"/>
              </a:rPr>
              <a:t>         { t=a[i];a[i]=a[k];a[k]=t; }</a:t>
            </a:r>
            <a:endParaRPr lang="zh-CN" altLang="en-US" sz="2000">
              <a:solidFill>
                <a:srgbClr val="FFFF70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FFFF70"/>
                </a:solidFill>
                <a:sym typeface="Arial" pitchFamily="34" charset="0"/>
              </a:rPr>
              <a:t>   }</a:t>
            </a:r>
            <a:endParaRPr lang="zh-CN" altLang="en-US" sz="2000">
              <a:solidFill>
                <a:srgbClr val="FFFF70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FFFF70"/>
                </a:solidFill>
                <a:sym typeface="Arial" pitchFamily="34" charset="0"/>
              </a:rPr>
              <a:t> printf("The sorted numbers: \n");</a:t>
            </a:r>
            <a:endParaRPr lang="zh-CN" altLang="en-US" sz="2000">
              <a:solidFill>
                <a:srgbClr val="FFFF70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FFFF70"/>
                </a:solidFill>
                <a:sym typeface="Arial" pitchFamily="34" charset="0"/>
              </a:rPr>
              <a:t> … </a:t>
            </a:r>
            <a:endParaRPr lang="zh-CN" altLang="en-US" sz="2000">
              <a:solidFill>
                <a:srgbClr val="FFFF70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FFFF70"/>
                </a:solidFill>
                <a:sym typeface="Arial" pitchFamily="34" charset="0"/>
              </a:rPr>
              <a:t>}</a:t>
            </a:r>
            <a:r>
              <a:rPr lang="en-US" sz="2000" b="1">
                <a:solidFill>
                  <a:srgbClr val="FFFF70"/>
                </a:solidFill>
                <a:sym typeface="Arial" pitchFamily="34" charset="0"/>
              </a:rPr>
              <a:t> </a:t>
            </a:r>
            <a:endParaRPr lang="zh-CN" altLang="en-US" sz="2000" b="1">
              <a:solidFill>
                <a:srgbClr val="FFFF70"/>
              </a:solidFill>
              <a:sym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5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5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5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58" grpId="0" bldLvl="0" animBg="1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AutoShape 2"/>
          <p:cNvSpPr>
            <a:spLocks/>
          </p:cNvSpPr>
          <p:nvPr/>
        </p:nvSpPr>
        <p:spPr bwMode="auto">
          <a:xfrm>
            <a:off x="468313" y="1341438"/>
            <a:ext cx="8439150" cy="5105400"/>
          </a:xfrm>
          <a:prstGeom prst="horizontalScroll">
            <a:avLst>
              <a:gd name="adj" fmla="val 7704"/>
            </a:avLst>
          </a:prstGeom>
          <a:solidFill>
            <a:srgbClr val="FFCC99"/>
          </a:solidFill>
          <a:ln w="28575" cmpd="sng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66563" name="AutoShape 3"/>
          <p:cNvSpPr>
            <a:spLocks/>
          </p:cNvSpPr>
          <p:nvPr/>
        </p:nvSpPr>
        <p:spPr bwMode="auto">
          <a:xfrm>
            <a:off x="2417763" y="425450"/>
            <a:ext cx="3756025" cy="1009650"/>
          </a:xfrm>
          <a:custGeom>
            <a:avLst/>
            <a:gdLst>
              <a:gd name="T0" fmla="*/ 20014 w 21600"/>
              <a:gd name="T1" fmla="*/ 10800 h 21600"/>
              <a:gd name="T2" fmla="*/ 10800 w 21600"/>
              <a:gd name="T3" fmla="*/ 21600 h 21600"/>
              <a:gd name="T4" fmla="*/ 1586 w 21600"/>
              <a:gd name="T5" fmla="*/ 10800 h 21600"/>
              <a:gd name="T6" fmla="*/ 1080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3172" y="21600"/>
                </a:lnTo>
                <a:lnTo>
                  <a:pt x="18428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0000FF"/>
          </a:solidFill>
          <a:ln w="28575" cmpd="sng">
            <a:solidFill>
              <a:srgbClr val="FF3300"/>
            </a:solidFill>
            <a:prstDash val="dash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dist">
              <a:spcBef>
                <a:spcPct val="50000"/>
              </a:spcBef>
            </a:pPr>
            <a:r>
              <a:rPr lang="zh-CN" altLang="en-US" sz="4000" b="1">
                <a:solidFill>
                  <a:srgbClr val="FFFFFF"/>
                </a:solidFill>
                <a:latin typeface="Times New Roman" pitchFamily="18" charset="0"/>
                <a:ea typeface="黑体" pitchFamily="49" charset="-122"/>
                <a:sym typeface="Times New Roman" pitchFamily="18" charset="0"/>
              </a:rPr>
              <a:t>本章小结</a:t>
            </a:r>
            <a:endParaRPr lang="zh-CN" altLang="en-US"/>
          </a:p>
        </p:txBody>
      </p:sp>
      <p:sp>
        <p:nvSpPr>
          <p:cNvPr id="66564" name="Text Box 4"/>
          <p:cNvSpPr>
            <a:spLocks noChangeArrowheads="1"/>
          </p:cNvSpPr>
          <p:nvPr/>
        </p:nvSpPr>
        <p:spPr bwMode="auto">
          <a:xfrm>
            <a:off x="1331913" y="2708275"/>
            <a:ext cx="61071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>
              <a:spcBef>
                <a:spcPct val="50000"/>
              </a:spcBef>
            </a:pPr>
            <a:r>
              <a:rPr lang="en-US" sz="2800" b="1">
                <a:solidFill>
                  <a:schemeClr val="bg2"/>
                </a:solidFill>
                <a:latin typeface="Times New Roman" pitchFamily="18" charset="0"/>
              </a:rPr>
              <a:t>1. 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一、二维数组的定义及使用方法</a:t>
            </a:r>
            <a:endParaRPr lang="zh-CN" altLang="en-US"/>
          </a:p>
        </p:txBody>
      </p:sp>
      <p:sp>
        <p:nvSpPr>
          <p:cNvPr id="66565" name="Text Box 5"/>
          <p:cNvSpPr>
            <a:spLocks noChangeArrowheads="1"/>
          </p:cNvSpPr>
          <p:nvPr/>
        </p:nvSpPr>
        <p:spPr bwMode="auto">
          <a:xfrm>
            <a:off x="1331913" y="4076700"/>
            <a:ext cx="59261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>
              <a:spcBef>
                <a:spcPct val="50000"/>
              </a:spcBef>
            </a:pPr>
            <a:r>
              <a:rPr lang="en-US" sz="2800" b="1">
                <a:solidFill>
                  <a:schemeClr val="bg2"/>
                </a:solidFill>
                <a:latin typeface="Times New Roman" pitchFamily="18" charset="0"/>
              </a:rPr>
              <a:t>3. 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数组元素在内存中的存放方式</a:t>
            </a:r>
            <a:endParaRPr lang="zh-CN" altLang="en-US"/>
          </a:p>
        </p:txBody>
      </p:sp>
      <p:sp>
        <p:nvSpPr>
          <p:cNvPr id="66566" name="Text Box 7"/>
          <p:cNvSpPr>
            <a:spLocks noChangeArrowheads="1"/>
          </p:cNvSpPr>
          <p:nvPr/>
        </p:nvSpPr>
        <p:spPr bwMode="auto">
          <a:xfrm>
            <a:off x="1331913" y="4797425"/>
            <a:ext cx="5829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>
              <a:spcBef>
                <a:spcPct val="50000"/>
              </a:spcBef>
            </a:pPr>
            <a:r>
              <a:rPr lang="en-US" sz="2800" b="1">
                <a:solidFill>
                  <a:schemeClr val="bg2"/>
                </a:solidFill>
                <a:latin typeface="Times New Roman" pitchFamily="18" charset="0"/>
              </a:rPr>
              <a:t>4. 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冒泡、选择排序算法</a:t>
            </a:r>
            <a:endParaRPr lang="zh-CN" altLang="en-US"/>
          </a:p>
        </p:txBody>
      </p:sp>
      <p:grpSp>
        <p:nvGrpSpPr>
          <p:cNvPr id="66567" name="Group 8"/>
          <p:cNvGrpSpPr>
            <a:grpSpLocks/>
          </p:cNvGrpSpPr>
          <p:nvPr/>
        </p:nvGrpSpPr>
        <p:grpSpPr bwMode="auto">
          <a:xfrm flipH="1">
            <a:off x="7181850" y="5067300"/>
            <a:ext cx="1695450" cy="1385888"/>
            <a:chOff x="0" y="0"/>
            <a:chExt cx="1068" cy="873"/>
          </a:xfrm>
        </p:grpSpPr>
        <p:sp>
          <p:nvSpPr>
            <p:cNvPr id="66568" name="Freeform 9"/>
            <p:cNvSpPr>
              <a:spLocks noChangeArrowheads="1"/>
            </p:cNvSpPr>
            <p:nvPr/>
          </p:nvSpPr>
          <p:spPr bwMode="auto">
            <a:xfrm>
              <a:off x="72" y="0"/>
              <a:ext cx="996" cy="682"/>
            </a:xfrm>
            <a:custGeom>
              <a:avLst/>
              <a:gdLst>
                <a:gd name="T0" fmla="*/ 322 w 1991"/>
                <a:gd name="T1" fmla="*/ 1210 h 1363"/>
                <a:gd name="T2" fmla="*/ 243 w 1991"/>
                <a:gd name="T3" fmla="*/ 1255 h 1363"/>
                <a:gd name="T4" fmla="*/ 144 w 1991"/>
                <a:gd name="T5" fmla="*/ 1291 h 1363"/>
                <a:gd name="T6" fmla="*/ 63 w 1991"/>
                <a:gd name="T7" fmla="*/ 1279 h 1363"/>
                <a:gd name="T8" fmla="*/ 5 w 1991"/>
                <a:gd name="T9" fmla="*/ 1233 h 1363"/>
                <a:gd name="T10" fmla="*/ 32 w 1991"/>
                <a:gd name="T11" fmla="*/ 1132 h 1363"/>
                <a:gd name="T12" fmla="*/ 128 w 1991"/>
                <a:gd name="T13" fmla="*/ 1016 h 1363"/>
                <a:gd name="T14" fmla="*/ 202 w 1991"/>
                <a:gd name="T15" fmla="*/ 961 h 1363"/>
                <a:gd name="T16" fmla="*/ 236 w 1991"/>
                <a:gd name="T17" fmla="*/ 948 h 1363"/>
                <a:gd name="T18" fmla="*/ 437 w 1991"/>
                <a:gd name="T19" fmla="*/ 774 h 1363"/>
                <a:gd name="T20" fmla="*/ 502 w 1991"/>
                <a:gd name="T21" fmla="*/ 702 h 1363"/>
                <a:gd name="T22" fmla="*/ 552 w 1991"/>
                <a:gd name="T23" fmla="*/ 685 h 1363"/>
                <a:gd name="T24" fmla="*/ 615 w 1991"/>
                <a:gd name="T25" fmla="*/ 664 h 1363"/>
                <a:gd name="T26" fmla="*/ 705 w 1991"/>
                <a:gd name="T27" fmla="*/ 611 h 1363"/>
                <a:gd name="T28" fmla="*/ 664 w 1991"/>
                <a:gd name="T29" fmla="*/ 528 h 1363"/>
                <a:gd name="T30" fmla="*/ 611 w 1991"/>
                <a:gd name="T31" fmla="*/ 487 h 1363"/>
                <a:gd name="T32" fmla="*/ 577 w 1991"/>
                <a:gd name="T33" fmla="*/ 409 h 1363"/>
                <a:gd name="T34" fmla="*/ 589 w 1991"/>
                <a:gd name="T35" fmla="*/ 373 h 1363"/>
                <a:gd name="T36" fmla="*/ 563 w 1991"/>
                <a:gd name="T37" fmla="*/ 345 h 1363"/>
                <a:gd name="T38" fmla="*/ 573 w 1991"/>
                <a:gd name="T39" fmla="*/ 217 h 1363"/>
                <a:gd name="T40" fmla="*/ 633 w 1991"/>
                <a:gd name="T41" fmla="*/ 104 h 1363"/>
                <a:gd name="T42" fmla="*/ 784 w 1991"/>
                <a:gd name="T43" fmla="*/ 13 h 1363"/>
                <a:gd name="T44" fmla="*/ 925 w 1991"/>
                <a:gd name="T45" fmla="*/ 7 h 1363"/>
                <a:gd name="T46" fmla="*/ 1032 w 1991"/>
                <a:gd name="T47" fmla="*/ 70 h 1363"/>
                <a:gd name="T48" fmla="*/ 1092 w 1991"/>
                <a:gd name="T49" fmla="*/ 155 h 1363"/>
                <a:gd name="T50" fmla="*/ 1126 w 1991"/>
                <a:gd name="T51" fmla="*/ 246 h 1363"/>
                <a:gd name="T52" fmla="*/ 1114 w 1991"/>
                <a:gd name="T53" fmla="*/ 284 h 1363"/>
                <a:gd name="T54" fmla="*/ 1104 w 1991"/>
                <a:gd name="T55" fmla="*/ 328 h 1363"/>
                <a:gd name="T56" fmla="*/ 1152 w 1991"/>
                <a:gd name="T57" fmla="*/ 333 h 1363"/>
                <a:gd name="T58" fmla="*/ 1157 w 1991"/>
                <a:gd name="T59" fmla="*/ 412 h 1363"/>
                <a:gd name="T60" fmla="*/ 1126 w 1991"/>
                <a:gd name="T61" fmla="*/ 492 h 1363"/>
                <a:gd name="T62" fmla="*/ 1098 w 1991"/>
                <a:gd name="T63" fmla="*/ 501 h 1363"/>
                <a:gd name="T64" fmla="*/ 1091 w 1991"/>
                <a:gd name="T65" fmla="*/ 646 h 1363"/>
                <a:gd name="T66" fmla="*/ 1130 w 1991"/>
                <a:gd name="T67" fmla="*/ 650 h 1363"/>
                <a:gd name="T68" fmla="*/ 1211 w 1991"/>
                <a:gd name="T69" fmla="*/ 660 h 1363"/>
                <a:gd name="T70" fmla="*/ 1274 w 1991"/>
                <a:gd name="T71" fmla="*/ 664 h 1363"/>
                <a:gd name="T72" fmla="*/ 1345 w 1991"/>
                <a:gd name="T73" fmla="*/ 683 h 1363"/>
                <a:gd name="T74" fmla="*/ 1406 w 1991"/>
                <a:gd name="T75" fmla="*/ 721 h 1363"/>
                <a:gd name="T76" fmla="*/ 1451 w 1991"/>
                <a:gd name="T77" fmla="*/ 764 h 1363"/>
                <a:gd name="T78" fmla="*/ 1521 w 1991"/>
                <a:gd name="T79" fmla="*/ 837 h 1363"/>
                <a:gd name="T80" fmla="*/ 1572 w 1991"/>
                <a:gd name="T81" fmla="*/ 848 h 1363"/>
                <a:gd name="T82" fmla="*/ 1618 w 1991"/>
                <a:gd name="T83" fmla="*/ 882 h 1363"/>
                <a:gd name="T84" fmla="*/ 1710 w 1991"/>
                <a:gd name="T85" fmla="*/ 951 h 1363"/>
                <a:gd name="T86" fmla="*/ 1776 w 1991"/>
                <a:gd name="T87" fmla="*/ 1007 h 1363"/>
                <a:gd name="T88" fmla="*/ 1809 w 1991"/>
                <a:gd name="T89" fmla="*/ 1035 h 1363"/>
                <a:gd name="T90" fmla="*/ 1838 w 1991"/>
                <a:gd name="T91" fmla="*/ 1044 h 1363"/>
                <a:gd name="T92" fmla="*/ 1951 w 1991"/>
                <a:gd name="T93" fmla="*/ 1128 h 1363"/>
                <a:gd name="T94" fmla="*/ 1984 w 1991"/>
                <a:gd name="T95" fmla="*/ 1188 h 1363"/>
                <a:gd name="T96" fmla="*/ 1987 w 1991"/>
                <a:gd name="T97" fmla="*/ 1228 h 1363"/>
                <a:gd name="T98" fmla="*/ 1911 w 1991"/>
                <a:gd name="T99" fmla="*/ 1270 h 1363"/>
                <a:gd name="T100" fmla="*/ 1713 w 1991"/>
                <a:gd name="T101" fmla="*/ 1313 h 1363"/>
                <a:gd name="T102" fmla="*/ 1612 w 1991"/>
                <a:gd name="T103" fmla="*/ 1332 h 1363"/>
                <a:gd name="T104" fmla="*/ 1602 w 1991"/>
                <a:gd name="T105" fmla="*/ 1336 h 1363"/>
                <a:gd name="T106" fmla="*/ 1607 w 1991"/>
                <a:gd name="T107" fmla="*/ 1336 h 1363"/>
                <a:gd name="T108" fmla="*/ 1538 w 1991"/>
                <a:gd name="T109" fmla="*/ 1355 h 1363"/>
                <a:gd name="T110" fmla="*/ 1470 w 1991"/>
                <a:gd name="T111" fmla="*/ 1321 h 1363"/>
                <a:gd name="T112" fmla="*/ 1450 w 1991"/>
                <a:gd name="T113" fmla="*/ 1312 h 1363"/>
                <a:gd name="T114" fmla="*/ 1374 w 1991"/>
                <a:gd name="T115" fmla="*/ 1355 h 1363"/>
                <a:gd name="T116" fmla="*/ 1294 w 1991"/>
                <a:gd name="T117" fmla="*/ 1322 h 1363"/>
                <a:gd name="T118" fmla="*/ 1265 w 1991"/>
                <a:gd name="T119" fmla="*/ 1328 h 1363"/>
                <a:gd name="T120" fmla="*/ 1243 w 1991"/>
                <a:gd name="T121" fmla="*/ 1328 h 136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991"/>
                <a:gd name="T184" fmla="*/ 0 h 1363"/>
                <a:gd name="T185" fmla="*/ 1991 w 1991"/>
                <a:gd name="T186" fmla="*/ 1363 h 1363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991" h="1363">
                  <a:moveTo>
                    <a:pt x="1232" y="1315"/>
                  </a:moveTo>
                  <a:lnTo>
                    <a:pt x="1206" y="1259"/>
                  </a:lnTo>
                  <a:lnTo>
                    <a:pt x="1219" y="1222"/>
                  </a:lnTo>
                  <a:lnTo>
                    <a:pt x="354" y="1232"/>
                  </a:lnTo>
                  <a:lnTo>
                    <a:pt x="322" y="1210"/>
                  </a:lnTo>
                  <a:lnTo>
                    <a:pt x="317" y="1213"/>
                  </a:lnTo>
                  <a:lnTo>
                    <a:pt x="307" y="1219"/>
                  </a:lnTo>
                  <a:lnTo>
                    <a:pt x="289" y="1230"/>
                  </a:lnTo>
                  <a:lnTo>
                    <a:pt x="267" y="1241"/>
                  </a:lnTo>
                  <a:lnTo>
                    <a:pt x="243" y="1255"/>
                  </a:lnTo>
                  <a:lnTo>
                    <a:pt x="218" y="1267"/>
                  </a:lnTo>
                  <a:lnTo>
                    <a:pt x="192" y="1278"/>
                  </a:lnTo>
                  <a:lnTo>
                    <a:pt x="169" y="1286"/>
                  </a:lnTo>
                  <a:lnTo>
                    <a:pt x="158" y="1289"/>
                  </a:lnTo>
                  <a:lnTo>
                    <a:pt x="144" y="1291"/>
                  </a:lnTo>
                  <a:lnTo>
                    <a:pt x="128" y="1291"/>
                  </a:lnTo>
                  <a:lnTo>
                    <a:pt x="112" y="1290"/>
                  </a:lnTo>
                  <a:lnTo>
                    <a:pt x="96" y="1287"/>
                  </a:lnTo>
                  <a:lnTo>
                    <a:pt x="80" y="1284"/>
                  </a:lnTo>
                  <a:lnTo>
                    <a:pt x="63" y="1279"/>
                  </a:lnTo>
                  <a:lnTo>
                    <a:pt x="47" y="1272"/>
                  </a:lnTo>
                  <a:lnTo>
                    <a:pt x="33" y="1266"/>
                  </a:lnTo>
                  <a:lnTo>
                    <a:pt x="22" y="1256"/>
                  </a:lnTo>
                  <a:lnTo>
                    <a:pt x="12" y="1245"/>
                  </a:lnTo>
                  <a:lnTo>
                    <a:pt x="5" y="1233"/>
                  </a:lnTo>
                  <a:lnTo>
                    <a:pt x="0" y="1219"/>
                  </a:lnTo>
                  <a:lnTo>
                    <a:pt x="0" y="1203"/>
                  </a:lnTo>
                  <a:lnTo>
                    <a:pt x="3" y="1186"/>
                  </a:lnTo>
                  <a:lnTo>
                    <a:pt x="12" y="1168"/>
                  </a:lnTo>
                  <a:lnTo>
                    <a:pt x="32" y="1132"/>
                  </a:lnTo>
                  <a:lnTo>
                    <a:pt x="53" y="1101"/>
                  </a:lnTo>
                  <a:lnTo>
                    <a:pt x="73" y="1074"/>
                  </a:lnTo>
                  <a:lnTo>
                    <a:pt x="92" y="1051"/>
                  </a:lnTo>
                  <a:lnTo>
                    <a:pt x="111" y="1032"/>
                  </a:lnTo>
                  <a:lnTo>
                    <a:pt x="128" y="1016"/>
                  </a:lnTo>
                  <a:lnTo>
                    <a:pt x="145" y="1002"/>
                  </a:lnTo>
                  <a:lnTo>
                    <a:pt x="160" y="989"/>
                  </a:lnTo>
                  <a:lnTo>
                    <a:pt x="175" y="978"/>
                  </a:lnTo>
                  <a:lnTo>
                    <a:pt x="189" y="969"/>
                  </a:lnTo>
                  <a:lnTo>
                    <a:pt x="202" y="961"/>
                  </a:lnTo>
                  <a:lnTo>
                    <a:pt x="213" y="956"/>
                  </a:lnTo>
                  <a:lnTo>
                    <a:pt x="222" y="952"/>
                  </a:lnTo>
                  <a:lnTo>
                    <a:pt x="230" y="950"/>
                  </a:lnTo>
                  <a:lnTo>
                    <a:pt x="235" y="948"/>
                  </a:lnTo>
                  <a:lnTo>
                    <a:pt x="236" y="948"/>
                  </a:lnTo>
                  <a:lnTo>
                    <a:pt x="332" y="845"/>
                  </a:lnTo>
                  <a:lnTo>
                    <a:pt x="416" y="806"/>
                  </a:lnTo>
                  <a:lnTo>
                    <a:pt x="418" y="801"/>
                  </a:lnTo>
                  <a:lnTo>
                    <a:pt x="426" y="790"/>
                  </a:lnTo>
                  <a:lnTo>
                    <a:pt x="437" y="774"/>
                  </a:lnTo>
                  <a:lnTo>
                    <a:pt x="449" y="755"/>
                  </a:lnTo>
                  <a:lnTo>
                    <a:pt x="464" y="737"/>
                  </a:lnTo>
                  <a:lnTo>
                    <a:pt x="478" y="719"/>
                  </a:lnTo>
                  <a:lnTo>
                    <a:pt x="491" y="708"/>
                  </a:lnTo>
                  <a:lnTo>
                    <a:pt x="502" y="702"/>
                  </a:lnTo>
                  <a:lnTo>
                    <a:pt x="512" y="700"/>
                  </a:lnTo>
                  <a:lnTo>
                    <a:pt x="522" y="698"/>
                  </a:lnTo>
                  <a:lnTo>
                    <a:pt x="531" y="693"/>
                  </a:lnTo>
                  <a:lnTo>
                    <a:pt x="542" y="689"/>
                  </a:lnTo>
                  <a:lnTo>
                    <a:pt x="552" y="685"/>
                  </a:lnTo>
                  <a:lnTo>
                    <a:pt x="562" y="681"/>
                  </a:lnTo>
                  <a:lnTo>
                    <a:pt x="573" y="678"/>
                  </a:lnTo>
                  <a:lnTo>
                    <a:pt x="583" y="676"/>
                  </a:lnTo>
                  <a:lnTo>
                    <a:pt x="597" y="672"/>
                  </a:lnTo>
                  <a:lnTo>
                    <a:pt x="615" y="664"/>
                  </a:lnTo>
                  <a:lnTo>
                    <a:pt x="636" y="653"/>
                  </a:lnTo>
                  <a:lnTo>
                    <a:pt x="657" y="641"/>
                  </a:lnTo>
                  <a:lnTo>
                    <a:pt x="678" y="630"/>
                  </a:lnTo>
                  <a:lnTo>
                    <a:pt x="694" y="619"/>
                  </a:lnTo>
                  <a:lnTo>
                    <a:pt x="705" y="611"/>
                  </a:lnTo>
                  <a:lnTo>
                    <a:pt x="710" y="609"/>
                  </a:lnTo>
                  <a:lnTo>
                    <a:pt x="676" y="527"/>
                  </a:lnTo>
                  <a:lnTo>
                    <a:pt x="675" y="528"/>
                  </a:lnTo>
                  <a:lnTo>
                    <a:pt x="671" y="529"/>
                  </a:lnTo>
                  <a:lnTo>
                    <a:pt x="664" y="528"/>
                  </a:lnTo>
                  <a:lnTo>
                    <a:pt x="653" y="521"/>
                  </a:lnTo>
                  <a:lnTo>
                    <a:pt x="645" y="515"/>
                  </a:lnTo>
                  <a:lnTo>
                    <a:pt x="635" y="507"/>
                  </a:lnTo>
                  <a:lnTo>
                    <a:pt x="623" y="497"/>
                  </a:lnTo>
                  <a:lnTo>
                    <a:pt x="611" y="487"/>
                  </a:lnTo>
                  <a:lnTo>
                    <a:pt x="599" y="474"/>
                  </a:lnTo>
                  <a:lnTo>
                    <a:pt x="590" y="462"/>
                  </a:lnTo>
                  <a:lnTo>
                    <a:pt x="582" y="449"/>
                  </a:lnTo>
                  <a:lnTo>
                    <a:pt x="578" y="436"/>
                  </a:lnTo>
                  <a:lnTo>
                    <a:pt x="577" y="409"/>
                  </a:lnTo>
                  <a:lnTo>
                    <a:pt x="580" y="390"/>
                  </a:lnTo>
                  <a:lnTo>
                    <a:pt x="585" y="377"/>
                  </a:lnTo>
                  <a:lnTo>
                    <a:pt x="592" y="370"/>
                  </a:lnTo>
                  <a:lnTo>
                    <a:pt x="592" y="371"/>
                  </a:lnTo>
                  <a:lnTo>
                    <a:pt x="589" y="373"/>
                  </a:lnTo>
                  <a:lnTo>
                    <a:pt x="584" y="368"/>
                  </a:lnTo>
                  <a:lnTo>
                    <a:pt x="580" y="352"/>
                  </a:lnTo>
                  <a:lnTo>
                    <a:pt x="575" y="345"/>
                  </a:lnTo>
                  <a:lnTo>
                    <a:pt x="568" y="346"/>
                  </a:lnTo>
                  <a:lnTo>
                    <a:pt x="563" y="345"/>
                  </a:lnTo>
                  <a:lnTo>
                    <a:pt x="560" y="337"/>
                  </a:lnTo>
                  <a:lnTo>
                    <a:pt x="561" y="314"/>
                  </a:lnTo>
                  <a:lnTo>
                    <a:pt x="565" y="277"/>
                  </a:lnTo>
                  <a:lnTo>
                    <a:pt x="569" y="240"/>
                  </a:lnTo>
                  <a:lnTo>
                    <a:pt x="573" y="217"/>
                  </a:lnTo>
                  <a:lnTo>
                    <a:pt x="578" y="195"/>
                  </a:lnTo>
                  <a:lnTo>
                    <a:pt x="587" y="172"/>
                  </a:lnTo>
                  <a:lnTo>
                    <a:pt x="598" y="149"/>
                  </a:lnTo>
                  <a:lnTo>
                    <a:pt x="613" y="127"/>
                  </a:lnTo>
                  <a:lnTo>
                    <a:pt x="633" y="104"/>
                  </a:lnTo>
                  <a:lnTo>
                    <a:pt x="657" y="82"/>
                  </a:lnTo>
                  <a:lnTo>
                    <a:pt x="686" y="62"/>
                  </a:lnTo>
                  <a:lnTo>
                    <a:pt x="719" y="41"/>
                  </a:lnTo>
                  <a:lnTo>
                    <a:pt x="752" y="25"/>
                  </a:lnTo>
                  <a:lnTo>
                    <a:pt x="784" y="13"/>
                  </a:lnTo>
                  <a:lnTo>
                    <a:pt x="815" y="5"/>
                  </a:lnTo>
                  <a:lnTo>
                    <a:pt x="845" y="0"/>
                  </a:lnTo>
                  <a:lnTo>
                    <a:pt x="872" y="0"/>
                  </a:lnTo>
                  <a:lnTo>
                    <a:pt x="900" y="3"/>
                  </a:lnTo>
                  <a:lnTo>
                    <a:pt x="925" y="7"/>
                  </a:lnTo>
                  <a:lnTo>
                    <a:pt x="951" y="15"/>
                  </a:lnTo>
                  <a:lnTo>
                    <a:pt x="974" y="26"/>
                  </a:lnTo>
                  <a:lnTo>
                    <a:pt x="994" y="38"/>
                  </a:lnTo>
                  <a:lnTo>
                    <a:pt x="1014" y="53"/>
                  </a:lnTo>
                  <a:lnTo>
                    <a:pt x="1032" y="70"/>
                  </a:lnTo>
                  <a:lnTo>
                    <a:pt x="1050" y="87"/>
                  </a:lnTo>
                  <a:lnTo>
                    <a:pt x="1065" y="106"/>
                  </a:lnTo>
                  <a:lnTo>
                    <a:pt x="1077" y="126"/>
                  </a:lnTo>
                  <a:lnTo>
                    <a:pt x="1089" y="147"/>
                  </a:lnTo>
                  <a:lnTo>
                    <a:pt x="1092" y="155"/>
                  </a:lnTo>
                  <a:lnTo>
                    <a:pt x="1098" y="170"/>
                  </a:lnTo>
                  <a:lnTo>
                    <a:pt x="1105" y="187"/>
                  </a:lnTo>
                  <a:lnTo>
                    <a:pt x="1112" y="208"/>
                  </a:lnTo>
                  <a:lnTo>
                    <a:pt x="1119" y="227"/>
                  </a:lnTo>
                  <a:lnTo>
                    <a:pt x="1126" y="246"/>
                  </a:lnTo>
                  <a:lnTo>
                    <a:pt x="1130" y="260"/>
                  </a:lnTo>
                  <a:lnTo>
                    <a:pt x="1134" y="269"/>
                  </a:lnTo>
                  <a:lnTo>
                    <a:pt x="1133" y="276"/>
                  </a:lnTo>
                  <a:lnTo>
                    <a:pt x="1124" y="280"/>
                  </a:lnTo>
                  <a:lnTo>
                    <a:pt x="1114" y="284"/>
                  </a:lnTo>
                  <a:lnTo>
                    <a:pt x="1111" y="292"/>
                  </a:lnTo>
                  <a:lnTo>
                    <a:pt x="1114" y="309"/>
                  </a:lnTo>
                  <a:lnTo>
                    <a:pt x="1113" y="313"/>
                  </a:lnTo>
                  <a:lnTo>
                    <a:pt x="1109" y="316"/>
                  </a:lnTo>
                  <a:lnTo>
                    <a:pt x="1104" y="328"/>
                  </a:lnTo>
                  <a:lnTo>
                    <a:pt x="1107" y="327"/>
                  </a:lnTo>
                  <a:lnTo>
                    <a:pt x="1115" y="327"/>
                  </a:lnTo>
                  <a:lnTo>
                    <a:pt x="1128" y="325"/>
                  </a:lnTo>
                  <a:lnTo>
                    <a:pt x="1141" y="328"/>
                  </a:lnTo>
                  <a:lnTo>
                    <a:pt x="1152" y="333"/>
                  </a:lnTo>
                  <a:lnTo>
                    <a:pt x="1162" y="345"/>
                  </a:lnTo>
                  <a:lnTo>
                    <a:pt x="1166" y="362"/>
                  </a:lnTo>
                  <a:lnTo>
                    <a:pt x="1163" y="386"/>
                  </a:lnTo>
                  <a:lnTo>
                    <a:pt x="1160" y="397"/>
                  </a:lnTo>
                  <a:lnTo>
                    <a:pt x="1157" y="412"/>
                  </a:lnTo>
                  <a:lnTo>
                    <a:pt x="1152" y="430"/>
                  </a:lnTo>
                  <a:lnTo>
                    <a:pt x="1148" y="449"/>
                  </a:lnTo>
                  <a:lnTo>
                    <a:pt x="1141" y="466"/>
                  </a:lnTo>
                  <a:lnTo>
                    <a:pt x="1134" y="482"/>
                  </a:lnTo>
                  <a:lnTo>
                    <a:pt x="1126" y="492"/>
                  </a:lnTo>
                  <a:lnTo>
                    <a:pt x="1117" y="497"/>
                  </a:lnTo>
                  <a:lnTo>
                    <a:pt x="1112" y="497"/>
                  </a:lnTo>
                  <a:lnTo>
                    <a:pt x="1106" y="495"/>
                  </a:lnTo>
                  <a:lnTo>
                    <a:pt x="1102" y="496"/>
                  </a:lnTo>
                  <a:lnTo>
                    <a:pt x="1098" y="501"/>
                  </a:lnTo>
                  <a:lnTo>
                    <a:pt x="1088" y="528"/>
                  </a:lnTo>
                  <a:lnTo>
                    <a:pt x="1080" y="559"/>
                  </a:lnTo>
                  <a:lnTo>
                    <a:pt x="1074" y="586"/>
                  </a:lnTo>
                  <a:lnTo>
                    <a:pt x="1073" y="596"/>
                  </a:lnTo>
                  <a:lnTo>
                    <a:pt x="1091" y="646"/>
                  </a:lnTo>
                  <a:lnTo>
                    <a:pt x="1094" y="646"/>
                  </a:lnTo>
                  <a:lnTo>
                    <a:pt x="1098" y="647"/>
                  </a:lnTo>
                  <a:lnTo>
                    <a:pt x="1107" y="648"/>
                  </a:lnTo>
                  <a:lnTo>
                    <a:pt x="1118" y="649"/>
                  </a:lnTo>
                  <a:lnTo>
                    <a:pt x="1130" y="650"/>
                  </a:lnTo>
                  <a:lnTo>
                    <a:pt x="1145" y="653"/>
                  </a:lnTo>
                  <a:lnTo>
                    <a:pt x="1162" y="654"/>
                  </a:lnTo>
                  <a:lnTo>
                    <a:pt x="1178" y="656"/>
                  </a:lnTo>
                  <a:lnTo>
                    <a:pt x="1195" y="658"/>
                  </a:lnTo>
                  <a:lnTo>
                    <a:pt x="1211" y="660"/>
                  </a:lnTo>
                  <a:lnTo>
                    <a:pt x="1227" y="662"/>
                  </a:lnTo>
                  <a:lnTo>
                    <a:pt x="1242" y="663"/>
                  </a:lnTo>
                  <a:lnTo>
                    <a:pt x="1255" y="664"/>
                  </a:lnTo>
                  <a:lnTo>
                    <a:pt x="1266" y="664"/>
                  </a:lnTo>
                  <a:lnTo>
                    <a:pt x="1274" y="664"/>
                  </a:lnTo>
                  <a:lnTo>
                    <a:pt x="1280" y="664"/>
                  </a:lnTo>
                  <a:lnTo>
                    <a:pt x="1292" y="664"/>
                  </a:lnTo>
                  <a:lnTo>
                    <a:pt x="1307" y="669"/>
                  </a:lnTo>
                  <a:lnTo>
                    <a:pt x="1325" y="674"/>
                  </a:lnTo>
                  <a:lnTo>
                    <a:pt x="1345" y="683"/>
                  </a:lnTo>
                  <a:lnTo>
                    <a:pt x="1363" y="692"/>
                  </a:lnTo>
                  <a:lnTo>
                    <a:pt x="1379" y="700"/>
                  </a:lnTo>
                  <a:lnTo>
                    <a:pt x="1392" y="708"/>
                  </a:lnTo>
                  <a:lnTo>
                    <a:pt x="1400" y="715"/>
                  </a:lnTo>
                  <a:lnTo>
                    <a:pt x="1406" y="721"/>
                  </a:lnTo>
                  <a:lnTo>
                    <a:pt x="1413" y="727"/>
                  </a:lnTo>
                  <a:lnTo>
                    <a:pt x="1421" y="734"/>
                  </a:lnTo>
                  <a:lnTo>
                    <a:pt x="1430" y="742"/>
                  </a:lnTo>
                  <a:lnTo>
                    <a:pt x="1440" y="753"/>
                  </a:lnTo>
                  <a:lnTo>
                    <a:pt x="1451" y="764"/>
                  </a:lnTo>
                  <a:lnTo>
                    <a:pt x="1462" y="779"/>
                  </a:lnTo>
                  <a:lnTo>
                    <a:pt x="1474" y="795"/>
                  </a:lnTo>
                  <a:lnTo>
                    <a:pt x="1489" y="814"/>
                  </a:lnTo>
                  <a:lnTo>
                    <a:pt x="1504" y="827"/>
                  </a:lnTo>
                  <a:lnTo>
                    <a:pt x="1521" y="837"/>
                  </a:lnTo>
                  <a:lnTo>
                    <a:pt x="1536" y="843"/>
                  </a:lnTo>
                  <a:lnTo>
                    <a:pt x="1550" y="846"/>
                  </a:lnTo>
                  <a:lnTo>
                    <a:pt x="1561" y="848"/>
                  </a:lnTo>
                  <a:lnTo>
                    <a:pt x="1569" y="848"/>
                  </a:lnTo>
                  <a:lnTo>
                    <a:pt x="1572" y="848"/>
                  </a:lnTo>
                  <a:lnTo>
                    <a:pt x="1574" y="850"/>
                  </a:lnTo>
                  <a:lnTo>
                    <a:pt x="1580" y="854"/>
                  </a:lnTo>
                  <a:lnTo>
                    <a:pt x="1590" y="861"/>
                  </a:lnTo>
                  <a:lnTo>
                    <a:pt x="1603" y="872"/>
                  </a:lnTo>
                  <a:lnTo>
                    <a:pt x="1618" y="882"/>
                  </a:lnTo>
                  <a:lnTo>
                    <a:pt x="1635" y="895"/>
                  </a:lnTo>
                  <a:lnTo>
                    <a:pt x="1654" y="908"/>
                  </a:lnTo>
                  <a:lnTo>
                    <a:pt x="1672" y="922"/>
                  </a:lnTo>
                  <a:lnTo>
                    <a:pt x="1690" y="937"/>
                  </a:lnTo>
                  <a:lnTo>
                    <a:pt x="1710" y="951"/>
                  </a:lnTo>
                  <a:lnTo>
                    <a:pt x="1727" y="965"/>
                  </a:lnTo>
                  <a:lnTo>
                    <a:pt x="1743" y="978"/>
                  </a:lnTo>
                  <a:lnTo>
                    <a:pt x="1756" y="989"/>
                  </a:lnTo>
                  <a:lnTo>
                    <a:pt x="1768" y="999"/>
                  </a:lnTo>
                  <a:lnTo>
                    <a:pt x="1776" y="1007"/>
                  </a:lnTo>
                  <a:lnTo>
                    <a:pt x="1779" y="1013"/>
                  </a:lnTo>
                  <a:lnTo>
                    <a:pt x="1784" y="1020"/>
                  </a:lnTo>
                  <a:lnTo>
                    <a:pt x="1792" y="1027"/>
                  </a:lnTo>
                  <a:lnTo>
                    <a:pt x="1800" y="1032"/>
                  </a:lnTo>
                  <a:lnTo>
                    <a:pt x="1809" y="1035"/>
                  </a:lnTo>
                  <a:lnTo>
                    <a:pt x="1818" y="1037"/>
                  </a:lnTo>
                  <a:lnTo>
                    <a:pt x="1825" y="1040"/>
                  </a:lnTo>
                  <a:lnTo>
                    <a:pt x="1830" y="1041"/>
                  </a:lnTo>
                  <a:lnTo>
                    <a:pt x="1832" y="1041"/>
                  </a:lnTo>
                  <a:lnTo>
                    <a:pt x="1838" y="1044"/>
                  </a:lnTo>
                  <a:lnTo>
                    <a:pt x="1854" y="1055"/>
                  </a:lnTo>
                  <a:lnTo>
                    <a:pt x="1876" y="1070"/>
                  </a:lnTo>
                  <a:lnTo>
                    <a:pt x="1902" y="1088"/>
                  </a:lnTo>
                  <a:lnTo>
                    <a:pt x="1928" y="1108"/>
                  </a:lnTo>
                  <a:lnTo>
                    <a:pt x="1951" y="1128"/>
                  </a:lnTo>
                  <a:lnTo>
                    <a:pt x="1968" y="1148"/>
                  </a:lnTo>
                  <a:lnTo>
                    <a:pt x="1976" y="1165"/>
                  </a:lnTo>
                  <a:lnTo>
                    <a:pt x="1978" y="1173"/>
                  </a:lnTo>
                  <a:lnTo>
                    <a:pt x="1981" y="1180"/>
                  </a:lnTo>
                  <a:lnTo>
                    <a:pt x="1984" y="1188"/>
                  </a:lnTo>
                  <a:lnTo>
                    <a:pt x="1988" y="1196"/>
                  </a:lnTo>
                  <a:lnTo>
                    <a:pt x="1990" y="1203"/>
                  </a:lnTo>
                  <a:lnTo>
                    <a:pt x="1991" y="1211"/>
                  </a:lnTo>
                  <a:lnTo>
                    <a:pt x="1990" y="1219"/>
                  </a:lnTo>
                  <a:lnTo>
                    <a:pt x="1987" y="1228"/>
                  </a:lnTo>
                  <a:lnTo>
                    <a:pt x="1980" y="1236"/>
                  </a:lnTo>
                  <a:lnTo>
                    <a:pt x="1969" y="1244"/>
                  </a:lnTo>
                  <a:lnTo>
                    <a:pt x="1955" y="1253"/>
                  </a:lnTo>
                  <a:lnTo>
                    <a:pt x="1936" y="1261"/>
                  </a:lnTo>
                  <a:lnTo>
                    <a:pt x="1911" y="1270"/>
                  </a:lnTo>
                  <a:lnTo>
                    <a:pt x="1879" y="1278"/>
                  </a:lnTo>
                  <a:lnTo>
                    <a:pt x="1841" y="1287"/>
                  </a:lnTo>
                  <a:lnTo>
                    <a:pt x="1796" y="1297"/>
                  </a:lnTo>
                  <a:lnTo>
                    <a:pt x="1751" y="1305"/>
                  </a:lnTo>
                  <a:lnTo>
                    <a:pt x="1713" y="1313"/>
                  </a:lnTo>
                  <a:lnTo>
                    <a:pt x="1682" y="1319"/>
                  </a:lnTo>
                  <a:lnTo>
                    <a:pt x="1657" y="1323"/>
                  </a:lnTo>
                  <a:lnTo>
                    <a:pt x="1637" y="1328"/>
                  </a:lnTo>
                  <a:lnTo>
                    <a:pt x="1622" y="1330"/>
                  </a:lnTo>
                  <a:lnTo>
                    <a:pt x="1612" y="1332"/>
                  </a:lnTo>
                  <a:lnTo>
                    <a:pt x="1605" y="1335"/>
                  </a:lnTo>
                  <a:lnTo>
                    <a:pt x="1602" y="1335"/>
                  </a:lnTo>
                  <a:lnTo>
                    <a:pt x="1599" y="1336"/>
                  </a:lnTo>
                  <a:lnTo>
                    <a:pt x="1601" y="1336"/>
                  </a:lnTo>
                  <a:lnTo>
                    <a:pt x="1602" y="1336"/>
                  </a:lnTo>
                  <a:lnTo>
                    <a:pt x="1604" y="1336"/>
                  </a:lnTo>
                  <a:lnTo>
                    <a:pt x="1607" y="1335"/>
                  </a:lnTo>
                  <a:lnTo>
                    <a:pt x="1609" y="1335"/>
                  </a:lnTo>
                  <a:lnTo>
                    <a:pt x="1610" y="1335"/>
                  </a:lnTo>
                  <a:lnTo>
                    <a:pt x="1607" y="1336"/>
                  </a:lnTo>
                  <a:lnTo>
                    <a:pt x="1599" y="1340"/>
                  </a:lnTo>
                  <a:lnTo>
                    <a:pt x="1587" y="1345"/>
                  </a:lnTo>
                  <a:lnTo>
                    <a:pt x="1573" y="1351"/>
                  </a:lnTo>
                  <a:lnTo>
                    <a:pt x="1556" y="1354"/>
                  </a:lnTo>
                  <a:lnTo>
                    <a:pt x="1538" y="1355"/>
                  </a:lnTo>
                  <a:lnTo>
                    <a:pt x="1522" y="1352"/>
                  </a:lnTo>
                  <a:lnTo>
                    <a:pt x="1506" y="1344"/>
                  </a:lnTo>
                  <a:lnTo>
                    <a:pt x="1492" y="1335"/>
                  </a:lnTo>
                  <a:lnTo>
                    <a:pt x="1481" y="1327"/>
                  </a:lnTo>
                  <a:lnTo>
                    <a:pt x="1470" y="1321"/>
                  </a:lnTo>
                  <a:lnTo>
                    <a:pt x="1462" y="1317"/>
                  </a:lnTo>
                  <a:lnTo>
                    <a:pt x="1457" y="1314"/>
                  </a:lnTo>
                  <a:lnTo>
                    <a:pt x="1453" y="1313"/>
                  </a:lnTo>
                  <a:lnTo>
                    <a:pt x="1451" y="1312"/>
                  </a:lnTo>
                  <a:lnTo>
                    <a:pt x="1450" y="1312"/>
                  </a:lnTo>
                  <a:lnTo>
                    <a:pt x="1409" y="1329"/>
                  </a:lnTo>
                  <a:lnTo>
                    <a:pt x="1409" y="1363"/>
                  </a:lnTo>
                  <a:lnTo>
                    <a:pt x="1405" y="1362"/>
                  </a:lnTo>
                  <a:lnTo>
                    <a:pt x="1392" y="1359"/>
                  </a:lnTo>
                  <a:lnTo>
                    <a:pt x="1374" y="1355"/>
                  </a:lnTo>
                  <a:lnTo>
                    <a:pt x="1353" y="1350"/>
                  </a:lnTo>
                  <a:lnTo>
                    <a:pt x="1332" y="1343"/>
                  </a:lnTo>
                  <a:lnTo>
                    <a:pt x="1312" y="1336"/>
                  </a:lnTo>
                  <a:lnTo>
                    <a:pt x="1300" y="1329"/>
                  </a:lnTo>
                  <a:lnTo>
                    <a:pt x="1294" y="1322"/>
                  </a:lnTo>
                  <a:lnTo>
                    <a:pt x="1292" y="1314"/>
                  </a:lnTo>
                  <a:lnTo>
                    <a:pt x="1288" y="1314"/>
                  </a:lnTo>
                  <a:lnTo>
                    <a:pt x="1281" y="1319"/>
                  </a:lnTo>
                  <a:lnTo>
                    <a:pt x="1271" y="1325"/>
                  </a:lnTo>
                  <a:lnTo>
                    <a:pt x="1265" y="1328"/>
                  </a:lnTo>
                  <a:lnTo>
                    <a:pt x="1261" y="1330"/>
                  </a:lnTo>
                  <a:lnTo>
                    <a:pt x="1256" y="1332"/>
                  </a:lnTo>
                  <a:lnTo>
                    <a:pt x="1253" y="1332"/>
                  </a:lnTo>
                  <a:lnTo>
                    <a:pt x="1248" y="1331"/>
                  </a:lnTo>
                  <a:lnTo>
                    <a:pt x="1243" y="1328"/>
                  </a:lnTo>
                  <a:lnTo>
                    <a:pt x="1238" y="1323"/>
                  </a:lnTo>
                  <a:lnTo>
                    <a:pt x="1232" y="13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69" name="Freeform 10"/>
            <p:cNvSpPr>
              <a:spLocks noChangeArrowheads="1"/>
            </p:cNvSpPr>
            <p:nvPr/>
          </p:nvSpPr>
          <p:spPr bwMode="auto">
            <a:xfrm>
              <a:off x="0" y="597"/>
              <a:ext cx="848" cy="135"/>
            </a:xfrm>
            <a:custGeom>
              <a:avLst/>
              <a:gdLst>
                <a:gd name="T0" fmla="*/ 0 w 1696"/>
                <a:gd name="T1" fmla="*/ 254 h 271"/>
                <a:gd name="T2" fmla="*/ 1696 w 1696"/>
                <a:gd name="T3" fmla="*/ 190 h 271"/>
                <a:gd name="T4" fmla="*/ 1499 w 1696"/>
                <a:gd name="T5" fmla="*/ 25 h 271"/>
                <a:gd name="T6" fmla="*/ 1455 w 1696"/>
                <a:gd name="T7" fmla="*/ 23 h 271"/>
                <a:gd name="T8" fmla="*/ 1382 w 1696"/>
                <a:gd name="T9" fmla="*/ 20 h 271"/>
                <a:gd name="T10" fmla="*/ 1287 w 1696"/>
                <a:gd name="T11" fmla="*/ 15 h 271"/>
                <a:gd name="T12" fmla="*/ 1186 w 1696"/>
                <a:gd name="T13" fmla="*/ 10 h 271"/>
                <a:gd name="T14" fmla="*/ 1090 w 1696"/>
                <a:gd name="T15" fmla="*/ 7 h 271"/>
                <a:gd name="T16" fmla="*/ 1009 w 1696"/>
                <a:gd name="T17" fmla="*/ 2 h 271"/>
                <a:gd name="T18" fmla="*/ 959 w 1696"/>
                <a:gd name="T19" fmla="*/ 0 h 271"/>
                <a:gd name="T20" fmla="*/ 938 w 1696"/>
                <a:gd name="T21" fmla="*/ 1 h 271"/>
                <a:gd name="T22" fmla="*/ 921 w 1696"/>
                <a:gd name="T23" fmla="*/ 13 h 271"/>
                <a:gd name="T24" fmla="*/ 908 w 1696"/>
                <a:gd name="T25" fmla="*/ 28 h 271"/>
                <a:gd name="T26" fmla="*/ 902 w 1696"/>
                <a:gd name="T27" fmla="*/ 39 h 271"/>
                <a:gd name="T28" fmla="*/ 899 w 1696"/>
                <a:gd name="T29" fmla="*/ 39 h 271"/>
                <a:gd name="T30" fmla="*/ 884 w 1696"/>
                <a:gd name="T31" fmla="*/ 28 h 271"/>
                <a:gd name="T32" fmla="*/ 856 w 1696"/>
                <a:gd name="T33" fmla="*/ 14 h 271"/>
                <a:gd name="T34" fmla="*/ 823 w 1696"/>
                <a:gd name="T35" fmla="*/ 7 h 271"/>
                <a:gd name="T36" fmla="*/ 793 w 1696"/>
                <a:gd name="T37" fmla="*/ 12 h 271"/>
                <a:gd name="T38" fmla="*/ 755 w 1696"/>
                <a:gd name="T39" fmla="*/ 17 h 271"/>
                <a:gd name="T40" fmla="*/ 704 w 1696"/>
                <a:gd name="T41" fmla="*/ 23 h 271"/>
                <a:gd name="T42" fmla="*/ 644 w 1696"/>
                <a:gd name="T43" fmla="*/ 29 h 271"/>
                <a:gd name="T44" fmla="*/ 581 w 1696"/>
                <a:gd name="T45" fmla="*/ 35 h 271"/>
                <a:gd name="T46" fmla="*/ 520 w 1696"/>
                <a:gd name="T47" fmla="*/ 38 h 271"/>
                <a:gd name="T48" fmla="*/ 467 w 1696"/>
                <a:gd name="T49" fmla="*/ 42 h 271"/>
                <a:gd name="T50" fmla="*/ 425 w 1696"/>
                <a:gd name="T51" fmla="*/ 43 h 271"/>
                <a:gd name="T52" fmla="*/ 396 w 1696"/>
                <a:gd name="T53" fmla="*/ 43 h 271"/>
                <a:gd name="T54" fmla="*/ 363 w 1696"/>
                <a:gd name="T55" fmla="*/ 44 h 271"/>
                <a:gd name="T56" fmla="*/ 323 w 1696"/>
                <a:gd name="T57" fmla="*/ 46 h 271"/>
                <a:gd name="T58" fmla="*/ 280 w 1696"/>
                <a:gd name="T59" fmla="*/ 50 h 271"/>
                <a:gd name="T60" fmla="*/ 239 w 1696"/>
                <a:gd name="T61" fmla="*/ 53 h 271"/>
                <a:gd name="T62" fmla="*/ 202 w 1696"/>
                <a:gd name="T63" fmla="*/ 57 h 271"/>
                <a:gd name="T64" fmla="*/ 174 w 1696"/>
                <a:gd name="T65" fmla="*/ 59 h 271"/>
                <a:gd name="T66" fmla="*/ 158 w 1696"/>
                <a:gd name="T67" fmla="*/ 61 h 27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696"/>
                <a:gd name="T103" fmla="*/ 0 h 271"/>
                <a:gd name="T104" fmla="*/ 1696 w 1696"/>
                <a:gd name="T105" fmla="*/ 271 h 271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696" h="271">
                  <a:moveTo>
                    <a:pt x="156" y="61"/>
                  </a:moveTo>
                  <a:lnTo>
                    <a:pt x="0" y="254"/>
                  </a:lnTo>
                  <a:lnTo>
                    <a:pt x="958" y="271"/>
                  </a:lnTo>
                  <a:lnTo>
                    <a:pt x="1696" y="190"/>
                  </a:lnTo>
                  <a:lnTo>
                    <a:pt x="1505" y="25"/>
                  </a:lnTo>
                  <a:lnTo>
                    <a:pt x="1499" y="25"/>
                  </a:lnTo>
                  <a:lnTo>
                    <a:pt x="1482" y="24"/>
                  </a:lnTo>
                  <a:lnTo>
                    <a:pt x="1455" y="23"/>
                  </a:lnTo>
                  <a:lnTo>
                    <a:pt x="1422" y="22"/>
                  </a:lnTo>
                  <a:lnTo>
                    <a:pt x="1382" y="20"/>
                  </a:lnTo>
                  <a:lnTo>
                    <a:pt x="1337" y="17"/>
                  </a:lnTo>
                  <a:lnTo>
                    <a:pt x="1287" y="15"/>
                  </a:lnTo>
                  <a:lnTo>
                    <a:pt x="1238" y="13"/>
                  </a:lnTo>
                  <a:lnTo>
                    <a:pt x="1186" y="10"/>
                  </a:lnTo>
                  <a:lnTo>
                    <a:pt x="1136" y="8"/>
                  </a:lnTo>
                  <a:lnTo>
                    <a:pt x="1090" y="7"/>
                  </a:lnTo>
                  <a:lnTo>
                    <a:pt x="1047" y="5"/>
                  </a:lnTo>
                  <a:lnTo>
                    <a:pt x="1009" y="2"/>
                  </a:lnTo>
                  <a:lnTo>
                    <a:pt x="981" y="1"/>
                  </a:lnTo>
                  <a:lnTo>
                    <a:pt x="959" y="0"/>
                  </a:lnTo>
                  <a:lnTo>
                    <a:pt x="948" y="0"/>
                  </a:lnTo>
                  <a:lnTo>
                    <a:pt x="938" y="1"/>
                  </a:lnTo>
                  <a:lnTo>
                    <a:pt x="929" y="6"/>
                  </a:lnTo>
                  <a:lnTo>
                    <a:pt x="921" y="13"/>
                  </a:lnTo>
                  <a:lnTo>
                    <a:pt x="914" y="21"/>
                  </a:lnTo>
                  <a:lnTo>
                    <a:pt x="908" y="28"/>
                  </a:lnTo>
                  <a:lnTo>
                    <a:pt x="905" y="35"/>
                  </a:lnTo>
                  <a:lnTo>
                    <a:pt x="902" y="39"/>
                  </a:lnTo>
                  <a:lnTo>
                    <a:pt x="901" y="42"/>
                  </a:lnTo>
                  <a:lnTo>
                    <a:pt x="899" y="39"/>
                  </a:lnTo>
                  <a:lnTo>
                    <a:pt x="893" y="35"/>
                  </a:lnTo>
                  <a:lnTo>
                    <a:pt x="884" y="28"/>
                  </a:lnTo>
                  <a:lnTo>
                    <a:pt x="871" y="21"/>
                  </a:lnTo>
                  <a:lnTo>
                    <a:pt x="856" y="14"/>
                  </a:lnTo>
                  <a:lnTo>
                    <a:pt x="840" y="9"/>
                  </a:lnTo>
                  <a:lnTo>
                    <a:pt x="823" y="7"/>
                  </a:lnTo>
                  <a:lnTo>
                    <a:pt x="804" y="9"/>
                  </a:lnTo>
                  <a:lnTo>
                    <a:pt x="793" y="12"/>
                  </a:lnTo>
                  <a:lnTo>
                    <a:pt x="775" y="14"/>
                  </a:lnTo>
                  <a:lnTo>
                    <a:pt x="755" y="17"/>
                  </a:lnTo>
                  <a:lnTo>
                    <a:pt x="731" y="20"/>
                  </a:lnTo>
                  <a:lnTo>
                    <a:pt x="704" y="23"/>
                  </a:lnTo>
                  <a:lnTo>
                    <a:pt x="675" y="27"/>
                  </a:lnTo>
                  <a:lnTo>
                    <a:pt x="644" y="29"/>
                  </a:lnTo>
                  <a:lnTo>
                    <a:pt x="613" y="31"/>
                  </a:lnTo>
                  <a:lnTo>
                    <a:pt x="581" y="35"/>
                  </a:lnTo>
                  <a:lnTo>
                    <a:pt x="550" y="37"/>
                  </a:lnTo>
                  <a:lnTo>
                    <a:pt x="520" y="38"/>
                  </a:lnTo>
                  <a:lnTo>
                    <a:pt x="492" y="40"/>
                  </a:lnTo>
                  <a:lnTo>
                    <a:pt x="467" y="42"/>
                  </a:lnTo>
                  <a:lnTo>
                    <a:pt x="444" y="43"/>
                  </a:lnTo>
                  <a:lnTo>
                    <a:pt x="425" y="43"/>
                  </a:lnTo>
                  <a:lnTo>
                    <a:pt x="410" y="43"/>
                  </a:lnTo>
                  <a:lnTo>
                    <a:pt x="396" y="43"/>
                  </a:lnTo>
                  <a:lnTo>
                    <a:pt x="380" y="43"/>
                  </a:lnTo>
                  <a:lnTo>
                    <a:pt x="363" y="44"/>
                  </a:lnTo>
                  <a:lnTo>
                    <a:pt x="343" y="45"/>
                  </a:lnTo>
                  <a:lnTo>
                    <a:pt x="323" y="46"/>
                  </a:lnTo>
                  <a:lnTo>
                    <a:pt x="301" y="47"/>
                  </a:lnTo>
                  <a:lnTo>
                    <a:pt x="280" y="50"/>
                  </a:lnTo>
                  <a:lnTo>
                    <a:pt x="259" y="51"/>
                  </a:lnTo>
                  <a:lnTo>
                    <a:pt x="239" y="53"/>
                  </a:lnTo>
                  <a:lnTo>
                    <a:pt x="219" y="54"/>
                  </a:lnTo>
                  <a:lnTo>
                    <a:pt x="202" y="57"/>
                  </a:lnTo>
                  <a:lnTo>
                    <a:pt x="187" y="58"/>
                  </a:lnTo>
                  <a:lnTo>
                    <a:pt x="174" y="59"/>
                  </a:lnTo>
                  <a:lnTo>
                    <a:pt x="164" y="60"/>
                  </a:lnTo>
                  <a:lnTo>
                    <a:pt x="158" y="61"/>
                  </a:lnTo>
                  <a:lnTo>
                    <a:pt x="156" y="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70" name="Freeform 11"/>
            <p:cNvSpPr>
              <a:spLocks noChangeArrowheads="1"/>
            </p:cNvSpPr>
            <p:nvPr/>
          </p:nvSpPr>
          <p:spPr bwMode="auto">
            <a:xfrm>
              <a:off x="13" y="601"/>
              <a:ext cx="821" cy="123"/>
            </a:xfrm>
            <a:custGeom>
              <a:avLst/>
              <a:gdLst>
                <a:gd name="T0" fmla="*/ 0 w 1640"/>
                <a:gd name="T1" fmla="*/ 234 h 247"/>
                <a:gd name="T2" fmla="*/ 1640 w 1640"/>
                <a:gd name="T3" fmla="*/ 178 h 247"/>
                <a:gd name="T4" fmla="*/ 1455 w 1640"/>
                <a:gd name="T5" fmla="*/ 23 h 247"/>
                <a:gd name="T6" fmla="*/ 1412 w 1640"/>
                <a:gd name="T7" fmla="*/ 21 h 247"/>
                <a:gd name="T8" fmla="*/ 1340 w 1640"/>
                <a:gd name="T9" fmla="*/ 19 h 247"/>
                <a:gd name="T10" fmla="*/ 1247 w 1640"/>
                <a:gd name="T11" fmla="*/ 15 h 247"/>
                <a:gd name="T12" fmla="*/ 1147 w 1640"/>
                <a:gd name="T13" fmla="*/ 11 h 247"/>
                <a:gd name="T14" fmla="*/ 1053 w 1640"/>
                <a:gd name="T15" fmla="*/ 7 h 247"/>
                <a:gd name="T16" fmla="*/ 974 w 1640"/>
                <a:gd name="T17" fmla="*/ 4 h 247"/>
                <a:gd name="T18" fmla="*/ 925 w 1640"/>
                <a:gd name="T19" fmla="*/ 1 h 247"/>
                <a:gd name="T20" fmla="*/ 905 w 1640"/>
                <a:gd name="T21" fmla="*/ 1 h 247"/>
                <a:gd name="T22" fmla="*/ 889 w 1640"/>
                <a:gd name="T23" fmla="*/ 12 h 247"/>
                <a:gd name="T24" fmla="*/ 878 w 1640"/>
                <a:gd name="T25" fmla="*/ 27 h 247"/>
                <a:gd name="T26" fmla="*/ 873 w 1640"/>
                <a:gd name="T27" fmla="*/ 37 h 247"/>
                <a:gd name="T28" fmla="*/ 869 w 1640"/>
                <a:gd name="T29" fmla="*/ 37 h 247"/>
                <a:gd name="T30" fmla="*/ 854 w 1640"/>
                <a:gd name="T31" fmla="*/ 27 h 247"/>
                <a:gd name="T32" fmla="*/ 829 w 1640"/>
                <a:gd name="T33" fmla="*/ 13 h 247"/>
                <a:gd name="T34" fmla="*/ 796 w 1640"/>
                <a:gd name="T35" fmla="*/ 7 h 247"/>
                <a:gd name="T36" fmla="*/ 767 w 1640"/>
                <a:gd name="T37" fmla="*/ 12 h 247"/>
                <a:gd name="T38" fmla="*/ 732 w 1640"/>
                <a:gd name="T39" fmla="*/ 16 h 247"/>
                <a:gd name="T40" fmla="*/ 684 w 1640"/>
                <a:gd name="T41" fmla="*/ 22 h 247"/>
                <a:gd name="T42" fmla="*/ 629 w 1640"/>
                <a:gd name="T43" fmla="*/ 28 h 247"/>
                <a:gd name="T44" fmla="*/ 570 w 1640"/>
                <a:gd name="T45" fmla="*/ 32 h 247"/>
                <a:gd name="T46" fmla="*/ 512 w 1640"/>
                <a:gd name="T47" fmla="*/ 37 h 247"/>
                <a:gd name="T48" fmla="*/ 462 w 1640"/>
                <a:gd name="T49" fmla="*/ 39 h 247"/>
                <a:gd name="T50" fmla="*/ 424 w 1640"/>
                <a:gd name="T51" fmla="*/ 41 h 247"/>
                <a:gd name="T52" fmla="*/ 397 w 1640"/>
                <a:gd name="T53" fmla="*/ 41 h 247"/>
                <a:gd name="T54" fmla="*/ 362 w 1640"/>
                <a:gd name="T55" fmla="*/ 42 h 247"/>
                <a:gd name="T56" fmla="*/ 320 w 1640"/>
                <a:gd name="T57" fmla="*/ 44 h 247"/>
                <a:gd name="T58" fmla="*/ 274 w 1640"/>
                <a:gd name="T59" fmla="*/ 47 h 247"/>
                <a:gd name="T60" fmla="*/ 229 w 1640"/>
                <a:gd name="T61" fmla="*/ 51 h 247"/>
                <a:gd name="T62" fmla="*/ 190 w 1640"/>
                <a:gd name="T63" fmla="*/ 55 h 247"/>
                <a:gd name="T64" fmla="*/ 159 w 1640"/>
                <a:gd name="T65" fmla="*/ 58 h 247"/>
                <a:gd name="T66" fmla="*/ 141 w 1640"/>
                <a:gd name="T67" fmla="*/ 60 h 24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640"/>
                <a:gd name="T103" fmla="*/ 0 h 247"/>
                <a:gd name="T104" fmla="*/ 1640 w 1640"/>
                <a:gd name="T105" fmla="*/ 247 h 24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640" h="247">
                  <a:moveTo>
                    <a:pt x="139" y="60"/>
                  </a:moveTo>
                  <a:lnTo>
                    <a:pt x="0" y="234"/>
                  </a:lnTo>
                  <a:lnTo>
                    <a:pt x="922" y="247"/>
                  </a:lnTo>
                  <a:lnTo>
                    <a:pt x="1640" y="178"/>
                  </a:lnTo>
                  <a:lnTo>
                    <a:pt x="1461" y="23"/>
                  </a:lnTo>
                  <a:lnTo>
                    <a:pt x="1455" y="23"/>
                  </a:lnTo>
                  <a:lnTo>
                    <a:pt x="1439" y="22"/>
                  </a:lnTo>
                  <a:lnTo>
                    <a:pt x="1412" y="21"/>
                  </a:lnTo>
                  <a:lnTo>
                    <a:pt x="1379" y="20"/>
                  </a:lnTo>
                  <a:lnTo>
                    <a:pt x="1340" y="19"/>
                  </a:lnTo>
                  <a:lnTo>
                    <a:pt x="1295" y="16"/>
                  </a:lnTo>
                  <a:lnTo>
                    <a:pt x="1247" y="15"/>
                  </a:lnTo>
                  <a:lnTo>
                    <a:pt x="1198" y="13"/>
                  </a:lnTo>
                  <a:lnTo>
                    <a:pt x="1147" y="11"/>
                  </a:lnTo>
                  <a:lnTo>
                    <a:pt x="1099" y="8"/>
                  </a:lnTo>
                  <a:lnTo>
                    <a:pt x="1053" y="7"/>
                  </a:lnTo>
                  <a:lnTo>
                    <a:pt x="1011" y="5"/>
                  </a:lnTo>
                  <a:lnTo>
                    <a:pt x="974" y="4"/>
                  </a:lnTo>
                  <a:lnTo>
                    <a:pt x="946" y="1"/>
                  </a:lnTo>
                  <a:lnTo>
                    <a:pt x="925" y="1"/>
                  </a:lnTo>
                  <a:lnTo>
                    <a:pt x="914" y="0"/>
                  </a:lnTo>
                  <a:lnTo>
                    <a:pt x="905" y="1"/>
                  </a:lnTo>
                  <a:lnTo>
                    <a:pt x="896" y="6"/>
                  </a:lnTo>
                  <a:lnTo>
                    <a:pt x="889" y="12"/>
                  </a:lnTo>
                  <a:lnTo>
                    <a:pt x="883" y="20"/>
                  </a:lnTo>
                  <a:lnTo>
                    <a:pt x="878" y="27"/>
                  </a:lnTo>
                  <a:lnTo>
                    <a:pt x="874" y="34"/>
                  </a:lnTo>
                  <a:lnTo>
                    <a:pt x="873" y="37"/>
                  </a:lnTo>
                  <a:lnTo>
                    <a:pt x="872" y="39"/>
                  </a:lnTo>
                  <a:lnTo>
                    <a:pt x="869" y="37"/>
                  </a:lnTo>
                  <a:lnTo>
                    <a:pt x="864" y="32"/>
                  </a:lnTo>
                  <a:lnTo>
                    <a:pt x="854" y="27"/>
                  </a:lnTo>
                  <a:lnTo>
                    <a:pt x="843" y="20"/>
                  </a:lnTo>
                  <a:lnTo>
                    <a:pt x="829" y="13"/>
                  </a:lnTo>
                  <a:lnTo>
                    <a:pt x="813" y="8"/>
                  </a:lnTo>
                  <a:lnTo>
                    <a:pt x="796" y="7"/>
                  </a:lnTo>
                  <a:lnTo>
                    <a:pt x="778" y="9"/>
                  </a:lnTo>
                  <a:lnTo>
                    <a:pt x="767" y="12"/>
                  </a:lnTo>
                  <a:lnTo>
                    <a:pt x="752" y="14"/>
                  </a:lnTo>
                  <a:lnTo>
                    <a:pt x="732" y="16"/>
                  </a:lnTo>
                  <a:lnTo>
                    <a:pt x="709" y="20"/>
                  </a:lnTo>
                  <a:lnTo>
                    <a:pt x="684" y="22"/>
                  </a:lnTo>
                  <a:lnTo>
                    <a:pt x="656" y="24"/>
                  </a:lnTo>
                  <a:lnTo>
                    <a:pt x="629" y="28"/>
                  </a:lnTo>
                  <a:lnTo>
                    <a:pt x="599" y="30"/>
                  </a:lnTo>
                  <a:lnTo>
                    <a:pt x="570" y="32"/>
                  </a:lnTo>
                  <a:lnTo>
                    <a:pt x="540" y="35"/>
                  </a:lnTo>
                  <a:lnTo>
                    <a:pt x="512" y="37"/>
                  </a:lnTo>
                  <a:lnTo>
                    <a:pt x="486" y="38"/>
                  </a:lnTo>
                  <a:lnTo>
                    <a:pt x="462" y="39"/>
                  </a:lnTo>
                  <a:lnTo>
                    <a:pt x="441" y="41"/>
                  </a:lnTo>
                  <a:lnTo>
                    <a:pt x="424" y="41"/>
                  </a:lnTo>
                  <a:lnTo>
                    <a:pt x="410" y="41"/>
                  </a:lnTo>
                  <a:lnTo>
                    <a:pt x="397" y="41"/>
                  </a:lnTo>
                  <a:lnTo>
                    <a:pt x="381" y="41"/>
                  </a:lnTo>
                  <a:lnTo>
                    <a:pt x="362" y="42"/>
                  </a:lnTo>
                  <a:lnTo>
                    <a:pt x="342" y="43"/>
                  </a:lnTo>
                  <a:lnTo>
                    <a:pt x="320" y="44"/>
                  </a:lnTo>
                  <a:lnTo>
                    <a:pt x="297" y="45"/>
                  </a:lnTo>
                  <a:lnTo>
                    <a:pt x="274" y="47"/>
                  </a:lnTo>
                  <a:lnTo>
                    <a:pt x="252" y="50"/>
                  </a:lnTo>
                  <a:lnTo>
                    <a:pt x="229" y="51"/>
                  </a:lnTo>
                  <a:lnTo>
                    <a:pt x="208" y="53"/>
                  </a:lnTo>
                  <a:lnTo>
                    <a:pt x="190" y="55"/>
                  </a:lnTo>
                  <a:lnTo>
                    <a:pt x="172" y="57"/>
                  </a:lnTo>
                  <a:lnTo>
                    <a:pt x="159" y="58"/>
                  </a:lnTo>
                  <a:lnTo>
                    <a:pt x="148" y="59"/>
                  </a:lnTo>
                  <a:lnTo>
                    <a:pt x="141" y="60"/>
                  </a:lnTo>
                  <a:lnTo>
                    <a:pt x="139" y="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71" name="Freeform 12"/>
            <p:cNvSpPr>
              <a:spLocks noChangeArrowheads="1"/>
            </p:cNvSpPr>
            <p:nvPr/>
          </p:nvSpPr>
          <p:spPr bwMode="auto">
            <a:xfrm>
              <a:off x="236" y="648"/>
              <a:ext cx="764" cy="225"/>
            </a:xfrm>
            <a:custGeom>
              <a:avLst/>
              <a:gdLst>
                <a:gd name="T0" fmla="*/ 88 w 1527"/>
                <a:gd name="T1" fmla="*/ 449 h 449"/>
                <a:gd name="T2" fmla="*/ 853 w 1527"/>
                <a:gd name="T3" fmla="*/ 340 h 449"/>
                <a:gd name="T4" fmla="*/ 1297 w 1527"/>
                <a:gd name="T5" fmla="*/ 106 h 449"/>
                <a:gd name="T6" fmla="*/ 1259 w 1527"/>
                <a:gd name="T7" fmla="*/ 83 h 449"/>
                <a:gd name="T8" fmla="*/ 1250 w 1527"/>
                <a:gd name="T9" fmla="*/ 83 h 449"/>
                <a:gd name="T10" fmla="*/ 1224 w 1527"/>
                <a:gd name="T11" fmla="*/ 81 h 449"/>
                <a:gd name="T12" fmla="*/ 1184 w 1527"/>
                <a:gd name="T13" fmla="*/ 78 h 449"/>
                <a:gd name="T14" fmla="*/ 1134 w 1527"/>
                <a:gd name="T15" fmla="*/ 73 h 449"/>
                <a:gd name="T16" fmla="*/ 1077 w 1527"/>
                <a:gd name="T17" fmla="*/ 66 h 449"/>
                <a:gd name="T18" fmla="*/ 1016 w 1527"/>
                <a:gd name="T19" fmla="*/ 56 h 449"/>
                <a:gd name="T20" fmla="*/ 952 w 1527"/>
                <a:gd name="T21" fmla="*/ 42 h 449"/>
                <a:gd name="T22" fmla="*/ 890 w 1527"/>
                <a:gd name="T23" fmla="*/ 25 h 449"/>
                <a:gd name="T24" fmla="*/ 836 w 1527"/>
                <a:gd name="T25" fmla="*/ 9 h 449"/>
                <a:gd name="T26" fmla="*/ 790 w 1527"/>
                <a:gd name="T27" fmla="*/ 1 h 449"/>
                <a:gd name="T28" fmla="*/ 753 w 1527"/>
                <a:gd name="T29" fmla="*/ 0 h 449"/>
                <a:gd name="T30" fmla="*/ 723 w 1527"/>
                <a:gd name="T31" fmla="*/ 5 h 449"/>
                <a:gd name="T32" fmla="*/ 699 w 1527"/>
                <a:gd name="T33" fmla="*/ 17 h 449"/>
                <a:gd name="T34" fmla="*/ 680 w 1527"/>
                <a:gd name="T35" fmla="*/ 34 h 449"/>
                <a:gd name="T36" fmla="*/ 665 w 1527"/>
                <a:gd name="T37" fmla="*/ 56 h 449"/>
                <a:gd name="T38" fmla="*/ 653 w 1527"/>
                <a:gd name="T39" fmla="*/ 81 h 449"/>
                <a:gd name="T40" fmla="*/ 647 w 1527"/>
                <a:gd name="T41" fmla="*/ 92 h 449"/>
                <a:gd name="T42" fmla="*/ 645 w 1527"/>
                <a:gd name="T43" fmla="*/ 85 h 449"/>
                <a:gd name="T44" fmla="*/ 636 w 1527"/>
                <a:gd name="T45" fmla="*/ 65 h 449"/>
                <a:gd name="T46" fmla="*/ 617 w 1527"/>
                <a:gd name="T47" fmla="*/ 43 h 449"/>
                <a:gd name="T48" fmla="*/ 580 w 1527"/>
                <a:gd name="T49" fmla="*/ 26 h 449"/>
                <a:gd name="T50" fmla="*/ 517 w 1527"/>
                <a:gd name="T51" fmla="*/ 19 h 449"/>
                <a:gd name="T52" fmla="*/ 423 w 1527"/>
                <a:gd name="T53" fmla="*/ 31 h 449"/>
                <a:gd name="T54" fmla="*/ 291 w 1527"/>
                <a:gd name="T55" fmla="*/ 70 h 449"/>
                <a:gd name="T56" fmla="*/ 250 w 1527"/>
                <a:gd name="T57" fmla="*/ 84 h 449"/>
                <a:gd name="T58" fmla="*/ 191 w 1527"/>
                <a:gd name="T59" fmla="*/ 105 h 449"/>
                <a:gd name="T60" fmla="*/ 136 w 1527"/>
                <a:gd name="T61" fmla="*/ 123 h 449"/>
                <a:gd name="T62" fmla="*/ 112 w 1527"/>
                <a:gd name="T63" fmla="*/ 131 h 449"/>
                <a:gd name="T64" fmla="*/ 0 w 1527"/>
                <a:gd name="T65" fmla="*/ 164 h 44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527"/>
                <a:gd name="T100" fmla="*/ 0 h 449"/>
                <a:gd name="T101" fmla="*/ 1527 w 1527"/>
                <a:gd name="T102" fmla="*/ 449 h 44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527" h="449">
                  <a:moveTo>
                    <a:pt x="0" y="164"/>
                  </a:moveTo>
                  <a:lnTo>
                    <a:pt x="88" y="449"/>
                  </a:lnTo>
                  <a:lnTo>
                    <a:pt x="836" y="378"/>
                  </a:lnTo>
                  <a:lnTo>
                    <a:pt x="853" y="340"/>
                  </a:lnTo>
                  <a:lnTo>
                    <a:pt x="1527" y="365"/>
                  </a:lnTo>
                  <a:lnTo>
                    <a:pt x="1297" y="106"/>
                  </a:lnTo>
                  <a:lnTo>
                    <a:pt x="1267" y="99"/>
                  </a:lnTo>
                  <a:lnTo>
                    <a:pt x="1259" y="83"/>
                  </a:lnTo>
                  <a:lnTo>
                    <a:pt x="1256" y="83"/>
                  </a:lnTo>
                  <a:lnTo>
                    <a:pt x="1250" y="83"/>
                  </a:lnTo>
                  <a:lnTo>
                    <a:pt x="1238" y="81"/>
                  </a:lnTo>
                  <a:lnTo>
                    <a:pt x="1224" y="81"/>
                  </a:lnTo>
                  <a:lnTo>
                    <a:pt x="1206" y="80"/>
                  </a:lnTo>
                  <a:lnTo>
                    <a:pt x="1184" y="78"/>
                  </a:lnTo>
                  <a:lnTo>
                    <a:pt x="1161" y="77"/>
                  </a:lnTo>
                  <a:lnTo>
                    <a:pt x="1134" y="73"/>
                  </a:lnTo>
                  <a:lnTo>
                    <a:pt x="1107" y="70"/>
                  </a:lnTo>
                  <a:lnTo>
                    <a:pt x="1077" y="66"/>
                  </a:lnTo>
                  <a:lnTo>
                    <a:pt x="1047" y="62"/>
                  </a:lnTo>
                  <a:lnTo>
                    <a:pt x="1016" y="56"/>
                  </a:lnTo>
                  <a:lnTo>
                    <a:pt x="983" y="50"/>
                  </a:lnTo>
                  <a:lnTo>
                    <a:pt x="952" y="42"/>
                  </a:lnTo>
                  <a:lnTo>
                    <a:pt x="921" y="34"/>
                  </a:lnTo>
                  <a:lnTo>
                    <a:pt x="890" y="25"/>
                  </a:lnTo>
                  <a:lnTo>
                    <a:pt x="861" y="16"/>
                  </a:lnTo>
                  <a:lnTo>
                    <a:pt x="836" y="9"/>
                  </a:lnTo>
                  <a:lnTo>
                    <a:pt x="812" y="4"/>
                  </a:lnTo>
                  <a:lnTo>
                    <a:pt x="790" y="1"/>
                  </a:lnTo>
                  <a:lnTo>
                    <a:pt x="770" y="0"/>
                  </a:lnTo>
                  <a:lnTo>
                    <a:pt x="753" y="0"/>
                  </a:lnTo>
                  <a:lnTo>
                    <a:pt x="737" y="2"/>
                  </a:lnTo>
                  <a:lnTo>
                    <a:pt x="723" y="5"/>
                  </a:lnTo>
                  <a:lnTo>
                    <a:pt x="710" y="11"/>
                  </a:lnTo>
                  <a:lnTo>
                    <a:pt x="699" y="17"/>
                  </a:lnTo>
                  <a:lnTo>
                    <a:pt x="689" y="25"/>
                  </a:lnTo>
                  <a:lnTo>
                    <a:pt x="680" y="34"/>
                  </a:lnTo>
                  <a:lnTo>
                    <a:pt x="672" y="45"/>
                  </a:lnTo>
                  <a:lnTo>
                    <a:pt x="665" y="56"/>
                  </a:lnTo>
                  <a:lnTo>
                    <a:pt x="658" y="68"/>
                  </a:lnTo>
                  <a:lnTo>
                    <a:pt x="653" y="81"/>
                  </a:lnTo>
                  <a:lnTo>
                    <a:pt x="649" y="90"/>
                  </a:lnTo>
                  <a:lnTo>
                    <a:pt x="647" y="92"/>
                  </a:lnTo>
                  <a:lnTo>
                    <a:pt x="646" y="91"/>
                  </a:lnTo>
                  <a:lnTo>
                    <a:pt x="645" y="85"/>
                  </a:lnTo>
                  <a:lnTo>
                    <a:pt x="641" y="76"/>
                  </a:lnTo>
                  <a:lnTo>
                    <a:pt x="636" y="65"/>
                  </a:lnTo>
                  <a:lnTo>
                    <a:pt x="628" y="55"/>
                  </a:lnTo>
                  <a:lnTo>
                    <a:pt x="617" y="43"/>
                  </a:lnTo>
                  <a:lnTo>
                    <a:pt x="601" y="34"/>
                  </a:lnTo>
                  <a:lnTo>
                    <a:pt x="580" y="26"/>
                  </a:lnTo>
                  <a:lnTo>
                    <a:pt x="552" y="20"/>
                  </a:lnTo>
                  <a:lnTo>
                    <a:pt x="517" y="19"/>
                  </a:lnTo>
                  <a:lnTo>
                    <a:pt x="474" y="23"/>
                  </a:lnTo>
                  <a:lnTo>
                    <a:pt x="423" y="31"/>
                  </a:lnTo>
                  <a:lnTo>
                    <a:pt x="362" y="47"/>
                  </a:lnTo>
                  <a:lnTo>
                    <a:pt x="291" y="70"/>
                  </a:lnTo>
                  <a:lnTo>
                    <a:pt x="275" y="76"/>
                  </a:lnTo>
                  <a:lnTo>
                    <a:pt x="250" y="84"/>
                  </a:lnTo>
                  <a:lnTo>
                    <a:pt x="222" y="94"/>
                  </a:lnTo>
                  <a:lnTo>
                    <a:pt x="191" y="105"/>
                  </a:lnTo>
                  <a:lnTo>
                    <a:pt x="161" y="115"/>
                  </a:lnTo>
                  <a:lnTo>
                    <a:pt x="136" y="123"/>
                  </a:lnTo>
                  <a:lnTo>
                    <a:pt x="119" y="129"/>
                  </a:lnTo>
                  <a:lnTo>
                    <a:pt x="112" y="131"/>
                  </a:lnTo>
                  <a:lnTo>
                    <a:pt x="93" y="156"/>
                  </a:lnTo>
                  <a:lnTo>
                    <a:pt x="0" y="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72" name="Freeform 13"/>
            <p:cNvSpPr>
              <a:spLocks noChangeArrowheads="1"/>
            </p:cNvSpPr>
            <p:nvPr/>
          </p:nvSpPr>
          <p:spPr bwMode="auto">
            <a:xfrm>
              <a:off x="248" y="655"/>
              <a:ext cx="737" cy="210"/>
            </a:xfrm>
            <a:custGeom>
              <a:avLst/>
              <a:gdLst>
                <a:gd name="T0" fmla="*/ 80 w 1473"/>
                <a:gd name="T1" fmla="*/ 420 h 420"/>
                <a:gd name="T2" fmla="*/ 818 w 1473"/>
                <a:gd name="T3" fmla="*/ 313 h 420"/>
                <a:gd name="T4" fmla="*/ 1264 w 1473"/>
                <a:gd name="T5" fmla="*/ 103 h 420"/>
                <a:gd name="T6" fmla="*/ 1223 w 1473"/>
                <a:gd name="T7" fmla="*/ 80 h 420"/>
                <a:gd name="T8" fmla="*/ 1214 w 1473"/>
                <a:gd name="T9" fmla="*/ 80 h 420"/>
                <a:gd name="T10" fmla="*/ 1186 w 1473"/>
                <a:gd name="T11" fmla="*/ 78 h 420"/>
                <a:gd name="T12" fmla="*/ 1146 w 1473"/>
                <a:gd name="T13" fmla="*/ 75 h 420"/>
                <a:gd name="T14" fmla="*/ 1095 w 1473"/>
                <a:gd name="T15" fmla="*/ 71 h 420"/>
                <a:gd name="T16" fmla="*/ 1038 w 1473"/>
                <a:gd name="T17" fmla="*/ 63 h 420"/>
                <a:gd name="T18" fmla="*/ 977 w 1473"/>
                <a:gd name="T19" fmla="*/ 53 h 420"/>
                <a:gd name="T20" fmla="*/ 916 w 1473"/>
                <a:gd name="T21" fmla="*/ 40 h 420"/>
                <a:gd name="T22" fmla="*/ 857 w 1473"/>
                <a:gd name="T23" fmla="*/ 24 h 420"/>
                <a:gd name="T24" fmla="*/ 805 w 1473"/>
                <a:gd name="T25" fmla="*/ 9 h 420"/>
                <a:gd name="T26" fmla="*/ 764 w 1473"/>
                <a:gd name="T27" fmla="*/ 2 h 420"/>
                <a:gd name="T28" fmla="*/ 728 w 1473"/>
                <a:gd name="T29" fmla="*/ 0 h 420"/>
                <a:gd name="T30" fmla="*/ 700 w 1473"/>
                <a:gd name="T31" fmla="*/ 5 h 420"/>
                <a:gd name="T32" fmla="*/ 678 w 1473"/>
                <a:gd name="T33" fmla="*/ 17 h 420"/>
                <a:gd name="T34" fmla="*/ 660 w 1473"/>
                <a:gd name="T35" fmla="*/ 33 h 420"/>
                <a:gd name="T36" fmla="*/ 646 w 1473"/>
                <a:gd name="T37" fmla="*/ 53 h 420"/>
                <a:gd name="T38" fmla="*/ 635 w 1473"/>
                <a:gd name="T39" fmla="*/ 78 h 420"/>
                <a:gd name="T40" fmla="*/ 628 w 1473"/>
                <a:gd name="T41" fmla="*/ 92 h 420"/>
                <a:gd name="T42" fmla="*/ 623 w 1473"/>
                <a:gd name="T43" fmla="*/ 86 h 420"/>
                <a:gd name="T44" fmla="*/ 616 w 1473"/>
                <a:gd name="T45" fmla="*/ 68 h 420"/>
                <a:gd name="T46" fmla="*/ 598 w 1473"/>
                <a:gd name="T47" fmla="*/ 47 h 420"/>
                <a:gd name="T48" fmla="*/ 563 w 1473"/>
                <a:gd name="T49" fmla="*/ 28 h 420"/>
                <a:gd name="T50" fmla="*/ 505 w 1473"/>
                <a:gd name="T51" fmla="*/ 20 h 420"/>
                <a:gd name="T52" fmla="*/ 418 w 1473"/>
                <a:gd name="T53" fmla="*/ 30 h 420"/>
                <a:gd name="T54" fmla="*/ 293 w 1473"/>
                <a:gd name="T55" fmla="*/ 66 h 420"/>
                <a:gd name="T56" fmla="*/ 257 w 1473"/>
                <a:gd name="T57" fmla="*/ 79 h 420"/>
                <a:gd name="T58" fmla="*/ 200 w 1473"/>
                <a:gd name="T59" fmla="*/ 98 h 420"/>
                <a:gd name="T60" fmla="*/ 148 w 1473"/>
                <a:gd name="T61" fmla="*/ 116 h 420"/>
                <a:gd name="T62" fmla="*/ 126 w 1473"/>
                <a:gd name="T63" fmla="*/ 124 h 420"/>
                <a:gd name="T64" fmla="*/ 0 w 1473"/>
                <a:gd name="T65" fmla="*/ 159 h 42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473"/>
                <a:gd name="T100" fmla="*/ 0 h 420"/>
                <a:gd name="T101" fmla="*/ 1473 w 1473"/>
                <a:gd name="T102" fmla="*/ 420 h 42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473" h="420">
                  <a:moveTo>
                    <a:pt x="0" y="159"/>
                  </a:moveTo>
                  <a:lnTo>
                    <a:pt x="80" y="420"/>
                  </a:lnTo>
                  <a:lnTo>
                    <a:pt x="795" y="358"/>
                  </a:lnTo>
                  <a:lnTo>
                    <a:pt x="818" y="313"/>
                  </a:lnTo>
                  <a:lnTo>
                    <a:pt x="1473" y="338"/>
                  </a:lnTo>
                  <a:lnTo>
                    <a:pt x="1264" y="103"/>
                  </a:lnTo>
                  <a:lnTo>
                    <a:pt x="1229" y="96"/>
                  </a:lnTo>
                  <a:lnTo>
                    <a:pt x="1223" y="80"/>
                  </a:lnTo>
                  <a:lnTo>
                    <a:pt x="1221" y="80"/>
                  </a:lnTo>
                  <a:lnTo>
                    <a:pt x="1214" y="80"/>
                  </a:lnTo>
                  <a:lnTo>
                    <a:pt x="1203" y="79"/>
                  </a:lnTo>
                  <a:lnTo>
                    <a:pt x="1186" y="78"/>
                  </a:lnTo>
                  <a:lnTo>
                    <a:pt x="1168" y="77"/>
                  </a:lnTo>
                  <a:lnTo>
                    <a:pt x="1146" y="75"/>
                  </a:lnTo>
                  <a:lnTo>
                    <a:pt x="1122" y="73"/>
                  </a:lnTo>
                  <a:lnTo>
                    <a:pt x="1095" y="71"/>
                  </a:lnTo>
                  <a:lnTo>
                    <a:pt x="1068" y="67"/>
                  </a:lnTo>
                  <a:lnTo>
                    <a:pt x="1038" y="63"/>
                  </a:lnTo>
                  <a:lnTo>
                    <a:pt x="1008" y="58"/>
                  </a:lnTo>
                  <a:lnTo>
                    <a:pt x="977" y="53"/>
                  </a:lnTo>
                  <a:lnTo>
                    <a:pt x="946" y="47"/>
                  </a:lnTo>
                  <a:lnTo>
                    <a:pt x="916" y="40"/>
                  </a:lnTo>
                  <a:lnTo>
                    <a:pt x="886" y="33"/>
                  </a:lnTo>
                  <a:lnTo>
                    <a:pt x="857" y="24"/>
                  </a:lnTo>
                  <a:lnTo>
                    <a:pt x="830" y="15"/>
                  </a:lnTo>
                  <a:lnTo>
                    <a:pt x="805" y="9"/>
                  </a:lnTo>
                  <a:lnTo>
                    <a:pt x="783" y="4"/>
                  </a:lnTo>
                  <a:lnTo>
                    <a:pt x="764" y="2"/>
                  </a:lnTo>
                  <a:lnTo>
                    <a:pt x="745" y="0"/>
                  </a:lnTo>
                  <a:lnTo>
                    <a:pt x="728" y="0"/>
                  </a:lnTo>
                  <a:lnTo>
                    <a:pt x="714" y="3"/>
                  </a:lnTo>
                  <a:lnTo>
                    <a:pt x="700" y="5"/>
                  </a:lnTo>
                  <a:lnTo>
                    <a:pt x="689" y="11"/>
                  </a:lnTo>
                  <a:lnTo>
                    <a:pt x="678" y="17"/>
                  </a:lnTo>
                  <a:lnTo>
                    <a:pt x="669" y="24"/>
                  </a:lnTo>
                  <a:lnTo>
                    <a:pt x="660" y="33"/>
                  </a:lnTo>
                  <a:lnTo>
                    <a:pt x="653" y="42"/>
                  </a:lnTo>
                  <a:lnTo>
                    <a:pt x="646" y="53"/>
                  </a:lnTo>
                  <a:lnTo>
                    <a:pt x="640" y="65"/>
                  </a:lnTo>
                  <a:lnTo>
                    <a:pt x="635" y="78"/>
                  </a:lnTo>
                  <a:lnTo>
                    <a:pt x="630" y="88"/>
                  </a:lnTo>
                  <a:lnTo>
                    <a:pt x="628" y="92"/>
                  </a:lnTo>
                  <a:lnTo>
                    <a:pt x="625" y="92"/>
                  </a:lnTo>
                  <a:lnTo>
                    <a:pt x="623" y="86"/>
                  </a:lnTo>
                  <a:lnTo>
                    <a:pt x="621" y="79"/>
                  </a:lnTo>
                  <a:lnTo>
                    <a:pt x="616" y="68"/>
                  </a:lnTo>
                  <a:lnTo>
                    <a:pt x="608" y="58"/>
                  </a:lnTo>
                  <a:lnTo>
                    <a:pt x="598" y="47"/>
                  </a:lnTo>
                  <a:lnTo>
                    <a:pt x="583" y="36"/>
                  </a:lnTo>
                  <a:lnTo>
                    <a:pt x="563" y="28"/>
                  </a:lnTo>
                  <a:lnTo>
                    <a:pt x="538" y="22"/>
                  </a:lnTo>
                  <a:lnTo>
                    <a:pt x="505" y="20"/>
                  </a:lnTo>
                  <a:lnTo>
                    <a:pt x="466" y="22"/>
                  </a:lnTo>
                  <a:lnTo>
                    <a:pt x="418" y="30"/>
                  </a:lnTo>
                  <a:lnTo>
                    <a:pt x="360" y="44"/>
                  </a:lnTo>
                  <a:lnTo>
                    <a:pt x="293" y="66"/>
                  </a:lnTo>
                  <a:lnTo>
                    <a:pt x="278" y="71"/>
                  </a:lnTo>
                  <a:lnTo>
                    <a:pt x="257" y="79"/>
                  </a:lnTo>
                  <a:lnTo>
                    <a:pt x="229" y="88"/>
                  </a:lnTo>
                  <a:lnTo>
                    <a:pt x="200" y="98"/>
                  </a:lnTo>
                  <a:lnTo>
                    <a:pt x="172" y="108"/>
                  </a:lnTo>
                  <a:lnTo>
                    <a:pt x="148" y="116"/>
                  </a:lnTo>
                  <a:lnTo>
                    <a:pt x="132" y="121"/>
                  </a:lnTo>
                  <a:lnTo>
                    <a:pt x="126" y="124"/>
                  </a:lnTo>
                  <a:lnTo>
                    <a:pt x="108" y="148"/>
                  </a:lnTo>
                  <a:lnTo>
                    <a:pt x="0" y="1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73" name="Freeform 14"/>
            <p:cNvSpPr>
              <a:spLocks noChangeArrowheads="1"/>
            </p:cNvSpPr>
            <p:nvPr/>
          </p:nvSpPr>
          <p:spPr bwMode="auto">
            <a:xfrm>
              <a:off x="374" y="58"/>
              <a:ext cx="274" cy="374"/>
            </a:xfrm>
            <a:custGeom>
              <a:avLst/>
              <a:gdLst>
                <a:gd name="T0" fmla="*/ 203 w 547"/>
                <a:gd name="T1" fmla="*/ 19 h 746"/>
                <a:gd name="T2" fmla="*/ 183 w 547"/>
                <a:gd name="T3" fmla="*/ 77 h 746"/>
                <a:gd name="T4" fmla="*/ 177 w 547"/>
                <a:gd name="T5" fmla="*/ 101 h 746"/>
                <a:gd name="T6" fmla="*/ 144 w 547"/>
                <a:gd name="T7" fmla="*/ 60 h 746"/>
                <a:gd name="T8" fmla="*/ 124 w 547"/>
                <a:gd name="T9" fmla="*/ 127 h 746"/>
                <a:gd name="T10" fmla="*/ 123 w 547"/>
                <a:gd name="T11" fmla="*/ 162 h 746"/>
                <a:gd name="T12" fmla="*/ 101 w 547"/>
                <a:gd name="T13" fmla="*/ 136 h 746"/>
                <a:gd name="T14" fmla="*/ 94 w 547"/>
                <a:gd name="T15" fmla="*/ 176 h 746"/>
                <a:gd name="T16" fmla="*/ 102 w 547"/>
                <a:gd name="T17" fmla="*/ 207 h 746"/>
                <a:gd name="T18" fmla="*/ 69 w 547"/>
                <a:gd name="T19" fmla="*/ 198 h 746"/>
                <a:gd name="T20" fmla="*/ 61 w 547"/>
                <a:gd name="T21" fmla="*/ 234 h 746"/>
                <a:gd name="T22" fmla="*/ 89 w 547"/>
                <a:gd name="T23" fmla="*/ 295 h 746"/>
                <a:gd name="T24" fmla="*/ 72 w 547"/>
                <a:gd name="T25" fmla="*/ 303 h 746"/>
                <a:gd name="T26" fmla="*/ 40 w 547"/>
                <a:gd name="T27" fmla="*/ 271 h 746"/>
                <a:gd name="T28" fmla="*/ 22 w 547"/>
                <a:gd name="T29" fmla="*/ 263 h 746"/>
                <a:gd name="T30" fmla="*/ 8 w 547"/>
                <a:gd name="T31" fmla="*/ 331 h 746"/>
                <a:gd name="T32" fmla="*/ 30 w 547"/>
                <a:gd name="T33" fmla="*/ 364 h 746"/>
                <a:gd name="T34" fmla="*/ 59 w 547"/>
                <a:gd name="T35" fmla="*/ 387 h 746"/>
                <a:gd name="T36" fmla="*/ 97 w 547"/>
                <a:gd name="T37" fmla="*/ 404 h 746"/>
                <a:gd name="T38" fmla="*/ 117 w 547"/>
                <a:gd name="T39" fmla="*/ 445 h 746"/>
                <a:gd name="T40" fmla="*/ 127 w 547"/>
                <a:gd name="T41" fmla="*/ 470 h 746"/>
                <a:gd name="T42" fmla="*/ 151 w 547"/>
                <a:gd name="T43" fmla="*/ 517 h 746"/>
                <a:gd name="T44" fmla="*/ 176 w 547"/>
                <a:gd name="T45" fmla="*/ 590 h 746"/>
                <a:gd name="T46" fmla="*/ 236 w 547"/>
                <a:gd name="T47" fmla="*/ 722 h 746"/>
                <a:gd name="T48" fmla="*/ 299 w 547"/>
                <a:gd name="T49" fmla="*/ 740 h 746"/>
                <a:gd name="T50" fmla="*/ 348 w 547"/>
                <a:gd name="T51" fmla="*/ 746 h 746"/>
                <a:gd name="T52" fmla="*/ 395 w 547"/>
                <a:gd name="T53" fmla="*/ 730 h 746"/>
                <a:gd name="T54" fmla="*/ 440 w 547"/>
                <a:gd name="T55" fmla="*/ 668 h 746"/>
                <a:gd name="T56" fmla="*/ 473 w 547"/>
                <a:gd name="T57" fmla="*/ 554 h 746"/>
                <a:gd name="T58" fmla="*/ 468 w 547"/>
                <a:gd name="T59" fmla="*/ 495 h 746"/>
                <a:gd name="T60" fmla="*/ 476 w 547"/>
                <a:gd name="T61" fmla="*/ 393 h 746"/>
                <a:gd name="T62" fmla="*/ 487 w 547"/>
                <a:gd name="T63" fmla="*/ 364 h 746"/>
                <a:gd name="T64" fmla="*/ 510 w 547"/>
                <a:gd name="T65" fmla="*/ 356 h 746"/>
                <a:gd name="T66" fmla="*/ 538 w 547"/>
                <a:gd name="T67" fmla="*/ 310 h 746"/>
                <a:gd name="T68" fmla="*/ 546 w 547"/>
                <a:gd name="T69" fmla="*/ 243 h 746"/>
                <a:gd name="T70" fmla="*/ 528 w 547"/>
                <a:gd name="T71" fmla="*/ 229 h 746"/>
                <a:gd name="T72" fmla="*/ 503 w 547"/>
                <a:gd name="T73" fmla="*/ 230 h 746"/>
                <a:gd name="T74" fmla="*/ 486 w 547"/>
                <a:gd name="T75" fmla="*/ 258 h 746"/>
                <a:gd name="T76" fmla="*/ 466 w 547"/>
                <a:gd name="T77" fmla="*/ 220 h 746"/>
                <a:gd name="T78" fmla="*/ 460 w 547"/>
                <a:gd name="T79" fmla="*/ 160 h 746"/>
                <a:gd name="T80" fmla="*/ 437 w 547"/>
                <a:gd name="T81" fmla="*/ 114 h 746"/>
                <a:gd name="T82" fmla="*/ 411 w 547"/>
                <a:gd name="T83" fmla="*/ 91 h 746"/>
                <a:gd name="T84" fmla="*/ 407 w 547"/>
                <a:gd name="T85" fmla="*/ 102 h 746"/>
                <a:gd name="T86" fmla="*/ 409 w 547"/>
                <a:gd name="T87" fmla="*/ 121 h 746"/>
                <a:gd name="T88" fmla="*/ 375 w 547"/>
                <a:gd name="T89" fmla="*/ 86 h 746"/>
                <a:gd name="T90" fmla="*/ 364 w 547"/>
                <a:gd name="T91" fmla="*/ 77 h 746"/>
                <a:gd name="T92" fmla="*/ 364 w 547"/>
                <a:gd name="T93" fmla="*/ 110 h 746"/>
                <a:gd name="T94" fmla="*/ 310 w 547"/>
                <a:gd name="T95" fmla="*/ 101 h 746"/>
                <a:gd name="T96" fmla="*/ 279 w 547"/>
                <a:gd name="T97" fmla="*/ 47 h 746"/>
                <a:gd name="T98" fmla="*/ 256 w 547"/>
                <a:gd name="T99" fmla="*/ 30 h 746"/>
                <a:gd name="T100" fmla="*/ 242 w 547"/>
                <a:gd name="T101" fmla="*/ 66 h 746"/>
                <a:gd name="T102" fmla="*/ 218 w 547"/>
                <a:gd name="T103" fmla="*/ 18 h 74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547"/>
                <a:gd name="T157" fmla="*/ 0 h 746"/>
                <a:gd name="T158" fmla="*/ 547 w 547"/>
                <a:gd name="T159" fmla="*/ 746 h 74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547" h="746">
                  <a:moveTo>
                    <a:pt x="215" y="0"/>
                  </a:moveTo>
                  <a:lnTo>
                    <a:pt x="213" y="2"/>
                  </a:lnTo>
                  <a:lnTo>
                    <a:pt x="208" y="9"/>
                  </a:lnTo>
                  <a:lnTo>
                    <a:pt x="203" y="19"/>
                  </a:lnTo>
                  <a:lnTo>
                    <a:pt x="196" y="32"/>
                  </a:lnTo>
                  <a:lnTo>
                    <a:pt x="189" y="46"/>
                  </a:lnTo>
                  <a:lnTo>
                    <a:pt x="184" y="62"/>
                  </a:lnTo>
                  <a:lnTo>
                    <a:pt x="183" y="77"/>
                  </a:lnTo>
                  <a:lnTo>
                    <a:pt x="186" y="92"/>
                  </a:lnTo>
                  <a:lnTo>
                    <a:pt x="189" y="102"/>
                  </a:lnTo>
                  <a:lnTo>
                    <a:pt x="185" y="105"/>
                  </a:lnTo>
                  <a:lnTo>
                    <a:pt x="177" y="101"/>
                  </a:lnTo>
                  <a:lnTo>
                    <a:pt x="168" y="93"/>
                  </a:lnTo>
                  <a:lnTo>
                    <a:pt x="159" y="83"/>
                  </a:lnTo>
                  <a:lnTo>
                    <a:pt x="150" y="71"/>
                  </a:lnTo>
                  <a:lnTo>
                    <a:pt x="144" y="60"/>
                  </a:lnTo>
                  <a:lnTo>
                    <a:pt x="143" y="52"/>
                  </a:lnTo>
                  <a:lnTo>
                    <a:pt x="139" y="57"/>
                  </a:lnTo>
                  <a:lnTo>
                    <a:pt x="131" y="87"/>
                  </a:lnTo>
                  <a:lnTo>
                    <a:pt x="124" y="127"/>
                  </a:lnTo>
                  <a:lnTo>
                    <a:pt x="127" y="157"/>
                  </a:lnTo>
                  <a:lnTo>
                    <a:pt x="129" y="163"/>
                  </a:lnTo>
                  <a:lnTo>
                    <a:pt x="128" y="166"/>
                  </a:lnTo>
                  <a:lnTo>
                    <a:pt x="123" y="162"/>
                  </a:lnTo>
                  <a:lnTo>
                    <a:pt x="117" y="158"/>
                  </a:lnTo>
                  <a:lnTo>
                    <a:pt x="112" y="150"/>
                  </a:lnTo>
                  <a:lnTo>
                    <a:pt x="106" y="143"/>
                  </a:lnTo>
                  <a:lnTo>
                    <a:pt x="101" y="136"/>
                  </a:lnTo>
                  <a:lnTo>
                    <a:pt x="99" y="131"/>
                  </a:lnTo>
                  <a:lnTo>
                    <a:pt x="97" y="135"/>
                  </a:lnTo>
                  <a:lnTo>
                    <a:pt x="93" y="152"/>
                  </a:lnTo>
                  <a:lnTo>
                    <a:pt x="94" y="176"/>
                  </a:lnTo>
                  <a:lnTo>
                    <a:pt x="105" y="198"/>
                  </a:lnTo>
                  <a:lnTo>
                    <a:pt x="109" y="205"/>
                  </a:lnTo>
                  <a:lnTo>
                    <a:pt x="108" y="207"/>
                  </a:lnTo>
                  <a:lnTo>
                    <a:pt x="102" y="207"/>
                  </a:lnTo>
                  <a:lnTo>
                    <a:pt x="94" y="206"/>
                  </a:lnTo>
                  <a:lnTo>
                    <a:pt x="84" y="204"/>
                  </a:lnTo>
                  <a:lnTo>
                    <a:pt x="76" y="200"/>
                  </a:lnTo>
                  <a:lnTo>
                    <a:pt x="69" y="198"/>
                  </a:lnTo>
                  <a:lnTo>
                    <a:pt x="67" y="197"/>
                  </a:lnTo>
                  <a:lnTo>
                    <a:pt x="64" y="203"/>
                  </a:lnTo>
                  <a:lnTo>
                    <a:pt x="61" y="215"/>
                  </a:lnTo>
                  <a:lnTo>
                    <a:pt x="61" y="234"/>
                  </a:lnTo>
                  <a:lnTo>
                    <a:pt x="68" y="252"/>
                  </a:lnTo>
                  <a:lnTo>
                    <a:pt x="78" y="268"/>
                  </a:lnTo>
                  <a:lnTo>
                    <a:pt x="85" y="282"/>
                  </a:lnTo>
                  <a:lnTo>
                    <a:pt x="89" y="295"/>
                  </a:lnTo>
                  <a:lnTo>
                    <a:pt x="87" y="306"/>
                  </a:lnTo>
                  <a:lnTo>
                    <a:pt x="84" y="310"/>
                  </a:lnTo>
                  <a:lnTo>
                    <a:pt x="79" y="307"/>
                  </a:lnTo>
                  <a:lnTo>
                    <a:pt x="72" y="303"/>
                  </a:lnTo>
                  <a:lnTo>
                    <a:pt x="66" y="295"/>
                  </a:lnTo>
                  <a:lnTo>
                    <a:pt x="57" y="287"/>
                  </a:lnTo>
                  <a:lnTo>
                    <a:pt x="48" y="278"/>
                  </a:lnTo>
                  <a:lnTo>
                    <a:pt x="40" y="271"/>
                  </a:lnTo>
                  <a:lnTo>
                    <a:pt x="31" y="266"/>
                  </a:lnTo>
                  <a:lnTo>
                    <a:pt x="24" y="263"/>
                  </a:lnTo>
                  <a:lnTo>
                    <a:pt x="24" y="261"/>
                  </a:lnTo>
                  <a:lnTo>
                    <a:pt x="22" y="263"/>
                  </a:lnTo>
                  <a:lnTo>
                    <a:pt x="10" y="267"/>
                  </a:lnTo>
                  <a:lnTo>
                    <a:pt x="0" y="281"/>
                  </a:lnTo>
                  <a:lnTo>
                    <a:pt x="1" y="305"/>
                  </a:lnTo>
                  <a:lnTo>
                    <a:pt x="8" y="331"/>
                  </a:lnTo>
                  <a:lnTo>
                    <a:pt x="16" y="345"/>
                  </a:lnTo>
                  <a:lnTo>
                    <a:pt x="19" y="350"/>
                  </a:lnTo>
                  <a:lnTo>
                    <a:pt x="24" y="357"/>
                  </a:lnTo>
                  <a:lnTo>
                    <a:pt x="30" y="364"/>
                  </a:lnTo>
                  <a:lnTo>
                    <a:pt x="37" y="372"/>
                  </a:lnTo>
                  <a:lnTo>
                    <a:pt x="44" y="379"/>
                  </a:lnTo>
                  <a:lnTo>
                    <a:pt x="52" y="385"/>
                  </a:lnTo>
                  <a:lnTo>
                    <a:pt x="59" y="387"/>
                  </a:lnTo>
                  <a:lnTo>
                    <a:pt x="66" y="387"/>
                  </a:lnTo>
                  <a:lnTo>
                    <a:pt x="77" y="387"/>
                  </a:lnTo>
                  <a:lnTo>
                    <a:pt x="87" y="394"/>
                  </a:lnTo>
                  <a:lnTo>
                    <a:pt x="97" y="404"/>
                  </a:lnTo>
                  <a:lnTo>
                    <a:pt x="105" y="416"/>
                  </a:lnTo>
                  <a:lnTo>
                    <a:pt x="110" y="428"/>
                  </a:lnTo>
                  <a:lnTo>
                    <a:pt x="115" y="439"/>
                  </a:lnTo>
                  <a:lnTo>
                    <a:pt x="117" y="445"/>
                  </a:lnTo>
                  <a:lnTo>
                    <a:pt x="117" y="445"/>
                  </a:lnTo>
                  <a:lnTo>
                    <a:pt x="119" y="449"/>
                  </a:lnTo>
                  <a:lnTo>
                    <a:pt x="122" y="458"/>
                  </a:lnTo>
                  <a:lnTo>
                    <a:pt x="127" y="470"/>
                  </a:lnTo>
                  <a:lnTo>
                    <a:pt x="132" y="483"/>
                  </a:lnTo>
                  <a:lnTo>
                    <a:pt x="139" y="495"/>
                  </a:lnTo>
                  <a:lnTo>
                    <a:pt x="145" y="508"/>
                  </a:lnTo>
                  <a:lnTo>
                    <a:pt x="151" y="517"/>
                  </a:lnTo>
                  <a:lnTo>
                    <a:pt x="157" y="522"/>
                  </a:lnTo>
                  <a:lnTo>
                    <a:pt x="162" y="532"/>
                  </a:lnTo>
                  <a:lnTo>
                    <a:pt x="168" y="556"/>
                  </a:lnTo>
                  <a:lnTo>
                    <a:pt x="176" y="590"/>
                  </a:lnTo>
                  <a:lnTo>
                    <a:pt x="186" y="627"/>
                  </a:lnTo>
                  <a:lnTo>
                    <a:pt x="200" y="665"/>
                  </a:lnTo>
                  <a:lnTo>
                    <a:pt x="216" y="698"/>
                  </a:lnTo>
                  <a:lnTo>
                    <a:pt x="236" y="722"/>
                  </a:lnTo>
                  <a:lnTo>
                    <a:pt x="260" y="733"/>
                  </a:lnTo>
                  <a:lnTo>
                    <a:pt x="274" y="735"/>
                  </a:lnTo>
                  <a:lnTo>
                    <a:pt x="287" y="737"/>
                  </a:lnTo>
                  <a:lnTo>
                    <a:pt x="299" y="740"/>
                  </a:lnTo>
                  <a:lnTo>
                    <a:pt x="312" y="743"/>
                  </a:lnTo>
                  <a:lnTo>
                    <a:pt x="325" y="745"/>
                  </a:lnTo>
                  <a:lnTo>
                    <a:pt x="336" y="746"/>
                  </a:lnTo>
                  <a:lnTo>
                    <a:pt x="348" y="746"/>
                  </a:lnTo>
                  <a:lnTo>
                    <a:pt x="360" y="745"/>
                  </a:lnTo>
                  <a:lnTo>
                    <a:pt x="372" y="743"/>
                  </a:lnTo>
                  <a:lnTo>
                    <a:pt x="384" y="737"/>
                  </a:lnTo>
                  <a:lnTo>
                    <a:pt x="395" y="730"/>
                  </a:lnTo>
                  <a:lnTo>
                    <a:pt x="407" y="720"/>
                  </a:lnTo>
                  <a:lnTo>
                    <a:pt x="418" y="706"/>
                  </a:lnTo>
                  <a:lnTo>
                    <a:pt x="428" y="689"/>
                  </a:lnTo>
                  <a:lnTo>
                    <a:pt x="440" y="668"/>
                  </a:lnTo>
                  <a:lnTo>
                    <a:pt x="452" y="643"/>
                  </a:lnTo>
                  <a:lnTo>
                    <a:pt x="465" y="602"/>
                  </a:lnTo>
                  <a:lnTo>
                    <a:pt x="472" y="572"/>
                  </a:lnTo>
                  <a:lnTo>
                    <a:pt x="473" y="554"/>
                  </a:lnTo>
                  <a:lnTo>
                    <a:pt x="473" y="548"/>
                  </a:lnTo>
                  <a:lnTo>
                    <a:pt x="473" y="539"/>
                  </a:lnTo>
                  <a:lnTo>
                    <a:pt x="471" y="518"/>
                  </a:lnTo>
                  <a:lnTo>
                    <a:pt x="468" y="495"/>
                  </a:lnTo>
                  <a:lnTo>
                    <a:pt x="462" y="480"/>
                  </a:lnTo>
                  <a:lnTo>
                    <a:pt x="460" y="462"/>
                  </a:lnTo>
                  <a:lnTo>
                    <a:pt x="466" y="428"/>
                  </a:lnTo>
                  <a:lnTo>
                    <a:pt x="476" y="393"/>
                  </a:lnTo>
                  <a:lnTo>
                    <a:pt x="480" y="364"/>
                  </a:lnTo>
                  <a:lnTo>
                    <a:pt x="481" y="364"/>
                  </a:lnTo>
                  <a:lnTo>
                    <a:pt x="484" y="364"/>
                  </a:lnTo>
                  <a:lnTo>
                    <a:pt x="487" y="364"/>
                  </a:lnTo>
                  <a:lnTo>
                    <a:pt x="492" y="363"/>
                  </a:lnTo>
                  <a:lnTo>
                    <a:pt x="496" y="362"/>
                  </a:lnTo>
                  <a:lnTo>
                    <a:pt x="503" y="359"/>
                  </a:lnTo>
                  <a:lnTo>
                    <a:pt x="510" y="356"/>
                  </a:lnTo>
                  <a:lnTo>
                    <a:pt x="517" y="351"/>
                  </a:lnTo>
                  <a:lnTo>
                    <a:pt x="524" y="342"/>
                  </a:lnTo>
                  <a:lnTo>
                    <a:pt x="531" y="327"/>
                  </a:lnTo>
                  <a:lnTo>
                    <a:pt x="538" y="310"/>
                  </a:lnTo>
                  <a:lnTo>
                    <a:pt x="543" y="290"/>
                  </a:lnTo>
                  <a:lnTo>
                    <a:pt x="546" y="272"/>
                  </a:lnTo>
                  <a:lnTo>
                    <a:pt x="547" y="254"/>
                  </a:lnTo>
                  <a:lnTo>
                    <a:pt x="546" y="243"/>
                  </a:lnTo>
                  <a:lnTo>
                    <a:pt x="543" y="236"/>
                  </a:lnTo>
                  <a:lnTo>
                    <a:pt x="538" y="234"/>
                  </a:lnTo>
                  <a:lnTo>
                    <a:pt x="532" y="231"/>
                  </a:lnTo>
                  <a:lnTo>
                    <a:pt x="528" y="229"/>
                  </a:lnTo>
                  <a:lnTo>
                    <a:pt x="522" y="228"/>
                  </a:lnTo>
                  <a:lnTo>
                    <a:pt x="516" y="228"/>
                  </a:lnTo>
                  <a:lnTo>
                    <a:pt x="510" y="229"/>
                  </a:lnTo>
                  <a:lnTo>
                    <a:pt x="503" y="230"/>
                  </a:lnTo>
                  <a:lnTo>
                    <a:pt x="496" y="234"/>
                  </a:lnTo>
                  <a:lnTo>
                    <a:pt x="487" y="242"/>
                  </a:lnTo>
                  <a:lnTo>
                    <a:pt x="485" y="251"/>
                  </a:lnTo>
                  <a:lnTo>
                    <a:pt x="486" y="258"/>
                  </a:lnTo>
                  <a:lnTo>
                    <a:pt x="487" y="260"/>
                  </a:lnTo>
                  <a:lnTo>
                    <a:pt x="475" y="237"/>
                  </a:lnTo>
                  <a:lnTo>
                    <a:pt x="472" y="233"/>
                  </a:lnTo>
                  <a:lnTo>
                    <a:pt x="466" y="220"/>
                  </a:lnTo>
                  <a:lnTo>
                    <a:pt x="461" y="206"/>
                  </a:lnTo>
                  <a:lnTo>
                    <a:pt x="457" y="197"/>
                  </a:lnTo>
                  <a:lnTo>
                    <a:pt x="457" y="183"/>
                  </a:lnTo>
                  <a:lnTo>
                    <a:pt x="460" y="160"/>
                  </a:lnTo>
                  <a:lnTo>
                    <a:pt x="457" y="138"/>
                  </a:lnTo>
                  <a:lnTo>
                    <a:pt x="450" y="124"/>
                  </a:lnTo>
                  <a:lnTo>
                    <a:pt x="443" y="120"/>
                  </a:lnTo>
                  <a:lnTo>
                    <a:pt x="437" y="114"/>
                  </a:lnTo>
                  <a:lnTo>
                    <a:pt x="430" y="108"/>
                  </a:lnTo>
                  <a:lnTo>
                    <a:pt x="423" y="101"/>
                  </a:lnTo>
                  <a:lnTo>
                    <a:pt x="416" y="95"/>
                  </a:lnTo>
                  <a:lnTo>
                    <a:pt x="411" y="91"/>
                  </a:lnTo>
                  <a:lnTo>
                    <a:pt x="408" y="87"/>
                  </a:lnTo>
                  <a:lnTo>
                    <a:pt x="407" y="86"/>
                  </a:lnTo>
                  <a:lnTo>
                    <a:pt x="407" y="91"/>
                  </a:lnTo>
                  <a:lnTo>
                    <a:pt x="407" y="102"/>
                  </a:lnTo>
                  <a:lnTo>
                    <a:pt x="408" y="115"/>
                  </a:lnTo>
                  <a:lnTo>
                    <a:pt x="412" y="124"/>
                  </a:lnTo>
                  <a:lnTo>
                    <a:pt x="412" y="124"/>
                  </a:lnTo>
                  <a:lnTo>
                    <a:pt x="409" y="121"/>
                  </a:lnTo>
                  <a:lnTo>
                    <a:pt x="402" y="114"/>
                  </a:lnTo>
                  <a:lnTo>
                    <a:pt x="393" y="106"/>
                  </a:lnTo>
                  <a:lnTo>
                    <a:pt x="384" y="95"/>
                  </a:lnTo>
                  <a:lnTo>
                    <a:pt x="375" y="86"/>
                  </a:lnTo>
                  <a:lnTo>
                    <a:pt x="370" y="78"/>
                  </a:lnTo>
                  <a:lnTo>
                    <a:pt x="367" y="72"/>
                  </a:lnTo>
                  <a:lnTo>
                    <a:pt x="365" y="70"/>
                  </a:lnTo>
                  <a:lnTo>
                    <a:pt x="364" y="77"/>
                  </a:lnTo>
                  <a:lnTo>
                    <a:pt x="365" y="90"/>
                  </a:lnTo>
                  <a:lnTo>
                    <a:pt x="371" y="104"/>
                  </a:lnTo>
                  <a:lnTo>
                    <a:pt x="371" y="108"/>
                  </a:lnTo>
                  <a:lnTo>
                    <a:pt x="364" y="110"/>
                  </a:lnTo>
                  <a:lnTo>
                    <a:pt x="352" y="110"/>
                  </a:lnTo>
                  <a:lnTo>
                    <a:pt x="339" y="109"/>
                  </a:lnTo>
                  <a:lnTo>
                    <a:pt x="324" y="106"/>
                  </a:lnTo>
                  <a:lnTo>
                    <a:pt x="310" y="101"/>
                  </a:lnTo>
                  <a:lnTo>
                    <a:pt x="299" y="97"/>
                  </a:lnTo>
                  <a:lnTo>
                    <a:pt x="295" y="91"/>
                  </a:lnTo>
                  <a:lnTo>
                    <a:pt x="288" y="72"/>
                  </a:lnTo>
                  <a:lnTo>
                    <a:pt x="279" y="47"/>
                  </a:lnTo>
                  <a:lnTo>
                    <a:pt x="271" y="24"/>
                  </a:lnTo>
                  <a:lnTo>
                    <a:pt x="267" y="14"/>
                  </a:lnTo>
                  <a:lnTo>
                    <a:pt x="264" y="18"/>
                  </a:lnTo>
                  <a:lnTo>
                    <a:pt x="256" y="30"/>
                  </a:lnTo>
                  <a:lnTo>
                    <a:pt x="249" y="46"/>
                  </a:lnTo>
                  <a:lnTo>
                    <a:pt x="248" y="63"/>
                  </a:lnTo>
                  <a:lnTo>
                    <a:pt x="246" y="68"/>
                  </a:lnTo>
                  <a:lnTo>
                    <a:pt x="242" y="66"/>
                  </a:lnTo>
                  <a:lnTo>
                    <a:pt x="236" y="57"/>
                  </a:lnTo>
                  <a:lnTo>
                    <a:pt x="229" y="45"/>
                  </a:lnTo>
                  <a:lnTo>
                    <a:pt x="222" y="32"/>
                  </a:lnTo>
                  <a:lnTo>
                    <a:pt x="218" y="18"/>
                  </a:lnTo>
                  <a:lnTo>
                    <a:pt x="214" y="8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FFD6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74" name="Freeform 15"/>
            <p:cNvSpPr>
              <a:spLocks noChangeArrowheads="1"/>
            </p:cNvSpPr>
            <p:nvPr/>
          </p:nvSpPr>
          <p:spPr bwMode="auto">
            <a:xfrm>
              <a:off x="678" y="518"/>
              <a:ext cx="387" cy="163"/>
            </a:xfrm>
            <a:custGeom>
              <a:avLst/>
              <a:gdLst>
                <a:gd name="T0" fmla="*/ 126 w 774"/>
                <a:gd name="T1" fmla="*/ 191 h 327"/>
                <a:gd name="T2" fmla="*/ 101 w 774"/>
                <a:gd name="T3" fmla="*/ 196 h 327"/>
                <a:gd name="T4" fmla="*/ 80 w 774"/>
                <a:gd name="T5" fmla="*/ 201 h 327"/>
                <a:gd name="T6" fmla="*/ 70 w 774"/>
                <a:gd name="T7" fmla="*/ 226 h 327"/>
                <a:gd name="T8" fmla="*/ 74 w 774"/>
                <a:gd name="T9" fmla="*/ 266 h 327"/>
                <a:gd name="T10" fmla="*/ 70 w 774"/>
                <a:gd name="T11" fmla="*/ 293 h 327"/>
                <a:gd name="T12" fmla="*/ 50 w 774"/>
                <a:gd name="T13" fmla="*/ 295 h 327"/>
                <a:gd name="T14" fmla="*/ 25 w 774"/>
                <a:gd name="T15" fmla="*/ 289 h 327"/>
                <a:gd name="T16" fmla="*/ 6 w 774"/>
                <a:gd name="T17" fmla="*/ 251 h 327"/>
                <a:gd name="T18" fmla="*/ 1 w 774"/>
                <a:gd name="T19" fmla="*/ 213 h 327"/>
                <a:gd name="T20" fmla="*/ 12 w 774"/>
                <a:gd name="T21" fmla="*/ 145 h 327"/>
                <a:gd name="T22" fmla="*/ 55 w 774"/>
                <a:gd name="T23" fmla="*/ 128 h 327"/>
                <a:gd name="T24" fmla="*/ 128 w 774"/>
                <a:gd name="T25" fmla="*/ 110 h 327"/>
                <a:gd name="T26" fmla="*/ 163 w 774"/>
                <a:gd name="T27" fmla="*/ 105 h 327"/>
                <a:gd name="T28" fmla="*/ 182 w 774"/>
                <a:gd name="T29" fmla="*/ 112 h 327"/>
                <a:gd name="T30" fmla="*/ 199 w 774"/>
                <a:gd name="T31" fmla="*/ 122 h 327"/>
                <a:gd name="T32" fmla="*/ 218 w 774"/>
                <a:gd name="T33" fmla="*/ 140 h 327"/>
                <a:gd name="T34" fmla="*/ 251 w 774"/>
                <a:gd name="T35" fmla="*/ 165 h 327"/>
                <a:gd name="T36" fmla="*/ 278 w 774"/>
                <a:gd name="T37" fmla="*/ 179 h 327"/>
                <a:gd name="T38" fmla="*/ 303 w 774"/>
                <a:gd name="T39" fmla="*/ 183 h 327"/>
                <a:gd name="T40" fmla="*/ 339 w 774"/>
                <a:gd name="T41" fmla="*/ 188 h 327"/>
                <a:gd name="T42" fmla="*/ 370 w 774"/>
                <a:gd name="T43" fmla="*/ 182 h 327"/>
                <a:gd name="T44" fmla="*/ 409 w 774"/>
                <a:gd name="T45" fmla="*/ 166 h 327"/>
                <a:gd name="T46" fmla="*/ 438 w 774"/>
                <a:gd name="T47" fmla="*/ 152 h 327"/>
                <a:gd name="T48" fmla="*/ 449 w 774"/>
                <a:gd name="T49" fmla="*/ 131 h 327"/>
                <a:gd name="T50" fmla="*/ 494 w 774"/>
                <a:gd name="T51" fmla="*/ 61 h 327"/>
                <a:gd name="T52" fmla="*/ 567 w 774"/>
                <a:gd name="T53" fmla="*/ 2 h 327"/>
                <a:gd name="T54" fmla="*/ 612 w 774"/>
                <a:gd name="T55" fmla="*/ 4 h 327"/>
                <a:gd name="T56" fmla="*/ 659 w 774"/>
                <a:gd name="T57" fmla="*/ 29 h 327"/>
                <a:gd name="T58" fmla="*/ 702 w 774"/>
                <a:gd name="T59" fmla="*/ 63 h 327"/>
                <a:gd name="T60" fmla="*/ 736 w 774"/>
                <a:gd name="T61" fmla="*/ 98 h 327"/>
                <a:gd name="T62" fmla="*/ 754 w 774"/>
                <a:gd name="T63" fmla="*/ 119 h 327"/>
                <a:gd name="T64" fmla="*/ 761 w 774"/>
                <a:gd name="T65" fmla="*/ 129 h 327"/>
                <a:gd name="T66" fmla="*/ 773 w 774"/>
                <a:gd name="T67" fmla="*/ 167 h 327"/>
                <a:gd name="T68" fmla="*/ 765 w 774"/>
                <a:gd name="T69" fmla="*/ 206 h 327"/>
                <a:gd name="T70" fmla="*/ 725 w 774"/>
                <a:gd name="T71" fmla="*/ 225 h 327"/>
                <a:gd name="T72" fmla="*/ 650 w 774"/>
                <a:gd name="T73" fmla="*/ 248 h 327"/>
                <a:gd name="T74" fmla="*/ 561 w 774"/>
                <a:gd name="T75" fmla="*/ 270 h 327"/>
                <a:gd name="T76" fmla="*/ 481 w 774"/>
                <a:gd name="T77" fmla="*/ 287 h 327"/>
                <a:gd name="T78" fmla="*/ 426 w 774"/>
                <a:gd name="T79" fmla="*/ 296 h 327"/>
                <a:gd name="T80" fmla="*/ 392 w 774"/>
                <a:gd name="T81" fmla="*/ 303 h 327"/>
                <a:gd name="T82" fmla="*/ 342 w 774"/>
                <a:gd name="T83" fmla="*/ 315 h 327"/>
                <a:gd name="T84" fmla="*/ 305 w 774"/>
                <a:gd name="T85" fmla="*/ 309 h 327"/>
                <a:gd name="T86" fmla="*/ 282 w 774"/>
                <a:gd name="T87" fmla="*/ 300 h 327"/>
                <a:gd name="T88" fmla="*/ 251 w 774"/>
                <a:gd name="T89" fmla="*/ 289 h 327"/>
                <a:gd name="T90" fmla="*/ 235 w 774"/>
                <a:gd name="T91" fmla="*/ 277 h 327"/>
                <a:gd name="T92" fmla="*/ 218 w 774"/>
                <a:gd name="T93" fmla="*/ 282 h 327"/>
                <a:gd name="T94" fmla="*/ 199 w 774"/>
                <a:gd name="T95" fmla="*/ 293 h 327"/>
                <a:gd name="T96" fmla="*/ 189 w 774"/>
                <a:gd name="T97" fmla="*/ 311 h 327"/>
                <a:gd name="T98" fmla="*/ 130 w 774"/>
                <a:gd name="T99" fmla="*/ 318 h 327"/>
                <a:gd name="T100" fmla="*/ 120 w 774"/>
                <a:gd name="T101" fmla="*/ 311 h 327"/>
                <a:gd name="T102" fmla="*/ 104 w 774"/>
                <a:gd name="T103" fmla="*/ 311 h 327"/>
                <a:gd name="T104" fmla="*/ 78 w 774"/>
                <a:gd name="T105" fmla="*/ 304 h 327"/>
                <a:gd name="T106" fmla="*/ 77 w 774"/>
                <a:gd name="T107" fmla="*/ 281 h 327"/>
                <a:gd name="T108" fmla="*/ 120 w 774"/>
                <a:gd name="T109" fmla="*/ 218 h 327"/>
                <a:gd name="T110" fmla="*/ 161 w 774"/>
                <a:gd name="T111" fmla="*/ 159 h 32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74"/>
                <a:gd name="T169" fmla="*/ 0 h 327"/>
                <a:gd name="T170" fmla="*/ 774 w 774"/>
                <a:gd name="T171" fmla="*/ 327 h 327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74" h="327">
                  <a:moveTo>
                    <a:pt x="133" y="190"/>
                  </a:moveTo>
                  <a:lnTo>
                    <a:pt x="130" y="190"/>
                  </a:lnTo>
                  <a:lnTo>
                    <a:pt x="126" y="191"/>
                  </a:lnTo>
                  <a:lnTo>
                    <a:pt x="119" y="193"/>
                  </a:lnTo>
                  <a:lnTo>
                    <a:pt x="111" y="195"/>
                  </a:lnTo>
                  <a:lnTo>
                    <a:pt x="101" y="196"/>
                  </a:lnTo>
                  <a:lnTo>
                    <a:pt x="93" y="198"/>
                  </a:lnTo>
                  <a:lnTo>
                    <a:pt x="85" y="199"/>
                  </a:lnTo>
                  <a:lnTo>
                    <a:pt x="80" y="201"/>
                  </a:lnTo>
                  <a:lnTo>
                    <a:pt x="73" y="205"/>
                  </a:lnTo>
                  <a:lnTo>
                    <a:pt x="70" y="214"/>
                  </a:lnTo>
                  <a:lnTo>
                    <a:pt x="70" y="226"/>
                  </a:lnTo>
                  <a:lnTo>
                    <a:pt x="72" y="236"/>
                  </a:lnTo>
                  <a:lnTo>
                    <a:pt x="73" y="251"/>
                  </a:lnTo>
                  <a:lnTo>
                    <a:pt x="74" y="266"/>
                  </a:lnTo>
                  <a:lnTo>
                    <a:pt x="74" y="280"/>
                  </a:lnTo>
                  <a:lnTo>
                    <a:pt x="73" y="290"/>
                  </a:lnTo>
                  <a:lnTo>
                    <a:pt x="70" y="293"/>
                  </a:lnTo>
                  <a:lnTo>
                    <a:pt x="66" y="295"/>
                  </a:lnTo>
                  <a:lnTo>
                    <a:pt x="58" y="296"/>
                  </a:lnTo>
                  <a:lnTo>
                    <a:pt x="50" y="295"/>
                  </a:lnTo>
                  <a:lnTo>
                    <a:pt x="40" y="294"/>
                  </a:lnTo>
                  <a:lnTo>
                    <a:pt x="32" y="293"/>
                  </a:lnTo>
                  <a:lnTo>
                    <a:pt x="25" y="289"/>
                  </a:lnTo>
                  <a:lnTo>
                    <a:pt x="20" y="286"/>
                  </a:lnTo>
                  <a:lnTo>
                    <a:pt x="13" y="271"/>
                  </a:lnTo>
                  <a:lnTo>
                    <a:pt x="6" y="251"/>
                  </a:lnTo>
                  <a:lnTo>
                    <a:pt x="1" y="233"/>
                  </a:lnTo>
                  <a:lnTo>
                    <a:pt x="0" y="225"/>
                  </a:lnTo>
                  <a:lnTo>
                    <a:pt x="1" y="213"/>
                  </a:lnTo>
                  <a:lnTo>
                    <a:pt x="5" y="189"/>
                  </a:lnTo>
                  <a:lnTo>
                    <a:pt x="8" y="163"/>
                  </a:lnTo>
                  <a:lnTo>
                    <a:pt x="12" y="145"/>
                  </a:lnTo>
                  <a:lnTo>
                    <a:pt x="19" y="141"/>
                  </a:lnTo>
                  <a:lnTo>
                    <a:pt x="33" y="135"/>
                  </a:lnTo>
                  <a:lnTo>
                    <a:pt x="55" y="128"/>
                  </a:lnTo>
                  <a:lnTo>
                    <a:pt x="80" y="121"/>
                  </a:lnTo>
                  <a:lnTo>
                    <a:pt x="105" y="115"/>
                  </a:lnTo>
                  <a:lnTo>
                    <a:pt x="128" y="110"/>
                  </a:lnTo>
                  <a:lnTo>
                    <a:pt x="146" y="106"/>
                  </a:lnTo>
                  <a:lnTo>
                    <a:pt x="157" y="105"/>
                  </a:lnTo>
                  <a:lnTo>
                    <a:pt x="163" y="105"/>
                  </a:lnTo>
                  <a:lnTo>
                    <a:pt x="169" y="107"/>
                  </a:lnTo>
                  <a:lnTo>
                    <a:pt x="175" y="108"/>
                  </a:lnTo>
                  <a:lnTo>
                    <a:pt x="182" y="112"/>
                  </a:lnTo>
                  <a:lnTo>
                    <a:pt x="189" y="115"/>
                  </a:lnTo>
                  <a:lnTo>
                    <a:pt x="195" y="119"/>
                  </a:lnTo>
                  <a:lnTo>
                    <a:pt x="199" y="122"/>
                  </a:lnTo>
                  <a:lnTo>
                    <a:pt x="204" y="127"/>
                  </a:lnTo>
                  <a:lnTo>
                    <a:pt x="210" y="131"/>
                  </a:lnTo>
                  <a:lnTo>
                    <a:pt x="218" y="140"/>
                  </a:lnTo>
                  <a:lnTo>
                    <a:pt x="228" y="148"/>
                  </a:lnTo>
                  <a:lnTo>
                    <a:pt x="240" y="156"/>
                  </a:lnTo>
                  <a:lnTo>
                    <a:pt x="251" y="165"/>
                  </a:lnTo>
                  <a:lnTo>
                    <a:pt x="263" y="172"/>
                  </a:lnTo>
                  <a:lnTo>
                    <a:pt x="271" y="176"/>
                  </a:lnTo>
                  <a:lnTo>
                    <a:pt x="278" y="179"/>
                  </a:lnTo>
                  <a:lnTo>
                    <a:pt x="284" y="180"/>
                  </a:lnTo>
                  <a:lnTo>
                    <a:pt x="293" y="181"/>
                  </a:lnTo>
                  <a:lnTo>
                    <a:pt x="303" y="183"/>
                  </a:lnTo>
                  <a:lnTo>
                    <a:pt x="315" y="186"/>
                  </a:lnTo>
                  <a:lnTo>
                    <a:pt x="326" y="187"/>
                  </a:lnTo>
                  <a:lnTo>
                    <a:pt x="339" y="188"/>
                  </a:lnTo>
                  <a:lnTo>
                    <a:pt x="350" y="188"/>
                  </a:lnTo>
                  <a:lnTo>
                    <a:pt x="360" y="186"/>
                  </a:lnTo>
                  <a:lnTo>
                    <a:pt x="370" y="182"/>
                  </a:lnTo>
                  <a:lnTo>
                    <a:pt x="383" y="178"/>
                  </a:lnTo>
                  <a:lnTo>
                    <a:pt x="395" y="172"/>
                  </a:lnTo>
                  <a:lnTo>
                    <a:pt x="409" y="166"/>
                  </a:lnTo>
                  <a:lnTo>
                    <a:pt x="421" y="160"/>
                  </a:lnTo>
                  <a:lnTo>
                    <a:pt x="431" y="156"/>
                  </a:lnTo>
                  <a:lnTo>
                    <a:pt x="438" y="152"/>
                  </a:lnTo>
                  <a:lnTo>
                    <a:pt x="440" y="151"/>
                  </a:lnTo>
                  <a:lnTo>
                    <a:pt x="443" y="145"/>
                  </a:lnTo>
                  <a:lnTo>
                    <a:pt x="449" y="131"/>
                  </a:lnTo>
                  <a:lnTo>
                    <a:pt x="461" y="111"/>
                  </a:lnTo>
                  <a:lnTo>
                    <a:pt x="476" y="87"/>
                  </a:lnTo>
                  <a:lnTo>
                    <a:pt x="494" y="61"/>
                  </a:lnTo>
                  <a:lnTo>
                    <a:pt x="516" y="37"/>
                  </a:lnTo>
                  <a:lnTo>
                    <a:pt x="540" y="16"/>
                  </a:lnTo>
                  <a:lnTo>
                    <a:pt x="567" y="2"/>
                  </a:lnTo>
                  <a:lnTo>
                    <a:pt x="581" y="0"/>
                  </a:lnTo>
                  <a:lnTo>
                    <a:pt x="596" y="0"/>
                  </a:lnTo>
                  <a:lnTo>
                    <a:pt x="612" y="4"/>
                  </a:lnTo>
                  <a:lnTo>
                    <a:pt x="627" y="10"/>
                  </a:lnTo>
                  <a:lnTo>
                    <a:pt x="643" y="19"/>
                  </a:lnTo>
                  <a:lnTo>
                    <a:pt x="659" y="29"/>
                  </a:lnTo>
                  <a:lnTo>
                    <a:pt x="674" y="39"/>
                  </a:lnTo>
                  <a:lnTo>
                    <a:pt x="689" y="52"/>
                  </a:lnTo>
                  <a:lnTo>
                    <a:pt x="702" y="63"/>
                  </a:lnTo>
                  <a:lnTo>
                    <a:pt x="714" y="76"/>
                  </a:lnTo>
                  <a:lnTo>
                    <a:pt x="726" y="88"/>
                  </a:lnTo>
                  <a:lnTo>
                    <a:pt x="736" y="98"/>
                  </a:lnTo>
                  <a:lnTo>
                    <a:pt x="743" y="107"/>
                  </a:lnTo>
                  <a:lnTo>
                    <a:pt x="750" y="114"/>
                  </a:lnTo>
                  <a:lnTo>
                    <a:pt x="754" y="119"/>
                  </a:lnTo>
                  <a:lnTo>
                    <a:pt x="755" y="120"/>
                  </a:lnTo>
                  <a:lnTo>
                    <a:pt x="756" y="122"/>
                  </a:lnTo>
                  <a:lnTo>
                    <a:pt x="761" y="129"/>
                  </a:lnTo>
                  <a:lnTo>
                    <a:pt x="765" y="140"/>
                  </a:lnTo>
                  <a:lnTo>
                    <a:pt x="770" y="152"/>
                  </a:lnTo>
                  <a:lnTo>
                    <a:pt x="773" y="167"/>
                  </a:lnTo>
                  <a:lnTo>
                    <a:pt x="774" y="181"/>
                  </a:lnTo>
                  <a:lnTo>
                    <a:pt x="772" y="195"/>
                  </a:lnTo>
                  <a:lnTo>
                    <a:pt x="765" y="206"/>
                  </a:lnTo>
                  <a:lnTo>
                    <a:pt x="757" y="212"/>
                  </a:lnTo>
                  <a:lnTo>
                    <a:pt x="743" y="219"/>
                  </a:lnTo>
                  <a:lnTo>
                    <a:pt x="725" y="225"/>
                  </a:lnTo>
                  <a:lnTo>
                    <a:pt x="703" y="233"/>
                  </a:lnTo>
                  <a:lnTo>
                    <a:pt x="678" y="240"/>
                  </a:lnTo>
                  <a:lnTo>
                    <a:pt x="650" y="248"/>
                  </a:lnTo>
                  <a:lnTo>
                    <a:pt x="621" y="255"/>
                  </a:lnTo>
                  <a:lnTo>
                    <a:pt x="591" y="262"/>
                  </a:lnTo>
                  <a:lnTo>
                    <a:pt x="561" y="270"/>
                  </a:lnTo>
                  <a:lnTo>
                    <a:pt x="532" y="275"/>
                  </a:lnTo>
                  <a:lnTo>
                    <a:pt x="505" y="281"/>
                  </a:lnTo>
                  <a:lnTo>
                    <a:pt x="481" y="287"/>
                  </a:lnTo>
                  <a:lnTo>
                    <a:pt x="459" y="290"/>
                  </a:lnTo>
                  <a:lnTo>
                    <a:pt x="440" y="294"/>
                  </a:lnTo>
                  <a:lnTo>
                    <a:pt x="426" y="296"/>
                  </a:lnTo>
                  <a:lnTo>
                    <a:pt x="418" y="297"/>
                  </a:lnTo>
                  <a:lnTo>
                    <a:pt x="407" y="299"/>
                  </a:lnTo>
                  <a:lnTo>
                    <a:pt x="392" y="303"/>
                  </a:lnTo>
                  <a:lnTo>
                    <a:pt x="376" y="308"/>
                  </a:lnTo>
                  <a:lnTo>
                    <a:pt x="358" y="311"/>
                  </a:lnTo>
                  <a:lnTo>
                    <a:pt x="342" y="315"/>
                  </a:lnTo>
                  <a:lnTo>
                    <a:pt x="327" y="317"/>
                  </a:lnTo>
                  <a:lnTo>
                    <a:pt x="315" y="315"/>
                  </a:lnTo>
                  <a:lnTo>
                    <a:pt x="305" y="309"/>
                  </a:lnTo>
                  <a:lnTo>
                    <a:pt x="300" y="305"/>
                  </a:lnTo>
                  <a:lnTo>
                    <a:pt x="292" y="302"/>
                  </a:lnTo>
                  <a:lnTo>
                    <a:pt x="282" y="300"/>
                  </a:lnTo>
                  <a:lnTo>
                    <a:pt x="271" y="296"/>
                  </a:lnTo>
                  <a:lnTo>
                    <a:pt x="260" y="294"/>
                  </a:lnTo>
                  <a:lnTo>
                    <a:pt x="251" y="289"/>
                  </a:lnTo>
                  <a:lnTo>
                    <a:pt x="243" y="285"/>
                  </a:lnTo>
                  <a:lnTo>
                    <a:pt x="239" y="278"/>
                  </a:lnTo>
                  <a:lnTo>
                    <a:pt x="235" y="277"/>
                  </a:lnTo>
                  <a:lnTo>
                    <a:pt x="231" y="277"/>
                  </a:lnTo>
                  <a:lnTo>
                    <a:pt x="224" y="279"/>
                  </a:lnTo>
                  <a:lnTo>
                    <a:pt x="218" y="282"/>
                  </a:lnTo>
                  <a:lnTo>
                    <a:pt x="211" y="286"/>
                  </a:lnTo>
                  <a:lnTo>
                    <a:pt x="204" y="289"/>
                  </a:lnTo>
                  <a:lnTo>
                    <a:pt x="199" y="293"/>
                  </a:lnTo>
                  <a:lnTo>
                    <a:pt x="195" y="294"/>
                  </a:lnTo>
                  <a:lnTo>
                    <a:pt x="191" y="300"/>
                  </a:lnTo>
                  <a:lnTo>
                    <a:pt x="189" y="311"/>
                  </a:lnTo>
                  <a:lnTo>
                    <a:pt x="189" y="323"/>
                  </a:lnTo>
                  <a:lnTo>
                    <a:pt x="189" y="327"/>
                  </a:lnTo>
                  <a:lnTo>
                    <a:pt x="130" y="318"/>
                  </a:lnTo>
                  <a:lnTo>
                    <a:pt x="143" y="284"/>
                  </a:lnTo>
                  <a:lnTo>
                    <a:pt x="182" y="228"/>
                  </a:lnTo>
                  <a:lnTo>
                    <a:pt x="120" y="311"/>
                  </a:lnTo>
                  <a:lnTo>
                    <a:pt x="118" y="311"/>
                  </a:lnTo>
                  <a:lnTo>
                    <a:pt x="112" y="311"/>
                  </a:lnTo>
                  <a:lnTo>
                    <a:pt x="104" y="311"/>
                  </a:lnTo>
                  <a:lnTo>
                    <a:pt x="95" y="310"/>
                  </a:lnTo>
                  <a:lnTo>
                    <a:pt x="85" y="308"/>
                  </a:lnTo>
                  <a:lnTo>
                    <a:pt x="78" y="304"/>
                  </a:lnTo>
                  <a:lnTo>
                    <a:pt x="74" y="299"/>
                  </a:lnTo>
                  <a:lnTo>
                    <a:pt x="73" y="290"/>
                  </a:lnTo>
                  <a:lnTo>
                    <a:pt x="77" y="281"/>
                  </a:lnTo>
                  <a:lnTo>
                    <a:pt x="88" y="265"/>
                  </a:lnTo>
                  <a:lnTo>
                    <a:pt x="103" y="242"/>
                  </a:lnTo>
                  <a:lnTo>
                    <a:pt x="120" y="218"/>
                  </a:lnTo>
                  <a:lnTo>
                    <a:pt x="136" y="194"/>
                  </a:lnTo>
                  <a:lnTo>
                    <a:pt x="151" y="173"/>
                  </a:lnTo>
                  <a:lnTo>
                    <a:pt x="161" y="159"/>
                  </a:lnTo>
                  <a:lnTo>
                    <a:pt x="165" y="153"/>
                  </a:lnTo>
                  <a:lnTo>
                    <a:pt x="133" y="1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75" name="Freeform 16"/>
            <p:cNvSpPr>
              <a:spLocks noChangeArrowheads="1"/>
            </p:cNvSpPr>
            <p:nvPr/>
          </p:nvSpPr>
          <p:spPr bwMode="auto">
            <a:xfrm>
              <a:off x="683" y="522"/>
              <a:ext cx="377" cy="156"/>
            </a:xfrm>
            <a:custGeom>
              <a:avLst/>
              <a:gdLst>
                <a:gd name="T0" fmla="*/ 119 w 754"/>
                <a:gd name="T1" fmla="*/ 172 h 312"/>
                <a:gd name="T2" fmla="*/ 88 w 754"/>
                <a:gd name="T3" fmla="*/ 179 h 312"/>
                <a:gd name="T4" fmla="*/ 63 w 754"/>
                <a:gd name="T5" fmla="*/ 185 h 312"/>
                <a:gd name="T6" fmla="*/ 52 w 754"/>
                <a:gd name="T7" fmla="*/ 209 h 312"/>
                <a:gd name="T8" fmla="*/ 51 w 754"/>
                <a:gd name="T9" fmla="*/ 241 h 312"/>
                <a:gd name="T10" fmla="*/ 50 w 754"/>
                <a:gd name="T11" fmla="*/ 271 h 312"/>
                <a:gd name="T12" fmla="*/ 23 w 754"/>
                <a:gd name="T13" fmla="*/ 274 h 312"/>
                <a:gd name="T14" fmla="*/ 3 w 754"/>
                <a:gd name="T15" fmla="*/ 225 h 312"/>
                <a:gd name="T16" fmla="*/ 5 w 754"/>
                <a:gd name="T17" fmla="*/ 182 h 312"/>
                <a:gd name="T18" fmla="*/ 20 w 754"/>
                <a:gd name="T19" fmla="*/ 137 h 312"/>
                <a:gd name="T20" fmla="*/ 75 w 754"/>
                <a:gd name="T21" fmla="*/ 120 h 312"/>
                <a:gd name="T22" fmla="*/ 135 w 754"/>
                <a:gd name="T23" fmla="*/ 106 h 312"/>
                <a:gd name="T24" fmla="*/ 157 w 754"/>
                <a:gd name="T25" fmla="*/ 106 h 312"/>
                <a:gd name="T26" fmla="*/ 178 w 754"/>
                <a:gd name="T27" fmla="*/ 111 h 312"/>
                <a:gd name="T28" fmla="*/ 194 w 754"/>
                <a:gd name="T29" fmla="*/ 120 h 312"/>
                <a:gd name="T30" fmla="*/ 218 w 754"/>
                <a:gd name="T31" fmla="*/ 138 h 312"/>
                <a:gd name="T32" fmla="*/ 253 w 754"/>
                <a:gd name="T33" fmla="*/ 160 h 312"/>
                <a:gd name="T34" fmla="*/ 272 w 754"/>
                <a:gd name="T35" fmla="*/ 168 h 312"/>
                <a:gd name="T36" fmla="*/ 284 w 754"/>
                <a:gd name="T37" fmla="*/ 173 h 312"/>
                <a:gd name="T38" fmla="*/ 303 w 754"/>
                <a:gd name="T39" fmla="*/ 178 h 312"/>
                <a:gd name="T40" fmla="*/ 343 w 754"/>
                <a:gd name="T41" fmla="*/ 171 h 312"/>
                <a:gd name="T42" fmla="*/ 406 w 754"/>
                <a:gd name="T43" fmla="*/ 147 h 312"/>
                <a:gd name="T44" fmla="*/ 441 w 754"/>
                <a:gd name="T45" fmla="*/ 132 h 312"/>
                <a:gd name="T46" fmla="*/ 459 w 754"/>
                <a:gd name="T47" fmla="*/ 97 h 312"/>
                <a:gd name="T48" fmla="*/ 510 w 754"/>
                <a:gd name="T49" fmla="*/ 32 h 312"/>
                <a:gd name="T50" fmla="*/ 585 w 754"/>
                <a:gd name="T51" fmla="*/ 0 h 312"/>
                <a:gd name="T52" fmla="*/ 673 w 754"/>
                <a:gd name="T53" fmla="*/ 50 h 312"/>
                <a:gd name="T54" fmla="*/ 732 w 754"/>
                <a:gd name="T55" fmla="*/ 111 h 312"/>
                <a:gd name="T56" fmla="*/ 751 w 754"/>
                <a:gd name="T57" fmla="*/ 145 h 312"/>
                <a:gd name="T58" fmla="*/ 737 w 754"/>
                <a:gd name="T59" fmla="*/ 200 h 312"/>
                <a:gd name="T60" fmla="*/ 681 w 754"/>
                <a:gd name="T61" fmla="*/ 219 h 312"/>
                <a:gd name="T62" fmla="*/ 597 w 754"/>
                <a:gd name="T63" fmla="*/ 241 h 312"/>
                <a:gd name="T64" fmla="*/ 505 w 754"/>
                <a:gd name="T65" fmla="*/ 262 h 312"/>
                <a:gd name="T66" fmla="*/ 428 w 754"/>
                <a:gd name="T67" fmla="*/ 277 h 312"/>
                <a:gd name="T68" fmla="*/ 388 w 754"/>
                <a:gd name="T69" fmla="*/ 284 h 312"/>
                <a:gd name="T70" fmla="*/ 351 w 754"/>
                <a:gd name="T71" fmla="*/ 294 h 312"/>
                <a:gd name="T72" fmla="*/ 312 w 754"/>
                <a:gd name="T73" fmla="*/ 303 h 312"/>
                <a:gd name="T74" fmla="*/ 285 w 754"/>
                <a:gd name="T75" fmla="*/ 289 h 312"/>
                <a:gd name="T76" fmla="*/ 255 w 754"/>
                <a:gd name="T77" fmla="*/ 274 h 312"/>
                <a:gd name="T78" fmla="*/ 231 w 754"/>
                <a:gd name="T79" fmla="*/ 263 h 312"/>
                <a:gd name="T80" fmla="*/ 219 w 754"/>
                <a:gd name="T81" fmla="*/ 259 h 312"/>
                <a:gd name="T82" fmla="*/ 197 w 754"/>
                <a:gd name="T83" fmla="*/ 272 h 312"/>
                <a:gd name="T84" fmla="*/ 179 w 754"/>
                <a:gd name="T85" fmla="*/ 281 h 312"/>
                <a:gd name="T86" fmla="*/ 174 w 754"/>
                <a:gd name="T87" fmla="*/ 308 h 312"/>
                <a:gd name="T88" fmla="*/ 140 w 754"/>
                <a:gd name="T89" fmla="*/ 272 h 312"/>
                <a:gd name="T90" fmla="*/ 95 w 754"/>
                <a:gd name="T91" fmla="*/ 299 h 312"/>
                <a:gd name="T92" fmla="*/ 72 w 754"/>
                <a:gd name="T93" fmla="*/ 288 h 312"/>
                <a:gd name="T94" fmla="*/ 100 w 754"/>
                <a:gd name="T95" fmla="*/ 241 h 312"/>
                <a:gd name="T96" fmla="*/ 146 w 754"/>
                <a:gd name="T97" fmla="*/ 171 h 312"/>
                <a:gd name="T98" fmla="*/ 127 w 754"/>
                <a:gd name="T99" fmla="*/ 170 h 31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54"/>
                <a:gd name="T151" fmla="*/ 0 h 312"/>
                <a:gd name="T152" fmla="*/ 754 w 754"/>
                <a:gd name="T153" fmla="*/ 312 h 312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54" h="312">
                  <a:moveTo>
                    <a:pt x="127" y="170"/>
                  </a:moveTo>
                  <a:lnTo>
                    <a:pt x="125" y="170"/>
                  </a:lnTo>
                  <a:lnTo>
                    <a:pt x="119" y="172"/>
                  </a:lnTo>
                  <a:lnTo>
                    <a:pt x="110" y="174"/>
                  </a:lnTo>
                  <a:lnTo>
                    <a:pt x="100" y="176"/>
                  </a:lnTo>
                  <a:lnTo>
                    <a:pt x="88" y="179"/>
                  </a:lnTo>
                  <a:lnTo>
                    <a:pt x="78" y="181"/>
                  </a:lnTo>
                  <a:lnTo>
                    <a:pt x="68" y="183"/>
                  </a:lnTo>
                  <a:lnTo>
                    <a:pt x="63" y="185"/>
                  </a:lnTo>
                  <a:lnTo>
                    <a:pt x="57" y="189"/>
                  </a:lnTo>
                  <a:lnTo>
                    <a:pt x="53" y="198"/>
                  </a:lnTo>
                  <a:lnTo>
                    <a:pt x="52" y="209"/>
                  </a:lnTo>
                  <a:lnTo>
                    <a:pt x="50" y="218"/>
                  </a:lnTo>
                  <a:lnTo>
                    <a:pt x="49" y="228"/>
                  </a:lnTo>
                  <a:lnTo>
                    <a:pt x="51" y="241"/>
                  </a:lnTo>
                  <a:lnTo>
                    <a:pt x="53" y="255"/>
                  </a:lnTo>
                  <a:lnTo>
                    <a:pt x="53" y="264"/>
                  </a:lnTo>
                  <a:lnTo>
                    <a:pt x="50" y="271"/>
                  </a:lnTo>
                  <a:lnTo>
                    <a:pt x="42" y="276"/>
                  </a:lnTo>
                  <a:lnTo>
                    <a:pt x="32" y="278"/>
                  </a:lnTo>
                  <a:lnTo>
                    <a:pt x="23" y="274"/>
                  </a:lnTo>
                  <a:lnTo>
                    <a:pt x="15" y="261"/>
                  </a:lnTo>
                  <a:lnTo>
                    <a:pt x="9" y="242"/>
                  </a:lnTo>
                  <a:lnTo>
                    <a:pt x="3" y="225"/>
                  </a:lnTo>
                  <a:lnTo>
                    <a:pt x="0" y="217"/>
                  </a:lnTo>
                  <a:lnTo>
                    <a:pt x="2" y="206"/>
                  </a:lnTo>
                  <a:lnTo>
                    <a:pt x="5" y="182"/>
                  </a:lnTo>
                  <a:lnTo>
                    <a:pt x="10" y="158"/>
                  </a:lnTo>
                  <a:lnTo>
                    <a:pt x="13" y="142"/>
                  </a:lnTo>
                  <a:lnTo>
                    <a:pt x="20" y="137"/>
                  </a:lnTo>
                  <a:lnTo>
                    <a:pt x="34" y="133"/>
                  </a:lnTo>
                  <a:lnTo>
                    <a:pt x="52" y="126"/>
                  </a:lnTo>
                  <a:lnTo>
                    <a:pt x="75" y="120"/>
                  </a:lnTo>
                  <a:lnTo>
                    <a:pt x="97" y="114"/>
                  </a:lnTo>
                  <a:lnTo>
                    <a:pt x="118" y="110"/>
                  </a:lnTo>
                  <a:lnTo>
                    <a:pt x="135" y="106"/>
                  </a:lnTo>
                  <a:lnTo>
                    <a:pt x="144" y="105"/>
                  </a:lnTo>
                  <a:lnTo>
                    <a:pt x="150" y="105"/>
                  </a:lnTo>
                  <a:lnTo>
                    <a:pt x="157" y="106"/>
                  </a:lnTo>
                  <a:lnTo>
                    <a:pt x="164" y="107"/>
                  </a:lnTo>
                  <a:lnTo>
                    <a:pt x="171" y="108"/>
                  </a:lnTo>
                  <a:lnTo>
                    <a:pt x="178" y="111"/>
                  </a:lnTo>
                  <a:lnTo>
                    <a:pt x="184" y="113"/>
                  </a:lnTo>
                  <a:lnTo>
                    <a:pt x="189" y="117"/>
                  </a:lnTo>
                  <a:lnTo>
                    <a:pt x="194" y="120"/>
                  </a:lnTo>
                  <a:lnTo>
                    <a:pt x="200" y="125"/>
                  </a:lnTo>
                  <a:lnTo>
                    <a:pt x="208" y="132"/>
                  </a:lnTo>
                  <a:lnTo>
                    <a:pt x="218" y="138"/>
                  </a:lnTo>
                  <a:lnTo>
                    <a:pt x="230" y="147"/>
                  </a:lnTo>
                  <a:lnTo>
                    <a:pt x="241" y="155"/>
                  </a:lnTo>
                  <a:lnTo>
                    <a:pt x="253" y="160"/>
                  </a:lnTo>
                  <a:lnTo>
                    <a:pt x="261" y="165"/>
                  </a:lnTo>
                  <a:lnTo>
                    <a:pt x="268" y="167"/>
                  </a:lnTo>
                  <a:lnTo>
                    <a:pt x="272" y="168"/>
                  </a:lnTo>
                  <a:lnTo>
                    <a:pt x="276" y="170"/>
                  </a:lnTo>
                  <a:lnTo>
                    <a:pt x="279" y="171"/>
                  </a:lnTo>
                  <a:lnTo>
                    <a:pt x="284" y="173"/>
                  </a:lnTo>
                  <a:lnTo>
                    <a:pt x="290" y="174"/>
                  </a:lnTo>
                  <a:lnTo>
                    <a:pt x="295" y="176"/>
                  </a:lnTo>
                  <a:lnTo>
                    <a:pt x="303" y="178"/>
                  </a:lnTo>
                  <a:lnTo>
                    <a:pt x="313" y="178"/>
                  </a:lnTo>
                  <a:lnTo>
                    <a:pt x="325" y="175"/>
                  </a:lnTo>
                  <a:lnTo>
                    <a:pt x="343" y="171"/>
                  </a:lnTo>
                  <a:lnTo>
                    <a:pt x="363" y="163"/>
                  </a:lnTo>
                  <a:lnTo>
                    <a:pt x="385" y="155"/>
                  </a:lnTo>
                  <a:lnTo>
                    <a:pt x="406" y="147"/>
                  </a:lnTo>
                  <a:lnTo>
                    <a:pt x="423" y="138"/>
                  </a:lnTo>
                  <a:lnTo>
                    <a:pt x="436" y="134"/>
                  </a:lnTo>
                  <a:lnTo>
                    <a:pt x="441" y="132"/>
                  </a:lnTo>
                  <a:lnTo>
                    <a:pt x="443" y="127"/>
                  </a:lnTo>
                  <a:lnTo>
                    <a:pt x="449" y="114"/>
                  </a:lnTo>
                  <a:lnTo>
                    <a:pt x="459" y="97"/>
                  </a:lnTo>
                  <a:lnTo>
                    <a:pt x="473" y="76"/>
                  </a:lnTo>
                  <a:lnTo>
                    <a:pt x="490" y="54"/>
                  </a:lnTo>
                  <a:lnTo>
                    <a:pt x="510" y="32"/>
                  </a:lnTo>
                  <a:lnTo>
                    <a:pt x="532" y="15"/>
                  </a:lnTo>
                  <a:lnTo>
                    <a:pt x="557" y="2"/>
                  </a:lnTo>
                  <a:lnTo>
                    <a:pt x="585" y="0"/>
                  </a:lnTo>
                  <a:lnTo>
                    <a:pt x="615" y="9"/>
                  </a:lnTo>
                  <a:lnTo>
                    <a:pt x="645" y="28"/>
                  </a:lnTo>
                  <a:lnTo>
                    <a:pt x="673" y="50"/>
                  </a:lnTo>
                  <a:lnTo>
                    <a:pt x="698" y="74"/>
                  </a:lnTo>
                  <a:lnTo>
                    <a:pt x="718" y="95"/>
                  </a:lnTo>
                  <a:lnTo>
                    <a:pt x="732" y="111"/>
                  </a:lnTo>
                  <a:lnTo>
                    <a:pt x="737" y="117"/>
                  </a:lnTo>
                  <a:lnTo>
                    <a:pt x="741" y="125"/>
                  </a:lnTo>
                  <a:lnTo>
                    <a:pt x="751" y="145"/>
                  </a:lnTo>
                  <a:lnTo>
                    <a:pt x="754" y="171"/>
                  </a:lnTo>
                  <a:lnTo>
                    <a:pt x="745" y="194"/>
                  </a:lnTo>
                  <a:lnTo>
                    <a:pt x="737" y="200"/>
                  </a:lnTo>
                  <a:lnTo>
                    <a:pt x="723" y="205"/>
                  </a:lnTo>
                  <a:lnTo>
                    <a:pt x="704" y="212"/>
                  </a:lnTo>
                  <a:lnTo>
                    <a:pt x="681" y="219"/>
                  </a:lnTo>
                  <a:lnTo>
                    <a:pt x="656" y="227"/>
                  </a:lnTo>
                  <a:lnTo>
                    <a:pt x="627" y="234"/>
                  </a:lnTo>
                  <a:lnTo>
                    <a:pt x="597" y="241"/>
                  </a:lnTo>
                  <a:lnTo>
                    <a:pt x="566" y="249"/>
                  </a:lnTo>
                  <a:lnTo>
                    <a:pt x="535" y="256"/>
                  </a:lnTo>
                  <a:lnTo>
                    <a:pt x="505" y="262"/>
                  </a:lnTo>
                  <a:lnTo>
                    <a:pt x="476" y="267"/>
                  </a:lnTo>
                  <a:lnTo>
                    <a:pt x="451" y="273"/>
                  </a:lnTo>
                  <a:lnTo>
                    <a:pt x="428" y="277"/>
                  </a:lnTo>
                  <a:lnTo>
                    <a:pt x="410" y="280"/>
                  </a:lnTo>
                  <a:lnTo>
                    <a:pt x="396" y="282"/>
                  </a:lnTo>
                  <a:lnTo>
                    <a:pt x="388" y="284"/>
                  </a:lnTo>
                  <a:lnTo>
                    <a:pt x="376" y="286"/>
                  </a:lnTo>
                  <a:lnTo>
                    <a:pt x="365" y="289"/>
                  </a:lnTo>
                  <a:lnTo>
                    <a:pt x="351" y="294"/>
                  </a:lnTo>
                  <a:lnTo>
                    <a:pt x="337" y="299"/>
                  </a:lnTo>
                  <a:lnTo>
                    <a:pt x="323" y="302"/>
                  </a:lnTo>
                  <a:lnTo>
                    <a:pt x="312" y="303"/>
                  </a:lnTo>
                  <a:lnTo>
                    <a:pt x="301" y="302"/>
                  </a:lnTo>
                  <a:lnTo>
                    <a:pt x="293" y="296"/>
                  </a:lnTo>
                  <a:lnTo>
                    <a:pt x="285" y="289"/>
                  </a:lnTo>
                  <a:lnTo>
                    <a:pt x="276" y="284"/>
                  </a:lnTo>
                  <a:lnTo>
                    <a:pt x="265" y="279"/>
                  </a:lnTo>
                  <a:lnTo>
                    <a:pt x="255" y="274"/>
                  </a:lnTo>
                  <a:lnTo>
                    <a:pt x="245" y="270"/>
                  </a:lnTo>
                  <a:lnTo>
                    <a:pt x="237" y="266"/>
                  </a:lnTo>
                  <a:lnTo>
                    <a:pt x="231" y="263"/>
                  </a:lnTo>
                  <a:lnTo>
                    <a:pt x="229" y="259"/>
                  </a:lnTo>
                  <a:lnTo>
                    <a:pt x="225" y="258"/>
                  </a:lnTo>
                  <a:lnTo>
                    <a:pt x="219" y="259"/>
                  </a:lnTo>
                  <a:lnTo>
                    <a:pt x="212" y="263"/>
                  </a:lnTo>
                  <a:lnTo>
                    <a:pt x="204" y="266"/>
                  </a:lnTo>
                  <a:lnTo>
                    <a:pt x="197" y="272"/>
                  </a:lnTo>
                  <a:lnTo>
                    <a:pt x="189" y="277"/>
                  </a:lnTo>
                  <a:lnTo>
                    <a:pt x="184" y="280"/>
                  </a:lnTo>
                  <a:lnTo>
                    <a:pt x="179" y="281"/>
                  </a:lnTo>
                  <a:lnTo>
                    <a:pt x="176" y="287"/>
                  </a:lnTo>
                  <a:lnTo>
                    <a:pt x="174" y="297"/>
                  </a:lnTo>
                  <a:lnTo>
                    <a:pt x="174" y="308"/>
                  </a:lnTo>
                  <a:lnTo>
                    <a:pt x="174" y="312"/>
                  </a:lnTo>
                  <a:lnTo>
                    <a:pt x="130" y="307"/>
                  </a:lnTo>
                  <a:lnTo>
                    <a:pt x="140" y="272"/>
                  </a:lnTo>
                  <a:lnTo>
                    <a:pt x="176" y="220"/>
                  </a:lnTo>
                  <a:lnTo>
                    <a:pt x="100" y="300"/>
                  </a:lnTo>
                  <a:lnTo>
                    <a:pt x="95" y="299"/>
                  </a:lnTo>
                  <a:lnTo>
                    <a:pt x="86" y="297"/>
                  </a:lnTo>
                  <a:lnTo>
                    <a:pt x="76" y="294"/>
                  </a:lnTo>
                  <a:lnTo>
                    <a:pt x="72" y="288"/>
                  </a:lnTo>
                  <a:lnTo>
                    <a:pt x="75" y="280"/>
                  </a:lnTo>
                  <a:lnTo>
                    <a:pt x="85" y="263"/>
                  </a:lnTo>
                  <a:lnTo>
                    <a:pt x="100" y="241"/>
                  </a:lnTo>
                  <a:lnTo>
                    <a:pt x="116" y="216"/>
                  </a:lnTo>
                  <a:lnTo>
                    <a:pt x="132" y="191"/>
                  </a:lnTo>
                  <a:lnTo>
                    <a:pt x="146" y="171"/>
                  </a:lnTo>
                  <a:lnTo>
                    <a:pt x="156" y="156"/>
                  </a:lnTo>
                  <a:lnTo>
                    <a:pt x="159" y="150"/>
                  </a:lnTo>
                  <a:lnTo>
                    <a:pt x="127" y="170"/>
                  </a:lnTo>
                  <a:close/>
                </a:path>
              </a:pathLst>
            </a:custGeom>
            <a:solidFill>
              <a:srgbClr val="FFD6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76" name="Freeform 17"/>
            <p:cNvSpPr>
              <a:spLocks noChangeArrowheads="1"/>
            </p:cNvSpPr>
            <p:nvPr/>
          </p:nvSpPr>
          <p:spPr bwMode="auto">
            <a:xfrm>
              <a:off x="75" y="603"/>
              <a:ext cx="136" cy="45"/>
            </a:xfrm>
            <a:custGeom>
              <a:avLst/>
              <a:gdLst>
                <a:gd name="T0" fmla="*/ 18 w 271"/>
                <a:gd name="T1" fmla="*/ 54 h 90"/>
                <a:gd name="T2" fmla="*/ 20 w 271"/>
                <a:gd name="T3" fmla="*/ 55 h 90"/>
                <a:gd name="T4" fmla="*/ 24 w 271"/>
                <a:gd name="T5" fmla="*/ 57 h 90"/>
                <a:gd name="T6" fmla="*/ 31 w 271"/>
                <a:gd name="T7" fmla="*/ 61 h 90"/>
                <a:gd name="T8" fmla="*/ 39 w 271"/>
                <a:gd name="T9" fmla="*/ 65 h 90"/>
                <a:gd name="T10" fmla="*/ 51 w 271"/>
                <a:gd name="T11" fmla="*/ 71 h 90"/>
                <a:gd name="T12" fmla="*/ 63 w 271"/>
                <a:gd name="T13" fmla="*/ 76 h 90"/>
                <a:gd name="T14" fmla="*/ 78 w 271"/>
                <a:gd name="T15" fmla="*/ 80 h 90"/>
                <a:gd name="T16" fmla="*/ 94 w 271"/>
                <a:gd name="T17" fmla="*/ 85 h 90"/>
                <a:gd name="T18" fmla="*/ 112 w 271"/>
                <a:gd name="T19" fmla="*/ 89 h 90"/>
                <a:gd name="T20" fmla="*/ 130 w 271"/>
                <a:gd name="T21" fmla="*/ 90 h 90"/>
                <a:gd name="T22" fmla="*/ 150 w 271"/>
                <a:gd name="T23" fmla="*/ 90 h 90"/>
                <a:gd name="T24" fmla="*/ 169 w 271"/>
                <a:gd name="T25" fmla="*/ 87 h 90"/>
                <a:gd name="T26" fmla="*/ 190 w 271"/>
                <a:gd name="T27" fmla="*/ 83 h 90"/>
                <a:gd name="T28" fmla="*/ 211 w 271"/>
                <a:gd name="T29" fmla="*/ 75 h 90"/>
                <a:gd name="T30" fmla="*/ 230 w 271"/>
                <a:gd name="T31" fmla="*/ 63 h 90"/>
                <a:gd name="T32" fmla="*/ 251 w 271"/>
                <a:gd name="T33" fmla="*/ 48 h 90"/>
                <a:gd name="T34" fmla="*/ 266 w 271"/>
                <a:gd name="T35" fmla="*/ 33 h 90"/>
                <a:gd name="T36" fmla="*/ 271 w 271"/>
                <a:gd name="T37" fmla="*/ 21 h 90"/>
                <a:gd name="T38" fmla="*/ 267 w 271"/>
                <a:gd name="T39" fmla="*/ 12 h 90"/>
                <a:gd name="T40" fmla="*/ 257 w 271"/>
                <a:gd name="T41" fmla="*/ 6 h 90"/>
                <a:gd name="T42" fmla="*/ 240 w 271"/>
                <a:gd name="T43" fmla="*/ 2 h 90"/>
                <a:gd name="T44" fmla="*/ 218 w 271"/>
                <a:gd name="T45" fmla="*/ 0 h 90"/>
                <a:gd name="T46" fmla="*/ 194 w 271"/>
                <a:gd name="T47" fmla="*/ 0 h 90"/>
                <a:gd name="T48" fmla="*/ 166 w 271"/>
                <a:gd name="T49" fmla="*/ 1 h 90"/>
                <a:gd name="T50" fmla="*/ 136 w 271"/>
                <a:gd name="T51" fmla="*/ 3 h 90"/>
                <a:gd name="T52" fmla="*/ 107 w 271"/>
                <a:gd name="T53" fmla="*/ 6 h 90"/>
                <a:gd name="T54" fmla="*/ 79 w 271"/>
                <a:gd name="T55" fmla="*/ 9 h 90"/>
                <a:gd name="T56" fmla="*/ 54 w 271"/>
                <a:gd name="T57" fmla="*/ 12 h 90"/>
                <a:gd name="T58" fmla="*/ 32 w 271"/>
                <a:gd name="T59" fmla="*/ 16 h 90"/>
                <a:gd name="T60" fmla="*/ 15 w 271"/>
                <a:gd name="T61" fmla="*/ 19 h 90"/>
                <a:gd name="T62" fmla="*/ 3 w 271"/>
                <a:gd name="T63" fmla="*/ 21 h 90"/>
                <a:gd name="T64" fmla="*/ 0 w 271"/>
                <a:gd name="T65" fmla="*/ 22 h 90"/>
                <a:gd name="T66" fmla="*/ 18 w 271"/>
                <a:gd name="T67" fmla="*/ 54 h 9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71"/>
                <a:gd name="T103" fmla="*/ 0 h 90"/>
                <a:gd name="T104" fmla="*/ 271 w 271"/>
                <a:gd name="T105" fmla="*/ 90 h 9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71" h="90">
                  <a:moveTo>
                    <a:pt x="18" y="54"/>
                  </a:moveTo>
                  <a:lnTo>
                    <a:pt x="20" y="55"/>
                  </a:lnTo>
                  <a:lnTo>
                    <a:pt x="24" y="57"/>
                  </a:lnTo>
                  <a:lnTo>
                    <a:pt x="31" y="61"/>
                  </a:lnTo>
                  <a:lnTo>
                    <a:pt x="39" y="65"/>
                  </a:lnTo>
                  <a:lnTo>
                    <a:pt x="51" y="71"/>
                  </a:lnTo>
                  <a:lnTo>
                    <a:pt x="63" y="76"/>
                  </a:lnTo>
                  <a:lnTo>
                    <a:pt x="78" y="80"/>
                  </a:lnTo>
                  <a:lnTo>
                    <a:pt x="94" y="85"/>
                  </a:lnTo>
                  <a:lnTo>
                    <a:pt x="112" y="89"/>
                  </a:lnTo>
                  <a:lnTo>
                    <a:pt x="130" y="90"/>
                  </a:lnTo>
                  <a:lnTo>
                    <a:pt x="150" y="90"/>
                  </a:lnTo>
                  <a:lnTo>
                    <a:pt x="169" y="87"/>
                  </a:lnTo>
                  <a:lnTo>
                    <a:pt x="190" y="83"/>
                  </a:lnTo>
                  <a:lnTo>
                    <a:pt x="211" y="75"/>
                  </a:lnTo>
                  <a:lnTo>
                    <a:pt x="230" y="63"/>
                  </a:lnTo>
                  <a:lnTo>
                    <a:pt x="251" y="48"/>
                  </a:lnTo>
                  <a:lnTo>
                    <a:pt x="266" y="33"/>
                  </a:lnTo>
                  <a:lnTo>
                    <a:pt x="271" y="21"/>
                  </a:lnTo>
                  <a:lnTo>
                    <a:pt x="267" y="12"/>
                  </a:lnTo>
                  <a:lnTo>
                    <a:pt x="257" y="6"/>
                  </a:lnTo>
                  <a:lnTo>
                    <a:pt x="240" y="2"/>
                  </a:lnTo>
                  <a:lnTo>
                    <a:pt x="218" y="0"/>
                  </a:lnTo>
                  <a:lnTo>
                    <a:pt x="194" y="0"/>
                  </a:lnTo>
                  <a:lnTo>
                    <a:pt x="166" y="1"/>
                  </a:lnTo>
                  <a:lnTo>
                    <a:pt x="136" y="3"/>
                  </a:lnTo>
                  <a:lnTo>
                    <a:pt x="107" y="6"/>
                  </a:lnTo>
                  <a:lnTo>
                    <a:pt x="79" y="9"/>
                  </a:lnTo>
                  <a:lnTo>
                    <a:pt x="54" y="12"/>
                  </a:lnTo>
                  <a:lnTo>
                    <a:pt x="32" y="16"/>
                  </a:lnTo>
                  <a:lnTo>
                    <a:pt x="15" y="19"/>
                  </a:lnTo>
                  <a:lnTo>
                    <a:pt x="3" y="21"/>
                  </a:lnTo>
                  <a:lnTo>
                    <a:pt x="0" y="22"/>
                  </a:lnTo>
                  <a:lnTo>
                    <a:pt x="18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77" name="Freeform 18"/>
            <p:cNvSpPr>
              <a:spLocks noChangeArrowheads="1"/>
            </p:cNvSpPr>
            <p:nvPr/>
          </p:nvSpPr>
          <p:spPr bwMode="auto">
            <a:xfrm>
              <a:off x="192" y="319"/>
              <a:ext cx="239" cy="163"/>
            </a:xfrm>
            <a:custGeom>
              <a:avLst/>
              <a:gdLst>
                <a:gd name="T0" fmla="*/ 455 w 477"/>
                <a:gd name="T1" fmla="*/ 1 h 327"/>
                <a:gd name="T2" fmla="*/ 439 w 477"/>
                <a:gd name="T3" fmla="*/ 8 h 327"/>
                <a:gd name="T4" fmla="*/ 416 w 477"/>
                <a:gd name="T5" fmla="*/ 18 h 327"/>
                <a:gd name="T6" fmla="*/ 395 w 477"/>
                <a:gd name="T7" fmla="*/ 30 h 327"/>
                <a:gd name="T8" fmla="*/ 384 w 477"/>
                <a:gd name="T9" fmla="*/ 39 h 327"/>
                <a:gd name="T10" fmla="*/ 359 w 477"/>
                <a:gd name="T11" fmla="*/ 50 h 327"/>
                <a:gd name="T12" fmla="*/ 331 w 477"/>
                <a:gd name="T13" fmla="*/ 61 h 327"/>
                <a:gd name="T14" fmla="*/ 308 w 477"/>
                <a:gd name="T15" fmla="*/ 68 h 327"/>
                <a:gd name="T16" fmla="*/ 299 w 477"/>
                <a:gd name="T17" fmla="*/ 70 h 327"/>
                <a:gd name="T18" fmla="*/ 288 w 477"/>
                <a:gd name="T19" fmla="*/ 75 h 327"/>
                <a:gd name="T20" fmla="*/ 274 w 477"/>
                <a:gd name="T21" fmla="*/ 80 h 327"/>
                <a:gd name="T22" fmla="*/ 264 w 477"/>
                <a:gd name="T23" fmla="*/ 84 h 327"/>
                <a:gd name="T24" fmla="*/ 260 w 477"/>
                <a:gd name="T25" fmla="*/ 88 h 327"/>
                <a:gd name="T26" fmla="*/ 241 w 477"/>
                <a:gd name="T27" fmla="*/ 115 h 327"/>
                <a:gd name="T28" fmla="*/ 214 w 477"/>
                <a:gd name="T29" fmla="*/ 151 h 327"/>
                <a:gd name="T30" fmla="*/ 189 w 477"/>
                <a:gd name="T31" fmla="*/ 181 h 327"/>
                <a:gd name="T32" fmla="*/ 170 w 477"/>
                <a:gd name="T33" fmla="*/ 192 h 327"/>
                <a:gd name="T34" fmla="*/ 145 w 477"/>
                <a:gd name="T35" fmla="*/ 205 h 327"/>
                <a:gd name="T36" fmla="*/ 119 w 477"/>
                <a:gd name="T37" fmla="*/ 217 h 327"/>
                <a:gd name="T38" fmla="*/ 100 w 477"/>
                <a:gd name="T39" fmla="*/ 227 h 327"/>
                <a:gd name="T40" fmla="*/ 94 w 477"/>
                <a:gd name="T41" fmla="*/ 231 h 327"/>
                <a:gd name="T42" fmla="*/ 71 w 477"/>
                <a:gd name="T43" fmla="*/ 255 h 327"/>
                <a:gd name="T44" fmla="*/ 39 w 477"/>
                <a:gd name="T45" fmla="*/ 288 h 327"/>
                <a:gd name="T46" fmla="*/ 11 w 477"/>
                <a:gd name="T47" fmla="*/ 313 h 327"/>
                <a:gd name="T48" fmla="*/ 0 w 477"/>
                <a:gd name="T49" fmla="*/ 320 h 327"/>
                <a:gd name="T50" fmla="*/ 7 w 477"/>
                <a:gd name="T51" fmla="*/ 322 h 327"/>
                <a:gd name="T52" fmla="*/ 23 w 477"/>
                <a:gd name="T53" fmla="*/ 325 h 327"/>
                <a:gd name="T54" fmla="*/ 37 w 477"/>
                <a:gd name="T55" fmla="*/ 326 h 327"/>
                <a:gd name="T56" fmla="*/ 46 w 477"/>
                <a:gd name="T57" fmla="*/ 327 h 327"/>
                <a:gd name="T58" fmla="*/ 71 w 477"/>
                <a:gd name="T59" fmla="*/ 320 h 327"/>
                <a:gd name="T60" fmla="*/ 107 w 477"/>
                <a:gd name="T61" fmla="*/ 308 h 327"/>
                <a:gd name="T62" fmla="*/ 147 w 477"/>
                <a:gd name="T63" fmla="*/ 297 h 327"/>
                <a:gd name="T64" fmla="*/ 173 w 477"/>
                <a:gd name="T65" fmla="*/ 291 h 327"/>
                <a:gd name="T66" fmla="*/ 198 w 477"/>
                <a:gd name="T67" fmla="*/ 283 h 327"/>
                <a:gd name="T68" fmla="*/ 235 w 477"/>
                <a:gd name="T69" fmla="*/ 270 h 327"/>
                <a:gd name="T70" fmla="*/ 281 w 477"/>
                <a:gd name="T71" fmla="*/ 254 h 327"/>
                <a:gd name="T72" fmla="*/ 328 w 477"/>
                <a:gd name="T73" fmla="*/ 237 h 327"/>
                <a:gd name="T74" fmla="*/ 374 w 477"/>
                <a:gd name="T75" fmla="*/ 220 h 327"/>
                <a:gd name="T76" fmla="*/ 412 w 477"/>
                <a:gd name="T77" fmla="*/ 204 h 327"/>
                <a:gd name="T78" fmla="*/ 438 w 477"/>
                <a:gd name="T79" fmla="*/ 190 h 327"/>
                <a:gd name="T80" fmla="*/ 455 w 477"/>
                <a:gd name="T81" fmla="*/ 153 h 327"/>
                <a:gd name="T82" fmla="*/ 469 w 477"/>
                <a:gd name="T83" fmla="*/ 69 h 327"/>
                <a:gd name="T84" fmla="*/ 477 w 477"/>
                <a:gd name="T85" fmla="*/ 33 h 327"/>
                <a:gd name="T86" fmla="*/ 470 w 477"/>
                <a:gd name="T87" fmla="*/ 10 h 32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77"/>
                <a:gd name="T133" fmla="*/ 0 h 327"/>
                <a:gd name="T134" fmla="*/ 477 w 477"/>
                <a:gd name="T135" fmla="*/ 327 h 327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77" h="327">
                  <a:moveTo>
                    <a:pt x="457" y="0"/>
                  </a:moveTo>
                  <a:lnTo>
                    <a:pt x="455" y="1"/>
                  </a:lnTo>
                  <a:lnTo>
                    <a:pt x="448" y="3"/>
                  </a:lnTo>
                  <a:lnTo>
                    <a:pt x="439" y="8"/>
                  </a:lnTo>
                  <a:lnTo>
                    <a:pt x="427" y="12"/>
                  </a:lnTo>
                  <a:lnTo>
                    <a:pt x="416" y="18"/>
                  </a:lnTo>
                  <a:lnTo>
                    <a:pt x="404" y="24"/>
                  </a:lnTo>
                  <a:lnTo>
                    <a:pt x="395" y="30"/>
                  </a:lnTo>
                  <a:lnTo>
                    <a:pt x="389" y="34"/>
                  </a:lnTo>
                  <a:lnTo>
                    <a:pt x="384" y="39"/>
                  </a:lnTo>
                  <a:lnTo>
                    <a:pt x="373" y="45"/>
                  </a:lnTo>
                  <a:lnTo>
                    <a:pt x="359" y="50"/>
                  </a:lnTo>
                  <a:lnTo>
                    <a:pt x="344" y="55"/>
                  </a:lnTo>
                  <a:lnTo>
                    <a:pt x="331" y="61"/>
                  </a:lnTo>
                  <a:lnTo>
                    <a:pt x="318" y="64"/>
                  </a:lnTo>
                  <a:lnTo>
                    <a:pt x="308" y="68"/>
                  </a:lnTo>
                  <a:lnTo>
                    <a:pt x="303" y="69"/>
                  </a:lnTo>
                  <a:lnTo>
                    <a:pt x="299" y="70"/>
                  </a:lnTo>
                  <a:lnTo>
                    <a:pt x="294" y="72"/>
                  </a:lnTo>
                  <a:lnTo>
                    <a:pt x="288" y="75"/>
                  </a:lnTo>
                  <a:lnTo>
                    <a:pt x="281" y="77"/>
                  </a:lnTo>
                  <a:lnTo>
                    <a:pt x="274" y="80"/>
                  </a:lnTo>
                  <a:lnTo>
                    <a:pt x="268" y="83"/>
                  </a:lnTo>
                  <a:lnTo>
                    <a:pt x="264" y="84"/>
                  </a:lnTo>
                  <a:lnTo>
                    <a:pt x="263" y="85"/>
                  </a:lnTo>
                  <a:lnTo>
                    <a:pt x="260" y="88"/>
                  </a:lnTo>
                  <a:lnTo>
                    <a:pt x="252" y="100"/>
                  </a:lnTo>
                  <a:lnTo>
                    <a:pt x="241" y="115"/>
                  </a:lnTo>
                  <a:lnTo>
                    <a:pt x="228" y="132"/>
                  </a:lnTo>
                  <a:lnTo>
                    <a:pt x="214" y="151"/>
                  </a:lnTo>
                  <a:lnTo>
                    <a:pt x="200" y="167"/>
                  </a:lnTo>
                  <a:lnTo>
                    <a:pt x="189" y="181"/>
                  </a:lnTo>
                  <a:lnTo>
                    <a:pt x="180" y="187"/>
                  </a:lnTo>
                  <a:lnTo>
                    <a:pt x="170" y="192"/>
                  </a:lnTo>
                  <a:lnTo>
                    <a:pt x="159" y="198"/>
                  </a:lnTo>
                  <a:lnTo>
                    <a:pt x="145" y="205"/>
                  </a:lnTo>
                  <a:lnTo>
                    <a:pt x="131" y="212"/>
                  </a:lnTo>
                  <a:lnTo>
                    <a:pt x="119" y="217"/>
                  </a:lnTo>
                  <a:lnTo>
                    <a:pt x="108" y="223"/>
                  </a:lnTo>
                  <a:lnTo>
                    <a:pt x="100" y="227"/>
                  </a:lnTo>
                  <a:lnTo>
                    <a:pt x="98" y="228"/>
                  </a:lnTo>
                  <a:lnTo>
                    <a:pt x="94" y="231"/>
                  </a:lnTo>
                  <a:lnTo>
                    <a:pt x="85" y="242"/>
                  </a:lnTo>
                  <a:lnTo>
                    <a:pt x="71" y="255"/>
                  </a:lnTo>
                  <a:lnTo>
                    <a:pt x="56" y="272"/>
                  </a:lnTo>
                  <a:lnTo>
                    <a:pt x="39" y="288"/>
                  </a:lnTo>
                  <a:lnTo>
                    <a:pt x="24" y="303"/>
                  </a:lnTo>
                  <a:lnTo>
                    <a:pt x="11" y="313"/>
                  </a:lnTo>
                  <a:lnTo>
                    <a:pt x="3" y="319"/>
                  </a:lnTo>
                  <a:lnTo>
                    <a:pt x="0" y="320"/>
                  </a:lnTo>
                  <a:lnTo>
                    <a:pt x="2" y="321"/>
                  </a:lnTo>
                  <a:lnTo>
                    <a:pt x="7" y="322"/>
                  </a:lnTo>
                  <a:lnTo>
                    <a:pt x="15" y="323"/>
                  </a:lnTo>
                  <a:lnTo>
                    <a:pt x="23" y="325"/>
                  </a:lnTo>
                  <a:lnTo>
                    <a:pt x="30" y="326"/>
                  </a:lnTo>
                  <a:lnTo>
                    <a:pt x="37" y="326"/>
                  </a:lnTo>
                  <a:lnTo>
                    <a:pt x="40" y="327"/>
                  </a:lnTo>
                  <a:lnTo>
                    <a:pt x="46" y="327"/>
                  </a:lnTo>
                  <a:lnTo>
                    <a:pt x="57" y="325"/>
                  </a:lnTo>
                  <a:lnTo>
                    <a:pt x="71" y="320"/>
                  </a:lnTo>
                  <a:lnTo>
                    <a:pt x="89" y="314"/>
                  </a:lnTo>
                  <a:lnTo>
                    <a:pt x="107" y="308"/>
                  </a:lnTo>
                  <a:lnTo>
                    <a:pt x="127" y="303"/>
                  </a:lnTo>
                  <a:lnTo>
                    <a:pt x="147" y="297"/>
                  </a:lnTo>
                  <a:lnTo>
                    <a:pt x="167" y="292"/>
                  </a:lnTo>
                  <a:lnTo>
                    <a:pt x="173" y="291"/>
                  </a:lnTo>
                  <a:lnTo>
                    <a:pt x="183" y="288"/>
                  </a:lnTo>
                  <a:lnTo>
                    <a:pt x="198" y="283"/>
                  </a:lnTo>
                  <a:lnTo>
                    <a:pt x="215" y="277"/>
                  </a:lnTo>
                  <a:lnTo>
                    <a:pt x="235" y="270"/>
                  </a:lnTo>
                  <a:lnTo>
                    <a:pt x="257" y="262"/>
                  </a:lnTo>
                  <a:lnTo>
                    <a:pt x="281" y="254"/>
                  </a:lnTo>
                  <a:lnTo>
                    <a:pt x="305" y="246"/>
                  </a:lnTo>
                  <a:lnTo>
                    <a:pt x="328" y="237"/>
                  </a:lnTo>
                  <a:lnTo>
                    <a:pt x="352" y="228"/>
                  </a:lnTo>
                  <a:lnTo>
                    <a:pt x="374" y="220"/>
                  </a:lnTo>
                  <a:lnTo>
                    <a:pt x="395" y="210"/>
                  </a:lnTo>
                  <a:lnTo>
                    <a:pt x="412" y="204"/>
                  </a:lnTo>
                  <a:lnTo>
                    <a:pt x="426" y="195"/>
                  </a:lnTo>
                  <a:lnTo>
                    <a:pt x="438" y="190"/>
                  </a:lnTo>
                  <a:lnTo>
                    <a:pt x="443" y="184"/>
                  </a:lnTo>
                  <a:lnTo>
                    <a:pt x="455" y="153"/>
                  </a:lnTo>
                  <a:lnTo>
                    <a:pt x="463" y="109"/>
                  </a:lnTo>
                  <a:lnTo>
                    <a:pt x="469" y="69"/>
                  </a:lnTo>
                  <a:lnTo>
                    <a:pt x="473" y="45"/>
                  </a:lnTo>
                  <a:lnTo>
                    <a:pt x="477" y="33"/>
                  </a:lnTo>
                  <a:lnTo>
                    <a:pt x="477" y="22"/>
                  </a:lnTo>
                  <a:lnTo>
                    <a:pt x="470" y="10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BFF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78" name="Freeform 19"/>
            <p:cNvSpPr>
              <a:spLocks noChangeArrowheads="1"/>
            </p:cNvSpPr>
            <p:nvPr/>
          </p:nvSpPr>
          <p:spPr bwMode="auto">
            <a:xfrm>
              <a:off x="243" y="331"/>
              <a:ext cx="715" cy="280"/>
            </a:xfrm>
            <a:custGeom>
              <a:avLst/>
              <a:gdLst>
                <a:gd name="T0" fmla="*/ 755 w 1430"/>
                <a:gd name="T1" fmla="*/ 42 h 561"/>
                <a:gd name="T2" fmla="*/ 717 w 1430"/>
                <a:gd name="T3" fmla="*/ 163 h 561"/>
                <a:gd name="T4" fmla="*/ 661 w 1430"/>
                <a:gd name="T5" fmla="*/ 218 h 561"/>
                <a:gd name="T6" fmla="*/ 604 w 1430"/>
                <a:gd name="T7" fmla="*/ 227 h 561"/>
                <a:gd name="T8" fmla="*/ 548 w 1430"/>
                <a:gd name="T9" fmla="*/ 212 h 561"/>
                <a:gd name="T10" fmla="*/ 520 w 1430"/>
                <a:gd name="T11" fmla="*/ 210 h 561"/>
                <a:gd name="T12" fmla="*/ 506 w 1430"/>
                <a:gd name="T13" fmla="*/ 239 h 561"/>
                <a:gd name="T14" fmla="*/ 473 w 1430"/>
                <a:gd name="T15" fmla="*/ 265 h 561"/>
                <a:gd name="T16" fmla="*/ 423 w 1430"/>
                <a:gd name="T17" fmla="*/ 290 h 561"/>
                <a:gd name="T18" fmla="*/ 372 w 1430"/>
                <a:gd name="T19" fmla="*/ 313 h 561"/>
                <a:gd name="T20" fmla="*/ 245 w 1430"/>
                <a:gd name="T21" fmla="*/ 389 h 561"/>
                <a:gd name="T22" fmla="*/ 101 w 1430"/>
                <a:gd name="T23" fmla="*/ 478 h 561"/>
                <a:gd name="T24" fmla="*/ 8 w 1430"/>
                <a:gd name="T25" fmla="*/ 533 h 561"/>
                <a:gd name="T26" fmla="*/ 16 w 1430"/>
                <a:gd name="T27" fmla="*/ 553 h 561"/>
                <a:gd name="T28" fmla="*/ 54 w 1430"/>
                <a:gd name="T29" fmla="*/ 561 h 561"/>
                <a:gd name="T30" fmla="*/ 148 w 1430"/>
                <a:gd name="T31" fmla="*/ 553 h 561"/>
                <a:gd name="T32" fmla="*/ 253 w 1430"/>
                <a:gd name="T33" fmla="*/ 542 h 561"/>
                <a:gd name="T34" fmla="*/ 316 w 1430"/>
                <a:gd name="T35" fmla="*/ 536 h 561"/>
                <a:gd name="T36" fmla="*/ 342 w 1430"/>
                <a:gd name="T37" fmla="*/ 537 h 561"/>
                <a:gd name="T38" fmla="*/ 397 w 1430"/>
                <a:gd name="T39" fmla="*/ 549 h 561"/>
                <a:gd name="T40" fmla="*/ 414 w 1430"/>
                <a:gd name="T41" fmla="*/ 555 h 561"/>
                <a:gd name="T42" fmla="*/ 438 w 1430"/>
                <a:gd name="T43" fmla="*/ 531 h 561"/>
                <a:gd name="T44" fmla="*/ 503 w 1430"/>
                <a:gd name="T45" fmla="*/ 529 h 561"/>
                <a:gd name="T46" fmla="*/ 636 w 1430"/>
                <a:gd name="T47" fmla="*/ 532 h 561"/>
                <a:gd name="T48" fmla="*/ 782 w 1430"/>
                <a:gd name="T49" fmla="*/ 537 h 561"/>
                <a:gd name="T50" fmla="*/ 867 w 1430"/>
                <a:gd name="T51" fmla="*/ 540 h 561"/>
                <a:gd name="T52" fmla="*/ 900 w 1430"/>
                <a:gd name="T53" fmla="*/ 499 h 561"/>
                <a:gd name="T54" fmla="*/ 982 w 1430"/>
                <a:gd name="T55" fmla="*/ 477 h 561"/>
                <a:gd name="T56" fmla="*/ 1026 w 1430"/>
                <a:gd name="T57" fmla="*/ 470 h 561"/>
                <a:gd name="T58" fmla="*/ 1062 w 1430"/>
                <a:gd name="T59" fmla="*/ 471 h 561"/>
                <a:gd name="T60" fmla="*/ 1083 w 1430"/>
                <a:gd name="T61" fmla="*/ 487 h 561"/>
                <a:gd name="T62" fmla="*/ 1119 w 1430"/>
                <a:gd name="T63" fmla="*/ 511 h 561"/>
                <a:gd name="T64" fmla="*/ 1142 w 1430"/>
                <a:gd name="T65" fmla="*/ 524 h 561"/>
                <a:gd name="T66" fmla="*/ 1178 w 1430"/>
                <a:gd name="T67" fmla="*/ 536 h 561"/>
                <a:gd name="T68" fmla="*/ 1221 w 1430"/>
                <a:gd name="T69" fmla="*/ 529 h 561"/>
                <a:gd name="T70" fmla="*/ 1271 w 1430"/>
                <a:gd name="T71" fmla="*/ 508 h 561"/>
                <a:gd name="T72" fmla="*/ 1303 w 1430"/>
                <a:gd name="T73" fmla="*/ 477 h 561"/>
                <a:gd name="T74" fmla="*/ 1378 w 1430"/>
                <a:gd name="T75" fmla="*/ 401 h 561"/>
                <a:gd name="T76" fmla="*/ 1426 w 1430"/>
                <a:gd name="T77" fmla="*/ 355 h 561"/>
                <a:gd name="T78" fmla="*/ 1374 w 1430"/>
                <a:gd name="T79" fmla="*/ 306 h 561"/>
                <a:gd name="T80" fmla="*/ 1298 w 1430"/>
                <a:gd name="T81" fmla="*/ 245 h 561"/>
                <a:gd name="T82" fmla="*/ 1236 w 1430"/>
                <a:gd name="T83" fmla="*/ 204 h 561"/>
                <a:gd name="T84" fmla="*/ 1202 w 1430"/>
                <a:gd name="T85" fmla="*/ 196 h 561"/>
                <a:gd name="T86" fmla="*/ 1133 w 1430"/>
                <a:gd name="T87" fmla="*/ 155 h 561"/>
                <a:gd name="T88" fmla="*/ 1090 w 1430"/>
                <a:gd name="T89" fmla="*/ 100 h 561"/>
                <a:gd name="T90" fmla="*/ 1004 w 1430"/>
                <a:gd name="T91" fmla="*/ 32 h 561"/>
                <a:gd name="T92" fmla="*/ 931 w 1430"/>
                <a:gd name="T93" fmla="*/ 16 h 561"/>
                <a:gd name="T94" fmla="*/ 864 w 1430"/>
                <a:gd name="T95" fmla="*/ 9 h 561"/>
                <a:gd name="T96" fmla="*/ 800 w 1430"/>
                <a:gd name="T97" fmla="*/ 2 h 561"/>
                <a:gd name="T98" fmla="*/ 760 w 1430"/>
                <a:gd name="T99" fmla="*/ 0 h 56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430"/>
                <a:gd name="T151" fmla="*/ 0 h 561"/>
                <a:gd name="T152" fmla="*/ 1430 w 1430"/>
                <a:gd name="T153" fmla="*/ 561 h 56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430" h="561">
                  <a:moveTo>
                    <a:pt x="755" y="2"/>
                  </a:moveTo>
                  <a:lnTo>
                    <a:pt x="755" y="7"/>
                  </a:lnTo>
                  <a:lnTo>
                    <a:pt x="756" y="22"/>
                  </a:lnTo>
                  <a:lnTo>
                    <a:pt x="755" y="42"/>
                  </a:lnTo>
                  <a:lnTo>
                    <a:pt x="753" y="70"/>
                  </a:lnTo>
                  <a:lnTo>
                    <a:pt x="746" y="100"/>
                  </a:lnTo>
                  <a:lnTo>
                    <a:pt x="734" y="132"/>
                  </a:lnTo>
                  <a:lnTo>
                    <a:pt x="717" y="163"/>
                  </a:lnTo>
                  <a:lnTo>
                    <a:pt x="693" y="193"/>
                  </a:lnTo>
                  <a:lnTo>
                    <a:pt x="682" y="203"/>
                  </a:lnTo>
                  <a:lnTo>
                    <a:pt x="672" y="211"/>
                  </a:lnTo>
                  <a:lnTo>
                    <a:pt x="661" y="218"/>
                  </a:lnTo>
                  <a:lnTo>
                    <a:pt x="648" y="223"/>
                  </a:lnTo>
                  <a:lnTo>
                    <a:pt x="634" y="227"/>
                  </a:lnTo>
                  <a:lnTo>
                    <a:pt x="619" y="228"/>
                  </a:lnTo>
                  <a:lnTo>
                    <a:pt x="604" y="227"/>
                  </a:lnTo>
                  <a:lnTo>
                    <a:pt x="588" y="223"/>
                  </a:lnTo>
                  <a:lnTo>
                    <a:pt x="573" y="219"/>
                  </a:lnTo>
                  <a:lnTo>
                    <a:pt x="559" y="215"/>
                  </a:lnTo>
                  <a:lnTo>
                    <a:pt x="548" y="212"/>
                  </a:lnTo>
                  <a:lnTo>
                    <a:pt x="537" y="211"/>
                  </a:lnTo>
                  <a:lnTo>
                    <a:pt x="529" y="210"/>
                  </a:lnTo>
                  <a:lnTo>
                    <a:pt x="523" y="210"/>
                  </a:lnTo>
                  <a:lnTo>
                    <a:pt x="520" y="210"/>
                  </a:lnTo>
                  <a:lnTo>
                    <a:pt x="519" y="210"/>
                  </a:lnTo>
                  <a:lnTo>
                    <a:pt x="518" y="214"/>
                  </a:lnTo>
                  <a:lnTo>
                    <a:pt x="513" y="227"/>
                  </a:lnTo>
                  <a:lnTo>
                    <a:pt x="506" y="239"/>
                  </a:lnTo>
                  <a:lnTo>
                    <a:pt x="499" y="249"/>
                  </a:lnTo>
                  <a:lnTo>
                    <a:pt x="493" y="252"/>
                  </a:lnTo>
                  <a:lnTo>
                    <a:pt x="484" y="258"/>
                  </a:lnTo>
                  <a:lnTo>
                    <a:pt x="473" y="265"/>
                  </a:lnTo>
                  <a:lnTo>
                    <a:pt x="460" y="273"/>
                  </a:lnTo>
                  <a:lnTo>
                    <a:pt x="446" y="280"/>
                  </a:lnTo>
                  <a:lnTo>
                    <a:pt x="434" y="286"/>
                  </a:lnTo>
                  <a:lnTo>
                    <a:pt x="423" y="290"/>
                  </a:lnTo>
                  <a:lnTo>
                    <a:pt x="415" y="291"/>
                  </a:lnTo>
                  <a:lnTo>
                    <a:pt x="408" y="294"/>
                  </a:lnTo>
                  <a:lnTo>
                    <a:pt x="394" y="302"/>
                  </a:lnTo>
                  <a:lnTo>
                    <a:pt x="372" y="313"/>
                  </a:lnTo>
                  <a:lnTo>
                    <a:pt x="346" y="329"/>
                  </a:lnTo>
                  <a:lnTo>
                    <a:pt x="315" y="348"/>
                  </a:lnTo>
                  <a:lnTo>
                    <a:pt x="281" y="367"/>
                  </a:lnTo>
                  <a:lnTo>
                    <a:pt x="245" y="389"/>
                  </a:lnTo>
                  <a:lnTo>
                    <a:pt x="208" y="412"/>
                  </a:lnTo>
                  <a:lnTo>
                    <a:pt x="170" y="435"/>
                  </a:lnTo>
                  <a:lnTo>
                    <a:pt x="134" y="457"/>
                  </a:lnTo>
                  <a:lnTo>
                    <a:pt x="101" y="478"/>
                  </a:lnTo>
                  <a:lnTo>
                    <a:pt x="69" y="496"/>
                  </a:lnTo>
                  <a:lnTo>
                    <a:pt x="43" y="513"/>
                  </a:lnTo>
                  <a:lnTo>
                    <a:pt x="22" y="525"/>
                  </a:lnTo>
                  <a:lnTo>
                    <a:pt x="8" y="533"/>
                  </a:lnTo>
                  <a:lnTo>
                    <a:pt x="3" y="537"/>
                  </a:lnTo>
                  <a:lnTo>
                    <a:pt x="0" y="540"/>
                  </a:lnTo>
                  <a:lnTo>
                    <a:pt x="7" y="546"/>
                  </a:lnTo>
                  <a:lnTo>
                    <a:pt x="16" y="553"/>
                  </a:lnTo>
                  <a:lnTo>
                    <a:pt x="24" y="560"/>
                  </a:lnTo>
                  <a:lnTo>
                    <a:pt x="29" y="561"/>
                  </a:lnTo>
                  <a:lnTo>
                    <a:pt x="39" y="561"/>
                  </a:lnTo>
                  <a:lnTo>
                    <a:pt x="54" y="561"/>
                  </a:lnTo>
                  <a:lnTo>
                    <a:pt x="74" y="560"/>
                  </a:lnTo>
                  <a:lnTo>
                    <a:pt x="96" y="557"/>
                  </a:lnTo>
                  <a:lnTo>
                    <a:pt x="121" y="555"/>
                  </a:lnTo>
                  <a:lnTo>
                    <a:pt x="148" y="553"/>
                  </a:lnTo>
                  <a:lnTo>
                    <a:pt x="174" y="551"/>
                  </a:lnTo>
                  <a:lnTo>
                    <a:pt x="202" y="548"/>
                  </a:lnTo>
                  <a:lnTo>
                    <a:pt x="228" y="545"/>
                  </a:lnTo>
                  <a:lnTo>
                    <a:pt x="253" y="542"/>
                  </a:lnTo>
                  <a:lnTo>
                    <a:pt x="275" y="540"/>
                  </a:lnTo>
                  <a:lnTo>
                    <a:pt x="293" y="539"/>
                  </a:lnTo>
                  <a:lnTo>
                    <a:pt x="307" y="537"/>
                  </a:lnTo>
                  <a:lnTo>
                    <a:pt x="316" y="536"/>
                  </a:lnTo>
                  <a:lnTo>
                    <a:pt x="319" y="536"/>
                  </a:lnTo>
                  <a:lnTo>
                    <a:pt x="323" y="536"/>
                  </a:lnTo>
                  <a:lnTo>
                    <a:pt x="331" y="536"/>
                  </a:lnTo>
                  <a:lnTo>
                    <a:pt x="342" y="537"/>
                  </a:lnTo>
                  <a:lnTo>
                    <a:pt x="357" y="538"/>
                  </a:lnTo>
                  <a:lnTo>
                    <a:pt x="372" y="541"/>
                  </a:lnTo>
                  <a:lnTo>
                    <a:pt x="385" y="545"/>
                  </a:lnTo>
                  <a:lnTo>
                    <a:pt x="397" y="549"/>
                  </a:lnTo>
                  <a:lnTo>
                    <a:pt x="404" y="555"/>
                  </a:lnTo>
                  <a:lnTo>
                    <a:pt x="407" y="560"/>
                  </a:lnTo>
                  <a:lnTo>
                    <a:pt x="410" y="559"/>
                  </a:lnTo>
                  <a:lnTo>
                    <a:pt x="414" y="555"/>
                  </a:lnTo>
                  <a:lnTo>
                    <a:pt x="417" y="549"/>
                  </a:lnTo>
                  <a:lnTo>
                    <a:pt x="422" y="542"/>
                  </a:lnTo>
                  <a:lnTo>
                    <a:pt x="429" y="537"/>
                  </a:lnTo>
                  <a:lnTo>
                    <a:pt x="438" y="531"/>
                  </a:lnTo>
                  <a:lnTo>
                    <a:pt x="450" y="529"/>
                  </a:lnTo>
                  <a:lnTo>
                    <a:pt x="460" y="529"/>
                  </a:lnTo>
                  <a:lnTo>
                    <a:pt x="478" y="529"/>
                  </a:lnTo>
                  <a:lnTo>
                    <a:pt x="503" y="529"/>
                  </a:lnTo>
                  <a:lnTo>
                    <a:pt x="531" y="529"/>
                  </a:lnTo>
                  <a:lnTo>
                    <a:pt x="564" y="530"/>
                  </a:lnTo>
                  <a:lnTo>
                    <a:pt x="599" y="531"/>
                  </a:lnTo>
                  <a:lnTo>
                    <a:pt x="636" y="532"/>
                  </a:lnTo>
                  <a:lnTo>
                    <a:pt x="674" y="533"/>
                  </a:lnTo>
                  <a:lnTo>
                    <a:pt x="711" y="534"/>
                  </a:lnTo>
                  <a:lnTo>
                    <a:pt x="748" y="536"/>
                  </a:lnTo>
                  <a:lnTo>
                    <a:pt x="782" y="537"/>
                  </a:lnTo>
                  <a:lnTo>
                    <a:pt x="810" y="538"/>
                  </a:lnTo>
                  <a:lnTo>
                    <a:pt x="836" y="539"/>
                  </a:lnTo>
                  <a:lnTo>
                    <a:pt x="855" y="539"/>
                  </a:lnTo>
                  <a:lnTo>
                    <a:pt x="867" y="540"/>
                  </a:lnTo>
                  <a:lnTo>
                    <a:pt x="871" y="540"/>
                  </a:lnTo>
                  <a:lnTo>
                    <a:pt x="883" y="503"/>
                  </a:lnTo>
                  <a:lnTo>
                    <a:pt x="888" y="502"/>
                  </a:lnTo>
                  <a:lnTo>
                    <a:pt x="900" y="499"/>
                  </a:lnTo>
                  <a:lnTo>
                    <a:pt x="919" y="494"/>
                  </a:lnTo>
                  <a:lnTo>
                    <a:pt x="939" y="488"/>
                  </a:lnTo>
                  <a:lnTo>
                    <a:pt x="962" y="483"/>
                  </a:lnTo>
                  <a:lnTo>
                    <a:pt x="982" y="477"/>
                  </a:lnTo>
                  <a:lnTo>
                    <a:pt x="999" y="473"/>
                  </a:lnTo>
                  <a:lnTo>
                    <a:pt x="1010" y="471"/>
                  </a:lnTo>
                  <a:lnTo>
                    <a:pt x="1017" y="470"/>
                  </a:lnTo>
                  <a:lnTo>
                    <a:pt x="1026" y="470"/>
                  </a:lnTo>
                  <a:lnTo>
                    <a:pt x="1035" y="469"/>
                  </a:lnTo>
                  <a:lnTo>
                    <a:pt x="1044" y="469"/>
                  </a:lnTo>
                  <a:lnTo>
                    <a:pt x="1053" y="470"/>
                  </a:lnTo>
                  <a:lnTo>
                    <a:pt x="1062" y="471"/>
                  </a:lnTo>
                  <a:lnTo>
                    <a:pt x="1067" y="473"/>
                  </a:lnTo>
                  <a:lnTo>
                    <a:pt x="1072" y="477"/>
                  </a:lnTo>
                  <a:lnTo>
                    <a:pt x="1076" y="481"/>
                  </a:lnTo>
                  <a:lnTo>
                    <a:pt x="1083" y="487"/>
                  </a:lnTo>
                  <a:lnTo>
                    <a:pt x="1091" y="494"/>
                  </a:lnTo>
                  <a:lnTo>
                    <a:pt x="1101" y="500"/>
                  </a:lnTo>
                  <a:lnTo>
                    <a:pt x="1111" y="506"/>
                  </a:lnTo>
                  <a:lnTo>
                    <a:pt x="1119" y="511"/>
                  </a:lnTo>
                  <a:lnTo>
                    <a:pt x="1127" y="516"/>
                  </a:lnTo>
                  <a:lnTo>
                    <a:pt x="1132" y="518"/>
                  </a:lnTo>
                  <a:lnTo>
                    <a:pt x="1136" y="521"/>
                  </a:lnTo>
                  <a:lnTo>
                    <a:pt x="1142" y="524"/>
                  </a:lnTo>
                  <a:lnTo>
                    <a:pt x="1150" y="528"/>
                  </a:lnTo>
                  <a:lnTo>
                    <a:pt x="1158" y="531"/>
                  </a:lnTo>
                  <a:lnTo>
                    <a:pt x="1168" y="534"/>
                  </a:lnTo>
                  <a:lnTo>
                    <a:pt x="1178" y="536"/>
                  </a:lnTo>
                  <a:lnTo>
                    <a:pt x="1188" y="537"/>
                  </a:lnTo>
                  <a:lnTo>
                    <a:pt x="1197" y="536"/>
                  </a:lnTo>
                  <a:lnTo>
                    <a:pt x="1208" y="532"/>
                  </a:lnTo>
                  <a:lnTo>
                    <a:pt x="1221" y="529"/>
                  </a:lnTo>
                  <a:lnTo>
                    <a:pt x="1233" y="524"/>
                  </a:lnTo>
                  <a:lnTo>
                    <a:pt x="1247" y="519"/>
                  </a:lnTo>
                  <a:lnTo>
                    <a:pt x="1260" y="514"/>
                  </a:lnTo>
                  <a:lnTo>
                    <a:pt x="1271" y="508"/>
                  </a:lnTo>
                  <a:lnTo>
                    <a:pt x="1280" y="503"/>
                  </a:lnTo>
                  <a:lnTo>
                    <a:pt x="1286" y="498"/>
                  </a:lnTo>
                  <a:lnTo>
                    <a:pt x="1293" y="489"/>
                  </a:lnTo>
                  <a:lnTo>
                    <a:pt x="1303" y="477"/>
                  </a:lnTo>
                  <a:lnTo>
                    <a:pt x="1317" y="461"/>
                  </a:lnTo>
                  <a:lnTo>
                    <a:pt x="1335" y="441"/>
                  </a:lnTo>
                  <a:lnTo>
                    <a:pt x="1355" y="422"/>
                  </a:lnTo>
                  <a:lnTo>
                    <a:pt x="1378" y="401"/>
                  </a:lnTo>
                  <a:lnTo>
                    <a:pt x="1403" y="381"/>
                  </a:lnTo>
                  <a:lnTo>
                    <a:pt x="1430" y="364"/>
                  </a:lnTo>
                  <a:lnTo>
                    <a:pt x="1430" y="360"/>
                  </a:lnTo>
                  <a:lnTo>
                    <a:pt x="1426" y="355"/>
                  </a:lnTo>
                  <a:lnTo>
                    <a:pt x="1418" y="345"/>
                  </a:lnTo>
                  <a:lnTo>
                    <a:pt x="1405" y="334"/>
                  </a:lnTo>
                  <a:lnTo>
                    <a:pt x="1391" y="320"/>
                  </a:lnTo>
                  <a:lnTo>
                    <a:pt x="1374" y="306"/>
                  </a:lnTo>
                  <a:lnTo>
                    <a:pt x="1355" y="291"/>
                  </a:lnTo>
                  <a:lnTo>
                    <a:pt x="1337" y="275"/>
                  </a:lnTo>
                  <a:lnTo>
                    <a:pt x="1317" y="260"/>
                  </a:lnTo>
                  <a:lnTo>
                    <a:pt x="1298" y="245"/>
                  </a:lnTo>
                  <a:lnTo>
                    <a:pt x="1279" y="233"/>
                  </a:lnTo>
                  <a:lnTo>
                    <a:pt x="1262" y="220"/>
                  </a:lnTo>
                  <a:lnTo>
                    <a:pt x="1248" y="211"/>
                  </a:lnTo>
                  <a:lnTo>
                    <a:pt x="1236" y="204"/>
                  </a:lnTo>
                  <a:lnTo>
                    <a:pt x="1227" y="199"/>
                  </a:lnTo>
                  <a:lnTo>
                    <a:pt x="1223" y="199"/>
                  </a:lnTo>
                  <a:lnTo>
                    <a:pt x="1215" y="199"/>
                  </a:lnTo>
                  <a:lnTo>
                    <a:pt x="1202" y="196"/>
                  </a:lnTo>
                  <a:lnTo>
                    <a:pt x="1185" y="189"/>
                  </a:lnTo>
                  <a:lnTo>
                    <a:pt x="1168" y="178"/>
                  </a:lnTo>
                  <a:lnTo>
                    <a:pt x="1149" y="167"/>
                  </a:lnTo>
                  <a:lnTo>
                    <a:pt x="1133" y="155"/>
                  </a:lnTo>
                  <a:lnTo>
                    <a:pt x="1120" y="144"/>
                  </a:lnTo>
                  <a:lnTo>
                    <a:pt x="1113" y="132"/>
                  </a:lnTo>
                  <a:lnTo>
                    <a:pt x="1105" y="117"/>
                  </a:lnTo>
                  <a:lnTo>
                    <a:pt x="1090" y="100"/>
                  </a:lnTo>
                  <a:lnTo>
                    <a:pt x="1072" y="82"/>
                  </a:lnTo>
                  <a:lnTo>
                    <a:pt x="1051" y="63"/>
                  </a:lnTo>
                  <a:lnTo>
                    <a:pt x="1027" y="46"/>
                  </a:lnTo>
                  <a:lnTo>
                    <a:pt x="1004" y="32"/>
                  </a:lnTo>
                  <a:lnTo>
                    <a:pt x="980" y="22"/>
                  </a:lnTo>
                  <a:lnTo>
                    <a:pt x="959" y="18"/>
                  </a:lnTo>
                  <a:lnTo>
                    <a:pt x="946" y="17"/>
                  </a:lnTo>
                  <a:lnTo>
                    <a:pt x="931" y="16"/>
                  </a:lnTo>
                  <a:lnTo>
                    <a:pt x="916" y="15"/>
                  </a:lnTo>
                  <a:lnTo>
                    <a:pt x="899" y="12"/>
                  </a:lnTo>
                  <a:lnTo>
                    <a:pt x="882" y="11"/>
                  </a:lnTo>
                  <a:lnTo>
                    <a:pt x="864" y="9"/>
                  </a:lnTo>
                  <a:lnTo>
                    <a:pt x="847" y="7"/>
                  </a:lnTo>
                  <a:lnTo>
                    <a:pt x="831" y="4"/>
                  </a:lnTo>
                  <a:lnTo>
                    <a:pt x="815" y="3"/>
                  </a:lnTo>
                  <a:lnTo>
                    <a:pt x="800" y="2"/>
                  </a:lnTo>
                  <a:lnTo>
                    <a:pt x="787" y="1"/>
                  </a:lnTo>
                  <a:lnTo>
                    <a:pt x="776" y="0"/>
                  </a:lnTo>
                  <a:lnTo>
                    <a:pt x="767" y="0"/>
                  </a:lnTo>
                  <a:lnTo>
                    <a:pt x="760" y="0"/>
                  </a:lnTo>
                  <a:lnTo>
                    <a:pt x="756" y="1"/>
                  </a:lnTo>
                  <a:lnTo>
                    <a:pt x="755" y="2"/>
                  </a:lnTo>
                  <a:close/>
                </a:path>
              </a:pathLst>
            </a:custGeom>
            <a:solidFill>
              <a:srgbClr val="BFF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79" name="Freeform 20"/>
            <p:cNvSpPr>
              <a:spLocks noChangeArrowheads="1"/>
            </p:cNvSpPr>
            <p:nvPr/>
          </p:nvSpPr>
          <p:spPr bwMode="auto">
            <a:xfrm>
              <a:off x="536" y="217"/>
              <a:ext cx="21" cy="6"/>
            </a:xfrm>
            <a:custGeom>
              <a:avLst/>
              <a:gdLst>
                <a:gd name="T0" fmla="*/ 0 w 40"/>
                <a:gd name="T1" fmla="*/ 12 h 12"/>
                <a:gd name="T2" fmla="*/ 1 w 40"/>
                <a:gd name="T3" fmla="*/ 10 h 12"/>
                <a:gd name="T4" fmla="*/ 4 w 40"/>
                <a:gd name="T5" fmla="*/ 5 h 12"/>
                <a:gd name="T6" fmla="*/ 10 w 40"/>
                <a:gd name="T7" fmla="*/ 2 h 12"/>
                <a:gd name="T8" fmla="*/ 18 w 40"/>
                <a:gd name="T9" fmla="*/ 0 h 12"/>
                <a:gd name="T10" fmla="*/ 27 w 40"/>
                <a:gd name="T11" fmla="*/ 1 h 12"/>
                <a:gd name="T12" fmla="*/ 37 w 40"/>
                <a:gd name="T13" fmla="*/ 3 h 12"/>
                <a:gd name="T14" fmla="*/ 40 w 40"/>
                <a:gd name="T15" fmla="*/ 7 h 12"/>
                <a:gd name="T16" fmla="*/ 37 w 40"/>
                <a:gd name="T17" fmla="*/ 7 h 12"/>
                <a:gd name="T18" fmla="*/ 29 w 40"/>
                <a:gd name="T19" fmla="*/ 7 h 12"/>
                <a:gd name="T20" fmla="*/ 22 w 40"/>
                <a:gd name="T21" fmla="*/ 7 h 12"/>
                <a:gd name="T22" fmla="*/ 16 w 40"/>
                <a:gd name="T23" fmla="*/ 8 h 12"/>
                <a:gd name="T24" fmla="*/ 10 w 40"/>
                <a:gd name="T25" fmla="*/ 9 h 12"/>
                <a:gd name="T26" fmla="*/ 6 w 40"/>
                <a:gd name="T27" fmla="*/ 10 h 12"/>
                <a:gd name="T28" fmla="*/ 2 w 40"/>
                <a:gd name="T29" fmla="*/ 11 h 12"/>
                <a:gd name="T30" fmla="*/ 1 w 40"/>
                <a:gd name="T31" fmla="*/ 12 h 12"/>
                <a:gd name="T32" fmla="*/ 0 w 40"/>
                <a:gd name="T33" fmla="*/ 12 h 1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0"/>
                <a:gd name="T52" fmla="*/ 0 h 12"/>
                <a:gd name="T53" fmla="*/ 40 w 40"/>
                <a:gd name="T54" fmla="*/ 12 h 1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0" h="12">
                  <a:moveTo>
                    <a:pt x="0" y="12"/>
                  </a:moveTo>
                  <a:lnTo>
                    <a:pt x="1" y="10"/>
                  </a:lnTo>
                  <a:lnTo>
                    <a:pt x="4" y="5"/>
                  </a:lnTo>
                  <a:lnTo>
                    <a:pt x="10" y="2"/>
                  </a:lnTo>
                  <a:lnTo>
                    <a:pt x="18" y="0"/>
                  </a:lnTo>
                  <a:lnTo>
                    <a:pt x="27" y="1"/>
                  </a:lnTo>
                  <a:lnTo>
                    <a:pt x="37" y="3"/>
                  </a:lnTo>
                  <a:lnTo>
                    <a:pt x="40" y="7"/>
                  </a:lnTo>
                  <a:lnTo>
                    <a:pt x="37" y="7"/>
                  </a:lnTo>
                  <a:lnTo>
                    <a:pt x="29" y="7"/>
                  </a:lnTo>
                  <a:lnTo>
                    <a:pt x="22" y="7"/>
                  </a:lnTo>
                  <a:lnTo>
                    <a:pt x="16" y="8"/>
                  </a:lnTo>
                  <a:lnTo>
                    <a:pt x="10" y="9"/>
                  </a:lnTo>
                  <a:lnTo>
                    <a:pt x="6" y="10"/>
                  </a:lnTo>
                  <a:lnTo>
                    <a:pt x="2" y="11"/>
                  </a:lnTo>
                  <a:lnTo>
                    <a:pt x="1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80" name="Freeform 21"/>
            <p:cNvSpPr>
              <a:spLocks noChangeArrowheads="1"/>
            </p:cNvSpPr>
            <p:nvPr/>
          </p:nvSpPr>
          <p:spPr bwMode="auto">
            <a:xfrm>
              <a:off x="555" y="156"/>
              <a:ext cx="17" cy="11"/>
            </a:xfrm>
            <a:custGeom>
              <a:avLst/>
              <a:gdLst>
                <a:gd name="T0" fmla="*/ 1 w 33"/>
                <a:gd name="T1" fmla="*/ 1 h 22"/>
                <a:gd name="T2" fmla="*/ 0 w 33"/>
                <a:gd name="T3" fmla="*/ 3 h 22"/>
                <a:gd name="T4" fmla="*/ 0 w 33"/>
                <a:gd name="T5" fmla="*/ 4 h 22"/>
                <a:gd name="T6" fmla="*/ 0 w 33"/>
                <a:gd name="T7" fmla="*/ 7 h 22"/>
                <a:gd name="T8" fmla="*/ 0 w 33"/>
                <a:gd name="T9" fmla="*/ 9 h 22"/>
                <a:gd name="T10" fmla="*/ 2 w 33"/>
                <a:gd name="T11" fmla="*/ 15 h 22"/>
                <a:gd name="T12" fmla="*/ 6 w 33"/>
                <a:gd name="T13" fmla="*/ 18 h 22"/>
                <a:gd name="T14" fmla="*/ 11 w 33"/>
                <a:gd name="T15" fmla="*/ 22 h 22"/>
                <a:gd name="T16" fmla="*/ 18 w 33"/>
                <a:gd name="T17" fmla="*/ 22 h 22"/>
                <a:gd name="T18" fmla="*/ 25 w 33"/>
                <a:gd name="T19" fmla="*/ 19 h 22"/>
                <a:gd name="T20" fmla="*/ 30 w 33"/>
                <a:gd name="T21" fmla="*/ 16 h 22"/>
                <a:gd name="T22" fmla="*/ 33 w 33"/>
                <a:gd name="T23" fmla="*/ 10 h 22"/>
                <a:gd name="T24" fmla="*/ 33 w 33"/>
                <a:gd name="T25" fmla="*/ 3 h 22"/>
                <a:gd name="T26" fmla="*/ 33 w 33"/>
                <a:gd name="T27" fmla="*/ 3 h 22"/>
                <a:gd name="T28" fmla="*/ 26 w 33"/>
                <a:gd name="T29" fmla="*/ 1 h 22"/>
                <a:gd name="T30" fmla="*/ 17 w 33"/>
                <a:gd name="T31" fmla="*/ 0 h 22"/>
                <a:gd name="T32" fmla="*/ 9 w 33"/>
                <a:gd name="T33" fmla="*/ 0 h 22"/>
                <a:gd name="T34" fmla="*/ 1 w 33"/>
                <a:gd name="T35" fmla="*/ 1 h 2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3"/>
                <a:gd name="T55" fmla="*/ 0 h 22"/>
                <a:gd name="T56" fmla="*/ 33 w 33"/>
                <a:gd name="T57" fmla="*/ 22 h 2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3" h="22">
                  <a:moveTo>
                    <a:pt x="1" y="1"/>
                  </a:moveTo>
                  <a:lnTo>
                    <a:pt x="0" y="3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9"/>
                  </a:lnTo>
                  <a:lnTo>
                    <a:pt x="2" y="15"/>
                  </a:lnTo>
                  <a:lnTo>
                    <a:pt x="6" y="18"/>
                  </a:lnTo>
                  <a:lnTo>
                    <a:pt x="11" y="22"/>
                  </a:lnTo>
                  <a:lnTo>
                    <a:pt x="18" y="22"/>
                  </a:lnTo>
                  <a:lnTo>
                    <a:pt x="25" y="19"/>
                  </a:lnTo>
                  <a:lnTo>
                    <a:pt x="30" y="16"/>
                  </a:lnTo>
                  <a:lnTo>
                    <a:pt x="33" y="10"/>
                  </a:lnTo>
                  <a:lnTo>
                    <a:pt x="33" y="3"/>
                  </a:lnTo>
                  <a:lnTo>
                    <a:pt x="33" y="3"/>
                  </a:lnTo>
                  <a:lnTo>
                    <a:pt x="26" y="1"/>
                  </a:lnTo>
                  <a:lnTo>
                    <a:pt x="17" y="0"/>
                  </a:lnTo>
                  <a:lnTo>
                    <a:pt x="9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81" name="Freeform 22"/>
            <p:cNvSpPr>
              <a:spLocks noChangeArrowheads="1"/>
            </p:cNvSpPr>
            <p:nvPr/>
          </p:nvSpPr>
          <p:spPr bwMode="auto">
            <a:xfrm>
              <a:off x="538" y="132"/>
              <a:ext cx="53" cy="15"/>
            </a:xfrm>
            <a:custGeom>
              <a:avLst/>
              <a:gdLst>
                <a:gd name="T0" fmla="*/ 1 w 107"/>
                <a:gd name="T1" fmla="*/ 28 h 30"/>
                <a:gd name="T2" fmla="*/ 1 w 107"/>
                <a:gd name="T3" fmla="*/ 27 h 30"/>
                <a:gd name="T4" fmla="*/ 0 w 107"/>
                <a:gd name="T5" fmla="*/ 22 h 30"/>
                <a:gd name="T6" fmla="*/ 1 w 107"/>
                <a:gd name="T7" fmla="*/ 17 h 30"/>
                <a:gd name="T8" fmla="*/ 7 w 107"/>
                <a:gd name="T9" fmla="*/ 14 h 30"/>
                <a:gd name="T10" fmla="*/ 12 w 107"/>
                <a:gd name="T11" fmla="*/ 13 h 30"/>
                <a:gd name="T12" fmla="*/ 16 w 107"/>
                <a:gd name="T13" fmla="*/ 11 h 30"/>
                <a:gd name="T14" fmla="*/ 23 w 107"/>
                <a:gd name="T15" fmla="*/ 8 h 30"/>
                <a:gd name="T16" fmla="*/ 31 w 107"/>
                <a:gd name="T17" fmla="*/ 5 h 30"/>
                <a:gd name="T18" fmla="*/ 39 w 107"/>
                <a:gd name="T19" fmla="*/ 2 h 30"/>
                <a:gd name="T20" fmla="*/ 50 w 107"/>
                <a:gd name="T21" fmla="*/ 1 h 30"/>
                <a:gd name="T22" fmla="*/ 60 w 107"/>
                <a:gd name="T23" fmla="*/ 0 h 30"/>
                <a:gd name="T24" fmla="*/ 70 w 107"/>
                <a:gd name="T25" fmla="*/ 1 h 30"/>
                <a:gd name="T26" fmla="*/ 76 w 107"/>
                <a:gd name="T27" fmla="*/ 4 h 30"/>
                <a:gd name="T28" fmla="*/ 82 w 107"/>
                <a:gd name="T29" fmla="*/ 7 h 30"/>
                <a:gd name="T30" fmla="*/ 88 w 107"/>
                <a:gd name="T31" fmla="*/ 12 h 30"/>
                <a:gd name="T32" fmla="*/ 93 w 107"/>
                <a:gd name="T33" fmla="*/ 16 h 30"/>
                <a:gd name="T34" fmla="*/ 99 w 107"/>
                <a:gd name="T35" fmla="*/ 22 h 30"/>
                <a:gd name="T36" fmla="*/ 104 w 107"/>
                <a:gd name="T37" fmla="*/ 26 h 30"/>
                <a:gd name="T38" fmla="*/ 106 w 107"/>
                <a:gd name="T39" fmla="*/ 29 h 30"/>
                <a:gd name="T40" fmla="*/ 107 w 107"/>
                <a:gd name="T41" fmla="*/ 30 h 30"/>
                <a:gd name="T42" fmla="*/ 105 w 107"/>
                <a:gd name="T43" fmla="*/ 29 h 30"/>
                <a:gd name="T44" fmla="*/ 100 w 107"/>
                <a:gd name="T45" fmla="*/ 27 h 30"/>
                <a:gd name="T46" fmla="*/ 93 w 107"/>
                <a:gd name="T47" fmla="*/ 23 h 30"/>
                <a:gd name="T48" fmla="*/ 85 w 107"/>
                <a:gd name="T49" fmla="*/ 20 h 30"/>
                <a:gd name="T50" fmla="*/ 76 w 107"/>
                <a:gd name="T51" fmla="*/ 16 h 30"/>
                <a:gd name="T52" fmla="*/ 67 w 107"/>
                <a:gd name="T53" fmla="*/ 14 h 30"/>
                <a:gd name="T54" fmla="*/ 59 w 107"/>
                <a:gd name="T55" fmla="*/ 12 h 30"/>
                <a:gd name="T56" fmla="*/ 53 w 107"/>
                <a:gd name="T57" fmla="*/ 12 h 30"/>
                <a:gd name="T58" fmla="*/ 47 w 107"/>
                <a:gd name="T59" fmla="*/ 13 h 30"/>
                <a:gd name="T60" fmla="*/ 40 w 107"/>
                <a:gd name="T61" fmla="*/ 14 h 30"/>
                <a:gd name="T62" fmla="*/ 32 w 107"/>
                <a:gd name="T63" fmla="*/ 15 h 30"/>
                <a:gd name="T64" fmla="*/ 24 w 107"/>
                <a:gd name="T65" fmla="*/ 17 h 30"/>
                <a:gd name="T66" fmla="*/ 17 w 107"/>
                <a:gd name="T67" fmla="*/ 20 h 30"/>
                <a:gd name="T68" fmla="*/ 10 w 107"/>
                <a:gd name="T69" fmla="*/ 22 h 30"/>
                <a:gd name="T70" fmla="*/ 5 w 107"/>
                <a:gd name="T71" fmla="*/ 24 h 30"/>
                <a:gd name="T72" fmla="*/ 1 w 107"/>
                <a:gd name="T73" fmla="*/ 28 h 3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7"/>
                <a:gd name="T112" fmla="*/ 0 h 30"/>
                <a:gd name="T113" fmla="*/ 107 w 107"/>
                <a:gd name="T114" fmla="*/ 30 h 3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7" h="30">
                  <a:moveTo>
                    <a:pt x="1" y="28"/>
                  </a:moveTo>
                  <a:lnTo>
                    <a:pt x="1" y="27"/>
                  </a:lnTo>
                  <a:lnTo>
                    <a:pt x="0" y="22"/>
                  </a:lnTo>
                  <a:lnTo>
                    <a:pt x="1" y="17"/>
                  </a:lnTo>
                  <a:lnTo>
                    <a:pt x="7" y="14"/>
                  </a:lnTo>
                  <a:lnTo>
                    <a:pt x="12" y="13"/>
                  </a:lnTo>
                  <a:lnTo>
                    <a:pt x="16" y="11"/>
                  </a:lnTo>
                  <a:lnTo>
                    <a:pt x="23" y="8"/>
                  </a:lnTo>
                  <a:lnTo>
                    <a:pt x="31" y="5"/>
                  </a:lnTo>
                  <a:lnTo>
                    <a:pt x="39" y="2"/>
                  </a:lnTo>
                  <a:lnTo>
                    <a:pt x="50" y="1"/>
                  </a:lnTo>
                  <a:lnTo>
                    <a:pt x="60" y="0"/>
                  </a:lnTo>
                  <a:lnTo>
                    <a:pt x="70" y="1"/>
                  </a:lnTo>
                  <a:lnTo>
                    <a:pt x="76" y="4"/>
                  </a:lnTo>
                  <a:lnTo>
                    <a:pt x="82" y="7"/>
                  </a:lnTo>
                  <a:lnTo>
                    <a:pt x="88" y="12"/>
                  </a:lnTo>
                  <a:lnTo>
                    <a:pt x="93" y="16"/>
                  </a:lnTo>
                  <a:lnTo>
                    <a:pt x="99" y="22"/>
                  </a:lnTo>
                  <a:lnTo>
                    <a:pt x="104" y="26"/>
                  </a:lnTo>
                  <a:lnTo>
                    <a:pt x="106" y="29"/>
                  </a:lnTo>
                  <a:lnTo>
                    <a:pt x="107" y="30"/>
                  </a:lnTo>
                  <a:lnTo>
                    <a:pt x="105" y="29"/>
                  </a:lnTo>
                  <a:lnTo>
                    <a:pt x="100" y="27"/>
                  </a:lnTo>
                  <a:lnTo>
                    <a:pt x="93" y="23"/>
                  </a:lnTo>
                  <a:lnTo>
                    <a:pt x="85" y="20"/>
                  </a:lnTo>
                  <a:lnTo>
                    <a:pt x="76" y="16"/>
                  </a:lnTo>
                  <a:lnTo>
                    <a:pt x="67" y="14"/>
                  </a:lnTo>
                  <a:lnTo>
                    <a:pt x="59" y="12"/>
                  </a:lnTo>
                  <a:lnTo>
                    <a:pt x="53" y="12"/>
                  </a:lnTo>
                  <a:lnTo>
                    <a:pt x="47" y="13"/>
                  </a:lnTo>
                  <a:lnTo>
                    <a:pt x="40" y="14"/>
                  </a:lnTo>
                  <a:lnTo>
                    <a:pt x="32" y="15"/>
                  </a:lnTo>
                  <a:lnTo>
                    <a:pt x="24" y="17"/>
                  </a:lnTo>
                  <a:lnTo>
                    <a:pt x="17" y="20"/>
                  </a:lnTo>
                  <a:lnTo>
                    <a:pt x="10" y="22"/>
                  </a:lnTo>
                  <a:lnTo>
                    <a:pt x="5" y="24"/>
                  </a:lnTo>
                  <a:lnTo>
                    <a:pt x="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82" name="Freeform 23"/>
            <p:cNvSpPr>
              <a:spLocks noChangeArrowheads="1"/>
            </p:cNvSpPr>
            <p:nvPr/>
          </p:nvSpPr>
          <p:spPr bwMode="auto">
            <a:xfrm>
              <a:off x="371" y="58"/>
              <a:ext cx="172" cy="283"/>
            </a:xfrm>
            <a:custGeom>
              <a:avLst/>
              <a:gdLst>
                <a:gd name="T0" fmla="*/ 285 w 345"/>
                <a:gd name="T1" fmla="*/ 47 h 566"/>
                <a:gd name="T2" fmla="*/ 270 w 345"/>
                <a:gd name="T3" fmla="*/ 18 h 566"/>
                <a:gd name="T4" fmla="*/ 254 w 345"/>
                <a:gd name="T5" fmla="*/ 63 h 566"/>
                <a:gd name="T6" fmla="*/ 242 w 345"/>
                <a:gd name="T7" fmla="*/ 57 h 566"/>
                <a:gd name="T8" fmla="*/ 224 w 345"/>
                <a:gd name="T9" fmla="*/ 18 h 566"/>
                <a:gd name="T10" fmla="*/ 219 w 345"/>
                <a:gd name="T11" fmla="*/ 2 h 566"/>
                <a:gd name="T12" fmla="*/ 202 w 345"/>
                <a:gd name="T13" fmla="*/ 32 h 566"/>
                <a:gd name="T14" fmla="*/ 189 w 345"/>
                <a:gd name="T15" fmla="*/ 77 h 566"/>
                <a:gd name="T16" fmla="*/ 191 w 345"/>
                <a:gd name="T17" fmla="*/ 105 h 566"/>
                <a:gd name="T18" fmla="*/ 165 w 345"/>
                <a:gd name="T19" fmla="*/ 83 h 566"/>
                <a:gd name="T20" fmla="*/ 149 w 345"/>
                <a:gd name="T21" fmla="*/ 52 h 566"/>
                <a:gd name="T22" fmla="*/ 130 w 345"/>
                <a:gd name="T23" fmla="*/ 127 h 566"/>
                <a:gd name="T24" fmla="*/ 134 w 345"/>
                <a:gd name="T25" fmla="*/ 166 h 566"/>
                <a:gd name="T26" fmla="*/ 118 w 345"/>
                <a:gd name="T27" fmla="*/ 150 h 566"/>
                <a:gd name="T28" fmla="*/ 105 w 345"/>
                <a:gd name="T29" fmla="*/ 131 h 566"/>
                <a:gd name="T30" fmla="*/ 100 w 345"/>
                <a:gd name="T31" fmla="*/ 176 h 566"/>
                <a:gd name="T32" fmla="*/ 114 w 345"/>
                <a:gd name="T33" fmla="*/ 207 h 566"/>
                <a:gd name="T34" fmla="*/ 90 w 345"/>
                <a:gd name="T35" fmla="*/ 204 h 566"/>
                <a:gd name="T36" fmla="*/ 73 w 345"/>
                <a:gd name="T37" fmla="*/ 197 h 566"/>
                <a:gd name="T38" fmla="*/ 67 w 345"/>
                <a:gd name="T39" fmla="*/ 234 h 566"/>
                <a:gd name="T40" fmla="*/ 88 w 345"/>
                <a:gd name="T41" fmla="*/ 276 h 566"/>
                <a:gd name="T42" fmla="*/ 83 w 345"/>
                <a:gd name="T43" fmla="*/ 299 h 566"/>
                <a:gd name="T44" fmla="*/ 73 w 345"/>
                <a:gd name="T45" fmla="*/ 292 h 566"/>
                <a:gd name="T46" fmla="*/ 54 w 345"/>
                <a:gd name="T47" fmla="*/ 272 h 566"/>
                <a:gd name="T48" fmla="*/ 36 w 345"/>
                <a:gd name="T49" fmla="*/ 257 h 566"/>
                <a:gd name="T50" fmla="*/ 5 w 345"/>
                <a:gd name="T51" fmla="*/ 274 h 566"/>
                <a:gd name="T52" fmla="*/ 6 w 345"/>
                <a:gd name="T53" fmla="*/ 334 h 566"/>
                <a:gd name="T54" fmla="*/ 51 w 345"/>
                <a:gd name="T55" fmla="*/ 380 h 566"/>
                <a:gd name="T56" fmla="*/ 69 w 345"/>
                <a:gd name="T57" fmla="*/ 390 h 566"/>
                <a:gd name="T58" fmla="*/ 86 w 345"/>
                <a:gd name="T59" fmla="*/ 388 h 566"/>
                <a:gd name="T60" fmla="*/ 108 w 345"/>
                <a:gd name="T61" fmla="*/ 431 h 566"/>
                <a:gd name="T62" fmla="*/ 128 w 345"/>
                <a:gd name="T63" fmla="*/ 477 h 566"/>
                <a:gd name="T64" fmla="*/ 139 w 345"/>
                <a:gd name="T65" fmla="*/ 507 h 566"/>
                <a:gd name="T66" fmla="*/ 148 w 345"/>
                <a:gd name="T67" fmla="*/ 538 h 566"/>
                <a:gd name="T68" fmla="*/ 141 w 345"/>
                <a:gd name="T69" fmla="*/ 566 h 566"/>
                <a:gd name="T70" fmla="*/ 243 w 345"/>
                <a:gd name="T71" fmla="*/ 536 h 566"/>
                <a:gd name="T72" fmla="*/ 262 w 345"/>
                <a:gd name="T73" fmla="*/ 488 h 566"/>
                <a:gd name="T74" fmla="*/ 286 w 345"/>
                <a:gd name="T75" fmla="*/ 465 h 566"/>
                <a:gd name="T76" fmla="*/ 310 w 345"/>
                <a:gd name="T77" fmla="*/ 455 h 566"/>
                <a:gd name="T78" fmla="*/ 341 w 345"/>
                <a:gd name="T79" fmla="*/ 427 h 566"/>
                <a:gd name="T80" fmla="*/ 345 w 345"/>
                <a:gd name="T81" fmla="*/ 423 h 566"/>
                <a:gd name="T82" fmla="*/ 323 w 345"/>
                <a:gd name="T83" fmla="*/ 420 h 566"/>
                <a:gd name="T84" fmla="*/ 274 w 345"/>
                <a:gd name="T85" fmla="*/ 416 h 566"/>
                <a:gd name="T86" fmla="*/ 278 w 345"/>
                <a:gd name="T87" fmla="*/ 397 h 566"/>
                <a:gd name="T88" fmla="*/ 295 w 345"/>
                <a:gd name="T89" fmla="*/ 380 h 566"/>
                <a:gd name="T90" fmla="*/ 292 w 345"/>
                <a:gd name="T91" fmla="*/ 342 h 566"/>
                <a:gd name="T92" fmla="*/ 317 w 345"/>
                <a:gd name="T93" fmla="*/ 331 h 566"/>
                <a:gd name="T94" fmla="*/ 301 w 345"/>
                <a:gd name="T95" fmla="*/ 313 h 566"/>
                <a:gd name="T96" fmla="*/ 286 w 345"/>
                <a:gd name="T97" fmla="*/ 275 h 566"/>
                <a:gd name="T98" fmla="*/ 286 w 345"/>
                <a:gd name="T99" fmla="*/ 219 h 566"/>
                <a:gd name="T100" fmla="*/ 296 w 345"/>
                <a:gd name="T101" fmla="*/ 166 h 566"/>
                <a:gd name="T102" fmla="*/ 315 w 345"/>
                <a:gd name="T103" fmla="*/ 138 h 566"/>
                <a:gd name="T104" fmla="*/ 316 w 345"/>
                <a:gd name="T105" fmla="*/ 110 h 566"/>
                <a:gd name="T106" fmla="*/ 304 w 345"/>
                <a:gd name="T107" fmla="*/ 95 h 56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345"/>
                <a:gd name="T163" fmla="*/ 0 h 566"/>
                <a:gd name="T164" fmla="*/ 345 w 345"/>
                <a:gd name="T165" fmla="*/ 566 h 56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345" h="566">
                  <a:moveTo>
                    <a:pt x="301" y="91"/>
                  </a:moveTo>
                  <a:lnTo>
                    <a:pt x="294" y="72"/>
                  </a:lnTo>
                  <a:lnTo>
                    <a:pt x="285" y="47"/>
                  </a:lnTo>
                  <a:lnTo>
                    <a:pt x="277" y="24"/>
                  </a:lnTo>
                  <a:lnTo>
                    <a:pt x="273" y="14"/>
                  </a:lnTo>
                  <a:lnTo>
                    <a:pt x="270" y="18"/>
                  </a:lnTo>
                  <a:lnTo>
                    <a:pt x="262" y="30"/>
                  </a:lnTo>
                  <a:lnTo>
                    <a:pt x="255" y="46"/>
                  </a:lnTo>
                  <a:lnTo>
                    <a:pt x="254" y="63"/>
                  </a:lnTo>
                  <a:lnTo>
                    <a:pt x="252" y="68"/>
                  </a:lnTo>
                  <a:lnTo>
                    <a:pt x="248" y="66"/>
                  </a:lnTo>
                  <a:lnTo>
                    <a:pt x="242" y="57"/>
                  </a:lnTo>
                  <a:lnTo>
                    <a:pt x="235" y="45"/>
                  </a:lnTo>
                  <a:lnTo>
                    <a:pt x="228" y="32"/>
                  </a:lnTo>
                  <a:lnTo>
                    <a:pt x="224" y="18"/>
                  </a:lnTo>
                  <a:lnTo>
                    <a:pt x="220" y="8"/>
                  </a:lnTo>
                  <a:lnTo>
                    <a:pt x="221" y="0"/>
                  </a:lnTo>
                  <a:lnTo>
                    <a:pt x="219" y="2"/>
                  </a:lnTo>
                  <a:lnTo>
                    <a:pt x="214" y="9"/>
                  </a:lnTo>
                  <a:lnTo>
                    <a:pt x="209" y="19"/>
                  </a:lnTo>
                  <a:lnTo>
                    <a:pt x="202" y="32"/>
                  </a:lnTo>
                  <a:lnTo>
                    <a:pt x="195" y="46"/>
                  </a:lnTo>
                  <a:lnTo>
                    <a:pt x="190" y="62"/>
                  </a:lnTo>
                  <a:lnTo>
                    <a:pt x="189" y="77"/>
                  </a:lnTo>
                  <a:lnTo>
                    <a:pt x="192" y="92"/>
                  </a:lnTo>
                  <a:lnTo>
                    <a:pt x="195" y="102"/>
                  </a:lnTo>
                  <a:lnTo>
                    <a:pt x="191" y="105"/>
                  </a:lnTo>
                  <a:lnTo>
                    <a:pt x="183" y="101"/>
                  </a:lnTo>
                  <a:lnTo>
                    <a:pt x="174" y="93"/>
                  </a:lnTo>
                  <a:lnTo>
                    <a:pt x="165" y="83"/>
                  </a:lnTo>
                  <a:lnTo>
                    <a:pt x="156" y="71"/>
                  </a:lnTo>
                  <a:lnTo>
                    <a:pt x="150" y="60"/>
                  </a:lnTo>
                  <a:lnTo>
                    <a:pt x="149" y="52"/>
                  </a:lnTo>
                  <a:lnTo>
                    <a:pt x="145" y="57"/>
                  </a:lnTo>
                  <a:lnTo>
                    <a:pt x="137" y="87"/>
                  </a:lnTo>
                  <a:lnTo>
                    <a:pt x="130" y="127"/>
                  </a:lnTo>
                  <a:lnTo>
                    <a:pt x="133" y="157"/>
                  </a:lnTo>
                  <a:lnTo>
                    <a:pt x="135" y="163"/>
                  </a:lnTo>
                  <a:lnTo>
                    <a:pt x="134" y="166"/>
                  </a:lnTo>
                  <a:lnTo>
                    <a:pt x="129" y="162"/>
                  </a:lnTo>
                  <a:lnTo>
                    <a:pt x="123" y="158"/>
                  </a:lnTo>
                  <a:lnTo>
                    <a:pt x="118" y="150"/>
                  </a:lnTo>
                  <a:lnTo>
                    <a:pt x="112" y="143"/>
                  </a:lnTo>
                  <a:lnTo>
                    <a:pt x="107" y="136"/>
                  </a:lnTo>
                  <a:lnTo>
                    <a:pt x="105" y="131"/>
                  </a:lnTo>
                  <a:lnTo>
                    <a:pt x="103" y="135"/>
                  </a:lnTo>
                  <a:lnTo>
                    <a:pt x="99" y="152"/>
                  </a:lnTo>
                  <a:lnTo>
                    <a:pt x="100" y="176"/>
                  </a:lnTo>
                  <a:lnTo>
                    <a:pt x="111" y="198"/>
                  </a:lnTo>
                  <a:lnTo>
                    <a:pt x="115" y="205"/>
                  </a:lnTo>
                  <a:lnTo>
                    <a:pt x="114" y="207"/>
                  </a:lnTo>
                  <a:lnTo>
                    <a:pt x="108" y="207"/>
                  </a:lnTo>
                  <a:lnTo>
                    <a:pt x="100" y="206"/>
                  </a:lnTo>
                  <a:lnTo>
                    <a:pt x="90" y="204"/>
                  </a:lnTo>
                  <a:lnTo>
                    <a:pt x="82" y="200"/>
                  </a:lnTo>
                  <a:lnTo>
                    <a:pt x="75" y="198"/>
                  </a:lnTo>
                  <a:lnTo>
                    <a:pt x="73" y="197"/>
                  </a:lnTo>
                  <a:lnTo>
                    <a:pt x="70" y="203"/>
                  </a:lnTo>
                  <a:lnTo>
                    <a:pt x="67" y="215"/>
                  </a:lnTo>
                  <a:lnTo>
                    <a:pt x="67" y="234"/>
                  </a:lnTo>
                  <a:lnTo>
                    <a:pt x="74" y="252"/>
                  </a:lnTo>
                  <a:lnTo>
                    <a:pt x="83" y="266"/>
                  </a:lnTo>
                  <a:lnTo>
                    <a:pt x="88" y="276"/>
                  </a:lnTo>
                  <a:lnTo>
                    <a:pt x="89" y="286"/>
                  </a:lnTo>
                  <a:lnTo>
                    <a:pt x="86" y="296"/>
                  </a:lnTo>
                  <a:lnTo>
                    <a:pt x="83" y="299"/>
                  </a:lnTo>
                  <a:lnTo>
                    <a:pt x="81" y="301"/>
                  </a:lnTo>
                  <a:lnTo>
                    <a:pt x="77" y="297"/>
                  </a:lnTo>
                  <a:lnTo>
                    <a:pt x="73" y="292"/>
                  </a:lnTo>
                  <a:lnTo>
                    <a:pt x="68" y="286"/>
                  </a:lnTo>
                  <a:lnTo>
                    <a:pt x="61" y="279"/>
                  </a:lnTo>
                  <a:lnTo>
                    <a:pt x="54" y="272"/>
                  </a:lnTo>
                  <a:lnTo>
                    <a:pt x="45" y="266"/>
                  </a:lnTo>
                  <a:lnTo>
                    <a:pt x="38" y="260"/>
                  </a:lnTo>
                  <a:lnTo>
                    <a:pt x="36" y="257"/>
                  </a:lnTo>
                  <a:lnTo>
                    <a:pt x="31" y="257"/>
                  </a:lnTo>
                  <a:lnTo>
                    <a:pt x="19" y="260"/>
                  </a:lnTo>
                  <a:lnTo>
                    <a:pt x="5" y="274"/>
                  </a:lnTo>
                  <a:lnTo>
                    <a:pt x="0" y="296"/>
                  </a:lnTo>
                  <a:lnTo>
                    <a:pt x="0" y="319"/>
                  </a:lnTo>
                  <a:lnTo>
                    <a:pt x="6" y="334"/>
                  </a:lnTo>
                  <a:lnTo>
                    <a:pt x="25" y="355"/>
                  </a:lnTo>
                  <a:lnTo>
                    <a:pt x="40" y="370"/>
                  </a:lnTo>
                  <a:lnTo>
                    <a:pt x="51" y="380"/>
                  </a:lnTo>
                  <a:lnTo>
                    <a:pt x="59" y="387"/>
                  </a:lnTo>
                  <a:lnTo>
                    <a:pt x="65" y="390"/>
                  </a:lnTo>
                  <a:lnTo>
                    <a:pt x="69" y="390"/>
                  </a:lnTo>
                  <a:lnTo>
                    <a:pt x="74" y="389"/>
                  </a:lnTo>
                  <a:lnTo>
                    <a:pt x="80" y="387"/>
                  </a:lnTo>
                  <a:lnTo>
                    <a:pt x="86" y="388"/>
                  </a:lnTo>
                  <a:lnTo>
                    <a:pt x="93" y="398"/>
                  </a:lnTo>
                  <a:lnTo>
                    <a:pt x="101" y="412"/>
                  </a:lnTo>
                  <a:lnTo>
                    <a:pt x="108" y="431"/>
                  </a:lnTo>
                  <a:lnTo>
                    <a:pt x="115" y="448"/>
                  </a:lnTo>
                  <a:lnTo>
                    <a:pt x="122" y="464"/>
                  </a:lnTo>
                  <a:lnTo>
                    <a:pt x="128" y="477"/>
                  </a:lnTo>
                  <a:lnTo>
                    <a:pt x="133" y="481"/>
                  </a:lnTo>
                  <a:lnTo>
                    <a:pt x="137" y="490"/>
                  </a:lnTo>
                  <a:lnTo>
                    <a:pt x="139" y="507"/>
                  </a:lnTo>
                  <a:lnTo>
                    <a:pt x="142" y="524"/>
                  </a:lnTo>
                  <a:lnTo>
                    <a:pt x="149" y="536"/>
                  </a:lnTo>
                  <a:lnTo>
                    <a:pt x="148" y="538"/>
                  </a:lnTo>
                  <a:lnTo>
                    <a:pt x="142" y="541"/>
                  </a:lnTo>
                  <a:lnTo>
                    <a:pt x="137" y="551"/>
                  </a:lnTo>
                  <a:lnTo>
                    <a:pt x="141" y="566"/>
                  </a:lnTo>
                  <a:lnTo>
                    <a:pt x="227" y="552"/>
                  </a:lnTo>
                  <a:lnTo>
                    <a:pt x="232" y="547"/>
                  </a:lnTo>
                  <a:lnTo>
                    <a:pt x="243" y="536"/>
                  </a:lnTo>
                  <a:lnTo>
                    <a:pt x="255" y="519"/>
                  </a:lnTo>
                  <a:lnTo>
                    <a:pt x="259" y="499"/>
                  </a:lnTo>
                  <a:lnTo>
                    <a:pt x="262" y="488"/>
                  </a:lnTo>
                  <a:lnTo>
                    <a:pt x="267" y="479"/>
                  </a:lnTo>
                  <a:lnTo>
                    <a:pt x="277" y="472"/>
                  </a:lnTo>
                  <a:lnTo>
                    <a:pt x="286" y="465"/>
                  </a:lnTo>
                  <a:lnTo>
                    <a:pt x="295" y="461"/>
                  </a:lnTo>
                  <a:lnTo>
                    <a:pt x="304" y="457"/>
                  </a:lnTo>
                  <a:lnTo>
                    <a:pt x="310" y="455"/>
                  </a:lnTo>
                  <a:lnTo>
                    <a:pt x="312" y="454"/>
                  </a:lnTo>
                  <a:lnTo>
                    <a:pt x="340" y="427"/>
                  </a:lnTo>
                  <a:lnTo>
                    <a:pt x="341" y="427"/>
                  </a:lnTo>
                  <a:lnTo>
                    <a:pt x="343" y="426"/>
                  </a:lnTo>
                  <a:lnTo>
                    <a:pt x="345" y="425"/>
                  </a:lnTo>
                  <a:lnTo>
                    <a:pt x="345" y="423"/>
                  </a:lnTo>
                  <a:lnTo>
                    <a:pt x="342" y="422"/>
                  </a:lnTo>
                  <a:lnTo>
                    <a:pt x="335" y="420"/>
                  </a:lnTo>
                  <a:lnTo>
                    <a:pt x="323" y="420"/>
                  </a:lnTo>
                  <a:lnTo>
                    <a:pt x="303" y="420"/>
                  </a:lnTo>
                  <a:lnTo>
                    <a:pt x="285" y="419"/>
                  </a:lnTo>
                  <a:lnTo>
                    <a:pt x="274" y="416"/>
                  </a:lnTo>
                  <a:lnTo>
                    <a:pt x="271" y="411"/>
                  </a:lnTo>
                  <a:lnTo>
                    <a:pt x="272" y="404"/>
                  </a:lnTo>
                  <a:lnTo>
                    <a:pt x="278" y="397"/>
                  </a:lnTo>
                  <a:lnTo>
                    <a:pt x="284" y="390"/>
                  </a:lnTo>
                  <a:lnTo>
                    <a:pt x="290" y="385"/>
                  </a:lnTo>
                  <a:lnTo>
                    <a:pt x="295" y="380"/>
                  </a:lnTo>
                  <a:lnTo>
                    <a:pt x="297" y="369"/>
                  </a:lnTo>
                  <a:lnTo>
                    <a:pt x="295" y="355"/>
                  </a:lnTo>
                  <a:lnTo>
                    <a:pt x="292" y="342"/>
                  </a:lnTo>
                  <a:lnTo>
                    <a:pt x="290" y="336"/>
                  </a:lnTo>
                  <a:lnTo>
                    <a:pt x="315" y="333"/>
                  </a:lnTo>
                  <a:lnTo>
                    <a:pt x="317" y="331"/>
                  </a:lnTo>
                  <a:lnTo>
                    <a:pt x="318" y="326"/>
                  </a:lnTo>
                  <a:lnTo>
                    <a:pt x="315" y="320"/>
                  </a:lnTo>
                  <a:lnTo>
                    <a:pt x="301" y="313"/>
                  </a:lnTo>
                  <a:lnTo>
                    <a:pt x="286" y="303"/>
                  </a:lnTo>
                  <a:lnTo>
                    <a:pt x="284" y="289"/>
                  </a:lnTo>
                  <a:lnTo>
                    <a:pt x="286" y="275"/>
                  </a:lnTo>
                  <a:lnTo>
                    <a:pt x="287" y="265"/>
                  </a:lnTo>
                  <a:lnTo>
                    <a:pt x="286" y="248"/>
                  </a:lnTo>
                  <a:lnTo>
                    <a:pt x="286" y="219"/>
                  </a:lnTo>
                  <a:lnTo>
                    <a:pt x="288" y="189"/>
                  </a:lnTo>
                  <a:lnTo>
                    <a:pt x="292" y="173"/>
                  </a:lnTo>
                  <a:lnTo>
                    <a:pt x="296" y="166"/>
                  </a:lnTo>
                  <a:lnTo>
                    <a:pt x="303" y="158"/>
                  </a:lnTo>
                  <a:lnTo>
                    <a:pt x="310" y="148"/>
                  </a:lnTo>
                  <a:lnTo>
                    <a:pt x="315" y="138"/>
                  </a:lnTo>
                  <a:lnTo>
                    <a:pt x="316" y="130"/>
                  </a:lnTo>
                  <a:lnTo>
                    <a:pt x="316" y="121"/>
                  </a:lnTo>
                  <a:lnTo>
                    <a:pt x="316" y="110"/>
                  </a:lnTo>
                  <a:lnTo>
                    <a:pt x="315" y="101"/>
                  </a:lnTo>
                  <a:lnTo>
                    <a:pt x="309" y="99"/>
                  </a:lnTo>
                  <a:lnTo>
                    <a:pt x="304" y="95"/>
                  </a:lnTo>
                  <a:lnTo>
                    <a:pt x="302" y="93"/>
                  </a:lnTo>
                  <a:lnTo>
                    <a:pt x="301" y="91"/>
                  </a:lnTo>
                  <a:close/>
                </a:path>
              </a:pathLst>
            </a:custGeom>
            <a:solidFill>
              <a:srgbClr val="CCA3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83" name="Freeform 24"/>
            <p:cNvSpPr>
              <a:spLocks noChangeArrowheads="1"/>
            </p:cNvSpPr>
            <p:nvPr/>
          </p:nvSpPr>
          <p:spPr bwMode="auto">
            <a:xfrm>
              <a:off x="495" y="254"/>
              <a:ext cx="78" cy="21"/>
            </a:xfrm>
            <a:custGeom>
              <a:avLst/>
              <a:gdLst>
                <a:gd name="T0" fmla="*/ 0 w 155"/>
                <a:gd name="T1" fmla="*/ 19 h 41"/>
                <a:gd name="T2" fmla="*/ 3 w 155"/>
                <a:gd name="T3" fmla="*/ 23 h 41"/>
                <a:gd name="T4" fmla="*/ 12 w 155"/>
                <a:gd name="T5" fmla="*/ 30 h 41"/>
                <a:gd name="T6" fmla="*/ 22 w 155"/>
                <a:gd name="T7" fmla="*/ 36 h 41"/>
                <a:gd name="T8" fmla="*/ 29 w 155"/>
                <a:gd name="T9" fmla="*/ 40 h 41"/>
                <a:gd name="T10" fmla="*/ 32 w 155"/>
                <a:gd name="T11" fmla="*/ 40 h 41"/>
                <a:gd name="T12" fmla="*/ 38 w 155"/>
                <a:gd name="T13" fmla="*/ 40 h 41"/>
                <a:gd name="T14" fmla="*/ 46 w 155"/>
                <a:gd name="T15" fmla="*/ 41 h 41"/>
                <a:gd name="T16" fmla="*/ 55 w 155"/>
                <a:gd name="T17" fmla="*/ 41 h 41"/>
                <a:gd name="T18" fmla="*/ 65 w 155"/>
                <a:gd name="T19" fmla="*/ 41 h 41"/>
                <a:gd name="T20" fmla="*/ 76 w 155"/>
                <a:gd name="T21" fmla="*/ 41 h 41"/>
                <a:gd name="T22" fmla="*/ 86 w 155"/>
                <a:gd name="T23" fmla="*/ 40 h 41"/>
                <a:gd name="T24" fmla="*/ 95 w 155"/>
                <a:gd name="T25" fmla="*/ 39 h 41"/>
                <a:gd name="T26" fmla="*/ 105 w 155"/>
                <a:gd name="T27" fmla="*/ 35 h 41"/>
                <a:gd name="T28" fmla="*/ 115 w 155"/>
                <a:gd name="T29" fmla="*/ 31 h 41"/>
                <a:gd name="T30" fmla="*/ 124 w 155"/>
                <a:gd name="T31" fmla="*/ 25 h 41"/>
                <a:gd name="T32" fmla="*/ 132 w 155"/>
                <a:gd name="T33" fmla="*/ 19 h 41"/>
                <a:gd name="T34" fmla="*/ 140 w 155"/>
                <a:gd name="T35" fmla="*/ 15 h 41"/>
                <a:gd name="T36" fmla="*/ 147 w 155"/>
                <a:gd name="T37" fmla="*/ 9 h 41"/>
                <a:gd name="T38" fmla="*/ 152 w 155"/>
                <a:gd name="T39" fmla="*/ 4 h 41"/>
                <a:gd name="T40" fmla="*/ 155 w 155"/>
                <a:gd name="T41" fmla="*/ 1 h 41"/>
                <a:gd name="T42" fmla="*/ 151 w 155"/>
                <a:gd name="T43" fmla="*/ 0 h 41"/>
                <a:gd name="T44" fmla="*/ 133 w 155"/>
                <a:gd name="T45" fmla="*/ 1 h 41"/>
                <a:gd name="T46" fmla="*/ 109 w 155"/>
                <a:gd name="T47" fmla="*/ 3 h 41"/>
                <a:gd name="T48" fmla="*/ 80 w 155"/>
                <a:gd name="T49" fmla="*/ 6 h 41"/>
                <a:gd name="T50" fmla="*/ 51 w 155"/>
                <a:gd name="T51" fmla="*/ 11 h 41"/>
                <a:gd name="T52" fmla="*/ 25 w 155"/>
                <a:gd name="T53" fmla="*/ 16 h 41"/>
                <a:gd name="T54" fmla="*/ 7 w 155"/>
                <a:gd name="T55" fmla="*/ 18 h 41"/>
                <a:gd name="T56" fmla="*/ 0 w 155"/>
                <a:gd name="T57" fmla="*/ 19 h 4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55"/>
                <a:gd name="T88" fmla="*/ 0 h 41"/>
                <a:gd name="T89" fmla="*/ 155 w 155"/>
                <a:gd name="T90" fmla="*/ 41 h 41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55" h="41">
                  <a:moveTo>
                    <a:pt x="0" y="19"/>
                  </a:moveTo>
                  <a:lnTo>
                    <a:pt x="3" y="23"/>
                  </a:lnTo>
                  <a:lnTo>
                    <a:pt x="12" y="30"/>
                  </a:lnTo>
                  <a:lnTo>
                    <a:pt x="22" y="36"/>
                  </a:lnTo>
                  <a:lnTo>
                    <a:pt x="29" y="40"/>
                  </a:lnTo>
                  <a:lnTo>
                    <a:pt x="32" y="40"/>
                  </a:lnTo>
                  <a:lnTo>
                    <a:pt x="38" y="40"/>
                  </a:lnTo>
                  <a:lnTo>
                    <a:pt x="46" y="41"/>
                  </a:lnTo>
                  <a:lnTo>
                    <a:pt x="55" y="41"/>
                  </a:lnTo>
                  <a:lnTo>
                    <a:pt x="65" y="41"/>
                  </a:lnTo>
                  <a:lnTo>
                    <a:pt x="76" y="41"/>
                  </a:lnTo>
                  <a:lnTo>
                    <a:pt x="86" y="40"/>
                  </a:lnTo>
                  <a:lnTo>
                    <a:pt x="95" y="39"/>
                  </a:lnTo>
                  <a:lnTo>
                    <a:pt x="105" y="35"/>
                  </a:lnTo>
                  <a:lnTo>
                    <a:pt x="115" y="31"/>
                  </a:lnTo>
                  <a:lnTo>
                    <a:pt x="124" y="25"/>
                  </a:lnTo>
                  <a:lnTo>
                    <a:pt x="132" y="19"/>
                  </a:lnTo>
                  <a:lnTo>
                    <a:pt x="140" y="15"/>
                  </a:lnTo>
                  <a:lnTo>
                    <a:pt x="147" y="9"/>
                  </a:lnTo>
                  <a:lnTo>
                    <a:pt x="152" y="4"/>
                  </a:lnTo>
                  <a:lnTo>
                    <a:pt x="155" y="1"/>
                  </a:lnTo>
                  <a:lnTo>
                    <a:pt x="151" y="0"/>
                  </a:lnTo>
                  <a:lnTo>
                    <a:pt x="133" y="1"/>
                  </a:lnTo>
                  <a:lnTo>
                    <a:pt x="109" y="3"/>
                  </a:lnTo>
                  <a:lnTo>
                    <a:pt x="80" y="6"/>
                  </a:lnTo>
                  <a:lnTo>
                    <a:pt x="51" y="11"/>
                  </a:lnTo>
                  <a:lnTo>
                    <a:pt x="25" y="16"/>
                  </a:lnTo>
                  <a:lnTo>
                    <a:pt x="7" y="18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FFCC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84" name="Freeform 25"/>
            <p:cNvSpPr>
              <a:spLocks noChangeArrowheads="1"/>
            </p:cNvSpPr>
            <p:nvPr/>
          </p:nvSpPr>
          <p:spPr bwMode="auto">
            <a:xfrm>
              <a:off x="492" y="250"/>
              <a:ext cx="79" cy="13"/>
            </a:xfrm>
            <a:custGeom>
              <a:avLst/>
              <a:gdLst>
                <a:gd name="T0" fmla="*/ 0 w 158"/>
                <a:gd name="T1" fmla="*/ 26 h 27"/>
                <a:gd name="T2" fmla="*/ 6 w 158"/>
                <a:gd name="T3" fmla="*/ 13 h 27"/>
                <a:gd name="T4" fmla="*/ 28 w 158"/>
                <a:gd name="T5" fmla="*/ 20 h 27"/>
                <a:gd name="T6" fmla="*/ 65 w 158"/>
                <a:gd name="T7" fmla="*/ 6 h 27"/>
                <a:gd name="T8" fmla="*/ 91 w 158"/>
                <a:gd name="T9" fmla="*/ 8 h 27"/>
                <a:gd name="T10" fmla="*/ 107 w 158"/>
                <a:gd name="T11" fmla="*/ 0 h 27"/>
                <a:gd name="T12" fmla="*/ 158 w 158"/>
                <a:gd name="T13" fmla="*/ 7 h 27"/>
                <a:gd name="T14" fmla="*/ 90 w 158"/>
                <a:gd name="T15" fmla="*/ 27 h 27"/>
                <a:gd name="T16" fmla="*/ 0 w 158"/>
                <a:gd name="T17" fmla="*/ 26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58"/>
                <a:gd name="T28" fmla="*/ 0 h 27"/>
                <a:gd name="T29" fmla="*/ 158 w 158"/>
                <a:gd name="T30" fmla="*/ 27 h 2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58" h="27">
                  <a:moveTo>
                    <a:pt x="0" y="26"/>
                  </a:moveTo>
                  <a:lnTo>
                    <a:pt x="6" y="13"/>
                  </a:lnTo>
                  <a:lnTo>
                    <a:pt x="28" y="20"/>
                  </a:lnTo>
                  <a:lnTo>
                    <a:pt x="65" y="6"/>
                  </a:lnTo>
                  <a:lnTo>
                    <a:pt x="91" y="8"/>
                  </a:lnTo>
                  <a:lnTo>
                    <a:pt x="107" y="0"/>
                  </a:lnTo>
                  <a:lnTo>
                    <a:pt x="158" y="7"/>
                  </a:lnTo>
                  <a:lnTo>
                    <a:pt x="90" y="27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85" name="Freeform 26"/>
            <p:cNvSpPr>
              <a:spLocks noChangeArrowheads="1"/>
            </p:cNvSpPr>
            <p:nvPr/>
          </p:nvSpPr>
          <p:spPr bwMode="auto">
            <a:xfrm>
              <a:off x="443" y="168"/>
              <a:ext cx="46" cy="19"/>
            </a:xfrm>
            <a:custGeom>
              <a:avLst/>
              <a:gdLst>
                <a:gd name="T0" fmla="*/ 24 w 92"/>
                <a:gd name="T1" fmla="*/ 17 h 39"/>
                <a:gd name="T2" fmla="*/ 17 w 92"/>
                <a:gd name="T3" fmla="*/ 20 h 39"/>
                <a:gd name="T4" fmla="*/ 9 w 92"/>
                <a:gd name="T5" fmla="*/ 24 h 39"/>
                <a:gd name="T6" fmla="*/ 4 w 92"/>
                <a:gd name="T7" fmla="*/ 25 h 39"/>
                <a:gd name="T8" fmla="*/ 1 w 92"/>
                <a:gd name="T9" fmla="*/ 25 h 39"/>
                <a:gd name="T10" fmla="*/ 0 w 92"/>
                <a:gd name="T11" fmla="*/ 29 h 39"/>
                <a:gd name="T12" fmla="*/ 4 w 92"/>
                <a:gd name="T13" fmla="*/ 32 h 39"/>
                <a:gd name="T14" fmla="*/ 8 w 92"/>
                <a:gd name="T15" fmla="*/ 35 h 39"/>
                <a:gd name="T16" fmla="*/ 12 w 92"/>
                <a:gd name="T17" fmla="*/ 39 h 39"/>
                <a:gd name="T18" fmla="*/ 13 w 92"/>
                <a:gd name="T19" fmla="*/ 38 h 39"/>
                <a:gd name="T20" fmla="*/ 16 w 92"/>
                <a:gd name="T21" fmla="*/ 35 h 39"/>
                <a:gd name="T22" fmla="*/ 21 w 92"/>
                <a:gd name="T23" fmla="*/ 32 h 39"/>
                <a:gd name="T24" fmla="*/ 27 w 92"/>
                <a:gd name="T25" fmla="*/ 27 h 39"/>
                <a:gd name="T26" fmla="*/ 32 w 92"/>
                <a:gd name="T27" fmla="*/ 24 h 39"/>
                <a:gd name="T28" fmla="*/ 39 w 92"/>
                <a:gd name="T29" fmla="*/ 19 h 39"/>
                <a:gd name="T30" fmla="*/ 45 w 92"/>
                <a:gd name="T31" fmla="*/ 16 h 39"/>
                <a:gd name="T32" fmla="*/ 51 w 92"/>
                <a:gd name="T33" fmla="*/ 14 h 39"/>
                <a:gd name="T34" fmla="*/ 55 w 92"/>
                <a:gd name="T35" fmla="*/ 12 h 39"/>
                <a:gd name="T36" fmla="*/ 60 w 92"/>
                <a:gd name="T37" fmla="*/ 11 h 39"/>
                <a:gd name="T38" fmla="*/ 63 w 92"/>
                <a:gd name="T39" fmla="*/ 10 h 39"/>
                <a:gd name="T40" fmla="*/ 68 w 92"/>
                <a:gd name="T41" fmla="*/ 9 h 39"/>
                <a:gd name="T42" fmla="*/ 72 w 92"/>
                <a:gd name="T43" fmla="*/ 9 h 39"/>
                <a:gd name="T44" fmla="*/ 76 w 92"/>
                <a:gd name="T45" fmla="*/ 9 h 39"/>
                <a:gd name="T46" fmla="*/ 82 w 92"/>
                <a:gd name="T47" fmla="*/ 9 h 39"/>
                <a:gd name="T48" fmla="*/ 88 w 92"/>
                <a:gd name="T49" fmla="*/ 10 h 39"/>
                <a:gd name="T50" fmla="*/ 92 w 92"/>
                <a:gd name="T51" fmla="*/ 10 h 39"/>
                <a:gd name="T52" fmla="*/ 92 w 92"/>
                <a:gd name="T53" fmla="*/ 9 h 39"/>
                <a:gd name="T54" fmla="*/ 89 w 92"/>
                <a:gd name="T55" fmla="*/ 7 h 39"/>
                <a:gd name="T56" fmla="*/ 83 w 92"/>
                <a:gd name="T57" fmla="*/ 4 h 39"/>
                <a:gd name="T58" fmla="*/ 74 w 92"/>
                <a:gd name="T59" fmla="*/ 1 h 39"/>
                <a:gd name="T60" fmla="*/ 65 w 92"/>
                <a:gd name="T61" fmla="*/ 0 h 39"/>
                <a:gd name="T62" fmla="*/ 55 w 92"/>
                <a:gd name="T63" fmla="*/ 0 h 39"/>
                <a:gd name="T64" fmla="*/ 46 w 92"/>
                <a:gd name="T65" fmla="*/ 2 h 39"/>
                <a:gd name="T66" fmla="*/ 40 w 92"/>
                <a:gd name="T67" fmla="*/ 4 h 39"/>
                <a:gd name="T68" fmla="*/ 35 w 92"/>
                <a:gd name="T69" fmla="*/ 9 h 39"/>
                <a:gd name="T70" fmla="*/ 29 w 92"/>
                <a:gd name="T71" fmla="*/ 14 h 39"/>
                <a:gd name="T72" fmla="*/ 24 w 92"/>
                <a:gd name="T73" fmla="*/ 17 h 3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92"/>
                <a:gd name="T112" fmla="*/ 0 h 39"/>
                <a:gd name="T113" fmla="*/ 92 w 92"/>
                <a:gd name="T114" fmla="*/ 39 h 39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92" h="39">
                  <a:moveTo>
                    <a:pt x="24" y="17"/>
                  </a:moveTo>
                  <a:lnTo>
                    <a:pt x="17" y="20"/>
                  </a:lnTo>
                  <a:lnTo>
                    <a:pt x="9" y="24"/>
                  </a:lnTo>
                  <a:lnTo>
                    <a:pt x="4" y="25"/>
                  </a:lnTo>
                  <a:lnTo>
                    <a:pt x="1" y="25"/>
                  </a:lnTo>
                  <a:lnTo>
                    <a:pt x="0" y="29"/>
                  </a:lnTo>
                  <a:lnTo>
                    <a:pt x="4" y="32"/>
                  </a:lnTo>
                  <a:lnTo>
                    <a:pt x="8" y="35"/>
                  </a:lnTo>
                  <a:lnTo>
                    <a:pt x="12" y="39"/>
                  </a:lnTo>
                  <a:lnTo>
                    <a:pt x="13" y="38"/>
                  </a:lnTo>
                  <a:lnTo>
                    <a:pt x="16" y="35"/>
                  </a:lnTo>
                  <a:lnTo>
                    <a:pt x="21" y="32"/>
                  </a:lnTo>
                  <a:lnTo>
                    <a:pt x="27" y="27"/>
                  </a:lnTo>
                  <a:lnTo>
                    <a:pt x="32" y="24"/>
                  </a:lnTo>
                  <a:lnTo>
                    <a:pt x="39" y="19"/>
                  </a:lnTo>
                  <a:lnTo>
                    <a:pt x="45" y="16"/>
                  </a:lnTo>
                  <a:lnTo>
                    <a:pt x="51" y="14"/>
                  </a:lnTo>
                  <a:lnTo>
                    <a:pt x="55" y="12"/>
                  </a:lnTo>
                  <a:lnTo>
                    <a:pt x="60" y="11"/>
                  </a:lnTo>
                  <a:lnTo>
                    <a:pt x="63" y="10"/>
                  </a:lnTo>
                  <a:lnTo>
                    <a:pt x="68" y="9"/>
                  </a:lnTo>
                  <a:lnTo>
                    <a:pt x="72" y="9"/>
                  </a:lnTo>
                  <a:lnTo>
                    <a:pt x="76" y="9"/>
                  </a:lnTo>
                  <a:lnTo>
                    <a:pt x="82" y="9"/>
                  </a:lnTo>
                  <a:lnTo>
                    <a:pt x="88" y="10"/>
                  </a:lnTo>
                  <a:lnTo>
                    <a:pt x="92" y="10"/>
                  </a:lnTo>
                  <a:lnTo>
                    <a:pt x="92" y="9"/>
                  </a:lnTo>
                  <a:lnTo>
                    <a:pt x="89" y="7"/>
                  </a:lnTo>
                  <a:lnTo>
                    <a:pt x="83" y="4"/>
                  </a:lnTo>
                  <a:lnTo>
                    <a:pt x="74" y="1"/>
                  </a:lnTo>
                  <a:lnTo>
                    <a:pt x="65" y="0"/>
                  </a:lnTo>
                  <a:lnTo>
                    <a:pt x="55" y="0"/>
                  </a:lnTo>
                  <a:lnTo>
                    <a:pt x="46" y="2"/>
                  </a:lnTo>
                  <a:lnTo>
                    <a:pt x="40" y="4"/>
                  </a:lnTo>
                  <a:lnTo>
                    <a:pt x="35" y="9"/>
                  </a:lnTo>
                  <a:lnTo>
                    <a:pt x="29" y="14"/>
                  </a:lnTo>
                  <a:lnTo>
                    <a:pt x="24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86" name="Freeform 27"/>
            <p:cNvSpPr>
              <a:spLocks noChangeArrowheads="1"/>
            </p:cNvSpPr>
            <p:nvPr/>
          </p:nvSpPr>
          <p:spPr bwMode="auto">
            <a:xfrm>
              <a:off x="436" y="139"/>
              <a:ext cx="51" cy="21"/>
            </a:xfrm>
            <a:custGeom>
              <a:avLst/>
              <a:gdLst>
                <a:gd name="T0" fmla="*/ 103 w 103"/>
                <a:gd name="T1" fmla="*/ 13 h 42"/>
                <a:gd name="T2" fmla="*/ 100 w 103"/>
                <a:gd name="T3" fmla="*/ 13 h 42"/>
                <a:gd name="T4" fmla="*/ 93 w 103"/>
                <a:gd name="T5" fmla="*/ 13 h 42"/>
                <a:gd name="T6" fmla="*/ 84 w 103"/>
                <a:gd name="T7" fmla="*/ 13 h 42"/>
                <a:gd name="T8" fmla="*/ 73 w 103"/>
                <a:gd name="T9" fmla="*/ 13 h 42"/>
                <a:gd name="T10" fmla="*/ 62 w 103"/>
                <a:gd name="T11" fmla="*/ 14 h 42"/>
                <a:gd name="T12" fmla="*/ 52 w 103"/>
                <a:gd name="T13" fmla="*/ 14 h 42"/>
                <a:gd name="T14" fmla="*/ 44 w 103"/>
                <a:gd name="T15" fmla="*/ 15 h 42"/>
                <a:gd name="T16" fmla="*/ 39 w 103"/>
                <a:gd name="T17" fmla="*/ 16 h 42"/>
                <a:gd name="T18" fmla="*/ 32 w 103"/>
                <a:gd name="T19" fmla="*/ 21 h 42"/>
                <a:gd name="T20" fmla="*/ 23 w 103"/>
                <a:gd name="T21" fmla="*/ 27 h 42"/>
                <a:gd name="T22" fmla="*/ 14 w 103"/>
                <a:gd name="T23" fmla="*/ 34 h 42"/>
                <a:gd name="T24" fmla="*/ 8 w 103"/>
                <a:gd name="T25" fmla="*/ 39 h 42"/>
                <a:gd name="T26" fmla="*/ 5 w 103"/>
                <a:gd name="T27" fmla="*/ 42 h 42"/>
                <a:gd name="T28" fmla="*/ 2 w 103"/>
                <a:gd name="T29" fmla="*/ 40 h 42"/>
                <a:gd name="T30" fmla="*/ 1 w 103"/>
                <a:gd name="T31" fmla="*/ 38 h 42"/>
                <a:gd name="T32" fmla="*/ 0 w 103"/>
                <a:gd name="T33" fmla="*/ 37 h 42"/>
                <a:gd name="T34" fmla="*/ 2 w 103"/>
                <a:gd name="T35" fmla="*/ 34 h 42"/>
                <a:gd name="T36" fmla="*/ 8 w 103"/>
                <a:gd name="T37" fmla="*/ 27 h 42"/>
                <a:gd name="T38" fmla="*/ 16 w 103"/>
                <a:gd name="T39" fmla="*/ 19 h 42"/>
                <a:gd name="T40" fmla="*/ 22 w 103"/>
                <a:gd name="T41" fmla="*/ 14 h 42"/>
                <a:gd name="T42" fmla="*/ 25 w 103"/>
                <a:gd name="T43" fmla="*/ 13 h 42"/>
                <a:gd name="T44" fmla="*/ 29 w 103"/>
                <a:gd name="T45" fmla="*/ 12 h 42"/>
                <a:gd name="T46" fmla="*/ 34 w 103"/>
                <a:gd name="T47" fmla="*/ 9 h 42"/>
                <a:gd name="T48" fmla="*/ 39 w 103"/>
                <a:gd name="T49" fmla="*/ 7 h 42"/>
                <a:gd name="T50" fmla="*/ 44 w 103"/>
                <a:gd name="T51" fmla="*/ 5 h 42"/>
                <a:gd name="T52" fmla="*/ 50 w 103"/>
                <a:gd name="T53" fmla="*/ 2 h 42"/>
                <a:gd name="T54" fmla="*/ 55 w 103"/>
                <a:gd name="T55" fmla="*/ 1 h 42"/>
                <a:gd name="T56" fmla="*/ 60 w 103"/>
                <a:gd name="T57" fmla="*/ 0 h 42"/>
                <a:gd name="T58" fmla="*/ 66 w 103"/>
                <a:gd name="T59" fmla="*/ 0 h 42"/>
                <a:gd name="T60" fmla="*/ 73 w 103"/>
                <a:gd name="T61" fmla="*/ 0 h 42"/>
                <a:gd name="T62" fmla="*/ 80 w 103"/>
                <a:gd name="T63" fmla="*/ 0 h 42"/>
                <a:gd name="T64" fmla="*/ 88 w 103"/>
                <a:gd name="T65" fmla="*/ 1 h 42"/>
                <a:gd name="T66" fmla="*/ 95 w 103"/>
                <a:gd name="T67" fmla="*/ 4 h 42"/>
                <a:gd name="T68" fmla="*/ 99 w 103"/>
                <a:gd name="T69" fmla="*/ 6 h 42"/>
                <a:gd name="T70" fmla="*/ 103 w 103"/>
                <a:gd name="T71" fmla="*/ 9 h 42"/>
                <a:gd name="T72" fmla="*/ 103 w 103"/>
                <a:gd name="T73" fmla="*/ 13 h 4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3"/>
                <a:gd name="T112" fmla="*/ 0 h 42"/>
                <a:gd name="T113" fmla="*/ 103 w 103"/>
                <a:gd name="T114" fmla="*/ 42 h 4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3" h="42">
                  <a:moveTo>
                    <a:pt x="103" y="13"/>
                  </a:moveTo>
                  <a:lnTo>
                    <a:pt x="100" y="13"/>
                  </a:lnTo>
                  <a:lnTo>
                    <a:pt x="93" y="13"/>
                  </a:lnTo>
                  <a:lnTo>
                    <a:pt x="84" y="13"/>
                  </a:lnTo>
                  <a:lnTo>
                    <a:pt x="73" y="13"/>
                  </a:lnTo>
                  <a:lnTo>
                    <a:pt x="62" y="14"/>
                  </a:lnTo>
                  <a:lnTo>
                    <a:pt x="52" y="14"/>
                  </a:lnTo>
                  <a:lnTo>
                    <a:pt x="44" y="15"/>
                  </a:lnTo>
                  <a:lnTo>
                    <a:pt x="39" y="16"/>
                  </a:lnTo>
                  <a:lnTo>
                    <a:pt x="32" y="21"/>
                  </a:lnTo>
                  <a:lnTo>
                    <a:pt x="23" y="27"/>
                  </a:lnTo>
                  <a:lnTo>
                    <a:pt x="14" y="34"/>
                  </a:lnTo>
                  <a:lnTo>
                    <a:pt x="8" y="39"/>
                  </a:lnTo>
                  <a:lnTo>
                    <a:pt x="5" y="42"/>
                  </a:lnTo>
                  <a:lnTo>
                    <a:pt x="2" y="40"/>
                  </a:lnTo>
                  <a:lnTo>
                    <a:pt x="1" y="38"/>
                  </a:lnTo>
                  <a:lnTo>
                    <a:pt x="0" y="37"/>
                  </a:lnTo>
                  <a:lnTo>
                    <a:pt x="2" y="34"/>
                  </a:lnTo>
                  <a:lnTo>
                    <a:pt x="8" y="27"/>
                  </a:lnTo>
                  <a:lnTo>
                    <a:pt x="16" y="19"/>
                  </a:lnTo>
                  <a:lnTo>
                    <a:pt x="22" y="14"/>
                  </a:lnTo>
                  <a:lnTo>
                    <a:pt x="25" y="13"/>
                  </a:lnTo>
                  <a:lnTo>
                    <a:pt x="29" y="12"/>
                  </a:lnTo>
                  <a:lnTo>
                    <a:pt x="34" y="9"/>
                  </a:lnTo>
                  <a:lnTo>
                    <a:pt x="39" y="7"/>
                  </a:lnTo>
                  <a:lnTo>
                    <a:pt x="44" y="5"/>
                  </a:lnTo>
                  <a:lnTo>
                    <a:pt x="50" y="2"/>
                  </a:lnTo>
                  <a:lnTo>
                    <a:pt x="55" y="1"/>
                  </a:lnTo>
                  <a:lnTo>
                    <a:pt x="60" y="0"/>
                  </a:lnTo>
                  <a:lnTo>
                    <a:pt x="66" y="0"/>
                  </a:lnTo>
                  <a:lnTo>
                    <a:pt x="73" y="0"/>
                  </a:lnTo>
                  <a:lnTo>
                    <a:pt x="80" y="0"/>
                  </a:lnTo>
                  <a:lnTo>
                    <a:pt x="88" y="1"/>
                  </a:lnTo>
                  <a:lnTo>
                    <a:pt x="95" y="4"/>
                  </a:lnTo>
                  <a:lnTo>
                    <a:pt x="99" y="6"/>
                  </a:lnTo>
                  <a:lnTo>
                    <a:pt x="103" y="9"/>
                  </a:lnTo>
                  <a:lnTo>
                    <a:pt x="103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87" name="Freeform 28"/>
            <p:cNvSpPr>
              <a:spLocks noChangeArrowheads="1"/>
            </p:cNvSpPr>
            <p:nvPr/>
          </p:nvSpPr>
          <p:spPr bwMode="auto">
            <a:xfrm>
              <a:off x="508" y="221"/>
              <a:ext cx="20" cy="6"/>
            </a:xfrm>
            <a:custGeom>
              <a:avLst/>
              <a:gdLst>
                <a:gd name="T0" fmla="*/ 41 w 41"/>
                <a:gd name="T1" fmla="*/ 7 h 11"/>
                <a:gd name="T2" fmla="*/ 39 w 41"/>
                <a:gd name="T3" fmla="*/ 6 h 11"/>
                <a:gd name="T4" fmla="*/ 35 w 41"/>
                <a:gd name="T5" fmla="*/ 2 h 11"/>
                <a:gd name="T6" fmla="*/ 28 w 41"/>
                <a:gd name="T7" fmla="*/ 0 h 11"/>
                <a:gd name="T8" fmla="*/ 20 w 41"/>
                <a:gd name="T9" fmla="*/ 0 h 11"/>
                <a:gd name="T10" fmla="*/ 11 w 41"/>
                <a:gd name="T11" fmla="*/ 3 h 11"/>
                <a:gd name="T12" fmla="*/ 4 w 41"/>
                <a:gd name="T13" fmla="*/ 8 h 11"/>
                <a:gd name="T14" fmla="*/ 0 w 41"/>
                <a:gd name="T15" fmla="*/ 11 h 11"/>
                <a:gd name="T16" fmla="*/ 4 w 41"/>
                <a:gd name="T17" fmla="*/ 11 h 11"/>
                <a:gd name="T18" fmla="*/ 11 w 41"/>
                <a:gd name="T19" fmla="*/ 9 h 11"/>
                <a:gd name="T20" fmla="*/ 18 w 41"/>
                <a:gd name="T21" fmla="*/ 7 h 11"/>
                <a:gd name="T22" fmla="*/ 25 w 41"/>
                <a:gd name="T23" fmla="*/ 7 h 11"/>
                <a:gd name="T24" fmla="*/ 29 w 41"/>
                <a:gd name="T25" fmla="*/ 6 h 11"/>
                <a:gd name="T26" fmla="*/ 34 w 41"/>
                <a:gd name="T27" fmla="*/ 6 h 11"/>
                <a:gd name="T28" fmla="*/ 37 w 41"/>
                <a:gd name="T29" fmla="*/ 7 h 11"/>
                <a:gd name="T30" fmla="*/ 39 w 41"/>
                <a:gd name="T31" fmla="*/ 7 h 11"/>
                <a:gd name="T32" fmla="*/ 41 w 41"/>
                <a:gd name="T33" fmla="*/ 7 h 1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1"/>
                <a:gd name="T52" fmla="*/ 0 h 11"/>
                <a:gd name="T53" fmla="*/ 41 w 41"/>
                <a:gd name="T54" fmla="*/ 11 h 1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1" h="11">
                  <a:moveTo>
                    <a:pt x="41" y="7"/>
                  </a:moveTo>
                  <a:lnTo>
                    <a:pt x="39" y="6"/>
                  </a:lnTo>
                  <a:lnTo>
                    <a:pt x="35" y="2"/>
                  </a:lnTo>
                  <a:lnTo>
                    <a:pt x="28" y="0"/>
                  </a:lnTo>
                  <a:lnTo>
                    <a:pt x="20" y="0"/>
                  </a:lnTo>
                  <a:lnTo>
                    <a:pt x="11" y="3"/>
                  </a:lnTo>
                  <a:lnTo>
                    <a:pt x="4" y="8"/>
                  </a:lnTo>
                  <a:lnTo>
                    <a:pt x="0" y="11"/>
                  </a:lnTo>
                  <a:lnTo>
                    <a:pt x="4" y="11"/>
                  </a:lnTo>
                  <a:lnTo>
                    <a:pt x="11" y="9"/>
                  </a:lnTo>
                  <a:lnTo>
                    <a:pt x="18" y="7"/>
                  </a:lnTo>
                  <a:lnTo>
                    <a:pt x="25" y="7"/>
                  </a:lnTo>
                  <a:lnTo>
                    <a:pt x="29" y="6"/>
                  </a:lnTo>
                  <a:lnTo>
                    <a:pt x="34" y="6"/>
                  </a:lnTo>
                  <a:lnTo>
                    <a:pt x="37" y="7"/>
                  </a:lnTo>
                  <a:lnTo>
                    <a:pt x="39" y="7"/>
                  </a:lnTo>
                  <a:lnTo>
                    <a:pt x="41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88" name="Freeform 29"/>
            <p:cNvSpPr>
              <a:spLocks noChangeArrowheads="1"/>
            </p:cNvSpPr>
            <p:nvPr/>
          </p:nvSpPr>
          <p:spPr bwMode="auto">
            <a:xfrm>
              <a:off x="419" y="262"/>
              <a:ext cx="187" cy="171"/>
            </a:xfrm>
            <a:custGeom>
              <a:avLst/>
              <a:gdLst>
                <a:gd name="T0" fmla="*/ 372 w 373"/>
                <a:gd name="T1" fmla="*/ 69 h 341"/>
                <a:gd name="T2" fmla="*/ 371 w 373"/>
                <a:gd name="T3" fmla="*/ 57 h 341"/>
                <a:gd name="T4" fmla="*/ 370 w 373"/>
                <a:gd name="T5" fmla="*/ 56 h 341"/>
                <a:gd name="T6" fmla="*/ 359 w 373"/>
                <a:gd name="T7" fmla="*/ 71 h 341"/>
                <a:gd name="T8" fmla="*/ 342 w 373"/>
                <a:gd name="T9" fmla="*/ 92 h 341"/>
                <a:gd name="T10" fmla="*/ 321 w 373"/>
                <a:gd name="T11" fmla="*/ 110 h 341"/>
                <a:gd name="T12" fmla="*/ 309 w 373"/>
                <a:gd name="T13" fmla="*/ 117 h 341"/>
                <a:gd name="T14" fmla="*/ 290 w 373"/>
                <a:gd name="T15" fmla="*/ 128 h 341"/>
                <a:gd name="T16" fmla="*/ 258 w 373"/>
                <a:gd name="T17" fmla="*/ 141 h 341"/>
                <a:gd name="T18" fmla="*/ 218 w 373"/>
                <a:gd name="T19" fmla="*/ 147 h 341"/>
                <a:gd name="T20" fmla="*/ 173 w 373"/>
                <a:gd name="T21" fmla="*/ 140 h 341"/>
                <a:gd name="T22" fmla="*/ 132 w 373"/>
                <a:gd name="T23" fmla="*/ 132 h 341"/>
                <a:gd name="T24" fmla="*/ 95 w 373"/>
                <a:gd name="T25" fmla="*/ 118 h 341"/>
                <a:gd name="T26" fmla="*/ 59 w 373"/>
                <a:gd name="T27" fmla="*/ 90 h 341"/>
                <a:gd name="T28" fmla="*/ 28 w 373"/>
                <a:gd name="T29" fmla="*/ 54 h 341"/>
                <a:gd name="T30" fmla="*/ 14 w 373"/>
                <a:gd name="T31" fmla="*/ 27 h 341"/>
                <a:gd name="T32" fmla="*/ 6 w 373"/>
                <a:gd name="T33" fmla="*/ 8 h 341"/>
                <a:gd name="T34" fmla="*/ 2 w 373"/>
                <a:gd name="T35" fmla="*/ 0 h 341"/>
                <a:gd name="T36" fmla="*/ 3 w 373"/>
                <a:gd name="T37" fmla="*/ 9 h 341"/>
                <a:gd name="T38" fmla="*/ 18 w 373"/>
                <a:gd name="T39" fmla="*/ 42 h 341"/>
                <a:gd name="T40" fmla="*/ 36 w 373"/>
                <a:gd name="T41" fmla="*/ 85 h 341"/>
                <a:gd name="T42" fmla="*/ 51 w 373"/>
                <a:gd name="T43" fmla="*/ 116 h 341"/>
                <a:gd name="T44" fmla="*/ 56 w 373"/>
                <a:gd name="T45" fmla="*/ 122 h 341"/>
                <a:gd name="T46" fmla="*/ 45 w 373"/>
                <a:gd name="T47" fmla="*/ 128 h 341"/>
                <a:gd name="T48" fmla="*/ 49 w 373"/>
                <a:gd name="T49" fmla="*/ 140 h 341"/>
                <a:gd name="T50" fmla="*/ 72 w 373"/>
                <a:gd name="T51" fmla="*/ 191 h 341"/>
                <a:gd name="T52" fmla="*/ 106 w 373"/>
                <a:gd name="T53" fmla="*/ 260 h 341"/>
                <a:gd name="T54" fmla="*/ 150 w 373"/>
                <a:gd name="T55" fmla="*/ 317 h 341"/>
                <a:gd name="T56" fmla="*/ 225 w 373"/>
                <a:gd name="T57" fmla="*/ 341 h 341"/>
                <a:gd name="T58" fmla="*/ 291 w 373"/>
                <a:gd name="T59" fmla="*/ 335 h 341"/>
                <a:gd name="T60" fmla="*/ 325 w 373"/>
                <a:gd name="T61" fmla="*/ 310 h 341"/>
                <a:gd name="T62" fmla="*/ 336 w 373"/>
                <a:gd name="T63" fmla="*/ 288 h 341"/>
                <a:gd name="T64" fmla="*/ 329 w 373"/>
                <a:gd name="T65" fmla="*/ 273 h 341"/>
                <a:gd name="T66" fmla="*/ 314 w 373"/>
                <a:gd name="T67" fmla="*/ 242 h 341"/>
                <a:gd name="T68" fmla="*/ 303 w 373"/>
                <a:gd name="T69" fmla="*/ 208 h 341"/>
                <a:gd name="T70" fmla="*/ 301 w 373"/>
                <a:gd name="T71" fmla="*/ 178 h 341"/>
                <a:gd name="T72" fmla="*/ 309 w 373"/>
                <a:gd name="T73" fmla="*/ 156 h 341"/>
                <a:gd name="T74" fmla="*/ 327 w 373"/>
                <a:gd name="T75" fmla="*/ 132 h 341"/>
                <a:gd name="T76" fmla="*/ 350 w 373"/>
                <a:gd name="T77" fmla="*/ 106 h 341"/>
                <a:gd name="T78" fmla="*/ 367 w 373"/>
                <a:gd name="T79" fmla="*/ 83 h 34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373"/>
                <a:gd name="T121" fmla="*/ 0 h 341"/>
                <a:gd name="T122" fmla="*/ 373 w 373"/>
                <a:gd name="T123" fmla="*/ 341 h 341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373" h="341">
                  <a:moveTo>
                    <a:pt x="373" y="73"/>
                  </a:moveTo>
                  <a:lnTo>
                    <a:pt x="372" y="69"/>
                  </a:lnTo>
                  <a:lnTo>
                    <a:pt x="372" y="62"/>
                  </a:lnTo>
                  <a:lnTo>
                    <a:pt x="371" y="57"/>
                  </a:lnTo>
                  <a:lnTo>
                    <a:pt x="371" y="54"/>
                  </a:lnTo>
                  <a:lnTo>
                    <a:pt x="370" y="56"/>
                  </a:lnTo>
                  <a:lnTo>
                    <a:pt x="365" y="62"/>
                  </a:lnTo>
                  <a:lnTo>
                    <a:pt x="359" y="71"/>
                  </a:lnTo>
                  <a:lnTo>
                    <a:pt x="351" y="82"/>
                  </a:lnTo>
                  <a:lnTo>
                    <a:pt x="342" y="92"/>
                  </a:lnTo>
                  <a:lnTo>
                    <a:pt x="332" y="102"/>
                  </a:lnTo>
                  <a:lnTo>
                    <a:pt x="321" y="110"/>
                  </a:lnTo>
                  <a:lnTo>
                    <a:pt x="311" y="115"/>
                  </a:lnTo>
                  <a:lnTo>
                    <a:pt x="309" y="117"/>
                  </a:lnTo>
                  <a:lnTo>
                    <a:pt x="302" y="122"/>
                  </a:lnTo>
                  <a:lnTo>
                    <a:pt x="290" y="128"/>
                  </a:lnTo>
                  <a:lnTo>
                    <a:pt x="275" y="135"/>
                  </a:lnTo>
                  <a:lnTo>
                    <a:pt x="258" y="141"/>
                  </a:lnTo>
                  <a:lnTo>
                    <a:pt x="238" y="146"/>
                  </a:lnTo>
                  <a:lnTo>
                    <a:pt x="218" y="147"/>
                  </a:lnTo>
                  <a:lnTo>
                    <a:pt x="195" y="145"/>
                  </a:lnTo>
                  <a:lnTo>
                    <a:pt x="173" y="140"/>
                  </a:lnTo>
                  <a:lnTo>
                    <a:pt x="152" y="137"/>
                  </a:lnTo>
                  <a:lnTo>
                    <a:pt x="132" y="132"/>
                  </a:lnTo>
                  <a:lnTo>
                    <a:pt x="114" y="126"/>
                  </a:lnTo>
                  <a:lnTo>
                    <a:pt x="95" y="118"/>
                  </a:lnTo>
                  <a:lnTo>
                    <a:pt x="77" y="106"/>
                  </a:lnTo>
                  <a:lnTo>
                    <a:pt x="59" y="90"/>
                  </a:lnTo>
                  <a:lnTo>
                    <a:pt x="39" y="69"/>
                  </a:lnTo>
                  <a:lnTo>
                    <a:pt x="28" y="54"/>
                  </a:lnTo>
                  <a:lnTo>
                    <a:pt x="19" y="40"/>
                  </a:lnTo>
                  <a:lnTo>
                    <a:pt x="14" y="27"/>
                  </a:lnTo>
                  <a:lnTo>
                    <a:pt x="9" y="16"/>
                  </a:lnTo>
                  <a:lnTo>
                    <a:pt x="6" y="8"/>
                  </a:lnTo>
                  <a:lnTo>
                    <a:pt x="3" y="2"/>
                  </a:lnTo>
                  <a:lnTo>
                    <a:pt x="2" y="0"/>
                  </a:lnTo>
                  <a:lnTo>
                    <a:pt x="0" y="2"/>
                  </a:lnTo>
                  <a:lnTo>
                    <a:pt x="3" y="9"/>
                  </a:lnTo>
                  <a:lnTo>
                    <a:pt x="10" y="24"/>
                  </a:lnTo>
                  <a:lnTo>
                    <a:pt x="18" y="42"/>
                  </a:lnTo>
                  <a:lnTo>
                    <a:pt x="28" y="64"/>
                  </a:lnTo>
                  <a:lnTo>
                    <a:pt x="36" y="85"/>
                  </a:lnTo>
                  <a:lnTo>
                    <a:pt x="44" y="102"/>
                  </a:lnTo>
                  <a:lnTo>
                    <a:pt x="51" y="116"/>
                  </a:lnTo>
                  <a:lnTo>
                    <a:pt x="54" y="121"/>
                  </a:lnTo>
                  <a:lnTo>
                    <a:pt x="56" y="122"/>
                  </a:lnTo>
                  <a:lnTo>
                    <a:pt x="51" y="125"/>
                  </a:lnTo>
                  <a:lnTo>
                    <a:pt x="45" y="128"/>
                  </a:lnTo>
                  <a:lnTo>
                    <a:pt x="42" y="130"/>
                  </a:lnTo>
                  <a:lnTo>
                    <a:pt x="49" y="140"/>
                  </a:lnTo>
                  <a:lnTo>
                    <a:pt x="59" y="161"/>
                  </a:lnTo>
                  <a:lnTo>
                    <a:pt x="72" y="191"/>
                  </a:lnTo>
                  <a:lnTo>
                    <a:pt x="87" y="226"/>
                  </a:lnTo>
                  <a:lnTo>
                    <a:pt x="106" y="260"/>
                  </a:lnTo>
                  <a:lnTo>
                    <a:pt x="127" y="291"/>
                  </a:lnTo>
                  <a:lnTo>
                    <a:pt x="150" y="317"/>
                  </a:lnTo>
                  <a:lnTo>
                    <a:pt x="174" y="330"/>
                  </a:lnTo>
                  <a:lnTo>
                    <a:pt x="225" y="341"/>
                  </a:lnTo>
                  <a:lnTo>
                    <a:pt x="264" y="341"/>
                  </a:lnTo>
                  <a:lnTo>
                    <a:pt x="291" y="335"/>
                  </a:lnTo>
                  <a:lnTo>
                    <a:pt x="312" y="322"/>
                  </a:lnTo>
                  <a:lnTo>
                    <a:pt x="325" y="310"/>
                  </a:lnTo>
                  <a:lnTo>
                    <a:pt x="333" y="297"/>
                  </a:lnTo>
                  <a:lnTo>
                    <a:pt x="336" y="288"/>
                  </a:lnTo>
                  <a:lnTo>
                    <a:pt x="337" y="284"/>
                  </a:lnTo>
                  <a:lnTo>
                    <a:pt x="329" y="273"/>
                  </a:lnTo>
                  <a:lnTo>
                    <a:pt x="321" y="258"/>
                  </a:lnTo>
                  <a:lnTo>
                    <a:pt x="314" y="242"/>
                  </a:lnTo>
                  <a:lnTo>
                    <a:pt x="309" y="226"/>
                  </a:lnTo>
                  <a:lnTo>
                    <a:pt x="303" y="208"/>
                  </a:lnTo>
                  <a:lnTo>
                    <a:pt x="301" y="192"/>
                  </a:lnTo>
                  <a:lnTo>
                    <a:pt x="301" y="178"/>
                  </a:lnTo>
                  <a:lnTo>
                    <a:pt x="303" y="167"/>
                  </a:lnTo>
                  <a:lnTo>
                    <a:pt x="309" y="156"/>
                  </a:lnTo>
                  <a:lnTo>
                    <a:pt x="317" y="145"/>
                  </a:lnTo>
                  <a:lnTo>
                    <a:pt x="327" y="132"/>
                  </a:lnTo>
                  <a:lnTo>
                    <a:pt x="339" y="118"/>
                  </a:lnTo>
                  <a:lnTo>
                    <a:pt x="350" y="106"/>
                  </a:lnTo>
                  <a:lnTo>
                    <a:pt x="359" y="93"/>
                  </a:lnTo>
                  <a:lnTo>
                    <a:pt x="367" y="83"/>
                  </a:lnTo>
                  <a:lnTo>
                    <a:pt x="373" y="73"/>
                  </a:lnTo>
                  <a:close/>
                </a:path>
              </a:pathLst>
            </a:custGeom>
            <a:solidFill>
              <a:srgbClr val="A37A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89" name="Freeform 30"/>
            <p:cNvSpPr>
              <a:spLocks noChangeArrowheads="1"/>
            </p:cNvSpPr>
            <p:nvPr/>
          </p:nvSpPr>
          <p:spPr bwMode="auto">
            <a:xfrm>
              <a:off x="421" y="223"/>
              <a:ext cx="121" cy="252"/>
            </a:xfrm>
            <a:custGeom>
              <a:avLst/>
              <a:gdLst>
                <a:gd name="T0" fmla="*/ 226 w 243"/>
                <a:gd name="T1" fmla="*/ 253 h 504"/>
                <a:gd name="T2" fmla="*/ 223 w 243"/>
                <a:gd name="T3" fmla="*/ 230 h 504"/>
                <a:gd name="T4" fmla="*/ 217 w 243"/>
                <a:gd name="T5" fmla="*/ 214 h 504"/>
                <a:gd name="T6" fmla="*/ 203 w 243"/>
                <a:gd name="T7" fmla="*/ 200 h 504"/>
                <a:gd name="T8" fmla="*/ 186 w 243"/>
                <a:gd name="T9" fmla="*/ 186 h 504"/>
                <a:gd name="T10" fmla="*/ 173 w 243"/>
                <a:gd name="T11" fmla="*/ 177 h 504"/>
                <a:gd name="T12" fmla="*/ 123 w 243"/>
                <a:gd name="T13" fmla="*/ 167 h 504"/>
                <a:gd name="T14" fmla="*/ 121 w 243"/>
                <a:gd name="T15" fmla="*/ 164 h 504"/>
                <a:gd name="T16" fmla="*/ 119 w 243"/>
                <a:gd name="T17" fmla="*/ 151 h 504"/>
                <a:gd name="T18" fmla="*/ 112 w 243"/>
                <a:gd name="T19" fmla="*/ 112 h 504"/>
                <a:gd name="T20" fmla="*/ 105 w 243"/>
                <a:gd name="T21" fmla="*/ 83 h 504"/>
                <a:gd name="T22" fmla="*/ 103 w 243"/>
                <a:gd name="T23" fmla="*/ 71 h 504"/>
                <a:gd name="T24" fmla="*/ 100 w 243"/>
                <a:gd name="T25" fmla="*/ 33 h 504"/>
                <a:gd name="T26" fmla="*/ 96 w 243"/>
                <a:gd name="T27" fmla="*/ 15 h 504"/>
                <a:gd name="T28" fmla="*/ 87 w 243"/>
                <a:gd name="T29" fmla="*/ 5 h 504"/>
                <a:gd name="T30" fmla="*/ 74 w 243"/>
                <a:gd name="T31" fmla="*/ 0 h 504"/>
                <a:gd name="T32" fmla="*/ 64 w 243"/>
                <a:gd name="T33" fmla="*/ 2 h 504"/>
                <a:gd name="T34" fmla="*/ 52 w 243"/>
                <a:gd name="T35" fmla="*/ 23 h 504"/>
                <a:gd name="T36" fmla="*/ 46 w 243"/>
                <a:gd name="T37" fmla="*/ 64 h 504"/>
                <a:gd name="T38" fmla="*/ 46 w 243"/>
                <a:gd name="T39" fmla="*/ 122 h 504"/>
                <a:gd name="T40" fmla="*/ 49 w 243"/>
                <a:gd name="T41" fmla="*/ 169 h 504"/>
                <a:gd name="T42" fmla="*/ 45 w 243"/>
                <a:gd name="T43" fmla="*/ 178 h 504"/>
                <a:gd name="T44" fmla="*/ 36 w 243"/>
                <a:gd name="T45" fmla="*/ 187 h 504"/>
                <a:gd name="T46" fmla="*/ 23 w 243"/>
                <a:gd name="T47" fmla="*/ 196 h 504"/>
                <a:gd name="T48" fmla="*/ 11 w 243"/>
                <a:gd name="T49" fmla="*/ 207 h 504"/>
                <a:gd name="T50" fmla="*/ 0 w 243"/>
                <a:gd name="T51" fmla="*/ 301 h 504"/>
                <a:gd name="T52" fmla="*/ 7 w 243"/>
                <a:gd name="T53" fmla="*/ 379 h 504"/>
                <a:gd name="T54" fmla="*/ 8 w 243"/>
                <a:gd name="T55" fmla="*/ 385 h 504"/>
                <a:gd name="T56" fmla="*/ 6 w 243"/>
                <a:gd name="T57" fmla="*/ 391 h 504"/>
                <a:gd name="T58" fmla="*/ 21 w 243"/>
                <a:gd name="T59" fmla="*/ 445 h 504"/>
                <a:gd name="T60" fmla="*/ 28 w 243"/>
                <a:gd name="T61" fmla="*/ 503 h 504"/>
                <a:gd name="T62" fmla="*/ 40 w 243"/>
                <a:gd name="T63" fmla="*/ 503 h 504"/>
                <a:gd name="T64" fmla="*/ 52 w 243"/>
                <a:gd name="T65" fmla="*/ 504 h 504"/>
                <a:gd name="T66" fmla="*/ 68 w 243"/>
                <a:gd name="T67" fmla="*/ 499 h 504"/>
                <a:gd name="T68" fmla="*/ 95 w 243"/>
                <a:gd name="T69" fmla="*/ 489 h 504"/>
                <a:gd name="T70" fmla="*/ 122 w 243"/>
                <a:gd name="T71" fmla="*/ 477 h 504"/>
                <a:gd name="T72" fmla="*/ 144 w 243"/>
                <a:gd name="T73" fmla="*/ 465 h 504"/>
                <a:gd name="T74" fmla="*/ 163 w 243"/>
                <a:gd name="T75" fmla="*/ 421 h 504"/>
                <a:gd name="T76" fmla="*/ 167 w 243"/>
                <a:gd name="T77" fmla="*/ 396 h 504"/>
                <a:gd name="T78" fmla="*/ 175 w 243"/>
                <a:gd name="T79" fmla="*/ 400 h 504"/>
                <a:gd name="T80" fmla="*/ 189 w 243"/>
                <a:gd name="T81" fmla="*/ 400 h 504"/>
                <a:gd name="T82" fmla="*/ 203 w 243"/>
                <a:gd name="T83" fmla="*/ 397 h 504"/>
                <a:gd name="T84" fmla="*/ 211 w 243"/>
                <a:gd name="T85" fmla="*/ 390 h 504"/>
                <a:gd name="T86" fmla="*/ 208 w 243"/>
                <a:gd name="T87" fmla="*/ 362 h 504"/>
                <a:gd name="T88" fmla="*/ 206 w 243"/>
                <a:gd name="T89" fmla="*/ 351 h 504"/>
                <a:gd name="T90" fmla="*/ 214 w 243"/>
                <a:gd name="T91" fmla="*/ 355 h 504"/>
                <a:gd name="T92" fmla="*/ 225 w 243"/>
                <a:gd name="T93" fmla="*/ 352 h 504"/>
                <a:gd name="T94" fmla="*/ 235 w 243"/>
                <a:gd name="T95" fmla="*/ 344 h 504"/>
                <a:gd name="T96" fmla="*/ 243 w 243"/>
                <a:gd name="T97" fmla="*/ 332 h 504"/>
                <a:gd name="T98" fmla="*/ 238 w 243"/>
                <a:gd name="T99" fmla="*/ 288 h 504"/>
                <a:gd name="T100" fmla="*/ 226 w 243"/>
                <a:gd name="T101" fmla="*/ 257 h 50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43"/>
                <a:gd name="T154" fmla="*/ 0 h 504"/>
                <a:gd name="T155" fmla="*/ 243 w 243"/>
                <a:gd name="T156" fmla="*/ 504 h 504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43" h="504">
                  <a:moveTo>
                    <a:pt x="226" y="257"/>
                  </a:moveTo>
                  <a:lnTo>
                    <a:pt x="226" y="253"/>
                  </a:lnTo>
                  <a:lnTo>
                    <a:pt x="225" y="242"/>
                  </a:lnTo>
                  <a:lnTo>
                    <a:pt x="223" y="230"/>
                  </a:lnTo>
                  <a:lnTo>
                    <a:pt x="220" y="218"/>
                  </a:lnTo>
                  <a:lnTo>
                    <a:pt x="217" y="214"/>
                  </a:lnTo>
                  <a:lnTo>
                    <a:pt x="211" y="207"/>
                  </a:lnTo>
                  <a:lnTo>
                    <a:pt x="203" y="200"/>
                  </a:lnTo>
                  <a:lnTo>
                    <a:pt x="194" y="193"/>
                  </a:lnTo>
                  <a:lnTo>
                    <a:pt x="186" y="186"/>
                  </a:lnTo>
                  <a:lnTo>
                    <a:pt x="178" y="180"/>
                  </a:lnTo>
                  <a:lnTo>
                    <a:pt x="173" y="177"/>
                  </a:lnTo>
                  <a:lnTo>
                    <a:pt x="171" y="175"/>
                  </a:lnTo>
                  <a:lnTo>
                    <a:pt x="123" y="167"/>
                  </a:lnTo>
                  <a:lnTo>
                    <a:pt x="122" y="166"/>
                  </a:lnTo>
                  <a:lnTo>
                    <a:pt x="121" y="164"/>
                  </a:lnTo>
                  <a:lnTo>
                    <a:pt x="119" y="159"/>
                  </a:lnTo>
                  <a:lnTo>
                    <a:pt x="119" y="151"/>
                  </a:lnTo>
                  <a:lnTo>
                    <a:pt x="118" y="135"/>
                  </a:lnTo>
                  <a:lnTo>
                    <a:pt x="112" y="112"/>
                  </a:lnTo>
                  <a:lnTo>
                    <a:pt x="107" y="93"/>
                  </a:lnTo>
                  <a:lnTo>
                    <a:pt x="105" y="83"/>
                  </a:lnTo>
                  <a:lnTo>
                    <a:pt x="104" y="80"/>
                  </a:lnTo>
                  <a:lnTo>
                    <a:pt x="103" y="71"/>
                  </a:lnTo>
                  <a:lnTo>
                    <a:pt x="102" y="56"/>
                  </a:lnTo>
                  <a:lnTo>
                    <a:pt x="100" y="33"/>
                  </a:lnTo>
                  <a:lnTo>
                    <a:pt x="99" y="22"/>
                  </a:lnTo>
                  <a:lnTo>
                    <a:pt x="96" y="15"/>
                  </a:lnTo>
                  <a:lnTo>
                    <a:pt x="92" y="8"/>
                  </a:lnTo>
                  <a:lnTo>
                    <a:pt x="87" y="5"/>
                  </a:lnTo>
                  <a:lnTo>
                    <a:pt x="81" y="2"/>
                  </a:lnTo>
                  <a:lnTo>
                    <a:pt x="74" y="0"/>
                  </a:lnTo>
                  <a:lnTo>
                    <a:pt x="68" y="0"/>
                  </a:lnTo>
                  <a:lnTo>
                    <a:pt x="64" y="2"/>
                  </a:lnTo>
                  <a:lnTo>
                    <a:pt x="57" y="10"/>
                  </a:lnTo>
                  <a:lnTo>
                    <a:pt x="52" y="23"/>
                  </a:lnTo>
                  <a:lnTo>
                    <a:pt x="49" y="43"/>
                  </a:lnTo>
                  <a:lnTo>
                    <a:pt x="46" y="64"/>
                  </a:lnTo>
                  <a:lnTo>
                    <a:pt x="45" y="90"/>
                  </a:lnTo>
                  <a:lnTo>
                    <a:pt x="46" y="122"/>
                  </a:lnTo>
                  <a:lnTo>
                    <a:pt x="47" y="151"/>
                  </a:lnTo>
                  <a:lnTo>
                    <a:pt x="49" y="169"/>
                  </a:lnTo>
                  <a:lnTo>
                    <a:pt x="47" y="173"/>
                  </a:lnTo>
                  <a:lnTo>
                    <a:pt x="45" y="178"/>
                  </a:lnTo>
                  <a:lnTo>
                    <a:pt x="40" y="182"/>
                  </a:lnTo>
                  <a:lnTo>
                    <a:pt x="36" y="187"/>
                  </a:lnTo>
                  <a:lnTo>
                    <a:pt x="29" y="192"/>
                  </a:lnTo>
                  <a:lnTo>
                    <a:pt x="23" y="196"/>
                  </a:lnTo>
                  <a:lnTo>
                    <a:pt x="16" y="202"/>
                  </a:lnTo>
                  <a:lnTo>
                    <a:pt x="11" y="207"/>
                  </a:lnTo>
                  <a:lnTo>
                    <a:pt x="0" y="242"/>
                  </a:lnTo>
                  <a:lnTo>
                    <a:pt x="0" y="301"/>
                  </a:lnTo>
                  <a:lnTo>
                    <a:pt x="5" y="355"/>
                  </a:lnTo>
                  <a:lnTo>
                    <a:pt x="7" y="379"/>
                  </a:lnTo>
                  <a:lnTo>
                    <a:pt x="7" y="382"/>
                  </a:lnTo>
                  <a:lnTo>
                    <a:pt x="8" y="385"/>
                  </a:lnTo>
                  <a:lnTo>
                    <a:pt x="8" y="389"/>
                  </a:lnTo>
                  <a:lnTo>
                    <a:pt x="6" y="391"/>
                  </a:lnTo>
                  <a:lnTo>
                    <a:pt x="15" y="417"/>
                  </a:lnTo>
                  <a:lnTo>
                    <a:pt x="21" y="445"/>
                  </a:lnTo>
                  <a:lnTo>
                    <a:pt x="24" y="474"/>
                  </a:lnTo>
                  <a:lnTo>
                    <a:pt x="28" y="503"/>
                  </a:lnTo>
                  <a:lnTo>
                    <a:pt x="32" y="503"/>
                  </a:lnTo>
                  <a:lnTo>
                    <a:pt x="40" y="503"/>
                  </a:lnTo>
                  <a:lnTo>
                    <a:pt x="49" y="504"/>
                  </a:lnTo>
                  <a:lnTo>
                    <a:pt x="52" y="504"/>
                  </a:lnTo>
                  <a:lnTo>
                    <a:pt x="59" y="503"/>
                  </a:lnTo>
                  <a:lnTo>
                    <a:pt x="68" y="499"/>
                  </a:lnTo>
                  <a:lnTo>
                    <a:pt x="81" y="495"/>
                  </a:lnTo>
                  <a:lnTo>
                    <a:pt x="95" y="489"/>
                  </a:lnTo>
                  <a:lnTo>
                    <a:pt x="108" y="483"/>
                  </a:lnTo>
                  <a:lnTo>
                    <a:pt x="122" y="477"/>
                  </a:lnTo>
                  <a:lnTo>
                    <a:pt x="135" y="470"/>
                  </a:lnTo>
                  <a:lnTo>
                    <a:pt x="144" y="465"/>
                  </a:lnTo>
                  <a:lnTo>
                    <a:pt x="157" y="446"/>
                  </a:lnTo>
                  <a:lnTo>
                    <a:pt x="163" y="421"/>
                  </a:lnTo>
                  <a:lnTo>
                    <a:pt x="165" y="400"/>
                  </a:lnTo>
                  <a:lnTo>
                    <a:pt x="167" y="396"/>
                  </a:lnTo>
                  <a:lnTo>
                    <a:pt x="171" y="398"/>
                  </a:lnTo>
                  <a:lnTo>
                    <a:pt x="175" y="400"/>
                  </a:lnTo>
                  <a:lnTo>
                    <a:pt x="182" y="400"/>
                  </a:lnTo>
                  <a:lnTo>
                    <a:pt x="189" y="400"/>
                  </a:lnTo>
                  <a:lnTo>
                    <a:pt x="196" y="399"/>
                  </a:lnTo>
                  <a:lnTo>
                    <a:pt x="203" y="397"/>
                  </a:lnTo>
                  <a:lnTo>
                    <a:pt x="208" y="393"/>
                  </a:lnTo>
                  <a:lnTo>
                    <a:pt x="211" y="390"/>
                  </a:lnTo>
                  <a:lnTo>
                    <a:pt x="211" y="377"/>
                  </a:lnTo>
                  <a:lnTo>
                    <a:pt x="208" y="362"/>
                  </a:lnTo>
                  <a:lnTo>
                    <a:pt x="204" y="351"/>
                  </a:lnTo>
                  <a:lnTo>
                    <a:pt x="206" y="351"/>
                  </a:lnTo>
                  <a:lnTo>
                    <a:pt x="210" y="354"/>
                  </a:lnTo>
                  <a:lnTo>
                    <a:pt x="214" y="355"/>
                  </a:lnTo>
                  <a:lnTo>
                    <a:pt x="220" y="354"/>
                  </a:lnTo>
                  <a:lnTo>
                    <a:pt x="225" y="352"/>
                  </a:lnTo>
                  <a:lnTo>
                    <a:pt x="231" y="348"/>
                  </a:lnTo>
                  <a:lnTo>
                    <a:pt x="235" y="344"/>
                  </a:lnTo>
                  <a:lnTo>
                    <a:pt x="240" y="338"/>
                  </a:lnTo>
                  <a:lnTo>
                    <a:pt x="243" y="332"/>
                  </a:lnTo>
                  <a:lnTo>
                    <a:pt x="243" y="314"/>
                  </a:lnTo>
                  <a:lnTo>
                    <a:pt x="238" y="288"/>
                  </a:lnTo>
                  <a:lnTo>
                    <a:pt x="229" y="267"/>
                  </a:lnTo>
                  <a:lnTo>
                    <a:pt x="226" y="2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90" name="Freeform 31"/>
            <p:cNvSpPr>
              <a:spLocks noChangeArrowheads="1"/>
            </p:cNvSpPr>
            <p:nvPr/>
          </p:nvSpPr>
          <p:spPr bwMode="auto">
            <a:xfrm>
              <a:off x="82" y="228"/>
              <a:ext cx="454" cy="409"/>
            </a:xfrm>
            <a:custGeom>
              <a:avLst/>
              <a:gdLst>
                <a:gd name="T0" fmla="*/ 696 w 909"/>
                <a:gd name="T1" fmla="*/ 289 h 818"/>
                <a:gd name="T2" fmla="*/ 721 w 909"/>
                <a:gd name="T3" fmla="*/ 194 h 818"/>
                <a:gd name="T4" fmla="*/ 731 w 909"/>
                <a:gd name="T5" fmla="*/ 175 h 818"/>
                <a:gd name="T6" fmla="*/ 729 w 909"/>
                <a:gd name="T7" fmla="*/ 102 h 818"/>
                <a:gd name="T8" fmla="*/ 734 w 909"/>
                <a:gd name="T9" fmla="*/ 32 h 818"/>
                <a:gd name="T10" fmla="*/ 742 w 909"/>
                <a:gd name="T11" fmla="*/ 1 h 818"/>
                <a:gd name="T12" fmla="*/ 753 w 909"/>
                <a:gd name="T13" fmla="*/ 0 h 818"/>
                <a:gd name="T14" fmla="*/ 768 w 909"/>
                <a:gd name="T15" fmla="*/ 21 h 818"/>
                <a:gd name="T16" fmla="*/ 773 w 909"/>
                <a:gd name="T17" fmla="*/ 72 h 818"/>
                <a:gd name="T18" fmla="*/ 776 w 909"/>
                <a:gd name="T19" fmla="*/ 87 h 818"/>
                <a:gd name="T20" fmla="*/ 784 w 909"/>
                <a:gd name="T21" fmla="*/ 134 h 818"/>
                <a:gd name="T22" fmla="*/ 792 w 909"/>
                <a:gd name="T23" fmla="*/ 172 h 818"/>
                <a:gd name="T24" fmla="*/ 843 w 909"/>
                <a:gd name="T25" fmla="*/ 171 h 818"/>
                <a:gd name="T26" fmla="*/ 863 w 909"/>
                <a:gd name="T27" fmla="*/ 186 h 818"/>
                <a:gd name="T28" fmla="*/ 885 w 909"/>
                <a:gd name="T29" fmla="*/ 206 h 818"/>
                <a:gd name="T30" fmla="*/ 893 w 909"/>
                <a:gd name="T31" fmla="*/ 232 h 818"/>
                <a:gd name="T32" fmla="*/ 896 w 909"/>
                <a:gd name="T33" fmla="*/ 257 h 818"/>
                <a:gd name="T34" fmla="*/ 909 w 909"/>
                <a:gd name="T35" fmla="*/ 318 h 818"/>
                <a:gd name="T36" fmla="*/ 883 w 909"/>
                <a:gd name="T37" fmla="*/ 334 h 818"/>
                <a:gd name="T38" fmla="*/ 877 w 909"/>
                <a:gd name="T39" fmla="*/ 343 h 818"/>
                <a:gd name="T40" fmla="*/ 877 w 909"/>
                <a:gd name="T41" fmla="*/ 375 h 818"/>
                <a:gd name="T42" fmla="*/ 860 w 909"/>
                <a:gd name="T43" fmla="*/ 380 h 818"/>
                <a:gd name="T44" fmla="*/ 843 w 909"/>
                <a:gd name="T45" fmla="*/ 377 h 818"/>
                <a:gd name="T46" fmla="*/ 835 w 909"/>
                <a:gd name="T47" fmla="*/ 399 h 818"/>
                <a:gd name="T48" fmla="*/ 806 w 909"/>
                <a:gd name="T49" fmla="*/ 448 h 818"/>
                <a:gd name="T50" fmla="*/ 769 w 909"/>
                <a:gd name="T51" fmla="*/ 466 h 818"/>
                <a:gd name="T52" fmla="*/ 735 w 909"/>
                <a:gd name="T53" fmla="*/ 479 h 818"/>
                <a:gd name="T54" fmla="*/ 706 w 909"/>
                <a:gd name="T55" fmla="*/ 493 h 818"/>
                <a:gd name="T56" fmla="*/ 615 w 909"/>
                <a:gd name="T57" fmla="*/ 545 h 818"/>
                <a:gd name="T58" fmla="*/ 488 w 909"/>
                <a:gd name="T59" fmla="*/ 619 h 818"/>
                <a:gd name="T60" fmla="*/ 361 w 909"/>
                <a:gd name="T61" fmla="*/ 693 h 818"/>
                <a:gd name="T62" fmla="*/ 270 w 909"/>
                <a:gd name="T63" fmla="*/ 746 h 818"/>
                <a:gd name="T64" fmla="*/ 243 w 909"/>
                <a:gd name="T65" fmla="*/ 762 h 818"/>
                <a:gd name="T66" fmla="*/ 223 w 909"/>
                <a:gd name="T67" fmla="*/ 775 h 818"/>
                <a:gd name="T68" fmla="*/ 192 w 909"/>
                <a:gd name="T69" fmla="*/ 795 h 818"/>
                <a:gd name="T70" fmla="*/ 151 w 909"/>
                <a:gd name="T71" fmla="*/ 811 h 818"/>
                <a:gd name="T72" fmla="*/ 101 w 909"/>
                <a:gd name="T73" fmla="*/ 818 h 818"/>
                <a:gd name="T74" fmla="*/ 46 w 909"/>
                <a:gd name="T75" fmla="*/ 806 h 818"/>
                <a:gd name="T76" fmla="*/ 0 w 909"/>
                <a:gd name="T77" fmla="*/ 744 h 818"/>
                <a:gd name="T78" fmla="*/ 30 w 909"/>
                <a:gd name="T79" fmla="*/ 676 h 818"/>
                <a:gd name="T80" fmla="*/ 53 w 909"/>
                <a:gd name="T81" fmla="*/ 642 h 818"/>
                <a:gd name="T82" fmla="*/ 92 w 909"/>
                <a:gd name="T83" fmla="*/ 594 h 818"/>
                <a:gd name="T84" fmla="*/ 133 w 909"/>
                <a:gd name="T85" fmla="*/ 551 h 818"/>
                <a:gd name="T86" fmla="*/ 155 w 909"/>
                <a:gd name="T87" fmla="*/ 540 h 818"/>
                <a:gd name="T88" fmla="*/ 192 w 909"/>
                <a:gd name="T89" fmla="*/ 519 h 818"/>
                <a:gd name="T90" fmla="*/ 220 w 909"/>
                <a:gd name="T91" fmla="*/ 510 h 818"/>
                <a:gd name="T92" fmla="*/ 237 w 909"/>
                <a:gd name="T93" fmla="*/ 517 h 818"/>
                <a:gd name="T94" fmla="*/ 252 w 909"/>
                <a:gd name="T95" fmla="*/ 525 h 818"/>
                <a:gd name="T96" fmla="*/ 261 w 909"/>
                <a:gd name="T97" fmla="*/ 526 h 818"/>
                <a:gd name="T98" fmla="*/ 306 w 909"/>
                <a:gd name="T99" fmla="*/ 512 h 818"/>
                <a:gd name="T100" fmla="*/ 359 w 909"/>
                <a:gd name="T101" fmla="*/ 496 h 818"/>
                <a:gd name="T102" fmla="*/ 394 w 909"/>
                <a:gd name="T103" fmla="*/ 486 h 818"/>
                <a:gd name="T104" fmla="*/ 458 w 909"/>
                <a:gd name="T105" fmla="*/ 466 h 818"/>
                <a:gd name="T106" fmla="*/ 540 w 909"/>
                <a:gd name="T107" fmla="*/ 439 h 818"/>
                <a:gd name="T108" fmla="*/ 620 w 909"/>
                <a:gd name="T109" fmla="*/ 409 h 818"/>
                <a:gd name="T110" fmla="*/ 676 w 909"/>
                <a:gd name="T111" fmla="*/ 380 h 81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909"/>
                <a:gd name="T169" fmla="*/ 0 h 818"/>
                <a:gd name="T170" fmla="*/ 909 w 909"/>
                <a:gd name="T171" fmla="*/ 818 h 81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909" h="818">
                  <a:moveTo>
                    <a:pt x="692" y="364"/>
                  </a:moveTo>
                  <a:lnTo>
                    <a:pt x="693" y="341"/>
                  </a:lnTo>
                  <a:lnTo>
                    <a:pt x="696" y="289"/>
                  </a:lnTo>
                  <a:lnTo>
                    <a:pt x="701" y="235"/>
                  </a:lnTo>
                  <a:lnTo>
                    <a:pt x="711" y="204"/>
                  </a:lnTo>
                  <a:lnTo>
                    <a:pt x="721" y="194"/>
                  </a:lnTo>
                  <a:lnTo>
                    <a:pt x="728" y="189"/>
                  </a:lnTo>
                  <a:lnTo>
                    <a:pt x="731" y="182"/>
                  </a:lnTo>
                  <a:lnTo>
                    <a:pt x="731" y="175"/>
                  </a:lnTo>
                  <a:lnTo>
                    <a:pt x="730" y="159"/>
                  </a:lnTo>
                  <a:lnTo>
                    <a:pt x="729" y="131"/>
                  </a:lnTo>
                  <a:lnTo>
                    <a:pt x="729" y="102"/>
                  </a:lnTo>
                  <a:lnTo>
                    <a:pt x="729" y="78"/>
                  </a:lnTo>
                  <a:lnTo>
                    <a:pt x="731" y="56"/>
                  </a:lnTo>
                  <a:lnTo>
                    <a:pt x="734" y="32"/>
                  </a:lnTo>
                  <a:lnTo>
                    <a:pt x="737" y="12"/>
                  </a:lnTo>
                  <a:lnTo>
                    <a:pt x="742" y="0"/>
                  </a:lnTo>
                  <a:lnTo>
                    <a:pt x="742" y="1"/>
                  </a:lnTo>
                  <a:lnTo>
                    <a:pt x="743" y="0"/>
                  </a:lnTo>
                  <a:lnTo>
                    <a:pt x="747" y="0"/>
                  </a:lnTo>
                  <a:lnTo>
                    <a:pt x="753" y="0"/>
                  </a:lnTo>
                  <a:lnTo>
                    <a:pt x="758" y="3"/>
                  </a:lnTo>
                  <a:lnTo>
                    <a:pt x="764" y="10"/>
                  </a:lnTo>
                  <a:lnTo>
                    <a:pt x="768" y="21"/>
                  </a:lnTo>
                  <a:lnTo>
                    <a:pt x="770" y="41"/>
                  </a:lnTo>
                  <a:lnTo>
                    <a:pt x="772" y="61"/>
                  </a:lnTo>
                  <a:lnTo>
                    <a:pt x="773" y="72"/>
                  </a:lnTo>
                  <a:lnTo>
                    <a:pt x="774" y="79"/>
                  </a:lnTo>
                  <a:lnTo>
                    <a:pt x="774" y="80"/>
                  </a:lnTo>
                  <a:lnTo>
                    <a:pt x="776" y="87"/>
                  </a:lnTo>
                  <a:lnTo>
                    <a:pt x="780" y="103"/>
                  </a:lnTo>
                  <a:lnTo>
                    <a:pt x="783" y="121"/>
                  </a:lnTo>
                  <a:lnTo>
                    <a:pt x="784" y="134"/>
                  </a:lnTo>
                  <a:lnTo>
                    <a:pt x="785" y="146"/>
                  </a:lnTo>
                  <a:lnTo>
                    <a:pt x="789" y="161"/>
                  </a:lnTo>
                  <a:lnTo>
                    <a:pt x="792" y="172"/>
                  </a:lnTo>
                  <a:lnTo>
                    <a:pt x="794" y="177"/>
                  </a:lnTo>
                  <a:lnTo>
                    <a:pt x="841" y="170"/>
                  </a:lnTo>
                  <a:lnTo>
                    <a:pt x="843" y="171"/>
                  </a:lnTo>
                  <a:lnTo>
                    <a:pt x="848" y="175"/>
                  </a:lnTo>
                  <a:lnTo>
                    <a:pt x="855" y="179"/>
                  </a:lnTo>
                  <a:lnTo>
                    <a:pt x="863" y="186"/>
                  </a:lnTo>
                  <a:lnTo>
                    <a:pt x="871" y="193"/>
                  </a:lnTo>
                  <a:lnTo>
                    <a:pt x="879" y="199"/>
                  </a:lnTo>
                  <a:lnTo>
                    <a:pt x="885" y="206"/>
                  </a:lnTo>
                  <a:lnTo>
                    <a:pt x="888" y="210"/>
                  </a:lnTo>
                  <a:lnTo>
                    <a:pt x="890" y="221"/>
                  </a:lnTo>
                  <a:lnTo>
                    <a:pt x="893" y="232"/>
                  </a:lnTo>
                  <a:lnTo>
                    <a:pt x="893" y="243"/>
                  </a:lnTo>
                  <a:lnTo>
                    <a:pt x="893" y="247"/>
                  </a:lnTo>
                  <a:lnTo>
                    <a:pt x="896" y="257"/>
                  </a:lnTo>
                  <a:lnTo>
                    <a:pt x="903" y="277"/>
                  </a:lnTo>
                  <a:lnTo>
                    <a:pt x="909" y="300"/>
                  </a:lnTo>
                  <a:lnTo>
                    <a:pt x="909" y="318"/>
                  </a:lnTo>
                  <a:lnTo>
                    <a:pt x="902" y="328"/>
                  </a:lnTo>
                  <a:lnTo>
                    <a:pt x="893" y="334"/>
                  </a:lnTo>
                  <a:lnTo>
                    <a:pt x="883" y="334"/>
                  </a:lnTo>
                  <a:lnTo>
                    <a:pt x="875" y="329"/>
                  </a:lnTo>
                  <a:lnTo>
                    <a:pt x="874" y="329"/>
                  </a:lnTo>
                  <a:lnTo>
                    <a:pt x="877" y="343"/>
                  </a:lnTo>
                  <a:lnTo>
                    <a:pt x="879" y="359"/>
                  </a:lnTo>
                  <a:lnTo>
                    <a:pt x="879" y="372"/>
                  </a:lnTo>
                  <a:lnTo>
                    <a:pt x="877" y="375"/>
                  </a:lnTo>
                  <a:lnTo>
                    <a:pt x="872" y="377"/>
                  </a:lnTo>
                  <a:lnTo>
                    <a:pt x="866" y="379"/>
                  </a:lnTo>
                  <a:lnTo>
                    <a:pt x="860" y="380"/>
                  </a:lnTo>
                  <a:lnTo>
                    <a:pt x="853" y="380"/>
                  </a:lnTo>
                  <a:lnTo>
                    <a:pt x="848" y="379"/>
                  </a:lnTo>
                  <a:lnTo>
                    <a:pt x="843" y="377"/>
                  </a:lnTo>
                  <a:lnTo>
                    <a:pt x="841" y="374"/>
                  </a:lnTo>
                  <a:lnTo>
                    <a:pt x="838" y="380"/>
                  </a:lnTo>
                  <a:lnTo>
                    <a:pt x="835" y="399"/>
                  </a:lnTo>
                  <a:lnTo>
                    <a:pt x="828" y="425"/>
                  </a:lnTo>
                  <a:lnTo>
                    <a:pt x="815" y="442"/>
                  </a:lnTo>
                  <a:lnTo>
                    <a:pt x="806" y="448"/>
                  </a:lnTo>
                  <a:lnTo>
                    <a:pt x="796" y="454"/>
                  </a:lnTo>
                  <a:lnTo>
                    <a:pt x="782" y="460"/>
                  </a:lnTo>
                  <a:lnTo>
                    <a:pt x="769" y="466"/>
                  </a:lnTo>
                  <a:lnTo>
                    <a:pt x="757" y="472"/>
                  </a:lnTo>
                  <a:lnTo>
                    <a:pt x="745" y="475"/>
                  </a:lnTo>
                  <a:lnTo>
                    <a:pt x="735" y="479"/>
                  </a:lnTo>
                  <a:lnTo>
                    <a:pt x="729" y="480"/>
                  </a:lnTo>
                  <a:lnTo>
                    <a:pt x="722" y="483"/>
                  </a:lnTo>
                  <a:lnTo>
                    <a:pt x="706" y="493"/>
                  </a:lnTo>
                  <a:lnTo>
                    <a:pt x="682" y="507"/>
                  </a:lnTo>
                  <a:lnTo>
                    <a:pt x="651" y="524"/>
                  </a:lnTo>
                  <a:lnTo>
                    <a:pt x="615" y="545"/>
                  </a:lnTo>
                  <a:lnTo>
                    <a:pt x="575" y="569"/>
                  </a:lnTo>
                  <a:lnTo>
                    <a:pt x="532" y="593"/>
                  </a:lnTo>
                  <a:lnTo>
                    <a:pt x="488" y="619"/>
                  </a:lnTo>
                  <a:lnTo>
                    <a:pt x="444" y="645"/>
                  </a:lnTo>
                  <a:lnTo>
                    <a:pt x="402" y="670"/>
                  </a:lnTo>
                  <a:lnTo>
                    <a:pt x="361" y="693"/>
                  </a:lnTo>
                  <a:lnTo>
                    <a:pt x="326" y="715"/>
                  </a:lnTo>
                  <a:lnTo>
                    <a:pt x="295" y="732"/>
                  </a:lnTo>
                  <a:lnTo>
                    <a:pt x="270" y="746"/>
                  </a:lnTo>
                  <a:lnTo>
                    <a:pt x="254" y="757"/>
                  </a:lnTo>
                  <a:lnTo>
                    <a:pt x="246" y="760"/>
                  </a:lnTo>
                  <a:lnTo>
                    <a:pt x="243" y="762"/>
                  </a:lnTo>
                  <a:lnTo>
                    <a:pt x="238" y="765"/>
                  </a:lnTo>
                  <a:lnTo>
                    <a:pt x="231" y="769"/>
                  </a:lnTo>
                  <a:lnTo>
                    <a:pt x="223" y="775"/>
                  </a:lnTo>
                  <a:lnTo>
                    <a:pt x="214" y="781"/>
                  </a:lnTo>
                  <a:lnTo>
                    <a:pt x="204" y="788"/>
                  </a:lnTo>
                  <a:lnTo>
                    <a:pt x="192" y="795"/>
                  </a:lnTo>
                  <a:lnTo>
                    <a:pt x="179" y="800"/>
                  </a:lnTo>
                  <a:lnTo>
                    <a:pt x="166" y="806"/>
                  </a:lnTo>
                  <a:lnTo>
                    <a:pt x="151" y="811"/>
                  </a:lnTo>
                  <a:lnTo>
                    <a:pt x="134" y="814"/>
                  </a:lnTo>
                  <a:lnTo>
                    <a:pt x="118" y="816"/>
                  </a:lnTo>
                  <a:lnTo>
                    <a:pt x="101" y="818"/>
                  </a:lnTo>
                  <a:lnTo>
                    <a:pt x="84" y="816"/>
                  </a:lnTo>
                  <a:lnTo>
                    <a:pt x="64" y="813"/>
                  </a:lnTo>
                  <a:lnTo>
                    <a:pt x="46" y="806"/>
                  </a:lnTo>
                  <a:lnTo>
                    <a:pt x="16" y="789"/>
                  </a:lnTo>
                  <a:lnTo>
                    <a:pt x="2" y="767"/>
                  </a:lnTo>
                  <a:lnTo>
                    <a:pt x="0" y="744"/>
                  </a:lnTo>
                  <a:lnTo>
                    <a:pt x="5" y="720"/>
                  </a:lnTo>
                  <a:lnTo>
                    <a:pt x="17" y="697"/>
                  </a:lnTo>
                  <a:lnTo>
                    <a:pt x="30" y="676"/>
                  </a:lnTo>
                  <a:lnTo>
                    <a:pt x="41" y="661"/>
                  </a:lnTo>
                  <a:lnTo>
                    <a:pt x="47" y="652"/>
                  </a:lnTo>
                  <a:lnTo>
                    <a:pt x="53" y="642"/>
                  </a:lnTo>
                  <a:lnTo>
                    <a:pt x="63" y="629"/>
                  </a:lnTo>
                  <a:lnTo>
                    <a:pt x="77" y="613"/>
                  </a:lnTo>
                  <a:lnTo>
                    <a:pt x="92" y="594"/>
                  </a:lnTo>
                  <a:lnTo>
                    <a:pt x="108" y="577"/>
                  </a:lnTo>
                  <a:lnTo>
                    <a:pt x="122" y="562"/>
                  </a:lnTo>
                  <a:lnTo>
                    <a:pt x="133" y="551"/>
                  </a:lnTo>
                  <a:lnTo>
                    <a:pt x="140" y="547"/>
                  </a:lnTo>
                  <a:lnTo>
                    <a:pt x="146" y="545"/>
                  </a:lnTo>
                  <a:lnTo>
                    <a:pt x="155" y="540"/>
                  </a:lnTo>
                  <a:lnTo>
                    <a:pt x="167" y="533"/>
                  </a:lnTo>
                  <a:lnTo>
                    <a:pt x="179" y="526"/>
                  </a:lnTo>
                  <a:lnTo>
                    <a:pt x="192" y="519"/>
                  </a:lnTo>
                  <a:lnTo>
                    <a:pt x="204" y="513"/>
                  </a:lnTo>
                  <a:lnTo>
                    <a:pt x="213" y="510"/>
                  </a:lnTo>
                  <a:lnTo>
                    <a:pt x="220" y="510"/>
                  </a:lnTo>
                  <a:lnTo>
                    <a:pt x="224" y="512"/>
                  </a:lnTo>
                  <a:lnTo>
                    <a:pt x="230" y="515"/>
                  </a:lnTo>
                  <a:lnTo>
                    <a:pt x="237" y="517"/>
                  </a:lnTo>
                  <a:lnTo>
                    <a:pt x="243" y="520"/>
                  </a:lnTo>
                  <a:lnTo>
                    <a:pt x="249" y="523"/>
                  </a:lnTo>
                  <a:lnTo>
                    <a:pt x="252" y="525"/>
                  </a:lnTo>
                  <a:lnTo>
                    <a:pt x="255" y="526"/>
                  </a:lnTo>
                  <a:lnTo>
                    <a:pt x="257" y="527"/>
                  </a:lnTo>
                  <a:lnTo>
                    <a:pt x="261" y="526"/>
                  </a:lnTo>
                  <a:lnTo>
                    <a:pt x="272" y="523"/>
                  </a:lnTo>
                  <a:lnTo>
                    <a:pt x="288" y="518"/>
                  </a:lnTo>
                  <a:lnTo>
                    <a:pt x="306" y="512"/>
                  </a:lnTo>
                  <a:lnTo>
                    <a:pt x="326" y="507"/>
                  </a:lnTo>
                  <a:lnTo>
                    <a:pt x="344" y="501"/>
                  </a:lnTo>
                  <a:lnTo>
                    <a:pt x="359" y="496"/>
                  </a:lnTo>
                  <a:lnTo>
                    <a:pt x="370" y="493"/>
                  </a:lnTo>
                  <a:lnTo>
                    <a:pt x="379" y="489"/>
                  </a:lnTo>
                  <a:lnTo>
                    <a:pt x="394" y="486"/>
                  </a:lnTo>
                  <a:lnTo>
                    <a:pt x="412" y="480"/>
                  </a:lnTo>
                  <a:lnTo>
                    <a:pt x="434" y="473"/>
                  </a:lnTo>
                  <a:lnTo>
                    <a:pt x="458" y="466"/>
                  </a:lnTo>
                  <a:lnTo>
                    <a:pt x="485" y="457"/>
                  </a:lnTo>
                  <a:lnTo>
                    <a:pt x="512" y="449"/>
                  </a:lnTo>
                  <a:lnTo>
                    <a:pt x="540" y="439"/>
                  </a:lnTo>
                  <a:lnTo>
                    <a:pt x="568" y="429"/>
                  </a:lnTo>
                  <a:lnTo>
                    <a:pt x="594" y="419"/>
                  </a:lnTo>
                  <a:lnTo>
                    <a:pt x="620" y="409"/>
                  </a:lnTo>
                  <a:lnTo>
                    <a:pt x="643" y="399"/>
                  </a:lnTo>
                  <a:lnTo>
                    <a:pt x="661" y="389"/>
                  </a:lnTo>
                  <a:lnTo>
                    <a:pt x="676" y="380"/>
                  </a:lnTo>
                  <a:lnTo>
                    <a:pt x="688" y="372"/>
                  </a:lnTo>
                  <a:lnTo>
                    <a:pt x="692" y="364"/>
                  </a:lnTo>
                  <a:close/>
                </a:path>
              </a:pathLst>
            </a:custGeom>
            <a:solidFill>
              <a:srgbClr val="FFD6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91" name="Freeform 32"/>
            <p:cNvSpPr>
              <a:spLocks noChangeArrowheads="1"/>
            </p:cNvSpPr>
            <p:nvPr/>
          </p:nvSpPr>
          <p:spPr bwMode="auto">
            <a:xfrm>
              <a:off x="481" y="203"/>
              <a:ext cx="21" cy="55"/>
            </a:xfrm>
            <a:custGeom>
              <a:avLst/>
              <a:gdLst>
                <a:gd name="T0" fmla="*/ 42 w 42"/>
                <a:gd name="T1" fmla="*/ 15 h 111"/>
                <a:gd name="T2" fmla="*/ 39 w 42"/>
                <a:gd name="T3" fmla="*/ 18 h 111"/>
                <a:gd name="T4" fmla="*/ 34 w 42"/>
                <a:gd name="T5" fmla="*/ 28 h 111"/>
                <a:gd name="T6" fmla="*/ 30 w 42"/>
                <a:gd name="T7" fmla="*/ 39 h 111"/>
                <a:gd name="T8" fmla="*/ 34 w 42"/>
                <a:gd name="T9" fmla="*/ 48 h 111"/>
                <a:gd name="T10" fmla="*/ 34 w 42"/>
                <a:gd name="T11" fmla="*/ 54 h 111"/>
                <a:gd name="T12" fmla="*/ 31 w 42"/>
                <a:gd name="T13" fmla="*/ 62 h 111"/>
                <a:gd name="T14" fmla="*/ 26 w 42"/>
                <a:gd name="T15" fmla="*/ 73 h 111"/>
                <a:gd name="T16" fmla="*/ 19 w 42"/>
                <a:gd name="T17" fmla="*/ 83 h 111"/>
                <a:gd name="T18" fmla="*/ 12 w 42"/>
                <a:gd name="T19" fmla="*/ 93 h 111"/>
                <a:gd name="T20" fmla="*/ 6 w 42"/>
                <a:gd name="T21" fmla="*/ 103 h 111"/>
                <a:gd name="T22" fmla="*/ 1 w 42"/>
                <a:gd name="T23" fmla="*/ 108 h 111"/>
                <a:gd name="T24" fmla="*/ 0 w 42"/>
                <a:gd name="T25" fmla="*/ 111 h 111"/>
                <a:gd name="T26" fmla="*/ 5 w 42"/>
                <a:gd name="T27" fmla="*/ 96 h 111"/>
                <a:gd name="T28" fmla="*/ 14 w 42"/>
                <a:gd name="T29" fmla="*/ 62 h 111"/>
                <a:gd name="T30" fmla="*/ 22 w 42"/>
                <a:gd name="T31" fmla="*/ 25 h 111"/>
                <a:gd name="T32" fmla="*/ 23 w 42"/>
                <a:gd name="T33" fmla="*/ 3 h 111"/>
                <a:gd name="T34" fmla="*/ 23 w 42"/>
                <a:gd name="T35" fmla="*/ 0 h 111"/>
                <a:gd name="T36" fmla="*/ 30 w 42"/>
                <a:gd name="T37" fmla="*/ 5 h 111"/>
                <a:gd name="T38" fmla="*/ 38 w 42"/>
                <a:gd name="T39" fmla="*/ 12 h 111"/>
                <a:gd name="T40" fmla="*/ 42 w 42"/>
                <a:gd name="T41" fmla="*/ 15 h 11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2"/>
                <a:gd name="T64" fmla="*/ 0 h 111"/>
                <a:gd name="T65" fmla="*/ 42 w 42"/>
                <a:gd name="T66" fmla="*/ 111 h 111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2" h="111">
                  <a:moveTo>
                    <a:pt x="42" y="15"/>
                  </a:moveTo>
                  <a:lnTo>
                    <a:pt x="39" y="18"/>
                  </a:lnTo>
                  <a:lnTo>
                    <a:pt x="34" y="28"/>
                  </a:lnTo>
                  <a:lnTo>
                    <a:pt x="30" y="39"/>
                  </a:lnTo>
                  <a:lnTo>
                    <a:pt x="34" y="48"/>
                  </a:lnTo>
                  <a:lnTo>
                    <a:pt x="34" y="54"/>
                  </a:lnTo>
                  <a:lnTo>
                    <a:pt x="31" y="62"/>
                  </a:lnTo>
                  <a:lnTo>
                    <a:pt x="26" y="73"/>
                  </a:lnTo>
                  <a:lnTo>
                    <a:pt x="19" y="83"/>
                  </a:lnTo>
                  <a:lnTo>
                    <a:pt x="12" y="93"/>
                  </a:lnTo>
                  <a:lnTo>
                    <a:pt x="6" y="103"/>
                  </a:lnTo>
                  <a:lnTo>
                    <a:pt x="1" y="108"/>
                  </a:lnTo>
                  <a:lnTo>
                    <a:pt x="0" y="111"/>
                  </a:lnTo>
                  <a:lnTo>
                    <a:pt x="5" y="96"/>
                  </a:lnTo>
                  <a:lnTo>
                    <a:pt x="14" y="62"/>
                  </a:lnTo>
                  <a:lnTo>
                    <a:pt x="22" y="25"/>
                  </a:lnTo>
                  <a:lnTo>
                    <a:pt x="23" y="3"/>
                  </a:lnTo>
                  <a:lnTo>
                    <a:pt x="23" y="0"/>
                  </a:lnTo>
                  <a:lnTo>
                    <a:pt x="30" y="5"/>
                  </a:lnTo>
                  <a:lnTo>
                    <a:pt x="38" y="12"/>
                  </a:lnTo>
                  <a:lnTo>
                    <a:pt x="42" y="15"/>
                  </a:lnTo>
                  <a:close/>
                </a:path>
              </a:pathLst>
            </a:custGeom>
            <a:solidFill>
              <a:srgbClr val="A077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92" name="Freeform 33"/>
            <p:cNvSpPr>
              <a:spLocks noChangeArrowheads="1"/>
            </p:cNvSpPr>
            <p:nvPr/>
          </p:nvSpPr>
          <p:spPr bwMode="auto">
            <a:xfrm>
              <a:off x="554" y="204"/>
              <a:ext cx="28" cy="22"/>
            </a:xfrm>
            <a:custGeom>
              <a:avLst/>
              <a:gdLst>
                <a:gd name="T0" fmla="*/ 0 w 57"/>
                <a:gd name="T1" fmla="*/ 0 h 44"/>
                <a:gd name="T2" fmla="*/ 5 w 57"/>
                <a:gd name="T3" fmla="*/ 1 h 44"/>
                <a:gd name="T4" fmla="*/ 14 w 57"/>
                <a:gd name="T5" fmla="*/ 5 h 44"/>
                <a:gd name="T6" fmla="*/ 21 w 57"/>
                <a:gd name="T7" fmla="*/ 13 h 44"/>
                <a:gd name="T8" fmla="*/ 21 w 57"/>
                <a:gd name="T9" fmla="*/ 23 h 44"/>
                <a:gd name="T10" fmla="*/ 20 w 57"/>
                <a:gd name="T11" fmla="*/ 29 h 44"/>
                <a:gd name="T12" fmla="*/ 22 w 57"/>
                <a:gd name="T13" fmla="*/ 34 h 44"/>
                <a:gd name="T14" fmla="*/ 28 w 57"/>
                <a:gd name="T15" fmla="*/ 37 h 44"/>
                <a:gd name="T16" fmla="*/ 36 w 57"/>
                <a:gd name="T17" fmla="*/ 40 h 44"/>
                <a:gd name="T18" fmla="*/ 43 w 57"/>
                <a:gd name="T19" fmla="*/ 42 h 44"/>
                <a:gd name="T20" fmla="*/ 50 w 57"/>
                <a:gd name="T21" fmla="*/ 43 h 44"/>
                <a:gd name="T22" fmla="*/ 54 w 57"/>
                <a:gd name="T23" fmla="*/ 44 h 44"/>
                <a:gd name="T24" fmla="*/ 57 w 57"/>
                <a:gd name="T25" fmla="*/ 44 h 44"/>
                <a:gd name="T26" fmla="*/ 56 w 57"/>
                <a:gd name="T27" fmla="*/ 42 h 44"/>
                <a:gd name="T28" fmla="*/ 51 w 57"/>
                <a:gd name="T29" fmla="*/ 37 h 44"/>
                <a:gd name="T30" fmla="*/ 45 w 57"/>
                <a:gd name="T31" fmla="*/ 30 h 44"/>
                <a:gd name="T32" fmla="*/ 37 w 57"/>
                <a:gd name="T33" fmla="*/ 22 h 44"/>
                <a:gd name="T34" fmla="*/ 28 w 57"/>
                <a:gd name="T35" fmla="*/ 14 h 44"/>
                <a:gd name="T36" fmla="*/ 19 w 57"/>
                <a:gd name="T37" fmla="*/ 7 h 44"/>
                <a:gd name="T38" fmla="*/ 10 w 57"/>
                <a:gd name="T39" fmla="*/ 1 h 44"/>
                <a:gd name="T40" fmla="*/ 0 w 57"/>
                <a:gd name="T41" fmla="*/ 0 h 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7"/>
                <a:gd name="T64" fmla="*/ 0 h 44"/>
                <a:gd name="T65" fmla="*/ 57 w 57"/>
                <a:gd name="T66" fmla="*/ 44 h 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7" h="44">
                  <a:moveTo>
                    <a:pt x="0" y="0"/>
                  </a:moveTo>
                  <a:lnTo>
                    <a:pt x="5" y="1"/>
                  </a:lnTo>
                  <a:lnTo>
                    <a:pt x="14" y="5"/>
                  </a:lnTo>
                  <a:lnTo>
                    <a:pt x="21" y="13"/>
                  </a:lnTo>
                  <a:lnTo>
                    <a:pt x="21" y="23"/>
                  </a:lnTo>
                  <a:lnTo>
                    <a:pt x="20" y="29"/>
                  </a:lnTo>
                  <a:lnTo>
                    <a:pt x="22" y="34"/>
                  </a:lnTo>
                  <a:lnTo>
                    <a:pt x="28" y="37"/>
                  </a:lnTo>
                  <a:lnTo>
                    <a:pt x="36" y="40"/>
                  </a:lnTo>
                  <a:lnTo>
                    <a:pt x="43" y="42"/>
                  </a:lnTo>
                  <a:lnTo>
                    <a:pt x="50" y="43"/>
                  </a:lnTo>
                  <a:lnTo>
                    <a:pt x="54" y="44"/>
                  </a:lnTo>
                  <a:lnTo>
                    <a:pt x="57" y="44"/>
                  </a:lnTo>
                  <a:lnTo>
                    <a:pt x="56" y="42"/>
                  </a:lnTo>
                  <a:lnTo>
                    <a:pt x="51" y="37"/>
                  </a:lnTo>
                  <a:lnTo>
                    <a:pt x="45" y="30"/>
                  </a:lnTo>
                  <a:lnTo>
                    <a:pt x="37" y="22"/>
                  </a:lnTo>
                  <a:lnTo>
                    <a:pt x="28" y="14"/>
                  </a:lnTo>
                  <a:lnTo>
                    <a:pt x="19" y="7"/>
                  </a:lnTo>
                  <a:lnTo>
                    <a:pt x="1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93" name="Freeform 34"/>
            <p:cNvSpPr>
              <a:spLocks noChangeArrowheads="1"/>
            </p:cNvSpPr>
            <p:nvPr/>
          </p:nvSpPr>
          <p:spPr bwMode="auto">
            <a:xfrm>
              <a:off x="623" y="183"/>
              <a:ext cx="19" cy="37"/>
            </a:xfrm>
            <a:custGeom>
              <a:avLst/>
              <a:gdLst>
                <a:gd name="T0" fmla="*/ 0 w 38"/>
                <a:gd name="T1" fmla="*/ 14 h 73"/>
                <a:gd name="T2" fmla="*/ 1 w 38"/>
                <a:gd name="T3" fmla="*/ 11 h 73"/>
                <a:gd name="T4" fmla="*/ 3 w 38"/>
                <a:gd name="T5" fmla="*/ 7 h 73"/>
                <a:gd name="T6" fmla="*/ 8 w 38"/>
                <a:gd name="T7" fmla="*/ 2 h 73"/>
                <a:gd name="T8" fmla="*/ 16 w 38"/>
                <a:gd name="T9" fmla="*/ 0 h 73"/>
                <a:gd name="T10" fmla="*/ 24 w 38"/>
                <a:gd name="T11" fmla="*/ 1 h 73"/>
                <a:gd name="T12" fmla="*/ 32 w 38"/>
                <a:gd name="T13" fmla="*/ 4 h 73"/>
                <a:gd name="T14" fmla="*/ 36 w 38"/>
                <a:gd name="T15" fmla="*/ 10 h 73"/>
                <a:gd name="T16" fmla="*/ 38 w 38"/>
                <a:gd name="T17" fmla="*/ 16 h 73"/>
                <a:gd name="T18" fmla="*/ 34 w 38"/>
                <a:gd name="T19" fmla="*/ 27 h 73"/>
                <a:gd name="T20" fmla="*/ 30 w 38"/>
                <a:gd name="T21" fmla="*/ 43 h 73"/>
                <a:gd name="T22" fmla="*/ 25 w 38"/>
                <a:gd name="T23" fmla="*/ 60 h 73"/>
                <a:gd name="T24" fmla="*/ 19 w 38"/>
                <a:gd name="T25" fmla="*/ 73 h 73"/>
                <a:gd name="T26" fmla="*/ 18 w 38"/>
                <a:gd name="T27" fmla="*/ 73 h 73"/>
                <a:gd name="T28" fmla="*/ 20 w 38"/>
                <a:gd name="T29" fmla="*/ 67 h 73"/>
                <a:gd name="T30" fmla="*/ 23 w 38"/>
                <a:gd name="T31" fmla="*/ 54 h 73"/>
                <a:gd name="T32" fmla="*/ 26 w 38"/>
                <a:gd name="T33" fmla="*/ 40 h 73"/>
                <a:gd name="T34" fmla="*/ 27 w 38"/>
                <a:gd name="T35" fmla="*/ 25 h 73"/>
                <a:gd name="T36" fmla="*/ 24 w 38"/>
                <a:gd name="T37" fmla="*/ 15 h 73"/>
                <a:gd name="T38" fmla="*/ 16 w 38"/>
                <a:gd name="T39" fmla="*/ 10 h 73"/>
                <a:gd name="T40" fmla="*/ 0 w 38"/>
                <a:gd name="T41" fmla="*/ 14 h 7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8"/>
                <a:gd name="T64" fmla="*/ 0 h 73"/>
                <a:gd name="T65" fmla="*/ 38 w 38"/>
                <a:gd name="T66" fmla="*/ 73 h 73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8" h="73">
                  <a:moveTo>
                    <a:pt x="0" y="14"/>
                  </a:moveTo>
                  <a:lnTo>
                    <a:pt x="1" y="11"/>
                  </a:lnTo>
                  <a:lnTo>
                    <a:pt x="3" y="7"/>
                  </a:lnTo>
                  <a:lnTo>
                    <a:pt x="8" y="2"/>
                  </a:lnTo>
                  <a:lnTo>
                    <a:pt x="16" y="0"/>
                  </a:lnTo>
                  <a:lnTo>
                    <a:pt x="24" y="1"/>
                  </a:lnTo>
                  <a:lnTo>
                    <a:pt x="32" y="4"/>
                  </a:lnTo>
                  <a:lnTo>
                    <a:pt x="36" y="10"/>
                  </a:lnTo>
                  <a:lnTo>
                    <a:pt x="38" y="16"/>
                  </a:lnTo>
                  <a:lnTo>
                    <a:pt x="34" y="27"/>
                  </a:lnTo>
                  <a:lnTo>
                    <a:pt x="30" y="43"/>
                  </a:lnTo>
                  <a:lnTo>
                    <a:pt x="25" y="60"/>
                  </a:lnTo>
                  <a:lnTo>
                    <a:pt x="19" y="73"/>
                  </a:lnTo>
                  <a:lnTo>
                    <a:pt x="18" y="73"/>
                  </a:lnTo>
                  <a:lnTo>
                    <a:pt x="20" y="67"/>
                  </a:lnTo>
                  <a:lnTo>
                    <a:pt x="23" y="54"/>
                  </a:lnTo>
                  <a:lnTo>
                    <a:pt x="26" y="40"/>
                  </a:lnTo>
                  <a:lnTo>
                    <a:pt x="27" y="25"/>
                  </a:lnTo>
                  <a:lnTo>
                    <a:pt x="24" y="15"/>
                  </a:lnTo>
                  <a:lnTo>
                    <a:pt x="16" y="1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94" name="Freeform 35"/>
            <p:cNvSpPr>
              <a:spLocks noChangeArrowheads="1"/>
            </p:cNvSpPr>
            <p:nvPr/>
          </p:nvSpPr>
          <p:spPr bwMode="auto">
            <a:xfrm>
              <a:off x="622" y="195"/>
              <a:ext cx="11" cy="23"/>
            </a:xfrm>
            <a:custGeom>
              <a:avLst/>
              <a:gdLst>
                <a:gd name="T0" fmla="*/ 1 w 22"/>
                <a:gd name="T1" fmla="*/ 9 h 46"/>
                <a:gd name="T2" fmla="*/ 3 w 22"/>
                <a:gd name="T3" fmla="*/ 9 h 46"/>
                <a:gd name="T4" fmla="*/ 6 w 22"/>
                <a:gd name="T5" fmla="*/ 11 h 46"/>
                <a:gd name="T6" fmla="*/ 8 w 22"/>
                <a:gd name="T7" fmla="*/ 15 h 46"/>
                <a:gd name="T8" fmla="*/ 7 w 22"/>
                <a:gd name="T9" fmla="*/ 23 h 46"/>
                <a:gd name="T10" fmla="*/ 5 w 22"/>
                <a:gd name="T11" fmla="*/ 30 h 46"/>
                <a:gd name="T12" fmla="*/ 1 w 22"/>
                <a:gd name="T13" fmla="*/ 36 h 46"/>
                <a:gd name="T14" fmla="*/ 0 w 22"/>
                <a:gd name="T15" fmla="*/ 40 h 46"/>
                <a:gd name="T16" fmla="*/ 1 w 22"/>
                <a:gd name="T17" fmla="*/ 45 h 46"/>
                <a:gd name="T18" fmla="*/ 7 w 22"/>
                <a:gd name="T19" fmla="*/ 46 h 46"/>
                <a:gd name="T20" fmla="*/ 15 w 22"/>
                <a:gd name="T21" fmla="*/ 40 h 46"/>
                <a:gd name="T22" fmla="*/ 22 w 22"/>
                <a:gd name="T23" fmla="*/ 30 h 46"/>
                <a:gd name="T24" fmla="*/ 22 w 22"/>
                <a:gd name="T25" fmla="*/ 16 h 46"/>
                <a:gd name="T26" fmla="*/ 18 w 22"/>
                <a:gd name="T27" fmla="*/ 5 h 46"/>
                <a:gd name="T28" fmla="*/ 12 w 22"/>
                <a:gd name="T29" fmla="*/ 0 h 46"/>
                <a:gd name="T30" fmla="*/ 6 w 22"/>
                <a:gd name="T31" fmla="*/ 2 h 46"/>
                <a:gd name="T32" fmla="*/ 1 w 22"/>
                <a:gd name="T33" fmla="*/ 9 h 4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2"/>
                <a:gd name="T52" fmla="*/ 0 h 46"/>
                <a:gd name="T53" fmla="*/ 22 w 22"/>
                <a:gd name="T54" fmla="*/ 46 h 4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2" h="46">
                  <a:moveTo>
                    <a:pt x="1" y="9"/>
                  </a:moveTo>
                  <a:lnTo>
                    <a:pt x="3" y="9"/>
                  </a:lnTo>
                  <a:lnTo>
                    <a:pt x="6" y="11"/>
                  </a:lnTo>
                  <a:lnTo>
                    <a:pt x="8" y="15"/>
                  </a:lnTo>
                  <a:lnTo>
                    <a:pt x="7" y="23"/>
                  </a:lnTo>
                  <a:lnTo>
                    <a:pt x="5" y="30"/>
                  </a:lnTo>
                  <a:lnTo>
                    <a:pt x="1" y="36"/>
                  </a:lnTo>
                  <a:lnTo>
                    <a:pt x="0" y="40"/>
                  </a:lnTo>
                  <a:lnTo>
                    <a:pt x="1" y="45"/>
                  </a:lnTo>
                  <a:lnTo>
                    <a:pt x="7" y="46"/>
                  </a:lnTo>
                  <a:lnTo>
                    <a:pt x="15" y="40"/>
                  </a:lnTo>
                  <a:lnTo>
                    <a:pt x="22" y="30"/>
                  </a:lnTo>
                  <a:lnTo>
                    <a:pt x="22" y="16"/>
                  </a:lnTo>
                  <a:lnTo>
                    <a:pt x="18" y="5"/>
                  </a:lnTo>
                  <a:lnTo>
                    <a:pt x="12" y="0"/>
                  </a:lnTo>
                  <a:lnTo>
                    <a:pt x="6" y="2"/>
                  </a:lnTo>
                  <a:lnTo>
                    <a:pt x="1" y="9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95" name="Freeform 36"/>
            <p:cNvSpPr>
              <a:spLocks noChangeArrowheads="1"/>
            </p:cNvSpPr>
            <p:nvPr/>
          </p:nvSpPr>
          <p:spPr bwMode="auto">
            <a:xfrm>
              <a:off x="379" y="198"/>
              <a:ext cx="15" cy="26"/>
            </a:xfrm>
            <a:custGeom>
              <a:avLst/>
              <a:gdLst>
                <a:gd name="T0" fmla="*/ 31 w 31"/>
                <a:gd name="T1" fmla="*/ 11 h 53"/>
                <a:gd name="T2" fmla="*/ 28 w 31"/>
                <a:gd name="T3" fmla="*/ 8 h 53"/>
                <a:gd name="T4" fmla="*/ 20 w 31"/>
                <a:gd name="T5" fmla="*/ 3 h 53"/>
                <a:gd name="T6" fmla="*/ 12 w 31"/>
                <a:gd name="T7" fmla="*/ 0 h 53"/>
                <a:gd name="T8" fmla="*/ 5 w 31"/>
                <a:gd name="T9" fmla="*/ 3 h 53"/>
                <a:gd name="T10" fmla="*/ 1 w 31"/>
                <a:gd name="T11" fmla="*/ 13 h 53"/>
                <a:gd name="T12" fmla="*/ 0 w 31"/>
                <a:gd name="T13" fmla="*/ 27 h 53"/>
                <a:gd name="T14" fmla="*/ 2 w 31"/>
                <a:gd name="T15" fmla="*/ 42 h 53"/>
                <a:gd name="T16" fmla="*/ 8 w 31"/>
                <a:gd name="T17" fmla="*/ 53 h 53"/>
                <a:gd name="T18" fmla="*/ 9 w 31"/>
                <a:gd name="T19" fmla="*/ 53 h 53"/>
                <a:gd name="T20" fmla="*/ 9 w 31"/>
                <a:gd name="T21" fmla="*/ 48 h 53"/>
                <a:gd name="T22" fmla="*/ 7 w 31"/>
                <a:gd name="T23" fmla="*/ 40 h 53"/>
                <a:gd name="T24" fmla="*/ 5 w 31"/>
                <a:gd name="T25" fmla="*/ 30 h 53"/>
                <a:gd name="T26" fmla="*/ 5 w 31"/>
                <a:gd name="T27" fmla="*/ 20 h 53"/>
                <a:gd name="T28" fmla="*/ 8 w 31"/>
                <a:gd name="T29" fmla="*/ 13 h 53"/>
                <a:gd name="T30" fmla="*/ 16 w 31"/>
                <a:gd name="T31" fmla="*/ 9 h 53"/>
                <a:gd name="T32" fmla="*/ 31 w 31"/>
                <a:gd name="T33" fmla="*/ 11 h 5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1"/>
                <a:gd name="T52" fmla="*/ 0 h 53"/>
                <a:gd name="T53" fmla="*/ 31 w 31"/>
                <a:gd name="T54" fmla="*/ 53 h 5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1" h="53">
                  <a:moveTo>
                    <a:pt x="31" y="11"/>
                  </a:moveTo>
                  <a:lnTo>
                    <a:pt x="28" y="8"/>
                  </a:lnTo>
                  <a:lnTo>
                    <a:pt x="20" y="3"/>
                  </a:lnTo>
                  <a:lnTo>
                    <a:pt x="12" y="0"/>
                  </a:lnTo>
                  <a:lnTo>
                    <a:pt x="5" y="3"/>
                  </a:lnTo>
                  <a:lnTo>
                    <a:pt x="1" y="13"/>
                  </a:lnTo>
                  <a:lnTo>
                    <a:pt x="0" y="27"/>
                  </a:lnTo>
                  <a:lnTo>
                    <a:pt x="2" y="42"/>
                  </a:lnTo>
                  <a:lnTo>
                    <a:pt x="8" y="53"/>
                  </a:lnTo>
                  <a:lnTo>
                    <a:pt x="9" y="53"/>
                  </a:lnTo>
                  <a:lnTo>
                    <a:pt x="9" y="48"/>
                  </a:lnTo>
                  <a:lnTo>
                    <a:pt x="7" y="40"/>
                  </a:lnTo>
                  <a:lnTo>
                    <a:pt x="5" y="30"/>
                  </a:lnTo>
                  <a:lnTo>
                    <a:pt x="5" y="20"/>
                  </a:lnTo>
                  <a:lnTo>
                    <a:pt x="8" y="13"/>
                  </a:lnTo>
                  <a:lnTo>
                    <a:pt x="16" y="9"/>
                  </a:lnTo>
                  <a:lnTo>
                    <a:pt x="31" y="11"/>
                  </a:lnTo>
                  <a:close/>
                </a:path>
              </a:pathLst>
            </a:custGeom>
            <a:solidFill>
              <a:srgbClr val="9B72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96" name="Freeform 37"/>
            <p:cNvSpPr>
              <a:spLocks noChangeArrowheads="1"/>
            </p:cNvSpPr>
            <p:nvPr/>
          </p:nvSpPr>
          <p:spPr bwMode="auto">
            <a:xfrm>
              <a:off x="388" y="213"/>
              <a:ext cx="10" cy="23"/>
            </a:xfrm>
            <a:custGeom>
              <a:avLst/>
              <a:gdLst>
                <a:gd name="T0" fmla="*/ 10 w 20"/>
                <a:gd name="T1" fmla="*/ 0 h 45"/>
                <a:gd name="T2" fmla="*/ 9 w 20"/>
                <a:gd name="T3" fmla="*/ 3 h 45"/>
                <a:gd name="T4" fmla="*/ 9 w 20"/>
                <a:gd name="T5" fmla="*/ 12 h 45"/>
                <a:gd name="T6" fmla="*/ 10 w 20"/>
                <a:gd name="T7" fmla="*/ 22 h 45"/>
                <a:gd name="T8" fmla="*/ 13 w 20"/>
                <a:gd name="T9" fmla="*/ 27 h 45"/>
                <a:gd name="T10" fmla="*/ 18 w 20"/>
                <a:gd name="T11" fmla="*/ 30 h 45"/>
                <a:gd name="T12" fmla="*/ 20 w 20"/>
                <a:gd name="T13" fmla="*/ 34 h 45"/>
                <a:gd name="T14" fmla="*/ 20 w 20"/>
                <a:gd name="T15" fmla="*/ 40 h 45"/>
                <a:gd name="T16" fmla="*/ 19 w 20"/>
                <a:gd name="T17" fmla="*/ 45 h 45"/>
                <a:gd name="T18" fmla="*/ 12 w 20"/>
                <a:gd name="T19" fmla="*/ 45 h 45"/>
                <a:gd name="T20" fmla="*/ 4 w 20"/>
                <a:gd name="T21" fmla="*/ 37 h 45"/>
                <a:gd name="T22" fmla="*/ 0 w 20"/>
                <a:gd name="T23" fmla="*/ 22 h 45"/>
                <a:gd name="T24" fmla="*/ 10 w 20"/>
                <a:gd name="T25" fmla="*/ 0 h 4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0"/>
                <a:gd name="T40" fmla="*/ 0 h 45"/>
                <a:gd name="T41" fmla="*/ 20 w 20"/>
                <a:gd name="T42" fmla="*/ 45 h 4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0" h="45">
                  <a:moveTo>
                    <a:pt x="10" y="0"/>
                  </a:moveTo>
                  <a:lnTo>
                    <a:pt x="9" y="3"/>
                  </a:lnTo>
                  <a:lnTo>
                    <a:pt x="9" y="12"/>
                  </a:lnTo>
                  <a:lnTo>
                    <a:pt x="10" y="22"/>
                  </a:lnTo>
                  <a:lnTo>
                    <a:pt x="13" y="27"/>
                  </a:lnTo>
                  <a:lnTo>
                    <a:pt x="18" y="30"/>
                  </a:lnTo>
                  <a:lnTo>
                    <a:pt x="20" y="34"/>
                  </a:lnTo>
                  <a:lnTo>
                    <a:pt x="20" y="40"/>
                  </a:lnTo>
                  <a:lnTo>
                    <a:pt x="19" y="45"/>
                  </a:lnTo>
                  <a:lnTo>
                    <a:pt x="12" y="45"/>
                  </a:lnTo>
                  <a:lnTo>
                    <a:pt x="4" y="37"/>
                  </a:lnTo>
                  <a:lnTo>
                    <a:pt x="0" y="2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9B72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97" name="Freeform 38"/>
            <p:cNvSpPr>
              <a:spLocks noChangeArrowheads="1"/>
            </p:cNvSpPr>
            <p:nvPr/>
          </p:nvSpPr>
          <p:spPr bwMode="auto">
            <a:xfrm>
              <a:off x="483" y="11"/>
              <a:ext cx="87" cy="38"/>
            </a:xfrm>
            <a:custGeom>
              <a:avLst/>
              <a:gdLst>
                <a:gd name="T0" fmla="*/ 30 w 173"/>
                <a:gd name="T1" fmla="*/ 0 h 76"/>
                <a:gd name="T2" fmla="*/ 41 w 173"/>
                <a:gd name="T3" fmla="*/ 0 h 76"/>
                <a:gd name="T4" fmla="*/ 60 w 173"/>
                <a:gd name="T5" fmla="*/ 1 h 76"/>
                <a:gd name="T6" fmla="*/ 80 w 173"/>
                <a:gd name="T7" fmla="*/ 5 h 76"/>
                <a:gd name="T8" fmla="*/ 100 w 173"/>
                <a:gd name="T9" fmla="*/ 13 h 76"/>
                <a:gd name="T10" fmla="*/ 124 w 173"/>
                <a:gd name="T11" fmla="*/ 26 h 76"/>
                <a:gd name="T12" fmla="*/ 148 w 173"/>
                <a:gd name="T13" fmla="*/ 39 h 76"/>
                <a:gd name="T14" fmla="*/ 167 w 173"/>
                <a:gd name="T15" fmla="*/ 51 h 76"/>
                <a:gd name="T16" fmla="*/ 173 w 173"/>
                <a:gd name="T17" fmla="*/ 58 h 76"/>
                <a:gd name="T18" fmla="*/ 158 w 173"/>
                <a:gd name="T19" fmla="*/ 52 h 76"/>
                <a:gd name="T20" fmla="*/ 135 w 173"/>
                <a:gd name="T21" fmla="*/ 41 h 76"/>
                <a:gd name="T22" fmla="*/ 115 w 173"/>
                <a:gd name="T23" fmla="*/ 30 h 76"/>
                <a:gd name="T24" fmla="*/ 110 w 173"/>
                <a:gd name="T25" fmla="*/ 31 h 76"/>
                <a:gd name="T26" fmla="*/ 129 w 173"/>
                <a:gd name="T27" fmla="*/ 56 h 76"/>
                <a:gd name="T28" fmla="*/ 135 w 173"/>
                <a:gd name="T29" fmla="*/ 68 h 76"/>
                <a:gd name="T30" fmla="*/ 125 w 173"/>
                <a:gd name="T31" fmla="*/ 59 h 76"/>
                <a:gd name="T32" fmla="*/ 109 w 173"/>
                <a:gd name="T33" fmla="*/ 43 h 76"/>
                <a:gd name="T34" fmla="*/ 93 w 173"/>
                <a:gd name="T35" fmla="*/ 29 h 76"/>
                <a:gd name="T36" fmla="*/ 85 w 173"/>
                <a:gd name="T37" fmla="*/ 31 h 76"/>
                <a:gd name="T38" fmla="*/ 93 w 173"/>
                <a:gd name="T39" fmla="*/ 62 h 76"/>
                <a:gd name="T40" fmla="*/ 99 w 173"/>
                <a:gd name="T41" fmla="*/ 76 h 76"/>
                <a:gd name="T42" fmla="*/ 92 w 173"/>
                <a:gd name="T43" fmla="*/ 66 h 76"/>
                <a:gd name="T44" fmla="*/ 79 w 173"/>
                <a:gd name="T45" fmla="*/ 49 h 76"/>
                <a:gd name="T46" fmla="*/ 68 w 173"/>
                <a:gd name="T47" fmla="*/ 32 h 76"/>
                <a:gd name="T48" fmla="*/ 60 w 173"/>
                <a:gd name="T49" fmla="*/ 27 h 76"/>
                <a:gd name="T50" fmla="*/ 45 w 173"/>
                <a:gd name="T51" fmla="*/ 39 h 76"/>
                <a:gd name="T52" fmla="*/ 34 w 173"/>
                <a:gd name="T53" fmla="*/ 60 h 76"/>
                <a:gd name="T54" fmla="*/ 34 w 173"/>
                <a:gd name="T55" fmla="*/ 28 h 76"/>
                <a:gd name="T56" fmla="*/ 30 w 173"/>
                <a:gd name="T57" fmla="*/ 19 h 76"/>
                <a:gd name="T58" fmla="*/ 8 w 173"/>
                <a:gd name="T59" fmla="*/ 22 h 76"/>
                <a:gd name="T60" fmla="*/ 0 w 173"/>
                <a:gd name="T61" fmla="*/ 28 h 76"/>
                <a:gd name="T62" fmla="*/ 4 w 173"/>
                <a:gd name="T63" fmla="*/ 8 h 76"/>
                <a:gd name="T64" fmla="*/ 7 w 173"/>
                <a:gd name="T65" fmla="*/ 3 h 76"/>
                <a:gd name="T66" fmla="*/ 19 w 173"/>
                <a:gd name="T67" fmla="*/ 6 h 76"/>
                <a:gd name="T68" fmla="*/ 34 w 173"/>
                <a:gd name="T69" fmla="*/ 6 h 76"/>
                <a:gd name="T70" fmla="*/ 31 w 173"/>
                <a:gd name="T71" fmla="*/ 1 h 7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73"/>
                <a:gd name="T109" fmla="*/ 0 h 76"/>
                <a:gd name="T110" fmla="*/ 173 w 173"/>
                <a:gd name="T111" fmla="*/ 76 h 7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73" h="76">
                  <a:moveTo>
                    <a:pt x="29" y="0"/>
                  </a:moveTo>
                  <a:lnTo>
                    <a:pt x="30" y="0"/>
                  </a:lnTo>
                  <a:lnTo>
                    <a:pt x="34" y="0"/>
                  </a:lnTo>
                  <a:lnTo>
                    <a:pt x="41" y="0"/>
                  </a:lnTo>
                  <a:lnTo>
                    <a:pt x="50" y="0"/>
                  </a:lnTo>
                  <a:lnTo>
                    <a:pt x="60" y="1"/>
                  </a:lnTo>
                  <a:lnTo>
                    <a:pt x="70" y="4"/>
                  </a:lnTo>
                  <a:lnTo>
                    <a:pt x="80" y="5"/>
                  </a:lnTo>
                  <a:lnTo>
                    <a:pt x="90" y="8"/>
                  </a:lnTo>
                  <a:lnTo>
                    <a:pt x="100" y="13"/>
                  </a:lnTo>
                  <a:lnTo>
                    <a:pt x="112" y="19"/>
                  </a:lnTo>
                  <a:lnTo>
                    <a:pt x="124" y="26"/>
                  </a:lnTo>
                  <a:lnTo>
                    <a:pt x="137" y="32"/>
                  </a:lnTo>
                  <a:lnTo>
                    <a:pt x="148" y="39"/>
                  </a:lnTo>
                  <a:lnTo>
                    <a:pt x="159" y="45"/>
                  </a:lnTo>
                  <a:lnTo>
                    <a:pt x="167" y="51"/>
                  </a:lnTo>
                  <a:lnTo>
                    <a:pt x="173" y="56"/>
                  </a:lnTo>
                  <a:lnTo>
                    <a:pt x="173" y="58"/>
                  </a:lnTo>
                  <a:lnTo>
                    <a:pt x="167" y="56"/>
                  </a:lnTo>
                  <a:lnTo>
                    <a:pt x="158" y="52"/>
                  </a:lnTo>
                  <a:lnTo>
                    <a:pt x="147" y="46"/>
                  </a:lnTo>
                  <a:lnTo>
                    <a:pt x="135" y="41"/>
                  </a:lnTo>
                  <a:lnTo>
                    <a:pt x="124" y="35"/>
                  </a:lnTo>
                  <a:lnTo>
                    <a:pt x="115" y="30"/>
                  </a:lnTo>
                  <a:lnTo>
                    <a:pt x="110" y="28"/>
                  </a:lnTo>
                  <a:lnTo>
                    <a:pt x="110" y="31"/>
                  </a:lnTo>
                  <a:lnTo>
                    <a:pt x="120" y="42"/>
                  </a:lnTo>
                  <a:lnTo>
                    <a:pt x="129" y="56"/>
                  </a:lnTo>
                  <a:lnTo>
                    <a:pt x="136" y="67"/>
                  </a:lnTo>
                  <a:lnTo>
                    <a:pt x="135" y="68"/>
                  </a:lnTo>
                  <a:lnTo>
                    <a:pt x="131" y="66"/>
                  </a:lnTo>
                  <a:lnTo>
                    <a:pt x="125" y="59"/>
                  </a:lnTo>
                  <a:lnTo>
                    <a:pt x="117" y="52"/>
                  </a:lnTo>
                  <a:lnTo>
                    <a:pt x="109" y="43"/>
                  </a:lnTo>
                  <a:lnTo>
                    <a:pt x="101" y="36"/>
                  </a:lnTo>
                  <a:lnTo>
                    <a:pt x="93" y="29"/>
                  </a:lnTo>
                  <a:lnTo>
                    <a:pt x="88" y="27"/>
                  </a:lnTo>
                  <a:lnTo>
                    <a:pt x="85" y="31"/>
                  </a:lnTo>
                  <a:lnTo>
                    <a:pt x="87" y="45"/>
                  </a:lnTo>
                  <a:lnTo>
                    <a:pt x="93" y="62"/>
                  </a:lnTo>
                  <a:lnTo>
                    <a:pt x="99" y="75"/>
                  </a:lnTo>
                  <a:lnTo>
                    <a:pt x="99" y="76"/>
                  </a:lnTo>
                  <a:lnTo>
                    <a:pt x="97" y="73"/>
                  </a:lnTo>
                  <a:lnTo>
                    <a:pt x="92" y="66"/>
                  </a:lnTo>
                  <a:lnTo>
                    <a:pt x="85" y="58"/>
                  </a:lnTo>
                  <a:lnTo>
                    <a:pt x="79" y="49"/>
                  </a:lnTo>
                  <a:lnTo>
                    <a:pt x="72" y="39"/>
                  </a:lnTo>
                  <a:lnTo>
                    <a:pt x="68" y="32"/>
                  </a:lnTo>
                  <a:lnTo>
                    <a:pt x="64" y="28"/>
                  </a:lnTo>
                  <a:lnTo>
                    <a:pt x="60" y="27"/>
                  </a:lnTo>
                  <a:lnTo>
                    <a:pt x="52" y="30"/>
                  </a:lnTo>
                  <a:lnTo>
                    <a:pt x="45" y="39"/>
                  </a:lnTo>
                  <a:lnTo>
                    <a:pt x="38" y="56"/>
                  </a:lnTo>
                  <a:lnTo>
                    <a:pt x="34" y="60"/>
                  </a:lnTo>
                  <a:lnTo>
                    <a:pt x="33" y="46"/>
                  </a:lnTo>
                  <a:lnTo>
                    <a:pt x="34" y="28"/>
                  </a:lnTo>
                  <a:lnTo>
                    <a:pt x="34" y="19"/>
                  </a:lnTo>
                  <a:lnTo>
                    <a:pt x="30" y="19"/>
                  </a:lnTo>
                  <a:lnTo>
                    <a:pt x="19" y="20"/>
                  </a:lnTo>
                  <a:lnTo>
                    <a:pt x="8" y="22"/>
                  </a:lnTo>
                  <a:lnTo>
                    <a:pt x="1" y="28"/>
                  </a:lnTo>
                  <a:lnTo>
                    <a:pt x="0" y="28"/>
                  </a:lnTo>
                  <a:lnTo>
                    <a:pt x="2" y="19"/>
                  </a:lnTo>
                  <a:lnTo>
                    <a:pt x="4" y="8"/>
                  </a:lnTo>
                  <a:lnTo>
                    <a:pt x="6" y="3"/>
                  </a:lnTo>
                  <a:lnTo>
                    <a:pt x="7" y="3"/>
                  </a:lnTo>
                  <a:lnTo>
                    <a:pt x="12" y="4"/>
                  </a:lnTo>
                  <a:lnTo>
                    <a:pt x="19" y="6"/>
                  </a:lnTo>
                  <a:lnTo>
                    <a:pt x="29" y="6"/>
                  </a:lnTo>
                  <a:lnTo>
                    <a:pt x="34" y="6"/>
                  </a:lnTo>
                  <a:lnTo>
                    <a:pt x="33" y="4"/>
                  </a:lnTo>
                  <a:lnTo>
                    <a:pt x="31" y="1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98" name="Freeform 39"/>
            <p:cNvSpPr>
              <a:spLocks noChangeArrowheads="1"/>
            </p:cNvSpPr>
            <p:nvPr/>
          </p:nvSpPr>
          <p:spPr bwMode="auto">
            <a:xfrm>
              <a:off x="533" y="233"/>
              <a:ext cx="8" cy="13"/>
            </a:xfrm>
            <a:custGeom>
              <a:avLst/>
              <a:gdLst>
                <a:gd name="T0" fmla="*/ 6 w 16"/>
                <a:gd name="T1" fmla="*/ 0 h 26"/>
                <a:gd name="T2" fmla="*/ 8 w 16"/>
                <a:gd name="T3" fmla="*/ 2 h 26"/>
                <a:gd name="T4" fmla="*/ 13 w 16"/>
                <a:gd name="T5" fmla="*/ 8 h 26"/>
                <a:gd name="T6" fmla="*/ 16 w 16"/>
                <a:gd name="T7" fmla="*/ 15 h 26"/>
                <a:gd name="T8" fmla="*/ 15 w 16"/>
                <a:gd name="T9" fmla="*/ 22 h 26"/>
                <a:gd name="T10" fmla="*/ 10 w 16"/>
                <a:gd name="T11" fmla="*/ 25 h 26"/>
                <a:gd name="T12" fmla="*/ 6 w 16"/>
                <a:gd name="T13" fmla="*/ 26 h 26"/>
                <a:gd name="T14" fmla="*/ 1 w 16"/>
                <a:gd name="T15" fmla="*/ 25 h 26"/>
                <a:gd name="T16" fmla="*/ 0 w 16"/>
                <a:gd name="T17" fmla="*/ 24 h 26"/>
                <a:gd name="T18" fmla="*/ 6 w 16"/>
                <a:gd name="T19" fmla="*/ 0 h 2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26"/>
                <a:gd name="T32" fmla="*/ 16 w 16"/>
                <a:gd name="T33" fmla="*/ 26 h 2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26">
                  <a:moveTo>
                    <a:pt x="6" y="0"/>
                  </a:moveTo>
                  <a:lnTo>
                    <a:pt x="8" y="2"/>
                  </a:lnTo>
                  <a:lnTo>
                    <a:pt x="13" y="8"/>
                  </a:lnTo>
                  <a:lnTo>
                    <a:pt x="16" y="15"/>
                  </a:lnTo>
                  <a:lnTo>
                    <a:pt x="15" y="22"/>
                  </a:lnTo>
                  <a:lnTo>
                    <a:pt x="10" y="25"/>
                  </a:lnTo>
                  <a:lnTo>
                    <a:pt x="6" y="26"/>
                  </a:lnTo>
                  <a:lnTo>
                    <a:pt x="1" y="25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CCA3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99" name="Freeform 40"/>
            <p:cNvSpPr>
              <a:spLocks noChangeArrowheads="1"/>
            </p:cNvSpPr>
            <p:nvPr/>
          </p:nvSpPr>
          <p:spPr bwMode="auto">
            <a:xfrm>
              <a:off x="82" y="365"/>
              <a:ext cx="439" cy="272"/>
            </a:xfrm>
            <a:custGeom>
              <a:avLst/>
              <a:gdLst>
                <a:gd name="T0" fmla="*/ 844 w 879"/>
                <a:gd name="T1" fmla="*/ 29 h 543"/>
                <a:gd name="T2" fmla="*/ 828 w 879"/>
                <a:gd name="T3" fmla="*/ 15 h 543"/>
                <a:gd name="T4" fmla="*/ 811 w 879"/>
                <a:gd name="T5" fmla="*/ 5 h 543"/>
                <a:gd name="T6" fmla="*/ 795 w 879"/>
                <a:gd name="T7" fmla="*/ 0 h 543"/>
                <a:gd name="T8" fmla="*/ 780 w 879"/>
                <a:gd name="T9" fmla="*/ 1 h 543"/>
                <a:gd name="T10" fmla="*/ 777 w 879"/>
                <a:gd name="T11" fmla="*/ 5 h 543"/>
                <a:gd name="T12" fmla="*/ 790 w 879"/>
                <a:gd name="T13" fmla="*/ 36 h 543"/>
                <a:gd name="T14" fmla="*/ 804 w 879"/>
                <a:gd name="T15" fmla="*/ 68 h 543"/>
                <a:gd name="T16" fmla="*/ 798 w 879"/>
                <a:gd name="T17" fmla="*/ 105 h 543"/>
                <a:gd name="T18" fmla="*/ 787 w 879"/>
                <a:gd name="T19" fmla="*/ 146 h 543"/>
                <a:gd name="T20" fmla="*/ 766 w 879"/>
                <a:gd name="T21" fmla="*/ 169 h 543"/>
                <a:gd name="T22" fmla="*/ 735 w 879"/>
                <a:gd name="T23" fmla="*/ 169 h 543"/>
                <a:gd name="T24" fmla="*/ 707 w 879"/>
                <a:gd name="T25" fmla="*/ 162 h 543"/>
                <a:gd name="T26" fmla="*/ 694 w 879"/>
                <a:gd name="T27" fmla="*/ 157 h 543"/>
                <a:gd name="T28" fmla="*/ 663 w 879"/>
                <a:gd name="T29" fmla="*/ 173 h 543"/>
                <a:gd name="T30" fmla="*/ 610 w 879"/>
                <a:gd name="T31" fmla="*/ 205 h 543"/>
                <a:gd name="T32" fmla="*/ 552 w 879"/>
                <a:gd name="T33" fmla="*/ 242 h 543"/>
                <a:gd name="T34" fmla="*/ 501 w 879"/>
                <a:gd name="T35" fmla="*/ 274 h 543"/>
                <a:gd name="T36" fmla="*/ 474 w 879"/>
                <a:gd name="T37" fmla="*/ 290 h 543"/>
                <a:gd name="T38" fmla="*/ 432 w 879"/>
                <a:gd name="T39" fmla="*/ 312 h 543"/>
                <a:gd name="T40" fmla="*/ 343 w 879"/>
                <a:gd name="T41" fmla="*/ 357 h 543"/>
                <a:gd name="T42" fmla="*/ 235 w 879"/>
                <a:gd name="T43" fmla="*/ 409 h 543"/>
                <a:gd name="T44" fmla="*/ 132 w 879"/>
                <a:gd name="T45" fmla="*/ 455 h 543"/>
                <a:gd name="T46" fmla="*/ 63 w 879"/>
                <a:gd name="T47" fmla="*/ 478 h 543"/>
                <a:gd name="T48" fmla="*/ 35 w 879"/>
                <a:gd name="T49" fmla="*/ 471 h 543"/>
                <a:gd name="T50" fmla="*/ 18 w 879"/>
                <a:gd name="T51" fmla="*/ 456 h 543"/>
                <a:gd name="T52" fmla="*/ 10 w 879"/>
                <a:gd name="T53" fmla="*/ 434 h 543"/>
                <a:gd name="T54" fmla="*/ 0 w 879"/>
                <a:gd name="T55" fmla="*/ 473 h 543"/>
                <a:gd name="T56" fmla="*/ 15 w 879"/>
                <a:gd name="T57" fmla="*/ 512 h 543"/>
                <a:gd name="T58" fmla="*/ 64 w 879"/>
                <a:gd name="T59" fmla="*/ 538 h 543"/>
                <a:gd name="T60" fmla="*/ 118 w 879"/>
                <a:gd name="T61" fmla="*/ 541 h 543"/>
                <a:gd name="T62" fmla="*/ 166 w 879"/>
                <a:gd name="T63" fmla="*/ 531 h 543"/>
                <a:gd name="T64" fmla="*/ 204 w 879"/>
                <a:gd name="T65" fmla="*/ 513 h 543"/>
                <a:gd name="T66" fmla="*/ 231 w 879"/>
                <a:gd name="T67" fmla="*/ 494 h 543"/>
                <a:gd name="T68" fmla="*/ 246 w 879"/>
                <a:gd name="T69" fmla="*/ 485 h 543"/>
                <a:gd name="T70" fmla="*/ 295 w 879"/>
                <a:gd name="T71" fmla="*/ 459 h 543"/>
                <a:gd name="T72" fmla="*/ 403 w 879"/>
                <a:gd name="T73" fmla="*/ 396 h 543"/>
                <a:gd name="T74" fmla="*/ 533 w 879"/>
                <a:gd name="T75" fmla="*/ 321 h 543"/>
                <a:gd name="T76" fmla="*/ 653 w 879"/>
                <a:gd name="T77" fmla="*/ 253 h 543"/>
                <a:gd name="T78" fmla="*/ 724 w 879"/>
                <a:gd name="T79" fmla="*/ 214 h 543"/>
                <a:gd name="T80" fmla="*/ 746 w 879"/>
                <a:gd name="T81" fmla="*/ 205 h 543"/>
                <a:gd name="T82" fmla="*/ 783 w 879"/>
                <a:gd name="T83" fmla="*/ 187 h 543"/>
                <a:gd name="T84" fmla="*/ 815 w 879"/>
                <a:gd name="T85" fmla="*/ 167 h 543"/>
                <a:gd name="T86" fmla="*/ 838 w 879"/>
                <a:gd name="T87" fmla="*/ 105 h 543"/>
                <a:gd name="T88" fmla="*/ 848 w 879"/>
                <a:gd name="T89" fmla="*/ 104 h 543"/>
                <a:gd name="T90" fmla="*/ 866 w 879"/>
                <a:gd name="T91" fmla="*/ 104 h 543"/>
                <a:gd name="T92" fmla="*/ 879 w 879"/>
                <a:gd name="T93" fmla="*/ 97 h 543"/>
                <a:gd name="T94" fmla="*/ 853 w 879"/>
                <a:gd name="T95" fmla="*/ 53 h 543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879"/>
                <a:gd name="T145" fmla="*/ 0 h 543"/>
                <a:gd name="T146" fmla="*/ 879 w 879"/>
                <a:gd name="T147" fmla="*/ 543 h 543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879" h="543">
                  <a:moveTo>
                    <a:pt x="849" y="39"/>
                  </a:moveTo>
                  <a:lnTo>
                    <a:pt x="848" y="35"/>
                  </a:lnTo>
                  <a:lnTo>
                    <a:pt x="844" y="29"/>
                  </a:lnTo>
                  <a:lnTo>
                    <a:pt x="840" y="24"/>
                  </a:lnTo>
                  <a:lnTo>
                    <a:pt x="834" y="20"/>
                  </a:lnTo>
                  <a:lnTo>
                    <a:pt x="828" y="15"/>
                  </a:lnTo>
                  <a:lnTo>
                    <a:pt x="821" y="11"/>
                  </a:lnTo>
                  <a:lnTo>
                    <a:pt x="815" y="8"/>
                  </a:lnTo>
                  <a:lnTo>
                    <a:pt x="811" y="5"/>
                  </a:lnTo>
                  <a:lnTo>
                    <a:pt x="806" y="2"/>
                  </a:lnTo>
                  <a:lnTo>
                    <a:pt x="800" y="1"/>
                  </a:lnTo>
                  <a:lnTo>
                    <a:pt x="795" y="0"/>
                  </a:lnTo>
                  <a:lnTo>
                    <a:pt x="789" y="0"/>
                  </a:lnTo>
                  <a:lnTo>
                    <a:pt x="784" y="0"/>
                  </a:lnTo>
                  <a:lnTo>
                    <a:pt x="780" y="1"/>
                  </a:lnTo>
                  <a:lnTo>
                    <a:pt x="777" y="1"/>
                  </a:lnTo>
                  <a:lnTo>
                    <a:pt x="776" y="1"/>
                  </a:lnTo>
                  <a:lnTo>
                    <a:pt x="777" y="5"/>
                  </a:lnTo>
                  <a:lnTo>
                    <a:pt x="782" y="14"/>
                  </a:lnTo>
                  <a:lnTo>
                    <a:pt x="787" y="25"/>
                  </a:lnTo>
                  <a:lnTo>
                    <a:pt x="790" y="36"/>
                  </a:lnTo>
                  <a:lnTo>
                    <a:pt x="795" y="45"/>
                  </a:lnTo>
                  <a:lnTo>
                    <a:pt x="800" y="55"/>
                  </a:lnTo>
                  <a:lnTo>
                    <a:pt x="804" y="68"/>
                  </a:lnTo>
                  <a:lnTo>
                    <a:pt x="803" y="83"/>
                  </a:lnTo>
                  <a:lnTo>
                    <a:pt x="800" y="93"/>
                  </a:lnTo>
                  <a:lnTo>
                    <a:pt x="798" y="105"/>
                  </a:lnTo>
                  <a:lnTo>
                    <a:pt x="795" y="119"/>
                  </a:lnTo>
                  <a:lnTo>
                    <a:pt x="791" y="132"/>
                  </a:lnTo>
                  <a:lnTo>
                    <a:pt x="787" y="146"/>
                  </a:lnTo>
                  <a:lnTo>
                    <a:pt x="781" y="158"/>
                  </a:lnTo>
                  <a:lnTo>
                    <a:pt x="774" y="166"/>
                  </a:lnTo>
                  <a:lnTo>
                    <a:pt x="766" y="169"/>
                  </a:lnTo>
                  <a:lnTo>
                    <a:pt x="757" y="170"/>
                  </a:lnTo>
                  <a:lnTo>
                    <a:pt x="746" y="170"/>
                  </a:lnTo>
                  <a:lnTo>
                    <a:pt x="735" y="169"/>
                  </a:lnTo>
                  <a:lnTo>
                    <a:pt x="726" y="167"/>
                  </a:lnTo>
                  <a:lnTo>
                    <a:pt x="715" y="165"/>
                  </a:lnTo>
                  <a:lnTo>
                    <a:pt x="707" y="162"/>
                  </a:lnTo>
                  <a:lnTo>
                    <a:pt x="701" y="160"/>
                  </a:lnTo>
                  <a:lnTo>
                    <a:pt x="698" y="157"/>
                  </a:lnTo>
                  <a:lnTo>
                    <a:pt x="694" y="157"/>
                  </a:lnTo>
                  <a:lnTo>
                    <a:pt x="688" y="160"/>
                  </a:lnTo>
                  <a:lnTo>
                    <a:pt x="677" y="165"/>
                  </a:lnTo>
                  <a:lnTo>
                    <a:pt x="663" y="173"/>
                  </a:lnTo>
                  <a:lnTo>
                    <a:pt x="647" y="182"/>
                  </a:lnTo>
                  <a:lnTo>
                    <a:pt x="630" y="194"/>
                  </a:lnTo>
                  <a:lnTo>
                    <a:pt x="610" y="205"/>
                  </a:lnTo>
                  <a:lnTo>
                    <a:pt x="591" y="217"/>
                  </a:lnTo>
                  <a:lnTo>
                    <a:pt x="571" y="229"/>
                  </a:lnTo>
                  <a:lnTo>
                    <a:pt x="552" y="242"/>
                  </a:lnTo>
                  <a:lnTo>
                    <a:pt x="533" y="253"/>
                  </a:lnTo>
                  <a:lnTo>
                    <a:pt x="516" y="265"/>
                  </a:lnTo>
                  <a:lnTo>
                    <a:pt x="501" y="274"/>
                  </a:lnTo>
                  <a:lnTo>
                    <a:pt x="489" y="281"/>
                  </a:lnTo>
                  <a:lnTo>
                    <a:pt x="480" y="287"/>
                  </a:lnTo>
                  <a:lnTo>
                    <a:pt x="474" y="290"/>
                  </a:lnTo>
                  <a:lnTo>
                    <a:pt x="467" y="294"/>
                  </a:lnTo>
                  <a:lnTo>
                    <a:pt x="452" y="302"/>
                  </a:lnTo>
                  <a:lnTo>
                    <a:pt x="432" y="312"/>
                  </a:lnTo>
                  <a:lnTo>
                    <a:pt x="406" y="325"/>
                  </a:lnTo>
                  <a:lnTo>
                    <a:pt x="376" y="340"/>
                  </a:lnTo>
                  <a:lnTo>
                    <a:pt x="343" y="357"/>
                  </a:lnTo>
                  <a:lnTo>
                    <a:pt x="308" y="374"/>
                  </a:lnTo>
                  <a:lnTo>
                    <a:pt x="272" y="392"/>
                  </a:lnTo>
                  <a:lnTo>
                    <a:pt x="235" y="409"/>
                  </a:lnTo>
                  <a:lnTo>
                    <a:pt x="199" y="426"/>
                  </a:lnTo>
                  <a:lnTo>
                    <a:pt x="164" y="441"/>
                  </a:lnTo>
                  <a:lnTo>
                    <a:pt x="132" y="455"/>
                  </a:lnTo>
                  <a:lnTo>
                    <a:pt x="104" y="465"/>
                  </a:lnTo>
                  <a:lnTo>
                    <a:pt x="80" y="473"/>
                  </a:lnTo>
                  <a:lnTo>
                    <a:pt x="63" y="478"/>
                  </a:lnTo>
                  <a:lnTo>
                    <a:pt x="51" y="478"/>
                  </a:lnTo>
                  <a:lnTo>
                    <a:pt x="42" y="475"/>
                  </a:lnTo>
                  <a:lnTo>
                    <a:pt x="35" y="471"/>
                  </a:lnTo>
                  <a:lnTo>
                    <a:pt x="28" y="468"/>
                  </a:lnTo>
                  <a:lnTo>
                    <a:pt x="23" y="462"/>
                  </a:lnTo>
                  <a:lnTo>
                    <a:pt x="18" y="456"/>
                  </a:lnTo>
                  <a:lnTo>
                    <a:pt x="15" y="450"/>
                  </a:lnTo>
                  <a:lnTo>
                    <a:pt x="12" y="442"/>
                  </a:lnTo>
                  <a:lnTo>
                    <a:pt x="10" y="434"/>
                  </a:lnTo>
                  <a:lnTo>
                    <a:pt x="4" y="447"/>
                  </a:lnTo>
                  <a:lnTo>
                    <a:pt x="1" y="461"/>
                  </a:lnTo>
                  <a:lnTo>
                    <a:pt x="0" y="473"/>
                  </a:lnTo>
                  <a:lnTo>
                    <a:pt x="1" y="486"/>
                  </a:lnTo>
                  <a:lnTo>
                    <a:pt x="5" y="499"/>
                  </a:lnTo>
                  <a:lnTo>
                    <a:pt x="15" y="512"/>
                  </a:lnTo>
                  <a:lnTo>
                    <a:pt x="27" y="522"/>
                  </a:lnTo>
                  <a:lnTo>
                    <a:pt x="46" y="531"/>
                  </a:lnTo>
                  <a:lnTo>
                    <a:pt x="64" y="538"/>
                  </a:lnTo>
                  <a:lnTo>
                    <a:pt x="84" y="541"/>
                  </a:lnTo>
                  <a:lnTo>
                    <a:pt x="101" y="543"/>
                  </a:lnTo>
                  <a:lnTo>
                    <a:pt x="118" y="541"/>
                  </a:lnTo>
                  <a:lnTo>
                    <a:pt x="134" y="539"/>
                  </a:lnTo>
                  <a:lnTo>
                    <a:pt x="151" y="536"/>
                  </a:lnTo>
                  <a:lnTo>
                    <a:pt x="166" y="531"/>
                  </a:lnTo>
                  <a:lnTo>
                    <a:pt x="179" y="525"/>
                  </a:lnTo>
                  <a:lnTo>
                    <a:pt x="192" y="520"/>
                  </a:lnTo>
                  <a:lnTo>
                    <a:pt x="204" y="513"/>
                  </a:lnTo>
                  <a:lnTo>
                    <a:pt x="214" y="506"/>
                  </a:lnTo>
                  <a:lnTo>
                    <a:pt x="223" y="500"/>
                  </a:lnTo>
                  <a:lnTo>
                    <a:pt x="231" y="494"/>
                  </a:lnTo>
                  <a:lnTo>
                    <a:pt x="238" y="490"/>
                  </a:lnTo>
                  <a:lnTo>
                    <a:pt x="243" y="487"/>
                  </a:lnTo>
                  <a:lnTo>
                    <a:pt x="246" y="485"/>
                  </a:lnTo>
                  <a:lnTo>
                    <a:pt x="254" y="482"/>
                  </a:lnTo>
                  <a:lnTo>
                    <a:pt x="270" y="472"/>
                  </a:lnTo>
                  <a:lnTo>
                    <a:pt x="295" y="459"/>
                  </a:lnTo>
                  <a:lnTo>
                    <a:pt x="326" y="440"/>
                  </a:lnTo>
                  <a:lnTo>
                    <a:pt x="363" y="419"/>
                  </a:lnTo>
                  <a:lnTo>
                    <a:pt x="403" y="396"/>
                  </a:lnTo>
                  <a:lnTo>
                    <a:pt x="446" y="372"/>
                  </a:lnTo>
                  <a:lnTo>
                    <a:pt x="489" y="347"/>
                  </a:lnTo>
                  <a:lnTo>
                    <a:pt x="533" y="321"/>
                  </a:lnTo>
                  <a:lnTo>
                    <a:pt x="577" y="297"/>
                  </a:lnTo>
                  <a:lnTo>
                    <a:pt x="616" y="274"/>
                  </a:lnTo>
                  <a:lnTo>
                    <a:pt x="653" y="253"/>
                  </a:lnTo>
                  <a:lnTo>
                    <a:pt x="683" y="236"/>
                  </a:lnTo>
                  <a:lnTo>
                    <a:pt x="708" y="223"/>
                  </a:lnTo>
                  <a:lnTo>
                    <a:pt x="724" y="214"/>
                  </a:lnTo>
                  <a:lnTo>
                    <a:pt x="731" y="211"/>
                  </a:lnTo>
                  <a:lnTo>
                    <a:pt x="737" y="210"/>
                  </a:lnTo>
                  <a:lnTo>
                    <a:pt x="746" y="205"/>
                  </a:lnTo>
                  <a:lnTo>
                    <a:pt x="758" y="200"/>
                  </a:lnTo>
                  <a:lnTo>
                    <a:pt x="770" y="194"/>
                  </a:lnTo>
                  <a:lnTo>
                    <a:pt x="783" y="187"/>
                  </a:lnTo>
                  <a:lnTo>
                    <a:pt x="796" y="180"/>
                  </a:lnTo>
                  <a:lnTo>
                    <a:pt x="806" y="173"/>
                  </a:lnTo>
                  <a:lnTo>
                    <a:pt x="815" y="167"/>
                  </a:lnTo>
                  <a:lnTo>
                    <a:pt x="828" y="150"/>
                  </a:lnTo>
                  <a:lnTo>
                    <a:pt x="835" y="124"/>
                  </a:lnTo>
                  <a:lnTo>
                    <a:pt x="838" y="105"/>
                  </a:lnTo>
                  <a:lnTo>
                    <a:pt x="841" y="99"/>
                  </a:lnTo>
                  <a:lnTo>
                    <a:pt x="843" y="102"/>
                  </a:lnTo>
                  <a:lnTo>
                    <a:pt x="848" y="104"/>
                  </a:lnTo>
                  <a:lnTo>
                    <a:pt x="853" y="105"/>
                  </a:lnTo>
                  <a:lnTo>
                    <a:pt x="860" y="105"/>
                  </a:lnTo>
                  <a:lnTo>
                    <a:pt x="866" y="104"/>
                  </a:lnTo>
                  <a:lnTo>
                    <a:pt x="872" y="102"/>
                  </a:lnTo>
                  <a:lnTo>
                    <a:pt x="877" y="100"/>
                  </a:lnTo>
                  <a:lnTo>
                    <a:pt x="879" y="97"/>
                  </a:lnTo>
                  <a:lnTo>
                    <a:pt x="874" y="90"/>
                  </a:lnTo>
                  <a:lnTo>
                    <a:pt x="864" y="73"/>
                  </a:lnTo>
                  <a:lnTo>
                    <a:pt x="853" y="53"/>
                  </a:lnTo>
                  <a:lnTo>
                    <a:pt x="849" y="39"/>
                  </a:lnTo>
                  <a:close/>
                </a:path>
              </a:pathLst>
            </a:custGeom>
            <a:solidFill>
              <a:srgbClr val="BC9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00" name="Freeform 41"/>
            <p:cNvSpPr>
              <a:spLocks noChangeArrowheads="1"/>
            </p:cNvSpPr>
            <p:nvPr/>
          </p:nvSpPr>
          <p:spPr bwMode="auto">
            <a:xfrm>
              <a:off x="478" y="340"/>
              <a:ext cx="59" cy="55"/>
            </a:xfrm>
            <a:custGeom>
              <a:avLst/>
              <a:gdLst>
                <a:gd name="T0" fmla="*/ 118 w 119"/>
                <a:gd name="T1" fmla="*/ 95 h 111"/>
                <a:gd name="T2" fmla="*/ 119 w 119"/>
                <a:gd name="T3" fmla="*/ 93 h 111"/>
                <a:gd name="T4" fmla="*/ 119 w 119"/>
                <a:gd name="T5" fmla="*/ 91 h 111"/>
                <a:gd name="T6" fmla="*/ 119 w 119"/>
                <a:gd name="T7" fmla="*/ 89 h 111"/>
                <a:gd name="T8" fmla="*/ 119 w 119"/>
                <a:gd name="T9" fmla="*/ 87 h 111"/>
                <a:gd name="T10" fmla="*/ 113 w 119"/>
                <a:gd name="T11" fmla="*/ 85 h 111"/>
                <a:gd name="T12" fmla="*/ 107 w 119"/>
                <a:gd name="T13" fmla="*/ 83 h 111"/>
                <a:gd name="T14" fmla="*/ 104 w 119"/>
                <a:gd name="T15" fmla="*/ 81 h 111"/>
                <a:gd name="T16" fmla="*/ 102 w 119"/>
                <a:gd name="T17" fmla="*/ 80 h 111"/>
                <a:gd name="T18" fmla="*/ 99 w 119"/>
                <a:gd name="T19" fmla="*/ 72 h 111"/>
                <a:gd name="T20" fmla="*/ 94 w 119"/>
                <a:gd name="T21" fmla="*/ 52 h 111"/>
                <a:gd name="T22" fmla="*/ 87 w 119"/>
                <a:gd name="T23" fmla="*/ 32 h 111"/>
                <a:gd name="T24" fmla="*/ 81 w 119"/>
                <a:gd name="T25" fmla="*/ 22 h 111"/>
                <a:gd name="T26" fmla="*/ 75 w 119"/>
                <a:gd name="T27" fmla="*/ 20 h 111"/>
                <a:gd name="T28" fmla="*/ 65 w 119"/>
                <a:gd name="T29" fmla="*/ 16 h 111"/>
                <a:gd name="T30" fmla="*/ 52 w 119"/>
                <a:gd name="T31" fmla="*/ 13 h 111"/>
                <a:gd name="T32" fmla="*/ 37 w 119"/>
                <a:gd name="T33" fmla="*/ 9 h 111"/>
                <a:gd name="T34" fmla="*/ 23 w 119"/>
                <a:gd name="T35" fmla="*/ 6 h 111"/>
                <a:gd name="T36" fmla="*/ 12 w 119"/>
                <a:gd name="T37" fmla="*/ 2 h 111"/>
                <a:gd name="T38" fmla="*/ 4 w 119"/>
                <a:gd name="T39" fmla="*/ 1 h 111"/>
                <a:gd name="T40" fmla="*/ 0 w 119"/>
                <a:gd name="T41" fmla="*/ 0 h 111"/>
                <a:gd name="T42" fmla="*/ 65 w 119"/>
                <a:gd name="T43" fmla="*/ 35 h 111"/>
                <a:gd name="T44" fmla="*/ 84 w 119"/>
                <a:gd name="T45" fmla="*/ 106 h 111"/>
                <a:gd name="T46" fmla="*/ 92 w 119"/>
                <a:gd name="T47" fmla="*/ 111 h 111"/>
                <a:gd name="T48" fmla="*/ 102 w 119"/>
                <a:gd name="T49" fmla="*/ 111 h 111"/>
                <a:gd name="T50" fmla="*/ 111 w 119"/>
                <a:gd name="T51" fmla="*/ 105 h 111"/>
                <a:gd name="T52" fmla="*/ 118 w 119"/>
                <a:gd name="T53" fmla="*/ 95 h 11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19"/>
                <a:gd name="T82" fmla="*/ 0 h 111"/>
                <a:gd name="T83" fmla="*/ 119 w 119"/>
                <a:gd name="T84" fmla="*/ 111 h 111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19" h="111">
                  <a:moveTo>
                    <a:pt x="118" y="95"/>
                  </a:moveTo>
                  <a:lnTo>
                    <a:pt x="119" y="93"/>
                  </a:lnTo>
                  <a:lnTo>
                    <a:pt x="119" y="91"/>
                  </a:lnTo>
                  <a:lnTo>
                    <a:pt x="119" y="89"/>
                  </a:lnTo>
                  <a:lnTo>
                    <a:pt x="119" y="87"/>
                  </a:lnTo>
                  <a:lnTo>
                    <a:pt x="113" y="85"/>
                  </a:lnTo>
                  <a:lnTo>
                    <a:pt x="107" y="83"/>
                  </a:lnTo>
                  <a:lnTo>
                    <a:pt x="104" y="81"/>
                  </a:lnTo>
                  <a:lnTo>
                    <a:pt x="102" y="80"/>
                  </a:lnTo>
                  <a:lnTo>
                    <a:pt x="99" y="72"/>
                  </a:lnTo>
                  <a:lnTo>
                    <a:pt x="94" y="52"/>
                  </a:lnTo>
                  <a:lnTo>
                    <a:pt x="87" y="32"/>
                  </a:lnTo>
                  <a:lnTo>
                    <a:pt x="81" y="22"/>
                  </a:lnTo>
                  <a:lnTo>
                    <a:pt x="75" y="20"/>
                  </a:lnTo>
                  <a:lnTo>
                    <a:pt x="65" y="16"/>
                  </a:lnTo>
                  <a:lnTo>
                    <a:pt x="52" y="13"/>
                  </a:lnTo>
                  <a:lnTo>
                    <a:pt x="37" y="9"/>
                  </a:lnTo>
                  <a:lnTo>
                    <a:pt x="23" y="6"/>
                  </a:lnTo>
                  <a:lnTo>
                    <a:pt x="12" y="2"/>
                  </a:lnTo>
                  <a:lnTo>
                    <a:pt x="4" y="1"/>
                  </a:lnTo>
                  <a:lnTo>
                    <a:pt x="0" y="0"/>
                  </a:lnTo>
                  <a:lnTo>
                    <a:pt x="65" y="35"/>
                  </a:lnTo>
                  <a:lnTo>
                    <a:pt x="84" y="106"/>
                  </a:lnTo>
                  <a:lnTo>
                    <a:pt x="92" y="111"/>
                  </a:lnTo>
                  <a:lnTo>
                    <a:pt x="102" y="111"/>
                  </a:lnTo>
                  <a:lnTo>
                    <a:pt x="111" y="105"/>
                  </a:lnTo>
                  <a:lnTo>
                    <a:pt x="118" y="95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01" name="Freeform 42"/>
            <p:cNvSpPr>
              <a:spLocks noChangeArrowheads="1"/>
            </p:cNvSpPr>
            <p:nvPr/>
          </p:nvSpPr>
          <p:spPr bwMode="auto">
            <a:xfrm>
              <a:off x="457" y="321"/>
              <a:ext cx="71" cy="22"/>
            </a:xfrm>
            <a:custGeom>
              <a:avLst/>
              <a:gdLst>
                <a:gd name="T0" fmla="*/ 140 w 140"/>
                <a:gd name="T1" fmla="*/ 42 h 44"/>
                <a:gd name="T2" fmla="*/ 137 w 140"/>
                <a:gd name="T3" fmla="*/ 38 h 44"/>
                <a:gd name="T4" fmla="*/ 134 w 140"/>
                <a:gd name="T5" fmla="*/ 32 h 44"/>
                <a:gd name="T6" fmla="*/ 130 w 140"/>
                <a:gd name="T7" fmla="*/ 28 h 44"/>
                <a:gd name="T8" fmla="*/ 128 w 140"/>
                <a:gd name="T9" fmla="*/ 23 h 44"/>
                <a:gd name="T10" fmla="*/ 124 w 140"/>
                <a:gd name="T11" fmla="*/ 20 h 44"/>
                <a:gd name="T12" fmla="*/ 119 w 140"/>
                <a:gd name="T13" fmla="*/ 16 h 44"/>
                <a:gd name="T14" fmla="*/ 112 w 140"/>
                <a:gd name="T15" fmla="*/ 13 h 44"/>
                <a:gd name="T16" fmla="*/ 105 w 140"/>
                <a:gd name="T17" fmla="*/ 9 h 44"/>
                <a:gd name="T18" fmla="*/ 98 w 140"/>
                <a:gd name="T19" fmla="*/ 6 h 44"/>
                <a:gd name="T20" fmla="*/ 91 w 140"/>
                <a:gd name="T21" fmla="*/ 4 h 44"/>
                <a:gd name="T22" fmla="*/ 85 w 140"/>
                <a:gd name="T23" fmla="*/ 1 h 44"/>
                <a:gd name="T24" fmla="*/ 82 w 140"/>
                <a:gd name="T25" fmla="*/ 0 h 44"/>
                <a:gd name="T26" fmla="*/ 76 w 140"/>
                <a:gd name="T27" fmla="*/ 0 h 44"/>
                <a:gd name="T28" fmla="*/ 66 w 140"/>
                <a:gd name="T29" fmla="*/ 3 h 44"/>
                <a:gd name="T30" fmla="*/ 53 w 140"/>
                <a:gd name="T31" fmla="*/ 6 h 44"/>
                <a:gd name="T32" fmla="*/ 38 w 140"/>
                <a:gd name="T33" fmla="*/ 9 h 44"/>
                <a:gd name="T34" fmla="*/ 24 w 140"/>
                <a:gd name="T35" fmla="*/ 13 h 44"/>
                <a:gd name="T36" fmla="*/ 11 w 140"/>
                <a:gd name="T37" fmla="*/ 15 h 44"/>
                <a:gd name="T38" fmla="*/ 3 w 140"/>
                <a:gd name="T39" fmla="*/ 18 h 44"/>
                <a:gd name="T40" fmla="*/ 0 w 140"/>
                <a:gd name="T41" fmla="*/ 19 h 44"/>
                <a:gd name="T42" fmla="*/ 51 w 140"/>
                <a:gd name="T43" fmla="*/ 14 h 44"/>
                <a:gd name="T44" fmla="*/ 140 w 140"/>
                <a:gd name="T45" fmla="*/ 44 h 44"/>
                <a:gd name="T46" fmla="*/ 140 w 140"/>
                <a:gd name="T47" fmla="*/ 43 h 44"/>
                <a:gd name="T48" fmla="*/ 140 w 140"/>
                <a:gd name="T49" fmla="*/ 43 h 44"/>
                <a:gd name="T50" fmla="*/ 140 w 140"/>
                <a:gd name="T51" fmla="*/ 43 h 44"/>
                <a:gd name="T52" fmla="*/ 140 w 140"/>
                <a:gd name="T53" fmla="*/ 42 h 4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40"/>
                <a:gd name="T82" fmla="*/ 0 h 44"/>
                <a:gd name="T83" fmla="*/ 140 w 140"/>
                <a:gd name="T84" fmla="*/ 44 h 4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40" h="44">
                  <a:moveTo>
                    <a:pt x="140" y="42"/>
                  </a:moveTo>
                  <a:lnTo>
                    <a:pt x="137" y="38"/>
                  </a:lnTo>
                  <a:lnTo>
                    <a:pt x="134" y="32"/>
                  </a:lnTo>
                  <a:lnTo>
                    <a:pt x="130" y="28"/>
                  </a:lnTo>
                  <a:lnTo>
                    <a:pt x="128" y="23"/>
                  </a:lnTo>
                  <a:lnTo>
                    <a:pt x="124" y="20"/>
                  </a:lnTo>
                  <a:lnTo>
                    <a:pt x="119" y="16"/>
                  </a:lnTo>
                  <a:lnTo>
                    <a:pt x="112" y="13"/>
                  </a:lnTo>
                  <a:lnTo>
                    <a:pt x="105" y="9"/>
                  </a:lnTo>
                  <a:lnTo>
                    <a:pt x="98" y="6"/>
                  </a:lnTo>
                  <a:lnTo>
                    <a:pt x="91" y="4"/>
                  </a:lnTo>
                  <a:lnTo>
                    <a:pt x="85" y="1"/>
                  </a:lnTo>
                  <a:lnTo>
                    <a:pt x="82" y="0"/>
                  </a:lnTo>
                  <a:lnTo>
                    <a:pt x="76" y="0"/>
                  </a:lnTo>
                  <a:lnTo>
                    <a:pt x="66" y="3"/>
                  </a:lnTo>
                  <a:lnTo>
                    <a:pt x="53" y="6"/>
                  </a:lnTo>
                  <a:lnTo>
                    <a:pt x="38" y="9"/>
                  </a:lnTo>
                  <a:lnTo>
                    <a:pt x="24" y="13"/>
                  </a:lnTo>
                  <a:lnTo>
                    <a:pt x="11" y="15"/>
                  </a:lnTo>
                  <a:lnTo>
                    <a:pt x="3" y="18"/>
                  </a:lnTo>
                  <a:lnTo>
                    <a:pt x="0" y="19"/>
                  </a:lnTo>
                  <a:lnTo>
                    <a:pt x="51" y="14"/>
                  </a:lnTo>
                  <a:lnTo>
                    <a:pt x="140" y="44"/>
                  </a:lnTo>
                  <a:lnTo>
                    <a:pt x="140" y="43"/>
                  </a:lnTo>
                  <a:lnTo>
                    <a:pt x="140" y="43"/>
                  </a:lnTo>
                  <a:lnTo>
                    <a:pt x="140" y="43"/>
                  </a:lnTo>
                  <a:lnTo>
                    <a:pt x="140" y="42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02" name="Freeform 43"/>
            <p:cNvSpPr>
              <a:spLocks noChangeArrowheads="1"/>
            </p:cNvSpPr>
            <p:nvPr/>
          </p:nvSpPr>
          <p:spPr bwMode="auto">
            <a:xfrm>
              <a:off x="470" y="365"/>
              <a:ext cx="32" cy="54"/>
            </a:xfrm>
            <a:custGeom>
              <a:avLst/>
              <a:gdLst>
                <a:gd name="T0" fmla="*/ 65 w 65"/>
                <a:gd name="T1" fmla="*/ 100 h 108"/>
                <a:gd name="T2" fmla="*/ 62 w 65"/>
                <a:gd name="T3" fmla="*/ 94 h 108"/>
                <a:gd name="T4" fmla="*/ 59 w 65"/>
                <a:gd name="T5" fmla="*/ 80 h 108"/>
                <a:gd name="T6" fmla="*/ 56 w 65"/>
                <a:gd name="T7" fmla="*/ 63 h 108"/>
                <a:gd name="T8" fmla="*/ 57 w 65"/>
                <a:gd name="T9" fmla="*/ 48 h 108"/>
                <a:gd name="T10" fmla="*/ 54 w 65"/>
                <a:gd name="T11" fmla="*/ 38 h 108"/>
                <a:gd name="T12" fmla="*/ 46 w 65"/>
                <a:gd name="T13" fmla="*/ 31 h 108"/>
                <a:gd name="T14" fmla="*/ 37 w 65"/>
                <a:gd name="T15" fmla="*/ 25 h 108"/>
                <a:gd name="T16" fmla="*/ 31 w 65"/>
                <a:gd name="T17" fmla="*/ 17 h 108"/>
                <a:gd name="T18" fmla="*/ 24 w 65"/>
                <a:gd name="T19" fmla="*/ 11 h 108"/>
                <a:gd name="T20" fmla="*/ 16 w 65"/>
                <a:gd name="T21" fmla="*/ 9 h 108"/>
                <a:gd name="T22" fmla="*/ 7 w 65"/>
                <a:gd name="T23" fmla="*/ 8 h 108"/>
                <a:gd name="T24" fmla="*/ 0 w 65"/>
                <a:gd name="T25" fmla="*/ 2 h 108"/>
                <a:gd name="T26" fmla="*/ 1 w 65"/>
                <a:gd name="T27" fmla="*/ 0 h 108"/>
                <a:gd name="T28" fmla="*/ 9 w 65"/>
                <a:gd name="T29" fmla="*/ 9 h 108"/>
                <a:gd name="T30" fmla="*/ 18 w 65"/>
                <a:gd name="T31" fmla="*/ 19 h 108"/>
                <a:gd name="T32" fmla="*/ 22 w 65"/>
                <a:gd name="T33" fmla="*/ 25 h 108"/>
                <a:gd name="T34" fmla="*/ 48 w 65"/>
                <a:gd name="T35" fmla="*/ 52 h 108"/>
                <a:gd name="T36" fmla="*/ 48 w 65"/>
                <a:gd name="T37" fmla="*/ 60 h 108"/>
                <a:gd name="T38" fmla="*/ 50 w 65"/>
                <a:gd name="T39" fmla="*/ 78 h 108"/>
                <a:gd name="T40" fmla="*/ 52 w 65"/>
                <a:gd name="T41" fmla="*/ 97 h 108"/>
                <a:gd name="T42" fmla="*/ 58 w 65"/>
                <a:gd name="T43" fmla="*/ 107 h 108"/>
                <a:gd name="T44" fmla="*/ 64 w 65"/>
                <a:gd name="T45" fmla="*/ 108 h 108"/>
                <a:gd name="T46" fmla="*/ 65 w 65"/>
                <a:gd name="T47" fmla="*/ 105 h 108"/>
                <a:gd name="T48" fmla="*/ 65 w 65"/>
                <a:gd name="T49" fmla="*/ 101 h 108"/>
                <a:gd name="T50" fmla="*/ 65 w 65"/>
                <a:gd name="T51" fmla="*/ 100 h 10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5"/>
                <a:gd name="T79" fmla="*/ 0 h 108"/>
                <a:gd name="T80" fmla="*/ 65 w 65"/>
                <a:gd name="T81" fmla="*/ 108 h 10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5" h="108">
                  <a:moveTo>
                    <a:pt x="65" y="100"/>
                  </a:moveTo>
                  <a:lnTo>
                    <a:pt x="62" y="94"/>
                  </a:lnTo>
                  <a:lnTo>
                    <a:pt x="59" y="80"/>
                  </a:lnTo>
                  <a:lnTo>
                    <a:pt x="56" y="63"/>
                  </a:lnTo>
                  <a:lnTo>
                    <a:pt x="57" y="48"/>
                  </a:lnTo>
                  <a:lnTo>
                    <a:pt x="54" y="38"/>
                  </a:lnTo>
                  <a:lnTo>
                    <a:pt x="46" y="31"/>
                  </a:lnTo>
                  <a:lnTo>
                    <a:pt x="37" y="25"/>
                  </a:lnTo>
                  <a:lnTo>
                    <a:pt x="31" y="17"/>
                  </a:lnTo>
                  <a:lnTo>
                    <a:pt x="24" y="11"/>
                  </a:lnTo>
                  <a:lnTo>
                    <a:pt x="16" y="9"/>
                  </a:lnTo>
                  <a:lnTo>
                    <a:pt x="7" y="8"/>
                  </a:lnTo>
                  <a:lnTo>
                    <a:pt x="0" y="2"/>
                  </a:lnTo>
                  <a:lnTo>
                    <a:pt x="1" y="0"/>
                  </a:lnTo>
                  <a:lnTo>
                    <a:pt x="9" y="9"/>
                  </a:lnTo>
                  <a:lnTo>
                    <a:pt x="18" y="19"/>
                  </a:lnTo>
                  <a:lnTo>
                    <a:pt x="22" y="25"/>
                  </a:lnTo>
                  <a:lnTo>
                    <a:pt x="48" y="52"/>
                  </a:lnTo>
                  <a:lnTo>
                    <a:pt x="48" y="60"/>
                  </a:lnTo>
                  <a:lnTo>
                    <a:pt x="50" y="78"/>
                  </a:lnTo>
                  <a:lnTo>
                    <a:pt x="52" y="97"/>
                  </a:lnTo>
                  <a:lnTo>
                    <a:pt x="58" y="107"/>
                  </a:lnTo>
                  <a:lnTo>
                    <a:pt x="64" y="108"/>
                  </a:lnTo>
                  <a:lnTo>
                    <a:pt x="65" y="105"/>
                  </a:lnTo>
                  <a:lnTo>
                    <a:pt x="65" y="101"/>
                  </a:lnTo>
                  <a:lnTo>
                    <a:pt x="65" y="1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03" name="Freeform 44"/>
            <p:cNvSpPr>
              <a:spLocks noChangeArrowheads="1"/>
            </p:cNvSpPr>
            <p:nvPr/>
          </p:nvSpPr>
          <p:spPr bwMode="auto">
            <a:xfrm>
              <a:off x="474" y="340"/>
              <a:ext cx="49" cy="54"/>
            </a:xfrm>
            <a:custGeom>
              <a:avLst/>
              <a:gdLst>
                <a:gd name="T0" fmla="*/ 91 w 98"/>
                <a:gd name="T1" fmla="*/ 105 h 109"/>
                <a:gd name="T2" fmla="*/ 89 w 98"/>
                <a:gd name="T3" fmla="*/ 95 h 109"/>
                <a:gd name="T4" fmla="*/ 83 w 98"/>
                <a:gd name="T5" fmla="*/ 73 h 109"/>
                <a:gd name="T6" fmla="*/ 76 w 98"/>
                <a:gd name="T7" fmla="*/ 51 h 109"/>
                <a:gd name="T8" fmla="*/ 71 w 98"/>
                <a:gd name="T9" fmla="*/ 41 h 109"/>
                <a:gd name="T10" fmla="*/ 66 w 98"/>
                <a:gd name="T11" fmla="*/ 38 h 109"/>
                <a:gd name="T12" fmla="*/ 57 w 98"/>
                <a:gd name="T13" fmla="*/ 34 h 109"/>
                <a:gd name="T14" fmla="*/ 45 w 98"/>
                <a:gd name="T15" fmla="*/ 27 h 109"/>
                <a:gd name="T16" fmla="*/ 33 w 98"/>
                <a:gd name="T17" fmla="*/ 20 h 109"/>
                <a:gd name="T18" fmla="*/ 21 w 98"/>
                <a:gd name="T19" fmla="*/ 13 h 109"/>
                <a:gd name="T20" fmla="*/ 11 w 98"/>
                <a:gd name="T21" fmla="*/ 6 h 109"/>
                <a:gd name="T22" fmla="*/ 3 w 98"/>
                <a:gd name="T23" fmla="*/ 1 h 109"/>
                <a:gd name="T24" fmla="*/ 0 w 98"/>
                <a:gd name="T25" fmla="*/ 0 h 109"/>
                <a:gd name="T26" fmla="*/ 4 w 98"/>
                <a:gd name="T27" fmla="*/ 1 h 109"/>
                <a:gd name="T28" fmla="*/ 12 w 98"/>
                <a:gd name="T29" fmla="*/ 5 h 109"/>
                <a:gd name="T30" fmla="*/ 23 w 98"/>
                <a:gd name="T31" fmla="*/ 9 h 109"/>
                <a:gd name="T32" fmla="*/ 37 w 98"/>
                <a:gd name="T33" fmla="*/ 15 h 109"/>
                <a:gd name="T34" fmla="*/ 51 w 98"/>
                <a:gd name="T35" fmla="*/ 21 h 109"/>
                <a:gd name="T36" fmla="*/ 64 w 98"/>
                <a:gd name="T37" fmla="*/ 27 h 109"/>
                <a:gd name="T38" fmla="*/ 74 w 98"/>
                <a:gd name="T39" fmla="*/ 31 h 109"/>
                <a:gd name="T40" fmla="*/ 79 w 98"/>
                <a:gd name="T41" fmla="*/ 35 h 109"/>
                <a:gd name="T42" fmla="*/ 83 w 98"/>
                <a:gd name="T43" fmla="*/ 49 h 109"/>
                <a:gd name="T44" fmla="*/ 90 w 98"/>
                <a:gd name="T45" fmla="*/ 74 h 109"/>
                <a:gd name="T46" fmla="*/ 96 w 98"/>
                <a:gd name="T47" fmla="*/ 98 h 109"/>
                <a:gd name="T48" fmla="*/ 98 w 98"/>
                <a:gd name="T49" fmla="*/ 109 h 109"/>
                <a:gd name="T50" fmla="*/ 91 w 98"/>
                <a:gd name="T51" fmla="*/ 105 h 10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98"/>
                <a:gd name="T79" fmla="*/ 0 h 109"/>
                <a:gd name="T80" fmla="*/ 98 w 98"/>
                <a:gd name="T81" fmla="*/ 109 h 10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98" h="109">
                  <a:moveTo>
                    <a:pt x="91" y="105"/>
                  </a:moveTo>
                  <a:lnTo>
                    <a:pt x="89" y="95"/>
                  </a:lnTo>
                  <a:lnTo>
                    <a:pt x="83" y="73"/>
                  </a:lnTo>
                  <a:lnTo>
                    <a:pt x="76" y="51"/>
                  </a:lnTo>
                  <a:lnTo>
                    <a:pt x="71" y="41"/>
                  </a:lnTo>
                  <a:lnTo>
                    <a:pt x="66" y="38"/>
                  </a:lnTo>
                  <a:lnTo>
                    <a:pt x="57" y="34"/>
                  </a:lnTo>
                  <a:lnTo>
                    <a:pt x="45" y="27"/>
                  </a:lnTo>
                  <a:lnTo>
                    <a:pt x="33" y="20"/>
                  </a:lnTo>
                  <a:lnTo>
                    <a:pt x="21" y="13"/>
                  </a:lnTo>
                  <a:lnTo>
                    <a:pt x="11" y="6"/>
                  </a:lnTo>
                  <a:lnTo>
                    <a:pt x="3" y="1"/>
                  </a:lnTo>
                  <a:lnTo>
                    <a:pt x="0" y="0"/>
                  </a:lnTo>
                  <a:lnTo>
                    <a:pt x="4" y="1"/>
                  </a:lnTo>
                  <a:lnTo>
                    <a:pt x="12" y="5"/>
                  </a:lnTo>
                  <a:lnTo>
                    <a:pt x="23" y="9"/>
                  </a:lnTo>
                  <a:lnTo>
                    <a:pt x="37" y="15"/>
                  </a:lnTo>
                  <a:lnTo>
                    <a:pt x="51" y="21"/>
                  </a:lnTo>
                  <a:lnTo>
                    <a:pt x="64" y="27"/>
                  </a:lnTo>
                  <a:lnTo>
                    <a:pt x="74" y="31"/>
                  </a:lnTo>
                  <a:lnTo>
                    <a:pt x="79" y="35"/>
                  </a:lnTo>
                  <a:lnTo>
                    <a:pt x="83" y="49"/>
                  </a:lnTo>
                  <a:lnTo>
                    <a:pt x="90" y="74"/>
                  </a:lnTo>
                  <a:lnTo>
                    <a:pt x="96" y="98"/>
                  </a:lnTo>
                  <a:lnTo>
                    <a:pt x="98" y="109"/>
                  </a:lnTo>
                  <a:lnTo>
                    <a:pt x="91" y="1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04" name="Freeform 45"/>
            <p:cNvSpPr>
              <a:spLocks noChangeArrowheads="1"/>
            </p:cNvSpPr>
            <p:nvPr/>
          </p:nvSpPr>
          <p:spPr bwMode="auto">
            <a:xfrm>
              <a:off x="483" y="328"/>
              <a:ext cx="46" cy="25"/>
            </a:xfrm>
            <a:custGeom>
              <a:avLst/>
              <a:gdLst>
                <a:gd name="T0" fmla="*/ 0 w 93"/>
                <a:gd name="T1" fmla="*/ 0 h 50"/>
                <a:gd name="T2" fmla="*/ 2 w 93"/>
                <a:gd name="T3" fmla="*/ 1 h 50"/>
                <a:gd name="T4" fmla="*/ 8 w 93"/>
                <a:gd name="T5" fmla="*/ 4 h 50"/>
                <a:gd name="T6" fmla="*/ 17 w 93"/>
                <a:gd name="T7" fmla="*/ 6 h 50"/>
                <a:gd name="T8" fmla="*/ 27 w 93"/>
                <a:gd name="T9" fmla="*/ 10 h 50"/>
                <a:gd name="T10" fmla="*/ 38 w 93"/>
                <a:gd name="T11" fmla="*/ 14 h 50"/>
                <a:gd name="T12" fmla="*/ 48 w 93"/>
                <a:gd name="T13" fmla="*/ 18 h 50"/>
                <a:gd name="T14" fmla="*/ 56 w 93"/>
                <a:gd name="T15" fmla="*/ 22 h 50"/>
                <a:gd name="T16" fmla="*/ 62 w 93"/>
                <a:gd name="T17" fmla="*/ 24 h 50"/>
                <a:gd name="T18" fmla="*/ 70 w 93"/>
                <a:gd name="T19" fmla="*/ 28 h 50"/>
                <a:gd name="T20" fmla="*/ 78 w 93"/>
                <a:gd name="T21" fmla="*/ 33 h 50"/>
                <a:gd name="T22" fmla="*/ 86 w 93"/>
                <a:gd name="T23" fmla="*/ 39 h 50"/>
                <a:gd name="T24" fmla="*/ 91 w 93"/>
                <a:gd name="T25" fmla="*/ 47 h 50"/>
                <a:gd name="T26" fmla="*/ 93 w 93"/>
                <a:gd name="T27" fmla="*/ 50 h 50"/>
                <a:gd name="T28" fmla="*/ 93 w 93"/>
                <a:gd name="T29" fmla="*/ 43 h 50"/>
                <a:gd name="T30" fmla="*/ 92 w 93"/>
                <a:gd name="T31" fmla="*/ 35 h 50"/>
                <a:gd name="T32" fmla="*/ 92 w 93"/>
                <a:gd name="T33" fmla="*/ 30 h 50"/>
                <a:gd name="T34" fmla="*/ 91 w 93"/>
                <a:gd name="T35" fmla="*/ 30 h 50"/>
                <a:gd name="T36" fmla="*/ 87 w 93"/>
                <a:gd name="T37" fmla="*/ 29 h 50"/>
                <a:gd name="T38" fmla="*/ 84 w 93"/>
                <a:gd name="T39" fmla="*/ 27 h 50"/>
                <a:gd name="T40" fmla="*/ 78 w 93"/>
                <a:gd name="T41" fmla="*/ 24 h 50"/>
                <a:gd name="T42" fmla="*/ 72 w 93"/>
                <a:gd name="T43" fmla="*/ 23 h 50"/>
                <a:gd name="T44" fmla="*/ 66 w 93"/>
                <a:gd name="T45" fmla="*/ 21 h 50"/>
                <a:gd name="T46" fmla="*/ 61 w 93"/>
                <a:gd name="T47" fmla="*/ 18 h 50"/>
                <a:gd name="T48" fmla="*/ 56 w 93"/>
                <a:gd name="T49" fmla="*/ 16 h 50"/>
                <a:gd name="T50" fmla="*/ 51 w 93"/>
                <a:gd name="T51" fmla="*/ 14 h 50"/>
                <a:gd name="T52" fmla="*/ 43 w 93"/>
                <a:gd name="T53" fmla="*/ 12 h 50"/>
                <a:gd name="T54" fmla="*/ 34 w 93"/>
                <a:gd name="T55" fmla="*/ 8 h 50"/>
                <a:gd name="T56" fmla="*/ 25 w 93"/>
                <a:gd name="T57" fmla="*/ 6 h 50"/>
                <a:gd name="T58" fmla="*/ 15 w 93"/>
                <a:gd name="T59" fmla="*/ 4 h 50"/>
                <a:gd name="T60" fmla="*/ 8 w 93"/>
                <a:gd name="T61" fmla="*/ 1 h 50"/>
                <a:gd name="T62" fmla="*/ 2 w 93"/>
                <a:gd name="T63" fmla="*/ 0 h 50"/>
                <a:gd name="T64" fmla="*/ 0 w 93"/>
                <a:gd name="T65" fmla="*/ 0 h 5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93"/>
                <a:gd name="T100" fmla="*/ 0 h 50"/>
                <a:gd name="T101" fmla="*/ 93 w 93"/>
                <a:gd name="T102" fmla="*/ 50 h 5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93" h="50">
                  <a:moveTo>
                    <a:pt x="0" y="0"/>
                  </a:moveTo>
                  <a:lnTo>
                    <a:pt x="2" y="1"/>
                  </a:lnTo>
                  <a:lnTo>
                    <a:pt x="8" y="4"/>
                  </a:lnTo>
                  <a:lnTo>
                    <a:pt x="17" y="6"/>
                  </a:lnTo>
                  <a:lnTo>
                    <a:pt x="27" y="10"/>
                  </a:lnTo>
                  <a:lnTo>
                    <a:pt x="38" y="14"/>
                  </a:lnTo>
                  <a:lnTo>
                    <a:pt x="48" y="18"/>
                  </a:lnTo>
                  <a:lnTo>
                    <a:pt x="56" y="22"/>
                  </a:lnTo>
                  <a:lnTo>
                    <a:pt x="62" y="24"/>
                  </a:lnTo>
                  <a:lnTo>
                    <a:pt x="70" y="28"/>
                  </a:lnTo>
                  <a:lnTo>
                    <a:pt x="78" y="33"/>
                  </a:lnTo>
                  <a:lnTo>
                    <a:pt x="86" y="39"/>
                  </a:lnTo>
                  <a:lnTo>
                    <a:pt x="91" y="47"/>
                  </a:lnTo>
                  <a:lnTo>
                    <a:pt x="93" y="50"/>
                  </a:lnTo>
                  <a:lnTo>
                    <a:pt x="93" y="43"/>
                  </a:lnTo>
                  <a:lnTo>
                    <a:pt x="92" y="35"/>
                  </a:lnTo>
                  <a:lnTo>
                    <a:pt x="92" y="30"/>
                  </a:lnTo>
                  <a:lnTo>
                    <a:pt x="91" y="30"/>
                  </a:lnTo>
                  <a:lnTo>
                    <a:pt x="87" y="29"/>
                  </a:lnTo>
                  <a:lnTo>
                    <a:pt x="84" y="27"/>
                  </a:lnTo>
                  <a:lnTo>
                    <a:pt x="78" y="24"/>
                  </a:lnTo>
                  <a:lnTo>
                    <a:pt x="72" y="23"/>
                  </a:lnTo>
                  <a:lnTo>
                    <a:pt x="66" y="21"/>
                  </a:lnTo>
                  <a:lnTo>
                    <a:pt x="61" y="18"/>
                  </a:lnTo>
                  <a:lnTo>
                    <a:pt x="56" y="16"/>
                  </a:lnTo>
                  <a:lnTo>
                    <a:pt x="51" y="14"/>
                  </a:lnTo>
                  <a:lnTo>
                    <a:pt x="43" y="12"/>
                  </a:lnTo>
                  <a:lnTo>
                    <a:pt x="34" y="8"/>
                  </a:lnTo>
                  <a:lnTo>
                    <a:pt x="25" y="6"/>
                  </a:lnTo>
                  <a:lnTo>
                    <a:pt x="15" y="4"/>
                  </a:lnTo>
                  <a:lnTo>
                    <a:pt x="8" y="1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05" name="Freeform 46"/>
            <p:cNvSpPr>
              <a:spLocks noChangeArrowheads="1"/>
            </p:cNvSpPr>
            <p:nvPr/>
          </p:nvSpPr>
          <p:spPr bwMode="auto">
            <a:xfrm>
              <a:off x="445" y="228"/>
              <a:ext cx="13" cy="94"/>
            </a:xfrm>
            <a:custGeom>
              <a:avLst/>
              <a:gdLst>
                <a:gd name="T0" fmla="*/ 20 w 25"/>
                <a:gd name="T1" fmla="*/ 3 h 189"/>
                <a:gd name="T2" fmla="*/ 17 w 25"/>
                <a:gd name="T3" fmla="*/ 2 h 189"/>
                <a:gd name="T4" fmla="*/ 15 w 25"/>
                <a:gd name="T5" fmla="*/ 1 h 189"/>
                <a:gd name="T6" fmla="*/ 15 w 25"/>
                <a:gd name="T7" fmla="*/ 1 h 189"/>
                <a:gd name="T8" fmla="*/ 16 w 25"/>
                <a:gd name="T9" fmla="*/ 0 h 189"/>
                <a:gd name="T10" fmla="*/ 10 w 25"/>
                <a:gd name="T11" fmla="*/ 10 h 189"/>
                <a:gd name="T12" fmla="*/ 7 w 25"/>
                <a:gd name="T13" fmla="*/ 31 h 189"/>
                <a:gd name="T14" fmla="*/ 4 w 25"/>
                <a:gd name="T15" fmla="*/ 55 h 189"/>
                <a:gd name="T16" fmla="*/ 2 w 25"/>
                <a:gd name="T17" fmla="*/ 78 h 189"/>
                <a:gd name="T18" fmla="*/ 2 w 25"/>
                <a:gd name="T19" fmla="*/ 102 h 189"/>
                <a:gd name="T20" fmla="*/ 2 w 25"/>
                <a:gd name="T21" fmla="*/ 131 h 189"/>
                <a:gd name="T22" fmla="*/ 3 w 25"/>
                <a:gd name="T23" fmla="*/ 159 h 189"/>
                <a:gd name="T24" fmla="*/ 4 w 25"/>
                <a:gd name="T25" fmla="*/ 175 h 189"/>
                <a:gd name="T26" fmla="*/ 5 w 25"/>
                <a:gd name="T27" fmla="*/ 178 h 189"/>
                <a:gd name="T28" fmla="*/ 5 w 25"/>
                <a:gd name="T29" fmla="*/ 182 h 189"/>
                <a:gd name="T30" fmla="*/ 3 w 25"/>
                <a:gd name="T31" fmla="*/ 185 h 189"/>
                <a:gd name="T32" fmla="*/ 0 w 25"/>
                <a:gd name="T33" fmla="*/ 189 h 189"/>
                <a:gd name="T34" fmla="*/ 5 w 25"/>
                <a:gd name="T35" fmla="*/ 187 h 189"/>
                <a:gd name="T36" fmla="*/ 9 w 25"/>
                <a:gd name="T37" fmla="*/ 186 h 189"/>
                <a:gd name="T38" fmla="*/ 12 w 25"/>
                <a:gd name="T39" fmla="*/ 184 h 189"/>
                <a:gd name="T40" fmla="*/ 16 w 25"/>
                <a:gd name="T41" fmla="*/ 182 h 189"/>
                <a:gd name="T42" fmla="*/ 23 w 25"/>
                <a:gd name="T43" fmla="*/ 172 h 189"/>
                <a:gd name="T44" fmla="*/ 25 w 25"/>
                <a:gd name="T45" fmla="*/ 159 h 189"/>
                <a:gd name="T46" fmla="*/ 23 w 25"/>
                <a:gd name="T47" fmla="*/ 145 h 189"/>
                <a:gd name="T48" fmla="*/ 23 w 25"/>
                <a:gd name="T49" fmla="*/ 136 h 189"/>
                <a:gd name="T50" fmla="*/ 23 w 25"/>
                <a:gd name="T51" fmla="*/ 122 h 189"/>
                <a:gd name="T52" fmla="*/ 22 w 25"/>
                <a:gd name="T53" fmla="*/ 101 h 189"/>
                <a:gd name="T54" fmla="*/ 20 w 25"/>
                <a:gd name="T55" fmla="*/ 80 h 189"/>
                <a:gd name="T56" fmla="*/ 19 w 25"/>
                <a:gd name="T57" fmla="*/ 65 h 189"/>
                <a:gd name="T58" fmla="*/ 19 w 25"/>
                <a:gd name="T59" fmla="*/ 53 h 189"/>
                <a:gd name="T60" fmla="*/ 22 w 25"/>
                <a:gd name="T61" fmla="*/ 34 h 189"/>
                <a:gd name="T62" fmla="*/ 24 w 25"/>
                <a:gd name="T63" fmla="*/ 17 h 189"/>
                <a:gd name="T64" fmla="*/ 25 w 25"/>
                <a:gd name="T65" fmla="*/ 10 h 189"/>
                <a:gd name="T66" fmla="*/ 20 w 25"/>
                <a:gd name="T67" fmla="*/ 3 h 18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5"/>
                <a:gd name="T103" fmla="*/ 0 h 189"/>
                <a:gd name="T104" fmla="*/ 25 w 25"/>
                <a:gd name="T105" fmla="*/ 189 h 189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5" h="189">
                  <a:moveTo>
                    <a:pt x="20" y="3"/>
                  </a:moveTo>
                  <a:lnTo>
                    <a:pt x="17" y="2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6" y="0"/>
                  </a:lnTo>
                  <a:lnTo>
                    <a:pt x="10" y="10"/>
                  </a:lnTo>
                  <a:lnTo>
                    <a:pt x="7" y="31"/>
                  </a:lnTo>
                  <a:lnTo>
                    <a:pt x="4" y="55"/>
                  </a:lnTo>
                  <a:lnTo>
                    <a:pt x="2" y="78"/>
                  </a:lnTo>
                  <a:lnTo>
                    <a:pt x="2" y="102"/>
                  </a:lnTo>
                  <a:lnTo>
                    <a:pt x="2" y="131"/>
                  </a:lnTo>
                  <a:lnTo>
                    <a:pt x="3" y="159"/>
                  </a:lnTo>
                  <a:lnTo>
                    <a:pt x="4" y="175"/>
                  </a:lnTo>
                  <a:lnTo>
                    <a:pt x="5" y="178"/>
                  </a:lnTo>
                  <a:lnTo>
                    <a:pt x="5" y="182"/>
                  </a:lnTo>
                  <a:lnTo>
                    <a:pt x="3" y="185"/>
                  </a:lnTo>
                  <a:lnTo>
                    <a:pt x="0" y="189"/>
                  </a:lnTo>
                  <a:lnTo>
                    <a:pt x="5" y="187"/>
                  </a:lnTo>
                  <a:lnTo>
                    <a:pt x="9" y="186"/>
                  </a:lnTo>
                  <a:lnTo>
                    <a:pt x="12" y="184"/>
                  </a:lnTo>
                  <a:lnTo>
                    <a:pt x="16" y="182"/>
                  </a:lnTo>
                  <a:lnTo>
                    <a:pt x="23" y="172"/>
                  </a:lnTo>
                  <a:lnTo>
                    <a:pt x="25" y="159"/>
                  </a:lnTo>
                  <a:lnTo>
                    <a:pt x="23" y="145"/>
                  </a:lnTo>
                  <a:lnTo>
                    <a:pt x="23" y="136"/>
                  </a:lnTo>
                  <a:lnTo>
                    <a:pt x="23" y="122"/>
                  </a:lnTo>
                  <a:lnTo>
                    <a:pt x="22" y="101"/>
                  </a:lnTo>
                  <a:lnTo>
                    <a:pt x="20" y="80"/>
                  </a:lnTo>
                  <a:lnTo>
                    <a:pt x="19" y="65"/>
                  </a:lnTo>
                  <a:lnTo>
                    <a:pt x="19" y="53"/>
                  </a:lnTo>
                  <a:lnTo>
                    <a:pt x="22" y="34"/>
                  </a:lnTo>
                  <a:lnTo>
                    <a:pt x="24" y="17"/>
                  </a:lnTo>
                  <a:lnTo>
                    <a:pt x="25" y="10"/>
                  </a:lnTo>
                  <a:lnTo>
                    <a:pt x="20" y="3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06" name="Freeform 47"/>
            <p:cNvSpPr>
              <a:spLocks noChangeArrowheads="1"/>
            </p:cNvSpPr>
            <p:nvPr/>
          </p:nvSpPr>
          <p:spPr bwMode="auto">
            <a:xfrm>
              <a:off x="161" y="485"/>
              <a:ext cx="48" cy="24"/>
            </a:xfrm>
            <a:custGeom>
              <a:avLst/>
              <a:gdLst>
                <a:gd name="T0" fmla="*/ 94 w 94"/>
                <a:gd name="T1" fmla="*/ 13 h 50"/>
                <a:gd name="T2" fmla="*/ 90 w 94"/>
                <a:gd name="T3" fmla="*/ 10 h 50"/>
                <a:gd name="T4" fmla="*/ 84 w 94"/>
                <a:gd name="T5" fmla="*/ 6 h 50"/>
                <a:gd name="T6" fmla="*/ 76 w 94"/>
                <a:gd name="T7" fmla="*/ 4 h 50"/>
                <a:gd name="T8" fmla="*/ 69 w 94"/>
                <a:gd name="T9" fmla="*/ 0 h 50"/>
                <a:gd name="T10" fmla="*/ 61 w 94"/>
                <a:gd name="T11" fmla="*/ 9 h 50"/>
                <a:gd name="T12" fmla="*/ 50 w 94"/>
                <a:gd name="T13" fmla="*/ 17 h 50"/>
                <a:gd name="T14" fmla="*/ 38 w 94"/>
                <a:gd name="T15" fmla="*/ 25 h 50"/>
                <a:gd name="T16" fmla="*/ 25 w 94"/>
                <a:gd name="T17" fmla="*/ 33 h 50"/>
                <a:gd name="T18" fmla="*/ 13 w 94"/>
                <a:gd name="T19" fmla="*/ 40 h 50"/>
                <a:gd name="T20" fmla="*/ 4 w 94"/>
                <a:gd name="T21" fmla="*/ 45 h 50"/>
                <a:gd name="T22" fmla="*/ 0 w 94"/>
                <a:gd name="T23" fmla="*/ 49 h 50"/>
                <a:gd name="T24" fmla="*/ 0 w 94"/>
                <a:gd name="T25" fmla="*/ 50 h 50"/>
                <a:gd name="T26" fmla="*/ 4 w 94"/>
                <a:gd name="T27" fmla="*/ 49 h 50"/>
                <a:gd name="T28" fmla="*/ 11 w 94"/>
                <a:gd name="T29" fmla="*/ 45 h 50"/>
                <a:gd name="T30" fmla="*/ 19 w 94"/>
                <a:gd name="T31" fmla="*/ 41 h 50"/>
                <a:gd name="T32" fmla="*/ 28 w 94"/>
                <a:gd name="T33" fmla="*/ 36 h 50"/>
                <a:gd name="T34" fmla="*/ 38 w 94"/>
                <a:gd name="T35" fmla="*/ 32 h 50"/>
                <a:gd name="T36" fmla="*/ 46 w 94"/>
                <a:gd name="T37" fmla="*/ 27 h 50"/>
                <a:gd name="T38" fmla="*/ 53 w 94"/>
                <a:gd name="T39" fmla="*/ 25 h 50"/>
                <a:gd name="T40" fmla="*/ 56 w 94"/>
                <a:gd name="T41" fmla="*/ 22 h 50"/>
                <a:gd name="T42" fmla="*/ 58 w 94"/>
                <a:gd name="T43" fmla="*/ 21 h 50"/>
                <a:gd name="T44" fmla="*/ 62 w 94"/>
                <a:gd name="T45" fmla="*/ 20 h 50"/>
                <a:gd name="T46" fmla="*/ 66 w 94"/>
                <a:gd name="T47" fmla="*/ 19 h 50"/>
                <a:gd name="T48" fmla="*/ 72 w 94"/>
                <a:gd name="T49" fmla="*/ 18 h 50"/>
                <a:gd name="T50" fmla="*/ 78 w 94"/>
                <a:gd name="T51" fmla="*/ 17 h 50"/>
                <a:gd name="T52" fmla="*/ 84 w 94"/>
                <a:gd name="T53" fmla="*/ 15 h 50"/>
                <a:gd name="T54" fmla="*/ 90 w 94"/>
                <a:gd name="T55" fmla="*/ 14 h 50"/>
                <a:gd name="T56" fmla="*/ 94 w 94"/>
                <a:gd name="T57" fmla="*/ 13 h 5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94"/>
                <a:gd name="T88" fmla="*/ 0 h 50"/>
                <a:gd name="T89" fmla="*/ 94 w 94"/>
                <a:gd name="T90" fmla="*/ 50 h 50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94" h="50">
                  <a:moveTo>
                    <a:pt x="94" y="13"/>
                  </a:moveTo>
                  <a:lnTo>
                    <a:pt x="90" y="10"/>
                  </a:lnTo>
                  <a:lnTo>
                    <a:pt x="84" y="6"/>
                  </a:lnTo>
                  <a:lnTo>
                    <a:pt x="76" y="4"/>
                  </a:lnTo>
                  <a:lnTo>
                    <a:pt x="69" y="0"/>
                  </a:lnTo>
                  <a:lnTo>
                    <a:pt x="61" y="9"/>
                  </a:lnTo>
                  <a:lnTo>
                    <a:pt x="50" y="17"/>
                  </a:lnTo>
                  <a:lnTo>
                    <a:pt x="38" y="25"/>
                  </a:lnTo>
                  <a:lnTo>
                    <a:pt x="25" y="33"/>
                  </a:lnTo>
                  <a:lnTo>
                    <a:pt x="13" y="40"/>
                  </a:lnTo>
                  <a:lnTo>
                    <a:pt x="4" y="45"/>
                  </a:lnTo>
                  <a:lnTo>
                    <a:pt x="0" y="49"/>
                  </a:lnTo>
                  <a:lnTo>
                    <a:pt x="0" y="50"/>
                  </a:lnTo>
                  <a:lnTo>
                    <a:pt x="4" y="49"/>
                  </a:lnTo>
                  <a:lnTo>
                    <a:pt x="11" y="45"/>
                  </a:lnTo>
                  <a:lnTo>
                    <a:pt x="19" y="41"/>
                  </a:lnTo>
                  <a:lnTo>
                    <a:pt x="28" y="36"/>
                  </a:lnTo>
                  <a:lnTo>
                    <a:pt x="38" y="32"/>
                  </a:lnTo>
                  <a:lnTo>
                    <a:pt x="46" y="27"/>
                  </a:lnTo>
                  <a:lnTo>
                    <a:pt x="53" y="25"/>
                  </a:lnTo>
                  <a:lnTo>
                    <a:pt x="56" y="22"/>
                  </a:lnTo>
                  <a:lnTo>
                    <a:pt x="58" y="21"/>
                  </a:lnTo>
                  <a:lnTo>
                    <a:pt x="62" y="20"/>
                  </a:lnTo>
                  <a:lnTo>
                    <a:pt x="66" y="19"/>
                  </a:lnTo>
                  <a:lnTo>
                    <a:pt x="72" y="18"/>
                  </a:lnTo>
                  <a:lnTo>
                    <a:pt x="78" y="17"/>
                  </a:lnTo>
                  <a:lnTo>
                    <a:pt x="84" y="15"/>
                  </a:lnTo>
                  <a:lnTo>
                    <a:pt x="90" y="14"/>
                  </a:lnTo>
                  <a:lnTo>
                    <a:pt x="94" y="13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07" name="Freeform 48"/>
            <p:cNvSpPr>
              <a:spLocks noChangeArrowheads="1"/>
            </p:cNvSpPr>
            <p:nvPr/>
          </p:nvSpPr>
          <p:spPr bwMode="auto">
            <a:xfrm>
              <a:off x="689" y="408"/>
              <a:ext cx="2" cy="12"/>
            </a:xfrm>
            <a:custGeom>
              <a:avLst/>
              <a:gdLst>
                <a:gd name="T0" fmla="*/ 1 w 4"/>
                <a:gd name="T1" fmla="*/ 2 h 24"/>
                <a:gd name="T2" fmla="*/ 0 w 4"/>
                <a:gd name="T3" fmla="*/ 7 h 24"/>
                <a:gd name="T4" fmla="*/ 0 w 4"/>
                <a:gd name="T5" fmla="*/ 12 h 24"/>
                <a:gd name="T6" fmla="*/ 1 w 4"/>
                <a:gd name="T7" fmla="*/ 17 h 24"/>
                <a:gd name="T8" fmla="*/ 2 w 4"/>
                <a:gd name="T9" fmla="*/ 24 h 24"/>
                <a:gd name="T10" fmla="*/ 4 w 4"/>
                <a:gd name="T11" fmla="*/ 12 h 24"/>
                <a:gd name="T12" fmla="*/ 4 w 4"/>
                <a:gd name="T13" fmla="*/ 4 h 24"/>
                <a:gd name="T14" fmla="*/ 2 w 4"/>
                <a:gd name="T15" fmla="*/ 0 h 24"/>
                <a:gd name="T16" fmla="*/ 1 w 4"/>
                <a:gd name="T17" fmla="*/ 2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"/>
                <a:gd name="T28" fmla="*/ 0 h 24"/>
                <a:gd name="T29" fmla="*/ 4 w 4"/>
                <a:gd name="T30" fmla="*/ 24 h 2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" h="24">
                  <a:moveTo>
                    <a:pt x="1" y="2"/>
                  </a:moveTo>
                  <a:lnTo>
                    <a:pt x="0" y="7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2" y="24"/>
                  </a:lnTo>
                  <a:lnTo>
                    <a:pt x="4" y="12"/>
                  </a:lnTo>
                  <a:lnTo>
                    <a:pt x="4" y="4"/>
                  </a:lnTo>
                  <a:lnTo>
                    <a:pt x="2" y="0"/>
                  </a:lnTo>
                  <a:lnTo>
                    <a:pt x="1" y="2"/>
                  </a:lnTo>
                  <a:close/>
                </a:path>
              </a:pathLst>
            </a:custGeom>
            <a:solidFill>
              <a:srgbClr val="7FB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08" name="Freeform 49"/>
            <p:cNvSpPr>
              <a:spLocks noChangeArrowheads="1"/>
            </p:cNvSpPr>
            <p:nvPr/>
          </p:nvSpPr>
          <p:spPr bwMode="auto">
            <a:xfrm>
              <a:off x="590" y="420"/>
              <a:ext cx="305" cy="181"/>
            </a:xfrm>
            <a:custGeom>
              <a:avLst/>
              <a:gdLst>
                <a:gd name="T0" fmla="*/ 520 w 611"/>
                <a:gd name="T1" fmla="*/ 269 h 363"/>
                <a:gd name="T2" fmla="*/ 523 w 611"/>
                <a:gd name="T3" fmla="*/ 188 h 363"/>
                <a:gd name="T4" fmla="*/ 524 w 611"/>
                <a:gd name="T5" fmla="*/ 167 h 363"/>
                <a:gd name="T6" fmla="*/ 509 w 611"/>
                <a:gd name="T7" fmla="*/ 193 h 363"/>
                <a:gd name="T8" fmla="*/ 485 w 611"/>
                <a:gd name="T9" fmla="*/ 233 h 363"/>
                <a:gd name="T10" fmla="*/ 462 w 611"/>
                <a:gd name="T11" fmla="*/ 269 h 363"/>
                <a:gd name="T12" fmla="*/ 445 w 611"/>
                <a:gd name="T13" fmla="*/ 283 h 363"/>
                <a:gd name="T14" fmla="*/ 408 w 611"/>
                <a:gd name="T15" fmla="*/ 280 h 363"/>
                <a:gd name="T16" fmla="*/ 366 w 611"/>
                <a:gd name="T17" fmla="*/ 266 h 363"/>
                <a:gd name="T18" fmla="*/ 338 w 611"/>
                <a:gd name="T19" fmla="*/ 240 h 363"/>
                <a:gd name="T20" fmla="*/ 341 w 611"/>
                <a:gd name="T21" fmla="*/ 180 h 363"/>
                <a:gd name="T22" fmla="*/ 361 w 611"/>
                <a:gd name="T23" fmla="*/ 113 h 363"/>
                <a:gd name="T24" fmla="*/ 302 w 611"/>
                <a:gd name="T25" fmla="*/ 239 h 363"/>
                <a:gd name="T26" fmla="*/ 291 w 611"/>
                <a:gd name="T27" fmla="*/ 206 h 363"/>
                <a:gd name="T28" fmla="*/ 273 w 611"/>
                <a:gd name="T29" fmla="*/ 159 h 363"/>
                <a:gd name="T30" fmla="*/ 259 w 611"/>
                <a:gd name="T31" fmla="*/ 134 h 363"/>
                <a:gd name="T32" fmla="*/ 237 w 611"/>
                <a:gd name="T33" fmla="*/ 91 h 363"/>
                <a:gd name="T34" fmla="*/ 215 w 611"/>
                <a:gd name="T35" fmla="*/ 43 h 363"/>
                <a:gd name="T36" fmla="*/ 200 w 611"/>
                <a:gd name="T37" fmla="*/ 0 h 363"/>
                <a:gd name="T38" fmla="*/ 196 w 611"/>
                <a:gd name="T39" fmla="*/ 51 h 363"/>
                <a:gd name="T40" fmla="*/ 187 w 611"/>
                <a:gd name="T41" fmla="*/ 115 h 363"/>
                <a:gd name="T42" fmla="*/ 174 w 611"/>
                <a:gd name="T43" fmla="*/ 177 h 363"/>
                <a:gd name="T44" fmla="*/ 159 w 611"/>
                <a:gd name="T45" fmla="*/ 220 h 363"/>
                <a:gd name="T46" fmla="*/ 136 w 611"/>
                <a:gd name="T47" fmla="*/ 262 h 363"/>
                <a:gd name="T48" fmla="*/ 106 w 611"/>
                <a:gd name="T49" fmla="*/ 302 h 363"/>
                <a:gd name="T50" fmla="*/ 69 w 611"/>
                <a:gd name="T51" fmla="*/ 336 h 363"/>
                <a:gd name="T52" fmla="*/ 25 w 611"/>
                <a:gd name="T53" fmla="*/ 353 h 363"/>
                <a:gd name="T54" fmla="*/ 14 w 611"/>
                <a:gd name="T55" fmla="*/ 354 h 363"/>
                <a:gd name="T56" fmla="*/ 0 w 611"/>
                <a:gd name="T57" fmla="*/ 356 h 363"/>
                <a:gd name="T58" fmla="*/ 67 w 611"/>
                <a:gd name="T59" fmla="*/ 359 h 363"/>
                <a:gd name="T60" fmla="*/ 123 w 611"/>
                <a:gd name="T61" fmla="*/ 361 h 363"/>
                <a:gd name="T62" fmla="*/ 162 w 611"/>
                <a:gd name="T63" fmla="*/ 362 h 363"/>
                <a:gd name="T64" fmla="*/ 177 w 611"/>
                <a:gd name="T65" fmla="*/ 363 h 363"/>
                <a:gd name="T66" fmla="*/ 194 w 611"/>
                <a:gd name="T67" fmla="*/ 325 h 363"/>
                <a:gd name="T68" fmla="*/ 225 w 611"/>
                <a:gd name="T69" fmla="*/ 317 h 363"/>
                <a:gd name="T70" fmla="*/ 268 w 611"/>
                <a:gd name="T71" fmla="*/ 306 h 363"/>
                <a:gd name="T72" fmla="*/ 305 w 611"/>
                <a:gd name="T73" fmla="*/ 296 h 363"/>
                <a:gd name="T74" fmla="*/ 324 w 611"/>
                <a:gd name="T75" fmla="*/ 294 h 363"/>
                <a:gd name="T76" fmla="*/ 342 w 611"/>
                <a:gd name="T77" fmla="*/ 295 h 363"/>
                <a:gd name="T78" fmla="*/ 363 w 611"/>
                <a:gd name="T79" fmla="*/ 299 h 363"/>
                <a:gd name="T80" fmla="*/ 379 w 611"/>
                <a:gd name="T81" fmla="*/ 304 h 363"/>
                <a:gd name="T82" fmla="*/ 388 w 611"/>
                <a:gd name="T83" fmla="*/ 312 h 363"/>
                <a:gd name="T84" fmla="*/ 404 w 611"/>
                <a:gd name="T85" fmla="*/ 325 h 363"/>
                <a:gd name="T86" fmla="*/ 425 w 611"/>
                <a:gd name="T87" fmla="*/ 339 h 363"/>
                <a:gd name="T88" fmla="*/ 444 w 611"/>
                <a:gd name="T89" fmla="*/ 349 h 363"/>
                <a:gd name="T90" fmla="*/ 453 w 611"/>
                <a:gd name="T91" fmla="*/ 354 h 363"/>
                <a:gd name="T92" fmla="*/ 469 w 611"/>
                <a:gd name="T93" fmla="*/ 357 h 363"/>
                <a:gd name="T94" fmla="*/ 490 w 611"/>
                <a:gd name="T95" fmla="*/ 360 h 363"/>
                <a:gd name="T96" fmla="*/ 512 w 611"/>
                <a:gd name="T97" fmla="*/ 360 h 363"/>
                <a:gd name="T98" fmla="*/ 532 w 611"/>
                <a:gd name="T99" fmla="*/ 355 h 363"/>
                <a:gd name="T100" fmla="*/ 558 w 611"/>
                <a:gd name="T101" fmla="*/ 342 h 363"/>
                <a:gd name="T102" fmla="*/ 584 w 611"/>
                <a:gd name="T103" fmla="*/ 327 h 363"/>
                <a:gd name="T104" fmla="*/ 604 w 611"/>
                <a:gd name="T105" fmla="*/ 312 h 363"/>
                <a:gd name="T106" fmla="*/ 608 w 611"/>
                <a:gd name="T107" fmla="*/ 308 h 363"/>
                <a:gd name="T108" fmla="*/ 590 w 611"/>
                <a:gd name="T109" fmla="*/ 317 h 363"/>
                <a:gd name="T110" fmla="*/ 562 w 611"/>
                <a:gd name="T111" fmla="*/ 325 h 363"/>
                <a:gd name="T112" fmla="*/ 538 w 611"/>
                <a:gd name="T113" fmla="*/ 318 h 3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611"/>
                <a:gd name="T172" fmla="*/ 0 h 363"/>
                <a:gd name="T173" fmla="*/ 611 w 611"/>
                <a:gd name="T174" fmla="*/ 363 h 3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611" h="363">
                  <a:moveTo>
                    <a:pt x="529" y="307"/>
                  </a:moveTo>
                  <a:lnTo>
                    <a:pt x="520" y="269"/>
                  </a:lnTo>
                  <a:lnTo>
                    <a:pt x="520" y="226"/>
                  </a:lnTo>
                  <a:lnTo>
                    <a:pt x="523" y="188"/>
                  </a:lnTo>
                  <a:lnTo>
                    <a:pt x="527" y="167"/>
                  </a:lnTo>
                  <a:lnTo>
                    <a:pt x="524" y="167"/>
                  </a:lnTo>
                  <a:lnTo>
                    <a:pt x="518" y="177"/>
                  </a:lnTo>
                  <a:lnTo>
                    <a:pt x="509" y="193"/>
                  </a:lnTo>
                  <a:lnTo>
                    <a:pt x="498" y="212"/>
                  </a:lnTo>
                  <a:lnTo>
                    <a:pt x="485" y="233"/>
                  </a:lnTo>
                  <a:lnTo>
                    <a:pt x="472" y="253"/>
                  </a:lnTo>
                  <a:lnTo>
                    <a:pt x="462" y="269"/>
                  </a:lnTo>
                  <a:lnTo>
                    <a:pt x="454" y="278"/>
                  </a:lnTo>
                  <a:lnTo>
                    <a:pt x="445" y="283"/>
                  </a:lnTo>
                  <a:lnTo>
                    <a:pt x="429" y="283"/>
                  </a:lnTo>
                  <a:lnTo>
                    <a:pt x="408" y="280"/>
                  </a:lnTo>
                  <a:lnTo>
                    <a:pt x="387" y="276"/>
                  </a:lnTo>
                  <a:lnTo>
                    <a:pt x="366" y="266"/>
                  </a:lnTo>
                  <a:lnTo>
                    <a:pt x="349" y="255"/>
                  </a:lnTo>
                  <a:lnTo>
                    <a:pt x="338" y="240"/>
                  </a:lnTo>
                  <a:lnTo>
                    <a:pt x="334" y="221"/>
                  </a:lnTo>
                  <a:lnTo>
                    <a:pt x="341" y="180"/>
                  </a:lnTo>
                  <a:lnTo>
                    <a:pt x="351" y="142"/>
                  </a:lnTo>
                  <a:lnTo>
                    <a:pt x="361" y="113"/>
                  </a:lnTo>
                  <a:lnTo>
                    <a:pt x="364" y="103"/>
                  </a:lnTo>
                  <a:lnTo>
                    <a:pt x="302" y="239"/>
                  </a:lnTo>
                  <a:lnTo>
                    <a:pt x="300" y="230"/>
                  </a:lnTo>
                  <a:lnTo>
                    <a:pt x="291" y="206"/>
                  </a:lnTo>
                  <a:lnTo>
                    <a:pt x="282" y="180"/>
                  </a:lnTo>
                  <a:lnTo>
                    <a:pt x="273" y="159"/>
                  </a:lnTo>
                  <a:lnTo>
                    <a:pt x="267" y="150"/>
                  </a:lnTo>
                  <a:lnTo>
                    <a:pt x="259" y="134"/>
                  </a:lnTo>
                  <a:lnTo>
                    <a:pt x="249" y="114"/>
                  </a:lnTo>
                  <a:lnTo>
                    <a:pt x="237" y="91"/>
                  </a:lnTo>
                  <a:lnTo>
                    <a:pt x="226" y="67"/>
                  </a:lnTo>
                  <a:lnTo>
                    <a:pt x="215" y="43"/>
                  </a:lnTo>
                  <a:lnTo>
                    <a:pt x="206" y="20"/>
                  </a:lnTo>
                  <a:lnTo>
                    <a:pt x="200" y="0"/>
                  </a:lnTo>
                  <a:lnTo>
                    <a:pt x="198" y="23"/>
                  </a:lnTo>
                  <a:lnTo>
                    <a:pt x="196" y="51"/>
                  </a:lnTo>
                  <a:lnTo>
                    <a:pt x="191" y="83"/>
                  </a:lnTo>
                  <a:lnTo>
                    <a:pt x="187" y="115"/>
                  </a:lnTo>
                  <a:lnTo>
                    <a:pt x="181" y="148"/>
                  </a:lnTo>
                  <a:lnTo>
                    <a:pt x="174" y="177"/>
                  </a:lnTo>
                  <a:lnTo>
                    <a:pt x="167" y="202"/>
                  </a:lnTo>
                  <a:lnTo>
                    <a:pt x="159" y="220"/>
                  </a:lnTo>
                  <a:lnTo>
                    <a:pt x="147" y="241"/>
                  </a:lnTo>
                  <a:lnTo>
                    <a:pt x="136" y="262"/>
                  </a:lnTo>
                  <a:lnTo>
                    <a:pt x="122" y="283"/>
                  </a:lnTo>
                  <a:lnTo>
                    <a:pt x="106" y="302"/>
                  </a:lnTo>
                  <a:lnTo>
                    <a:pt x="89" y="321"/>
                  </a:lnTo>
                  <a:lnTo>
                    <a:pt x="69" y="336"/>
                  </a:lnTo>
                  <a:lnTo>
                    <a:pt x="48" y="347"/>
                  </a:lnTo>
                  <a:lnTo>
                    <a:pt x="25" y="353"/>
                  </a:lnTo>
                  <a:lnTo>
                    <a:pt x="20" y="354"/>
                  </a:lnTo>
                  <a:lnTo>
                    <a:pt x="14" y="354"/>
                  </a:lnTo>
                  <a:lnTo>
                    <a:pt x="7" y="355"/>
                  </a:lnTo>
                  <a:lnTo>
                    <a:pt x="0" y="356"/>
                  </a:lnTo>
                  <a:lnTo>
                    <a:pt x="34" y="357"/>
                  </a:lnTo>
                  <a:lnTo>
                    <a:pt x="67" y="359"/>
                  </a:lnTo>
                  <a:lnTo>
                    <a:pt x="97" y="360"/>
                  </a:lnTo>
                  <a:lnTo>
                    <a:pt x="123" y="361"/>
                  </a:lnTo>
                  <a:lnTo>
                    <a:pt x="146" y="362"/>
                  </a:lnTo>
                  <a:lnTo>
                    <a:pt x="162" y="362"/>
                  </a:lnTo>
                  <a:lnTo>
                    <a:pt x="174" y="363"/>
                  </a:lnTo>
                  <a:lnTo>
                    <a:pt x="177" y="363"/>
                  </a:lnTo>
                  <a:lnTo>
                    <a:pt x="189" y="326"/>
                  </a:lnTo>
                  <a:lnTo>
                    <a:pt x="194" y="325"/>
                  </a:lnTo>
                  <a:lnTo>
                    <a:pt x="206" y="322"/>
                  </a:lnTo>
                  <a:lnTo>
                    <a:pt x="225" y="317"/>
                  </a:lnTo>
                  <a:lnTo>
                    <a:pt x="245" y="311"/>
                  </a:lnTo>
                  <a:lnTo>
                    <a:pt x="268" y="306"/>
                  </a:lnTo>
                  <a:lnTo>
                    <a:pt x="288" y="300"/>
                  </a:lnTo>
                  <a:lnTo>
                    <a:pt x="305" y="296"/>
                  </a:lnTo>
                  <a:lnTo>
                    <a:pt x="316" y="294"/>
                  </a:lnTo>
                  <a:lnTo>
                    <a:pt x="324" y="294"/>
                  </a:lnTo>
                  <a:lnTo>
                    <a:pt x="333" y="294"/>
                  </a:lnTo>
                  <a:lnTo>
                    <a:pt x="342" y="295"/>
                  </a:lnTo>
                  <a:lnTo>
                    <a:pt x="354" y="296"/>
                  </a:lnTo>
                  <a:lnTo>
                    <a:pt x="363" y="299"/>
                  </a:lnTo>
                  <a:lnTo>
                    <a:pt x="372" y="301"/>
                  </a:lnTo>
                  <a:lnTo>
                    <a:pt x="379" y="304"/>
                  </a:lnTo>
                  <a:lnTo>
                    <a:pt x="384" y="308"/>
                  </a:lnTo>
                  <a:lnTo>
                    <a:pt x="388" y="312"/>
                  </a:lnTo>
                  <a:lnTo>
                    <a:pt x="395" y="319"/>
                  </a:lnTo>
                  <a:lnTo>
                    <a:pt x="404" y="325"/>
                  </a:lnTo>
                  <a:lnTo>
                    <a:pt x="415" y="332"/>
                  </a:lnTo>
                  <a:lnTo>
                    <a:pt x="425" y="339"/>
                  </a:lnTo>
                  <a:lnTo>
                    <a:pt x="435" y="345"/>
                  </a:lnTo>
                  <a:lnTo>
                    <a:pt x="444" y="349"/>
                  </a:lnTo>
                  <a:lnTo>
                    <a:pt x="448" y="352"/>
                  </a:lnTo>
                  <a:lnTo>
                    <a:pt x="453" y="354"/>
                  </a:lnTo>
                  <a:lnTo>
                    <a:pt x="460" y="355"/>
                  </a:lnTo>
                  <a:lnTo>
                    <a:pt x="469" y="357"/>
                  </a:lnTo>
                  <a:lnTo>
                    <a:pt x="479" y="359"/>
                  </a:lnTo>
                  <a:lnTo>
                    <a:pt x="490" y="360"/>
                  </a:lnTo>
                  <a:lnTo>
                    <a:pt x="501" y="361"/>
                  </a:lnTo>
                  <a:lnTo>
                    <a:pt x="512" y="360"/>
                  </a:lnTo>
                  <a:lnTo>
                    <a:pt x="522" y="359"/>
                  </a:lnTo>
                  <a:lnTo>
                    <a:pt x="532" y="355"/>
                  </a:lnTo>
                  <a:lnTo>
                    <a:pt x="545" y="349"/>
                  </a:lnTo>
                  <a:lnTo>
                    <a:pt x="558" y="342"/>
                  </a:lnTo>
                  <a:lnTo>
                    <a:pt x="571" y="336"/>
                  </a:lnTo>
                  <a:lnTo>
                    <a:pt x="584" y="327"/>
                  </a:lnTo>
                  <a:lnTo>
                    <a:pt x="595" y="319"/>
                  </a:lnTo>
                  <a:lnTo>
                    <a:pt x="604" y="312"/>
                  </a:lnTo>
                  <a:lnTo>
                    <a:pt x="611" y="307"/>
                  </a:lnTo>
                  <a:lnTo>
                    <a:pt x="608" y="308"/>
                  </a:lnTo>
                  <a:lnTo>
                    <a:pt x="600" y="312"/>
                  </a:lnTo>
                  <a:lnTo>
                    <a:pt x="590" y="317"/>
                  </a:lnTo>
                  <a:lnTo>
                    <a:pt x="577" y="322"/>
                  </a:lnTo>
                  <a:lnTo>
                    <a:pt x="562" y="325"/>
                  </a:lnTo>
                  <a:lnTo>
                    <a:pt x="550" y="324"/>
                  </a:lnTo>
                  <a:lnTo>
                    <a:pt x="538" y="318"/>
                  </a:lnTo>
                  <a:lnTo>
                    <a:pt x="529" y="307"/>
                  </a:lnTo>
                  <a:close/>
                </a:path>
              </a:pathLst>
            </a:custGeom>
            <a:solidFill>
              <a:srgbClr val="7FB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09" name="Freeform 50"/>
            <p:cNvSpPr>
              <a:spLocks noChangeArrowheads="1"/>
            </p:cNvSpPr>
            <p:nvPr/>
          </p:nvSpPr>
          <p:spPr bwMode="auto">
            <a:xfrm>
              <a:off x="241" y="488"/>
              <a:ext cx="286" cy="123"/>
            </a:xfrm>
            <a:custGeom>
              <a:avLst/>
              <a:gdLst>
                <a:gd name="T0" fmla="*/ 32 w 570"/>
                <a:gd name="T1" fmla="*/ 248 h 248"/>
                <a:gd name="T2" fmla="*/ 57 w 570"/>
                <a:gd name="T3" fmla="*/ 248 h 248"/>
                <a:gd name="T4" fmla="*/ 99 w 570"/>
                <a:gd name="T5" fmla="*/ 244 h 248"/>
                <a:gd name="T6" fmla="*/ 151 w 570"/>
                <a:gd name="T7" fmla="*/ 240 h 248"/>
                <a:gd name="T8" fmla="*/ 205 w 570"/>
                <a:gd name="T9" fmla="*/ 235 h 248"/>
                <a:gd name="T10" fmla="*/ 256 w 570"/>
                <a:gd name="T11" fmla="*/ 229 h 248"/>
                <a:gd name="T12" fmla="*/ 296 w 570"/>
                <a:gd name="T13" fmla="*/ 226 h 248"/>
                <a:gd name="T14" fmla="*/ 319 w 570"/>
                <a:gd name="T15" fmla="*/ 223 h 248"/>
                <a:gd name="T16" fmla="*/ 326 w 570"/>
                <a:gd name="T17" fmla="*/ 223 h 248"/>
                <a:gd name="T18" fmla="*/ 345 w 570"/>
                <a:gd name="T19" fmla="*/ 224 h 248"/>
                <a:gd name="T20" fmla="*/ 375 w 570"/>
                <a:gd name="T21" fmla="*/ 228 h 248"/>
                <a:gd name="T22" fmla="*/ 400 w 570"/>
                <a:gd name="T23" fmla="*/ 236 h 248"/>
                <a:gd name="T24" fmla="*/ 410 w 570"/>
                <a:gd name="T25" fmla="*/ 247 h 248"/>
                <a:gd name="T26" fmla="*/ 417 w 570"/>
                <a:gd name="T27" fmla="*/ 242 h 248"/>
                <a:gd name="T28" fmla="*/ 425 w 570"/>
                <a:gd name="T29" fmla="*/ 229 h 248"/>
                <a:gd name="T30" fmla="*/ 441 w 570"/>
                <a:gd name="T31" fmla="*/ 218 h 248"/>
                <a:gd name="T32" fmla="*/ 458 w 570"/>
                <a:gd name="T33" fmla="*/ 216 h 248"/>
                <a:gd name="T34" fmla="*/ 480 w 570"/>
                <a:gd name="T35" fmla="*/ 216 h 248"/>
                <a:gd name="T36" fmla="*/ 511 w 570"/>
                <a:gd name="T37" fmla="*/ 216 h 248"/>
                <a:gd name="T38" fmla="*/ 549 w 570"/>
                <a:gd name="T39" fmla="*/ 217 h 248"/>
                <a:gd name="T40" fmla="*/ 548 w 570"/>
                <a:gd name="T41" fmla="*/ 209 h 248"/>
                <a:gd name="T42" fmla="*/ 503 w 570"/>
                <a:gd name="T43" fmla="*/ 182 h 248"/>
                <a:gd name="T44" fmla="*/ 458 w 570"/>
                <a:gd name="T45" fmla="*/ 140 h 248"/>
                <a:gd name="T46" fmla="*/ 416 w 570"/>
                <a:gd name="T47" fmla="*/ 76 h 248"/>
                <a:gd name="T48" fmla="*/ 389 w 570"/>
                <a:gd name="T49" fmla="*/ 24 h 248"/>
                <a:gd name="T50" fmla="*/ 381 w 570"/>
                <a:gd name="T51" fmla="*/ 8 h 248"/>
                <a:gd name="T52" fmla="*/ 373 w 570"/>
                <a:gd name="T53" fmla="*/ 3 h 248"/>
                <a:gd name="T54" fmla="*/ 364 w 570"/>
                <a:gd name="T55" fmla="*/ 8 h 248"/>
                <a:gd name="T56" fmla="*/ 352 w 570"/>
                <a:gd name="T57" fmla="*/ 15 h 248"/>
                <a:gd name="T58" fmla="*/ 341 w 570"/>
                <a:gd name="T59" fmla="*/ 22 h 248"/>
                <a:gd name="T60" fmla="*/ 340 w 570"/>
                <a:gd name="T61" fmla="*/ 44 h 248"/>
                <a:gd name="T62" fmla="*/ 345 w 570"/>
                <a:gd name="T63" fmla="*/ 68 h 248"/>
                <a:gd name="T64" fmla="*/ 340 w 570"/>
                <a:gd name="T65" fmla="*/ 85 h 248"/>
                <a:gd name="T66" fmla="*/ 319 w 570"/>
                <a:gd name="T67" fmla="*/ 112 h 248"/>
                <a:gd name="T68" fmla="*/ 291 w 570"/>
                <a:gd name="T69" fmla="*/ 138 h 248"/>
                <a:gd name="T70" fmla="*/ 266 w 570"/>
                <a:gd name="T71" fmla="*/ 158 h 248"/>
                <a:gd name="T72" fmla="*/ 245 w 570"/>
                <a:gd name="T73" fmla="*/ 156 h 248"/>
                <a:gd name="T74" fmla="*/ 239 w 570"/>
                <a:gd name="T75" fmla="*/ 113 h 248"/>
                <a:gd name="T76" fmla="*/ 233 w 570"/>
                <a:gd name="T77" fmla="*/ 84 h 248"/>
                <a:gd name="T78" fmla="*/ 220 w 570"/>
                <a:gd name="T79" fmla="*/ 91 h 248"/>
                <a:gd name="T80" fmla="*/ 207 w 570"/>
                <a:gd name="T81" fmla="*/ 98 h 248"/>
                <a:gd name="T82" fmla="*/ 193 w 570"/>
                <a:gd name="T83" fmla="*/ 105 h 248"/>
                <a:gd name="T84" fmla="*/ 182 w 570"/>
                <a:gd name="T85" fmla="*/ 127 h 248"/>
                <a:gd name="T86" fmla="*/ 169 w 570"/>
                <a:gd name="T87" fmla="*/ 155 h 248"/>
                <a:gd name="T88" fmla="*/ 153 w 570"/>
                <a:gd name="T89" fmla="*/ 168 h 248"/>
                <a:gd name="T90" fmla="*/ 131 w 570"/>
                <a:gd name="T91" fmla="*/ 181 h 248"/>
                <a:gd name="T92" fmla="*/ 107 w 570"/>
                <a:gd name="T93" fmla="*/ 187 h 248"/>
                <a:gd name="T94" fmla="*/ 86 w 570"/>
                <a:gd name="T95" fmla="*/ 185 h 248"/>
                <a:gd name="T96" fmla="*/ 77 w 570"/>
                <a:gd name="T97" fmla="*/ 178 h 248"/>
                <a:gd name="T98" fmla="*/ 74 w 570"/>
                <a:gd name="T99" fmla="*/ 179 h 248"/>
                <a:gd name="T100" fmla="*/ 56 w 570"/>
                <a:gd name="T101" fmla="*/ 187 h 248"/>
                <a:gd name="T102" fmla="*/ 32 w 570"/>
                <a:gd name="T103" fmla="*/ 203 h 248"/>
                <a:gd name="T104" fmla="*/ 14 w 570"/>
                <a:gd name="T105" fmla="*/ 216 h 248"/>
                <a:gd name="T106" fmla="*/ 4 w 570"/>
                <a:gd name="T107" fmla="*/ 223 h 248"/>
                <a:gd name="T108" fmla="*/ 0 w 570"/>
                <a:gd name="T109" fmla="*/ 225 h 248"/>
                <a:gd name="T110" fmla="*/ 3 w 570"/>
                <a:gd name="T111" fmla="*/ 231 h 248"/>
                <a:gd name="T112" fmla="*/ 14 w 570"/>
                <a:gd name="T113" fmla="*/ 236 h 248"/>
                <a:gd name="T114" fmla="*/ 24 w 570"/>
                <a:gd name="T115" fmla="*/ 243 h 24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570"/>
                <a:gd name="T175" fmla="*/ 0 h 248"/>
                <a:gd name="T176" fmla="*/ 570 w 570"/>
                <a:gd name="T177" fmla="*/ 248 h 24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570" h="248">
                  <a:moveTo>
                    <a:pt x="27" y="247"/>
                  </a:moveTo>
                  <a:lnTo>
                    <a:pt x="32" y="248"/>
                  </a:lnTo>
                  <a:lnTo>
                    <a:pt x="42" y="248"/>
                  </a:lnTo>
                  <a:lnTo>
                    <a:pt x="57" y="248"/>
                  </a:lnTo>
                  <a:lnTo>
                    <a:pt x="77" y="247"/>
                  </a:lnTo>
                  <a:lnTo>
                    <a:pt x="99" y="244"/>
                  </a:lnTo>
                  <a:lnTo>
                    <a:pt x="124" y="242"/>
                  </a:lnTo>
                  <a:lnTo>
                    <a:pt x="151" y="240"/>
                  </a:lnTo>
                  <a:lnTo>
                    <a:pt x="177" y="238"/>
                  </a:lnTo>
                  <a:lnTo>
                    <a:pt x="205" y="235"/>
                  </a:lnTo>
                  <a:lnTo>
                    <a:pt x="231" y="232"/>
                  </a:lnTo>
                  <a:lnTo>
                    <a:pt x="256" y="229"/>
                  </a:lnTo>
                  <a:lnTo>
                    <a:pt x="278" y="227"/>
                  </a:lnTo>
                  <a:lnTo>
                    <a:pt x="296" y="226"/>
                  </a:lnTo>
                  <a:lnTo>
                    <a:pt x="310" y="224"/>
                  </a:lnTo>
                  <a:lnTo>
                    <a:pt x="319" y="223"/>
                  </a:lnTo>
                  <a:lnTo>
                    <a:pt x="322" y="223"/>
                  </a:lnTo>
                  <a:lnTo>
                    <a:pt x="326" y="223"/>
                  </a:lnTo>
                  <a:lnTo>
                    <a:pt x="334" y="223"/>
                  </a:lnTo>
                  <a:lnTo>
                    <a:pt x="345" y="224"/>
                  </a:lnTo>
                  <a:lnTo>
                    <a:pt x="360" y="225"/>
                  </a:lnTo>
                  <a:lnTo>
                    <a:pt x="375" y="228"/>
                  </a:lnTo>
                  <a:lnTo>
                    <a:pt x="388" y="232"/>
                  </a:lnTo>
                  <a:lnTo>
                    <a:pt x="400" y="236"/>
                  </a:lnTo>
                  <a:lnTo>
                    <a:pt x="407" y="242"/>
                  </a:lnTo>
                  <a:lnTo>
                    <a:pt x="410" y="247"/>
                  </a:lnTo>
                  <a:lnTo>
                    <a:pt x="413" y="246"/>
                  </a:lnTo>
                  <a:lnTo>
                    <a:pt x="417" y="242"/>
                  </a:lnTo>
                  <a:lnTo>
                    <a:pt x="420" y="236"/>
                  </a:lnTo>
                  <a:lnTo>
                    <a:pt x="425" y="229"/>
                  </a:lnTo>
                  <a:lnTo>
                    <a:pt x="432" y="224"/>
                  </a:lnTo>
                  <a:lnTo>
                    <a:pt x="441" y="218"/>
                  </a:lnTo>
                  <a:lnTo>
                    <a:pt x="453" y="216"/>
                  </a:lnTo>
                  <a:lnTo>
                    <a:pt x="458" y="216"/>
                  </a:lnTo>
                  <a:lnTo>
                    <a:pt x="469" y="216"/>
                  </a:lnTo>
                  <a:lnTo>
                    <a:pt x="480" y="216"/>
                  </a:lnTo>
                  <a:lnTo>
                    <a:pt x="494" y="216"/>
                  </a:lnTo>
                  <a:lnTo>
                    <a:pt x="511" y="216"/>
                  </a:lnTo>
                  <a:lnTo>
                    <a:pt x="530" y="216"/>
                  </a:lnTo>
                  <a:lnTo>
                    <a:pt x="549" y="217"/>
                  </a:lnTo>
                  <a:lnTo>
                    <a:pt x="570" y="217"/>
                  </a:lnTo>
                  <a:lnTo>
                    <a:pt x="548" y="209"/>
                  </a:lnTo>
                  <a:lnTo>
                    <a:pt x="526" y="197"/>
                  </a:lnTo>
                  <a:lnTo>
                    <a:pt x="503" y="182"/>
                  </a:lnTo>
                  <a:lnTo>
                    <a:pt x="481" y="163"/>
                  </a:lnTo>
                  <a:lnTo>
                    <a:pt x="458" y="140"/>
                  </a:lnTo>
                  <a:lnTo>
                    <a:pt x="437" y="111"/>
                  </a:lnTo>
                  <a:lnTo>
                    <a:pt x="416" y="76"/>
                  </a:lnTo>
                  <a:lnTo>
                    <a:pt x="395" y="36"/>
                  </a:lnTo>
                  <a:lnTo>
                    <a:pt x="389" y="24"/>
                  </a:lnTo>
                  <a:lnTo>
                    <a:pt x="385" y="16"/>
                  </a:lnTo>
                  <a:lnTo>
                    <a:pt x="381" y="8"/>
                  </a:lnTo>
                  <a:lnTo>
                    <a:pt x="377" y="0"/>
                  </a:lnTo>
                  <a:lnTo>
                    <a:pt x="373" y="3"/>
                  </a:lnTo>
                  <a:lnTo>
                    <a:pt x="369" y="6"/>
                  </a:lnTo>
                  <a:lnTo>
                    <a:pt x="364" y="8"/>
                  </a:lnTo>
                  <a:lnTo>
                    <a:pt x="358" y="12"/>
                  </a:lnTo>
                  <a:lnTo>
                    <a:pt x="352" y="15"/>
                  </a:lnTo>
                  <a:lnTo>
                    <a:pt x="347" y="19"/>
                  </a:lnTo>
                  <a:lnTo>
                    <a:pt x="341" y="22"/>
                  </a:lnTo>
                  <a:lnTo>
                    <a:pt x="336" y="26"/>
                  </a:lnTo>
                  <a:lnTo>
                    <a:pt x="340" y="44"/>
                  </a:lnTo>
                  <a:lnTo>
                    <a:pt x="343" y="58"/>
                  </a:lnTo>
                  <a:lnTo>
                    <a:pt x="345" y="68"/>
                  </a:lnTo>
                  <a:lnTo>
                    <a:pt x="345" y="75"/>
                  </a:lnTo>
                  <a:lnTo>
                    <a:pt x="340" y="85"/>
                  </a:lnTo>
                  <a:lnTo>
                    <a:pt x="331" y="98"/>
                  </a:lnTo>
                  <a:lnTo>
                    <a:pt x="319" y="112"/>
                  </a:lnTo>
                  <a:lnTo>
                    <a:pt x="305" y="126"/>
                  </a:lnTo>
                  <a:lnTo>
                    <a:pt x="291" y="138"/>
                  </a:lnTo>
                  <a:lnTo>
                    <a:pt x="279" y="150"/>
                  </a:lnTo>
                  <a:lnTo>
                    <a:pt x="266" y="158"/>
                  </a:lnTo>
                  <a:lnTo>
                    <a:pt x="254" y="162"/>
                  </a:lnTo>
                  <a:lnTo>
                    <a:pt x="245" y="156"/>
                  </a:lnTo>
                  <a:lnTo>
                    <a:pt x="241" y="138"/>
                  </a:lnTo>
                  <a:lnTo>
                    <a:pt x="239" y="113"/>
                  </a:lnTo>
                  <a:lnTo>
                    <a:pt x="237" y="82"/>
                  </a:lnTo>
                  <a:lnTo>
                    <a:pt x="233" y="84"/>
                  </a:lnTo>
                  <a:lnTo>
                    <a:pt x="227" y="88"/>
                  </a:lnTo>
                  <a:lnTo>
                    <a:pt x="220" y="91"/>
                  </a:lnTo>
                  <a:lnTo>
                    <a:pt x="214" y="95"/>
                  </a:lnTo>
                  <a:lnTo>
                    <a:pt x="207" y="98"/>
                  </a:lnTo>
                  <a:lnTo>
                    <a:pt x="200" y="102"/>
                  </a:lnTo>
                  <a:lnTo>
                    <a:pt x="193" y="105"/>
                  </a:lnTo>
                  <a:lnTo>
                    <a:pt x="188" y="109"/>
                  </a:lnTo>
                  <a:lnTo>
                    <a:pt x="182" y="127"/>
                  </a:lnTo>
                  <a:lnTo>
                    <a:pt x="176" y="143"/>
                  </a:lnTo>
                  <a:lnTo>
                    <a:pt x="169" y="155"/>
                  </a:lnTo>
                  <a:lnTo>
                    <a:pt x="163" y="162"/>
                  </a:lnTo>
                  <a:lnTo>
                    <a:pt x="153" y="168"/>
                  </a:lnTo>
                  <a:lnTo>
                    <a:pt x="143" y="175"/>
                  </a:lnTo>
                  <a:lnTo>
                    <a:pt x="131" y="181"/>
                  </a:lnTo>
                  <a:lnTo>
                    <a:pt x="120" y="185"/>
                  </a:lnTo>
                  <a:lnTo>
                    <a:pt x="107" y="187"/>
                  </a:lnTo>
                  <a:lnTo>
                    <a:pt x="97" y="187"/>
                  </a:lnTo>
                  <a:lnTo>
                    <a:pt x="86" y="185"/>
                  </a:lnTo>
                  <a:lnTo>
                    <a:pt x="78" y="179"/>
                  </a:lnTo>
                  <a:lnTo>
                    <a:pt x="77" y="178"/>
                  </a:lnTo>
                  <a:lnTo>
                    <a:pt x="75" y="178"/>
                  </a:lnTo>
                  <a:lnTo>
                    <a:pt x="74" y="179"/>
                  </a:lnTo>
                  <a:lnTo>
                    <a:pt x="71" y="178"/>
                  </a:lnTo>
                  <a:lnTo>
                    <a:pt x="56" y="187"/>
                  </a:lnTo>
                  <a:lnTo>
                    <a:pt x="44" y="195"/>
                  </a:lnTo>
                  <a:lnTo>
                    <a:pt x="32" y="203"/>
                  </a:lnTo>
                  <a:lnTo>
                    <a:pt x="22" y="210"/>
                  </a:lnTo>
                  <a:lnTo>
                    <a:pt x="14" y="216"/>
                  </a:lnTo>
                  <a:lnTo>
                    <a:pt x="8" y="219"/>
                  </a:lnTo>
                  <a:lnTo>
                    <a:pt x="4" y="223"/>
                  </a:lnTo>
                  <a:lnTo>
                    <a:pt x="2" y="224"/>
                  </a:lnTo>
                  <a:lnTo>
                    <a:pt x="0" y="225"/>
                  </a:lnTo>
                  <a:lnTo>
                    <a:pt x="0" y="227"/>
                  </a:lnTo>
                  <a:lnTo>
                    <a:pt x="3" y="231"/>
                  </a:lnTo>
                  <a:lnTo>
                    <a:pt x="8" y="233"/>
                  </a:lnTo>
                  <a:lnTo>
                    <a:pt x="14" y="236"/>
                  </a:lnTo>
                  <a:lnTo>
                    <a:pt x="19" y="240"/>
                  </a:lnTo>
                  <a:lnTo>
                    <a:pt x="24" y="243"/>
                  </a:lnTo>
                  <a:lnTo>
                    <a:pt x="27" y="247"/>
                  </a:lnTo>
                  <a:close/>
                </a:path>
              </a:pathLst>
            </a:custGeom>
            <a:solidFill>
              <a:srgbClr val="7FB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10" name="Freeform 51"/>
            <p:cNvSpPr>
              <a:spLocks noChangeArrowheads="1"/>
            </p:cNvSpPr>
            <p:nvPr/>
          </p:nvSpPr>
          <p:spPr bwMode="auto">
            <a:xfrm>
              <a:off x="718" y="515"/>
              <a:ext cx="28" cy="61"/>
            </a:xfrm>
            <a:custGeom>
              <a:avLst/>
              <a:gdLst>
                <a:gd name="T0" fmla="*/ 55 w 55"/>
                <a:gd name="T1" fmla="*/ 111 h 122"/>
                <a:gd name="T2" fmla="*/ 53 w 55"/>
                <a:gd name="T3" fmla="*/ 105 h 122"/>
                <a:gd name="T4" fmla="*/ 47 w 55"/>
                <a:gd name="T5" fmla="*/ 91 h 122"/>
                <a:gd name="T6" fmla="*/ 42 w 55"/>
                <a:gd name="T7" fmla="*/ 76 h 122"/>
                <a:gd name="T8" fmla="*/ 40 w 55"/>
                <a:gd name="T9" fmla="*/ 66 h 122"/>
                <a:gd name="T10" fmla="*/ 39 w 55"/>
                <a:gd name="T11" fmla="*/ 52 h 122"/>
                <a:gd name="T12" fmla="*/ 35 w 55"/>
                <a:gd name="T13" fmla="*/ 29 h 122"/>
                <a:gd name="T14" fmla="*/ 32 w 55"/>
                <a:gd name="T15" fmla="*/ 10 h 122"/>
                <a:gd name="T16" fmla="*/ 31 w 55"/>
                <a:gd name="T17" fmla="*/ 0 h 122"/>
                <a:gd name="T18" fmla="*/ 31 w 55"/>
                <a:gd name="T19" fmla="*/ 6 h 122"/>
                <a:gd name="T20" fmla="*/ 30 w 55"/>
                <a:gd name="T21" fmla="*/ 21 h 122"/>
                <a:gd name="T22" fmla="*/ 26 w 55"/>
                <a:gd name="T23" fmla="*/ 40 h 122"/>
                <a:gd name="T24" fmla="*/ 20 w 55"/>
                <a:gd name="T25" fmla="*/ 55 h 122"/>
                <a:gd name="T26" fmla="*/ 17 w 55"/>
                <a:gd name="T27" fmla="*/ 65 h 122"/>
                <a:gd name="T28" fmla="*/ 18 w 55"/>
                <a:gd name="T29" fmla="*/ 74 h 122"/>
                <a:gd name="T30" fmla="*/ 20 w 55"/>
                <a:gd name="T31" fmla="*/ 81 h 122"/>
                <a:gd name="T32" fmla="*/ 22 w 55"/>
                <a:gd name="T33" fmla="*/ 83 h 122"/>
                <a:gd name="T34" fmla="*/ 20 w 55"/>
                <a:gd name="T35" fmla="*/ 89 h 122"/>
                <a:gd name="T36" fmla="*/ 17 w 55"/>
                <a:gd name="T37" fmla="*/ 101 h 122"/>
                <a:gd name="T38" fmla="*/ 10 w 55"/>
                <a:gd name="T39" fmla="*/ 113 h 122"/>
                <a:gd name="T40" fmla="*/ 1 w 55"/>
                <a:gd name="T41" fmla="*/ 121 h 122"/>
                <a:gd name="T42" fmla="*/ 0 w 55"/>
                <a:gd name="T43" fmla="*/ 122 h 122"/>
                <a:gd name="T44" fmla="*/ 3 w 55"/>
                <a:gd name="T45" fmla="*/ 121 h 122"/>
                <a:gd name="T46" fmla="*/ 12 w 55"/>
                <a:gd name="T47" fmla="*/ 120 h 122"/>
                <a:gd name="T48" fmla="*/ 23 w 55"/>
                <a:gd name="T49" fmla="*/ 118 h 122"/>
                <a:gd name="T50" fmla="*/ 34 w 55"/>
                <a:gd name="T51" fmla="*/ 116 h 122"/>
                <a:gd name="T52" fmla="*/ 45 w 55"/>
                <a:gd name="T53" fmla="*/ 113 h 122"/>
                <a:gd name="T54" fmla="*/ 52 w 55"/>
                <a:gd name="T55" fmla="*/ 112 h 122"/>
                <a:gd name="T56" fmla="*/ 55 w 55"/>
                <a:gd name="T57" fmla="*/ 111 h 12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5"/>
                <a:gd name="T88" fmla="*/ 0 h 122"/>
                <a:gd name="T89" fmla="*/ 55 w 55"/>
                <a:gd name="T90" fmla="*/ 122 h 12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5" h="122">
                  <a:moveTo>
                    <a:pt x="55" y="111"/>
                  </a:moveTo>
                  <a:lnTo>
                    <a:pt x="53" y="105"/>
                  </a:lnTo>
                  <a:lnTo>
                    <a:pt x="47" y="91"/>
                  </a:lnTo>
                  <a:lnTo>
                    <a:pt x="42" y="76"/>
                  </a:lnTo>
                  <a:lnTo>
                    <a:pt x="40" y="66"/>
                  </a:lnTo>
                  <a:lnTo>
                    <a:pt x="39" y="52"/>
                  </a:lnTo>
                  <a:lnTo>
                    <a:pt x="35" y="29"/>
                  </a:lnTo>
                  <a:lnTo>
                    <a:pt x="32" y="10"/>
                  </a:lnTo>
                  <a:lnTo>
                    <a:pt x="31" y="0"/>
                  </a:lnTo>
                  <a:lnTo>
                    <a:pt x="31" y="6"/>
                  </a:lnTo>
                  <a:lnTo>
                    <a:pt x="30" y="21"/>
                  </a:lnTo>
                  <a:lnTo>
                    <a:pt x="26" y="40"/>
                  </a:lnTo>
                  <a:lnTo>
                    <a:pt x="20" y="55"/>
                  </a:lnTo>
                  <a:lnTo>
                    <a:pt x="17" y="65"/>
                  </a:lnTo>
                  <a:lnTo>
                    <a:pt x="18" y="74"/>
                  </a:lnTo>
                  <a:lnTo>
                    <a:pt x="20" y="81"/>
                  </a:lnTo>
                  <a:lnTo>
                    <a:pt x="22" y="83"/>
                  </a:lnTo>
                  <a:lnTo>
                    <a:pt x="20" y="89"/>
                  </a:lnTo>
                  <a:lnTo>
                    <a:pt x="17" y="101"/>
                  </a:lnTo>
                  <a:lnTo>
                    <a:pt x="10" y="113"/>
                  </a:lnTo>
                  <a:lnTo>
                    <a:pt x="1" y="121"/>
                  </a:lnTo>
                  <a:lnTo>
                    <a:pt x="0" y="122"/>
                  </a:lnTo>
                  <a:lnTo>
                    <a:pt x="3" y="121"/>
                  </a:lnTo>
                  <a:lnTo>
                    <a:pt x="12" y="120"/>
                  </a:lnTo>
                  <a:lnTo>
                    <a:pt x="23" y="118"/>
                  </a:lnTo>
                  <a:lnTo>
                    <a:pt x="34" y="116"/>
                  </a:lnTo>
                  <a:lnTo>
                    <a:pt x="45" y="113"/>
                  </a:lnTo>
                  <a:lnTo>
                    <a:pt x="52" y="112"/>
                  </a:lnTo>
                  <a:lnTo>
                    <a:pt x="55" y="1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11" name="Freeform 52"/>
            <p:cNvSpPr>
              <a:spLocks noChangeArrowheads="1"/>
            </p:cNvSpPr>
            <p:nvPr/>
          </p:nvSpPr>
          <p:spPr bwMode="auto">
            <a:xfrm>
              <a:off x="759" y="566"/>
              <a:ext cx="301" cy="112"/>
            </a:xfrm>
            <a:custGeom>
              <a:avLst/>
              <a:gdLst>
                <a:gd name="T0" fmla="*/ 583 w 601"/>
                <a:gd name="T1" fmla="*/ 25 h 223"/>
                <a:gd name="T2" fmla="*/ 570 w 601"/>
                <a:gd name="T3" fmla="*/ 11 h 223"/>
                <a:gd name="T4" fmla="*/ 561 w 601"/>
                <a:gd name="T5" fmla="*/ 14 h 223"/>
                <a:gd name="T6" fmla="*/ 556 w 601"/>
                <a:gd name="T7" fmla="*/ 41 h 223"/>
                <a:gd name="T8" fmla="*/ 542 w 601"/>
                <a:gd name="T9" fmla="*/ 58 h 223"/>
                <a:gd name="T10" fmla="*/ 511 w 601"/>
                <a:gd name="T11" fmla="*/ 71 h 223"/>
                <a:gd name="T12" fmla="*/ 462 w 601"/>
                <a:gd name="T13" fmla="*/ 87 h 223"/>
                <a:gd name="T14" fmla="*/ 403 w 601"/>
                <a:gd name="T15" fmla="*/ 106 h 223"/>
                <a:gd name="T16" fmla="*/ 339 w 601"/>
                <a:gd name="T17" fmla="*/ 124 h 223"/>
                <a:gd name="T18" fmla="*/ 282 w 601"/>
                <a:gd name="T19" fmla="*/ 140 h 223"/>
                <a:gd name="T20" fmla="*/ 235 w 601"/>
                <a:gd name="T21" fmla="*/ 153 h 223"/>
                <a:gd name="T22" fmla="*/ 206 w 601"/>
                <a:gd name="T23" fmla="*/ 160 h 223"/>
                <a:gd name="T24" fmla="*/ 195 w 601"/>
                <a:gd name="T25" fmla="*/ 159 h 223"/>
                <a:gd name="T26" fmla="*/ 180 w 601"/>
                <a:gd name="T27" fmla="*/ 146 h 223"/>
                <a:gd name="T28" fmla="*/ 161 w 601"/>
                <a:gd name="T29" fmla="*/ 129 h 223"/>
                <a:gd name="T30" fmla="*/ 146 w 601"/>
                <a:gd name="T31" fmla="*/ 116 h 223"/>
                <a:gd name="T32" fmla="*/ 140 w 601"/>
                <a:gd name="T33" fmla="*/ 116 h 223"/>
                <a:gd name="T34" fmla="*/ 149 w 601"/>
                <a:gd name="T35" fmla="*/ 127 h 223"/>
                <a:gd name="T36" fmla="*/ 162 w 601"/>
                <a:gd name="T37" fmla="*/ 143 h 223"/>
                <a:gd name="T38" fmla="*/ 165 w 601"/>
                <a:gd name="T39" fmla="*/ 157 h 223"/>
                <a:gd name="T40" fmla="*/ 149 w 601"/>
                <a:gd name="T41" fmla="*/ 164 h 223"/>
                <a:gd name="T42" fmla="*/ 129 w 601"/>
                <a:gd name="T43" fmla="*/ 164 h 223"/>
                <a:gd name="T44" fmla="*/ 108 w 601"/>
                <a:gd name="T45" fmla="*/ 158 h 223"/>
                <a:gd name="T46" fmla="*/ 88 w 601"/>
                <a:gd name="T47" fmla="*/ 147 h 223"/>
                <a:gd name="T48" fmla="*/ 73 w 601"/>
                <a:gd name="T49" fmla="*/ 137 h 223"/>
                <a:gd name="T50" fmla="*/ 57 w 601"/>
                <a:gd name="T51" fmla="*/ 143 h 223"/>
                <a:gd name="T52" fmla="*/ 41 w 601"/>
                <a:gd name="T53" fmla="*/ 159 h 223"/>
                <a:gd name="T54" fmla="*/ 27 w 601"/>
                <a:gd name="T55" fmla="*/ 174 h 223"/>
                <a:gd name="T56" fmla="*/ 12 w 601"/>
                <a:gd name="T57" fmla="*/ 187 h 223"/>
                <a:gd name="T58" fmla="*/ 3 w 601"/>
                <a:gd name="T59" fmla="*/ 211 h 223"/>
                <a:gd name="T60" fmla="*/ 21 w 601"/>
                <a:gd name="T61" fmla="*/ 223 h 223"/>
                <a:gd name="T62" fmla="*/ 21 w 601"/>
                <a:gd name="T63" fmla="*/ 208 h 223"/>
                <a:gd name="T64" fmla="*/ 26 w 601"/>
                <a:gd name="T65" fmla="*/ 192 h 223"/>
                <a:gd name="T66" fmla="*/ 36 w 601"/>
                <a:gd name="T67" fmla="*/ 188 h 223"/>
                <a:gd name="T68" fmla="*/ 51 w 601"/>
                <a:gd name="T69" fmla="*/ 177 h 223"/>
                <a:gd name="T70" fmla="*/ 66 w 601"/>
                <a:gd name="T71" fmla="*/ 170 h 223"/>
                <a:gd name="T72" fmla="*/ 76 w 601"/>
                <a:gd name="T73" fmla="*/ 170 h 223"/>
                <a:gd name="T74" fmla="*/ 84 w 601"/>
                <a:gd name="T75" fmla="*/ 177 h 223"/>
                <a:gd name="T76" fmla="*/ 102 w 601"/>
                <a:gd name="T77" fmla="*/ 185 h 223"/>
                <a:gd name="T78" fmla="*/ 123 w 601"/>
                <a:gd name="T79" fmla="*/ 195 h 223"/>
                <a:gd name="T80" fmla="*/ 140 w 601"/>
                <a:gd name="T81" fmla="*/ 207 h 223"/>
                <a:gd name="T82" fmla="*/ 159 w 601"/>
                <a:gd name="T83" fmla="*/ 214 h 223"/>
                <a:gd name="T84" fmla="*/ 184 w 601"/>
                <a:gd name="T85" fmla="*/ 210 h 223"/>
                <a:gd name="T86" fmla="*/ 212 w 601"/>
                <a:gd name="T87" fmla="*/ 200 h 223"/>
                <a:gd name="T88" fmla="*/ 235 w 601"/>
                <a:gd name="T89" fmla="*/ 195 h 223"/>
                <a:gd name="T90" fmla="*/ 257 w 601"/>
                <a:gd name="T91" fmla="*/ 191 h 223"/>
                <a:gd name="T92" fmla="*/ 298 w 601"/>
                <a:gd name="T93" fmla="*/ 184 h 223"/>
                <a:gd name="T94" fmla="*/ 352 w 601"/>
                <a:gd name="T95" fmla="*/ 173 h 223"/>
                <a:gd name="T96" fmla="*/ 413 w 601"/>
                <a:gd name="T97" fmla="*/ 160 h 223"/>
                <a:gd name="T98" fmla="*/ 474 w 601"/>
                <a:gd name="T99" fmla="*/ 145 h 223"/>
                <a:gd name="T100" fmla="*/ 528 w 601"/>
                <a:gd name="T101" fmla="*/ 130 h 223"/>
                <a:gd name="T102" fmla="*/ 570 w 601"/>
                <a:gd name="T103" fmla="*/ 116 h 223"/>
                <a:gd name="T104" fmla="*/ 592 w 601"/>
                <a:gd name="T105" fmla="*/ 105 h 223"/>
                <a:gd name="T106" fmla="*/ 598 w 601"/>
                <a:gd name="T107" fmla="*/ 56 h 223"/>
                <a:gd name="T108" fmla="*/ 584 w 601"/>
                <a:gd name="T109" fmla="*/ 28 h 2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601"/>
                <a:gd name="T166" fmla="*/ 0 h 223"/>
                <a:gd name="T167" fmla="*/ 601 w 601"/>
                <a:gd name="T168" fmla="*/ 223 h 2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601" h="223">
                  <a:moveTo>
                    <a:pt x="584" y="28"/>
                  </a:moveTo>
                  <a:lnTo>
                    <a:pt x="583" y="25"/>
                  </a:lnTo>
                  <a:lnTo>
                    <a:pt x="577" y="19"/>
                  </a:lnTo>
                  <a:lnTo>
                    <a:pt x="570" y="11"/>
                  </a:lnTo>
                  <a:lnTo>
                    <a:pt x="560" y="0"/>
                  </a:lnTo>
                  <a:lnTo>
                    <a:pt x="561" y="14"/>
                  </a:lnTo>
                  <a:lnTo>
                    <a:pt x="560" y="28"/>
                  </a:lnTo>
                  <a:lnTo>
                    <a:pt x="556" y="41"/>
                  </a:lnTo>
                  <a:lnTo>
                    <a:pt x="549" y="53"/>
                  </a:lnTo>
                  <a:lnTo>
                    <a:pt x="542" y="58"/>
                  </a:lnTo>
                  <a:lnTo>
                    <a:pt x="530" y="64"/>
                  </a:lnTo>
                  <a:lnTo>
                    <a:pt x="511" y="71"/>
                  </a:lnTo>
                  <a:lnTo>
                    <a:pt x="488" y="79"/>
                  </a:lnTo>
                  <a:lnTo>
                    <a:pt x="462" y="87"/>
                  </a:lnTo>
                  <a:lnTo>
                    <a:pt x="433" y="97"/>
                  </a:lnTo>
                  <a:lnTo>
                    <a:pt x="403" y="106"/>
                  </a:lnTo>
                  <a:lnTo>
                    <a:pt x="372" y="115"/>
                  </a:lnTo>
                  <a:lnTo>
                    <a:pt x="339" y="124"/>
                  </a:lnTo>
                  <a:lnTo>
                    <a:pt x="310" y="132"/>
                  </a:lnTo>
                  <a:lnTo>
                    <a:pt x="282" y="140"/>
                  </a:lnTo>
                  <a:lnTo>
                    <a:pt x="255" y="147"/>
                  </a:lnTo>
                  <a:lnTo>
                    <a:pt x="235" y="153"/>
                  </a:lnTo>
                  <a:lnTo>
                    <a:pt x="217" y="157"/>
                  </a:lnTo>
                  <a:lnTo>
                    <a:pt x="206" y="160"/>
                  </a:lnTo>
                  <a:lnTo>
                    <a:pt x="200" y="161"/>
                  </a:lnTo>
                  <a:lnTo>
                    <a:pt x="195" y="159"/>
                  </a:lnTo>
                  <a:lnTo>
                    <a:pt x="189" y="154"/>
                  </a:lnTo>
                  <a:lnTo>
                    <a:pt x="180" y="146"/>
                  </a:lnTo>
                  <a:lnTo>
                    <a:pt x="171" y="137"/>
                  </a:lnTo>
                  <a:lnTo>
                    <a:pt x="161" y="129"/>
                  </a:lnTo>
                  <a:lnTo>
                    <a:pt x="153" y="121"/>
                  </a:lnTo>
                  <a:lnTo>
                    <a:pt x="146" y="116"/>
                  </a:lnTo>
                  <a:lnTo>
                    <a:pt x="141" y="114"/>
                  </a:lnTo>
                  <a:lnTo>
                    <a:pt x="140" y="116"/>
                  </a:lnTo>
                  <a:lnTo>
                    <a:pt x="144" y="121"/>
                  </a:lnTo>
                  <a:lnTo>
                    <a:pt x="149" y="127"/>
                  </a:lnTo>
                  <a:lnTo>
                    <a:pt x="156" y="135"/>
                  </a:lnTo>
                  <a:lnTo>
                    <a:pt x="162" y="143"/>
                  </a:lnTo>
                  <a:lnTo>
                    <a:pt x="165" y="150"/>
                  </a:lnTo>
                  <a:lnTo>
                    <a:pt x="165" y="157"/>
                  </a:lnTo>
                  <a:lnTo>
                    <a:pt x="160" y="161"/>
                  </a:lnTo>
                  <a:lnTo>
                    <a:pt x="149" y="164"/>
                  </a:lnTo>
                  <a:lnTo>
                    <a:pt x="139" y="165"/>
                  </a:lnTo>
                  <a:lnTo>
                    <a:pt x="129" y="164"/>
                  </a:lnTo>
                  <a:lnTo>
                    <a:pt x="118" y="161"/>
                  </a:lnTo>
                  <a:lnTo>
                    <a:pt x="108" y="158"/>
                  </a:lnTo>
                  <a:lnTo>
                    <a:pt x="97" y="153"/>
                  </a:lnTo>
                  <a:lnTo>
                    <a:pt x="88" y="147"/>
                  </a:lnTo>
                  <a:lnTo>
                    <a:pt x="80" y="140"/>
                  </a:lnTo>
                  <a:lnTo>
                    <a:pt x="73" y="137"/>
                  </a:lnTo>
                  <a:lnTo>
                    <a:pt x="65" y="138"/>
                  </a:lnTo>
                  <a:lnTo>
                    <a:pt x="57" y="143"/>
                  </a:lnTo>
                  <a:lnTo>
                    <a:pt x="49" y="150"/>
                  </a:lnTo>
                  <a:lnTo>
                    <a:pt x="41" y="159"/>
                  </a:lnTo>
                  <a:lnTo>
                    <a:pt x="34" y="167"/>
                  </a:lnTo>
                  <a:lnTo>
                    <a:pt x="27" y="174"/>
                  </a:lnTo>
                  <a:lnTo>
                    <a:pt x="21" y="178"/>
                  </a:lnTo>
                  <a:lnTo>
                    <a:pt x="12" y="187"/>
                  </a:lnTo>
                  <a:lnTo>
                    <a:pt x="6" y="198"/>
                  </a:lnTo>
                  <a:lnTo>
                    <a:pt x="3" y="211"/>
                  </a:lnTo>
                  <a:lnTo>
                    <a:pt x="0" y="221"/>
                  </a:lnTo>
                  <a:lnTo>
                    <a:pt x="21" y="223"/>
                  </a:lnTo>
                  <a:lnTo>
                    <a:pt x="21" y="219"/>
                  </a:lnTo>
                  <a:lnTo>
                    <a:pt x="21" y="208"/>
                  </a:lnTo>
                  <a:lnTo>
                    <a:pt x="23" y="198"/>
                  </a:lnTo>
                  <a:lnTo>
                    <a:pt x="26" y="192"/>
                  </a:lnTo>
                  <a:lnTo>
                    <a:pt x="31" y="191"/>
                  </a:lnTo>
                  <a:lnTo>
                    <a:pt x="36" y="188"/>
                  </a:lnTo>
                  <a:lnTo>
                    <a:pt x="44" y="183"/>
                  </a:lnTo>
                  <a:lnTo>
                    <a:pt x="51" y="177"/>
                  </a:lnTo>
                  <a:lnTo>
                    <a:pt x="59" y="174"/>
                  </a:lnTo>
                  <a:lnTo>
                    <a:pt x="66" y="170"/>
                  </a:lnTo>
                  <a:lnTo>
                    <a:pt x="72" y="169"/>
                  </a:lnTo>
                  <a:lnTo>
                    <a:pt x="76" y="170"/>
                  </a:lnTo>
                  <a:lnTo>
                    <a:pt x="78" y="174"/>
                  </a:lnTo>
                  <a:lnTo>
                    <a:pt x="84" y="177"/>
                  </a:lnTo>
                  <a:lnTo>
                    <a:pt x="92" y="181"/>
                  </a:lnTo>
                  <a:lnTo>
                    <a:pt x="102" y="185"/>
                  </a:lnTo>
                  <a:lnTo>
                    <a:pt x="112" y="190"/>
                  </a:lnTo>
                  <a:lnTo>
                    <a:pt x="123" y="195"/>
                  </a:lnTo>
                  <a:lnTo>
                    <a:pt x="132" y="200"/>
                  </a:lnTo>
                  <a:lnTo>
                    <a:pt x="140" y="207"/>
                  </a:lnTo>
                  <a:lnTo>
                    <a:pt x="148" y="213"/>
                  </a:lnTo>
                  <a:lnTo>
                    <a:pt x="159" y="214"/>
                  </a:lnTo>
                  <a:lnTo>
                    <a:pt x="170" y="213"/>
                  </a:lnTo>
                  <a:lnTo>
                    <a:pt x="184" y="210"/>
                  </a:lnTo>
                  <a:lnTo>
                    <a:pt x="198" y="205"/>
                  </a:lnTo>
                  <a:lnTo>
                    <a:pt x="212" y="200"/>
                  </a:lnTo>
                  <a:lnTo>
                    <a:pt x="223" y="197"/>
                  </a:lnTo>
                  <a:lnTo>
                    <a:pt x="235" y="195"/>
                  </a:lnTo>
                  <a:lnTo>
                    <a:pt x="243" y="193"/>
                  </a:lnTo>
                  <a:lnTo>
                    <a:pt x="257" y="191"/>
                  </a:lnTo>
                  <a:lnTo>
                    <a:pt x="275" y="188"/>
                  </a:lnTo>
                  <a:lnTo>
                    <a:pt x="298" y="184"/>
                  </a:lnTo>
                  <a:lnTo>
                    <a:pt x="323" y="178"/>
                  </a:lnTo>
                  <a:lnTo>
                    <a:pt x="352" y="173"/>
                  </a:lnTo>
                  <a:lnTo>
                    <a:pt x="382" y="167"/>
                  </a:lnTo>
                  <a:lnTo>
                    <a:pt x="413" y="160"/>
                  </a:lnTo>
                  <a:lnTo>
                    <a:pt x="444" y="152"/>
                  </a:lnTo>
                  <a:lnTo>
                    <a:pt x="474" y="145"/>
                  </a:lnTo>
                  <a:lnTo>
                    <a:pt x="503" y="138"/>
                  </a:lnTo>
                  <a:lnTo>
                    <a:pt x="528" y="130"/>
                  </a:lnTo>
                  <a:lnTo>
                    <a:pt x="551" y="123"/>
                  </a:lnTo>
                  <a:lnTo>
                    <a:pt x="570" y="116"/>
                  </a:lnTo>
                  <a:lnTo>
                    <a:pt x="584" y="111"/>
                  </a:lnTo>
                  <a:lnTo>
                    <a:pt x="592" y="105"/>
                  </a:lnTo>
                  <a:lnTo>
                    <a:pt x="601" y="82"/>
                  </a:lnTo>
                  <a:lnTo>
                    <a:pt x="598" y="56"/>
                  </a:lnTo>
                  <a:lnTo>
                    <a:pt x="588" y="36"/>
                  </a:lnTo>
                  <a:lnTo>
                    <a:pt x="584" y="28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12" name="Freeform 53"/>
            <p:cNvSpPr>
              <a:spLocks noChangeArrowheads="1"/>
            </p:cNvSpPr>
            <p:nvPr/>
          </p:nvSpPr>
          <p:spPr bwMode="auto">
            <a:xfrm>
              <a:off x="723" y="611"/>
              <a:ext cx="59" cy="60"/>
            </a:xfrm>
            <a:custGeom>
              <a:avLst/>
              <a:gdLst>
                <a:gd name="T0" fmla="*/ 97 w 118"/>
                <a:gd name="T1" fmla="*/ 0 h 121"/>
                <a:gd name="T2" fmla="*/ 90 w 118"/>
                <a:gd name="T3" fmla="*/ 4 h 121"/>
                <a:gd name="T4" fmla="*/ 83 w 118"/>
                <a:gd name="T5" fmla="*/ 11 h 121"/>
                <a:gd name="T6" fmla="*/ 75 w 118"/>
                <a:gd name="T7" fmla="*/ 22 h 121"/>
                <a:gd name="T8" fmla="*/ 67 w 118"/>
                <a:gd name="T9" fmla="*/ 32 h 121"/>
                <a:gd name="T10" fmla="*/ 59 w 118"/>
                <a:gd name="T11" fmla="*/ 44 h 121"/>
                <a:gd name="T12" fmla="*/ 51 w 118"/>
                <a:gd name="T13" fmla="*/ 53 h 121"/>
                <a:gd name="T14" fmla="*/ 45 w 118"/>
                <a:gd name="T15" fmla="*/ 61 h 121"/>
                <a:gd name="T16" fmla="*/ 39 w 118"/>
                <a:gd name="T17" fmla="*/ 64 h 121"/>
                <a:gd name="T18" fmla="*/ 36 w 118"/>
                <a:gd name="T19" fmla="*/ 67 h 121"/>
                <a:gd name="T20" fmla="*/ 31 w 118"/>
                <a:gd name="T21" fmla="*/ 72 h 121"/>
                <a:gd name="T22" fmla="*/ 25 w 118"/>
                <a:gd name="T23" fmla="*/ 78 h 121"/>
                <a:gd name="T24" fmla="*/ 20 w 118"/>
                <a:gd name="T25" fmla="*/ 86 h 121"/>
                <a:gd name="T26" fmla="*/ 14 w 118"/>
                <a:gd name="T27" fmla="*/ 94 h 121"/>
                <a:gd name="T28" fmla="*/ 9 w 118"/>
                <a:gd name="T29" fmla="*/ 102 h 121"/>
                <a:gd name="T30" fmla="*/ 4 w 118"/>
                <a:gd name="T31" fmla="*/ 110 h 121"/>
                <a:gd name="T32" fmla="*/ 0 w 118"/>
                <a:gd name="T33" fmla="*/ 116 h 121"/>
                <a:gd name="T34" fmla="*/ 6 w 118"/>
                <a:gd name="T35" fmla="*/ 118 h 121"/>
                <a:gd name="T36" fmla="*/ 13 w 118"/>
                <a:gd name="T37" fmla="*/ 120 h 121"/>
                <a:gd name="T38" fmla="*/ 16 w 118"/>
                <a:gd name="T39" fmla="*/ 121 h 121"/>
                <a:gd name="T40" fmla="*/ 19 w 118"/>
                <a:gd name="T41" fmla="*/ 121 h 121"/>
                <a:gd name="T42" fmla="*/ 62 w 118"/>
                <a:gd name="T43" fmla="*/ 76 h 121"/>
                <a:gd name="T44" fmla="*/ 72 w 118"/>
                <a:gd name="T45" fmla="*/ 62 h 121"/>
                <a:gd name="T46" fmla="*/ 95 w 118"/>
                <a:gd name="T47" fmla="*/ 41 h 121"/>
                <a:gd name="T48" fmla="*/ 118 w 118"/>
                <a:gd name="T49" fmla="*/ 15 h 121"/>
                <a:gd name="T50" fmla="*/ 116 w 118"/>
                <a:gd name="T51" fmla="*/ 11 h 121"/>
                <a:gd name="T52" fmla="*/ 113 w 118"/>
                <a:gd name="T53" fmla="*/ 6 h 121"/>
                <a:gd name="T54" fmla="*/ 106 w 118"/>
                <a:gd name="T55" fmla="*/ 0 h 121"/>
                <a:gd name="T56" fmla="*/ 97 w 118"/>
                <a:gd name="T57" fmla="*/ 0 h 12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8"/>
                <a:gd name="T88" fmla="*/ 0 h 121"/>
                <a:gd name="T89" fmla="*/ 118 w 118"/>
                <a:gd name="T90" fmla="*/ 121 h 121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8" h="121">
                  <a:moveTo>
                    <a:pt x="97" y="0"/>
                  </a:moveTo>
                  <a:lnTo>
                    <a:pt x="90" y="4"/>
                  </a:lnTo>
                  <a:lnTo>
                    <a:pt x="83" y="11"/>
                  </a:lnTo>
                  <a:lnTo>
                    <a:pt x="75" y="22"/>
                  </a:lnTo>
                  <a:lnTo>
                    <a:pt x="67" y="32"/>
                  </a:lnTo>
                  <a:lnTo>
                    <a:pt x="59" y="44"/>
                  </a:lnTo>
                  <a:lnTo>
                    <a:pt x="51" y="53"/>
                  </a:lnTo>
                  <a:lnTo>
                    <a:pt x="45" y="61"/>
                  </a:lnTo>
                  <a:lnTo>
                    <a:pt x="39" y="64"/>
                  </a:lnTo>
                  <a:lnTo>
                    <a:pt x="36" y="67"/>
                  </a:lnTo>
                  <a:lnTo>
                    <a:pt x="31" y="72"/>
                  </a:lnTo>
                  <a:lnTo>
                    <a:pt x="25" y="78"/>
                  </a:lnTo>
                  <a:lnTo>
                    <a:pt x="20" y="86"/>
                  </a:lnTo>
                  <a:lnTo>
                    <a:pt x="14" y="94"/>
                  </a:lnTo>
                  <a:lnTo>
                    <a:pt x="9" y="102"/>
                  </a:lnTo>
                  <a:lnTo>
                    <a:pt x="4" y="110"/>
                  </a:lnTo>
                  <a:lnTo>
                    <a:pt x="0" y="116"/>
                  </a:lnTo>
                  <a:lnTo>
                    <a:pt x="6" y="118"/>
                  </a:lnTo>
                  <a:lnTo>
                    <a:pt x="13" y="120"/>
                  </a:lnTo>
                  <a:lnTo>
                    <a:pt x="16" y="121"/>
                  </a:lnTo>
                  <a:lnTo>
                    <a:pt x="19" y="121"/>
                  </a:lnTo>
                  <a:lnTo>
                    <a:pt x="62" y="76"/>
                  </a:lnTo>
                  <a:lnTo>
                    <a:pt x="72" y="62"/>
                  </a:lnTo>
                  <a:lnTo>
                    <a:pt x="95" y="41"/>
                  </a:lnTo>
                  <a:lnTo>
                    <a:pt x="118" y="15"/>
                  </a:lnTo>
                  <a:lnTo>
                    <a:pt x="116" y="11"/>
                  </a:lnTo>
                  <a:lnTo>
                    <a:pt x="113" y="6"/>
                  </a:lnTo>
                  <a:lnTo>
                    <a:pt x="106" y="0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13" name="Freeform 54"/>
            <p:cNvSpPr>
              <a:spLocks noChangeArrowheads="1"/>
            </p:cNvSpPr>
            <p:nvPr/>
          </p:nvSpPr>
          <p:spPr bwMode="auto">
            <a:xfrm>
              <a:off x="695" y="586"/>
              <a:ext cx="74" cy="74"/>
            </a:xfrm>
            <a:custGeom>
              <a:avLst/>
              <a:gdLst>
                <a:gd name="T0" fmla="*/ 37 w 146"/>
                <a:gd name="T1" fmla="*/ 57 h 149"/>
                <a:gd name="T2" fmla="*/ 42 w 146"/>
                <a:gd name="T3" fmla="*/ 55 h 149"/>
                <a:gd name="T4" fmla="*/ 52 w 146"/>
                <a:gd name="T5" fmla="*/ 53 h 149"/>
                <a:gd name="T6" fmla="*/ 62 w 146"/>
                <a:gd name="T7" fmla="*/ 51 h 149"/>
                <a:gd name="T8" fmla="*/ 74 w 146"/>
                <a:gd name="T9" fmla="*/ 48 h 149"/>
                <a:gd name="T10" fmla="*/ 84 w 146"/>
                <a:gd name="T11" fmla="*/ 46 h 149"/>
                <a:gd name="T12" fmla="*/ 93 w 146"/>
                <a:gd name="T13" fmla="*/ 44 h 149"/>
                <a:gd name="T14" fmla="*/ 99 w 146"/>
                <a:gd name="T15" fmla="*/ 42 h 149"/>
                <a:gd name="T16" fmla="*/ 101 w 146"/>
                <a:gd name="T17" fmla="*/ 42 h 149"/>
                <a:gd name="T18" fmla="*/ 129 w 146"/>
                <a:gd name="T19" fmla="*/ 24 h 149"/>
                <a:gd name="T20" fmla="*/ 138 w 146"/>
                <a:gd name="T21" fmla="*/ 14 h 149"/>
                <a:gd name="T22" fmla="*/ 144 w 146"/>
                <a:gd name="T23" fmla="*/ 6 h 149"/>
                <a:gd name="T24" fmla="*/ 146 w 146"/>
                <a:gd name="T25" fmla="*/ 1 h 149"/>
                <a:gd name="T26" fmla="*/ 145 w 146"/>
                <a:gd name="T27" fmla="*/ 0 h 149"/>
                <a:gd name="T28" fmla="*/ 139 w 146"/>
                <a:gd name="T29" fmla="*/ 1 h 149"/>
                <a:gd name="T30" fmla="*/ 135 w 146"/>
                <a:gd name="T31" fmla="*/ 2 h 149"/>
                <a:gd name="T32" fmla="*/ 129 w 146"/>
                <a:gd name="T33" fmla="*/ 4 h 149"/>
                <a:gd name="T34" fmla="*/ 124 w 146"/>
                <a:gd name="T35" fmla="*/ 4 h 149"/>
                <a:gd name="T36" fmla="*/ 120 w 146"/>
                <a:gd name="T37" fmla="*/ 5 h 149"/>
                <a:gd name="T38" fmla="*/ 115 w 146"/>
                <a:gd name="T39" fmla="*/ 6 h 149"/>
                <a:gd name="T40" fmla="*/ 110 w 146"/>
                <a:gd name="T41" fmla="*/ 8 h 149"/>
                <a:gd name="T42" fmla="*/ 107 w 146"/>
                <a:gd name="T43" fmla="*/ 12 h 149"/>
                <a:gd name="T44" fmla="*/ 100 w 146"/>
                <a:gd name="T45" fmla="*/ 15 h 149"/>
                <a:gd name="T46" fmla="*/ 87 w 146"/>
                <a:gd name="T47" fmla="*/ 17 h 149"/>
                <a:gd name="T48" fmla="*/ 72 w 146"/>
                <a:gd name="T49" fmla="*/ 20 h 149"/>
                <a:gd name="T50" fmla="*/ 56 w 146"/>
                <a:gd name="T51" fmla="*/ 21 h 149"/>
                <a:gd name="T52" fmla="*/ 40 w 146"/>
                <a:gd name="T53" fmla="*/ 23 h 149"/>
                <a:gd name="T54" fmla="*/ 27 w 146"/>
                <a:gd name="T55" fmla="*/ 25 h 149"/>
                <a:gd name="T56" fmla="*/ 18 w 146"/>
                <a:gd name="T57" fmla="*/ 29 h 149"/>
                <a:gd name="T58" fmla="*/ 16 w 146"/>
                <a:gd name="T59" fmla="*/ 33 h 149"/>
                <a:gd name="T60" fmla="*/ 14 w 146"/>
                <a:gd name="T61" fmla="*/ 47 h 149"/>
                <a:gd name="T62" fmla="*/ 6 w 146"/>
                <a:gd name="T63" fmla="*/ 65 h 149"/>
                <a:gd name="T64" fmla="*/ 0 w 146"/>
                <a:gd name="T65" fmla="*/ 83 h 149"/>
                <a:gd name="T66" fmla="*/ 2 w 146"/>
                <a:gd name="T67" fmla="*/ 99 h 149"/>
                <a:gd name="T68" fmla="*/ 8 w 146"/>
                <a:gd name="T69" fmla="*/ 111 h 149"/>
                <a:gd name="T70" fmla="*/ 11 w 146"/>
                <a:gd name="T71" fmla="*/ 125 h 149"/>
                <a:gd name="T72" fmla="*/ 14 w 146"/>
                <a:gd name="T73" fmla="*/ 138 h 149"/>
                <a:gd name="T74" fmla="*/ 15 w 146"/>
                <a:gd name="T75" fmla="*/ 149 h 149"/>
                <a:gd name="T76" fmla="*/ 19 w 146"/>
                <a:gd name="T77" fmla="*/ 146 h 149"/>
                <a:gd name="T78" fmla="*/ 23 w 146"/>
                <a:gd name="T79" fmla="*/ 143 h 149"/>
                <a:gd name="T80" fmla="*/ 26 w 146"/>
                <a:gd name="T81" fmla="*/ 139 h 149"/>
                <a:gd name="T82" fmla="*/ 27 w 146"/>
                <a:gd name="T83" fmla="*/ 136 h 149"/>
                <a:gd name="T84" fmla="*/ 27 w 146"/>
                <a:gd name="T85" fmla="*/ 127 h 149"/>
                <a:gd name="T86" fmla="*/ 25 w 146"/>
                <a:gd name="T87" fmla="*/ 113 h 149"/>
                <a:gd name="T88" fmla="*/ 23 w 146"/>
                <a:gd name="T89" fmla="*/ 100 h 149"/>
                <a:gd name="T90" fmla="*/ 24 w 146"/>
                <a:gd name="T91" fmla="*/ 90 h 149"/>
                <a:gd name="T92" fmla="*/ 26 w 146"/>
                <a:gd name="T93" fmla="*/ 81 h 149"/>
                <a:gd name="T94" fmla="*/ 27 w 146"/>
                <a:gd name="T95" fmla="*/ 70 h 149"/>
                <a:gd name="T96" fmla="*/ 31 w 146"/>
                <a:gd name="T97" fmla="*/ 61 h 149"/>
                <a:gd name="T98" fmla="*/ 37 w 146"/>
                <a:gd name="T99" fmla="*/ 57 h 14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46"/>
                <a:gd name="T151" fmla="*/ 0 h 149"/>
                <a:gd name="T152" fmla="*/ 146 w 146"/>
                <a:gd name="T153" fmla="*/ 149 h 149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46" h="149">
                  <a:moveTo>
                    <a:pt x="37" y="57"/>
                  </a:moveTo>
                  <a:lnTo>
                    <a:pt x="42" y="55"/>
                  </a:lnTo>
                  <a:lnTo>
                    <a:pt x="52" y="53"/>
                  </a:lnTo>
                  <a:lnTo>
                    <a:pt x="62" y="51"/>
                  </a:lnTo>
                  <a:lnTo>
                    <a:pt x="74" y="48"/>
                  </a:lnTo>
                  <a:lnTo>
                    <a:pt x="84" y="46"/>
                  </a:lnTo>
                  <a:lnTo>
                    <a:pt x="93" y="44"/>
                  </a:lnTo>
                  <a:lnTo>
                    <a:pt x="99" y="42"/>
                  </a:lnTo>
                  <a:lnTo>
                    <a:pt x="101" y="42"/>
                  </a:lnTo>
                  <a:lnTo>
                    <a:pt x="129" y="24"/>
                  </a:lnTo>
                  <a:lnTo>
                    <a:pt x="138" y="14"/>
                  </a:lnTo>
                  <a:lnTo>
                    <a:pt x="144" y="6"/>
                  </a:lnTo>
                  <a:lnTo>
                    <a:pt x="146" y="1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135" y="2"/>
                  </a:lnTo>
                  <a:lnTo>
                    <a:pt x="129" y="4"/>
                  </a:lnTo>
                  <a:lnTo>
                    <a:pt x="124" y="4"/>
                  </a:lnTo>
                  <a:lnTo>
                    <a:pt x="120" y="5"/>
                  </a:lnTo>
                  <a:lnTo>
                    <a:pt x="115" y="6"/>
                  </a:lnTo>
                  <a:lnTo>
                    <a:pt x="110" y="8"/>
                  </a:lnTo>
                  <a:lnTo>
                    <a:pt x="107" y="12"/>
                  </a:lnTo>
                  <a:lnTo>
                    <a:pt x="100" y="15"/>
                  </a:lnTo>
                  <a:lnTo>
                    <a:pt x="87" y="17"/>
                  </a:lnTo>
                  <a:lnTo>
                    <a:pt x="72" y="20"/>
                  </a:lnTo>
                  <a:lnTo>
                    <a:pt x="56" y="21"/>
                  </a:lnTo>
                  <a:lnTo>
                    <a:pt x="40" y="23"/>
                  </a:lnTo>
                  <a:lnTo>
                    <a:pt x="27" y="25"/>
                  </a:lnTo>
                  <a:lnTo>
                    <a:pt x="18" y="29"/>
                  </a:lnTo>
                  <a:lnTo>
                    <a:pt x="16" y="33"/>
                  </a:lnTo>
                  <a:lnTo>
                    <a:pt x="14" y="47"/>
                  </a:lnTo>
                  <a:lnTo>
                    <a:pt x="6" y="65"/>
                  </a:lnTo>
                  <a:lnTo>
                    <a:pt x="0" y="83"/>
                  </a:lnTo>
                  <a:lnTo>
                    <a:pt x="2" y="99"/>
                  </a:lnTo>
                  <a:lnTo>
                    <a:pt x="8" y="111"/>
                  </a:lnTo>
                  <a:lnTo>
                    <a:pt x="11" y="125"/>
                  </a:lnTo>
                  <a:lnTo>
                    <a:pt x="14" y="138"/>
                  </a:lnTo>
                  <a:lnTo>
                    <a:pt x="15" y="149"/>
                  </a:lnTo>
                  <a:lnTo>
                    <a:pt x="19" y="146"/>
                  </a:lnTo>
                  <a:lnTo>
                    <a:pt x="23" y="143"/>
                  </a:lnTo>
                  <a:lnTo>
                    <a:pt x="26" y="139"/>
                  </a:lnTo>
                  <a:lnTo>
                    <a:pt x="27" y="136"/>
                  </a:lnTo>
                  <a:lnTo>
                    <a:pt x="27" y="127"/>
                  </a:lnTo>
                  <a:lnTo>
                    <a:pt x="25" y="113"/>
                  </a:lnTo>
                  <a:lnTo>
                    <a:pt x="23" y="100"/>
                  </a:lnTo>
                  <a:lnTo>
                    <a:pt x="24" y="90"/>
                  </a:lnTo>
                  <a:lnTo>
                    <a:pt x="26" y="81"/>
                  </a:lnTo>
                  <a:lnTo>
                    <a:pt x="27" y="70"/>
                  </a:lnTo>
                  <a:lnTo>
                    <a:pt x="31" y="61"/>
                  </a:lnTo>
                  <a:lnTo>
                    <a:pt x="37" y="57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14" name="Freeform 55"/>
            <p:cNvSpPr>
              <a:spLocks noChangeArrowheads="1"/>
            </p:cNvSpPr>
            <p:nvPr/>
          </p:nvSpPr>
          <p:spPr bwMode="auto">
            <a:xfrm>
              <a:off x="896" y="537"/>
              <a:ext cx="60" cy="51"/>
            </a:xfrm>
            <a:custGeom>
              <a:avLst/>
              <a:gdLst>
                <a:gd name="T0" fmla="*/ 0 w 120"/>
                <a:gd name="T1" fmla="*/ 103 h 103"/>
                <a:gd name="T2" fmla="*/ 1 w 120"/>
                <a:gd name="T3" fmla="*/ 102 h 103"/>
                <a:gd name="T4" fmla="*/ 6 w 120"/>
                <a:gd name="T5" fmla="*/ 99 h 103"/>
                <a:gd name="T6" fmla="*/ 13 w 120"/>
                <a:gd name="T7" fmla="*/ 96 h 103"/>
                <a:gd name="T8" fmla="*/ 21 w 120"/>
                <a:gd name="T9" fmla="*/ 90 h 103"/>
                <a:gd name="T10" fmla="*/ 30 w 120"/>
                <a:gd name="T11" fmla="*/ 86 h 103"/>
                <a:gd name="T12" fmla="*/ 39 w 120"/>
                <a:gd name="T13" fmla="*/ 79 h 103"/>
                <a:gd name="T14" fmla="*/ 47 w 120"/>
                <a:gd name="T15" fmla="*/ 73 h 103"/>
                <a:gd name="T16" fmla="*/ 55 w 120"/>
                <a:gd name="T17" fmla="*/ 67 h 103"/>
                <a:gd name="T18" fmla="*/ 62 w 120"/>
                <a:gd name="T19" fmla="*/ 61 h 103"/>
                <a:gd name="T20" fmla="*/ 69 w 120"/>
                <a:gd name="T21" fmla="*/ 56 h 103"/>
                <a:gd name="T22" fmla="*/ 77 w 120"/>
                <a:gd name="T23" fmla="*/ 49 h 103"/>
                <a:gd name="T24" fmla="*/ 84 w 120"/>
                <a:gd name="T25" fmla="*/ 43 h 103"/>
                <a:gd name="T26" fmla="*/ 91 w 120"/>
                <a:gd name="T27" fmla="*/ 37 h 103"/>
                <a:gd name="T28" fmla="*/ 98 w 120"/>
                <a:gd name="T29" fmla="*/ 33 h 103"/>
                <a:gd name="T30" fmla="*/ 105 w 120"/>
                <a:gd name="T31" fmla="*/ 29 h 103"/>
                <a:gd name="T32" fmla="*/ 112 w 120"/>
                <a:gd name="T33" fmla="*/ 27 h 103"/>
                <a:gd name="T34" fmla="*/ 116 w 120"/>
                <a:gd name="T35" fmla="*/ 27 h 103"/>
                <a:gd name="T36" fmla="*/ 119 w 120"/>
                <a:gd name="T37" fmla="*/ 26 h 103"/>
                <a:gd name="T38" fmla="*/ 120 w 120"/>
                <a:gd name="T39" fmla="*/ 26 h 103"/>
                <a:gd name="T40" fmla="*/ 117 w 120"/>
                <a:gd name="T41" fmla="*/ 23 h 103"/>
                <a:gd name="T42" fmla="*/ 113 w 120"/>
                <a:gd name="T43" fmla="*/ 21 h 103"/>
                <a:gd name="T44" fmla="*/ 106 w 120"/>
                <a:gd name="T45" fmla="*/ 16 h 103"/>
                <a:gd name="T46" fmla="*/ 97 w 120"/>
                <a:gd name="T47" fmla="*/ 10 h 103"/>
                <a:gd name="T48" fmla="*/ 84 w 120"/>
                <a:gd name="T49" fmla="*/ 0 h 103"/>
                <a:gd name="T50" fmla="*/ 68 w 120"/>
                <a:gd name="T51" fmla="*/ 18 h 103"/>
                <a:gd name="T52" fmla="*/ 52 w 120"/>
                <a:gd name="T53" fmla="*/ 35 h 103"/>
                <a:gd name="T54" fmla="*/ 38 w 120"/>
                <a:gd name="T55" fmla="*/ 52 h 103"/>
                <a:gd name="T56" fmla="*/ 25 w 120"/>
                <a:gd name="T57" fmla="*/ 68 h 103"/>
                <a:gd name="T58" fmla="*/ 15 w 120"/>
                <a:gd name="T59" fmla="*/ 82 h 103"/>
                <a:gd name="T60" fmla="*/ 7 w 120"/>
                <a:gd name="T61" fmla="*/ 94 h 103"/>
                <a:gd name="T62" fmla="*/ 2 w 120"/>
                <a:gd name="T63" fmla="*/ 101 h 103"/>
                <a:gd name="T64" fmla="*/ 0 w 120"/>
                <a:gd name="T65" fmla="*/ 103 h 10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20"/>
                <a:gd name="T100" fmla="*/ 0 h 103"/>
                <a:gd name="T101" fmla="*/ 120 w 120"/>
                <a:gd name="T102" fmla="*/ 103 h 10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20" h="103">
                  <a:moveTo>
                    <a:pt x="0" y="103"/>
                  </a:moveTo>
                  <a:lnTo>
                    <a:pt x="1" y="102"/>
                  </a:lnTo>
                  <a:lnTo>
                    <a:pt x="6" y="99"/>
                  </a:lnTo>
                  <a:lnTo>
                    <a:pt x="13" y="96"/>
                  </a:lnTo>
                  <a:lnTo>
                    <a:pt x="21" y="90"/>
                  </a:lnTo>
                  <a:lnTo>
                    <a:pt x="30" y="86"/>
                  </a:lnTo>
                  <a:lnTo>
                    <a:pt x="39" y="79"/>
                  </a:lnTo>
                  <a:lnTo>
                    <a:pt x="47" y="73"/>
                  </a:lnTo>
                  <a:lnTo>
                    <a:pt x="55" y="67"/>
                  </a:lnTo>
                  <a:lnTo>
                    <a:pt x="62" y="61"/>
                  </a:lnTo>
                  <a:lnTo>
                    <a:pt x="69" y="56"/>
                  </a:lnTo>
                  <a:lnTo>
                    <a:pt x="77" y="49"/>
                  </a:lnTo>
                  <a:lnTo>
                    <a:pt x="84" y="43"/>
                  </a:lnTo>
                  <a:lnTo>
                    <a:pt x="91" y="37"/>
                  </a:lnTo>
                  <a:lnTo>
                    <a:pt x="98" y="33"/>
                  </a:lnTo>
                  <a:lnTo>
                    <a:pt x="105" y="29"/>
                  </a:lnTo>
                  <a:lnTo>
                    <a:pt x="112" y="27"/>
                  </a:lnTo>
                  <a:lnTo>
                    <a:pt x="116" y="27"/>
                  </a:lnTo>
                  <a:lnTo>
                    <a:pt x="119" y="26"/>
                  </a:lnTo>
                  <a:lnTo>
                    <a:pt x="120" y="26"/>
                  </a:lnTo>
                  <a:lnTo>
                    <a:pt x="117" y="23"/>
                  </a:lnTo>
                  <a:lnTo>
                    <a:pt x="113" y="21"/>
                  </a:lnTo>
                  <a:lnTo>
                    <a:pt x="106" y="16"/>
                  </a:lnTo>
                  <a:lnTo>
                    <a:pt x="97" y="10"/>
                  </a:lnTo>
                  <a:lnTo>
                    <a:pt x="84" y="0"/>
                  </a:lnTo>
                  <a:lnTo>
                    <a:pt x="68" y="18"/>
                  </a:lnTo>
                  <a:lnTo>
                    <a:pt x="52" y="35"/>
                  </a:lnTo>
                  <a:lnTo>
                    <a:pt x="38" y="52"/>
                  </a:lnTo>
                  <a:lnTo>
                    <a:pt x="25" y="68"/>
                  </a:lnTo>
                  <a:lnTo>
                    <a:pt x="15" y="82"/>
                  </a:lnTo>
                  <a:lnTo>
                    <a:pt x="7" y="94"/>
                  </a:lnTo>
                  <a:lnTo>
                    <a:pt x="2" y="101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15" name="Freeform 56"/>
            <p:cNvSpPr>
              <a:spLocks noChangeArrowheads="1"/>
            </p:cNvSpPr>
            <p:nvPr/>
          </p:nvSpPr>
          <p:spPr bwMode="auto">
            <a:xfrm>
              <a:off x="710" y="502"/>
              <a:ext cx="34" cy="76"/>
            </a:xfrm>
            <a:custGeom>
              <a:avLst/>
              <a:gdLst>
                <a:gd name="T0" fmla="*/ 41 w 68"/>
                <a:gd name="T1" fmla="*/ 147 h 152"/>
                <a:gd name="T2" fmla="*/ 68 w 68"/>
                <a:gd name="T3" fmla="*/ 23 h 152"/>
                <a:gd name="T4" fmla="*/ 68 w 68"/>
                <a:gd name="T5" fmla="*/ 15 h 152"/>
                <a:gd name="T6" fmla="*/ 65 w 68"/>
                <a:gd name="T7" fmla="*/ 8 h 152"/>
                <a:gd name="T8" fmla="*/ 61 w 68"/>
                <a:gd name="T9" fmla="*/ 3 h 152"/>
                <a:gd name="T10" fmla="*/ 54 w 68"/>
                <a:gd name="T11" fmla="*/ 0 h 152"/>
                <a:gd name="T12" fmla="*/ 45 w 68"/>
                <a:gd name="T13" fmla="*/ 0 h 152"/>
                <a:gd name="T14" fmla="*/ 38 w 68"/>
                <a:gd name="T15" fmla="*/ 2 h 152"/>
                <a:gd name="T16" fmla="*/ 32 w 68"/>
                <a:gd name="T17" fmla="*/ 8 h 152"/>
                <a:gd name="T18" fmla="*/ 30 w 68"/>
                <a:gd name="T19" fmla="*/ 15 h 152"/>
                <a:gd name="T20" fmla="*/ 0 w 68"/>
                <a:gd name="T21" fmla="*/ 152 h 152"/>
                <a:gd name="T22" fmla="*/ 6 w 68"/>
                <a:gd name="T23" fmla="*/ 152 h 152"/>
                <a:gd name="T24" fmla="*/ 10 w 68"/>
                <a:gd name="T25" fmla="*/ 151 h 152"/>
                <a:gd name="T26" fmla="*/ 16 w 68"/>
                <a:gd name="T27" fmla="*/ 151 h 152"/>
                <a:gd name="T28" fmla="*/ 20 w 68"/>
                <a:gd name="T29" fmla="*/ 150 h 152"/>
                <a:gd name="T30" fmla="*/ 26 w 68"/>
                <a:gd name="T31" fmla="*/ 150 h 152"/>
                <a:gd name="T32" fmla="*/ 31 w 68"/>
                <a:gd name="T33" fmla="*/ 149 h 152"/>
                <a:gd name="T34" fmla="*/ 37 w 68"/>
                <a:gd name="T35" fmla="*/ 149 h 152"/>
                <a:gd name="T36" fmla="*/ 41 w 68"/>
                <a:gd name="T37" fmla="*/ 147 h 1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8"/>
                <a:gd name="T58" fmla="*/ 0 h 152"/>
                <a:gd name="T59" fmla="*/ 68 w 68"/>
                <a:gd name="T60" fmla="*/ 152 h 15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8" h="152">
                  <a:moveTo>
                    <a:pt x="41" y="147"/>
                  </a:moveTo>
                  <a:lnTo>
                    <a:pt x="68" y="23"/>
                  </a:lnTo>
                  <a:lnTo>
                    <a:pt x="68" y="15"/>
                  </a:lnTo>
                  <a:lnTo>
                    <a:pt x="65" y="8"/>
                  </a:lnTo>
                  <a:lnTo>
                    <a:pt x="61" y="3"/>
                  </a:lnTo>
                  <a:lnTo>
                    <a:pt x="54" y="0"/>
                  </a:lnTo>
                  <a:lnTo>
                    <a:pt x="45" y="0"/>
                  </a:lnTo>
                  <a:lnTo>
                    <a:pt x="38" y="2"/>
                  </a:lnTo>
                  <a:lnTo>
                    <a:pt x="32" y="8"/>
                  </a:lnTo>
                  <a:lnTo>
                    <a:pt x="30" y="15"/>
                  </a:lnTo>
                  <a:lnTo>
                    <a:pt x="0" y="152"/>
                  </a:lnTo>
                  <a:lnTo>
                    <a:pt x="6" y="152"/>
                  </a:lnTo>
                  <a:lnTo>
                    <a:pt x="10" y="151"/>
                  </a:lnTo>
                  <a:lnTo>
                    <a:pt x="16" y="151"/>
                  </a:lnTo>
                  <a:lnTo>
                    <a:pt x="20" y="150"/>
                  </a:lnTo>
                  <a:lnTo>
                    <a:pt x="26" y="150"/>
                  </a:lnTo>
                  <a:lnTo>
                    <a:pt x="31" y="149"/>
                  </a:lnTo>
                  <a:lnTo>
                    <a:pt x="37" y="149"/>
                  </a:lnTo>
                  <a:lnTo>
                    <a:pt x="41" y="1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16" name="Freeform 57"/>
            <p:cNvSpPr>
              <a:spLocks noChangeArrowheads="1"/>
            </p:cNvSpPr>
            <p:nvPr/>
          </p:nvSpPr>
          <p:spPr bwMode="auto">
            <a:xfrm>
              <a:off x="714" y="506"/>
              <a:ext cx="26" cy="67"/>
            </a:xfrm>
            <a:custGeom>
              <a:avLst/>
              <a:gdLst>
                <a:gd name="T0" fmla="*/ 31 w 53"/>
                <a:gd name="T1" fmla="*/ 133 h 134"/>
                <a:gd name="T2" fmla="*/ 53 w 53"/>
                <a:gd name="T3" fmla="*/ 23 h 134"/>
                <a:gd name="T4" fmla="*/ 53 w 53"/>
                <a:gd name="T5" fmla="*/ 16 h 134"/>
                <a:gd name="T6" fmla="*/ 50 w 53"/>
                <a:gd name="T7" fmla="*/ 9 h 134"/>
                <a:gd name="T8" fmla="*/ 47 w 53"/>
                <a:gd name="T9" fmla="*/ 4 h 134"/>
                <a:gd name="T10" fmla="*/ 41 w 53"/>
                <a:gd name="T11" fmla="*/ 0 h 134"/>
                <a:gd name="T12" fmla="*/ 35 w 53"/>
                <a:gd name="T13" fmla="*/ 0 h 134"/>
                <a:gd name="T14" fmla="*/ 30 w 53"/>
                <a:gd name="T15" fmla="*/ 2 h 134"/>
                <a:gd name="T16" fmla="*/ 26 w 53"/>
                <a:gd name="T17" fmla="*/ 7 h 134"/>
                <a:gd name="T18" fmla="*/ 24 w 53"/>
                <a:gd name="T19" fmla="*/ 13 h 134"/>
                <a:gd name="T20" fmla="*/ 0 w 53"/>
                <a:gd name="T21" fmla="*/ 134 h 134"/>
                <a:gd name="T22" fmla="*/ 8 w 53"/>
                <a:gd name="T23" fmla="*/ 134 h 134"/>
                <a:gd name="T24" fmla="*/ 16 w 53"/>
                <a:gd name="T25" fmla="*/ 134 h 134"/>
                <a:gd name="T26" fmla="*/ 23 w 53"/>
                <a:gd name="T27" fmla="*/ 134 h 134"/>
                <a:gd name="T28" fmla="*/ 31 w 53"/>
                <a:gd name="T29" fmla="*/ 133 h 13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3"/>
                <a:gd name="T46" fmla="*/ 0 h 134"/>
                <a:gd name="T47" fmla="*/ 53 w 53"/>
                <a:gd name="T48" fmla="*/ 134 h 13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3" h="134">
                  <a:moveTo>
                    <a:pt x="31" y="133"/>
                  </a:moveTo>
                  <a:lnTo>
                    <a:pt x="53" y="23"/>
                  </a:lnTo>
                  <a:lnTo>
                    <a:pt x="53" y="16"/>
                  </a:lnTo>
                  <a:lnTo>
                    <a:pt x="50" y="9"/>
                  </a:lnTo>
                  <a:lnTo>
                    <a:pt x="47" y="4"/>
                  </a:lnTo>
                  <a:lnTo>
                    <a:pt x="41" y="0"/>
                  </a:lnTo>
                  <a:lnTo>
                    <a:pt x="35" y="0"/>
                  </a:lnTo>
                  <a:lnTo>
                    <a:pt x="30" y="2"/>
                  </a:lnTo>
                  <a:lnTo>
                    <a:pt x="26" y="7"/>
                  </a:lnTo>
                  <a:lnTo>
                    <a:pt x="24" y="13"/>
                  </a:lnTo>
                  <a:lnTo>
                    <a:pt x="0" y="134"/>
                  </a:lnTo>
                  <a:lnTo>
                    <a:pt x="8" y="134"/>
                  </a:lnTo>
                  <a:lnTo>
                    <a:pt x="16" y="134"/>
                  </a:lnTo>
                  <a:lnTo>
                    <a:pt x="23" y="134"/>
                  </a:lnTo>
                  <a:lnTo>
                    <a:pt x="31" y="133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17" name="Freeform 58"/>
            <p:cNvSpPr>
              <a:spLocks noChangeArrowheads="1"/>
            </p:cNvSpPr>
            <p:nvPr/>
          </p:nvSpPr>
          <p:spPr bwMode="auto">
            <a:xfrm>
              <a:off x="710" y="617"/>
              <a:ext cx="14" cy="40"/>
            </a:xfrm>
            <a:custGeom>
              <a:avLst/>
              <a:gdLst>
                <a:gd name="T0" fmla="*/ 28 w 28"/>
                <a:gd name="T1" fmla="*/ 0 h 81"/>
                <a:gd name="T2" fmla="*/ 7 w 28"/>
                <a:gd name="T3" fmla="*/ 81 h 81"/>
                <a:gd name="T4" fmla="*/ 0 w 28"/>
                <a:gd name="T5" fmla="*/ 34 h 81"/>
                <a:gd name="T6" fmla="*/ 8 w 28"/>
                <a:gd name="T7" fmla="*/ 1 h 81"/>
                <a:gd name="T8" fmla="*/ 28 w 28"/>
                <a:gd name="T9" fmla="*/ 0 h 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81"/>
                <a:gd name="T17" fmla="*/ 28 w 28"/>
                <a:gd name="T18" fmla="*/ 81 h 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81">
                  <a:moveTo>
                    <a:pt x="28" y="0"/>
                  </a:moveTo>
                  <a:lnTo>
                    <a:pt x="7" y="81"/>
                  </a:lnTo>
                  <a:lnTo>
                    <a:pt x="0" y="34"/>
                  </a:lnTo>
                  <a:lnTo>
                    <a:pt x="8" y="1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18" name="Freeform 59"/>
            <p:cNvSpPr>
              <a:spLocks noChangeArrowheads="1"/>
            </p:cNvSpPr>
            <p:nvPr/>
          </p:nvSpPr>
          <p:spPr bwMode="auto">
            <a:xfrm>
              <a:off x="710" y="618"/>
              <a:ext cx="10" cy="28"/>
            </a:xfrm>
            <a:custGeom>
              <a:avLst/>
              <a:gdLst>
                <a:gd name="T0" fmla="*/ 20 w 20"/>
                <a:gd name="T1" fmla="*/ 0 h 56"/>
                <a:gd name="T2" fmla="*/ 7 w 20"/>
                <a:gd name="T3" fmla="*/ 56 h 56"/>
                <a:gd name="T4" fmla="*/ 0 w 20"/>
                <a:gd name="T5" fmla="*/ 31 h 56"/>
                <a:gd name="T6" fmla="*/ 9 w 20"/>
                <a:gd name="T7" fmla="*/ 3 h 56"/>
                <a:gd name="T8" fmla="*/ 20 w 20"/>
                <a:gd name="T9" fmla="*/ 0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56"/>
                <a:gd name="T17" fmla="*/ 20 w 20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56">
                  <a:moveTo>
                    <a:pt x="20" y="0"/>
                  </a:moveTo>
                  <a:lnTo>
                    <a:pt x="7" y="56"/>
                  </a:lnTo>
                  <a:lnTo>
                    <a:pt x="0" y="31"/>
                  </a:lnTo>
                  <a:lnTo>
                    <a:pt x="9" y="3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19" name="Freeform 60"/>
            <p:cNvSpPr>
              <a:spLocks noChangeArrowheads="1"/>
            </p:cNvSpPr>
            <p:nvPr/>
          </p:nvSpPr>
          <p:spPr bwMode="auto">
            <a:xfrm>
              <a:off x="192" y="319"/>
              <a:ext cx="236" cy="163"/>
            </a:xfrm>
            <a:custGeom>
              <a:avLst/>
              <a:gdLst>
                <a:gd name="T0" fmla="*/ 455 w 471"/>
                <a:gd name="T1" fmla="*/ 1 h 326"/>
                <a:gd name="T2" fmla="*/ 439 w 471"/>
                <a:gd name="T3" fmla="*/ 8 h 326"/>
                <a:gd name="T4" fmla="*/ 416 w 471"/>
                <a:gd name="T5" fmla="*/ 18 h 326"/>
                <a:gd name="T6" fmla="*/ 395 w 471"/>
                <a:gd name="T7" fmla="*/ 30 h 326"/>
                <a:gd name="T8" fmla="*/ 384 w 471"/>
                <a:gd name="T9" fmla="*/ 39 h 326"/>
                <a:gd name="T10" fmla="*/ 359 w 471"/>
                <a:gd name="T11" fmla="*/ 50 h 326"/>
                <a:gd name="T12" fmla="*/ 331 w 471"/>
                <a:gd name="T13" fmla="*/ 61 h 326"/>
                <a:gd name="T14" fmla="*/ 308 w 471"/>
                <a:gd name="T15" fmla="*/ 68 h 326"/>
                <a:gd name="T16" fmla="*/ 299 w 471"/>
                <a:gd name="T17" fmla="*/ 70 h 326"/>
                <a:gd name="T18" fmla="*/ 288 w 471"/>
                <a:gd name="T19" fmla="*/ 75 h 326"/>
                <a:gd name="T20" fmla="*/ 274 w 471"/>
                <a:gd name="T21" fmla="*/ 80 h 326"/>
                <a:gd name="T22" fmla="*/ 264 w 471"/>
                <a:gd name="T23" fmla="*/ 84 h 326"/>
                <a:gd name="T24" fmla="*/ 260 w 471"/>
                <a:gd name="T25" fmla="*/ 88 h 326"/>
                <a:gd name="T26" fmla="*/ 241 w 471"/>
                <a:gd name="T27" fmla="*/ 115 h 326"/>
                <a:gd name="T28" fmla="*/ 214 w 471"/>
                <a:gd name="T29" fmla="*/ 151 h 326"/>
                <a:gd name="T30" fmla="*/ 189 w 471"/>
                <a:gd name="T31" fmla="*/ 181 h 326"/>
                <a:gd name="T32" fmla="*/ 170 w 471"/>
                <a:gd name="T33" fmla="*/ 192 h 326"/>
                <a:gd name="T34" fmla="*/ 145 w 471"/>
                <a:gd name="T35" fmla="*/ 205 h 326"/>
                <a:gd name="T36" fmla="*/ 119 w 471"/>
                <a:gd name="T37" fmla="*/ 217 h 326"/>
                <a:gd name="T38" fmla="*/ 100 w 471"/>
                <a:gd name="T39" fmla="*/ 227 h 326"/>
                <a:gd name="T40" fmla="*/ 94 w 471"/>
                <a:gd name="T41" fmla="*/ 231 h 326"/>
                <a:gd name="T42" fmla="*/ 71 w 471"/>
                <a:gd name="T43" fmla="*/ 255 h 326"/>
                <a:gd name="T44" fmla="*/ 39 w 471"/>
                <a:gd name="T45" fmla="*/ 288 h 326"/>
                <a:gd name="T46" fmla="*/ 11 w 471"/>
                <a:gd name="T47" fmla="*/ 313 h 326"/>
                <a:gd name="T48" fmla="*/ 0 w 471"/>
                <a:gd name="T49" fmla="*/ 320 h 326"/>
                <a:gd name="T50" fmla="*/ 1 w 471"/>
                <a:gd name="T51" fmla="*/ 323 h 326"/>
                <a:gd name="T52" fmla="*/ 19 w 471"/>
                <a:gd name="T53" fmla="*/ 322 h 326"/>
                <a:gd name="T54" fmla="*/ 54 w 471"/>
                <a:gd name="T55" fmla="*/ 315 h 326"/>
                <a:gd name="T56" fmla="*/ 87 w 471"/>
                <a:gd name="T57" fmla="*/ 310 h 326"/>
                <a:gd name="T58" fmla="*/ 109 w 471"/>
                <a:gd name="T59" fmla="*/ 305 h 326"/>
                <a:gd name="T60" fmla="*/ 55 w 471"/>
                <a:gd name="T61" fmla="*/ 284 h 326"/>
                <a:gd name="T62" fmla="*/ 185 w 471"/>
                <a:gd name="T63" fmla="*/ 235 h 326"/>
                <a:gd name="T64" fmla="*/ 197 w 471"/>
                <a:gd name="T65" fmla="*/ 234 h 326"/>
                <a:gd name="T66" fmla="*/ 213 w 471"/>
                <a:gd name="T67" fmla="*/ 230 h 326"/>
                <a:gd name="T68" fmla="*/ 227 w 471"/>
                <a:gd name="T69" fmla="*/ 224 h 326"/>
                <a:gd name="T70" fmla="*/ 231 w 471"/>
                <a:gd name="T71" fmla="*/ 214 h 326"/>
                <a:gd name="T72" fmla="*/ 243 w 471"/>
                <a:gd name="T73" fmla="*/ 204 h 326"/>
                <a:gd name="T74" fmla="*/ 259 w 471"/>
                <a:gd name="T75" fmla="*/ 197 h 326"/>
                <a:gd name="T76" fmla="*/ 278 w 471"/>
                <a:gd name="T77" fmla="*/ 193 h 326"/>
                <a:gd name="T78" fmla="*/ 297 w 471"/>
                <a:gd name="T79" fmla="*/ 197 h 326"/>
                <a:gd name="T80" fmla="*/ 325 w 471"/>
                <a:gd name="T81" fmla="*/ 202 h 326"/>
                <a:gd name="T82" fmla="*/ 352 w 471"/>
                <a:gd name="T83" fmla="*/ 209 h 326"/>
                <a:gd name="T84" fmla="*/ 372 w 471"/>
                <a:gd name="T85" fmla="*/ 213 h 326"/>
                <a:gd name="T86" fmla="*/ 380 w 471"/>
                <a:gd name="T87" fmla="*/ 141 h 326"/>
                <a:gd name="T88" fmla="*/ 460 w 471"/>
                <a:gd name="T89" fmla="*/ 51 h 326"/>
                <a:gd name="T90" fmla="*/ 461 w 471"/>
                <a:gd name="T91" fmla="*/ 39 h 326"/>
                <a:gd name="T92" fmla="*/ 462 w 471"/>
                <a:gd name="T93" fmla="*/ 30 h 326"/>
                <a:gd name="T94" fmla="*/ 471 w 471"/>
                <a:gd name="T95" fmla="*/ 15 h 326"/>
                <a:gd name="T96" fmla="*/ 457 w 471"/>
                <a:gd name="T97" fmla="*/ 0 h 32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71"/>
                <a:gd name="T148" fmla="*/ 0 h 326"/>
                <a:gd name="T149" fmla="*/ 471 w 471"/>
                <a:gd name="T150" fmla="*/ 326 h 32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71" h="326">
                  <a:moveTo>
                    <a:pt x="457" y="0"/>
                  </a:moveTo>
                  <a:lnTo>
                    <a:pt x="455" y="1"/>
                  </a:lnTo>
                  <a:lnTo>
                    <a:pt x="448" y="3"/>
                  </a:lnTo>
                  <a:lnTo>
                    <a:pt x="439" y="8"/>
                  </a:lnTo>
                  <a:lnTo>
                    <a:pt x="427" y="12"/>
                  </a:lnTo>
                  <a:lnTo>
                    <a:pt x="416" y="18"/>
                  </a:lnTo>
                  <a:lnTo>
                    <a:pt x="404" y="24"/>
                  </a:lnTo>
                  <a:lnTo>
                    <a:pt x="395" y="30"/>
                  </a:lnTo>
                  <a:lnTo>
                    <a:pt x="389" y="34"/>
                  </a:lnTo>
                  <a:lnTo>
                    <a:pt x="384" y="39"/>
                  </a:lnTo>
                  <a:lnTo>
                    <a:pt x="373" y="45"/>
                  </a:lnTo>
                  <a:lnTo>
                    <a:pt x="359" y="50"/>
                  </a:lnTo>
                  <a:lnTo>
                    <a:pt x="344" y="55"/>
                  </a:lnTo>
                  <a:lnTo>
                    <a:pt x="331" y="61"/>
                  </a:lnTo>
                  <a:lnTo>
                    <a:pt x="318" y="64"/>
                  </a:lnTo>
                  <a:lnTo>
                    <a:pt x="308" y="68"/>
                  </a:lnTo>
                  <a:lnTo>
                    <a:pt x="303" y="69"/>
                  </a:lnTo>
                  <a:lnTo>
                    <a:pt x="299" y="70"/>
                  </a:lnTo>
                  <a:lnTo>
                    <a:pt x="294" y="72"/>
                  </a:lnTo>
                  <a:lnTo>
                    <a:pt x="288" y="75"/>
                  </a:lnTo>
                  <a:lnTo>
                    <a:pt x="281" y="77"/>
                  </a:lnTo>
                  <a:lnTo>
                    <a:pt x="274" y="80"/>
                  </a:lnTo>
                  <a:lnTo>
                    <a:pt x="268" y="83"/>
                  </a:lnTo>
                  <a:lnTo>
                    <a:pt x="264" y="84"/>
                  </a:lnTo>
                  <a:lnTo>
                    <a:pt x="263" y="85"/>
                  </a:lnTo>
                  <a:lnTo>
                    <a:pt x="260" y="88"/>
                  </a:lnTo>
                  <a:lnTo>
                    <a:pt x="252" y="100"/>
                  </a:lnTo>
                  <a:lnTo>
                    <a:pt x="241" y="115"/>
                  </a:lnTo>
                  <a:lnTo>
                    <a:pt x="228" y="132"/>
                  </a:lnTo>
                  <a:lnTo>
                    <a:pt x="214" y="151"/>
                  </a:lnTo>
                  <a:lnTo>
                    <a:pt x="200" y="167"/>
                  </a:lnTo>
                  <a:lnTo>
                    <a:pt x="189" y="181"/>
                  </a:lnTo>
                  <a:lnTo>
                    <a:pt x="180" y="187"/>
                  </a:lnTo>
                  <a:lnTo>
                    <a:pt x="170" y="192"/>
                  </a:lnTo>
                  <a:lnTo>
                    <a:pt x="159" y="198"/>
                  </a:lnTo>
                  <a:lnTo>
                    <a:pt x="145" y="205"/>
                  </a:lnTo>
                  <a:lnTo>
                    <a:pt x="131" y="212"/>
                  </a:lnTo>
                  <a:lnTo>
                    <a:pt x="119" y="217"/>
                  </a:lnTo>
                  <a:lnTo>
                    <a:pt x="108" y="223"/>
                  </a:lnTo>
                  <a:lnTo>
                    <a:pt x="100" y="227"/>
                  </a:lnTo>
                  <a:lnTo>
                    <a:pt x="98" y="228"/>
                  </a:lnTo>
                  <a:lnTo>
                    <a:pt x="94" y="231"/>
                  </a:lnTo>
                  <a:lnTo>
                    <a:pt x="85" y="242"/>
                  </a:lnTo>
                  <a:lnTo>
                    <a:pt x="71" y="255"/>
                  </a:lnTo>
                  <a:lnTo>
                    <a:pt x="56" y="272"/>
                  </a:lnTo>
                  <a:lnTo>
                    <a:pt x="39" y="288"/>
                  </a:lnTo>
                  <a:lnTo>
                    <a:pt x="24" y="303"/>
                  </a:lnTo>
                  <a:lnTo>
                    <a:pt x="11" y="313"/>
                  </a:lnTo>
                  <a:lnTo>
                    <a:pt x="3" y="319"/>
                  </a:lnTo>
                  <a:lnTo>
                    <a:pt x="0" y="320"/>
                  </a:lnTo>
                  <a:lnTo>
                    <a:pt x="0" y="321"/>
                  </a:lnTo>
                  <a:lnTo>
                    <a:pt x="1" y="323"/>
                  </a:lnTo>
                  <a:lnTo>
                    <a:pt x="4" y="326"/>
                  </a:lnTo>
                  <a:lnTo>
                    <a:pt x="19" y="322"/>
                  </a:lnTo>
                  <a:lnTo>
                    <a:pt x="36" y="319"/>
                  </a:lnTo>
                  <a:lnTo>
                    <a:pt x="54" y="315"/>
                  </a:lnTo>
                  <a:lnTo>
                    <a:pt x="71" y="312"/>
                  </a:lnTo>
                  <a:lnTo>
                    <a:pt x="87" y="310"/>
                  </a:lnTo>
                  <a:lnTo>
                    <a:pt x="101" y="307"/>
                  </a:lnTo>
                  <a:lnTo>
                    <a:pt x="109" y="305"/>
                  </a:lnTo>
                  <a:lnTo>
                    <a:pt x="113" y="305"/>
                  </a:lnTo>
                  <a:lnTo>
                    <a:pt x="55" y="284"/>
                  </a:lnTo>
                  <a:lnTo>
                    <a:pt x="183" y="235"/>
                  </a:lnTo>
                  <a:lnTo>
                    <a:pt x="185" y="235"/>
                  </a:lnTo>
                  <a:lnTo>
                    <a:pt x="190" y="235"/>
                  </a:lnTo>
                  <a:lnTo>
                    <a:pt x="197" y="234"/>
                  </a:lnTo>
                  <a:lnTo>
                    <a:pt x="205" y="232"/>
                  </a:lnTo>
                  <a:lnTo>
                    <a:pt x="213" y="230"/>
                  </a:lnTo>
                  <a:lnTo>
                    <a:pt x="221" y="228"/>
                  </a:lnTo>
                  <a:lnTo>
                    <a:pt x="227" y="224"/>
                  </a:lnTo>
                  <a:lnTo>
                    <a:pt x="229" y="220"/>
                  </a:lnTo>
                  <a:lnTo>
                    <a:pt x="231" y="214"/>
                  </a:lnTo>
                  <a:lnTo>
                    <a:pt x="236" y="209"/>
                  </a:lnTo>
                  <a:lnTo>
                    <a:pt x="243" y="204"/>
                  </a:lnTo>
                  <a:lnTo>
                    <a:pt x="251" y="200"/>
                  </a:lnTo>
                  <a:lnTo>
                    <a:pt x="259" y="197"/>
                  </a:lnTo>
                  <a:lnTo>
                    <a:pt x="268" y="194"/>
                  </a:lnTo>
                  <a:lnTo>
                    <a:pt x="278" y="193"/>
                  </a:lnTo>
                  <a:lnTo>
                    <a:pt x="287" y="194"/>
                  </a:lnTo>
                  <a:lnTo>
                    <a:pt x="297" y="197"/>
                  </a:lnTo>
                  <a:lnTo>
                    <a:pt x="310" y="199"/>
                  </a:lnTo>
                  <a:lnTo>
                    <a:pt x="325" y="202"/>
                  </a:lnTo>
                  <a:lnTo>
                    <a:pt x="340" y="206"/>
                  </a:lnTo>
                  <a:lnTo>
                    <a:pt x="352" y="209"/>
                  </a:lnTo>
                  <a:lnTo>
                    <a:pt x="364" y="212"/>
                  </a:lnTo>
                  <a:lnTo>
                    <a:pt x="372" y="213"/>
                  </a:lnTo>
                  <a:lnTo>
                    <a:pt x="374" y="214"/>
                  </a:lnTo>
                  <a:lnTo>
                    <a:pt x="380" y="141"/>
                  </a:lnTo>
                  <a:lnTo>
                    <a:pt x="456" y="69"/>
                  </a:lnTo>
                  <a:lnTo>
                    <a:pt x="460" y="51"/>
                  </a:lnTo>
                  <a:lnTo>
                    <a:pt x="460" y="45"/>
                  </a:lnTo>
                  <a:lnTo>
                    <a:pt x="461" y="39"/>
                  </a:lnTo>
                  <a:lnTo>
                    <a:pt x="461" y="33"/>
                  </a:lnTo>
                  <a:lnTo>
                    <a:pt x="462" y="30"/>
                  </a:lnTo>
                  <a:lnTo>
                    <a:pt x="468" y="20"/>
                  </a:lnTo>
                  <a:lnTo>
                    <a:pt x="471" y="15"/>
                  </a:lnTo>
                  <a:lnTo>
                    <a:pt x="469" y="8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7FB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20" name="Freeform 61"/>
            <p:cNvSpPr>
              <a:spLocks noChangeArrowheads="1"/>
            </p:cNvSpPr>
            <p:nvPr/>
          </p:nvSpPr>
          <p:spPr bwMode="auto">
            <a:xfrm>
              <a:off x="634" y="752"/>
              <a:ext cx="327" cy="70"/>
            </a:xfrm>
            <a:custGeom>
              <a:avLst/>
              <a:gdLst>
                <a:gd name="T0" fmla="*/ 0 w 653"/>
                <a:gd name="T1" fmla="*/ 99 h 139"/>
                <a:gd name="T2" fmla="*/ 2 w 653"/>
                <a:gd name="T3" fmla="*/ 95 h 139"/>
                <a:gd name="T4" fmla="*/ 10 w 653"/>
                <a:gd name="T5" fmla="*/ 83 h 139"/>
                <a:gd name="T6" fmla="*/ 23 w 653"/>
                <a:gd name="T7" fmla="*/ 68 h 139"/>
                <a:gd name="T8" fmla="*/ 38 w 653"/>
                <a:gd name="T9" fmla="*/ 50 h 139"/>
                <a:gd name="T10" fmla="*/ 56 w 653"/>
                <a:gd name="T11" fmla="*/ 31 h 139"/>
                <a:gd name="T12" fmla="*/ 75 w 653"/>
                <a:gd name="T13" fmla="*/ 15 h 139"/>
                <a:gd name="T14" fmla="*/ 94 w 653"/>
                <a:gd name="T15" fmla="*/ 4 h 139"/>
                <a:gd name="T16" fmla="*/ 113 w 653"/>
                <a:gd name="T17" fmla="*/ 0 h 139"/>
                <a:gd name="T18" fmla="*/ 126 w 653"/>
                <a:gd name="T19" fmla="*/ 1 h 139"/>
                <a:gd name="T20" fmla="*/ 148 w 653"/>
                <a:gd name="T21" fmla="*/ 5 h 139"/>
                <a:gd name="T22" fmla="*/ 178 w 653"/>
                <a:gd name="T23" fmla="*/ 10 h 139"/>
                <a:gd name="T24" fmla="*/ 214 w 653"/>
                <a:gd name="T25" fmla="*/ 17 h 139"/>
                <a:gd name="T26" fmla="*/ 254 w 653"/>
                <a:gd name="T27" fmla="*/ 24 h 139"/>
                <a:gd name="T28" fmla="*/ 297 w 653"/>
                <a:gd name="T29" fmla="*/ 33 h 139"/>
                <a:gd name="T30" fmla="*/ 343 w 653"/>
                <a:gd name="T31" fmla="*/ 43 h 139"/>
                <a:gd name="T32" fmla="*/ 389 w 653"/>
                <a:gd name="T33" fmla="*/ 52 h 139"/>
                <a:gd name="T34" fmla="*/ 434 w 653"/>
                <a:gd name="T35" fmla="*/ 61 h 139"/>
                <a:gd name="T36" fmla="*/ 478 w 653"/>
                <a:gd name="T37" fmla="*/ 70 h 139"/>
                <a:gd name="T38" fmla="*/ 519 w 653"/>
                <a:gd name="T39" fmla="*/ 78 h 139"/>
                <a:gd name="T40" fmla="*/ 555 w 653"/>
                <a:gd name="T41" fmla="*/ 86 h 139"/>
                <a:gd name="T42" fmla="*/ 585 w 653"/>
                <a:gd name="T43" fmla="*/ 92 h 139"/>
                <a:gd name="T44" fmla="*/ 608 w 653"/>
                <a:gd name="T45" fmla="*/ 97 h 139"/>
                <a:gd name="T46" fmla="*/ 623 w 653"/>
                <a:gd name="T47" fmla="*/ 100 h 139"/>
                <a:gd name="T48" fmla="*/ 629 w 653"/>
                <a:gd name="T49" fmla="*/ 101 h 139"/>
                <a:gd name="T50" fmla="*/ 564 w 653"/>
                <a:gd name="T51" fmla="*/ 18 h 139"/>
                <a:gd name="T52" fmla="*/ 653 w 653"/>
                <a:gd name="T53" fmla="*/ 120 h 139"/>
                <a:gd name="T54" fmla="*/ 651 w 653"/>
                <a:gd name="T55" fmla="*/ 133 h 139"/>
                <a:gd name="T56" fmla="*/ 645 w 653"/>
                <a:gd name="T57" fmla="*/ 131 h 139"/>
                <a:gd name="T58" fmla="*/ 629 w 653"/>
                <a:gd name="T59" fmla="*/ 130 h 139"/>
                <a:gd name="T60" fmla="*/ 603 w 653"/>
                <a:gd name="T61" fmla="*/ 127 h 139"/>
                <a:gd name="T62" fmla="*/ 570 w 653"/>
                <a:gd name="T63" fmla="*/ 122 h 139"/>
                <a:gd name="T64" fmla="*/ 531 w 653"/>
                <a:gd name="T65" fmla="*/ 118 h 139"/>
                <a:gd name="T66" fmla="*/ 487 w 653"/>
                <a:gd name="T67" fmla="*/ 113 h 139"/>
                <a:gd name="T68" fmla="*/ 440 w 653"/>
                <a:gd name="T69" fmla="*/ 108 h 139"/>
                <a:gd name="T70" fmla="*/ 390 w 653"/>
                <a:gd name="T71" fmla="*/ 103 h 139"/>
                <a:gd name="T72" fmla="*/ 341 w 653"/>
                <a:gd name="T73" fmla="*/ 98 h 139"/>
                <a:gd name="T74" fmla="*/ 292 w 653"/>
                <a:gd name="T75" fmla="*/ 95 h 139"/>
                <a:gd name="T76" fmla="*/ 246 w 653"/>
                <a:gd name="T77" fmla="*/ 91 h 139"/>
                <a:gd name="T78" fmla="*/ 204 w 653"/>
                <a:gd name="T79" fmla="*/ 89 h 139"/>
                <a:gd name="T80" fmla="*/ 167 w 653"/>
                <a:gd name="T81" fmla="*/ 88 h 139"/>
                <a:gd name="T82" fmla="*/ 137 w 653"/>
                <a:gd name="T83" fmla="*/ 88 h 139"/>
                <a:gd name="T84" fmla="*/ 115 w 653"/>
                <a:gd name="T85" fmla="*/ 90 h 139"/>
                <a:gd name="T86" fmla="*/ 103 w 653"/>
                <a:gd name="T87" fmla="*/ 93 h 139"/>
                <a:gd name="T88" fmla="*/ 90 w 653"/>
                <a:gd name="T89" fmla="*/ 104 h 139"/>
                <a:gd name="T90" fmla="*/ 77 w 653"/>
                <a:gd name="T91" fmla="*/ 112 h 139"/>
                <a:gd name="T92" fmla="*/ 64 w 653"/>
                <a:gd name="T93" fmla="*/ 120 h 139"/>
                <a:gd name="T94" fmla="*/ 54 w 653"/>
                <a:gd name="T95" fmla="*/ 127 h 139"/>
                <a:gd name="T96" fmla="*/ 45 w 653"/>
                <a:gd name="T97" fmla="*/ 133 h 139"/>
                <a:gd name="T98" fmla="*/ 37 w 653"/>
                <a:gd name="T99" fmla="*/ 136 h 139"/>
                <a:gd name="T100" fmla="*/ 32 w 653"/>
                <a:gd name="T101" fmla="*/ 138 h 139"/>
                <a:gd name="T102" fmla="*/ 31 w 653"/>
                <a:gd name="T103" fmla="*/ 139 h 139"/>
                <a:gd name="T104" fmla="*/ 0 w 653"/>
                <a:gd name="T105" fmla="*/ 99 h 139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653"/>
                <a:gd name="T160" fmla="*/ 0 h 139"/>
                <a:gd name="T161" fmla="*/ 653 w 653"/>
                <a:gd name="T162" fmla="*/ 139 h 139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653" h="139">
                  <a:moveTo>
                    <a:pt x="0" y="99"/>
                  </a:moveTo>
                  <a:lnTo>
                    <a:pt x="2" y="95"/>
                  </a:lnTo>
                  <a:lnTo>
                    <a:pt x="10" y="83"/>
                  </a:lnTo>
                  <a:lnTo>
                    <a:pt x="23" y="68"/>
                  </a:lnTo>
                  <a:lnTo>
                    <a:pt x="38" y="50"/>
                  </a:lnTo>
                  <a:lnTo>
                    <a:pt x="56" y="31"/>
                  </a:lnTo>
                  <a:lnTo>
                    <a:pt x="75" y="15"/>
                  </a:lnTo>
                  <a:lnTo>
                    <a:pt x="94" y="4"/>
                  </a:lnTo>
                  <a:lnTo>
                    <a:pt x="113" y="0"/>
                  </a:lnTo>
                  <a:lnTo>
                    <a:pt x="126" y="1"/>
                  </a:lnTo>
                  <a:lnTo>
                    <a:pt x="148" y="5"/>
                  </a:lnTo>
                  <a:lnTo>
                    <a:pt x="178" y="10"/>
                  </a:lnTo>
                  <a:lnTo>
                    <a:pt x="214" y="17"/>
                  </a:lnTo>
                  <a:lnTo>
                    <a:pt x="254" y="24"/>
                  </a:lnTo>
                  <a:lnTo>
                    <a:pt x="297" y="33"/>
                  </a:lnTo>
                  <a:lnTo>
                    <a:pt x="343" y="43"/>
                  </a:lnTo>
                  <a:lnTo>
                    <a:pt x="389" y="52"/>
                  </a:lnTo>
                  <a:lnTo>
                    <a:pt x="434" y="61"/>
                  </a:lnTo>
                  <a:lnTo>
                    <a:pt x="478" y="70"/>
                  </a:lnTo>
                  <a:lnTo>
                    <a:pt x="519" y="78"/>
                  </a:lnTo>
                  <a:lnTo>
                    <a:pt x="555" y="86"/>
                  </a:lnTo>
                  <a:lnTo>
                    <a:pt x="585" y="92"/>
                  </a:lnTo>
                  <a:lnTo>
                    <a:pt x="608" y="97"/>
                  </a:lnTo>
                  <a:lnTo>
                    <a:pt x="623" y="100"/>
                  </a:lnTo>
                  <a:lnTo>
                    <a:pt x="629" y="101"/>
                  </a:lnTo>
                  <a:lnTo>
                    <a:pt x="564" y="18"/>
                  </a:lnTo>
                  <a:lnTo>
                    <a:pt x="653" y="120"/>
                  </a:lnTo>
                  <a:lnTo>
                    <a:pt x="651" y="133"/>
                  </a:lnTo>
                  <a:lnTo>
                    <a:pt x="645" y="131"/>
                  </a:lnTo>
                  <a:lnTo>
                    <a:pt x="629" y="130"/>
                  </a:lnTo>
                  <a:lnTo>
                    <a:pt x="603" y="127"/>
                  </a:lnTo>
                  <a:lnTo>
                    <a:pt x="570" y="122"/>
                  </a:lnTo>
                  <a:lnTo>
                    <a:pt x="531" y="118"/>
                  </a:lnTo>
                  <a:lnTo>
                    <a:pt x="487" y="113"/>
                  </a:lnTo>
                  <a:lnTo>
                    <a:pt x="440" y="108"/>
                  </a:lnTo>
                  <a:lnTo>
                    <a:pt x="390" y="103"/>
                  </a:lnTo>
                  <a:lnTo>
                    <a:pt x="341" y="98"/>
                  </a:lnTo>
                  <a:lnTo>
                    <a:pt x="292" y="95"/>
                  </a:lnTo>
                  <a:lnTo>
                    <a:pt x="246" y="91"/>
                  </a:lnTo>
                  <a:lnTo>
                    <a:pt x="204" y="89"/>
                  </a:lnTo>
                  <a:lnTo>
                    <a:pt x="167" y="88"/>
                  </a:lnTo>
                  <a:lnTo>
                    <a:pt x="137" y="88"/>
                  </a:lnTo>
                  <a:lnTo>
                    <a:pt x="115" y="90"/>
                  </a:lnTo>
                  <a:lnTo>
                    <a:pt x="103" y="93"/>
                  </a:lnTo>
                  <a:lnTo>
                    <a:pt x="90" y="104"/>
                  </a:lnTo>
                  <a:lnTo>
                    <a:pt x="77" y="112"/>
                  </a:lnTo>
                  <a:lnTo>
                    <a:pt x="64" y="120"/>
                  </a:lnTo>
                  <a:lnTo>
                    <a:pt x="54" y="127"/>
                  </a:lnTo>
                  <a:lnTo>
                    <a:pt x="45" y="133"/>
                  </a:lnTo>
                  <a:lnTo>
                    <a:pt x="37" y="136"/>
                  </a:lnTo>
                  <a:lnTo>
                    <a:pt x="32" y="138"/>
                  </a:lnTo>
                  <a:lnTo>
                    <a:pt x="31" y="139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21" name="Freeform 62"/>
            <p:cNvSpPr>
              <a:spLocks noChangeArrowheads="1"/>
            </p:cNvSpPr>
            <p:nvPr/>
          </p:nvSpPr>
          <p:spPr bwMode="auto">
            <a:xfrm>
              <a:off x="634" y="748"/>
              <a:ext cx="326" cy="69"/>
            </a:xfrm>
            <a:custGeom>
              <a:avLst/>
              <a:gdLst>
                <a:gd name="T0" fmla="*/ 0 w 653"/>
                <a:gd name="T1" fmla="*/ 99 h 138"/>
                <a:gd name="T2" fmla="*/ 2 w 653"/>
                <a:gd name="T3" fmla="*/ 94 h 138"/>
                <a:gd name="T4" fmla="*/ 10 w 653"/>
                <a:gd name="T5" fmla="*/ 83 h 138"/>
                <a:gd name="T6" fmla="*/ 23 w 653"/>
                <a:gd name="T7" fmla="*/ 67 h 138"/>
                <a:gd name="T8" fmla="*/ 38 w 653"/>
                <a:gd name="T9" fmla="*/ 48 h 138"/>
                <a:gd name="T10" fmla="*/ 56 w 653"/>
                <a:gd name="T11" fmla="*/ 30 h 138"/>
                <a:gd name="T12" fmla="*/ 74 w 653"/>
                <a:gd name="T13" fmla="*/ 15 h 138"/>
                <a:gd name="T14" fmla="*/ 94 w 653"/>
                <a:gd name="T15" fmla="*/ 3 h 138"/>
                <a:gd name="T16" fmla="*/ 112 w 653"/>
                <a:gd name="T17" fmla="*/ 0 h 138"/>
                <a:gd name="T18" fmla="*/ 126 w 653"/>
                <a:gd name="T19" fmla="*/ 1 h 138"/>
                <a:gd name="T20" fmla="*/ 148 w 653"/>
                <a:gd name="T21" fmla="*/ 5 h 138"/>
                <a:gd name="T22" fmla="*/ 178 w 653"/>
                <a:gd name="T23" fmla="*/ 9 h 138"/>
                <a:gd name="T24" fmla="*/ 214 w 653"/>
                <a:gd name="T25" fmla="*/ 16 h 138"/>
                <a:gd name="T26" fmla="*/ 254 w 653"/>
                <a:gd name="T27" fmla="*/ 24 h 138"/>
                <a:gd name="T28" fmla="*/ 297 w 653"/>
                <a:gd name="T29" fmla="*/ 32 h 138"/>
                <a:gd name="T30" fmla="*/ 343 w 653"/>
                <a:gd name="T31" fmla="*/ 41 h 138"/>
                <a:gd name="T32" fmla="*/ 389 w 653"/>
                <a:gd name="T33" fmla="*/ 51 h 138"/>
                <a:gd name="T34" fmla="*/ 434 w 653"/>
                <a:gd name="T35" fmla="*/ 60 h 138"/>
                <a:gd name="T36" fmla="*/ 478 w 653"/>
                <a:gd name="T37" fmla="*/ 69 h 138"/>
                <a:gd name="T38" fmla="*/ 519 w 653"/>
                <a:gd name="T39" fmla="*/ 77 h 138"/>
                <a:gd name="T40" fmla="*/ 555 w 653"/>
                <a:gd name="T41" fmla="*/ 85 h 138"/>
                <a:gd name="T42" fmla="*/ 585 w 653"/>
                <a:gd name="T43" fmla="*/ 91 h 138"/>
                <a:gd name="T44" fmla="*/ 608 w 653"/>
                <a:gd name="T45" fmla="*/ 96 h 138"/>
                <a:gd name="T46" fmla="*/ 623 w 653"/>
                <a:gd name="T47" fmla="*/ 99 h 138"/>
                <a:gd name="T48" fmla="*/ 629 w 653"/>
                <a:gd name="T49" fmla="*/ 100 h 138"/>
                <a:gd name="T50" fmla="*/ 564 w 653"/>
                <a:gd name="T51" fmla="*/ 17 h 138"/>
                <a:gd name="T52" fmla="*/ 653 w 653"/>
                <a:gd name="T53" fmla="*/ 119 h 138"/>
                <a:gd name="T54" fmla="*/ 651 w 653"/>
                <a:gd name="T55" fmla="*/ 131 h 138"/>
                <a:gd name="T56" fmla="*/ 645 w 653"/>
                <a:gd name="T57" fmla="*/ 130 h 138"/>
                <a:gd name="T58" fmla="*/ 629 w 653"/>
                <a:gd name="T59" fmla="*/ 129 h 138"/>
                <a:gd name="T60" fmla="*/ 603 w 653"/>
                <a:gd name="T61" fmla="*/ 126 h 138"/>
                <a:gd name="T62" fmla="*/ 570 w 653"/>
                <a:gd name="T63" fmla="*/ 121 h 138"/>
                <a:gd name="T64" fmla="*/ 531 w 653"/>
                <a:gd name="T65" fmla="*/ 118 h 138"/>
                <a:gd name="T66" fmla="*/ 487 w 653"/>
                <a:gd name="T67" fmla="*/ 112 h 138"/>
                <a:gd name="T68" fmla="*/ 440 w 653"/>
                <a:gd name="T69" fmla="*/ 107 h 138"/>
                <a:gd name="T70" fmla="*/ 390 w 653"/>
                <a:gd name="T71" fmla="*/ 101 h 138"/>
                <a:gd name="T72" fmla="*/ 341 w 653"/>
                <a:gd name="T73" fmla="*/ 97 h 138"/>
                <a:gd name="T74" fmla="*/ 292 w 653"/>
                <a:gd name="T75" fmla="*/ 93 h 138"/>
                <a:gd name="T76" fmla="*/ 246 w 653"/>
                <a:gd name="T77" fmla="*/ 90 h 138"/>
                <a:gd name="T78" fmla="*/ 203 w 653"/>
                <a:gd name="T79" fmla="*/ 88 h 138"/>
                <a:gd name="T80" fmla="*/ 167 w 653"/>
                <a:gd name="T81" fmla="*/ 86 h 138"/>
                <a:gd name="T82" fmla="*/ 137 w 653"/>
                <a:gd name="T83" fmla="*/ 88 h 138"/>
                <a:gd name="T84" fmla="*/ 115 w 653"/>
                <a:gd name="T85" fmla="*/ 89 h 138"/>
                <a:gd name="T86" fmla="*/ 103 w 653"/>
                <a:gd name="T87" fmla="*/ 93 h 138"/>
                <a:gd name="T88" fmla="*/ 89 w 653"/>
                <a:gd name="T89" fmla="*/ 103 h 138"/>
                <a:gd name="T90" fmla="*/ 77 w 653"/>
                <a:gd name="T91" fmla="*/ 112 h 138"/>
                <a:gd name="T92" fmla="*/ 64 w 653"/>
                <a:gd name="T93" fmla="*/ 119 h 138"/>
                <a:gd name="T94" fmla="*/ 54 w 653"/>
                <a:gd name="T95" fmla="*/ 126 h 138"/>
                <a:gd name="T96" fmla="*/ 44 w 653"/>
                <a:gd name="T97" fmla="*/ 131 h 138"/>
                <a:gd name="T98" fmla="*/ 36 w 653"/>
                <a:gd name="T99" fmla="*/ 135 h 138"/>
                <a:gd name="T100" fmla="*/ 32 w 653"/>
                <a:gd name="T101" fmla="*/ 137 h 138"/>
                <a:gd name="T102" fmla="*/ 31 w 653"/>
                <a:gd name="T103" fmla="*/ 138 h 138"/>
                <a:gd name="T104" fmla="*/ 0 w 653"/>
                <a:gd name="T105" fmla="*/ 99 h 138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653"/>
                <a:gd name="T160" fmla="*/ 0 h 138"/>
                <a:gd name="T161" fmla="*/ 653 w 653"/>
                <a:gd name="T162" fmla="*/ 138 h 138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653" h="138">
                  <a:moveTo>
                    <a:pt x="0" y="99"/>
                  </a:moveTo>
                  <a:lnTo>
                    <a:pt x="2" y="94"/>
                  </a:lnTo>
                  <a:lnTo>
                    <a:pt x="10" y="83"/>
                  </a:lnTo>
                  <a:lnTo>
                    <a:pt x="23" y="67"/>
                  </a:lnTo>
                  <a:lnTo>
                    <a:pt x="38" y="48"/>
                  </a:lnTo>
                  <a:lnTo>
                    <a:pt x="56" y="30"/>
                  </a:lnTo>
                  <a:lnTo>
                    <a:pt x="74" y="15"/>
                  </a:lnTo>
                  <a:lnTo>
                    <a:pt x="94" y="3"/>
                  </a:lnTo>
                  <a:lnTo>
                    <a:pt x="112" y="0"/>
                  </a:lnTo>
                  <a:lnTo>
                    <a:pt x="126" y="1"/>
                  </a:lnTo>
                  <a:lnTo>
                    <a:pt x="148" y="5"/>
                  </a:lnTo>
                  <a:lnTo>
                    <a:pt x="178" y="9"/>
                  </a:lnTo>
                  <a:lnTo>
                    <a:pt x="214" y="16"/>
                  </a:lnTo>
                  <a:lnTo>
                    <a:pt x="254" y="24"/>
                  </a:lnTo>
                  <a:lnTo>
                    <a:pt x="297" y="32"/>
                  </a:lnTo>
                  <a:lnTo>
                    <a:pt x="343" y="41"/>
                  </a:lnTo>
                  <a:lnTo>
                    <a:pt x="389" y="51"/>
                  </a:lnTo>
                  <a:lnTo>
                    <a:pt x="434" y="60"/>
                  </a:lnTo>
                  <a:lnTo>
                    <a:pt x="478" y="69"/>
                  </a:lnTo>
                  <a:lnTo>
                    <a:pt x="519" y="77"/>
                  </a:lnTo>
                  <a:lnTo>
                    <a:pt x="555" y="85"/>
                  </a:lnTo>
                  <a:lnTo>
                    <a:pt x="585" y="91"/>
                  </a:lnTo>
                  <a:lnTo>
                    <a:pt x="608" y="96"/>
                  </a:lnTo>
                  <a:lnTo>
                    <a:pt x="623" y="99"/>
                  </a:lnTo>
                  <a:lnTo>
                    <a:pt x="629" y="100"/>
                  </a:lnTo>
                  <a:lnTo>
                    <a:pt x="564" y="17"/>
                  </a:lnTo>
                  <a:lnTo>
                    <a:pt x="653" y="119"/>
                  </a:lnTo>
                  <a:lnTo>
                    <a:pt x="651" y="131"/>
                  </a:lnTo>
                  <a:lnTo>
                    <a:pt x="645" y="130"/>
                  </a:lnTo>
                  <a:lnTo>
                    <a:pt x="629" y="129"/>
                  </a:lnTo>
                  <a:lnTo>
                    <a:pt x="603" y="126"/>
                  </a:lnTo>
                  <a:lnTo>
                    <a:pt x="570" y="121"/>
                  </a:lnTo>
                  <a:lnTo>
                    <a:pt x="531" y="118"/>
                  </a:lnTo>
                  <a:lnTo>
                    <a:pt x="487" y="112"/>
                  </a:lnTo>
                  <a:lnTo>
                    <a:pt x="440" y="107"/>
                  </a:lnTo>
                  <a:lnTo>
                    <a:pt x="390" y="101"/>
                  </a:lnTo>
                  <a:lnTo>
                    <a:pt x="341" y="97"/>
                  </a:lnTo>
                  <a:lnTo>
                    <a:pt x="292" y="93"/>
                  </a:lnTo>
                  <a:lnTo>
                    <a:pt x="246" y="90"/>
                  </a:lnTo>
                  <a:lnTo>
                    <a:pt x="203" y="88"/>
                  </a:lnTo>
                  <a:lnTo>
                    <a:pt x="167" y="86"/>
                  </a:lnTo>
                  <a:lnTo>
                    <a:pt x="137" y="88"/>
                  </a:lnTo>
                  <a:lnTo>
                    <a:pt x="115" y="89"/>
                  </a:lnTo>
                  <a:lnTo>
                    <a:pt x="103" y="93"/>
                  </a:lnTo>
                  <a:lnTo>
                    <a:pt x="89" y="103"/>
                  </a:lnTo>
                  <a:lnTo>
                    <a:pt x="77" y="112"/>
                  </a:lnTo>
                  <a:lnTo>
                    <a:pt x="64" y="119"/>
                  </a:lnTo>
                  <a:lnTo>
                    <a:pt x="54" y="126"/>
                  </a:lnTo>
                  <a:lnTo>
                    <a:pt x="44" y="131"/>
                  </a:lnTo>
                  <a:lnTo>
                    <a:pt x="36" y="135"/>
                  </a:lnTo>
                  <a:lnTo>
                    <a:pt x="32" y="137"/>
                  </a:lnTo>
                  <a:lnTo>
                    <a:pt x="31" y="138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22" name="Freeform 63"/>
            <p:cNvSpPr>
              <a:spLocks noChangeArrowheads="1"/>
            </p:cNvSpPr>
            <p:nvPr/>
          </p:nvSpPr>
          <p:spPr bwMode="auto">
            <a:xfrm>
              <a:off x="345" y="773"/>
              <a:ext cx="281" cy="42"/>
            </a:xfrm>
            <a:custGeom>
              <a:avLst/>
              <a:gdLst>
                <a:gd name="T0" fmla="*/ 561 w 561"/>
                <a:gd name="T1" fmla="*/ 61 h 84"/>
                <a:gd name="T2" fmla="*/ 0 w 561"/>
                <a:gd name="T3" fmla="*/ 84 h 84"/>
                <a:gd name="T4" fmla="*/ 6 w 561"/>
                <a:gd name="T5" fmla="*/ 81 h 84"/>
                <a:gd name="T6" fmla="*/ 21 w 561"/>
                <a:gd name="T7" fmla="*/ 77 h 84"/>
                <a:gd name="T8" fmla="*/ 45 w 561"/>
                <a:gd name="T9" fmla="*/ 69 h 84"/>
                <a:gd name="T10" fmla="*/ 76 w 561"/>
                <a:gd name="T11" fmla="*/ 58 h 84"/>
                <a:gd name="T12" fmla="*/ 113 w 561"/>
                <a:gd name="T13" fmla="*/ 48 h 84"/>
                <a:gd name="T14" fmla="*/ 156 w 561"/>
                <a:gd name="T15" fmla="*/ 36 h 84"/>
                <a:gd name="T16" fmla="*/ 202 w 561"/>
                <a:gd name="T17" fmla="*/ 26 h 84"/>
                <a:gd name="T18" fmla="*/ 250 w 561"/>
                <a:gd name="T19" fmla="*/ 16 h 84"/>
                <a:gd name="T20" fmla="*/ 299 w 561"/>
                <a:gd name="T21" fmla="*/ 8 h 84"/>
                <a:gd name="T22" fmla="*/ 347 w 561"/>
                <a:gd name="T23" fmla="*/ 2 h 84"/>
                <a:gd name="T24" fmla="*/ 394 w 561"/>
                <a:gd name="T25" fmla="*/ 0 h 84"/>
                <a:gd name="T26" fmla="*/ 439 w 561"/>
                <a:gd name="T27" fmla="*/ 1 h 84"/>
                <a:gd name="T28" fmla="*/ 478 w 561"/>
                <a:gd name="T29" fmla="*/ 6 h 84"/>
                <a:gd name="T30" fmla="*/ 513 w 561"/>
                <a:gd name="T31" fmla="*/ 18 h 84"/>
                <a:gd name="T32" fmla="*/ 542 w 561"/>
                <a:gd name="T33" fmla="*/ 36 h 84"/>
                <a:gd name="T34" fmla="*/ 561 w 561"/>
                <a:gd name="T35" fmla="*/ 61 h 8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561"/>
                <a:gd name="T55" fmla="*/ 0 h 84"/>
                <a:gd name="T56" fmla="*/ 561 w 561"/>
                <a:gd name="T57" fmla="*/ 84 h 8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561" h="84">
                  <a:moveTo>
                    <a:pt x="561" y="61"/>
                  </a:moveTo>
                  <a:lnTo>
                    <a:pt x="0" y="84"/>
                  </a:lnTo>
                  <a:lnTo>
                    <a:pt x="6" y="81"/>
                  </a:lnTo>
                  <a:lnTo>
                    <a:pt x="21" y="77"/>
                  </a:lnTo>
                  <a:lnTo>
                    <a:pt x="45" y="69"/>
                  </a:lnTo>
                  <a:lnTo>
                    <a:pt x="76" y="58"/>
                  </a:lnTo>
                  <a:lnTo>
                    <a:pt x="113" y="48"/>
                  </a:lnTo>
                  <a:lnTo>
                    <a:pt x="156" y="36"/>
                  </a:lnTo>
                  <a:lnTo>
                    <a:pt x="202" y="26"/>
                  </a:lnTo>
                  <a:lnTo>
                    <a:pt x="250" y="16"/>
                  </a:lnTo>
                  <a:lnTo>
                    <a:pt x="299" y="8"/>
                  </a:lnTo>
                  <a:lnTo>
                    <a:pt x="347" y="2"/>
                  </a:lnTo>
                  <a:lnTo>
                    <a:pt x="394" y="0"/>
                  </a:lnTo>
                  <a:lnTo>
                    <a:pt x="439" y="1"/>
                  </a:lnTo>
                  <a:lnTo>
                    <a:pt x="478" y="6"/>
                  </a:lnTo>
                  <a:lnTo>
                    <a:pt x="513" y="18"/>
                  </a:lnTo>
                  <a:lnTo>
                    <a:pt x="542" y="36"/>
                  </a:lnTo>
                  <a:lnTo>
                    <a:pt x="561" y="61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23" name="Freeform 64"/>
            <p:cNvSpPr>
              <a:spLocks noChangeArrowheads="1"/>
            </p:cNvSpPr>
            <p:nvPr/>
          </p:nvSpPr>
          <p:spPr bwMode="auto">
            <a:xfrm>
              <a:off x="293" y="724"/>
              <a:ext cx="344" cy="91"/>
            </a:xfrm>
            <a:custGeom>
              <a:avLst/>
              <a:gdLst>
                <a:gd name="T0" fmla="*/ 5 w 688"/>
                <a:gd name="T1" fmla="*/ 0 h 182"/>
                <a:gd name="T2" fmla="*/ 94 w 688"/>
                <a:gd name="T3" fmla="*/ 157 h 182"/>
                <a:gd name="T4" fmla="*/ 98 w 688"/>
                <a:gd name="T5" fmla="*/ 155 h 182"/>
                <a:gd name="T6" fmla="*/ 113 w 688"/>
                <a:gd name="T7" fmla="*/ 149 h 182"/>
                <a:gd name="T8" fmla="*/ 136 w 688"/>
                <a:gd name="T9" fmla="*/ 140 h 182"/>
                <a:gd name="T10" fmla="*/ 167 w 688"/>
                <a:gd name="T11" fmla="*/ 129 h 182"/>
                <a:gd name="T12" fmla="*/ 203 w 688"/>
                <a:gd name="T13" fmla="*/ 116 h 182"/>
                <a:gd name="T14" fmla="*/ 245 w 688"/>
                <a:gd name="T15" fmla="*/ 102 h 182"/>
                <a:gd name="T16" fmla="*/ 290 w 688"/>
                <a:gd name="T17" fmla="*/ 88 h 182"/>
                <a:gd name="T18" fmla="*/ 338 w 688"/>
                <a:gd name="T19" fmla="*/ 76 h 182"/>
                <a:gd name="T20" fmla="*/ 388 w 688"/>
                <a:gd name="T21" fmla="*/ 65 h 182"/>
                <a:gd name="T22" fmla="*/ 437 w 688"/>
                <a:gd name="T23" fmla="*/ 58 h 182"/>
                <a:gd name="T24" fmla="*/ 485 w 688"/>
                <a:gd name="T25" fmla="*/ 54 h 182"/>
                <a:gd name="T26" fmla="*/ 533 w 688"/>
                <a:gd name="T27" fmla="*/ 54 h 182"/>
                <a:gd name="T28" fmla="*/ 575 w 688"/>
                <a:gd name="T29" fmla="*/ 58 h 182"/>
                <a:gd name="T30" fmla="*/ 616 w 688"/>
                <a:gd name="T31" fmla="*/ 70 h 182"/>
                <a:gd name="T32" fmla="*/ 649 w 688"/>
                <a:gd name="T33" fmla="*/ 87 h 182"/>
                <a:gd name="T34" fmla="*/ 677 w 688"/>
                <a:gd name="T35" fmla="*/ 113 h 182"/>
                <a:gd name="T36" fmla="*/ 686 w 688"/>
                <a:gd name="T37" fmla="*/ 125 h 182"/>
                <a:gd name="T38" fmla="*/ 688 w 688"/>
                <a:gd name="T39" fmla="*/ 137 h 182"/>
                <a:gd name="T40" fmla="*/ 687 w 688"/>
                <a:gd name="T41" fmla="*/ 145 h 182"/>
                <a:gd name="T42" fmla="*/ 684 w 688"/>
                <a:gd name="T43" fmla="*/ 151 h 182"/>
                <a:gd name="T44" fmla="*/ 678 w 688"/>
                <a:gd name="T45" fmla="*/ 154 h 182"/>
                <a:gd name="T46" fmla="*/ 672 w 688"/>
                <a:gd name="T47" fmla="*/ 157 h 182"/>
                <a:gd name="T48" fmla="*/ 669 w 688"/>
                <a:gd name="T49" fmla="*/ 159 h 182"/>
                <a:gd name="T50" fmla="*/ 666 w 688"/>
                <a:gd name="T51" fmla="*/ 159 h 182"/>
                <a:gd name="T52" fmla="*/ 665 w 688"/>
                <a:gd name="T53" fmla="*/ 157 h 182"/>
                <a:gd name="T54" fmla="*/ 663 w 688"/>
                <a:gd name="T55" fmla="*/ 154 h 182"/>
                <a:gd name="T56" fmla="*/ 657 w 688"/>
                <a:gd name="T57" fmla="*/ 149 h 182"/>
                <a:gd name="T58" fmla="*/ 648 w 688"/>
                <a:gd name="T59" fmla="*/ 145 h 182"/>
                <a:gd name="T60" fmla="*/ 635 w 688"/>
                <a:gd name="T61" fmla="*/ 138 h 182"/>
                <a:gd name="T62" fmla="*/ 619 w 688"/>
                <a:gd name="T63" fmla="*/ 132 h 182"/>
                <a:gd name="T64" fmla="*/ 597 w 688"/>
                <a:gd name="T65" fmla="*/ 126 h 182"/>
                <a:gd name="T66" fmla="*/ 571 w 688"/>
                <a:gd name="T67" fmla="*/ 122 h 182"/>
                <a:gd name="T68" fmla="*/ 538 w 688"/>
                <a:gd name="T69" fmla="*/ 119 h 182"/>
                <a:gd name="T70" fmla="*/ 499 w 688"/>
                <a:gd name="T71" fmla="*/ 118 h 182"/>
                <a:gd name="T72" fmla="*/ 454 w 688"/>
                <a:gd name="T73" fmla="*/ 119 h 182"/>
                <a:gd name="T74" fmla="*/ 401 w 688"/>
                <a:gd name="T75" fmla="*/ 124 h 182"/>
                <a:gd name="T76" fmla="*/ 340 w 688"/>
                <a:gd name="T77" fmla="*/ 132 h 182"/>
                <a:gd name="T78" fmla="*/ 271 w 688"/>
                <a:gd name="T79" fmla="*/ 144 h 182"/>
                <a:gd name="T80" fmla="*/ 193 w 688"/>
                <a:gd name="T81" fmla="*/ 160 h 182"/>
                <a:gd name="T82" fmla="*/ 105 w 688"/>
                <a:gd name="T83" fmla="*/ 182 h 182"/>
                <a:gd name="T84" fmla="*/ 90 w 688"/>
                <a:gd name="T85" fmla="*/ 178 h 182"/>
                <a:gd name="T86" fmla="*/ 73 w 688"/>
                <a:gd name="T87" fmla="*/ 162 h 182"/>
                <a:gd name="T88" fmla="*/ 56 w 688"/>
                <a:gd name="T89" fmla="*/ 137 h 182"/>
                <a:gd name="T90" fmla="*/ 38 w 688"/>
                <a:gd name="T91" fmla="*/ 108 h 182"/>
                <a:gd name="T92" fmla="*/ 23 w 688"/>
                <a:gd name="T93" fmla="*/ 78 h 182"/>
                <a:gd name="T94" fmla="*/ 12 w 688"/>
                <a:gd name="T95" fmla="*/ 51 h 182"/>
                <a:gd name="T96" fmla="*/ 4 w 688"/>
                <a:gd name="T97" fmla="*/ 33 h 182"/>
                <a:gd name="T98" fmla="*/ 0 w 688"/>
                <a:gd name="T99" fmla="*/ 26 h 182"/>
                <a:gd name="T100" fmla="*/ 5 w 688"/>
                <a:gd name="T101" fmla="*/ 0 h 18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688"/>
                <a:gd name="T154" fmla="*/ 0 h 182"/>
                <a:gd name="T155" fmla="*/ 688 w 688"/>
                <a:gd name="T156" fmla="*/ 182 h 18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688" h="182">
                  <a:moveTo>
                    <a:pt x="5" y="0"/>
                  </a:moveTo>
                  <a:lnTo>
                    <a:pt x="94" y="157"/>
                  </a:lnTo>
                  <a:lnTo>
                    <a:pt x="98" y="155"/>
                  </a:lnTo>
                  <a:lnTo>
                    <a:pt x="113" y="149"/>
                  </a:lnTo>
                  <a:lnTo>
                    <a:pt x="136" y="140"/>
                  </a:lnTo>
                  <a:lnTo>
                    <a:pt x="167" y="129"/>
                  </a:lnTo>
                  <a:lnTo>
                    <a:pt x="203" y="116"/>
                  </a:lnTo>
                  <a:lnTo>
                    <a:pt x="245" y="102"/>
                  </a:lnTo>
                  <a:lnTo>
                    <a:pt x="290" y="88"/>
                  </a:lnTo>
                  <a:lnTo>
                    <a:pt x="338" y="76"/>
                  </a:lnTo>
                  <a:lnTo>
                    <a:pt x="388" y="65"/>
                  </a:lnTo>
                  <a:lnTo>
                    <a:pt x="437" y="58"/>
                  </a:lnTo>
                  <a:lnTo>
                    <a:pt x="485" y="54"/>
                  </a:lnTo>
                  <a:lnTo>
                    <a:pt x="533" y="54"/>
                  </a:lnTo>
                  <a:lnTo>
                    <a:pt x="575" y="58"/>
                  </a:lnTo>
                  <a:lnTo>
                    <a:pt x="616" y="70"/>
                  </a:lnTo>
                  <a:lnTo>
                    <a:pt x="649" y="87"/>
                  </a:lnTo>
                  <a:lnTo>
                    <a:pt x="677" y="113"/>
                  </a:lnTo>
                  <a:lnTo>
                    <a:pt x="686" y="125"/>
                  </a:lnTo>
                  <a:lnTo>
                    <a:pt x="688" y="137"/>
                  </a:lnTo>
                  <a:lnTo>
                    <a:pt x="687" y="145"/>
                  </a:lnTo>
                  <a:lnTo>
                    <a:pt x="684" y="151"/>
                  </a:lnTo>
                  <a:lnTo>
                    <a:pt x="678" y="154"/>
                  </a:lnTo>
                  <a:lnTo>
                    <a:pt x="672" y="157"/>
                  </a:lnTo>
                  <a:lnTo>
                    <a:pt x="669" y="159"/>
                  </a:lnTo>
                  <a:lnTo>
                    <a:pt x="666" y="159"/>
                  </a:lnTo>
                  <a:lnTo>
                    <a:pt x="665" y="157"/>
                  </a:lnTo>
                  <a:lnTo>
                    <a:pt x="663" y="154"/>
                  </a:lnTo>
                  <a:lnTo>
                    <a:pt x="657" y="149"/>
                  </a:lnTo>
                  <a:lnTo>
                    <a:pt x="648" y="145"/>
                  </a:lnTo>
                  <a:lnTo>
                    <a:pt x="635" y="138"/>
                  </a:lnTo>
                  <a:lnTo>
                    <a:pt x="619" y="132"/>
                  </a:lnTo>
                  <a:lnTo>
                    <a:pt x="597" y="126"/>
                  </a:lnTo>
                  <a:lnTo>
                    <a:pt x="571" y="122"/>
                  </a:lnTo>
                  <a:lnTo>
                    <a:pt x="538" y="119"/>
                  </a:lnTo>
                  <a:lnTo>
                    <a:pt x="499" y="118"/>
                  </a:lnTo>
                  <a:lnTo>
                    <a:pt x="454" y="119"/>
                  </a:lnTo>
                  <a:lnTo>
                    <a:pt x="401" y="124"/>
                  </a:lnTo>
                  <a:lnTo>
                    <a:pt x="340" y="132"/>
                  </a:lnTo>
                  <a:lnTo>
                    <a:pt x="271" y="144"/>
                  </a:lnTo>
                  <a:lnTo>
                    <a:pt x="193" y="160"/>
                  </a:lnTo>
                  <a:lnTo>
                    <a:pt x="105" y="182"/>
                  </a:lnTo>
                  <a:lnTo>
                    <a:pt x="90" y="178"/>
                  </a:lnTo>
                  <a:lnTo>
                    <a:pt x="73" y="162"/>
                  </a:lnTo>
                  <a:lnTo>
                    <a:pt x="56" y="137"/>
                  </a:lnTo>
                  <a:lnTo>
                    <a:pt x="38" y="108"/>
                  </a:lnTo>
                  <a:lnTo>
                    <a:pt x="23" y="78"/>
                  </a:lnTo>
                  <a:lnTo>
                    <a:pt x="12" y="51"/>
                  </a:lnTo>
                  <a:lnTo>
                    <a:pt x="4" y="33"/>
                  </a:lnTo>
                  <a:lnTo>
                    <a:pt x="0" y="26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24" name="Freeform 65"/>
            <p:cNvSpPr>
              <a:spLocks noChangeArrowheads="1"/>
            </p:cNvSpPr>
            <p:nvPr/>
          </p:nvSpPr>
          <p:spPr bwMode="auto">
            <a:xfrm>
              <a:off x="282" y="727"/>
              <a:ext cx="48" cy="87"/>
            </a:xfrm>
            <a:custGeom>
              <a:avLst/>
              <a:gdLst>
                <a:gd name="T0" fmla="*/ 94 w 94"/>
                <a:gd name="T1" fmla="*/ 169 h 174"/>
                <a:gd name="T2" fmla="*/ 0 w 94"/>
                <a:gd name="T3" fmla="*/ 0 h 174"/>
                <a:gd name="T4" fmla="*/ 81 w 94"/>
                <a:gd name="T5" fmla="*/ 174 h 174"/>
                <a:gd name="T6" fmla="*/ 94 w 94"/>
                <a:gd name="T7" fmla="*/ 169 h 17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4"/>
                <a:gd name="T13" fmla="*/ 0 h 174"/>
                <a:gd name="T14" fmla="*/ 94 w 94"/>
                <a:gd name="T15" fmla="*/ 174 h 17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4" h="174">
                  <a:moveTo>
                    <a:pt x="94" y="169"/>
                  </a:moveTo>
                  <a:lnTo>
                    <a:pt x="0" y="0"/>
                  </a:lnTo>
                  <a:lnTo>
                    <a:pt x="81" y="174"/>
                  </a:lnTo>
                  <a:lnTo>
                    <a:pt x="94" y="1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25" name="Freeform 66"/>
            <p:cNvSpPr>
              <a:spLocks noChangeArrowheads="1"/>
            </p:cNvSpPr>
            <p:nvPr/>
          </p:nvSpPr>
          <p:spPr bwMode="auto">
            <a:xfrm>
              <a:off x="387" y="766"/>
              <a:ext cx="228" cy="30"/>
            </a:xfrm>
            <a:custGeom>
              <a:avLst/>
              <a:gdLst>
                <a:gd name="T0" fmla="*/ 280 w 458"/>
                <a:gd name="T1" fmla="*/ 9 h 60"/>
                <a:gd name="T2" fmla="*/ 295 w 458"/>
                <a:gd name="T3" fmla="*/ 11 h 60"/>
                <a:gd name="T4" fmla="*/ 316 w 458"/>
                <a:gd name="T5" fmla="*/ 13 h 60"/>
                <a:gd name="T6" fmla="*/ 339 w 458"/>
                <a:gd name="T7" fmla="*/ 14 h 60"/>
                <a:gd name="T8" fmla="*/ 365 w 458"/>
                <a:gd name="T9" fmla="*/ 15 h 60"/>
                <a:gd name="T10" fmla="*/ 391 w 458"/>
                <a:gd name="T11" fmla="*/ 17 h 60"/>
                <a:gd name="T12" fmla="*/ 416 w 458"/>
                <a:gd name="T13" fmla="*/ 23 h 60"/>
                <a:gd name="T14" fmla="*/ 438 w 458"/>
                <a:gd name="T15" fmla="*/ 32 h 60"/>
                <a:gd name="T16" fmla="*/ 456 w 458"/>
                <a:gd name="T17" fmla="*/ 45 h 60"/>
                <a:gd name="T18" fmla="*/ 458 w 458"/>
                <a:gd name="T19" fmla="*/ 42 h 60"/>
                <a:gd name="T20" fmla="*/ 458 w 458"/>
                <a:gd name="T21" fmla="*/ 41 h 60"/>
                <a:gd name="T22" fmla="*/ 458 w 458"/>
                <a:gd name="T23" fmla="*/ 39 h 60"/>
                <a:gd name="T24" fmla="*/ 455 w 458"/>
                <a:gd name="T25" fmla="*/ 37 h 60"/>
                <a:gd name="T26" fmla="*/ 437 w 458"/>
                <a:gd name="T27" fmla="*/ 24 h 60"/>
                <a:gd name="T28" fmla="*/ 415 w 458"/>
                <a:gd name="T29" fmla="*/ 15 h 60"/>
                <a:gd name="T30" fmla="*/ 390 w 458"/>
                <a:gd name="T31" fmla="*/ 9 h 60"/>
                <a:gd name="T32" fmla="*/ 364 w 458"/>
                <a:gd name="T33" fmla="*/ 7 h 60"/>
                <a:gd name="T34" fmla="*/ 338 w 458"/>
                <a:gd name="T35" fmla="*/ 4 h 60"/>
                <a:gd name="T36" fmla="*/ 315 w 458"/>
                <a:gd name="T37" fmla="*/ 4 h 60"/>
                <a:gd name="T38" fmla="*/ 294 w 458"/>
                <a:gd name="T39" fmla="*/ 3 h 60"/>
                <a:gd name="T40" fmla="*/ 279 w 458"/>
                <a:gd name="T41" fmla="*/ 1 h 60"/>
                <a:gd name="T42" fmla="*/ 271 w 458"/>
                <a:gd name="T43" fmla="*/ 0 h 60"/>
                <a:gd name="T44" fmla="*/ 258 w 458"/>
                <a:gd name="T45" fmla="*/ 1 h 60"/>
                <a:gd name="T46" fmla="*/ 242 w 458"/>
                <a:gd name="T47" fmla="*/ 3 h 60"/>
                <a:gd name="T48" fmla="*/ 223 w 458"/>
                <a:gd name="T49" fmla="*/ 7 h 60"/>
                <a:gd name="T50" fmla="*/ 201 w 458"/>
                <a:gd name="T51" fmla="*/ 10 h 60"/>
                <a:gd name="T52" fmla="*/ 178 w 458"/>
                <a:gd name="T53" fmla="*/ 16 h 60"/>
                <a:gd name="T54" fmla="*/ 152 w 458"/>
                <a:gd name="T55" fmla="*/ 21 h 60"/>
                <a:gd name="T56" fmla="*/ 128 w 458"/>
                <a:gd name="T57" fmla="*/ 26 h 60"/>
                <a:gd name="T58" fmla="*/ 104 w 458"/>
                <a:gd name="T59" fmla="*/ 32 h 60"/>
                <a:gd name="T60" fmla="*/ 80 w 458"/>
                <a:gd name="T61" fmla="*/ 38 h 60"/>
                <a:gd name="T62" fmla="*/ 59 w 458"/>
                <a:gd name="T63" fmla="*/ 44 h 60"/>
                <a:gd name="T64" fmla="*/ 39 w 458"/>
                <a:gd name="T65" fmla="*/ 48 h 60"/>
                <a:gd name="T66" fmla="*/ 23 w 458"/>
                <a:gd name="T67" fmla="*/ 53 h 60"/>
                <a:gd name="T68" fmla="*/ 11 w 458"/>
                <a:gd name="T69" fmla="*/ 56 h 60"/>
                <a:gd name="T70" fmla="*/ 2 w 458"/>
                <a:gd name="T71" fmla="*/ 57 h 60"/>
                <a:gd name="T72" fmla="*/ 0 w 458"/>
                <a:gd name="T73" fmla="*/ 59 h 60"/>
                <a:gd name="T74" fmla="*/ 2 w 458"/>
                <a:gd name="T75" fmla="*/ 59 h 60"/>
                <a:gd name="T76" fmla="*/ 8 w 458"/>
                <a:gd name="T77" fmla="*/ 59 h 60"/>
                <a:gd name="T78" fmla="*/ 17 w 458"/>
                <a:gd name="T79" fmla="*/ 60 h 60"/>
                <a:gd name="T80" fmla="*/ 31 w 458"/>
                <a:gd name="T81" fmla="*/ 60 h 60"/>
                <a:gd name="T82" fmla="*/ 44 w 458"/>
                <a:gd name="T83" fmla="*/ 56 h 60"/>
                <a:gd name="T84" fmla="*/ 59 w 458"/>
                <a:gd name="T85" fmla="*/ 53 h 60"/>
                <a:gd name="T86" fmla="*/ 76 w 458"/>
                <a:gd name="T87" fmla="*/ 48 h 60"/>
                <a:gd name="T88" fmla="*/ 94 w 458"/>
                <a:gd name="T89" fmla="*/ 44 h 60"/>
                <a:gd name="T90" fmla="*/ 113 w 458"/>
                <a:gd name="T91" fmla="*/ 39 h 60"/>
                <a:gd name="T92" fmla="*/ 132 w 458"/>
                <a:gd name="T93" fmla="*/ 34 h 60"/>
                <a:gd name="T94" fmla="*/ 151 w 458"/>
                <a:gd name="T95" fmla="*/ 30 h 60"/>
                <a:gd name="T96" fmla="*/ 171 w 458"/>
                <a:gd name="T97" fmla="*/ 25 h 60"/>
                <a:gd name="T98" fmla="*/ 190 w 458"/>
                <a:gd name="T99" fmla="*/ 22 h 60"/>
                <a:gd name="T100" fmla="*/ 208 w 458"/>
                <a:gd name="T101" fmla="*/ 18 h 60"/>
                <a:gd name="T102" fmla="*/ 225 w 458"/>
                <a:gd name="T103" fmla="*/ 15 h 60"/>
                <a:gd name="T104" fmla="*/ 240 w 458"/>
                <a:gd name="T105" fmla="*/ 13 h 60"/>
                <a:gd name="T106" fmla="*/ 254 w 458"/>
                <a:gd name="T107" fmla="*/ 10 h 60"/>
                <a:gd name="T108" fmla="*/ 265 w 458"/>
                <a:gd name="T109" fmla="*/ 9 h 60"/>
                <a:gd name="T110" fmla="*/ 274 w 458"/>
                <a:gd name="T111" fmla="*/ 9 h 60"/>
                <a:gd name="T112" fmla="*/ 280 w 458"/>
                <a:gd name="T113" fmla="*/ 9 h 6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458"/>
                <a:gd name="T172" fmla="*/ 0 h 60"/>
                <a:gd name="T173" fmla="*/ 458 w 458"/>
                <a:gd name="T174" fmla="*/ 60 h 6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458" h="60">
                  <a:moveTo>
                    <a:pt x="280" y="9"/>
                  </a:moveTo>
                  <a:lnTo>
                    <a:pt x="295" y="11"/>
                  </a:lnTo>
                  <a:lnTo>
                    <a:pt x="316" y="13"/>
                  </a:lnTo>
                  <a:lnTo>
                    <a:pt x="339" y="14"/>
                  </a:lnTo>
                  <a:lnTo>
                    <a:pt x="365" y="15"/>
                  </a:lnTo>
                  <a:lnTo>
                    <a:pt x="391" y="17"/>
                  </a:lnTo>
                  <a:lnTo>
                    <a:pt x="416" y="23"/>
                  </a:lnTo>
                  <a:lnTo>
                    <a:pt x="438" y="32"/>
                  </a:lnTo>
                  <a:lnTo>
                    <a:pt x="456" y="45"/>
                  </a:lnTo>
                  <a:lnTo>
                    <a:pt x="458" y="42"/>
                  </a:lnTo>
                  <a:lnTo>
                    <a:pt x="458" y="41"/>
                  </a:lnTo>
                  <a:lnTo>
                    <a:pt x="458" y="39"/>
                  </a:lnTo>
                  <a:lnTo>
                    <a:pt x="455" y="37"/>
                  </a:lnTo>
                  <a:lnTo>
                    <a:pt x="437" y="24"/>
                  </a:lnTo>
                  <a:lnTo>
                    <a:pt x="415" y="15"/>
                  </a:lnTo>
                  <a:lnTo>
                    <a:pt x="390" y="9"/>
                  </a:lnTo>
                  <a:lnTo>
                    <a:pt x="364" y="7"/>
                  </a:lnTo>
                  <a:lnTo>
                    <a:pt x="338" y="4"/>
                  </a:lnTo>
                  <a:lnTo>
                    <a:pt x="315" y="4"/>
                  </a:lnTo>
                  <a:lnTo>
                    <a:pt x="294" y="3"/>
                  </a:lnTo>
                  <a:lnTo>
                    <a:pt x="279" y="1"/>
                  </a:lnTo>
                  <a:lnTo>
                    <a:pt x="271" y="0"/>
                  </a:lnTo>
                  <a:lnTo>
                    <a:pt x="258" y="1"/>
                  </a:lnTo>
                  <a:lnTo>
                    <a:pt x="242" y="3"/>
                  </a:lnTo>
                  <a:lnTo>
                    <a:pt x="223" y="7"/>
                  </a:lnTo>
                  <a:lnTo>
                    <a:pt x="201" y="10"/>
                  </a:lnTo>
                  <a:lnTo>
                    <a:pt x="178" y="16"/>
                  </a:lnTo>
                  <a:lnTo>
                    <a:pt x="152" y="21"/>
                  </a:lnTo>
                  <a:lnTo>
                    <a:pt x="128" y="26"/>
                  </a:lnTo>
                  <a:lnTo>
                    <a:pt x="104" y="32"/>
                  </a:lnTo>
                  <a:lnTo>
                    <a:pt x="80" y="38"/>
                  </a:lnTo>
                  <a:lnTo>
                    <a:pt x="59" y="44"/>
                  </a:lnTo>
                  <a:lnTo>
                    <a:pt x="39" y="48"/>
                  </a:lnTo>
                  <a:lnTo>
                    <a:pt x="23" y="53"/>
                  </a:lnTo>
                  <a:lnTo>
                    <a:pt x="11" y="56"/>
                  </a:lnTo>
                  <a:lnTo>
                    <a:pt x="2" y="57"/>
                  </a:lnTo>
                  <a:lnTo>
                    <a:pt x="0" y="59"/>
                  </a:lnTo>
                  <a:lnTo>
                    <a:pt x="2" y="59"/>
                  </a:lnTo>
                  <a:lnTo>
                    <a:pt x="8" y="59"/>
                  </a:lnTo>
                  <a:lnTo>
                    <a:pt x="17" y="60"/>
                  </a:lnTo>
                  <a:lnTo>
                    <a:pt x="31" y="60"/>
                  </a:lnTo>
                  <a:lnTo>
                    <a:pt x="44" y="56"/>
                  </a:lnTo>
                  <a:lnTo>
                    <a:pt x="59" y="53"/>
                  </a:lnTo>
                  <a:lnTo>
                    <a:pt x="76" y="48"/>
                  </a:lnTo>
                  <a:lnTo>
                    <a:pt x="94" y="44"/>
                  </a:lnTo>
                  <a:lnTo>
                    <a:pt x="113" y="39"/>
                  </a:lnTo>
                  <a:lnTo>
                    <a:pt x="132" y="34"/>
                  </a:lnTo>
                  <a:lnTo>
                    <a:pt x="151" y="30"/>
                  </a:lnTo>
                  <a:lnTo>
                    <a:pt x="171" y="25"/>
                  </a:lnTo>
                  <a:lnTo>
                    <a:pt x="190" y="22"/>
                  </a:lnTo>
                  <a:lnTo>
                    <a:pt x="208" y="18"/>
                  </a:lnTo>
                  <a:lnTo>
                    <a:pt x="225" y="15"/>
                  </a:lnTo>
                  <a:lnTo>
                    <a:pt x="240" y="13"/>
                  </a:lnTo>
                  <a:lnTo>
                    <a:pt x="254" y="10"/>
                  </a:lnTo>
                  <a:lnTo>
                    <a:pt x="265" y="9"/>
                  </a:lnTo>
                  <a:lnTo>
                    <a:pt x="274" y="9"/>
                  </a:lnTo>
                  <a:lnTo>
                    <a:pt x="28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26" name="Freeform 67"/>
            <p:cNvSpPr>
              <a:spLocks noChangeArrowheads="1"/>
            </p:cNvSpPr>
            <p:nvPr/>
          </p:nvSpPr>
          <p:spPr bwMode="auto">
            <a:xfrm>
              <a:off x="357" y="757"/>
              <a:ext cx="41" cy="15"/>
            </a:xfrm>
            <a:custGeom>
              <a:avLst/>
              <a:gdLst>
                <a:gd name="T0" fmla="*/ 0 w 83"/>
                <a:gd name="T1" fmla="*/ 29 h 29"/>
                <a:gd name="T2" fmla="*/ 4 w 83"/>
                <a:gd name="T3" fmla="*/ 28 h 29"/>
                <a:gd name="T4" fmla="*/ 12 w 83"/>
                <a:gd name="T5" fmla="*/ 25 h 29"/>
                <a:gd name="T6" fmla="*/ 23 w 83"/>
                <a:gd name="T7" fmla="*/ 20 h 29"/>
                <a:gd name="T8" fmla="*/ 37 w 83"/>
                <a:gd name="T9" fmla="*/ 15 h 29"/>
                <a:gd name="T10" fmla="*/ 51 w 83"/>
                <a:gd name="T11" fmla="*/ 10 h 29"/>
                <a:gd name="T12" fmla="*/ 65 w 83"/>
                <a:gd name="T13" fmla="*/ 5 h 29"/>
                <a:gd name="T14" fmla="*/ 76 w 83"/>
                <a:gd name="T15" fmla="*/ 2 h 29"/>
                <a:gd name="T16" fmla="*/ 83 w 83"/>
                <a:gd name="T17" fmla="*/ 0 h 29"/>
                <a:gd name="T18" fmla="*/ 83 w 83"/>
                <a:gd name="T19" fmla="*/ 0 h 29"/>
                <a:gd name="T20" fmla="*/ 75 w 83"/>
                <a:gd name="T21" fmla="*/ 4 h 29"/>
                <a:gd name="T22" fmla="*/ 62 w 83"/>
                <a:gd name="T23" fmla="*/ 8 h 29"/>
                <a:gd name="T24" fmla="*/ 46 w 83"/>
                <a:gd name="T25" fmla="*/ 14 h 29"/>
                <a:gd name="T26" fmla="*/ 30 w 83"/>
                <a:gd name="T27" fmla="*/ 20 h 29"/>
                <a:gd name="T28" fmla="*/ 15 w 83"/>
                <a:gd name="T29" fmla="*/ 25 h 29"/>
                <a:gd name="T30" fmla="*/ 5 w 83"/>
                <a:gd name="T31" fmla="*/ 28 h 29"/>
                <a:gd name="T32" fmla="*/ 0 w 83"/>
                <a:gd name="T33" fmla="*/ 29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3"/>
                <a:gd name="T52" fmla="*/ 0 h 29"/>
                <a:gd name="T53" fmla="*/ 83 w 83"/>
                <a:gd name="T54" fmla="*/ 29 h 2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3" h="29">
                  <a:moveTo>
                    <a:pt x="0" y="29"/>
                  </a:moveTo>
                  <a:lnTo>
                    <a:pt x="4" y="28"/>
                  </a:lnTo>
                  <a:lnTo>
                    <a:pt x="12" y="25"/>
                  </a:lnTo>
                  <a:lnTo>
                    <a:pt x="23" y="20"/>
                  </a:lnTo>
                  <a:lnTo>
                    <a:pt x="37" y="15"/>
                  </a:lnTo>
                  <a:lnTo>
                    <a:pt x="51" y="10"/>
                  </a:lnTo>
                  <a:lnTo>
                    <a:pt x="65" y="5"/>
                  </a:lnTo>
                  <a:lnTo>
                    <a:pt x="76" y="2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75" y="4"/>
                  </a:lnTo>
                  <a:lnTo>
                    <a:pt x="62" y="8"/>
                  </a:lnTo>
                  <a:lnTo>
                    <a:pt x="46" y="14"/>
                  </a:lnTo>
                  <a:lnTo>
                    <a:pt x="30" y="20"/>
                  </a:lnTo>
                  <a:lnTo>
                    <a:pt x="15" y="25"/>
                  </a:lnTo>
                  <a:lnTo>
                    <a:pt x="5" y="28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27" name="Freeform 68"/>
            <p:cNvSpPr>
              <a:spLocks noChangeArrowheads="1"/>
            </p:cNvSpPr>
            <p:nvPr/>
          </p:nvSpPr>
          <p:spPr bwMode="auto">
            <a:xfrm>
              <a:off x="419" y="749"/>
              <a:ext cx="20" cy="2"/>
            </a:xfrm>
            <a:custGeom>
              <a:avLst/>
              <a:gdLst>
                <a:gd name="T0" fmla="*/ 0 w 39"/>
                <a:gd name="T1" fmla="*/ 5 h 5"/>
                <a:gd name="T2" fmla="*/ 6 w 39"/>
                <a:gd name="T3" fmla="*/ 5 h 5"/>
                <a:gd name="T4" fmla="*/ 11 w 39"/>
                <a:gd name="T5" fmla="*/ 4 h 5"/>
                <a:gd name="T6" fmla="*/ 18 w 39"/>
                <a:gd name="T7" fmla="*/ 3 h 5"/>
                <a:gd name="T8" fmla="*/ 24 w 39"/>
                <a:gd name="T9" fmla="*/ 3 h 5"/>
                <a:gd name="T10" fmla="*/ 30 w 39"/>
                <a:gd name="T11" fmla="*/ 1 h 5"/>
                <a:gd name="T12" fmla="*/ 34 w 39"/>
                <a:gd name="T13" fmla="*/ 0 h 5"/>
                <a:gd name="T14" fmla="*/ 38 w 39"/>
                <a:gd name="T15" fmla="*/ 0 h 5"/>
                <a:gd name="T16" fmla="*/ 39 w 39"/>
                <a:gd name="T17" fmla="*/ 0 h 5"/>
                <a:gd name="T18" fmla="*/ 0 w 39"/>
                <a:gd name="T19" fmla="*/ 5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9"/>
                <a:gd name="T31" fmla="*/ 0 h 5"/>
                <a:gd name="T32" fmla="*/ 39 w 39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9" h="5">
                  <a:moveTo>
                    <a:pt x="0" y="5"/>
                  </a:moveTo>
                  <a:lnTo>
                    <a:pt x="6" y="5"/>
                  </a:lnTo>
                  <a:lnTo>
                    <a:pt x="11" y="4"/>
                  </a:lnTo>
                  <a:lnTo>
                    <a:pt x="18" y="3"/>
                  </a:lnTo>
                  <a:lnTo>
                    <a:pt x="24" y="3"/>
                  </a:lnTo>
                  <a:lnTo>
                    <a:pt x="30" y="1"/>
                  </a:lnTo>
                  <a:lnTo>
                    <a:pt x="34" y="0"/>
                  </a:lnTo>
                  <a:lnTo>
                    <a:pt x="38" y="0"/>
                  </a:lnTo>
                  <a:lnTo>
                    <a:pt x="39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28" name="Freeform 69"/>
            <p:cNvSpPr>
              <a:spLocks noChangeArrowheads="1"/>
            </p:cNvSpPr>
            <p:nvPr/>
          </p:nvSpPr>
          <p:spPr bwMode="auto">
            <a:xfrm>
              <a:off x="468" y="742"/>
              <a:ext cx="36" cy="1"/>
            </a:xfrm>
            <a:custGeom>
              <a:avLst/>
              <a:gdLst>
                <a:gd name="T0" fmla="*/ 0 w 70"/>
                <a:gd name="T1" fmla="*/ 0 h 1"/>
                <a:gd name="T2" fmla="*/ 6 w 70"/>
                <a:gd name="T3" fmla="*/ 0 h 1"/>
                <a:gd name="T4" fmla="*/ 15 w 70"/>
                <a:gd name="T5" fmla="*/ 0 h 1"/>
                <a:gd name="T6" fmla="*/ 24 w 70"/>
                <a:gd name="T7" fmla="*/ 1 h 1"/>
                <a:gd name="T8" fmla="*/ 36 w 70"/>
                <a:gd name="T9" fmla="*/ 1 h 1"/>
                <a:gd name="T10" fmla="*/ 46 w 70"/>
                <a:gd name="T11" fmla="*/ 1 h 1"/>
                <a:gd name="T12" fmla="*/ 55 w 70"/>
                <a:gd name="T13" fmla="*/ 1 h 1"/>
                <a:gd name="T14" fmla="*/ 63 w 70"/>
                <a:gd name="T15" fmla="*/ 1 h 1"/>
                <a:gd name="T16" fmla="*/ 69 w 70"/>
                <a:gd name="T17" fmla="*/ 0 h 1"/>
                <a:gd name="T18" fmla="*/ 70 w 70"/>
                <a:gd name="T19" fmla="*/ 0 h 1"/>
                <a:gd name="T20" fmla="*/ 63 w 70"/>
                <a:gd name="T21" fmla="*/ 0 h 1"/>
                <a:gd name="T22" fmla="*/ 53 w 70"/>
                <a:gd name="T23" fmla="*/ 0 h 1"/>
                <a:gd name="T24" fmla="*/ 39 w 70"/>
                <a:gd name="T25" fmla="*/ 0 h 1"/>
                <a:gd name="T26" fmla="*/ 25 w 70"/>
                <a:gd name="T27" fmla="*/ 0 h 1"/>
                <a:gd name="T28" fmla="*/ 12 w 70"/>
                <a:gd name="T29" fmla="*/ 0 h 1"/>
                <a:gd name="T30" fmla="*/ 3 w 70"/>
                <a:gd name="T31" fmla="*/ 0 h 1"/>
                <a:gd name="T32" fmla="*/ 0 w 70"/>
                <a:gd name="T33" fmla="*/ 0 h 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0"/>
                <a:gd name="T52" fmla="*/ 0 h 1"/>
                <a:gd name="T53" fmla="*/ 70 w 70"/>
                <a:gd name="T54" fmla="*/ 1 h 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0" h="1">
                  <a:moveTo>
                    <a:pt x="0" y="0"/>
                  </a:moveTo>
                  <a:lnTo>
                    <a:pt x="6" y="0"/>
                  </a:lnTo>
                  <a:lnTo>
                    <a:pt x="15" y="0"/>
                  </a:lnTo>
                  <a:lnTo>
                    <a:pt x="24" y="1"/>
                  </a:lnTo>
                  <a:lnTo>
                    <a:pt x="36" y="1"/>
                  </a:lnTo>
                  <a:lnTo>
                    <a:pt x="46" y="1"/>
                  </a:lnTo>
                  <a:lnTo>
                    <a:pt x="55" y="1"/>
                  </a:lnTo>
                  <a:lnTo>
                    <a:pt x="63" y="1"/>
                  </a:lnTo>
                  <a:lnTo>
                    <a:pt x="69" y="0"/>
                  </a:lnTo>
                  <a:lnTo>
                    <a:pt x="70" y="0"/>
                  </a:lnTo>
                  <a:lnTo>
                    <a:pt x="63" y="0"/>
                  </a:lnTo>
                  <a:lnTo>
                    <a:pt x="53" y="0"/>
                  </a:lnTo>
                  <a:lnTo>
                    <a:pt x="39" y="0"/>
                  </a:lnTo>
                  <a:lnTo>
                    <a:pt x="25" y="0"/>
                  </a:lnTo>
                  <a:lnTo>
                    <a:pt x="12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29" name="Freeform 70"/>
            <p:cNvSpPr>
              <a:spLocks noChangeArrowheads="1"/>
            </p:cNvSpPr>
            <p:nvPr/>
          </p:nvSpPr>
          <p:spPr bwMode="auto">
            <a:xfrm>
              <a:off x="540" y="737"/>
              <a:ext cx="31" cy="3"/>
            </a:xfrm>
            <a:custGeom>
              <a:avLst/>
              <a:gdLst>
                <a:gd name="T0" fmla="*/ 0 w 62"/>
                <a:gd name="T1" fmla="*/ 4 h 6"/>
                <a:gd name="T2" fmla="*/ 9 w 62"/>
                <a:gd name="T3" fmla="*/ 4 h 6"/>
                <a:gd name="T4" fmla="*/ 18 w 62"/>
                <a:gd name="T5" fmla="*/ 2 h 6"/>
                <a:gd name="T6" fmla="*/ 27 w 62"/>
                <a:gd name="T7" fmla="*/ 1 h 6"/>
                <a:gd name="T8" fmla="*/ 35 w 62"/>
                <a:gd name="T9" fmla="*/ 1 h 6"/>
                <a:gd name="T10" fmla="*/ 42 w 62"/>
                <a:gd name="T11" fmla="*/ 0 h 6"/>
                <a:gd name="T12" fmla="*/ 49 w 62"/>
                <a:gd name="T13" fmla="*/ 0 h 6"/>
                <a:gd name="T14" fmla="*/ 55 w 62"/>
                <a:gd name="T15" fmla="*/ 1 h 6"/>
                <a:gd name="T16" fmla="*/ 61 w 62"/>
                <a:gd name="T17" fmla="*/ 4 h 6"/>
                <a:gd name="T18" fmla="*/ 62 w 62"/>
                <a:gd name="T19" fmla="*/ 5 h 6"/>
                <a:gd name="T20" fmla="*/ 57 w 62"/>
                <a:gd name="T21" fmla="*/ 6 h 6"/>
                <a:gd name="T22" fmla="*/ 48 w 62"/>
                <a:gd name="T23" fmla="*/ 6 h 6"/>
                <a:gd name="T24" fmla="*/ 35 w 62"/>
                <a:gd name="T25" fmla="*/ 6 h 6"/>
                <a:gd name="T26" fmla="*/ 23 w 62"/>
                <a:gd name="T27" fmla="*/ 5 h 6"/>
                <a:gd name="T28" fmla="*/ 11 w 62"/>
                <a:gd name="T29" fmla="*/ 5 h 6"/>
                <a:gd name="T30" fmla="*/ 3 w 62"/>
                <a:gd name="T31" fmla="*/ 4 h 6"/>
                <a:gd name="T32" fmla="*/ 0 w 62"/>
                <a:gd name="T33" fmla="*/ 4 h 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2"/>
                <a:gd name="T52" fmla="*/ 0 h 6"/>
                <a:gd name="T53" fmla="*/ 62 w 62"/>
                <a:gd name="T54" fmla="*/ 6 h 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2" h="6">
                  <a:moveTo>
                    <a:pt x="0" y="4"/>
                  </a:moveTo>
                  <a:lnTo>
                    <a:pt x="9" y="4"/>
                  </a:lnTo>
                  <a:lnTo>
                    <a:pt x="18" y="2"/>
                  </a:lnTo>
                  <a:lnTo>
                    <a:pt x="27" y="1"/>
                  </a:lnTo>
                  <a:lnTo>
                    <a:pt x="35" y="1"/>
                  </a:lnTo>
                  <a:lnTo>
                    <a:pt x="42" y="0"/>
                  </a:lnTo>
                  <a:lnTo>
                    <a:pt x="49" y="0"/>
                  </a:lnTo>
                  <a:lnTo>
                    <a:pt x="55" y="1"/>
                  </a:lnTo>
                  <a:lnTo>
                    <a:pt x="61" y="4"/>
                  </a:lnTo>
                  <a:lnTo>
                    <a:pt x="62" y="5"/>
                  </a:lnTo>
                  <a:lnTo>
                    <a:pt x="57" y="6"/>
                  </a:lnTo>
                  <a:lnTo>
                    <a:pt x="48" y="6"/>
                  </a:lnTo>
                  <a:lnTo>
                    <a:pt x="35" y="6"/>
                  </a:lnTo>
                  <a:lnTo>
                    <a:pt x="23" y="5"/>
                  </a:lnTo>
                  <a:lnTo>
                    <a:pt x="11" y="5"/>
                  </a:lnTo>
                  <a:lnTo>
                    <a:pt x="3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30" name="Freeform 71"/>
            <p:cNvSpPr>
              <a:spLocks noChangeArrowheads="1"/>
            </p:cNvSpPr>
            <p:nvPr/>
          </p:nvSpPr>
          <p:spPr bwMode="auto">
            <a:xfrm>
              <a:off x="513" y="738"/>
              <a:ext cx="18" cy="2"/>
            </a:xfrm>
            <a:custGeom>
              <a:avLst/>
              <a:gdLst>
                <a:gd name="T0" fmla="*/ 0 w 35"/>
                <a:gd name="T1" fmla="*/ 0 h 4"/>
                <a:gd name="T2" fmla="*/ 8 w 35"/>
                <a:gd name="T3" fmla="*/ 0 h 4"/>
                <a:gd name="T4" fmla="*/ 15 w 35"/>
                <a:gd name="T5" fmla="*/ 2 h 4"/>
                <a:gd name="T6" fmla="*/ 20 w 35"/>
                <a:gd name="T7" fmla="*/ 2 h 4"/>
                <a:gd name="T8" fmla="*/ 26 w 35"/>
                <a:gd name="T9" fmla="*/ 3 h 4"/>
                <a:gd name="T10" fmla="*/ 30 w 35"/>
                <a:gd name="T11" fmla="*/ 3 h 4"/>
                <a:gd name="T12" fmla="*/ 33 w 35"/>
                <a:gd name="T13" fmla="*/ 4 h 4"/>
                <a:gd name="T14" fmla="*/ 34 w 35"/>
                <a:gd name="T15" fmla="*/ 4 h 4"/>
                <a:gd name="T16" fmla="*/ 35 w 35"/>
                <a:gd name="T17" fmla="*/ 4 h 4"/>
                <a:gd name="T18" fmla="*/ 0 w 35"/>
                <a:gd name="T19" fmla="*/ 0 h 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"/>
                <a:gd name="T31" fmla="*/ 0 h 4"/>
                <a:gd name="T32" fmla="*/ 35 w 35"/>
                <a:gd name="T33" fmla="*/ 4 h 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" h="4">
                  <a:moveTo>
                    <a:pt x="0" y="0"/>
                  </a:moveTo>
                  <a:lnTo>
                    <a:pt x="8" y="0"/>
                  </a:lnTo>
                  <a:lnTo>
                    <a:pt x="15" y="2"/>
                  </a:lnTo>
                  <a:lnTo>
                    <a:pt x="20" y="2"/>
                  </a:lnTo>
                  <a:lnTo>
                    <a:pt x="26" y="3"/>
                  </a:lnTo>
                  <a:lnTo>
                    <a:pt x="30" y="3"/>
                  </a:lnTo>
                  <a:lnTo>
                    <a:pt x="33" y="4"/>
                  </a:lnTo>
                  <a:lnTo>
                    <a:pt x="34" y="4"/>
                  </a:lnTo>
                  <a:lnTo>
                    <a:pt x="35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31" name="Freeform 72"/>
            <p:cNvSpPr>
              <a:spLocks noChangeArrowheads="1"/>
            </p:cNvSpPr>
            <p:nvPr/>
          </p:nvSpPr>
          <p:spPr bwMode="auto">
            <a:xfrm>
              <a:off x="447" y="746"/>
              <a:ext cx="9" cy="2"/>
            </a:xfrm>
            <a:custGeom>
              <a:avLst/>
              <a:gdLst>
                <a:gd name="T0" fmla="*/ 0 w 17"/>
                <a:gd name="T1" fmla="*/ 3 h 3"/>
                <a:gd name="T2" fmla="*/ 17 w 17"/>
                <a:gd name="T3" fmla="*/ 0 h 3"/>
                <a:gd name="T4" fmla="*/ 0 w 17"/>
                <a:gd name="T5" fmla="*/ 3 h 3"/>
                <a:gd name="T6" fmla="*/ 0 60000 65536"/>
                <a:gd name="T7" fmla="*/ 0 60000 65536"/>
                <a:gd name="T8" fmla="*/ 0 60000 65536"/>
                <a:gd name="T9" fmla="*/ 0 w 17"/>
                <a:gd name="T10" fmla="*/ 0 h 3"/>
                <a:gd name="T11" fmla="*/ 17 w 17"/>
                <a:gd name="T12" fmla="*/ 3 h 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3">
                  <a:moveTo>
                    <a:pt x="0" y="3"/>
                  </a:moveTo>
                  <a:lnTo>
                    <a:pt x="17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32" name="Freeform 73"/>
            <p:cNvSpPr>
              <a:spLocks noChangeArrowheads="1"/>
            </p:cNvSpPr>
            <p:nvPr/>
          </p:nvSpPr>
          <p:spPr bwMode="auto">
            <a:xfrm>
              <a:off x="348" y="745"/>
              <a:ext cx="42" cy="15"/>
            </a:xfrm>
            <a:custGeom>
              <a:avLst/>
              <a:gdLst>
                <a:gd name="T0" fmla="*/ 0 w 84"/>
                <a:gd name="T1" fmla="*/ 29 h 29"/>
                <a:gd name="T2" fmla="*/ 3 w 84"/>
                <a:gd name="T3" fmla="*/ 28 h 29"/>
                <a:gd name="T4" fmla="*/ 11 w 84"/>
                <a:gd name="T5" fmla="*/ 24 h 29"/>
                <a:gd name="T6" fmla="*/ 23 w 84"/>
                <a:gd name="T7" fmla="*/ 20 h 29"/>
                <a:gd name="T8" fmla="*/ 37 w 84"/>
                <a:gd name="T9" fmla="*/ 15 h 29"/>
                <a:gd name="T10" fmla="*/ 52 w 84"/>
                <a:gd name="T11" fmla="*/ 9 h 29"/>
                <a:gd name="T12" fmla="*/ 66 w 84"/>
                <a:gd name="T13" fmla="*/ 5 h 29"/>
                <a:gd name="T14" fmla="*/ 77 w 84"/>
                <a:gd name="T15" fmla="*/ 1 h 29"/>
                <a:gd name="T16" fmla="*/ 84 w 84"/>
                <a:gd name="T17" fmla="*/ 0 h 29"/>
                <a:gd name="T18" fmla="*/ 84 w 84"/>
                <a:gd name="T19" fmla="*/ 0 h 29"/>
                <a:gd name="T20" fmla="*/ 76 w 84"/>
                <a:gd name="T21" fmla="*/ 4 h 29"/>
                <a:gd name="T22" fmla="*/ 63 w 84"/>
                <a:gd name="T23" fmla="*/ 8 h 29"/>
                <a:gd name="T24" fmla="*/ 47 w 84"/>
                <a:gd name="T25" fmla="*/ 14 h 29"/>
                <a:gd name="T26" fmla="*/ 30 w 84"/>
                <a:gd name="T27" fmla="*/ 20 h 29"/>
                <a:gd name="T28" fmla="*/ 15 w 84"/>
                <a:gd name="T29" fmla="*/ 24 h 29"/>
                <a:gd name="T30" fmla="*/ 5 w 84"/>
                <a:gd name="T31" fmla="*/ 28 h 29"/>
                <a:gd name="T32" fmla="*/ 0 w 84"/>
                <a:gd name="T33" fmla="*/ 29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4"/>
                <a:gd name="T52" fmla="*/ 0 h 29"/>
                <a:gd name="T53" fmla="*/ 84 w 84"/>
                <a:gd name="T54" fmla="*/ 29 h 2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4" h="29">
                  <a:moveTo>
                    <a:pt x="0" y="29"/>
                  </a:moveTo>
                  <a:lnTo>
                    <a:pt x="3" y="28"/>
                  </a:lnTo>
                  <a:lnTo>
                    <a:pt x="11" y="24"/>
                  </a:lnTo>
                  <a:lnTo>
                    <a:pt x="23" y="20"/>
                  </a:lnTo>
                  <a:lnTo>
                    <a:pt x="37" y="15"/>
                  </a:lnTo>
                  <a:lnTo>
                    <a:pt x="52" y="9"/>
                  </a:lnTo>
                  <a:lnTo>
                    <a:pt x="66" y="5"/>
                  </a:lnTo>
                  <a:lnTo>
                    <a:pt x="77" y="1"/>
                  </a:lnTo>
                  <a:lnTo>
                    <a:pt x="84" y="0"/>
                  </a:lnTo>
                  <a:lnTo>
                    <a:pt x="84" y="0"/>
                  </a:lnTo>
                  <a:lnTo>
                    <a:pt x="76" y="4"/>
                  </a:lnTo>
                  <a:lnTo>
                    <a:pt x="63" y="8"/>
                  </a:lnTo>
                  <a:lnTo>
                    <a:pt x="47" y="14"/>
                  </a:lnTo>
                  <a:lnTo>
                    <a:pt x="30" y="20"/>
                  </a:lnTo>
                  <a:lnTo>
                    <a:pt x="15" y="24"/>
                  </a:lnTo>
                  <a:lnTo>
                    <a:pt x="5" y="28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33" name="Freeform 74"/>
            <p:cNvSpPr>
              <a:spLocks noChangeArrowheads="1"/>
            </p:cNvSpPr>
            <p:nvPr/>
          </p:nvSpPr>
          <p:spPr bwMode="auto">
            <a:xfrm>
              <a:off x="411" y="737"/>
              <a:ext cx="19" cy="3"/>
            </a:xfrm>
            <a:custGeom>
              <a:avLst/>
              <a:gdLst>
                <a:gd name="T0" fmla="*/ 0 w 38"/>
                <a:gd name="T1" fmla="*/ 6 h 6"/>
                <a:gd name="T2" fmla="*/ 5 w 38"/>
                <a:gd name="T3" fmla="*/ 5 h 6"/>
                <a:gd name="T4" fmla="*/ 11 w 38"/>
                <a:gd name="T5" fmla="*/ 4 h 6"/>
                <a:gd name="T6" fmla="*/ 17 w 38"/>
                <a:gd name="T7" fmla="*/ 4 h 6"/>
                <a:gd name="T8" fmla="*/ 24 w 38"/>
                <a:gd name="T9" fmla="*/ 2 h 6"/>
                <a:gd name="T10" fmla="*/ 29 w 38"/>
                <a:gd name="T11" fmla="*/ 1 h 6"/>
                <a:gd name="T12" fmla="*/ 33 w 38"/>
                <a:gd name="T13" fmla="*/ 0 h 6"/>
                <a:gd name="T14" fmla="*/ 37 w 38"/>
                <a:gd name="T15" fmla="*/ 0 h 6"/>
                <a:gd name="T16" fmla="*/ 38 w 38"/>
                <a:gd name="T17" fmla="*/ 0 h 6"/>
                <a:gd name="T18" fmla="*/ 0 w 38"/>
                <a:gd name="T19" fmla="*/ 6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8"/>
                <a:gd name="T31" fmla="*/ 0 h 6"/>
                <a:gd name="T32" fmla="*/ 38 w 38"/>
                <a:gd name="T33" fmla="*/ 6 h 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8" h="6">
                  <a:moveTo>
                    <a:pt x="0" y="6"/>
                  </a:moveTo>
                  <a:lnTo>
                    <a:pt x="5" y="5"/>
                  </a:lnTo>
                  <a:lnTo>
                    <a:pt x="11" y="4"/>
                  </a:lnTo>
                  <a:lnTo>
                    <a:pt x="17" y="4"/>
                  </a:lnTo>
                  <a:lnTo>
                    <a:pt x="24" y="2"/>
                  </a:lnTo>
                  <a:lnTo>
                    <a:pt x="29" y="1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8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34" name="Freeform 75"/>
            <p:cNvSpPr>
              <a:spLocks noChangeArrowheads="1"/>
            </p:cNvSpPr>
            <p:nvPr/>
          </p:nvSpPr>
          <p:spPr bwMode="auto">
            <a:xfrm>
              <a:off x="461" y="730"/>
              <a:ext cx="34" cy="1"/>
            </a:xfrm>
            <a:custGeom>
              <a:avLst/>
              <a:gdLst>
                <a:gd name="T0" fmla="*/ 0 w 68"/>
                <a:gd name="T1" fmla="*/ 2 h 2"/>
                <a:gd name="T2" fmla="*/ 6 w 68"/>
                <a:gd name="T3" fmla="*/ 1 h 2"/>
                <a:gd name="T4" fmla="*/ 14 w 68"/>
                <a:gd name="T5" fmla="*/ 1 h 2"/>
                <a:gd name="T6" fmla="*/ 23 w 68"/>
                <a:gd name="T7" fmla="*/ 1 h 2"/>
                <a:gd name="T8" fmla="*/ 33 w 68"/>
                <a:gd name="T9" fmla="*/ 1 h 2"/>
                <a:gd name="T10" fmla="*/ 42 w 68"/>
                <a:gd name="T11" fmla="*/ 1 h 2"/>
                <a:gd name="T12" fmla="*/ 53 w 68"/>
                <a:gd name="T13" fmla="*/ 1 h 2"/>
                <a:gd name="T14" fmla="*/ 61 w 68"/>
                <a:gd name="T15" fmla="*/ 1 h 2"/>
                <a:gd name="T16" fmla="*/ 67 w 68"/>
                <a:gd name="T17" fmla="*/ 0 h 2"/>
                <a:gd name="T18" fmla="*/ 68 w 68"/>
                <a:gd name="T19" fmla="*/ 0 h 2"/>
                <a:gd name="T20" fmla="*/ 62 w 68"/>
                <a:gd name="T21" fmla="*/ 0 h 2"/>
                <a:gd name="T22" fmla="*/ 52 w 68"/>
                <a:gd name="T23" fmla="*/ 0 h 2"/>
                <a:gd name="T24" fmla="*/ 39 w 68"/>
                <a:gd name="T25" fmla="*/ 1 h 2"/>
                <a:gd name="T26" fmla="*/ 25 w 68"/>
                <a:gd name="T27" fmla="*/ 1 h 2"/>
                <a:gd name="T28" fmla="*/ 12 w 68"/>
                <a:gd name="T29" fmla="*/ 2 h 2"/>
                <a:gd name="T30" fmla="*/ 3 w 68"/>
                <a:gd name="T31" fmla="*/ 2 h 2"/>
                <a:gd name="T32" fmla="*/ 0 w 68"/>
                <a:gd name="T33" fmla="*/ 2 h 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8"/>
                <a:gd name="T52" fmla="*/ 0 h 2"/>
                <a:gd name="T53" fmla="*/ 68 w 68"/>
                <a:gd name="T54" fmla="*/ 2 h 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8" h="2">
                  <a:moveTo>
                    <a:pt x="0" y="2"/>
                  </a:moveTo>
                  <a:lnTo>
                    <a:pt x="6" y="1"/>
                  </a:lnTo>
                  <a:lnTo>
                    <a:pt x="14" y="1"/>
                  </a:lnTo>
                  <a:lnTo>
                    <a:pt x="23" y="1"/>
                  </a:lnTo>
                  <a:lnTo>
                    <a:pt x="33" y="1"/>
                  </a:lnTo>
                  <a:lnTo>
                    <a:pt x="42" y="1"/>
                  </a:lnTo>
                  <a:lnTo>
                    <a:pt x="53" y="1"/>
                  </a:lnTo>
                  <a:lnTo>
                    <a:pt x="61" y="1"/>
                  </a:lnTo>
                  <a:lnTo>
                    <a:pt x="67" y="0"/>
                  </a:lnTo>
                  <a:lnTo>
                    <a:pt x="68" y="0"/>
                  </a:lnTo>
                  <a:lnTo>
                    <a:pt x="62" y="0"/>
                  </a:lnTo>
                  <a:lnTo>
                    <a:pt x="52" y="0"/>
                  </a:lnTo>
                  <a:lnTo>
                    <a:pt x="39" y="1"/>
                  </a:lnTo>
                  <a:lnTo>
                    <a:pt x="25" y="1"/>
                  </a:lnTo>
                  <a:lnTo>
                    <a:pt x="12" y="2"/>
                  </a:lnTo>
                  <a:lnTo>
                    <a:pt x="3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35" name="Freeform 76"/>
            <p:cNvSpPr>
              <a:spLocks noChangeArrowheads="1"/>
            </p:cNvSpPr>
            <p:nvPr/>
          </p:nvSpPr>
          <p:spPr bwMode="auto">
            <a:xfrm>
              <a:off x="531" y="726"/>
              <a:ext cx="32" cy="2"/>
            </a:xfrm>
            <a:custGeom>
              <a:avLst/>
              <a:gdLst>
                <a:gd name="T0" fmla="*/ 0 w 64"/>
                <a:gd name="T1" fmla="*/ 2 h 5"/>
                <a:gd name="T2" fmla="*/ 10 w 64"/>
                <a:gd name="T3" fmla="*/ 2 h 5"/>
                <a:gd name="T4" fmla="*/ 19 w 64"/>
                <a:gd name="T5" fmla="*/ 2 h 5"/>
                <a:gd name="T6" fmla="*/ 28 w 64"/>
                <a:gd name="T7" fmla="*/ 1 h 5"/>
                <a:gd name="T8" fmla="*/ 36 w 64"/>
                <a:gd name="T9" fmla="*/ 0 h 5"/>
                <a:gd name="T10" fmla="*/ 43 w 64"/>
                <a:gd name="T11" fmla="*/ 0 h 5"/>
                <a:gd name="T12" fmla="*/ 50 w 64"/>
                <a:gd name="T13" fmla="*/ 0 h 5"/>
                <a:gd name="T14" fmla="*/ 57 w 64"/>
                <a:gd name="T15" fmla="*/ 0 h 5"/>
                <a:gd name="T16" fmla="*/ 63 w 64"/>
                <a:gd name="T17" fmla="*/ 2 h 5"/>
                <a:gd name="T18" fmla="*/ 64 w 64"/>
                <a:gd name="T19" fmla="*/ 4 h 5"/>
                <a:gd name="T20" fmla="*/ 59 w 64"/>
                <a:gd name="T21" fmla="*/ 5 h 5"/>
                <a:gd name="T22" fmla="*/ 50 w 64"/>
                <a:gd name="T23" fmla="*/ 5 h 5"/>
                <a:gd name="T24" fmla="*/ 37 w 64"/>
                <a:gd name="T25" fmla="*/ 5 h 5"/>
                <a:gd name="T26" fmla="*/ 25 w 64"/>
                <a:gd name="T27" fmla="*/ 4 h 5"/>
                <a:gd name="T28" fmla="*/ 12 w 64"/>
                <a:gd name="T29" fmla="*/ 4 h 5"/>
                <a:gd name="T30" fmla="*/ 4 w 64"/>
                <a:gd name="T31" fmla="*/ 2 h 5"/>
                <a:gd name="T32" fmla="*/ 0 w 64"/>
                <a:gd name="T33" fmla="*/ 2 h 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4"/>
                <a:gd name="T52" fmla="*/ 0 h 5"/>
                <a:gd name="T53" fmla="*/ 64 w 64"/>
                <a:gd name="T54" fmla="*/ 5 h 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4" h="5">
                  <a:moveTo>
                    <a:pt x="0" y="2"/>
                  </a:moveTo>
                  <a:lnTo>
                    <a:pt x="10" y="2"/>
                  </a:lnTo>
                  <a:lnTo>
                    <a:pt x="19" y="2"/>
                  </a:lnTo>
                  <a:lnTo>
                    <a:pt x="28" y="1"/>
                  </a:lnTo>
                  <a:lnTo>
                    <a:pt x="36" y="0"/>
                  </a:lnTo>
                  <a:lnTo>
                    <a:pt x="43" y="0"/>
                  </a:lnTo>
                  <a:lnTo>
                    <a:pt x="50" y="0"/>
                  </a:lnTo>
                  <a:lnTo>
                    <a:pt x="57" y="0"/>
                  </a:lnTo>
                  <a:lnTo>
                    <a:pt x="63" y="2"/>
                  </a:lnTo>
                  <a:lnTo>
                    <a:pt x="64" y="4"/>
                  </a:lnTo>
                  <a:lnTo>
                    <a:pt x="59" y="5"/>
                  </a:lnTo>
                  <a:lnTo>
                    <a:pt x="50" y="5"/>
                  </a:lnTo>
                  <a:lnTo>
                    <a:pt x="37" y="5"/>
                  </a:lnTo>
                  <a:lnTo>
                    <a:pt x="25" y="4"/>
                  </a:lnTo>
                  <a:lnTo>
                    <a:pt x="12" y="4"/>
                  </a:lnTo>
                  <a:lnTo>
                    <a:pt x="4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36" name="Freeform 77"/>
            <p:cNvSpPr>
              <a:spLocks noChangeArrowheads="1"/>
            </p:cNvSpPr>
            <p:nvPr/>
          </p:nvSpPr>
          <p:spPr bwMode="auto">
            <a:xfrm>
              <a:off x="505" y="726"/>
              <a:ext cx="18" cy="2"/>
            </a:xfrm>
            <a:custGeom>
              <a:avLst/>
              <a:gdLst>
                <a:gd name="T0" fmla="*/ 0 w 34"/>
                <a:gd name="T1" fmla="*/ 0 h 4"/>
                <a:gd name="T2" fmla="*/ 8 w 34"/>
                <a:gd name="T3" fmla="*/ 0 h 4"/>
                <a:gd name="T4" fmla="*/ 15 w 34"/>
                <a:gd name="T5" fmla="*/ 1 h 4"/>
                <a:gd name="T6" fmla="*/ 20 w 34"/>
                <a:gd name="T7" fmla="*/ 1 h 4"/>
                <a:gd name="T8" fmla="*/ 25 w 34"/>
                <a:gd name="T9" fmla="*/ 3 h 4"/>
                <a:gd name="T10" fmla="*/ 30 w 34"/>
                <a:gd name="T11" fmla="*/ 3 h 4"/>
                <a:gd name="T12" fmla="*/ 32 w 34"/>
                <a:gd name="T13" fmla="*/ 4 h 4"/>
                <a:gd name="T14" fmla="*/ 33 w 34"/>
                <a:gd name="T15" fmla="*/ 4 h 4"/>
                <a:gd name="T16" fmla="*/ 34 w 34"/>
                <a:gd name="T17" fmla="*/ 4 h 4"/>
                <a:gd name="T18" fmla="*/ 0 w 34"/>
                <a:gd name="T19" fmla="*/ 0 h 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4"/>
                <a:gd name="T31" fmla="*/ 0 h 4"/>
                <a:gd name="T32" fmla="*/ 34 w 34"/>
                <a:gd name="T33" fmla="*/ 4 h 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4" h="4">
                  <a:moveTo>
                    <a:pt x="0" y="0"/>
                  </a:moveTo>
                  <a:lnTo>
                    <a:pt x="8" y="0"/>
                  </a:lnTo>
                  <a:lnTo>
                    <a:pt x="15" y="1"/>
                  </a:lnTo>
                  <a:lnTo>
                    <a:pt x="20" y="1"/>
                  </a:lnTo>
                  <a:lnTo>
                    <a:pt x="25" y="3"/>
                  </a:lnTo>
                  <a:lnTo>
                    <a:pt x="30" y="3"/>
                  </a:lnTo>
                  <a:lnTo>
                    <a:pt x="32" y="4"/>
                  </a:lnTo>
                  <a:lnTo>
                    <a:pt x="33" y="4"/>
                  </a:lnTo>
                  <a:lnTo>
                    <a:pt x="34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37" name="Freeform 78"/>
            <p:cNvSpPr>
              <a:spLocks noChangeArrowheads="1"/>
            </p:cNvSpPr>
            <p:nvPr/>
          </p:nvSpPr>
          <p:spPr bwMode="auto">
            <a:xfrm>
              <a:off x="439" y="735"/>
              <a:ext cx="9" cy="1"/>
            </a:xfrm>
            <a:custGeom>
              <a:avLst/>
              <a:gdLst>
                <a:gd name="T0" fmla="*/ 0 w 17"/>
                <a:gd name="T1" fmla="*/ 3 h 3"/>
                <a:gd name="T2" fmla="*/ 17 w 17"/>
                <a:gd name="T3" fmla="*/ 0 h 3"/>
                <a:gd name="T4" fmla="*/ 0 w 17"/>
                <a:gd name="T5" fmla="*/ 3 h 3"/>
                <a:gd name="T6" fmla="*/ 0 60000 65536"/>
                <a:gd name="T7" fmla="*/ 0 60000 65536"/>
                <a:gd name="T8" fmla="*/ 0 60000 65536"/>
                <a:gd name="T9" fmla="*/ 0 w 17"/>
                <a:gd name="T10" fmla="*/ 0 h 3"/>
                <a:gd name="T11" fmla="*/ 17 w 17"/>
                <a:gd name="T12" fmla="*/ 3 h 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3">
                  <a:moveTo>
                    <a:pt x="0" y="3"/>
                  </a:moveTo>
                  <a:lnTo>
                    <a:pt x="17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38" name="Freeform 79"/>
            <p:cNvSpPr>
              <a:spLocks noChangeArrowheads="1"/>
            </p:cNvSpPr>
            <p:nvPr/>
          </p:nvSpPr>
          <p:spPr bwMode="auto">
            <a:xfrm>
              <a:off x="340" y="731"/>
              <a:ext cx="41" cy="15"/>
            </a:xfrm>
            <a:custGeom>
              <a:avLst/>
              <a:gdLst>
                <a:gd name="T0" fmla="*/ 0 w 83"/>
                <a:gd name="T1" fmla="*/ 30 h 30"/>
                <a:gd name="T2" fmla="*/ 3 w 83"/>
                <a:gd name="T3" fmla="*/ 29 h 30"/>
                <a:gd name="T4" fmla="*/ 11 w 83"/>
                <a:gd name="T5" fmla="*/ 26 h 30"/>
                <a:gd name="T6" fmla="*/ 23 w 83"/>
                <a:gd name="T7" fmla="*/ 21 h 30"/>
                <a:gd name="T8" fmla="*/ 37 w 83"/>
                <a:gd name="T9" fmla="*/ 17 h 30"/>
                <a:gd name="T10" fmla="*/ 51 w 83"/>
                <a:gd name="T11" fmla="*/ 11 h 30"/>
                <a:gd name="T12" fmla="*/ 64 w 83"/>
                <a:gd name="T13" fmla="*/ 6 h 30"/>
                <a:gd name="T14" fmla="*/ 76 w 83"/>
                <a:gd name="T15" fmla="*/ 3 h 30"/>
                <a:gd name="T16" fmla="*/ 83 w 83"/>
                <a:gd name="T17" fmla="*/ 0 h 30"/>
                <a:gd name="T18" fmla="*/ 83 w 83"/>
                <a:gd name="T19" fmla="*/ 2 h 30"/>
                <a:gd name="T20" fmla="*/ 75 w 83"/>
                <a:gd name="T21" fmla="*/ 4 h 30"/>
                <a:gd name="T22" fmla="*/ 62 w 83"/>
                <a:gd name="T23" fmla="*/ 8 h 30"/>
                <a:gd name="T24" fmla="*/ 46 w 83"/>
                <a:gd name="T25" fmla="*/ 14 h 30"/>
                <a:gd name="T26" fmla="*/ 30 w 83"/>
                <a:gd name="T27" fmla="*/ 20 h 30"/>
                <a:gd name="T28" fmla="*/ 15 w 83"/>
                <a:gd name="T29" fmla="*/ 26 h 30"/>
                <a:gd name="T30" fmla="*/ 4 w 83"/>
                <a:gd name="T31" fmla="*/ 29 h 30"/>
                <a:gd name="T32" fmla="*/ 0 w 83"/>
                <a:gd name="T33" fmla="*/ 30 h 3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3"/>
                <a:gd name="T52" fmla="*/ 0 h 30"/>
                <a:gd name="T53" fmla="*/ 83 w 83"/>
                <a:gd name="T54" fmla="*/ 30 h 3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3" h="30">
                  <a:moveTo>
                    <a:pt x="0" y="30"/>
                  </a:moveTo>
                  <a:lnTo>
                    <a:pt x="3" y="29"/>
                  </a:lnTo>
                  <a:lnTo>
                    <a:pt x="11" y="26"/>
                  </a:lnTo>
                  <a:lnTo>
                    <a:pt x="23" y="21"/>
                  </a:lnTo>
                  <a:lnTo>
                    <a:pt x="37" y="17"/>
                  </a:lnTo>
                  <a:lnTo>
                    <a:pt x="51" y="11"/>
                  </a:lnTo>
                  <a:lnTo>
                    <a:pt x="64" y="6"/>
                  </a:lnTo>
                  <a:lnTo>
                    <a:pt x="76" y="3"/>
                  </a:lnTo>
                  <a:lnTo>
                    <a:pt x="83" y="0"/>
                  </a:lnTo>
                  <a:lnTo>
                    <a:pt x="83" y="2"/>
                  </a:lnTo>
                  <a:lnTo>
                    <a:pt x="75" y="4"/>
                  </a:lnTo>
                  <a:lnTo>
                    <a:pt x="62" y="8"/>
                  </a:lnTo>
                  <a:lnTo>
                    <a:pt x="46" y="14"/>
                  </a:lnTo>
                  <a:lnTo>
                    <a:pt x="30" y="20"/>
                  </a:lnTo>
                  <a:lnTo>
                    <a:pt x="15" y="26"/>
                  </a:lnTo>
                  <a:lnTo>
                    <a:pt x="4" y="29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39" name="Freeform 80"/>
            <p:cNvSpPr>
              <a:spLocks noChangeArrowheads="1"/>
            </p:cNvSpPr>
            <p:nvPr/>
          </p:nvSpPr>
          <p:spPr bwMode="auto">
            <a:xfrm>
              <a:off x="403" y="723"/>
              <a:ext cx="19" cy="3"/>
            </a:xfrm>
            <a:custGeom>
              <a:avLst/>
              <a:gdLst>
                <a:gd name="T0" fmla="*/ 0 w 38"/>
                <a:gd name="T1" fmla="*/ 6 h 6"/>
                <a:gd name="T2" fmla="*/ 6 w 38"/>
                <a:gd name="T3" fmla="*/ 5 h 6"/>
                <a:gd name="T4" fmla="*/ 12 w 38"/>
                <a:gd name="T5" fmla="*/ 5 h 6"/>
                <a:gd name="T6" fmla="*/ 18 w 38"/>
                <a:gd name="T7" fmla="*/ 4 h 6"/>
                <a:gd name="T8" fmla="*/ 25 w 38"/>
                <a:gd name="T9" fmla="*/ 3 h 6"/>
                <a:gd name="T10" fmla="*/ 29 w 38"/>
                <a:gd name="T11" fmla="*/ 1 h 6"/>
                <a:gd name="T12" fmla="*/ 34 w 38"/>
                <a:gd name="T13" fmla="*/ 1 h 6"/>
                <a:gd name="T14" fmla="*/ 37 w 38"/>
                <a:gd name="T15" fmla="*/ 0 h 6"/>
                <a:gd name="T16" fmla="*/ 38 w 38"/>
                <a:gd name="T17" fmla="*/ 0 h 6"/>
                <a:gd name="T18" fmla="*/ 0 w 38"/>
                <a:gd name="T19" fmla="*/ 6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8"/>
                <a:gd name="T31" fmla="*/ 0 h 6"/>
                <a:gd name="T32" fmla="*/ 38 w 38"/>
                <a:gd name="T33" fmla="*/ 6 h 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8" h="6">
                  <a:moveTo>
                    <a:pt x="0" y="6"/>
                  </a:moveTo>
                  <a:lnTo>
                    <a:pt x="6" y="5"/>
                  </a:lnTo>
                  <a:lnTo>
                    <a:pt x="12" y="5"/>
                  </a:lnTo>
                  <a:lnTo>
                    <a:pt x="18" y="4"/>
                  </a:lnTo>
                  <a:lnTo>
                    <a:pt x="25" y="3"/>
                  </a:lnTo>
                  <a:lnTo>
                    <a:pt x="29" y="1"/>
                  </a:lnTo>
                  <a:lnTo>
                    <a:pt x="34" y="1"/>
                  </a:lnTo>
                  <a:lnTo>
                    <a:pt x="37" y="0"/>
                  </a:lnTo>
                  <a:lnTo>
                    <a:pt x="38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40" name="Freeform 81"/>
            <p:cNvSpPr>
              <a:spLocks noChangeArrowheads="1"/>
            </p:cNvSpPr>
            <p:nvPr/>
          </p:nvSpPr>
          <p:spPr bwMode="auto">
            <a:xfrm>
              <a:off x="452" y="715"/>
              <a:ext cx="35" cy="1"/>
            </a:xfrm>
            <a:custGeom>
              <a:avLst/>
              <a:gdLst>
                <a:gd name="T0" fmla="*/ 0 w 71"/>
                <a:gd name="T1" fmla="*/ 3 h 3"/>
                <a:gd name="T2" fmla="*/ 6 w 71"/>
                <a:gd name="T3" fmla="*/ 3 h 3"/>
                <a:gd name="T4" fmla="*/ 14 w 71"/>
                <a:gd name="T5" fmla="*/ 3 h 3"/>
                <a:gd name="T6" fmla="*/ 25 w 71"/>
                <a:gd name="T7" fmla="*/ 3 h 3"/>
                <a:gd name="T8" fmla="*/ 35 w 71"/>
                <a:gd name="T9" fmla="*/ 3 h 3"/>
                <a:gd name="T10" fmla="*/ 45 w 71"/>
                <a:gd name="T11" fmla="*/ 3 h 3"/>
                <a:gd name="T12" fmla="*/ 56 w 71"/>
                <a:gd name="T13" fmla="*/ 3 h 3"/>
                <a:gd name="T14" fmla="*/ 64 w 71"/>
                <a:gd name="T15" fmla="*/ 3 h 3"/>
                <a:gd name="T16" fmla="*/ 70 w 71"/>
                <a:gd name="T17" fmla="*/ 1 h 3"/>
                <a:gd name="T18" fmla="*/ 71 w 71"/>
                <a:gd name="T19" fmla="*/ 0 h 3"/>
                <a:gd name="T20" fmla="*/ 64 w 71"/>
                <a:gd name="T21" fmla="*/ 0 h 3"/>
                <a:gd name="T22" fmla="*/ 53 w 71"/>
                <a:gd name="T23" fmla="*/ 0 h 3"/>
                <a:gd name="T24" fmla="*/ 40 w 71"/>
                <a:gd name="T25" fmla="*/ 1 h 3"/>
                <a:gd name="T26" fmla="*/ 26 w 71"/>
                <a:gd name="T27" fmla="*/ 1 h 3"/>
                <a:gd name="T28" fmla="*/ 13 w 71"/>
                <a:gd name="T29" fmla="*/ 3 h 3"/>
                <a:gd name="T30" fmla="*/ 4 w 71"/>
                <a:gd name="T31" fmla="*/ 3 h 3"/>
                <a:gd name="T32" fmla="*/ 0 w 71"/>
                <a:gd name="T33" fmla="*/ 3 h 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1"/>
                <a:gd name="T52" fmla="*/ 0 h 3"/>
                <a:gd name="T53" fmla="*/ 71 w 71"/>
                <a:gd name="T54" fmla="*/ 3 h 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1" h="3">
                  <a:moveTo>
                    <a:pt x="0" y="3"/>
                  </a:moveTo>
                  <a:lnTo>
                    <a:pt x="6" y="3"/>
                  </a:lnTo>
                  <a:lnTo>
                    <a:pt x="14" y="3"/>
                  </a:lnTo>
                  <a:lnTo>
                    <a:pt x="25" y="3"/>
                  </a:lnTo>
                  <a:lnTo>
                    <a:pt x="35" y="3"/>
                  </a:lnTo>
                  <a:lnTo>
                    <a:pt x="45" y="3"/>
                  </a:lnTo>
                  <a:lnTo>
                    <a:pt x="56" y="3"/>
                  </a:lnTo>
                  <a:lnTo>
                    <a:pt x="64" y="3"/>
                  </a:lnTo>
                  <a:lnTo>
                    <a:pt x="70" y="1"/>
                  </a:lnTo>
                  <a:lnTo>
                    <a:pt x="71" y="0"/>
                  </a:lnTo>
                  <a:lnTo>
                    <a:pt x="64" y="0"/>
                  </a:lnTo>
                  <a:lnTo>
                    <a:pt x="53" y="0"/>
                  </a:lnTo>
                  <a:lnTo>
                    <a:pt x="40" y="1"/>
                  </a:lnTo>
                  <a:lnTo>
                    <a:pt x="26" y="1"/>
                  </a:lnTo>
                  <a:lnTo>
                    <a:pt x="13" y="3"/>
                  </a:lnTo>
                  <a:lnTo>
                    <a:pt x="4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41" name="Freeform 82"/>
            <p:cNvSpPr>
              <a:spLocks noChangeArrowheads="1"/>
            </p:cNvSpPr>
            <p:nvPr/>
          </p:nvSpPr>
          <p:spPr bwMode="auto">
            <a:xfrm>
              <a:off x="523" y="711"/>
              <a:ext cx="31" cy="4"/>
            </a:xfrm>
            <a:custGeom>
              <a:avLst/>
              <a:gdLst>
                <a:gd name="T0" fmla="*/ 0 w 63"/>
                <a:gd name="T1" fmla="*/ 4 h 7"/>
                <a:gd name="T2" fmla="*/ 9 w 63"/>
                <a:gd name="T3" fmla="*/ 4 h 7"/>
                <a:gd name="T4" fmla="*/ 19 w 63"/>
                <a:gd name="T5" fmla="*/ 3 h 7"/>
                <a:gd name="T6" fmla="*/ 28 w 63"/>
                <a:gd name="T7" fmla="*/ 1 h 7"/>
                <a:gd name="T8" fmla="*/ 36 w 63"/>
                <a:gd name="T9" fmla="*/ 1 h 7"/>
                <a:gd name="T10" fmla="*/ 43 w 63"/>
                <a:gd name="T11" fmla="*/ 0 h 7"/>
                <a:gd name="T12" fmla="*/ 50 w 63"/>
                <a:gd name="T13" fmla="*/ 0 h 7"/>
                <a:gd name="T14" fmla="*/ 57 w 63"/>
                <a:gd name="T15" fmla="*/ 1 h 7"/>
                <a:gd name="T16" fmla="*/ 62 w 63"/>
                <a:gd name="T17" fmla="*/ 4 h 7"/>
                <a:gd name="T18" fmla="*/ 63 w 63"/>
                <a:gd name="T19" fmla="*/ 6 h 7"/>
                <a:gd name="T20" fmla="*/ 59 w 63"/>
                <a:gd name="T21" fmla="*/ 7 h 7"/>
                <a:gd name="T22" fmla="*/ 49 w 63"/>
                <a:gd name="T23" fmla="*/ 7 h 7"/>
                <a:gd name="T24" fmla="*/ 37 w 63"/>
                <a:gd name="T25" fmla="*/ 6 h 7"/>
                <a:gd name="T26" fmla="*/ 23 w 63"/>
                <a:gd name="T27" fmla="*/ 6 h 7"/>
                <a:gd name="T28" fmla="*/ 12 w 63"/>
                <a:gd name="T29" fmla="*/ 5 h 7"/>
                <a:gd name="T30" fmla="*/ 4 w 63"/>
                <a:gd name="T31" fmla="*/ 4 h 7"/>
                <a:gd name="T32" fmla="*/ 0 w 63"/>
                <a:gd name="T33" fmla="*/ 4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3"/>
                <a:gd name="T52" fmla="*/ 0 h 7"/>
                <a:gd name="T53" fmla="*/ 63 w 63"/>
                <a:gd name="T54" fmla="*/ 7 h 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3" h="7">
                  <a:moveTo>
                    <a:pt x="0" y="4"/>
                  </a:moveTo>
                  <a:lnTo>
                    <a:pt x="9" y="4"/>
                  </a:lnTo>
                  <a:lnTo>
                    <a:pt x="19" y="3"/>
                  </a:lnTo>
                  <a:lnTo>
                    <a:pt x="28" y="1"/>
                  </a:lnTo>
                  <a:lnTo>
                    <a:pt x="36" y="1"/>
                  </a:lnTo>
                  <a:lnTo>
                    <a:pt x="43" y="0"/>
                  </a:lnTo>
                  <a:lnTo>
                    <a:pt x="50" y="0"/>
                  </a:lnTo>
                  <a:lnTo>
                    <a:pt x="57" y="1"/>
                  </a:lnTo>
                  <a:lnTo>
                    <a:pt x="62" y="4"/>
                  </a:lnTo>
                  <a:lnTo>
                    <a:pt x="63" y="6"/>
                  </a:lnTo>
                  <a:lnTo>
                    <a:pt x="59" y="7"/>
                  </a:lnTo>
                  <a:lnTo>
                    <a:pt x="49" y="7"/>
                  </a:lnTo>
                  <a:lnTo>
                    <a:pt x="37" y="6"/>
                  </a:lnTo>
                  <a:lnTo>
                    <a:pt x="23" y="6"/>
                  </a:lnTo>
                  <a:lnTo>
                    <a:pt x="12" y="5"/>
                  </a:lnTo>
                  <a:lnTo>
                    <a:pt x="4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42" name="Freeform 83"/>
            <p:cNvSpPr>
              <a:spLocks noChangeArrowheads="1"/>
            </p:cNvSpPr>
            <p:nvPr/>
          </p:nvSpPr>
          <p:spPr bwMode="auto">
            <a:xfrm>
              <a:off x="498" y="712"/>
              <a:ext cx="16" cy="2"/>
            </a:xfrm>
            <a:custGeom>
              <a:avLst/>
              <a:gdLst>
                <a:gd name="T0" fmla="*/ 0 w 32"/>
                <a:gd name="T1" fmla="*/ 0 h 3"/>
                <a:gd name="T2" fmla="*/ 13 w 32"/>
                <a:gd name="T3" fmla="*/ 1 h 3"/>
                <a:gd name="T4" fmla="*/ 23 w 32"/>
                <a:gd name="T5" fmla="*/ 2 h 3"/>
                <a:gd name="T6" fmla="*/ 30 w 32"/>
                <a:gd name="T7" fmla="*/ 3 h 3"/>
                <a:gd name="T8" fmla="*/ 32 w 32"/>
                <a:gd name="T9" fmla="*/ 3 h 3"/>
                <a:gd name="T10" fmla="*/ 0 w 32"/>
                <a:gd name="T11" fmla="*/ 0 h 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2"/>
                <a:gd name="T19" fmla="*/ 0 h 3"/>
                <a:gd name="T20" fmla="*/ 32 w 32"/>
                <a:gd name="T21" fmla="*/ 3 h 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2" h="3">
                  <a:moveTo>
                    <a:pt x="0" y="0"/>
                  </a:moveTo>
                  <a:lnTo>
                    <a:pt x="13" y="1"/>
                  </a:lnTo>
                  <a:lnTo>
                    <a:pt x="23" y="2"/>
                  </a:lnTo>
                  <a:lnTo>
                    <a:pt x="30" y="3"/>
                  </a:lnTo>
                  <a:lnTo>
                    <a:pt x="3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43" name="Freeform 84"/>
            <p:cNvSpPr>
              <a:spLocks noChangeArrowheads="1"/>
            </p:cNvSpPr>
            <p:nvPr/>
          </p:nvSpPr>
          <p:spPr bwMode="auto">
            <a:xfrm>
              <a:off x="430" y="720"/>
              <a:ext cx="9" cy="1"/>
            </a:xfrm>
            <a:custGeom>
              <a:avLst/>
              <a:gdLst>
                <a:gd name="T0" fmla="*/ 0 w 17"/>
                <a:gd name="T1" fmla="*/ 2 h 2"/>
                <a:gd name="T2" fmla="*/ 17 w 17"/>
                <a:gd name="T3" fmla="*/ 0 h 2"/>
                <a:gd name="T4" fmla="*/ 0 w 17"/>
                <a:gd name="T5" fmla="*/ 2 h 2"/>
                <a:gd name="T6" fmla="*/ 0 60000 65536"/>
                <a:gd name="T7" fmla="*/ 0 60000 65536"/>
                <a:gd name="T8" fmla="*/ 0 60000 65536"/>
                <a:gd name="T9" fmla="*/ 0 w 17"/>
                <a:gd name="T10" fmla="*/ 0 h 2"/>
                <a:gd name="T11" fmla="*/ 17 w 17"/>
                <a:gd name="T12" fmla="*/ 2 h 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2">
                  <a:moveTo>
                    <a:pt x="0" y="2"/>
                  </a:moveTo>
                  <a:lnTo>
                    <a:pt x="17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44" name="Freeform 85"/>
            <p:cNvSpPr>
              <a:spLocks noChangeArrowheads="1"/>
            </p:cNvSpPr>
            <p:nvPr/>
          </p:nvSpPr>
          <p:spPr bwMode="auto">
            <a:xfrm>
              <a:off x="333" y="715"/>
              <a:ext cx="41" cy="14"/>
            </a:xfrm>
            <a:custGeom>
              <a:avLst/>
              <a:gdLst>
                <a:gd name="T0" fmla="*/ 0 w 83"/>
                <a:gd name="T1" fmla="*/ 29 h 29"/>
                <a:gd name="T2" fmla="*/ 3 w 83"/>
                <a:gd name="T3" fmla="*/ 28 h 29"/>
                <a:gd name="T4" fmla="*/ 12 w 83"/>
                <a:gd name="T5" fmla="*/ 24 h 29"/>
                <a:gd name="T6" fmla="*/ 23 w 83"/>
                <a:gd name="T7" fmla="*/ 20 h 29"/>
                <a:gd name="T8" fmla="*/ 37 w 83"/>
                <a:gd name="T9" fmla="*/ 15 h 29"/>
                <a:gd name="T10" fmla="*/ 51 w 83"/>
                <a:gd name="T11" fmla="*/ 9 h 29"/>
                <a:gd name="T12" fmla="*/ 65 w 83"/>
                <a:gd name="T13" fmla="*/ 5 h 29"/>
                <a:gd name="T14" fmla="*/ 76 w 83"/>
                <a:gd name="T15" fmla="*/ 1 h 29"/>
                <a:gd name="T16" fmla="*/ 83 w 83"/>
                <a:gd name="T17" fmla="*/ 0 h 29"/>
                <a:gd name="T18" fmla="*/ 83 w 83"/>
                <a:gd name="T19" fmla="*/ 0 h 29"/>
                <a:gd name="T20" fmla="*/ 75 w 83"/>
                <a:gd name="T21" fmla="*/ 4 h 29"/>
                <a:gd name="T22" fmla="*/ 62 w 83"/>
                <a:gd name="T23" fmla="*/ 8 h 29"/>
                <a:gd name="T24" fmla="*/ 46 w 83"/>
                <a:gd name="T25" fmla="*/ 14 h 29"/>
                <a:gd name="T26" fmla="*/ 30 w 83"/>
                <a:gd name="T27" fmla="*/ 20 h 29"/>
                <a:gd name="T28" fmla="*/ 15 w 83"/>
                <a:gd name="T29" fmla="*/ 24 h 29"/>
                <a:gd name="T30" fmla="*/ 5 w 83"/>
                <a:gd name="T31" fmla="*/ 28 h 29"/>
                <a:gd name="T32" fmla="*/ 0 w 83"/>
                <a:gd name="T33" fmla="*/ 29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3"/>
                <a:gd name="T52" fmla="*/ 0 h 29"/>
                <a:gd name="T53" fmla="*/ 83 w 83"/>
                <a:gd name="T54" fmla="*/ 29 h 2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3" h="29">
                  <a:moveTo>
                    <a:pt x="0" y="29"/>
                  </a:moveTo>
                  <a:lnTo>
                    <a:pt x="3" y="28"/>
                  </a:lnTo>
                  <a:lnTo>
                    <a:pt x="12" y="24"/>
                  </a:lnTo>
                  <a:lnTo>
                    <a:pt x="23" y="20"/>
                  </a:lnTo>
                  <a:lnTo>
                    <a:pt x="37" y="15"/>
                  </a:lnTo>
                  <a:lnTo>
                    <a:pt x="51" y="9"/>
                  </a:lnTo>
                  <a:lnTo>
                    <a:pt x="65" y="5"/>
                  </a:lnTo>
                  <a:lnTo>
                    <a:pt x="76" y="1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75" y="4"/>
                  </a:lnTo>
                  <a:lnTo>
                    <a:pt x="62" y="8"/>
                  </a:lnTo>
                  <a:lnTo>
                    <a:pt x="46" y="14"/>
                  </a:lnTo>
                  <a:lnTo>
                    <a:pt x="30" y="20"/>
                  </a:lnTo>
                  <a:lnTo>
                    <a:pt x="15" y="24"/>
                  </a:lnTo>
                  <a:lnTo>
                    <a:pt x="5" y="28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45" name="Freeform 86"/>
            <p:cNvSpPr>
              <a:spLocks noChangeArrowheads="1"/>
            </p:cNvSpPr>
            <p:nvPr/>
          </p:nvSpPr>
          <p:spPr bwMode="auto">
            <a:xfrm>
              <a:off x="396" y="707"/>
              <a:ext cx="19" cy="2"/>
            </a:xfrm>
            <a:custGeom>
              <a:avLst/>
              <a:gdLst>
                <a:gd name="T0" fmla="*/ 0 w 38"/>
                <a:gd name="T1" fmla="*/ 5 h 5"/>
                <a:gd name="T2" fmla="*/ 5 w 38"/>
                <a:gd name="T3" fmla="*/ 5 h 5"/>
                <a:gd name="T4" fmla="*/ 11 w 38"/>
                <a:gd name="T5" fmla="*/ 3 h 5"/>
                <a:gd name="T6" fmla="*/ 17 w 38"/>
                <a:gd name="T7" fmla="*/ 2 h 5"/>
                <a:gd name="T8" fmla="*/ 24 w 38"/>
                <a:gd name="T9" fmla="*/ 2 h 5"/>
                <a:gd name="T10" fmla="*/ 28 w 38"/>
                <a:gd name="T11" fmla="*/ 1 h 5"/>
                <a:gd name="T12" fmla="*/ 33 w 38"/>
                <a:gd name="T13" fmla="*/ 0 h 5"/>
                <a:gd name="T14" fmla="*/ 36 w 38"/>
                <a:gd name="T15" fmla="*/ 0 h 5"/>
                <a:gd name="T16" fmla="*/ 38 w 38"/>
                <a:gd name="T17" fmla="*/ 0 h 5"/>
                <a:gd name="T18" fmla="*/ 0 w 38"/>
                <a:gd name="T19" fmla="*/ 5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8"/>
                <a:gd name="T31" fmla="*/ 0 h 5"/>
                <a:gd name="T32" fmla="*/ 38 w 38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8" h="5">
                  <a:moveTo>
                    <a:pt x="0" y="5"/>
                  </a:moveTo>
                  <a:lnTo>
                    <a:pt x="5" y="5"/>
                  </a:lnTo>
                  <a:lnTo>
                    <a:pt x="11" y="3"/>
                  </a:lnTo>
                  <a:lnTo>
                    <a:pt x="17" y="2"/>
                  </a:lnTo>
                  <a:lnTo>
                    <a:pt x="24" y="2"/>
                  </a:lnTo>
                  <a:lnTo>
                    <a:pt x="28" y="1"/>
                  </a:lnTo>
                  <a:lnTo>
                    <a:pt x="33" y="0"/>
                  </a:lnTo>
                  <a:lnTo>
                    <a:pt x="36" y="0"/>
                  </a:lnTo>
                  <a:lnTo>
                    <a:pt x="38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46" name="Freeform 87"/>
            <p:cNvSpPr>
              <a:spLocks noChangeArrowheads="1"/>
            </p:cNvSpPr>
            <p:nvPr/>
          </p:nvSpPr>
          <p:spPr bwMode="auto">
            <a:xfrm>
              <a:off x="445" y="699"/>
              <a:ext cx="35" cy="1"/>
            </a:xfrm>
            <a:custGeom>
              <a:avLst/>
              <a:gdLst>
                <a:gd name="T0" fmla="*/ 0 w 70"/>
                <a:gd name="T1" fmla="*/ 1 h 1"/>
                <a:gd name="T2" fmla="*/ 5 w 70"/>
                <a:gd name="T3" fmla="*/ 1 h 1"/>
                <a:gd name="T4" fmla="*/ 15 w 70"/>
                <a:gd name="T5" fmla="*/ 1 h 1"/>
                <a:gd name="T6" fmla="*/ 24 w 70"/>
                <a:gd name="T7" fmla="*/ 1 h 1"/>
                <a:gd name="T8" fmla="*/ 35 w 70"/>
                <a:gd name="T9" fmla="*/ 1 h 1"/>
                <a:gd name="T10" fmla="*/ 46 w 70"/>
                <a:gd name="T11" fmla="*/ 1 h 1"/>
                <a:gd name="T12" fmla="*/ 56 w 70"/>
                <a:gd name="T13" fmla="*/ 1 h 1"/>
                <a:gd name="T14" fmla="*/ 64 w 70"/>
                <a:gd name="T15" fmla="*/ 1 h 1"/>
                <a:gd name="T16" fmla="*/ 70 w 70"/>
                <a:gd name="T17" fmla="*/ 0 h 1"/>
                <a:gd name="T18" fmla="*/ 70 w 70"/>
                <a:gd name="T19" fmla="*/ 0 h 1"/>
                <a:gd name="T20" fmla="*/ 64 w 70"/>
                <a:gd name="T21" fmla="*/ 0 h 1"/>
                <a:gd name="T22" fmla="*/ 53 w 70"/>
                <a:gd name="T23" fmla="*/ 0 h 1"/>
                <a:gd name="T24" fmla="*/ 39 w 70"/>
                <a:gd name="T25" fmla="*/ 0 h 1"/>
                <a:gd name="T26" fmla="*/ 25 w 70"/>
                <a:gd name="T27" fmla="*/ 0 h 1"/>
                <a:gd name="T28" fmla="*/ 12 w 70"/>
                <a:gd name="T29" fmla="*/ 1 h 1"/>
                <a:gd name="T30" fmla="*/ 3 w 70"/>
                <a:gd name="T31" fmla="*/ 1 h 1"/>
                <a:gd name="T32" fmla="*/ 0 w 70"/>
                <a:gd name="T33" fmla="*/ 1 h 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0"/>
                <a:gd name="T52" fmla="*/ 0 h 1"/>
                <a:gd name="T53" fmla="*/ 70 w 70"/>
                <a:gd name="T54" fmla="*/ 1 h 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0" h="1">
                  <a:moveTo>
                    <a:pt x="0" y="1"/>
                  </a:moveTo>
                  <a:lnTo>
                    <a:pt x="5" y="1"/>
                  </a:lnTo>
                  <a:lnTo>
                    <a:pt x="15" y="1"/>
                  </a:lnTo>
                  <a:lnTo>
                    <a:pt x="24" y="1"/>
                  </a:lnTo>
                  <a:lnTo>
                    <a:pt x="35" y="1"/>
                  </a:lnTo>
                  <a:lnTo>
                    <a:pt x="46" y="1"/>
                  </a:lnTo>
                  <a:lnTo>
                    <a:pt x="56" y="1"/>
                  </a:lnTo>
                  <a:lnTo>
                    <a:pt x="64" y="1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64" y="0"/>
                  </a:lnTo>
                  <a:lnTo>
                    <a:pt x="53" y="0"/>
                  </a:lnTo>
                  <a:lnTo>
                    <a:pt x="39" y="0"/>
                  </a:lnTo>
                  <a:lnTo>
                    <a:pt x="25" y="0"/>
                  </a:lnTo>
                  <a:lnTo>
                    <a:pt x="12" y="1"/>
                  </a:lnTo>
                  <a:lnTo>
                    <a:pt x="3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47" name="Freeform 88"/>
            <p:cNvSpPr>
              <a:spLocks noChangeArrowheads="1"/>
            </p:cNvSpPr>
            <p:nvPr/>
          </p:nvSpPr>
          <p:spPr bwMode="auto">
            <a:xfrm>
              <a:off x="516" y="694"/>
              <a:ext cx="31" cy="4"/>
            </a:xfrm>
            <a:custGeom>
              <a:avLst/>
              <a:gdLst>
                <a:gd name="T0" fmla="*/ 0 w 63"/>
                <a:gd name="T1" fmla="*/ 3 h 7"/>
                <a:gd name="T2" fmla="*/ 10 w 63"/>
                <a:gd name="T3" fmla="*/ 3 h 7"/>
                <a:gd name="T4" fmla="*/ 19 w 63"/>
                <a:gd name="T5" fmla="*/ 2 h 7"/>
                <a:gd name="T6" fmla="*/ 28 w 63"/>
                <a:gd name="T7" fmla="*/ 1 h 7"/>
                <a:gd name="T8" fmla="*/ 36 w 63"/>
                <a:gd name="T9" fmla="*/ 1 h 7"/>
                <a:gd name="T10" fmla="*/ 43 w 63"/>
                <a:gd name="T11" fmla="*/ 0 h 7"/>
                <a:gd name="T12" fmla="*/ 50 w 63"/>
                <a:gd name="T13" fmla="*/ 0 h 7"/>
                <a:gd name="T14" fmla="*/ 56 w 63"/>
                <a:gd name="T15" fmla="*/ 1 h 7"/>
                <a:gd name="T16" fmla="*/ 62 w 63"/>
                <a:gd name="T17" fmla="*/ 3 h 7"/>
                <a:gd name="T18" fmla="*/ 63 w 63"/>
                <a:gd name="T19" fmla="*/ 6 h 7"/>
                <a:gd name="T20" fmla="*/ 58 w 63"/>
                <a:gd name="T21" fmla="*/ 7 h 7"/>
                <a:gd name="T22" fmla="*/ 49 w 63"/>
                <a:gd name="T23" fmla="*/ 7 h 7"/>
                <a:gd name="T24" fmla="*/ 36 w 63"/>
                <a:gd name="T25" fmla="*/ 6 h 7"/>
                <a:gd name="T26" fmla="*/ 23 w 63"/>
                <a:gd name="T27" fmla="*/ 6 h 7"/>
                <a:gd name="T28" fmla="*/ 12 w 63"/>
                <a:gd name="T29" fmla="*/ 4 h 7"/>
                <a:gd name="T30" fmla="*/ 4 w 63"/>
                <a:gd name="T31" fmla="*/ 3 h 7"/>
                <a:gd name="T32" fmla="*/ 0 w 63"/>
                <a:gd name="T33" fmla="*/ 3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3"/>
                <a:gd name="T52" fmla="*/ 0 h 7"/>
                <a:gd name="T53" fmla="*/ 63 w 63"/>
                <a:gd name="T54" fmla="*/ 7 h 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3" h="7">
                  <a:moveTo>
                    <a:pt x="0" y="3"/>
                  </a:moveTo>
                  <a:lnTo>
                    <a:pt x="10" y="3"/>
                  </a:lnTo>
                  <a:lnTo>
                    <a:pt x="19" y="2"/>
                  </a:lnTo>
                  <a:lnTo>
                    <a:pt x="28" y="1"/>
                  </a:lnTo>
                  <a:lnTo>
                    <a:pt x="36" y="1"/>
                  </a:lnTo>
                  <a:lnTo>
                    <a:pt x="43" y="0"/>
                  </a:lnTo>
                  <a:lnTo>
                    <a:pt x="50" y="0"/>
                  </a:lnTo>
                  <a:lnTo>
                    <a:pt x="56" y="1"/>
                  </a:lnTo>
                  <a:lnTo>
                    <a:pt x="62" y="3"/>
                  </a:lnTo>
                  <a:lnTo>
                    <a:pt x="63" y="6"/>
                  </a:lnTo>
                  <a:lnTo>
                    <a:pt x="58" y="7"/>
                  </a:lnTo>
                  <a:lnTo>
                    <a:pt x="49" y="7"/>
                  </a:lnTo>
                  <a:lnTo>
                    <a:pt x="36" y="6"/>
                  </a:lnTo>
                  <a:lnTo>
                    <a:pt x="23" y="6"/>
                  </a:lnTo>
                  <a:lnTo>
                    <a:pt x="12" y="4"/>
                  </a:lnTo>
                  <a:lnTo>
                    <a:pt x="4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48" name="Freeform 89"/>
            <p:cNvSpPr>
              <a:spLocks noChangeArrowheads="1"/>
            </p:cNvSpPr>
            <p:nvPr/>
          </p:nvSpPr>
          <p:spPr bwMode="auto">
            <a:xfrm>
              <a:off x="490" y="696"/>
              <a:ext cx="18" cy="1"/>
            </a:xfrm>
            <a:custGeom>
              <a:avLst/>
              <a:gdLst>
                <a:gd name="T0" fmla="*/ 0 w 36"/>
                <a:gd name="T1" fmla="*/ 0 h 4"/>
                <a:gd name="T2" fmla="*/ 9 w 36"/>
                <a:gd name="T3" fmla="*/ 0 h 4"/>
                <a:gd name="T4" fmla="*/ 15 w 36"/>
                <a:gd name="T5" fmla="*/ 1 h 4"/>
                <a:gd name="T6" fmla="*/ 21 w 36"/>
                <a:gd name="T7" fmla="*/ 1 h 4"/>
                <a:gd name="T8" fmla="*/ 27 w 36"/>
                <a:gd name="T9" fmla="*/ 2 h 4"/>
                <a:gd name="T10" fmla="*/ 30 w 36"/>
                <a:gd name="T11" fmla="*/ 2 h 4"/>
                <a:gd name="T12" fmla="*/ 34 w 36"/>
                <a:gd name="T13" fmla="*/ 4 h 4"/>
                <a:gd name="T14" fmla="*/ 35 w 36"/>
                <a:gd name="T15" fmla="*/ 4 h 4"/>
                <a:gd name="T16" fmla="*/ 36 w 36"/>
                <a:gd name="T17" fmla="*/ 4 h 4"/>
                <a:gd name="T18" fmla="*/ 0 w 36"/>
                <a:gd name="T19" fmla="*/ 0 h 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4"/>
                <a:gd name="T32" fmla="*/ 36 w 36"/>
                <a:gd name="T33" fmla="*/ 4 h 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4">
                  <a:moveTo>
                    <a:pt x="0" y="0"/>
                  </a:moveTo>
                  <a:lnTo>
                    <a:pt x="9" y="0"/>
                  </a:lnTo>
                  <a:lnTo>
                    <a:pt x="15" y="1"/>
                  </a:lnTo>
                  <a:lnTo>
                    <a:pt x="21" y="1"/>
                  </a:lnTo>
                  <a:lnTo>
                    <a:pt x="27" y="2"/>
                  </a:lnTo>
                  <a:lnTo>
                    <a:pt x="30" y="2"/>
                  </a:lnTo>
                  <a:lnTo>
                    <a:pt x="34" y="4"/>
                  </a:lnTo>
                  <a:lnTo>
                    <a:pt x="35" y="4"/>
                  </a:lnTo>
                  <a:lnTo>
                    <a:pt x="36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49" name="Freeform 90"/>
            <p:cNvSpPr>
              <a:spLocks noChangeArrowheads="1"/>
            </p:cNvSpPr>
            <p:nvPr/>
          </p:nvSpPr>
          <p:spPr bwMode="auto">
            <a:xfrm>
              <a:off x="423" y="704"/>
              <a:ext cx="9" cy="1"/>
            </a:xfrm>
            <a:custGeom>
              <a:avLst/>
              <a:gdLst>
                <a:gd name="T0" fmla="*/ 0 w 17"/>
                <a:gd name="T1" fmla="*/ 4 h 4"/>
                <a:gd name="T2" fmla="*/ 17 w 17"/>
                <a:gd name="T3" fmla="*/ 0 h 4"/>
                <a:gd name="T4" fmla="*/ 0 w 17"/>
                <a:gd name="T5" fmla="*/ 4 h 4"/>
                <a:gd name="T6" fmla="*/ 0 60000 65536"/>
                <a:gd name="T7" fmla="*/ 0 60000 65536"/>
                <a:gd name="T8" fmla="*/ 0 60000 65536"/>
                <a:gd name="T9" fmla="*/ 0 w 17"/>
                <a:gd name="T10" fmla="*/ 0 h 4"/>
                <a:gd name="T11" fmla="*/ 17 w 17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4">
                  <a:moveTo>
                    <a:pt x="0" y="4"/>
                  </a:moveTo>
                  <a:lnTo>
                    <a:pt x="17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50" name="Freeform 91"/>
            <p:cNvSpPr>
              <a:spLocks noChangeArrowheads="1"/>
            </p:cNvSpPr>
            <p:nvPr/>
          </p:nvSpPr>
          <p:spPr bwMode="auto">
            <a:xfrm>
              <a:off x="328" y="700"/>
              <a:ext cx="42" cy="15"/>
            </a:xfrm>
            <a:custGeom>
              <a:avLst/>
              <a:gdLst>
                <a:gd name="T0" fmla="*/ 0 w 84"/>
                <a:gd name="T1" fmla="*/ 30 h 30"/>
                <a:gd name="T2" fmla="*/ 3 w 84"/>
                <a:gd name="T3" fmla="*/ 29 h 30"/>
                <a:gd name="T4" fmla="*/ 11 w 84"/>
                <a:gd name="T5" fmla="*/ 26 h 30"/>
                <a:gd name="T6" fmla="*/ 23 w 84"/>
                <a:gd name="T7" fmla="*/ 21 h 30"/>
                <a:gd name="T8" fmla="*/ 37 w 84"/>
                <a:gd name="T9" fmla="*/ 16 h 30"/>
                <a:gd name="T10" fmla="*/ 52 w 84"/>
                <a:gd name="T11" fmla="*/ 11 h 30"/>
                <a:gd name="T12" fmla="*/ 65 w 84"/>
                <a:gd name="T13" fmla="*/ 6 h 30"/>
                <a:gd name="T14" fmla="*/ 77 w 84"/>
                <a:gd name="T15" fmla="*/ 3 h 30"/>
                <a:gd name="T16" fmla="*/ 84 w 84"/>
                <a:gd name="T17" fmla="*/ 0 h 30"/>
                <a:gd name="T18" fmla="*/ 84 w 84"/>
                <a:gd name="T19" fmla="*/ 1 h 30"/>
                <a:gd name="T20" fmla="*/ 77 w 84"/>
                <a:gd name="T21" fmla="*/ 4 h 30"/>
                <a:gd name="T22" fmla="*/ 63 w 84"/>
                <a:gd name="T23" fmla="*/ 8 h 30"/>
                <a:gd name="T24" fmla="*/ 47 w 84"/>
                <a:gd name="T25" fmla="*/ 14 h 30"/>
                <a:gd name="T26" fmla="*/ 30 w 84"/>
                <a:gd name="T27" fmla="*/ 20 h 30"/>
                <a:gd name="T28" fmla="*/ 15 w 84"/>
                <a:gd name="T29" fmla="*/ 26 h 30"/>
                <a:gd name="T30" fmla="*/ 4 w 84"/>
                <a:gd name="T31" fmla="*/ 29 h 30"/>
                <a:gd name="T32" fmla="*/ 0 w 84"/>
                <a:gd name="T33" fmla="*/ 30 h 3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4"/>
                <a:gd name="T52" fmla="*/ 0 h 30"/>
                <a:gd name="T53" fmla="*/ 84 w 84"/>
                <a:gd name="T54" fmla="*/ 30 h 3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4" h="30">
                  <a:moveTo>
                    <a:pt x="0" y="30"/>
                  </a:moveTo>
                  <a:lnTo>
                    <a:pt x="3" y="29"/>
                  </a:lnTo>
                  <a:lnTo>
                    <a:pt x="11" y="26"/>
                  </a:lnTo>
                  <a:lnTo>
                    <a:pt x="23" y="21"/>
                  </a:lnTo>
                  <a:lnTo>
                    <a:pt x="37" y="16"/>
                  </a:lnTo>
                  <a:lnTo>
                    <a:pt x="52" y="11"/>
                  </a:lnTo>
                  <a:lnTo>
                    <a:pt x="65" y="6"/>
                  </a:lnTo>
                  <a:lnTo>
                    <a:pt x="77" y="3"/>
                  </a:lnTo>
                  <a:lnTo>
                    <a:pt x="84" y="0"/>
                  </a:lnTo>
                  <a:lnTo>
                    <a:pt x="84" y="1"/>
                  </a:lnTo>
                  <a:lnTo>
                    <a:pt x="77" y="4"/>
                  </a:lnTo>
                  <a:lnTo>
                    <a:pt x="63" y="8"/>
                  </a:lnTo>
                  <a:lnTo>
                    <a:pt x="47" y="14"/>
                  </a:lnTo>
                  <a:lnTo>
                    <a:pt x="30" y="20"/>
                  </a:lnTo>
                  <a:lnTo>
                    <a:pt x="15" y="26"/>
                  </a:lnTo>
                  <a:lnTo>
                    <a:pt x="4" y="29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51" name="Freeform 92"/>
            <p:cNvSpPr>
              <a:spLocks noChangeArrowheads="1"/>
            </p:cNvSpPr>
            <p:nvPr/>
          </p:nvSpPr>
          <p:spPr bwMode="auto">
            <a:xfrm>
              <a:off x="391" y="692"/>
              <a:ext cx="20" cy="2"/>
            </a:xfrm>
            <a:custGeom>
              <a:avLst/>
              <a:gdLst>
                <a:gd name="T0" fmla="*/ 0 w 40"/>
                <a:gd name="T1" fmla="*/ 6 h 6"/>
                <a:gd name="T2" fmla="*/ 6 w 40"/>
                <a:gd name="T3" fmla="*/ 5 h 6"/>
                <a:gd name="T4" fmla="*/ 12 w 40"/>
                <a:gd name="T5" fmla="*/ 4 h 6"/>
                <a:gd name="T6" fmla="*/ 19 w 40"/>
                <a:gd name="T7" fmla="*/ 4 h 6"/>
                <a:gd name="T8" fmla="*/ 26 w 40"/>
                <a:gd name="T9" fmla="*/ 2 h 6"/>
                <a:gd name="T10" fmla="*/ 30 w 40"/>
                <a:gd name="T11" fmla="*/ 1 h 6"/>
                <a:gd name="T12" fmla="*/ 35 w 40"/>
                <a:gd name="T13" fmla="*/ 0 h 6"/>
                <a:gd name="T14" fmla="*/ 38 w 40"/>
                <a:gd name="T15" fmla="*/ 0 h 6"/>
                <a:gd name="T16" fmla="*/ 40 w 40"/>
                <a:gd name="T17" fmla="*/ 0 h 6"/>
                <a:gd name="T18" fmla="*/ 0 w 40"/>
                <a:gd name="T19" fmla="*/ 6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6"/>
                <a:gd name="T32" fmla="*/ 40 w 40"/>
                <a:gd name="T33" fmla="*/ 6 h 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6">
                  <a:moveTo>
                    <a:pt x="0" y="6"/>
                  </a:moveTo>
                  <a:lnTo>
                    <a:pt x="6" y="5"/>
                  </a:lnTo>
                  <a:lnTo>
                    <a:pt x="12" y="4"/>
                  </a:lnTo>
                  <a:lnTo>
                    <a:pt x="19" y="4"/>
                  </a:lnTo>
                  <a:lnTo>
                    <a:pt x="26" y="2"/>
                  </a:lnTo>
                  <a:lnTo>
                    <a:pt x="30" y="1"/>
                  </a:lnTo>
                  <a:lnTo>
                    <a:pt x="35" y="0"/>
                  </a:lnTo>
                  <a:lnTo>
                    <a:pt x="38" y="0"/>
                  </a:lnTo>
                  <a:lnTo>
                    <a:pt x="4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52" name="Freeform 93"/>
            <p:cNvSpPr>
              <a:spLocks noChangeArrowheads="1"/>
            </p:cNvSpPr>
            <p:nvPr/>
          </p:nvSpPr>
          <p:spPr bwMode="auto">
            <a:xfrm>
              <a:off x="441" y="684"/>
              <a:ext cx="34" cy="1"/>
            </a:xfrm>
            <a:custGeom>
              <a:avLst/>
              <a:gdLst>
                <a:gd name="T0" fmla="*/ 0 w 70"/>
                <a:gd name="T1" fmla="*/ 2 h 2"/>
                <a:gd name="T2" fmla="*/ 6 w 70"/>
                <a:gd name="T3" fmla="*/ 1 h 2"/>
                <a:gd name="T4" fmla="*/ 14 w 70"/>
                <a:gd name="T5" fmla="*/ 1 h 2"/>
                <a:gd name="T6" fmla="*/ 25 w 70"/>
                <a:gd name="T7" fmla="*/ 1 h 2"/>
                <a:gd name="T8" fmla="*/ 35 w 70"/>
                <a:gd name="T9" fmla="*/ 1 h 2"/>
                <a:gd name="T10" fmla="*/ 45 w 70"/>
                <a:gd name="T11" fmla="*/ 1 h 2"/>
                <a:gd name="T12" fmla="*/ 56 w 70"/>
                <a:gd name="T13" fmla="*/ 1 h 2"/>
                <a:gd name="T14" fmla="*/ 64 w 70"/>
                <a:gd name="T15" fmla="*/ 1 h 2"/>
                <a:gd name="T16" fmla="*/ 70 w 70"/>
                <a:gd name="T17" fmla="*/ 1 h 2"/>
                <a:gd name="T18" fmla="*/ 70 w 70"/>
                <a:gd name="T19" fmla="*/ 0 h 2"/>
                <a:gd name="T20" fmla="*/ 64 w 70"/>
                <a:gd name="T21" fmla="*/ 0 h 2"/>
                <a:gd name="T22" fmla="*/ 52 w 70"/>
                <a:gd name="T23" fmla="*/ 0 h 2"/>
                <a:gd name="T24" fmla="*/ 40 w 70"/>
                <a:gd name="T25" fmla="*/ 1 h 2"/>
                <a:gd name="T26" fmla="*/ 26 w 70"/>
                <a:gd name="T27" fmla="*/ 1 h 2"/>
                <a:gd name="T28" fmla="*/ 13 w 70"/>
                <a:gd name="T29" fmla="*/ 2 h 2"/>
                <a:gd name="T30" fmla="*/ 4 w 70"/>
                <a:gd name="T31" fmla="*/ 2 h 2"/>
                <a:gd name="T32" fmla="*/ 0 w 70"/>
                <a:gd name="T33" fmla="*/ 2 h 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0"/>
                <a:gd name="T52" fmla="*/ 0 h 2"/>
                <a:gd name="T53" fmla="*/ 70 w 70"/>
                <a:gd name="T54" fmla="*/ 2 h 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0" h="2">
                  <a:moveTo>
                    <a:pt x="0" y="2"/>
                  </a:moveTo>
                  <a:lnTo>
                    <a:pt x="6" y="1"/>
                  </a:lnTo>
                  <a:lnTo>
                    <a:pt x="14" y="1"/>
                  </a:lnTo>
                  <a:lnTo>
                    <a:pt x="25" y="1"/>
                  </a:lnTo>
                  <a:lnTo>
                    <a:pt x="35" y="1"/>
                  </a:lnTo>
                  <a:lnTo>
                    <a:pt x="45" y="1"/>
                  </a:lnTo>
                  <a:lnTo>
                    <a:pt x="56" y="1"/>
                  </a:lnTo>
                  <a:lnTo>
                    <a:pt x="64" y="1"/>
                  </a:lnTo>
                  <a:lnTo>
                    <a:pt x="70" y="1"/>
                  </a:lnTo>
                  <a:lnTo>
                    <a:pt x="70" y="0"/>
                  </a:lnTo>
                  <a:lnTo>
                    <a:pt x="64" y="0"/>
                  </a:lnTo>
                  <a:lnTo>
                    <a:pt x="52" y="0"/>
                  </a:lnTo>
                  <a:lnTo>
                    <a:pt x="40" y="1"/>
                  </a:lnTo>
                  <a:lnTo>
                    <a:pt x="26" y="1"/>
                  </a:lnTo>
                  <a:lnTo>
                    <a:pt x="13" y="2"/>
                  </a:lnTo>
                  <a:lnTo>
                    <a:pt x="4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53" name="Freeform 94"/>
            <p:cNvSpPr>
              <a:spLocks noChangeArrowheads="1"/>
            </p:cNvSpPr>
            <p:nvPr/>
          </p:nvSpPr>
          <p:spPr bwMode="auto">
            <a:xfrm>
              <a:off x="512" y="680"/>
              <a:ext cx="31" cy="3"/>
            </a:xfrm>
            <a:custGeom>
              <a:avLst/>
              <a:gdLst>
                <a:gd name="T0" fmla="*/ 0 w 62"/>
                <a:gd name="T1" fmla="*/ 2 h 6"/>
                <a:gd name="T2" fmla="*/ 9 w 62"/>
                <a:gd name="T3" fmla="*/ 2 h 6"/>
                <a:gd name="T4" fmla="*/ 19 w 62"/>
                <a:gd name="T5" fmla="*/ 2 h 6"/>
                <a:gd name="T6" fmla="*/ 28 w 62"/>
                <a:gd name="T7" fmla="*/ 1 h 6"/>
                <a:gd name="T8" fmla="*/ 36 w 62"/>
                <a:gd name="T9" fmla="*/ 0 h 6"/>
                <a:gd name="T10" fmla="*/ 43 w 62"/>
                <a:gd name="T11" fmla="*/ 0 h 6"/>
                <a:gd name="T12" fmla="*/ 50 w 62"/>
                <a:gd name="T13" fmla="*/ 0 h 6"/>
                <a:gd name="T14" fmla="*/ 56 w 62"/>
                <a:gd name="T15" fmla="*/ 1 h 6"/>
                <a:gd name="T16" fmla="*/ 61 w 62"/>
                <a:gd name="T17" fmla="*/ 2 h 6"/>
                <a:gd name="T18" fmla="*/ 62 w 62"/>
                <a:gd name="T19" fmla="*/ 5 h 6"/>
                <a:gd name="T20" fmla="*/ 58 w 62"/>
                <a:gd name="T21" fmla="*/ 6 h 6"/>
                <a:gd name="T22" fmla="*/ 49 w 62"/>
                <a:gd name="T23" fmla="*/ 6 h 6"/>
                <a:gd name="T24" fmla="*/ 36 w 62"/>
                <a:gd name="T25" fmla="*/ 5 h 6"/>
                <a:gd name="T26" fmla="*/ 23 w 62"/>
                <a:gd name="T27" fmla="*/ 5 h 6"/>
                <a:gd name="T28" fmla="*/ 12 w 62"/>
                <a:gd name="T29" fmla="*/ 3 h 6"/>
                <a:gd name="T30" fmla="*/ 4 w 62"/>
                <a:gd name="T31" fmla="*/ 2 h 6"/>
                <a:gd name="T32" fmla="*/ 0 w 62"/>
                <a:gd name="T33" fmla="*/ 2 h 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2"/>
                <a:gd name="T52" fmla="*/ 0 h 6"/>
                <a:gd name="T53" fmla="*/ 62 w 62"/>
                <a:gd name="T54" fmla="*/ 6 h 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2" h="6">
                  <a:moveTo>
                    <a:pt x="0" y="2"/>
                  </a:moveTo>
                  <a:lnTo>
                    <a:pt x="9" y="2"/>
                  </a:lnTo>
                  <a:lnTo>
                    <a:pt x="19" y="2"/>
                  </a:lnTo>
                  <a:lnTo>
                    <a:pt x="28" y="1"/>
                  </a:lnTo>
                  <a:lnTo>
                    <a:pt x="36" y="0"/>
                  </a:lnTo>
                  <a:lnTo>
                    <a:pt x="43" y="0"/>
                  </a:lnTo>
                  <a:lnTo>
                    <a:pt x="50" y="0"/>
                  </a:lnTo>
                  <a:lnTo>
                    <a:pt x="56" y="1"/>
                  </a:lnTo>
                  <a:lnTo>
                    <a:pt x="61" y="2"/>
                  </a:lnTo>
                  <a:lnTo>
                    <a:pt x="62" y="5"/>
                  </a:lnTo>
                  <a:lnTo>
                    <a:pt x="58" y="6"/>
                  </a:lnTo>
                  <a:lnTo>
                    <a:pt x="49" y="6"/>
                  </a:lnTo>
                  <a:lnTo>
                    <a:pt x="36" y="5"/>
                  </a:lnTo>
                  <a:lnTo>
                    <a:pt x="23" y="5"/>
                  </a:lnTo>
                  <a:lnTo>
                    <a:pt x="12" y="3"/>
                  </a:lnTo>
                  <a:lnTo>
                    <a:pt x="4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54" name="Freeform 95"/>
            <p:cNvSpPr>
              <a:spLocks noChangeArrowheads="1"/>
            </p:cNvSpPr>
            <p:nvPr/>
          </p:nvSpPr>
          <p:spPr bwMode="auto">
            <a:xfrm>
              <a:off x="486" y="681"/>
              <a:ext cx="17" cy="2"/>
            </a:xfrm>
            <a:custGeom>
              <a:avLst/>
              <a:gdLst>
                <a:gd name="T0" fmla="*/ 0 w 35"/>
                <a:gd name="T1" fmla="*/ 0 h 5"/>
                <a:gd name="T2" fmla="*/ 8 w 35"/>
                <a:gd name="T3" fmla="*/ 0 h 5"/>
                <a:gd name="T4" fmla="*/ 17 w 35"/>
                <a:gd name="T5" fmla="*/ 1 h 5"/>
                <a:gd name="T6" fmla="*/ 22 w 35"/>
                <a:gd name="T7" fmla="*/ 2 h 5"/>
                <a:gd name="T8" fmla="*/ 27 w 35"/>
                <a:gd name="T9" fmla="*/ 2 h 5"/>
                <a:gd name="T10" fmla="*/ 30 w 35"/>
                <a:gd name="T11" fmla="*/ 4 h 5"/>
                <a:gd name="T12" fmla="*/ 33 w 35"/>
                <a:gd name="T13" fmla="*/ 5 h 5"/>
                <a:gd name="T14" fmla="*/ 35 w 35"/>
                <a:gd name="T15" fmla="*/ 5 h 5"/>
                <a:gd name="T16" fmla="*/ 35 w 35"/>
                <a:gd name="T17" fmla="*/ 5 h 5"/>
                <a:gd name="T18" fmla="*/ 0 w 35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"/>
                <a:gd name="T31" fmla="*/ 0 h 5"/>
                <a:gd name="T32" fmla="*/ 35 w 35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" h="5">
                  <a:moveTo>
                    <a:pt x="0" y="0"/>
                  </a:moveTo>
                  <a:lnTo>
                    <a:pt x="8" y="0"/>
                  </a:lnTo>
                  <a:lnTo>
                    <a:pt x="17" y="1"/>
                  </a:lnTo>
                  <a:lnTo>
                    <a:pt x="22" y="2"/>
                  </a:lnTo>
                  <a:lnTo>
                    <a:pt x="27" y="2"/>
                  </a:lnTo>
                  <a:lnTo>
                    <a:pt x="30" y="4"/>
                  </a:lnTo>
                  <a:lnTo>
                    <a:pt x="33" y="5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55" name="Freeform 96"/>
            <p:cNvSpPr>
              <a:spLocks noChangeArrowheads="1"/>
            </p:cNvSpPr>
            <p:nvPr/>
          </p:nvSpPr>
          <p:spPr bwMode="auto">
            <a:xfrm>
              <a:off x="419" y="689"/>
              <a:ext cx="9" cy="1"/>
            </a:xfrm>
            <a:custGeom>
              <a:avLst/>
              <a:gdLst>
                <a:gd name="T0" fmla="*/ 0 w 17"/>
                <a:gd name="T1" fmla="*/ 3 h 3"/>
                <a:gd name="T2" fmla="*/ 17 w 17"/>
                <a:gd name="T3" fmla="*/ 0 h 3"/>
                <a:gd name="T4" fmla="*/ 0 w 17"/>
                <a:gd name="T5" fmla="*/ 3 h 3"/>
                <a:gd name="T6" fmla="*/ 0 60000 65536"/>
                <a:gd name="T7" fmla="*/ 0 60000 65536"/>
                <a:gd name="T8" fmla="*/ 0 60000 65536"/>
                <a:gd name="T9" fmla="*/ 0 w 17"/>
                <a:gd name="T10" fmla="*/ 0 h 3"/>
                <a:gd name="T11" fmla="*/ 17 w 17"/>
                <a:gd name="T12" fmla="*/ 3 h 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3">
                  <a:moveTo>
                    <a:pt x="0" y="3"/>
                  </a:moveTo>
                  <a:lnTo>
                    <a:pt x="17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56" name="Freeform 97"/>
            <p:cNvSpPr>
              <a:spLocks noChangeArrowheads="1"/>
            </p:cNvSpPr>
            <p:nvPr/>
          </p:nvSpPr>
          <p:spPr bwMode="auto">
            <a:xfrm>
              <a:off x="645" y="741"/>
              <a:ext cx="17" cy="11"/>
            </a:xfrm>
            <a:custGeom>
              <a:avLst/>
              <a:gdLst>
                <a:gd name="T0" fmla="*/ 0 w 35"/>
                <a:gd name="T1" fmla="*/ 22 h 22"/>
                <a:gd name="T2" fmla="*/ 3 w 35"/>
                <a:gd name="T3" fmla="*/ 19 h 22"/>
                <a:gd name="T4" fmla="*/ 10 w 35"/>
                <a:gd name="T5" fmla="*/ 12 h 22"/>
                <a:gd name="T6" fmla="*/ 20 w 35"/>
                <a:gd name="T7" fmla="*/ 4 h 22"/>
                <a:gd name="T8" fmla="*/ 32 w 35"/>
                <a:gd name="T9" fmla="*/ 0 h 22"/>
                <a:gd name="T10" fmla="*/ 35 w 35"/>
                <a:gd name="T11" fmla="*/ 0 h 22"/>
                <a:gd name="T12" fmla="*/ 34 w 35"/>
                <a:gd name="T13" fmla="*/ 2 h 22"/>
                <a:gd name="T14" fmla="*/ 29 w 35"/>
                <a:gd name="T15" fmla="*/ 6 h 22"/>
                <a:gd name="T16" fmla="*/ 22 w 35"/>
                <a:gd name="T17" fmla="*/ 11 h 22"/>
                <a:gd name="T18" fmla="*/ 14 w 35"/>
                <a:gd name="T19" fmla="*/ 14 h 22"/>
                <a:gd name="T20" fmla="*/ 7 w 35"/>
                <a:gd name="T21" fmla="*/ 19 h 22"/>
                <a:gd name="T22" fmla="*/ 3 w 35"/>
                <a:gd name="T23" fmla="*/ 21 h 22"/>
                <a:gd name="T24" fmla="*/ 0 w 35"/>
                <a:gd name="T25" fmla="*/ 22 h 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5"/>
                <a:gd name="T40" fmla="*/ 0 h 22"/>
                <a:gd name="T41" fmla="*/ 35 w 35"/>
                <a:gd name="T42" fmla="*/ 22 h 2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5" h="22">
                  <a:moveTo>
                    <a:pt x="0" y="22"/>
                  </a:moveTo>
                  <a:lnTo>
                    <a:pt x="3" y="19"/>
                  </a:lnTo>
                  <a:lnTo>
                    <a:pt x="10" y="12"/>
                  </a:lnTo>
                  <a:lnTo>
                    <a:pt x="20" y="4"/>
                  </a:lnTo>
                  <a:lnTo>
                    <a:pt x="32" y="0"/>
                  </a:lnTo>
                  <a:lnTo>
                    <a:pt x="35" y="0"/>
                  </a:lnTo>
                  <a:lnTo>
                    <a:pt x="34" y="2"/>
                  </a:lnTo>
                  <a:lnTo>
                    <a:pt x="29" y="6"/>
                  </a:lnTo>
                  <a:lnTo>
                    <a:pt x="22" y="11"/>
                  </a:lnTo>
                  <a:lnTo>
                    <a:pt x="14" y="14"/>
                  </a:lnTo>
                  <a:lnTo>
                    <a:pt x="7" y="19"/>
                  </a:lnTo>
                  <a:lnTo>
                    <a:pt x="3" y="21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57" name="Freeform 98"/>
            <p:cNvSpPr>
              <a:spLocks noChangeArrowheads="1"/>
            </p:cNvSpPr>
            <p:nvPr/>
          </p:nvSpPr>
          <p:spPr bwMode="auto">
            <a:xfrm>
              <a:off x="691" y="737"/>
              <a:ext cx="18" cy="2"/>
            </a:xfrm>
            <a:custGeom>
              <a:avLst/>
              <a:gdLst>
                <a:gd name="T0" fmla="*/ 0 w 35"/>
                <a:gd name="T1" fmla="*/ 0 h 4"/>
                <a:gd name="T2" fmla="*/ 35 w 35"/>
                <a:gd name="T3" fmla="*/ 4 h 4"/>
                <a:gd name="T4" fmla="*/ 0 w 35"/>
                <a:gd name="T5" fmla="*/ 0 h 4"/>
                <a:gd name="T6" fmla="*/ 0 60000 65536"/>
                <a:gd name="T7" fmla="*/ 0 60000 65536"/>
                <a:gd name="T8" fmla="*/ 0 60000 65536"/>
                <a:gd name="T9" fmla="*/ 0 w 35"/>
                <a:gd name="T10" fmla="*/ 0 h 4"/>
                <a:gd name="T11" fmla="*/ 35 w 35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" h="4">
                  <a:moveTo>
                    <a:pt x="0" y="0"/>
                  </a:moveTo>
                  <a:lnTo>
                    <a:pt x="35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58" name="Freeform 99"/>
            <p:cNvSpPr>
              <a:spLocks noChangeArrowheads="1"/>
            </p:cNvSpPr>
            <p:nvPr/>
          </p:nvSpPr>
          <p:spPr bwMode="auto">
            <a:xfrm>
              <a:off x="728" y="740"/>
              <a:ext cx="38" cy="6"/>
            </a:xfrm>
            <a:custGeom>
              <a:avLst/>
              <a:gdLst>
                <a:gd name="T0" fmla="*/ 0 w 77"/>
                <a:gd name="T1" fmla="*/ 0 h 11"/>
                <a:gd name="T2" fmla="*/ 77 w 77"/>
                <a:gd name="T3" fmla="*/ 11 h 11"/>
                <a:gd name="T4" fmla="*/ 0 w 77"/>
                <a:gd name="T5" fmla="*/ 0 h 11"/>
                <a:gd name="T6" fmla="*/ 0 60000 65536"/>
                <a:gd name="T7" fmla="*/ 0 60000 65536"/>
                <a:gd name="T8" fmla="*/ 0 60000 65536"/>
                <a:gd name="T9" fmla="*/ 0 w 77"/>
                <a:gd name="T10" fmla="*/ 0 h 11"/>
                <a:gd name="T11" fmla="*/ 77 w 77"/>
                <a:gd name="T12" fmla="*/ 11 h 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" h="11">
                  <a:moveTo>
                    <a:pt x="0" y="0"/>
                  </a:moveTo>
                  <a:lnTo>
                    <a:pt x="77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59" name="Freeform 100"/>
            <p:cNvSpPr>
              <a:spLocks noChangeArrowheads="1"/>
            </p:cNvSpPr>
            <p:nvPr/>
          </p:nvSpPr>
          <p:spPr bwMode="auto">
            <a:xfrm>
              <a:off x="777" y="749"/>
              <a:ext cx="15" cy="1"/>
            </a:xfrm>
            <a:custGeom>
              <a:avLst/>
              <a:gdLst>
                <a:gd name="T0" fmla="*/ 31 w 31"/>
                <a:gd name="T1" fmla="*/ 4 h 4"/>
                <a:gd name="T2" fmla="*/ 0 w 31"/>
                <a:gd name="T3" fmla="*/ 0 h 4"/>
                <a:gd name="T4" fmla="*/ 31 w 31"/>
                <a:gd name="T5" fmla="*/ 4 h 4"/>
                <a:gd name="T6" fmla="*/ 0 60000 65536"/>
                <a:gd name="T7" fmla="*/ 0 60000 65536"/>
                <a:gd name="T8" fmla="*/ 0 60000 65536"/>
                <a:gd name="T9" fmla="*/ 0 w 31"/>
                <a:gd name="T10" fmla="*/ 0 h 4"/>
                <a:gd name="T11" fmla="*/ 31 w 31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" h="4">
                  <a:moveTo>
                    <a:pt x="31" y="4"/>
                  </a:moveTo>
                  <a:lnTo>
                    <a:pt x="0" y="0"/>
                  </a:lnTo>
                  <a:lnTo>
                    <a:pt x="3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60" name="Freeform 101"/>
            <p:cNvSpPr>
              <a:spLocks noChangeArrowheads="1"/>
            </p:cNvSpPr>
            <p:nvPr/>
          </p:nvSpPr>
          <p:spPr bwMode="auto">
            <a:xfrm>
              <a:off x="812" y="754"/>
              <a:ext cx="45" cy="10"/>
            </a:xfrm>
            <a:custGeom>
              <a:avLst/>
              <a:gdLst>
                <a:gd name="T0" fmla="*/ 0 w 88"/>
                <a:gd name="T1" fmla="*/ 0 h 18"/>
                <a:gd name="T2" fmla="*/ 8 w 88"/>
                <a:gd name="T3" fmla="*/ 1 h 18"/>
                <a:gd name="T4" fmla="*/ 20 w 88"/>
                <a:gd name="T5" fmla="*/ 3 h 18"/>
                <a:gd name="T6" fmla="*/ 35 w 88"/>
                <a:gd name="T7" fmla="*/ 7 h 18"/>
                <a:gd name="T8" fmla="*/ 50 w 88"/>
                <a:gd name="T9" fmla="*/ 10 h 18"/>
                <a:gd name="T10" fmla="*/ 64 w 88"/>
                <a:gd name="T11" fmla="*/ 12 h 18"/>
                <a:gd name="T12" fmla="*/ 77 w 88"/>
                <a:gd name="T13" fmla="*/ 16 h 18"/>
                <a:gd name="T14" fmla="*/ 85 w 88"/>
                <a:gd name="T15" fmla="*/ 17 h 18"/>
                <a:gd name="T16" fmla="*/ 88 w 88"/>
                <a:gd name="T17" fmla="*/ 18 h 18"/>
                <a:gd name="T18" fmla="*/ 0 w 88"/>
                <a:gd name="T19" fmla="*/ 0 h 1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8"/>
                <a:gd name="T31" fmla="*/ 0 h 18"/>
                <a:gd name="T32" fmla="*/ 88 w 88"/>
                <a:gd name="T33" fmla="*/ 18 h 1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8" h="18">
                  <a:moveTo>
                    <a:pt x="0" y="0"/>
                  </a:moveTo>
                  <a:lnTo>
                    <a:pt x="8" y="1"/>
                  </a:lnTo>
                  <a:lnTo>
                    <a:pt x="20" y="3"/>
                  </a:lnTo>
                  <a:lnTo>
                    <a:pt x="35" y="7"/>
                  </a:lnTo>
                  <a:lnTo>
                    <a:pt x="50" y="10"/>
                  </a:lnTo>
                  <a:lnTo>
                    <a:pt x="64" y="12"/>
                  </a:lnTo>
                  <a:lnTo>
                    <a:pt x="77" y="16"/>
                  </a:lnTo>
                  <a:lnTo>
                    <a:pt x="85" y="17"/>
                  </a:lnTo>
                  <a:lnTo>
                    <a:pt x="88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61" name="Freeform 102"/>
            <p:cNvSpPr>
              <a:spLocks noChangeArrowheads="1"/>
            </p:cNvSpPr>
            <p:nvPr/>
          </p:nvSpPr>
          <p:spPr bwMode="auto">
            <a:xfrm>
              <a:off x="876" y="767"/>
              <a:ext cx="25" cy="5"/>
            </a:xfrm>
            <a:custGeom>
              <a:avLst/>
              <a:gdLst>
                <a:gd name="T0" fmla="*/ 0 w 50"/>
                <a:gd name="T1" fmla="*/ 0 h 10"/>
                <a:gd name="T2" fmla="*/ 50 w 50"/>
                <a:gd name="T3" fmla="*/ 10 h 10"/>
                <a:gd name="T4" fmla="*/ 0 w 50"/>
                <a:gd name="T5" fmla="*/ 0 h 10"/>
                <a:gd name="T6" fmla="*/ 0 60000 65536"/>
                <a:gd name="T7" fmla="*/ 0 60000 65536"/>
                <a:gd name="T8" fmla="*/ 0 60000 65536"/>
                <a:gd name="T9" fmla="*/ 0 w 50"/>
                <a:gd name="T10" fmla="*/ 0 h 10"/>
                <a:gd name="T11" fmla="*/ 50 w 50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" h="10">
                  <a:moveTo>
                    <a:pt x="0" y="0"/>
                  </a:moveTo>
                  <a:lnTo>
                    <a:pt x="5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62" name="Freeform 103"/>
            <p:cNvSpPr>
              <a:spLocks noChangeArrowheads="1"/>
            </p:cNvSpPr>
            <p:nvPr/>
          </p:nvSpPr>
          <p:spPr bwMode="auto">
            <a:xfrm>
              <a:off x="631" y="726"/>
              <a:ext cx="18" cy="10"/>
            </a:xfrm>
            <a:custGeom>
              <a:avLst/>
              <a:gdLst>
                <a:gd name="T0" fmla="*/ 0 w 36"/>
                <a:gd name="T1" fmla="*/ 22 h 22"/>
                <a:gd name="T2" fmla="*/ 2 w 36"/>
                <a:gd name="T3" fmla="*/ 18 h 22"/>
                <a:gd name="T4" fmla="*/ 9 w 36"/>
                <a:gd name="T5" fmla="*/ 12 h 22"/>
                <a:gd name="T6" fmla="*/ 19 w 36"/>
                <a:gd name="T7" fmla="*/ 5 h 22"/>
                <a:gd name="T8" fmla="*/ 32 w 36"/>
                <a:gd name="T9" fmla="*/ 0 h 22"/>
                <a:gd name="T10" fmla="*/ 36 w 36"/>
                <a:gd name="T11" fmla="*/ 0 h 22"/>
                <a:gd name="T12" fmla="*/ 34 w 36"/>
                <a:gd name="T13" fmla="*/ 2 h 22"/>
                <a:gd name="T14" fmla="*/ 29 w 36"/>
                <a:gd name="T15" fmla="*/ 6 h 22"/>
                <a:gd name="T16" fmla="*/ 22 w 36"/>
                <a:gd name="T17" fmla="*/ 10 h 22"/>
                <a:gd name="T18" fmla="*/ 15 w 36"/>
                <a:gd name="T19" fmla="*/ 14 h 22"/>
                <a:gd name="T20" fmla="*/ 7 w 36"/>
                <a:gd name="T21" fmla="*/ 18 h 22"/>
                <a:gd name="T22" fmla="*/ 2 w 36"/>
                <a:gd name="T23" fmla="*/ 21 h 22"/>
                <a:gd name="T24" fmla="*/ 0 w 36"/>
                <a:gd name="T25" fmla="*/ 22 h 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6"/>
                <a:gd name="T40" fmla="*/ 0 h 22"/>
                <a:gd name="T41" fmla="*/ 36 w 36"/>
                <a:gd name="T42" fmla="*/ 22 h 2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6" h="22">
                  <a:moveTo>
                    <a:pt x="0" y="22"/>
                  </a:moveTo>
                  <a:lnTo>
                    <a:pt x="2" y="18"/>
                  </a:lnTo>
                  <a:lnTo>
                    <a:pt x="9" y="12"/>
                  </a:lnTo>
                  <a:lnTo>
                    <a:pt x="19" y="5"/>
                  </a:lnTo>
                  <a:lnTo>
                    <a:pt x="32" y="0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29" y="6"/>
                  </a:lnTo>
                  <a:lnTo>
                    <a:pt x="22" y="10"/>
                  </a:lnTo>
                  <a:lnTo>
                    <a:pt x="15" y="14"/>
                  </a:lnTo>
                  <a:lnTo>
                    <a:pt x="7" y="18"/>
                  </a:lnTo>
                  <a:lnTo>
                    <a:pt x="2" y="21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63" name="Freeform 104"/>
            <p:cNvSpPr>
              <a:spLocks noChangeArrowheads="1"/>
            </p:cNvSpPr>
            <p:nvPr/>
          </p:nvSpPr>
          <p:spPr bwMode="auto">
            <a:xfrm>
              <a:off x="678" y="721"/>
              <a:ext cx="17" cy="2"/>
            </a:xfrm>
            <a:custGeom>
              <a:avLst/>
              <a:gdLst>
                <a:gd name="T0" fmla="*/ 0 w 36"/>
                <a:gd name="T1" fmla="*/ 0 h 4"/>
                <a:gd name="T2" fmla="*/ 36 w 36"/>
                <a:gd name="T3" fmla="*/ 4 h 4"/>
                <a:gd name="T4" fmla="*/ 0 w 36"/>
                <a:gd name="T5" fmla="*/ 0 h 4"/>
                <a:gd name="T6" fmla="*/ 0 60000 65536"/>
                <a:gd name="T7" fmla="*/ 0 60000 65536"/>
                <a:gd name="T8" fmla="*/ 0 60000 65536"/>
                <a:gd name="T9" fmla="*/ 0 w 36"/>
                <a:gd name="T10" fmla="*/ 0 h 4"/>
                <a:gd name="T11" fmla="*/ 36 w 36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" h="4">
                  <a:moveTo>
                    <a:pt x="0" y="0"/>
                  </a:moveTo>
                  <a:lnTo>
                    <a:pt x="36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64" name="Freeform 105"/>
            <p:cNvSpPr>
              <a:spLocks noChangeArrowheads="1"/>
            </p:cNvSpPr>
            <p:nvPr/>
          </p:nvSpPr>
          <p:spPr bwMode="auto">
            <a:xfrm>
              <a:off x="715" y="724"/>
              <a:ext cx="38" cy="6"/>
            </a:xfrm>
            <a:custGeom>
              <a:avLst/>
              <a:gdLst>
                <a:gd name="T0" fmla="*/ 0 w 76"/>
                <a:gd name="T1" fmla="*/ 0 h 10"/>
                <a:gd name="T2" fmla="*/ 76 w 76"/>
                <a:gd name="T3" fmla="*/ 10 h 10"/>
                <a:gd name="T4" fmla="*/ 0 w 76"/>
                <a:gd name="T5" fmla="*/ 0 h 10"/>
                <a:gd name="T6" fmla="*/ 0 60000 65536"/>
                <a:gd name="T7" fmla="*/ 0 60000 65536"/>
                <a:gd name="T8" fmla="*/ 0 60000 65536"/>
                <a:gd name="T9" fmla="*/ 0 w 76"/>
                <a:gd name="T10" fmla="*/ 0 h 10"/>
                <a:gd name="T11" fmla="*/ 76 w 76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" h="10">
                  <a:moveTo>
                    <a:pt x="0" y="0"/>
                  </a:moveTo>
                  <a:lnTo>
                    <a:pt x="76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65" name="Freeform 106"/>
            <p:cNvSpPr>
              <a:spLocks noChangeArrowheads="1"/>
            </p:cNvSpPr>
            <p:nvPr/>
          </p:nvSpPr>
          <p:spPr bwMode="auto">
            <a:xfrm>
              <a:off x="765" y="733"/>
              <a:ext cx="14" cy="2"/>
            </a:xfrm>
            <a:custGeom>
              <a:avLst/>
              <a:gdLst>
                <a:gd name="T0" fmla="*/ 29 w 29"/>
                <a:gd name="T1" fmla="*/ 3 h 3"/>
                <a:gd name="T2" fmla="*/ 0 w 29"/>
                <a:gd name="T3" fmla="*/ 0 h 3"/>
                <a:gd name="T4" fmla="*/ 29 w 29"/>
                <a:gd name="T5" fmla="*/ 3 h 3"/>
                <a:gd name="T6" fmla="*/ 0 60000 65536"/>
                <a:gd name="T7" fmla="*/ 0 60000 65536"/>
                <a:gd name="T8" fmla="*/ 0 60000 65536"/>
                <a:gd name="T9" fmla="*/ 0 w 29"/>
                <a:gd name="T10" fmla="*/ 0 h 3"/>
                <a:gd name="T11" fmla="*/ 29 w 29"/>
                <a:gd name="T12" fmla="*/ 3 h 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" h="3">
                  <a:moveTo>
                    <a:pt x="29" y="3"/>
                  </a:moveTo>
                  <a:lnTo>
                    <a:pt x="0" y="0"/>
                  </a:lnTo>
                  <a:lnTo>
                    <a:pt x="29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66" name="Freeform 107"/>
            <p:cNvSpPr>
              <a:spLocks noChangeArrowheads="1"/>
            </p:cNvSpPr>
            <p:nvPr/>
          </p:nvSpPr>
          <p:spPr bwMode="auto">
            <a:xfrm>
              <a:off x="799" y="739"/>
              <a:ext cx="43" cy="9"/>
            </a:xfrm>
            <a:custGeom>
              <a:avLst/>
              <a:gdLst>
                <a:gd name="T0" fmla="*/ 0 w 87"/>
                <a:gd name="T1" fmla="*/ 0 h 18"/>
                <a:gd name="T2" fmla="*/ 8 w 87"/>
                <a:gd name="T3" fmla="*/ 1 h 18"/>
                <a:gd name="T4" fmla="*/ 20 w 87"/>
                <a:gd name="T5" fmla="*/ 3 h 18"/>
                <a:gd name="T6" fmla="*/ 34 w 87"/>
                <a:gd name="T7" fmla="*/ 6 h 18"/>
                <a:gd name="T8" fmla="*/ 49 w 87"/>
                <a:gd name="T9" fmla="*/ 10 h 18"/>
                <a:gd name="T10" fmla="*/ 62 w 87"/>
                <a:gd name="T11" fmla="*/ 12 h 18"/>
                <a:gd name="T12" fmla="*/ 75 w 87"/>
                <a:gd name="T13" fmla="*/ 16 h 18"/>
                <a:gd name="T14" fmla="*/ 83 w 87"/>
                <a:gd name="T15" fmla="*/ 17 h 18"/>
                <a:gd name="T16" fmla="*/ 87 w 87"/>
                <a:gd name="T17" fmla="*/ 18 h 18"/>
                <a:gd name="T18" fmla="*/ 0 w 87"/>
                <a:gd name="T19" fmla="*/ 0 h 1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7"/>
                <a:gd name="T31" fmla="*/ 0 h 18"/>
                <a:gd name="T32" fmla="*/ 87 w 87"/>
                <a:gd name="T33" fmla="*/ 18 h 1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7" h="18">
                  <a:moveTo>
                    <a:pt x="0" y="0"/>
                  </a:moveTo>
                  <a:lnTo>
                    <a:pt x="8" y="1"/>
                  </a:lnTo>
                  <a:lnTo>
                    <a:pt x="20" y="3"/>
                  </a:lnTo>
                  <a:lnTo>
                    <a:pt x="34" y="6"/>
                  </a:lnTo>
                  <a:lnTo>
                    <a:pt x="49" y="10"/>
                  </a:lnTo>
                  <a:lnTo>
                    <a:pt x="62" y="12"/>
                  </a:lnTo>
                  <a:lnTo>
                    <a:pt x="75" y="16"/>
                  </a:lnTo>
                  <a:lnTo>
                    <a:pt x="83" y="17"/>
                  </a:lnTo>
                  <a:lnTo>
                    <a:pt x="87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67" name="Freeform 108"/>
            <p:cNvSpPr>
              <a:spLocks noChangeArrowheads="1"/>
            </p:cNvSpPr>
            <p:nvPr/>
          </p:nvSpPr>
          <p:spPr bwMode="auto">
            <a:xfrm>
              <a:off x="862" y="751"/>
              <a:ext cx="25" cy="6"/>
            </a:xfrm>
            <a:custGeom>
              <a:avLst/>
              <a:gdLst>
                <a:gd name="T0" fmla="*/ 0 w 50"/>
                <a:gd name="T1" fmla="*/ 0 h 10"/>
                <a:gd name="T2" fmla="*/ 50 w 50"/>
                <a:gd name="T3" fmla="*/ 10 h 10"/>
                <a:gd name="T4" fmla="*/ 0 w 50"/>
                <a:gd name="T5" fmla="*/ 0 h 10"/>
                <a:gd name="T6" fmla="*/ 0 60000 65536"/>
                <a:gd name="T7" fmla="*/ 0 60000 65536"/>
                <a:gd name="T8" fmla="*/ 0 60000 65536"/>
                <a:gd name="T9" fmla="*/ 0 w 50"/>
                <a:gd name="T10" fmla="*/ 0 h 10"/>
                <a:gd name="T11" fmla="*/ 50 w 50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" h="10">
                  <a:moveTo>
                    <a:pt x="0" y="0"/>
                  </a:moveTo>
                  <a:lnTo>
                    <a:pt x="5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68" name="Freeform 109"/>
            <p:cNvSpPr>
              <a:spLocks noChangeArrowheads="1"/>
            </p:cNvSpPr>
            <p:nvPr/>
          </p:nvSpPr>
          <p:spPr bwMode="auto">
            <a:xfrm>
              <a:off x="621" y="709"/>
              <a:ext cx="17" cy="11"/>
            </a:xfrm>
            <a:custGeom>
              <a:avLst/>
              <a:gdLst>
                <a:gd name="T0" fmla="*/ 0 w 35"/>
                <a:gd name="T1" fmla="*/ 22 h 22"/>
                <a:gd name="T2" fmla="*/ 2 w 35"/>
                <a:gd name="T3" fmla="*/ 18 h 22"/>
                <a:gd name="T4" fmla="*/ 9 w 35"/>
                <a:gd name="T5" fmla="*/ 11 h 22"/>
                <a:gd name="T6" fmla="*/ 18 w 35"/>
                <a:gd name="T7" fmla="*/ 4 h 22"/>
                <a:gd name="T8" fmla="*/ 31 w 35"/>
                <a:gd name="T9" fmla="*/ 0 h 22"/>
                <a:gd name="T10" fmla="*/ 35 w 35"/>
                <a:gd name="T11" fmla="*/ 0 h 22"/>
                <a:gd name="T12" fmla="*/ 33 w 35"/>
                <a:gd name="T13" fmla="*/ 2 h 22"/>
                <a:gd name="T14" fmla="*/ 29 w 35"/>
                <a:gd name="T15" fmla="*/ 6 h 22"/>
                <a:gd name="T16" fmla="*/ 22 w 35"/>
                <a:gd name="T17" fmla="*/ 10 h 22"/>
                <a:gd name="T18" fmla="*/ 14 w 35"/>
                <a:gd name="T19" fmla="*/ 14 h 22"/>
                <a:gd name="T20" fmla="*/ 7 w 35"/>
                <a:gd name="T21" fmla="*/ 18 h 22"/>
                <a:gd name="T22" fmla="*/ 2 w 35"/>
                <a:gd name="T23" fmla="*/ 21 h 22"/>
                <a:gd name="T24" fmla="*/ 0 w 35"/>
                <a:gd name="T25" fmla="*/ 22 h 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5"/>
                <a:gd name="T40" fmla="*/ 0 h 22"/>
                <a:gd name="T41" fmla="*/ 35 w 35"/>
                <a:gd name="T42" fmla="*/ 22 h 2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5" h="22">
                  <a:moveTo>
                    <a:pt x="0" y="22"/>
                  </a:moveTo>
                  <a:lnTo>
                    <a:pt x="2" y="18"/>
                  </a:lnTo>
                  <a:lnTo>
                    <a:pt x="9" y="11"/>
                  </a:lnTo>
                  <a:lnTo>
                    <a:pt x="18" y="4"/>
                  </a:lnTo>
                  <a:lnTo>
                    <a:pt x="31" y="0"/>
                  </a:lnTo>
                  <a:lnTo>
                    <a:pt x="35" y="0"/>
                  </a:lnTo>
                  <a:lnTo>
                    <a:pt x="33" y="2"/>
                  </a:lnTo>
                  <a:lnTo>
                    <a:pt x="29" y="6"/>
                  </a:lnTo>
                  <a:lnTo>
                    <a:pt x="22" y="10"/>
                  </a:lnTo>
                  <a:lnTo>
                    <a:pt x="14" y="14"/>
                  </a:lnTo>
                  <a:lnTo>
                    <a:pt x="7" y="18"/>
                  </a:lnTo>
                  <a:lnTo>
                    <a:pt x="2" y="21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69" name="Freeform 110"/>
            <p:cNvSpPr>
              <a:spLocks noChangeArrowheads="1"/>
            </p:cNvSpPr>
            <p:nvPr/>
          </p:nvSpPr>
          <p:spPr bwMode="auto">
            <a:xfrm>
              <a:off x="667" y="705"/>
              <a:ext cx="17" cy="2"/>
            </a:xfrm>
            <a:custGeom>
              <a:avLst/>
              <a:gdLst>
                <a:gd name="T0" fmla="*/ 0 w 35"/>
                <a:gd name="T1" fmla="*/ 0 h 3"/>
                <a:gd name="T2" fmla="*/ 35 w 35"/>
                <a:gd name="T3" fmla="*/ 3 h 3"/>
                <a:gd name="T4" fmla="*/ 0 w 35"/>
                <a:gd name="T5" fmla="*/ 0 h 3"/>
                <a:gd name="T6" fmla="*/ 0 60000 65536"/>
                <a:gd name="T7" fmla="*/ 0 60000 65536"/>
                <a:gd name="T8" fmla="*/ 0 60000 65536"/>
                <a:gd name="T9" fmla="*/ 0 w 35"/>
                <a:gd name="T10" fmla="*/ 0 h 3"/>
                <a:gd name="T11" fmla="*/ 35 w 35"/>
                <a:gd name="T12" fmla="*/ 3 h 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" h="3">
                  <a:moveTo>
                    <a:pt x="0" y="0"/>
                  </a:moveTo>
                  <a:lnTo>
                    <a:pt x="35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70" name="Freeform 111"/>
            <p:cNvSpPr>
              <a:spLocks noChangeArrowheads="1"/>
            </p:cNvSpPr>
            <p:nvPr/>
          </p:nvSpPr>
          <p:spPr bwMode="auto">
            <a:xfrm>
              <a:off x="704" y="709"/>
              <a:ext cx="38" cy="5"/>
            </a:xfrm>
            <a:custGeom>
              <a:avLst/>
              <a:gdLst>
                <a:gd name="T0" fmla="*/ 0 w 76"/>
                <a:gd name="T1" fmla="*/ 0 h 10"/>
                <a:gd name="T2" fmla="*/ 76 w 76"/>
                <a:gd name="T3" fmla="*/ 10 h 10"/>
                <a:gd name="T4" fmla="*/ 0 w 76"/>
                <a:gd name="T5" fmla="*/ 0 h 10"/>
                <a:gd name="T6" fmla="*/ 0 60000 65536"/>
                <a:gd name="T7" fmla="*/ 0 60000 65536"/>
                <a:gd name="T8" fmla="*/ 0 60000 65536"/>
                <a:gd name="T9" fmla="*/ 0 w 76"/>
                <a:gd name="T10" fmla="*/ 0 h 10"/>
                <a:gd name="T11" fmla="*/ 76 w 76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" h="10">
                  <a:moveTo>
                    <a:pt x="0" y="0"/>
                  </a:moveTo>
                  <a:lnTo>
                    <a:pt x="76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71" name="Freeform 112"/>
            <p:cNvSpPr>
              <a:spLocks noChangeArrowheads="1"/>
            </p:cNvSpPr>
            <p:nvPr/>
          </p:nvSpPr>
          <p:spPr bwMode="auto">
            <a:xfrm>
              <a:off x="754" y="717"/>
              <a:ext cx="15" cy="2"/>
            </a:xfrm>
            <a:custGeom>
              <a:avLst/>
              <a:gdLst>
                <a:gd name="T0" fmla="*/ 31 w 31"/>
                <a:gd name="T1" fmla="*/ 4 h 4"/>
                <a:gd name="T2" fmla="*/ 0 w 31"/>
                <a:gd name="T3" fmla="*/ 0 h 4"/>
                <a:gd name="T4" fmla="*/ 31 w 31"/>
                <a:gd name="T5" fmla="*/ 4 h 4"/>
                <a:gd name="T6" fmla="*/ 0 60000 65536"/>
                <a:gd name="T7" fmla="*/ 0 60000 65536"/>
                <a:gd name="T8" fmla="*/ 0 60000 65536"/>
                <a:gd name="T9" fmla="*/ 0 w 31"/>
                <a:gd name="T10" fmla="*/ 0 h 4"/>
                <a:gd name="T11" fmla="*/ 31 w 31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" h="4">
                  <a:moveTo>
                    <a:pt x="31" y="4"/>
                  </a:moveTo>
                  <a:lnTo>
                    <a:pt x="0" y="0"/>
                  </a:lnTo>
                  <a:lnTo>
                    <a:pt x="3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72" name="Freeform 113"/>
            <p:cNvSpPr>
              <a:spLocks noChangeArrowheads="1"/>
            </p:cNvSpPr>
            <p:nvPr/>
          </p:nvSpPr>
          <p:spPr bwMode="auto">
            <a:xfrm>
              <a:off x="788" y="723"/>
              <a:ext cx="43" cy="9"/>
            </a:xfrm>
            <a:custGeom>
              <a:avLst/>
              <a:gdLst>
                <a:gd name="T0" fmla="*/ 0 w 87"/>
                <a:gd name="T1" fmla="*/ 0 h 19"/>
                <a:gd name="T2" fmla="*/ 8 w 87"/>
                <a:gd name="T3" fmla="*/ 1 h 19"/>
                <a:gd name="T4" fmla="*/ 20 w 87"/>
                <a:gd name="T5" fmla="*/ 4 h 19"/>
                <a:gd name="T6" fmla="*/ 34 w 87"/>
                <a:gd name="T7" fmla="*/ 7 h 19"/>
                <a:gd name="T8" fmla="*/ 49 w 87"/>
                <a:gd name="T9" fmla="*/ 11 h 19"/>
                <a:gd name="T10" fmla="*/ 63 w 87"/>
                <a:gd name="T11" fmla="*/ 13 h 19"/>
                <a:gd name="T12" fmla="*/ 75 w 87"/>
                <a:gd name="T13" fmla="*/ 16 h 19"/>
                <a:gd name="T14" fmla="*/ 83 w 87"/>
                <a:gd name="T15" fmla="*/ 18 h 19"/>
                <a:gd name="T16" fmla="*/ 87 w 87"/>
                <a:gd name="T17" fmla="*/ 19 h 19"/>
                <a:gd name="T18" fmla="*/ 0 w 87"/>
                <a:gd name="T19" fmla="*/ 0 h 1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7"/>
                <a:gd name="T31" fmla="*/ 0 h 19"/>
                <a:gd name="T32" fmla="*/ 87 w 87"/>
                <a:gd name="T33" fmla="*/ 19 h 1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7" h="19">
                  <a:moveTo>
                    <a:pt x="0" y="0"/>
                  </a:moveTo>
                  <a:lnTo>
                    <a:pt x="8" y="1"/>
                  </a:lnTo>
                  <a:lnTo>
                    <a:pt x="20" y="4"/>
                  </a:lnTo>
                  <a:lnTo>
                    <a:pt x="34" y="7"/>
                  </a:lnTo>
                  <a:lnTo>
                    <a:pt x="49" y="11"/>
                  </a:lnTo>
                  <a:lnTo>
                    <a:pt x="63" y="13"/>
                  </a:lnTo>
                  <a:lnTo>
                    <a:pt x="75" y="16"/>
                  </a:lnTo>
                  <a:lnTo>
                    <a:pt x="83" y="18"/>
                  </a:lnTo>
                  <a:lnTo>
                    <a:pt x="87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73" name="Freeform 114"/>
            <p:cNvSpPr>
              <a:spLocks noChangeArrowheads="1"/>
            </p:cNvSpPr>
            <p:nvPr/>
          </p:nvSpPr>
          <p:spPr bwMode="auto">
            <a:xfrm>
              <a:off x="852" y="735"/>
              <a:ext cx="24" cy="6"/>
            </a:xfrm>
            <a:custGeom>
              <a:avLst/>
              <a:gdLst>
                <a:gd name="T0" fmla="*/ 0 w 50"/>
                <a:gd name="T1" fmla="*/ 0 h 10"/>
                <a:gd name="T2" fmla="*/ 50 w 50"/>
                <a:gd name="T3" fmla="*/ 10 h 10"/>
                <a:gd name="T4" fmla="*/ 0 w 50"/>
                <a:gd name="T5" fmla="*/ 0 h 10"/>
                <a:gd name="T6" fmla="*/ 0 60000 65536"/>
                <a:gd name="T7" fmla="*/ 0 60000 65536"/>
                <a:gd name="T8" fmla="*/ 0 60000 65536"/>
                <a:gd name="T9" fmla="*/ 0 w 50"/>
                <a:gd name="T10" fmla="*/ 0 h 10"/>
                <a:gd name="T11" fmla="*/ 50 w 50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" h="10">
                  <a:moveTo>
                    <a:pt x="0" y="0"/>
                  </a:moveTo>
                  <a:lnTo>
                    <a:pt x="5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74" name="Freeform 115"/>
            <p:cNvSpPr>
              <a:spLocks noChangeArrowheads="1"/>
            </p:cNvSpPr>
            <p:nvPr/>
          </p:nvSpPr>
          <p:spPr bwMode="auto">
            <a:xfrm>
              <a:off x="610" y="694"/>
              <a:ext cx="17" cy="11"/>
            </a:xfrm>
            <a:custGeom>
              <a:avLst/>
              <a:gdLst>
                <a:gd name="T0" fmla="*/ 0 w 35"/>
                <a:gd name="T1" fmla="*/ 22 h 22"/>
                <a:gd name="T2" fmla="*/ 2 w 35"/>
                <a:gd name="T3" fmla="*/ 18 h 22"/>
                <a:gd name="T4" fmla="*/ 9 w 35"/>
                <a:gd name="T5" fmla="*/ 11 h 22"/>
                <a:gd name="T6" fmla="*/ 19 w 35"/>
                <a:gd name="T7" fmla="*/ 4 h 22"/>
                <a:gd name="T8" fmla="*/ 31 w 35"/>
                <a:gd name="T9" fmla="*/ 0 h 22"/>
                <a:gd name="T10" fmla="*/ 35 w 35"/>
                <a:gd name="T11" fmla="*/ 0 h 22"/>
                <a:gd name="T12" fmla="*/ 34 w 35"/>
                <a:gd name="T13" fmla="*/ 2 h 22"/>
                <a:gd name="T14" fmla="*/ 29 w 35"/>
                <a:gd name="T15" fmla="*/ 5 h 22"/>
                <a:gd name="T16" fmla="*/ 22 w 35"/>
                <a:gd name="T17" fmla="*/ 9 h 22"/>
                <a:gd name="T18" fmla="*/ 14 w 35"/>
                <a:gd name="T19" fmla="*/ 14 h 22"/>
                <a:gd name="T20" fmla="*/ 7 w 35"/>
                <a:gd name="T21" fmla="*/ 18 h 22"/>
                <a:gd name="T22" fmla="*/ 2 w 35"/>
                <a:gd name="T23" fmla="*/ 20 h 22"/>
                <a:gd name="T24" fmla="*/ 0 w 35"/>
                <a:gd name="T25" fmla="*/ 22 h 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5"/>
                <a:gd name="T40" fmla="*/ 0 h 22"/>
                <a:gd name="T41" fmla="*/ 35 w 35"/>
                <a:gd name="T42" fmla="*/ 22 h 2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5" h="22">
                  <a:moveTo>
                    <a:pt x="0" y="22"/>
                  </a:moveTo>
                  <a:lnTo>
                    <a:pt x="2" y="18"/>
                  </a:lnTo>
                  <a:lnTo>
                    <a:pt x="9" y="11"/>
                  </a:lnTo>
                  <a:lnTo>
                    <a:pt x="19" y="4"/>
                  </a:lnTo>
                  <a:lnTo>
                    <a:pt x="31" y="0"/>
                  </a:lnTo>
                  <a:lnTo>
                    <a:pt x="35" y="0"/>
                  </a:lnTo>
                  <a:lnTo>
                    <a:pt x="34" y="2"/>
                  </a:lnTo>
                  <a:lnTo>
                    <a:pt x="29" y="5"/>
                  </a:lnTo>
                  <a:lnTo>
                    <a:pt x="22" y="9"/>
                  </a:lnTo>
                  <a:lnTo>
                    <a:pt x="14" y="14"/>
                  </a:lnTo>
                  <a:lnTo>
                    <a:pt x="7" y="18"/>
                  </a:lnTo>
                  <a:lnTo>
                    <a:pt x="2" y="2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75" name="Freeform 116"/>
            <p:cNvSpPr>
              <a:spLocks noChangeArrowheads="1"/>
            </p:cNvSpPr>
            <p:nvPr/>
          </p:nvSpPr>
          <p:spPr bwMode="auto">
            <a:xfrm>
              <a:off x="655" y="689"/>
              <a:ext cx="18" cy="2"/>
            </a:xfrm>
            <a:custGeom>
              <a:avLst/>
              <a:gdLst>
                <a:gd name="T0" fmla="*/ 0 w 36"/>
                <a:gd name="T1" fmla="*/ 0 h 4"/>
                <a:gd name="T2" fmla="*/ 36 w 36"/>
                <a:gd name="T3" fmla="*/ 4 h 4"/>
                <a:gd name="T4" fmla="*/ 0 w 36"/>
                <a:gd name="T5" fmla="*/ 0 h 4"/>
                <a:gd name="T6" fmla="*/ 0 60000 65536"/>
                <a:gd name="T7" fmla="*/ 0 60000 65536"/>
                <a:gd name="T8" fmla="*/ 0 60000 65536"/>
                <a:gd name="T9" fmla="*/ 0 w 36"/>
                <a:gd name="T10" fmla="*/ 0 h 4"/>
                <a:gd name="T11" fmla="*/ 36 w 36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" h="4">
                  <a:moveTo>
                    <a:pt x="0" y="0"/>
                  </a:moveTo>
                  <a:lnTo>
                    <a:pt x="36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76" name="Freeform 117"/>
            <p:cNvSpPr>
              <a:spLocks noChangeArrowheads="1"/>
            </p:cNvSpPr>
            <p:nvPr/>
          </p:nvSpPr>
          <p:spPr bwMode="auto">
            <a:xfrm>
              <a:off x="693" y="693"/>
              <a:ext cx="38" cy="5"/>
            </a:xfrm>
            <a:custGeom>
              <a:avLst/>
              <a:gdLst>
                <a:gd name="T0" fmla="*/ 0 w 76"/>
                <a:gd name="T1" fmla="*/ 0 h 11"/>
                <a:gd name="T2" fmla="*/ 76 w 76"/>
                <a:gd name="T3" fmla="*/ 11 h 11"/>
                <a:gd name="T4" fmla="*/ 0 w 76"/>
                <a:gd name="T5" fmla="*/ 0 h 11"/>
                <a:gd name="T6" fmla="*/ 0 60000 65536"/>
                <a:gd name="T7" fmla="*/ 0 60000 65536"/>
                <a:gd name="T8" fmla="*/ 0 60000 65536"/>
                <a:gd name="T9" fmla="*/ 0 w 76"/>
                <a:gd name="T10" fmla="*/ 0 h 11"/>
                <a:gd name="T11" fmla="*/ 76 w 76"/>
                <a:gd name="T12" fmla="*/ 11 h 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" h="11">
                  <a:moveTo>
                    <a:pt x="0" y="0"/>
                  </a:moveTo>
                  <a:lnTo>
                    <a:pt x="76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77" name="Freeform 118"/>
            <p:cNvSpPr>
              <a:spLocks noChangeArrowheads="1"/>
            </p:cNvSpPr>
            <p:nvPr/>
          </p:nvSpPr>
          <p:spPr bwMode="auto">
            <a:xfrm>
              <a:off x="743" y="701"/>
              <a:ext cx="15" cy="2"/>
            </a:xfrm>
            <a:custGeom>
              <a:avLst/>
              <a:gdLst>
                <a:gd name="T0" fmla="*/ 31 w 31"/>
                <a:gd name="T1" fmla="*/ 4 h 4"/>
                <a:gd name="T2" fmla="*/ 0 w 31"/>
                <a:gd name="T3" fmla="*/ 0 h 4"/>
                <a:gd name="T4" fmla="*/ 31 w 31"/>
                <a:gd name="T5" fmla="*/ 4 h 4"/>
                <a:gd name="T6" fmla="*/ 0 60000 65536"/>
                <a:gd name="T7" fmla="*/ 0 60000 65536"/>
                <a:gd name="T8" fmla="*/ 0 60000 65536"/>
                <a:gd name="T9" fmla="*/ 0 w 31"/>
                <a:gd name="T10" fmla="*/ 0 h 4"/>
                <a:gd name="T11" fmla="*/ 31 w 31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" h="4">
                  <a:moveTo>
                    <a:pt x="31" y="4"/>
                  </a:moveTo>
                  <a:lnTo>
                    <a:pt x="0" y="0"/>
                  </a:lnTo>
                  <a:lnTo>
                    <a:pt x="3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78" name="Freeform 119"/>
            <p:cNvSpPr>
              <a:spLocks noChangeArrowheads="1"/>
            </p:cNvSpPr>
            <p:nvPr/>
          </p:nvSpPr>
          <p:spPr bwMode="auto">
            <a:xfrm>
              <a:off x="777" y="707"/>
              <a:ext cx="43" cy="9"/>
            </a:xfrm>
            <a:custGeom>
              <a:avLst/>
              <a:gdLst>
                <a:gd name="T0" fmla="*/ 0 w 87"/>
                <a:gd name="T1" fmla="*/ 0 h 18"/>
                <a:gd name="T2" fmla="*/ 8 w 87"/>
                <a:gd name="T3" fmla="*/ 1 h 18"/>
                <a:gd name="T4" fmla="*/ 20 w 87"/>
                <a:gd name="T5" fmla="*/ 3 h 18"/>
                <a:gd name="T6" fmla="*/ 34 w 87"/>
                <a:gd name="T7" fmla="*/ 7 h 18"/>
                <a:gd name="T8" fmla="*/ 49 w 87"/>
                <a:gd name="T9" fmla="*/ 10 h 18"/>
                <a:gd name="T10" fmla="*/ 64 w 87"/>
                <a:gd name="T11" fmla="*/ 13 h 18"/>
                <a:gd name="T12" fmla="*/ 75 w 87"/>
                <a:gd name="T13" fmla="*/ 16 h 18"/>
                <a:gd name="T14" fmla="*/ 83 w 87"/>
                <a:gd name="T15" fmla="*/ 17 h 18"/>
                <a:gd name="T16" fmla="*/ 87 w 87"/>
                <a:gd name="T17" fmla="*/ 18 h 18"/>
                <a:gd name="T18" fmla="*/ 0 w 87"/>
                <a:gd name="T19" fmla="*/ 0 h 1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7"/>
                <a:gd name="T31" fmla="*/ 0 h 18"/>
                <a:gd name="T32" fmla="*/ 87 w 87"/>
                <a:gd name="T33" fmla="*/ 18 h 1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7" h="18">
                  <a:moveTo>
                    <a:pt x="0" y="0"/>
                  </a:moveTo>
                  <a:lnTo>
                    <a:pt x="8" y="1"/>
                  </a:lnTo>
                  <a:lnTo>
                    <a:pt x="20" y="3"/>
                  </a:lnTo>
                  <a:lnTo>
                    <a:pt x="34" y="7"/>
                  </a:lnTo>
                  <a:lnTo>
                    <a:pt x="49" y="10"/>
                  </a:lnTo>
                  <a:lnTo>
                    <a:pt x="64" y="13"/>
                  </a:lnTo>
                  <a:lnTo>
                    <a:pt x="75" y="16"/>
                  </a:lnTo>
                  <a:lnTo>
                    <a:pt x="83" y="17"/>
                  </a:lnTo>
                  <a:lnTo>
                    <a:pt x="87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79" name="Freeform 120"/>
            <p:cNvSpPr>
              <a:spLocks noChangeArrowheads="1"/>
            </p:cNvSpPr>
            <p:nvPr/>
          </p:nvSpPr>
          <p:spPr bwMode="auto">
            <a:xfrm>
              <a:off x="841" y="720"/>
              <a:ext cx="24" cy="5"/>
            </a:xfrm>
            <a:custGeom>
              <a:avLst/>
              <a:gdLst>
                <a:gd name="T0" fmla="*/ 0 w 50"/>
                <a:gd name="T1" fmla="*/ 0 h 10"/>
                <a:gd name="T2" fmla="*/ 50 w 50"/>
                <a:gd name="T3" fmla="*/ 10 h 10"/>
                <a:gd name="T4" fmla="*/ 0 w 50"/>
                <a:gd name="T5" fmla="*/ 0 h 10"/>
                <a:gd name="T6" fmla="*/ 0 60000 65536"/>
                <a:gd name="T7" fmla="*/ 0 60000 65536"/>
                <a:gd name="T8" fmla="*/ 0 60000 65536"/>
                <a:gd name="T9" fmla="*/ 0 w 50"/>
                <a:gd name="T10" fmla="*/ 0 h 10"/>
                <a:gd name="T11" fmla="*/ 50 w 50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" h="10">
                  <a:moveTo>
                    <a:pt x="0" y="0"/>
                  </a:moveTo>
                  <a:lnTo>
                    <a:pt x="5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80" name="Freeform 121"/>
            <p:cNvSpPr>
              <a:spLocks noChangeArrowheads="1"/>
            </p:cNvSpPr>
            <p:nvPr/>
          </p:nvSpPr>
          <p:spPr bwMode="auto">
            <a:xfrm>
              <a:off x="593" y="676"/>
              <a:ext cx="18" cy="11"/>
            </a:xfrm>
            <a:custGeom>
              <a:avLst/>
              <a:gdLst>
                <a:gd name="T0" fmla="*/ 0 w 36"/>
                <a:gd name="T1" fmla="*/ 22 h 22"/>
                <a:gd name="T2" fmla="*/ 2 w 36"/>
                <a:gd name="T3" fmla="*/ 18 h 22"/>
                <a:gd name="T4" fmla="*/ 9 w 36"/>
                <a:gd name="T5" fmla="*/ 11 h 22"/>
                <a:gd name="T6" fmla="*/ 19 w 36"/>
                <a:gd name="T7" fmla="*/ 5 h 22"/>
                <a:gd name="T8" fmla="*/ 32 w 36"/>
                <a:gd name="T9" fmla="*/ 0 h 22"/>
                <a:gd name="T10" fmla="*/ 36 w 36"/>
                <a:gd name="T11" fmla="*/ 0 h 22"/>
                <a:gd name="T12" fmla="*/ 34 w 36"/>
                <a:gd name="T13" fmla="*/ 2 h 22"/>
                <a:gd name="T14" fmla="*/ 30 w 36"/>
                <a:gd name="T15" fmla="*/ 6 h 22"/>
                <a:gd name="T16" fmla="*/ 23 w 36"/>
                <a:gd name="T17" fmla="*/ 10 h 22"/>
                <a:gd name="T18" fmla="*/ 15 w 36"/>
                <a:gd name="T19" fmla="*/ 14 h 22"/>
                <a:gd name="T20" fmla="*/ 7 w 36"/>
                <a:gd name="T21" fmla="*/ 18 h 22"/>
                <a:gd name="T22" fmla="*/ 2 w 36"/>
                <a:gd name="T23" fmla="*/ 21 h 22"/>
                <a:gd name="T24" fmla="*/ 0 w 36"/>
                <a:gd name="T25" fmla="*/ 22 h 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6"/>
                <a:gd name="T40" fmla="*/ 0 h 22"/>
                <a:gd name="T41" fmla="*/ 36 w 36"/>
                <a:gd name="T42" fmla="*/ 22 h 2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6" h="22">
                  <a:moveTo>
                    <a:pt x="0" y="22"/>
                  </a:moveTo>
                  <a:lnTo>
                    <a:pt x="2" y="18"/>
                  </a:lnTo>
                  <a:lnTo>
                    <a:pt x="9" y="11"/>
                  </a:lnTo>
                  <a:lnTo>
                    <a:pt x="19" y="5"/>
                  </a:lnTo>
                  <a:lnTo>
                    <a:pt x="32" y="0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30" y="6"/>
                  </a:lnTo>
                  <a:lnTo>
                    <a:pt x="23" y="10"/>
                  </a:lnTo>
                  <a:lnTo>
                    <a:pt x="15" y="14"/>
                  </a:lnTo>
                  <a:lnTo>
                    <a:pt x="7" y="18"/>
                  </a:lnTo>
                  <a:lnTo>
                    <a:pt x="2" y="21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81" name="Freeform 122"/>
            <p:cNvSpPr>
              <a:spLocks noChangeArrowheads="1"/>
            </p:cNvSpPr>
            <p:nvPr/>
          </p:nvSpPr>
          <p:spPr bwMode="auto">
            <a:xfrm>
              <a:off x="640" y="672"/>
              <a:ext cx="17" cy="2"/>
            </a:xfrm>
            <a:custGeom>
              <a:avLst/>
              <a:gdLst>
                <a:gd name="T0" fmla="*/ 0 w 36"/>
                <a:gd name="T1" fmla="*/ 0 h 3"/>
                <a:gd name="T2" fmla="*/ 36 w 36"/>
                <a:gd name="T3" fmla="*/ 3 h 3"/>
                <a:gd name="T4" fmla="*/ 0 w 36"/>
                <a:gd name="T5" fmla="*/ 0 h 3"/>
                <a:gd name="T6" fmla="*/ 0 60000 65536"/>
                <a:gd name="T7" fmla="*/ 0 60000 65536"/>
                <a:gd name="T8" fmla="*/ 0 60000 65536"/>
                <a:gd name="T9" fmla="*/ 0 w 36"/>
                <a:gd name="T10" fmla="*/ 0 h 3"/>
                <a:gd name="T11" fmla="*/ 36 w 36"/>
                <a:gd name="T12" fmla="*/ 3 h 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" h="3">
                  <a:moveTo>
                    <a:pt x="0" y="0"/>
                  </a:moveTo>
                  <a:lnTo>
                    <a:pt x="36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82" name="Freeform 123"/>
            <p:cNvSpPr>
              <a:spLocks noChangeArrowheads="1"/>
            </p:cNvSpPr>
            <p:nvPr/>
          </p:nvSpPr>
          <p:spPr bwMode="auto">
            <a:xfrm>
              <a:off x="678" y="675"/>
              <a:ext cx="38" cy="6"/>
            </a:xfrm>
            <a:custGeom>
              <a:avLst/>
              <a:gdLst>
                <a:gd name="T0" fmla="*/ 0 w 76"/>
                <a:gd name="T1" fmla="*/ 0 h 10"/>
                <a:gd name="T2" fmla="*/ 76 w 76"/>
                <a:gd name="T3" fmla="*/ 10 h 10"/>
                <a:gd name="T4" fmla="*/ 0 w 76"/>
                <a:gd name="T5" fmla="*/ 0 h 10"/>
                <a:gd name="T6" fmla="*/ 0 60000 65536"/>
                <a:gd name="T7" fmla="*/ 0 60000 65536"/>
                <a:gd name="T8" fmla="*/ 0 60000 65536"/>
                <a:gd name="T9" fmla="*/ 0 w 76"/>
                <a:gd name="T10" fmla="*/ 0 h 10"/>
                <a:gd name="T11" fmla="*/ 76 w 76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" h="10">
                  <a:moveTo>
                    <a:pt x="0" y="0"/>
                  </a:moveTo>
                  <a:lnTo>
                    <a:pt x="76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83" name="Freeform 124"/>
            <p:cNvSpPr>
              <a:spLocks noChangeArrowheads="1"/>
            </p:cNvSpPr>
            <p:nvPr/>
          </p:nvSpPr>
          <p:spPr bwMode="auto">
            <a:xfrm>
              <a:off x="727" y="683"/>
              <a:ext cx="16" cy="3"/>
            </a:xfrm>
            <a:custGeom>
              <a:avLst/>
              <a:gdLst>
                <a:gd name="T0" fmla="*/ 32 w 32"/>
                <a:gd name="T1" fmla="*/ 5 h 5"/>
                <a:gd name="T2" fmla="*/ 0 w 32"/>
                <a:gd name="T3" fmla="*/ 0 h 5"/>
                <a:gd name="T4" fmla="*/ 32 w 32"/>
                <a:gd name="T5" fmla="*/ 5 h 5"/>
                <a:gd name="T6" fmla="*/ 0 60000 65536"/>
                <a:gd name="T7" fmla="*/ 0 60000 65536"/>
                <a:gd name="T8" fmla="*/ 0 60000 65536"/>
                <a:gd name="T9" fmla="*/ 0 w 32"/>
                <a:gd name="T10" fmla="*/ 0 h 5"/>
                <a:gd name="T11" fmla="*/ 32 w 32"/>
                <a:gd name="T12" fmla="*/ 5 h 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" h="5">
                  <a:moveTo>
                    <a:pt x="32" y="5"/>
                  </a:moveTo>
                  <a:lnTo>
                    <a:pt x="0" y="0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84" name="Freeform 125"/>
            <p:cNvSpPr>
              <a:spLocks noChangeArrowheads="1"/>
            </p:cNvSpPr>
            <p:nvPr/>
          </p:nvSpPr>
          <p:spPr bwMode="auto">
            <a:xfrm>
              <a:off x="763" y="689"/>
              <a:ext cx="41" cy="9"/>
            </a:xfrm>
            <a:custGeom>
              <a:avLst/>
              <a:gdLst>
                <a:gd name="T0" fmla="*/ 0 w 83"/>
                <a:gd name="T1" fmla="*/ 0 h 19"/>
                <a:gd name="T2" fmla="*/ 7 w 83"/>
                <a:gd name="T3" fmla="*/ 2 h 19"/>
                <a:gd name="T4" fmla="*/ 18 w 83"/>
                <a:gd name="T5" fmla="*/ 4 h 19"/>
                <a:gd name="T6" fmla="*/ 32 w 83"/>
                <a:gd name="T7" fmla="*/ 7 h 19"/>
                <a:gd name="T8" fmla="*/ 46 w 83"/>
                <a:gd name="T9" fmla="*/ 11 h 19"/>
                <a:gd name="T10" fmla="*/ 60 w 83"/>
                <a:gd name="T11" fmla="*/ 13 h 19"/>
                <a:gd name="T12" fmla="*/ 71 w 83"/>
                <a:gd name="T13" fmla="*/ 17 h 19"/>
                <a:gd name="T14" fmla="*/ 79 w 83"/>
                <a:gd name="T15" fmla="*/ 18 h 19"/>
                <a:gd name="T16" fmla="*/ 83 w 83"/>
                <a:gd name="T17" fmla="*/ 19 h 19"/>
                <a:gd name="T18" fmla="*/ 0 w 83"/>
                <a:gd name="T19" fmla="*/ 0 h 1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3"/>
                <a:gd name="T31" fmla="*/ 0 h 19"/>
                <a:gd name="T32" fmla="*/ 83 w 83"/>
                <a:gd name="T33" fmla="*/ 19 h 1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3" h="19">
                  <a:moveTo>
                    <a:pt x="0" y="0"/>
                  </a:moveTo>
                  <a:lnTo>
                    <a:pt x="7" y="2"/>
                  </a:lnTo>
                  <a:lnTo>
                    <a:pt x="18" y="4"/>
                  </a:lnTo>
                  <a:lnTo>
                    <a:pt x="32" y="7"/>
                  </a:lnTo>
                  <a:lnTo>
                    <a:pt x="46" y="11"/>
                  </a:lnTo>
                  <a:lnTo>
                    <a:pt x="60" y="13"/>
                  </a:lnTo>
                  <a:lnTo>
                    <a:pt x="71" y="17"/>
                  </a:lnTo>
                  <a:lnTo>
                    <a:pt x="79" y="18"/>
                  </a:lnTo>
                  <a:lnTo>
                    <a:pt x="83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85" name="Freeform 126"/>
            <p:cNvSpPr>
              <a:spLocks noChangeArrowheads="1"/>
            </p:cNvSpPr>
            <p:nvPr/>
          </p:nvSpPr>
          <p:spPr bwMode="auto">
            <a:xfrm>
              <a:off x="824" y="702"/>
              <a:ext cx="26" cy="5"/>
            </a:xfrm>
            <a:custGeom>
              <a:avLst/>
              <a:gdLst>
                <a:gd name="T0" fmla="*/ 0 w 51"/>
                <a:gd name="T1" fmla="*/ 0 h 10"/>
                <a:gd name="T2" fmla="*/ 51 w 51"/>
                <a:gd name="T3" fmla="*/ 10 h 10"/>
                <a:gd name="T4" fmla="*/ 0 w 51"/>
                <a:gd name="T5" fmla="*/ 0 h 10"/>
                <a:gd name="T6" fmla="*/ 0 60000 65536"/>
                <a:gd name="T7" fmla="*/ 0 60000 65536"/>
                <a:gd name="T8" fmla="*/ 0 60000 65536"/>
                <a:gd name="T9" fmla="*/ 0 w 51"/>
                <a:gd name="T10" fmla="*/ 0 h 10"/>
                <a:gd name="T11" fmla="*/ 51 w 51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" h="10">
                  <a:moveTo>
                    <a:pt x="0" y="0"/>
                  </a:moveTo>
                  <a:lnTo>
                    <a:pt x="51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86" name="Freeform 127"/>
            <p:cNvSpPr>
              <a:spLocks noChangeArrowheads="1"/>
            </p:cNvSpPr>
            <p:nvPr/>
          </p:nvSpPr>
          <p:spPr bwMode="auto">
            <a:xfrm>
              <a:off x="31" y="640"/>
              <a:ext cx="285" cy="74"/>
            </a:xfrm>
            <a:custGeom>
              <a:avLst/>
              <a:gdLst>
                <a:gd name="T0" fmla="*/ 110 w 571"/>
                <a:gd name="T1" fmla="*/ 0 h 149"/>
                <a:gd name="T2" fmla="*/ 26 w 571"/>
                <a:gd name="T3" fmla="*/ 118 h 149"/>
                <a:gd name="T4" fmla="*/ 571 w 571"/>
                <a:gd name="T5" fmla="*/ 132 h 149"/>
                <a:gd name="T6" fmla="*/ 522 w 571"/>
                <a:gd name="T7" fmla="*/ 149 h 149"/>
                <a:gd name="T8" fmla="*/ 0 w 571"/>
                <a:gd name="T9" fmla="*/ 129 h 149"/>
                <a:gd name="T10" fmla="*/ 110 w 571"/>
                <a:gd name="T11" fmla="*/ 0 h 1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1"/>
                <a:gd name="T19" fmla="*/ 0 h 149"/>
                <a:gd name="T20" fmla="*/ 571 w 571"/>
                <a:gd name="T21" fmla="*/ 149 h 14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1" h="149">
                  <a:moveTo>
                    <a:pt x="110" y="0"/>
                  </a:moveTo>
                  <a:lnTo>
                    <a:pt x="26" y="118"/>
                  </a:lnTo>
                  <a:lnTo>
                    <a:pt x="571" y="132"/>
                  </a:lnTo>
                  <a:lnTo>
                    <a:pt x="522" y="149"/>
                  </a:lnTo>
                  <a:lnTo>
                    <a:pt x="0" y="129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87" name="Freeform 128"/>
            <p:cNvSpPr>
              <a:spLocks noChangeArrowheads="1"/>
            </p:cNvSpPr>
            <p:nvPr/>
          </p:nvSpPr>
          <p:spPr bwMode="auto">
            <a:xfrm>
              <a:off x="555" y="659"/>
              <a:ext cx="19" cy="1"/>
            </a:xfrm>
            <a:custGeom>
              <a:avLst/>
              <a:gdLst>
                <a:gd name="T0" fmla="*/ 0 w 39"/>
                <a:gd name="T1" fmla="*/ 1 h 1"/>
                <a:gd name="T2" fmla="*/ 39 w 39"/>
                <a:gd name="T3" fmla="*/ 0 h 1"/>
                <a:gd name="T4" fmla="*/ 0 w 39"/>
                <a:gd name="T5" fmla="*/ 1 h 1"/>
                <a:gd name="T6" fmla="*/ 0 60000 65536"/>
                <a:gd name="T7" fmla="*/ 0 60000 65536"/>
                <a:gd name="T8" fmla="*/ 0 60000 65536"/>
                <a:gd name="T9" fmla="*/ 0 w 39"/>
                <a:gd name="T10" fmla="*/ 0 h 1"/>
                <a:gd name="T11" fmla="*/ 39 w 39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" h="1">
                  <a:moveTo>
                    <a:pt x="0" y="1"/>
                  </a:moveTo>
                  <a:lnTo>
                    <a:pt x="39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88" name="Freeform 129"/>
            <p:cNvSpPr>
              <a:spLocks noChangeArrowheads="1"/>
            </p:cNvSpPr>
            <p:nvPr/>
          </p:nvSpPr>
          <p:spPr bwMode="auto">
            <a:xfrm>
              <a:off x="391" y="607"/>
              <a:ext cx="58" cy="70"/>
            </a:xfrm>
            <a:custGeom>
              <a:avLst/>
              <a:gdLst>
                <a:gd name="T0" fmla="*/ 117 w 117"/>
                <a:gd name="T1" fmla="*/ 27 h 140"/>
                <a:gd name="T2" fmla="*/ 89 w 117"/>
                <a:gd name="T3" fmla="*/ 114 h 140"/>
                <a:gd name="T4" fmla="*/ 0 w 117"/>
                <a:gd name="T5" fmla="*/ 140 h 140"/>
                <a:gd name="T6" fmla="*/ 4 w 117"/>
                <a:gd name="T7" fmla="*/ 135 h 140"/>
                <a:gd name="T8" fmla="*/ 13 w 117"/>
                <a:gd name="T9" fmla="*/ 120 h 140"/>
                <a:gd name="T10" fmla="*/ 26 w 117"/>
                <a:gd name="T11" fmla="*/ 98 h 140"/>
                <a:gd name="T12" fmla="*/ 40 w 117"/>
                <a:gd name="T13" fmla="*/ 72 h 140"/>
                <a:gd name="T14" fmla="*/ 51 w 117"/>
                <a:gd name="T15" fmla="*/ 47 h 140"/>
                <a:gd name="T16" fmla="*/ 59 w 117"/>
                <a:gd name="T17" fmla="*/ 24 h 140"/>
                <a:gd name="T18" fmla="*/ 61 w 117"/>
                <a:gd name="T19" fmla="*/ 8 h 140"/>
                <a:gd name="T20" fmla="*/ 55 w 117"/>
                <a:gd name="T21" fmla="*/ 1 h 140"/>
                <a:gd name="T22" fmla="*/ 48 w 117"/>
                <a:gd name="T23" fmla="*/ 0 h 140"/>
                <a:gd name="T24" fmla="*/ 49 w 117"/>
                <a:gd name="T25" fmla="*/ 0 h 140"/>
                <a:gd name="T26" fmla="*/ 57 w 117"/>
                <a:gd name="T27" fmla="*/ 1 h 140"/>
                <a:gd name="T28" fmla="*/ 68 w 117"/>
                <a:gd name="T29" fmla="*/ 2 h 140"/>
                <a:gd name="T30" fmla="*/ 83 w 117"/>
                <a:gd name="T31" fmla="*/ 5 h 140"/>
                <a:gd name="T32" fmla="*/ 97 w 117"/>
                <a:gd name="T33" fmla="*/ 11 h 140"/>
                <a:gd name="T34" fmla="*/ 109 w 117"/>
                <a:gd name="T35" fmla="*/ 18 h 140"/>
                <a:gd name="T36" fmla="*/ 117 w 117"/>
                <a:gd name="T37" fmla="*/ 27 h 14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17"/>
                <a:gd name="T58" fmla="*/ 0 h 140"/>
                <a:gd name="T59" fmla="*/ 117 w 117"/>
                <a:gd name="T60" fmla="*/ 140 h 14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17" h="140">
                  <a:moveTo>
                    <a:pt x="117" y="27"/>
                  </a:moveTo>
                  <a:lnTo>
                    <a:pt x="89" y="114"/>
                  </a:lnTo>
                  <a:lnTo>
                    <a:pt x="0" y="140"/>
                  </a:lnTo>
                  <a:lnTo>
                    <a:pt x="4" y="135"/>
                  </a:lnTo>
                  <a:lnTo>
                    <a:pt x="13" y="120"/>
                  </a:lnTo>
                  <a:lnTo>
                    <a:pt x="26" y="98"/>
                  </a:lnTo>
                  <a:lnTo>
                    <a:pt x="40" y="72"/>
                  </a:lnTo>
                  <a:lnTo>
                    <a:pt x="51" y="47"/>
                  </a:lnTo>
                  <a:lnTo>
                    <a:pt x="59" y="24"/>
                  </a:lnTo>
                  <a:lnTo>
                    <a:pt x="61" y="8"/>
                  </a:lnTo>
                  <a:lnTo>
                    <a:pt x="55" y="1"/>
                  </a:lnTo>
                  <a:lnTo>
                    <a:pt x="48" y="0"/>
                  </a:lnTo>
                  <a:lnTo>
                    <a:pt x="49" y="0"/>
                  </a:lnTo>
                  <a:lnTo>
                    <a:pt x="57" y="1"/>
                  </a:lnTo>
                  <a:lnTo>
                    <a:pt x="68" y="2"/>
                  </a:lnTo>
                  <a:lnTo>
                    <a:pt x="83" y="5"/>
                  </a:lnTo>
                  <a:lnTo>
                    <a:pt x="97" y="11"/>
                  </a:lnTo>
                  <a:lnTo>
                    <a:pt x="109" y="18"/>
                  </a:lnTo>
                  <a:lnTo>
                    <a:pt x="117" y="27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89" name="Freeform 130"/>
            <p:cNvSpPr>
              <a:spLocks noChangeArrowheads="1"/>
            </p:cNvSpPr>
            <p:nvPr/>
          </p:nvSpPr>
          <p:spPr bwMode="auto">
            <a:xfrm>
              <a:off x="481" y="350"/>
              <a:ext cx="176" cy="201"/>
            </a:xfrm>
            <a:custGeom>
              <a:avLst/>
              <a:gdLst>
                <a:gd name="T0" fmla="*/ 352 w 352"/>
                <a:gd name="T1" fmla="*/ 0 h 402"/>
                <a:gd name="T2" fmla="*/ 350 w 352"/>
                <a:gd name="T3" fmla="*/ 19 h 402"/>
                <a:gd name="T4" fmla="*/ 349 w 352"/>
                <a:gd name="T5" fmla="*/ 66 h 402"/>
                <a:gd name="T6" fmla="*/ 347 w 352"/>
                <a:gd name="T7" fmla="*/ 117 h 402"/>
                <a:gd name="T8" fmla="*/ 345 w 352"/>
                <a:gd name="T9" fmla="*/ 154 h 402"/>
                <a:gd name="T10" fmla="*/ 341 w 352"/>
                <a:gd name="T11" fmla="*/ 170 h 402"/>
                <a:gd name="T12" fmla="*/ 335 w 352"/>
                <a:gd name="T13" fmla="*/ 191 h 402"/>
                <a:gd name="T14" fmla="*/ 327 w 352"/>
                <a:gd name="T15" fmla="*/ 215 h 402"/>
                <a:gd name="T16" fmla="*/ 318 w 352"/>
                <a:gd name="T17" fmla="*/ 241 h 402"/>
                <a:gd name="T18" fmla="*/ 310 w 352"/>
                <a:gd name="T19" fmla="*/ 266 h 402"/>
                <a:gd name="T20" fmla="*/ 302 w 352"/>
                <a:gd name="T21" fmla="*/ 288 h 402"/>
                <a:gd name="T22" fmla="*/ 295 w 352"/>
                <a:gd name="T23" fmla="*/ 305 h 402"/>
                <a:gd name="T24" fmla="*/ 292 w 352"/>
                <a:gd name="T25" fmla="*/ 314 h 402"/>
                <a:gd name="T26" fmla="*/ 286 w 352"/>
                <a:gd name="T27" fmla="*/ 322 h 402"/>
                <a:gd name="T28" fmla="*/ 273 w 352"/>
                <a:gd name="T29" fmla="*/ 335 h 402"/>
                <a:gd name="T30" fmla="*/ 256 w 352"/>
                <a:gd name="T31" fmla="*/ 350 h 402"/>
                <a:gd name="T32" fmla="*/ 234 w 352"/>
                <a:gd name="T33" fmla="*/ 366 h 402"/>
                <a:gd name="T34" fmla="*/ 211 w 352"/>
                <a:gd name="T35" fmla="*/ 382 h 402"/>
                <a:gd name="T36" fmla="*/ 187 w 352"/>
                <a:gd name="T37" fmla="*/ 394 h 402"/>
                <a:gd name="T38" fmla="*/ 164 w 352"/>
                <a:gd name="T39" fmla="*/ 402 h 402"/>
                <a:gd name="T40" fmla="*/ 142 w 352"/>
                <a:gd name="T41" fmla="*/ 402 h 402"/>
                <a:gd name="T42" fmla="*/ 120 w 352"/>
                <a:gd name="T43" fmla="*/ 393 h 402"/>
                <a:gd name="T44" fmla="*/ 97 w 352"/>
                <a:gd name="T45" fmla="*/ 374 h 402"/>
                <a:gd name="T46" fmla="*/ 73 w 352"/>
                <a:gd name="T47" fmla="*/ 351 h 402"/>
                <a:gd name="T48" fmla="*/ 51 w 352"/>
                <a:gd name="T49" fmla="*/ 325 h 402"/>
                <a:gd name="T50" fmla="*/ 31 w 352"/>
                <a:gd name="T51" fmla="*/ 299 h 402"/>
                <a:gd name="T52" fmla="*/ 15 w 352"/>
                <a:gd name="T53" fmla="*/ 278 h 402"/>
                <a:gd name="T54" fmla="*/ 4 w 352"/>
                <a:gd name="T55" fmla="*/ 261 h 402"/>
                <a:gd name="T56" fmla="*/ 0 w 352"/>
                <a:gd name="T57" fmla="*/ 256 h 402"/>
                <a:gd name="T58" fmla="*/ 6 w 352"/>
                <a:gd name="T59" fmla="*/ 257 h 402"/>
                <a:gd name="T60" fmla="*/ 21 w 352"/>
                <a:gd name="T61" fmla="*/ 260 h 402"/>
                <a:gd name="T62" fmla="*/ 43 w 352"/>
                <a:gd name="T63" fmla="*/ 266 h 402"/>
                <a:gd name="T64" fmla="*/ 69 w 352"/>
                <a:gd name="T65" fmla="*/ 271 h 402"/>
                <a:gd name="T66" fmla="*/ 97 w 352"/>
                <a:gd name="T67" fmla="*/ 276 h 402"/>
                <a:gd name="T68" fmla="*/ 125 w 352"/>
                <a:gd name="T69" fmla="*/ 280 h 402"/>
                <a:gd name="T70" fmla="*/ 148 w 352"/>
                <a:gd name="T71" fmla="*/ 281 h 402"/>
                <a:gd name="T72" fmla="*/ 164 w 352"/>
                <a:gd name="T73" fmla="*/ 280 h 402"/>
                <a:gd name="T74" fmla="*/ 172 w 352"/>
                <a:gd name="T75" fmla="*/ 275 h 402"/>
                <a:gd name="T76" fmla="*/ 182 w 352"/>
                <a:gd name="T77" fmla="*/ 267 h 402"/>
                <a:gd name="T78" fmla="*/ 195 w 352"/>
                <a:gd name="T79" fmla="*/ 254 h 402"/>
                <a:gd name="T80" fmla="*/ 209 w 352"/>
                <a:gd name="T81" fmla="*/ 238 h 402"/>
                <a:gd name="T82" fmla="*/ 224 w 352"/>
                <a:gd name="T83" fmla="*/ 220 h 402"/>
                <a:gd name="T84" fmla="*/ 240 w 352"/>
                <a:gd name="T85" fmla="*/ 198 h 402"/>
                <a:gd name="T86" fmla="*/ 256 w 352"/>
                <a:gd name="T87" fmla="*/ 176 h 402"/>
                <a:gd name="T88" fmla="*/ 273 w 352"/>
                <a:gd name="T89" fmla="*/ 152 h 402"/>
                <a:gd name="T90" fmla="*/ 288 w 352"/>
                <a:gd name="T91" fmla="*/ 129 h 402"/>
                <a:gd name="T92" fmla="*/ 304 w 352"/>
                <a:gd name="T93" fmla="*/ 105 h 402"/>
                <a:gd name="T94" fmla="*/ 317 w 352"/>
                <a:gd name="T95" fmla="*/ 82 h 402"/>
                <a:gd name="T96" fmla="*/ 330 w 352"/>
                <a:gd name="T97" fmla="*/ 60 h 402"/>
                <a:gd name="T98" fmla="*/ 339 w 352"/>
                <a:gd name="T99" fmla="*/ 40 h 402"/>
                <a:gd name="T100" fmla="*/ 347 w 352"/>
                <a:gd name="T101" fmla="*/ 24 h 402"/>
                <a:gd name="T102" fmla="*/ 350 w 352"/>
                <a:gd name="T103" fmla="*/ 10 h 402"/>
                <a:gd name="T104" fmla="*/ 352 w 352"/>
                <a:gd name="T105" fmla="*/ 0 h 40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352"/>
                <a:gd name="T160" fmla="*/ 0 h 402"/>
                <a:gd name="T161" fmla="*/ 352 w 352"/>
                <a:gd name="T162" fmla="*/ 402 h 40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352" h="402">
                  <a:moveTo>
                    <a:pt x="352" y="0"/>
                  </a:moveTo>
                  <a:lnTo>
                    <a:pt x="350" y="19"/>
                  </a:lnTo>
                  <a:lnTo>
                    <a:pt x="349" y="66"/>
                  </a:lnTo>
                  <a:lnTo>
                    <a:pt x="347" y="117"/>
                  </a:lnTo>
                  <a:lnTo>
                    <a:pt x="345" y="154"/>
                  </a:lnTo>
                  <a:lnTo>
                    <a:pt x="341" y="170"/>
                  </a:lnTo>
                  <a:lnTo>
                    <a:pt x="335" y="191"/>
                  </a:lnTo>
                  <a:lnTo>
                    <a:pt x="327" y="215"/>
                  </a:lnTo>
                  <a:lnTo>
                    <a:pt x="318" y="241"/>
                  </a:lnTo>
                  <a:lnTo>
                    <a:pt x="310" y="266"/>
                  </a:lnTo>
                  <a:lnTo>
                    <a:pt x="302" y="288"/>
                  </a:lnTo>
                  <a:lnTo>
                    <a:pt x="295" y="305"/>
                  </a:lnTo>
                  <a:lnTo>
                    <a:pt x="292" y="314"/>
                  </a:lnTo>
                  <a:lnTo>
                    <a:pt x="286" y="322"/>
                  </a:lnTo>
                  <a:lnTo>
                    <a:pt x="273" y="335"/>
                  </a:lnTo>
                  <a:lnTo>
                    <a:pt x="256" y="350"/>
                  </a:lnTo>
                  <a:lnTo>
                    <a:pt x="234" y="366"/>
                  </a:lnTo>
                  <a:lnTo>
                    <a:pt x="211" y="382"/>
                  </a:lnTo>
                  <a:lnTo>
                    <a:pt x="187" y="394"/>
                  </a:lnTo>
                  <a:lnTo>
                    <a:pt x="164" y="402"/>
                  </a:lnTo>
                  <a:lnTo>
                    <a:pt x="142" y="402"/>
                  </a:lnTo>
                  <a:lnTo>
                    <a:pt x="120" y="393"/>
                  </a:lnTo>
                  <a:lnTo>
                    <a:pt x="97" y="374"/>
                  </a:lnTo>
                  <a:lnTo>
                    <a:pt x="73" y="351"/>
                  </a:lnTo>
                  <a:lnTo>
                    <a:pt x="51" y="325"/>
                  </a:lnTo>
                  <a:lnTo>
                    <a:pt x="31" y="299"/>
                  </a:lnTo>
                  <a:lnTo>
                    <a:pt x="15" y="278"/>
                  </a:lnTo>
                  <a:lnTo>
                    <a:pt x="4" y="261"/>
                  </a:lnTo>
                  <a:lnTo>
                    <a:pt x="0" y="256"/>
                  </a:lnTo>
                  <a:lnTo>
                    <a:pt x="6" y="257"/>
                  </a:lnTo>
                  <a:lnTo>
                    <a:pt x="21" y="260"/>
                  </a:lnTo>
                  <a:lnTo>
                    <a:pt x="43" y="266"/>
                  </a:lnTo>
                  <a:lnTo>
                    <a:pt x="69" y="271"/>
                  </a:lnTo>
                  <a:lnTo>
                    <a:pt x="97" y="276"/>
                  </a:lnTo>
                  <a:lnTo>
                    <a:pt x="125" y="280"/>
                  </a:lnTo>
                  <a:lnTo>
                    <a:pt x="148" y="281"/>
                  </a:lnTo>
                  <a:lnTo>
                    <a:pt x="164" y="280"/>
                  </a:lnTo>
                  <a:lnTo>
                    <a:pt x="172" y="275"/>
                  </a:lnTo>
                  <a:lnTo>
                    <a:pt x="182" y="267"/>
                  </a:lnTo>
                  <a:lnTo>
                    <a:pt x="195" y="254"/>
                  </a:lnTo>
                  <a:lnTo>
                    <a:pt x="209" y="238"/>
                  </a:lnTo>
                  <a:lnTo>
                    <a:pt x="224" y="220"/>
                  </a:lnTo>
                  <a:lnTo>
                    <a:pt x="240" y="198"/>
                  </a:lnTo>
                  <a:lnTo>
                    <a:pt x="256" y="176"/>
                  </a:lnTo>
                  <a:lnTo>
                    <a:pt x="273" y="152"/>
                  </a:lnTo>
                  <a:lnTo>
                    <a:pt x="288" y="129"/>
                  </a:lnTo>
                  <a:lnTo>
                    <a:pt x="304" y="105"/>
                  </a:lnTo>
                  <a:lnTo>
                    <a:pt x="317" y="82"/>
                  </a:lnTo>
                  <a:lnTo>
                    <a:pt x="330" y="60"/>
                  </a:lnTo>
                  <a:lnTo>
                    <a:pt x="339" y="40"/>
                  </a:lnTo>
                  <a:lnTo>
                    <a:pt x="347" y="24"/>
                  </a:lnTo>
                  <a:lnTo>
                    <a:pt x="350" y="10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96D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90" name="Freeform 131"/>
            <p:cNvSpPr>
              <a:spLocks noChangeArrowheads="1"/>
            </p:cNvSpPr>
            <p:nvPr/>
          </p:nvSpPr>
          <p:spPr bwMode="auto">
            <a:xfrm>
              <a:off x="695" y="588"/>
              <a:ext cx="59" cy="83"/>
            </a:xfrm>
            <a:custGeom>
              <a:avLst/>
              <a:gdLst>
                <a:gd name="T0" fmla="*/ 117 w 117"/>
                <a:gd name="T1" fmla="*/ 9 h 166"/>
                <a:gd name="T2" fmla="*/ 31 w 117"/>
                <a:gd name="T3" fmla="*/ 166 h 166"/>
                <a:gd name="T4" fmla="*/ 26 w 117"/>
                <a:gd name="T5" fmla="*/ 164 h 166"/>
                <a:gd name="T6" fmla="*/ 17 w 117"/>
                <a:gd name="T7" fmla="*/ 160 h 166"/>
                <a:gd name="T8" fmla="*/ 7 w 117"/>
                <a:gd name="T9" fmla="*/ 153 h 166"/>
                <a:gd name="T10" fmla="*/ 0 w 117"/>
                <a:gd name="T11" fmla="*/ 146 h 166"/>
                <a:gd name="T12" fmla="*/ 0 w 117"/>
                <a:gd name="T13" fmla="*/ 139 h 166"/>
                <a:gd name="T14" fmla="*/ 2 w 117"/>
                <a:gd name="T15" fmla="*/ 130 h 166"/>
                <a:gd name="T16" fmla="*/ 6 w 117"/>
                <a:gd name="T17" fmla="*/ 117 h 166"/>
                <a:gd name="T18" fmla="*/ 11 w 117"/>
                <a:gd name="T19" fmla="*/ 105 h 166"/>
                <a:gd name="T20" fmla="*/ 17 w 117"/>
                <a:gd name="T21" fmla="*/ 91 h 166"/>
                <a:gd name="T22" fmla="*/ 24 w 117"/>
                <a:gd name="T23" fmla="*/ 78 h 166"/>
                <a:gd name="T24" fmla="*/ 30 w 117"/>
                <a:gd name="T25" fmla="*/ 68 h 166"/>
                <a:gd name="T26" fmla="*/ 36 w 117"/>
                <a:gd name="T27" fmla="*/ 60 h 166"/>
                <a:gd name="T28" fmla="*/ 41 w 117"/>
                <a:gd name="T29" fmla="*/ 53 h 166"/>
                <a:gd name="T30" fmla="*/ 48 w 117"/>
                <a:gd name="T31" fmla="*/ 45 h 166"/>
                <a:gd name="T32" fmla="*/ 55 w 117"/>
                <a:gd name="T33" fmla="*/ 35 h 166"/>
                <a:gd name="T34" fmla="*/ 63 w 117"/>
                <a:gd name="T35" fmla="*/ 26 h 166"/>
                <a:gd name="T36" fmla="*/ 71 w 117"/>
                <a:gd name="T37" fmla="*/ 18 h 166"/>
                <a:gd name="T38" fmla="*/ 78 w 117"/>
                <a:gd name="T39" fmla="*/ 10 h 166"/>
                <a:gd name="T40" fmla="*/ 85 w 117"/>
                <a:gd name="T41" fmla="*/ 4 h 166"/>
                <a:gd name="T42" fmla="*/ 91 w 117"/>
                <a:gd name="T43" fmla="*/ 1 h 166"/>
                <a:gd name="T44" fmla="*/ 101 w 117"/>
                <a:gd name="T45" fmla="*/ 0 h 166"/>
                <a:gd name="T46" fmla="*/ 109 w 117"/>
                <a:gd name="T47" fmla="*/ 2 h 166"/>
                <a:gd name="T48" fmla="*/ 115 w 117"/>
                <a:gd name="T49" fmla="*/ 7 h 166"/>
                <a:gd name="T50" fmla="*/ 117 w 117"/>
                <a:gd name="T51" fmla="*/ 9 h 16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17"/>
                <a:gd name="T79" fmla="*/ 0 h 166"/>
                <a:gd name="T80" fmla="*/ 117 w 117"/>
                <a:gd name="T81" fmla="*/ 166 h 16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17" h="166">
                  <a:moveTo>
                    <a:pt x="117" y="9"/>
                  </a:moveTo>
                  <a:lnTo>
                    <a:pt x="31" y="166"/>
                  </a:lnTo>
                  <a:lnTo>
                    <a:pt x="26" y="164"/>
                  </a:lnTo>
                  <a:lnTo>
                    <a:pt x="17" y="160"/>
                  </a:lnTo>
                  <a:lnTo>
                    <a:pt x="7" y="153"/>
                  </a:lnTo>
                  <a:lnTo>
                    <a:pt x="0" y="146"/>
                  </a:lnTo>
                  <a:lnTo>
                    <a:pt x="0" y="139"/>
                  </a:lnTo>
                  <a:lnTo>
                    <a:pt x="2" y="130"/>
                  </a:lnTo>
                  <a:lnTo>
                    <a:pt x="6" y="117"/>
                  </a:lnTo>
                  <a:lnTo>
                    <a:pt x="11" y="105"/>
                  </a:lnTo>
                  <a:lnTo>
                    <a:pt x="17" y="91"/>
                  </a:lnTo>
                  <a:lnTo>
                    <a:pt x="24" y="78"/>
                  </a:lnTo>
                  <a:lnTo>
                    <a:pt x="30" y="68"/>
                  </a:lnTo>
                  <a:lnTo>
                    <a:pt x="36" y="60"/>
                  </a:lnTo>
                  <a:lnTo>
                    <a:pt x="41" y="53"/>
                  </a:lnTo>
                  <a:lnTo>
                    <a:pt x="48" y="45"/>
                  </a:lnTo>
                  <a:lnTo>
                    <a:pt x="55" y="35"/>
                  </a:lnTo>
                  <a:lnTo>
                    <a:pt x="63" y="26"/>
                  </a:lnTo>
                  <a:lnTo>
                    <a:pt x="71" y="18"/>
                  </a:lnTo>
                  <a:lnTo>
                    <a:pt x="78" y="10"/>
                  </a:lnTo>
                  <a:lnTo>
                    <a:pt x="85" y="4"/>
                  </a:lnTo>
                  <a:lnTo>
                    <a:pt x="91" y="1"/>
                  </a:lnTo>
                  <a:lnTo>
                    <a:pt x="101" y="0"/>
                  </a:lnTo>
                  <a:lnTo>
                    <a:pt x="109" y="2"/>
                  </a:lnTo>
                  <a:lnTo>
                    <a:pt x="115" y="7"/>
                  </a:lnTo>
                  <a:lnTo>
                    <a:pt x="117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91" name="Freeform 132"/>
            <p:cNvSpPr>
              <a:spLocks noChangeArrowheads="1"/>
            </p:cNvSpPr>
            <p:nvPr/>
          </p:nvSpPr>
          <p:spPr bwMode="auto">
            <a:xfrm>
              <a:off x="700" y="585"/>
              <a:ext cx="64" cy="80"/>
            </a:xfrm>
            <a:custGeom>
              <a:avLst/>
              <a:gdLst>
                <a:gd name="T0" fmla="*/ 128 w 128"/>
                <a:gd name="T1" fmla="*/ 0 h 160"/>
                <a:gd name="T2" fmla="*/ 20 w 128"/>
                <a:gd name="T3" fmla="*/ 160 h 160"/>
                <a:gd name="T4" fmla="*/ 17 w 128"/>
                <a:gd name="T5" fmla="*/ 160 h 160"/>
                <a:gd name="T6" fmla="*/ 12 w 128"/>
                <a:gd name="T7" fmla="*/ 160 h 160"/>
                <a:gd name="T8" fmla="*/ 5 w 128"/>
                <a:gd name="T9" fmla="*/ 158 h 160"/>
                <a:gd name="T10" fmla="*/ 0 w 128"/>
                <a:gd name="T11" fmla="*/ 152 h 160"/>
                <a:gd name="T12" fmla="*/ 0 w 128"/>
                <a:gd name="T13" fmla="*/ 145 h 160"/>
                <a:gd name="T14" fmla="*/ 1 w 128"/>
                <a:gd name="T15" fmla="*/ 136 h 160"/>
                <a:gd name="T16" fmla="*/ 6 w 128"/>
                <a:gd name="T17" fmla="*/ 123 h 160"/>
                <a:gd name="T18" fmla="*/ 10 w 128"/>
                <a:gd name="T19" fmla="*/ 111 h 160"/>
                <a:gd name="T20" fmla="*/ 17 w 128"/>
                <a:gd name="T21" fmla="*/ 97 h 160"/>
                <a:gd name="T22" fmla="*/ 23 w 128"/>
                <a:gd name="T23" fmla="*/ 84 h 160"/>
                <a:gd name="T24" fmla="*/ 29 w 128"/>
                <a:gd name="T25" fmla="*/ 74 h 160"/>
                <a:gd name="T26" fmla="*/ 35 w 128"/>
                <a:gd name="T27" fmla="*/ 66 h 160"/>
                <a:gd name="T28" fmla="*/ 40 w 128"/>
                <a:gd name="T29" fmla="*/ 59 h 160"/>
                <a:gd name="T30" fmla="*/ 47 w 128"/>
                <a:gd name="T31" fmla="*/ 51 h 160"/>
                <a:gd name="T32" fmla="*/ 54 w 128"/>
                <a:gd name="T33" fmla="*/ 41 h 160"/>
                <a:gd name="T34" fmla="*/ 63 w 128"/>
                <a:gd name="T35" fmla="*/ 32 h 160"/>
                <a:gd name="T36" fmla="*/ 71 w 128"/>
                <a:gd name="T37" fmla="*/ 24 h 160"/>
                <a:gd name="T38" fmla="*/ 78 w 128"/>
                <a:gd name="T39" fmla="*/ 16 h 160"/>
                <a:gd name="T40" fmla="*/ 85 w 128"/>
                <a:gd name="T41" fmla="*/ 10 h 160"/>
                <a:gd name="T42" fmla="*/ 91 w 128"/>
                <a:gd name="T43" fmla="*/ 7 h 160"/>
                <a:gd name="T44" fmla="*/ 97 w 128"/>
                <a:gd name="T45" fmla="*/ 5 h 160"/>
                <a:gd name="T46" fmla="*/ 103 w 128"/>
                <a:gd name="T47" fmla="*/ 3 h 160"/>
                <a:gd name="T48" fmla="*/ 108 w 128"/>
                <a:gd name="T49" fmla="*/ 1 h 160"/>
                <a:gd name="T50" fmla="*/ 114 w 128"/>
                <a:gd name="T51" fmla="*/ 1 h 160"/>
                <a:gd name="T52" fmla="*/ 120 w 128"/>
                <a:gd name="T53" fmla="*/ 0 h 160"/>
                <a:gd name="T54" fmla="*/ 124 w 128"/>
                <a:gd name="T55" fmla="*/ 0 h 160"/>
                <a:gd name="T56" fmla="*/ 127 w 128"/>
                <a:gd name="T57" fmla="*/ 0 h 160"/>
                <a:gd name="T58" fmla="*/ 128 w 128"/>
                <a:gd name="T59" fmla="*/ 0 h 16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28"/>
                <a:gd name="T91" fmla="*/ 0 h 160"/>
                <a:gd name="T92" fmla="*/ 128 w 128"/>
                <a:gd name="T93" fmla="*/ 160 h 16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28" h="160">
                  <a:moveTo>
                    <a:pt x="128" y="0"/>
                  </a:moveTo>
                  <a:lnTo>
                    <a:pt x="20" y="160"/>
                  </a:lnTo>
                  <a:lnTo>
                    <a:pt x="17" y="160"/>
                  </a:lnTo>
                  <a:lnTo>
                    <a:pt x="12" y="160"/>
                  </a:lnTo>
                  <a:lnTo>
                    <a:pt x="5" y="158"/>
                  </a:lnTo>
                  <a:lnTo>
                    <a:pt x="0" y="152"/>
                  </a:lnTo>
                  <a:lnTo>
                    <a:pt x="0" y="145"/>
                  </a:lnTo>
                  <a:lnTo>
                    <a:pt x="1" y="136"/>
                  </a:lnTo>
                  <a:lnTo>
                    <a:pt x="6" y="123"/>
                  </a:lnTo>
                  <a:lnTo>
                    <a:pt x="10" y="111"/>
                  </a:lnTo>
                  <a:lnTo>
                    <a:pt x="17" y="97"/>
                  </a:lnTo>
                  <a:lnTo>
                    <a:pt x="23" y="84"/>
                  </a:lnTo>
                  <a:lnTo>
                    <a:pt x="29" y="74"/>
                  </a:lnTo>
                  <a:lnTo>
                    <a:pt x="35" y="66"/>
                  </a:lnTo>
                  <a:lnTo>
                    <a:pt x="40" y="59"/>
                  </a:lnTo>
                  <a:lnTo>
                    <a:pt x="47" y="51"/>
                  </a:lnTo>
                  <a:lnTo>
                    <a:pt x="54" y="41"/>
                  </a:lnTo>
                  <a:lnTo>
                    <a:pt x="63" y="32"/>
                  </a:lnTo>
                  <a:lnTo>
                    <a:pt x="71" y="24"/>
                  </a:lnTo>
                  <a:lnTo>
                    <a:pt x="78" y="16"/>
                  </a:lnTo>
                  <a:lnTo>
                    <a:pt x="85" y="10"/>
                  </a:lnTo>
                  <a:lnTo>
                    <a:pt x="91" y="7"/>
                  </a:lnTo>
                  <a:lnTo>
                    <a:pt x="97" y="5"/>
                  </a:lnTo>
                  <a:lnTo>
                    <a:pt x="103" y="3"/>
                  </a:lnTo>
                  <a:lnTo>
                    <a:pt x="108" y="1"/>
                  </a:lnTo>
                  <a:lnTo>
                    <a:pt x="114" y="1"/>
                  </a:lnTo>
                  <a:lnTo>
                    <a:pt x="120" y="0"/>
                  </a:lnTo>
                  <a:lnTo>
                    <a:pt x="124" y="0"/>
                  </a:lnTo>
                  <a:lnTo>
                    <a:pt x="127" y="0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FFD6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92" name="Freeform 133"/>
            <p:cNvSpPr>
              <a:spLocks noChangeArrowheads="1"/>
            </p:cNvSpPr>
            <p:nvPr/>
          </p:nvSpPr>
          <p:spPr bwMode="auto">
            <a:xfrm>
              <a:off x="702" y="586"/>
              <a:ext cx="61" cy="79"/>
            </a:xfrm>
            <a:custGeom>
              <a:avLst/>
              <a:gdLst>
                <a:gd name="T0" fmla="*/ 105 w 124"/>
                <a:gd name="T1" fmla="*/ 6 h 159"/>
                <a:gd name="T2" fmla="*/ 101 w 124"/>
                <a:gd name="T3" fmla="*/ 10 h 159"/>
                <a:gd name="T4" fmla="*/ 94 w 124"/>
                <a:gd name="T5" fmla="*/ 17 h 159"/>
                <a:gd name="T6" fmla="*/ 86 w 124"/>
                <a:gd name="T7" fmla="*/ 28 h 159"/>
                <a:gd name="T8" fmla="*/ 77 w 124"/>
                <a:gd name="T9" fmla="*/ 39 h 159"/>
                <a:gd name="T10" fmla="*/ 67 w 124"/>
                <a:gd name="T11" fmla="*/ 50 h 159"/>
                <a:gd name="T12" fmla="*/ 59 w 124"/>
                <a:gd name="T13" fmla="*/ 60 h 159"/>
                <a:gd name="T14" fmla="*/ 52 w 124"/>
                <a:gd name="T15" fmla="*/ 68 h 159"/>
                <a:gd name="T16" fmla="*/ 49 w 124"/>
                <a:gd name="T17" fmla="*/ 73 h 159"/>
                <a:gd name="T18" fmla="*/ 45 w 124"/>
                <a:gd name="T19" fmla="*/ 80 h 159"/>
                <a:gd name="T20" fmla="*/ 42 w 124"/>
                <a:gd name="T21" fmla="*/ 88 h 159"/>
                <a:gd name="T22" fmla="*/ 37 w 124"/>
                <a:gd name="T23" fmla="*/ 97 h 159"/>
                <a:gd name="T24" fmla="*/ 32 w 124"/>
                <a:gd name="T25" fmla="*/ 107 h 159"/>
                <a:gd name="T26" fmla="*/ 25 w 124"/>
                <a:gd name="T27" fmla="*/ 119 h 159"/>
                <a:gd name="T28" fmla="*/ 15 w 124"/>
                <a:gd name="T29" fmla="*/ 133 h 159"/>
                <a:gd name="T30" fmla="*/ 7 w 124"/>
                <a:gd name="T31" fmla="*/ 146 h 159"/>
                <a:gd name="T32" fmla="*/ 0 w 124"/>
                <a:gd name="T33" fmla="*/ 156 h 159"/>
                <a:gd name="T34" fmla="*/ 5 w 124"/>
                <a:gd name="T35" fmla="*/ 158 h 159"/>
                <a:gd name="T36" fmla="*/ 11 w 124"/>
                <a:gd name="T37" fmla="*/ 159 h 159"/>
                <a:gd name="T38" fmla="*/ 15 w 124"/>
                <a:gd name="T39" fmla="*/ 159 h 159"/>
                <a:gd name="T40" fmla="*/ 17 w 124"/>
                <a:gd name="T41" fmla="*/ 159 h 159"/>
                <a:gd name="T42" fmla="*/ 124 w 124"/>
                <a:gd name="T43" fmla="*/ 0 h 159"/>
                <a:gd name="T44" fmla="*/ 118 w 124"/>
                <a:gd name="T45" fmla="*/ 0 h 159"/>
                <a:gd name="T46" fmla="*/ 113 w 124"/>
                <a:gd name="T47" fmla="*/ 1 h 159"/>
                <a:gd name="T48" fmla="*/ 109 w 124"/>
                <a:gd name="T49" fmla="*/ 4 h 159"/>
                <a:gd name="T50" fmla="*/ 105 w 124"/>
                <a:gd name="T51" fmla="*/ 6 h 15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24"/>
                <a:gd name="T79" fmla="*/ 0 h 159"/>
                <a:gd name="T80" fmla="*/ 124 w 124"/>
                <a:gd name="T81" fmla="*/ 159 h 15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24" h="159">
                  <a:moveTo>
                    <a:pt x="105" y="6"/>
                  </a:moveTo>
                  <a:lnTo>
                    <a:pt x="101" y="10"/>
                  </a:lnTo>
                  <a:lnTo>
                    <a:pt x="94" y="17"/>
                  </a:lnTo>
                  <a:lnTo>
                    <a:pt x="86" y="28"/>
                  </a:lnTo>
                  <a:lnTo>
                    <a:pt x="77" y="39"/>
                  </a:lnTo>
                  <a:lnTo>
                    <a:pt x="67" y="50"/>
                  </a:lnTo>
                  <a:lnTo>
                    <a:pt x="59" y="60"/>
                  </a:lnTo>
                  <a:lnTo>
                    <a:pt x="52" y="68"/>
                  </a:lnTo>
                  <a:lnTo>
                    <a:pt x="49" y="73"/>
                  </a:lnTo>
                  <a:lnTo>
                    <a:pt x="45" y="80"/>
                  </a:lnTo>
                  <a:lnTo>
                    <a:pt x="42" y="88"/>
                  </a:lnTo>
                  <a:lnTo>
                    <a:pt x="37" y="97"/>
                  </a:lnTo>
                  <a:lnTo>
                    <a:pt x="32" y="107"/>
                  </a:lnTo>
                  <a:lnTo>
                    <a:pt x="25" y="119"/>
                  </a:lnTo>
                  <a:lnTo>
                    <a:pt x="15" y="133"/>
                  </a:lnTo>
                  <a:lnTo>
                    <a:pt x="7" y="146"/>
                  </a:lnTo>
                  <a:lnTo>
                    <a:pt x="0" y="156"/>
                  </a:lnTo>
                  <a:lnTo>
                    <a:pt x="5" y="158"/>
                  </a:lnTo>
                  <a:lnTo>
                    <a:pt x="11" y="159"/>
                  </a:lnTo>
                  <a:lnTo>
                    <a:pt x="15" y="159"/>
                  </a:lnTo>
                  <a:lnTo>
                    <a:pt x="17" y="159"/>
                  </a:lnTo>
                  <a:lnTo>
                    <a:pt x="124" y="0"/>
                  </a:lnTo>
                  <a:lnTo>
                    <a:pt x="118" y="0"/>
                  </a:lnTo>
                  <a:lnTo>
                    <a:pt x="113" y="1"/>
                  </a:lnTo>
                  <a:lnTo>
                    <a:pt x="109" y="4"/>
                  </a:lnTo>
                  <a:lnTo>
                    <a:pt x="105" y="6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93" name="Freeform 134"/>
            <p:cNvSpPr>
              <a:spLocks noChangeArrowheads="1"/>
            </p:cNvSpPr>
            <p:nvPr/>
          </p:nvSpPr>
          <p:spPr bwMode="auto">
            <a:xfrm>
              <a:off x="460" y="174"/>
              <a:ext cx="15" cy="11"/>
            </a:xfrm>
            <a:custGeom>
              <a:avLst/>
              <a:gdLst>
                <a:gd name="T0" fmla="*/ 0 w 29"/>
                <a:gd name="T1" fmla="*/ 10 h 21"/>
                <a:gd name="T2" fmla="*/ 0 w 29"/>
                <a:gd name="T3" fmla="*/ 11 h 21"/>
                <a:gd name="T4" fmla="*/ 1 w 29"/>
                <a:gd name="T5" fmla="*/ 13 h 21"/>
                <a:gd name="T6" fmla="*/ 2 w 29"/>
                <a:gd name="T7" fmla="*/ 14 h 21"/>
                <a:gd name="T8" fmla="*/ 2 w 29"/>
                <a:gd name="T9" fmla="*/ 17 h 21"/>
                <a:gd name="T10" fmla="*/ 5 w 29"/>
                <a:gd name="T11" fmla="*/ 20 h 21"/>
                <a:gd name="T12" fmla="*/ 10 w 29"/>
                <a:gd name="T13" fmla="*/ 21 h 21"/>
                <a:gd name="T14" fmla="*/ 16 w 29"/>
                <a:gd name="T15" fmla="*/ 21 h 21"/>
                <a:gd name="T16" fmla="*/ 21 w 29"/>
                <a:gd name="T17" fmla="*/ 20 h 21"/>
                <a:gd name="T18" fmla="*/ 26 w 29"/>
                <a:gd name="T19" fmla="*/ 15 h 21"/>
                <a:gd name="T20" fmla="*/ 29 w 29"/>
                <a:gd name="T21" fmla="*/ 11 h 21"/>
                <a:gd name="T22" fmla="*/ 29 w 29"/>
                <a:gd name="T23" fmla="*/ 6 h 21"/>
                <a:gd name="T24" fmla="*/ 28 w 29"/>
                <a:gd name="T25" fmla="*/ 0 h 21"/>
                <a:gd name="T26" fmla="*/ 28 w 29"/>
                <a:gd name="T27" fmla="*/ 0 h 21"/>
                <a:gd name="T28" fmla="*/ 28 w 29"/>
                <a:gd name="T29" fmla="*/ 0 h 21"/>
                <a:gd name="T30" fmla="*/ 28 w 29"/>
                <a:gd name="T31" fmla="*/ 0 h 21"/>
                <a:gd name="T32" fmla="*/ 28 w 29"/>
                <a:gd name="T33" fmla="*/ 0 h 21"/>
                <a:gd name="T34" fmla="*/ 21 w 29"/>
                <a:gd name="T35" fmla="*/ 0 h 21"/>
                <a:gd name="T36" fmla="*/ 13 w 29"/>
                <a:gd name="T37" fmla="*/ 3 h 21"/>
                <a:gd name="T38" fmla="*/ 6 w 29"/>
                <a:gd name="T39" fmla="*/ 5 h 21"/>
                <a:gd name="T40" fmla="*/ 0 w 29"/>
                <a:gd name="T41" fmla="*/ 10 h 2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9"/>
                <a:gd name="T64" fmla="*/ 0 h 21"/>
                <a:gd name="T65" fmla="*/ 29 w 29"/>
                <a:gd name="T66" fmla="*/ 21 h 21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9" h="21">
                  <a:moveTo>
                    <a:pt x="0" y="10"/>
                  </a:moveTo>
                  <a:lnTo>
                    <a:pt x="0" y="11"/>
                  </a:lnTo>
                  <a:lnTo>
                    <a:pt x="1" y="13"/>
                  </a:lnTo>
                  <a:lnTo>
                    <a:pt x="2" y="14"/>
                  </a:lnTo>
                  <a:lnTo>
                    <a:pt x="2" y="17"/>
                  </a:lnTo>
                  <a:lnTo>
                    <a:pt x="5" y="20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0"/>
                  </a:lnTo>
                  <a:lnTo>
                    <a:pt x="26" y="15"/>
                  </a:lnTo>
                  <a:lnTo>
                    <a:pt x="29" y="11"/>
                  </a:lnTo>
                  <a:lnTo>
                    <a:pt x="29" y="6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1" y="0"/>
                  </a:lnTo>
                  <a:lnTo>
                    <a:pt x="13" y="3"/>
                  </a:lnTo>
                  <a:lnTo>
                    <a:pt x="6" y="5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94" name="Freeform 135"/>
            <p:cNvSpPr>
              <a:spLocks noChangeArrowheads="1"/>
            </p:cNvSpPr>
            <p:nvPr/>
          </p:nvSpPr>
          <p:spPr bwMode="auto">
            <a:xfrm>
              <a:off x="540" y="153"/>
              <a:ext cx="47" cy="11"/>
            </a:xfrm>
            <a:custGeom>
              <a:avLst/>
              <a:gdLst>
                <a:gd name="T0" fmla="*/ 65 w 93"/>
                <a:gd name="T1" fmla="*/ 3 h 21"/>
                <a:gd name="T2" fmla="*/ 73 w 93"/>
                <a:gd name="T3" fmla="*/ 5 h 21"/>
                <a:gd name="T4" fmla="*/ 81 w 93"/>
                <a:gd name="T5" fmla="*/ 5 h 21"/>
                <a:gd name="T6" fmla="*/ 88 w 93"/>
                <a:gd name="T7" fmla="*/ 5 h 21"/>
                <a:gd name="T8" fmla="*/ 91 w 93"/>
                <a:gd name="T9" fmla="*/ 3 h 21"/>
                <a:gd name="T10" fmla="*/ 93 w 93"/>
                <a:gd name="T11" fmla="*/ 7 h 21"/>
                <a:gd name="T12" fmla="*/ 91 w 93"/>
                <a:gd name="T13" fmla="*/ 11 h 21"/>
                <a:gd name="T14" fmla="*/ 87 w 93"/>
                <a:gd name="T15" fmla="*/ 16 h 21"/>
                <a:gd name="T16" fmla="*/ 86 w 93"/>
                <a:gd name="T17" fmla="*/ 21 h 21"/>
                <a:gd name="T18" fmla="*/ 85 w 93"/>
                <a:gd name="T19" fmla="*/ 21 h 21"/>
                <a:gd name="T20" fmla="*/ 81 w 93"/>
                <a:gd name="T21" fmla="*/ 18 h 21"/>
                <a:gd name="T22" fmla="*/ 76 w 93"/>
                <a:gd name="T23" fmla="*/ 17 h 21"/>
                <a:gd name="T24" fmla="*/ 69 w 93"/>
                <a:gd name="T25" fmla="*/ 15 h 21"/>
                <a:gd name="T26" fmla="*/ 61 w 93"/>
                <a:gd name="T27" fmla="*/ 13 h 21"/>
                <a:gd name="T28" fmla="*/ 54 w 93"/>
                <a:gd name="T29" fmla="*/ 11 h 21"/>
                <a:gd name="T30" fmla="*/ 46 w 93"/>
                <a:gd name="T31" fmla="*/ 9 h 21"/>
                <a:gd name="T32" fmla="*/ 40 w 93"/>
                <a:gd name="T33" fmla="*/ 9 h 21"/>
                <a:gd name="T34" fmla="*/ 34 w 93"/>
                <a:gd name="T35" fmla="*/ 9 h 21"/>
                <a:gd name="T36" fmla="*/ 31 w 93"/>
                <a:gd name="T37" fmla="*/ 9 h 21"/>
                <a:gd name="T38" fmla="*/ 26 w 93"/>
                <a:gd name="T39" fmla="*/ 10 h 21"/>
                <a:gd name="T40" fmla="*/ 23 w 93"/>
                <a:gd name="T41" fmla="*/ 10 h 21"/>
                <a:gd name="T42" fmla="*/ 18 w 93"/>
                <a:gd name="T43" fmla="*/ 11 h 21"/>
                <a:gd name="T44" fmla="*/ 15 w 93"/>
                <a:gd name="T45" fmla="*/ 14 h 21"/>
                <a:gd name="T46" fmla="*/ 10 w 93"/>
                <a:gd name="T47" fmla="*/ 16 h 21"/>
                <a:gd name="T48" fmla="*/ 4 w 93"/>
                <a:gd name="T49" fmla="*/ 18 h 21"/>
                <a:gd name="T50" fmla="*/ 0 w 93"/>
                <a:gd name="T51" fmla="*/ 21 h 21"/>
                <a:gd name="T52" fmla="*/ 0 w 93"/>
                <a:gd name="T53" fmla="*/ 20 h 21"/>
                <a:gd name="T54" fmla="*/ 2 w 93"/>
                <a:gd name="T55" fmla="*/ 16 h 21"/>
                <a:gd name="T56" fmla="*/ 8 w 93"/>
                <a:gd name="T57" fmla="*/ 13 h 21"/>
                <a:gd name="T58" fmla="*/ 16 w 93"/>
                <a:gd name="T59" fmla="*/ 8 h 21"/>
                <a:gd name="T60" fmla="*/ 24 w 93"/>
                <a:gd name="T61" fmla="*/ 3 h 21"/>
                <a:gd name="T62" fmla="*/ 34 w 93"/>
                <a:gd name="T63" fmla="*/ 1 h 21"/>
                <a:gd name="T64" fmla="*/ 43 w 93"/>
                <a:gd name="T65" fmla="*/ 0 h 21"/>
                <a:gd name="T66" fmla="*/ 49 w 93"/>
                <a:gd name="T67" fmla="*/ 0 h 21"/>
                <a:gd name="T68" fmla="*/ 55 w 93"/>
                <a:gd name="T69" fmla="*/ 1 h 21"/>
                <a:gd name="T70" fmla="*/ 61 w 93"/>
                <a:gd name="T71" fmla="*/ 2 h 21"/>
                <a:gd name="T72" fmla="*/ 65 w 93"/>
                <a:gd name="T73" fmla="*/ 3 h 2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93"/>
                <a:gd name="T112" fmla="*/ 0 h 21"/>
                <a:gd name="T113" fmla="*/ 93 w 93"/>
                <a:gd name="T114" fmla="*/ 21 h 2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93" h="21">
                  <a:moveTo>
                    <a:pt x="65" y="3"/>
                  </a:moveTo>
                  <a:lnTo>
                    <a:pt x="73" y="5"/>
                  </a:lnTo>
                  <a:lnTo>
                    <a:pt x="81" y="5"/>
                  </a:lnTo>
                  <a:lnTo>
                    <a:pt x="88" y="5"/>
                  </a:lnTo>
                  <a:lnTo>
                    <a:pt x="91" y="3"/>
                  </a:lnTo>
                  <a:lnTo>
                    <a:pt x="93" y="7"/>
                  </a:lnTo>
                  <a:lnTo>
                    <a:pt x="91" y="11"/>
                  </a:lnTo>
                  <a:lnTo>
                    <a:pt x="87" y="16"/>
                  </a:lnTo>
                  <a:lnTo>
                    <a:pt x="86" y="21"/>
                  </a:lnTo>
                  <a:lnTo>
                    <a:pt x="85" y="21"/>
                  </a:lnTo>
                  <a:lnTo>
                    <a:pt x="81" y="18"/>
                  </a:lnTo>
                  <a:lnTo>
                    <a:pt x="76" y="17"/>
                  </a:lnTo>
                  <a:lnTo>
                    <a:pt x="69" y="15"/>
                  </a:lnTo>
                  <a:lnTo>
                    <a:pt x="61" y="13"/>
                  </a:lnTo>
                  <a:lnTo>
                    <a:pt x="54" y="11"/>
                  </a:lnTo>
                  <a:lnTo>
                    <a:pt x="46" y="9"/>
                  </a:lnTo>
                  <a:lnTo>
                    <a:pt x="40" y="9"/>
                  </a:lnTo>
                  <a:lnTo>
                    <a:pt x="34" y="9"/>
                  </a:lnTo>
                  <a:lnTo>
                    <a:pt x="31" y="9"/>
                  </a:lnTo>
                  <a:lnTo>
                    <a:pt x="26" y="10"/>
                  </a:lnTo>
                  <a:lnTo>
                    <a:pt x="23" y="10"/>
                  </a:lnTo>
                  <a:lnTo>
                    <a:pt x="18" y="11"/>
                  </a:lnTo>
                  <a:lnTo>
                    <a:pt x="15" y="14"/>
                  </a:lnTo>
                  <a:lnTo>
                    <a:pt x="10" y="16"/>
                  </a:lnTo>
                  <a:lnTo>
                    <a:pt x="4" y="18"/>
                  </a:lnTo>
                  <a:lnTo>
                    <a:pt x="0" y="21"/>
                  </a:lnTo>
                  <a:lnTo>
                    <a:pt x="0" y="20"/>
                  </a:lnTo>
                  <a:lnTo>
                    <a:pt x="2" y="16"/>
                  </a:lnTo>
                  <a:lnTo>
                    <a:pt x="8" y="13"/>
                  </a:lnTo>
                  <a:lnTo>
                    <a:pt x="16" y="8"/>
                  </a:lnTo>
                  <a:lnTo>
                    <a:pt x="24" y="3"/>
                  </a:lnTo>
                  <a:lnTo>
                    <a:pt x="34" y="1"/>
                  </a:lnTo>
                  <a:lnTo>
                    <a:pt x="43" y="0"/>
                  </a:lnTo>
                  <a:lnTo>
                    <a:pt x="49" y="0"/>
                  </a:lnTo>
                  <a:lnTo>
                    <a:pt x="55" y="1"/>
                  </a:lnTo>
                  <a:lnTo>
                    <a:pt x="61" y="2"/>
                  </a:lnTo>
                  <a:lnTo>
                    <a:pt x="65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95" name="Freeform 136"/>
            <p:cNvSpPr>
              <a:spLocks noChangeArrowheads="1"/>
            </p:cNvSpPr>
            <p:nvPr/>
          </p:nvSpPr>
          <p:spPr bwMode="auto">
            <a:xfrm>
              <a:off x="510" y="266"/>
              <a:ext cx="50" cy="15"/>
            </a:xfrm>
            <a:custGeom>
              <a:avLst/>
              <a:gdLst>
                <a:gd name="T0" fmla="*/ 18 w 99"/>
                <a:gd name="T1" fmla="*/ 27 h 30"/>
                <a:gd name="T2" fmla="*/ 22 w 99"/>
                <a:gd name="T3" fmla="*/ 27 h 30"/>
                <a:gd name="T4" fmla="*/ 28 w 99"/>
                <a:gd name="T5" fmla="*/ 28 h 30"/>
                <a:gd name="T6" fmla="*/ 33 w 99"/>
                <a:gd name="T7" fmla="*/ 28 h 30"/>
                <a:gd name="T8" fmla="*/ 40 w 99"/>
                <a:gd name="T9" fmla="*/ 30 h 30"/>
                <a:gd name="T10" fmla="*/ 47 w 99"/>
                <a:gd name="T11" fmla="*/ 30 h 30"/>
                <a:gd name="T12" fmla="*/ 54 w 99"/>
                <a:gd name="T13" fmla="*/ 30 h 30"/>
                <a:gd name="T14" fmla="*/ 61 w 99"/>
                <a:gd name="T15" fmla="*/ 30 h 30"/>
                <a:gd name="T16" fmla="*/ 67 w 99"/>
                <a:gd name="T17" fmla="*/ 28 h 30"/>
                <a:gd name="T18" fmla="*/ 77 w 99"/>
                <a:gd name="T19" fmla="*/ 23 h 30"/>
                <a:gd name="T20" fmla="*/ 87 w 99"/>
                <a:gd name="T21" fmla="*/ 13 h 30"/>
                <a:gd name="T22" fmla="*/ 96 w 99"/>
                <a:gd name="T23" fmla="*/ 4 h 30"/>
                <a:gd name="T24" fmla="*/ 99 w 99"/>
                <a:gd name="T25" fmla="*/ 0 h 30"/>
                <a:gd name="T26" fmla="*/ 98 w 99"/>
                <a:gd name="T27" fmla="*/ 1 h 30"/>
                <a:gd name="T28" fmla="*/ 94 w 99"/>
                <a:gd name="T29" fmla="*/ 2 h 30"/>
                <a:gd name="T30" fmla="*/ 90 w 99"/>
                <a:gd name="T31" fmla="*/ 5 h 30"/>
                <a:gd name="T32" fmla="*/ 84 w 99"/>
                <a:gd name="T33" fmla="*/ 9 h 30"/>
                <a:gd name="T34" fmla="*/ 77 w 99"/>
                <a:gd name="T35" fmla="*/ 11 h 30"/>
                <a:gd name="T36" fmla="*/ 71 w 99"/>
                <a:gd name="T37" fmla="*/ 15 h 30"/>
                <a:gd name="T38" fmla="*/ 64 w 99"/>
                <a:gd name="T39" fmla="*/ 17 h 30"/>
                <a:gd name="T40" fmla="*/ 60 w 99"/>
                <a:gd name="T41" fmla="*/ 18 h 30"/>
                <a:gd name="T42" fmla="*/ 54 w 99"/>
                <a:gd name="T43" fmla="*/ 19 h 30"/>
                <a:gd name="T44" fmla="*/ 45 w 99"/>
                <a:gd name="T45" fmla="*/ 19 h 30"/>
                <a:gd name="T46" fmla="*/ 36 w 99"/>
                <a:gd name="T47" fmla="*/ 19 h 30"/>
                <a:gd name="T48" fmla="*/ 25 w 99"/>
                <a:gd name="T49" fmla="*/ 18 h 30"/>
                <a:gd name="T50" fmla="*/ 16 w 99"/>
                <a:gd name="T51" fmla="*/ 18 h 30"/>
                <a:gd name="T52" fmla="*/ 8 w 99"/>
                <a:gd name="T53" fmla="*/ 17 h 30"/>
                <a:gd name="T54" fmla="*/ 2 w 99"/>
                <a:gd name="T55" fmla="*/ 17 h 30"/>
                <a:gd name="T56" fmla="*/ 0 w 99"/>
                <a:gd name="T57" fmla="*/ 17 h 30"/>
                <a:gd name="T58" fmla="*/ 18 w 99"/>
                <a:gd name="T59" fmla="*/ 27 h 3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99"/>
                <a:gd name="T91" fmla="*/ 0 h 30"/>
                <a:gd name="T92" fmla="*/ 99 w 99"/>
                <a:gd name="T93" fmla="*/ 30 h 3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99" h="30">
                  <a:moveTo>
                    <a:pt x="18" y="27"/>
                  </a:moveTo>
                  <a:lnTo>
                    <a:pt x="22" y="27"/>
                  </a:lnTo>
                  <a:lnTo>
                    <a:pt x="28" y="28"/>
                  </a:lnTo>
                  <a:lnTo>
                    <a:pt x="33" y="28"/>
                  </a:lnTo>
                  <a:lnTo>
                    <a:pt x="40" y="30"/>
                  </a:lnTo>
                  <a:lnTo>
                    <a:pt x="47" y="30"/>
                  </a:lnTo>
                  <a:lnTo>
                    <a:pt x="54" y="30"/>
                  </a:lnTo>
                  <a:lnTo>
                    <a:pt x="61" y="30"/>
                  </a:lnTo>
                  <a:lnTo>
                    <a:pt x="67" y="28"/>
                  </a:lnTo>
                  <a:lnTo>
                    <a:pt x="77" y="23"/>
                  </a:lnTo>
                  <a:lnTo>
                    <a:pt x="87" y="13"/>
                  </a:lnTo>
                  <a:lnTo>
                    <a:pt x="96" y="4"/>
                  </a:lnTo>
                  <a:lnTo>
                    <a:pt x="99" y="0"/>
                  </a:lnTo>
                  <a:lnTo>
                    <a:pt x="98" y="1"/>
                  </a:lnTo>
                  <a:lnTo>
                    <a:pt x="94" y="2"/>
                  </a:lnTo>
                  <a:lnTo>
                    <a:pt x="90" y="5"/>
                  </a:lnTo>
                  <a:lnTo>
                    <a:pt x="84" y="9"/>
                  </a:lnTo>
                  <a:lnTo>
                    <a:pt x="77" y="11"/>
                  </a:lnTo>
                  <a:lnTo>
                    <a:pt x="71" y="15"/>
                  </a:lnTo>
                  <a:lnTo>
                    <a:pt x="64" y="17"/>
                  </a:lnTo>
                  <a:lnTo>
                    <a:pt x="60" y="18"/>
                  </a:lnTo>
                  <a:lnTo>
                    <a:pt x="54" y="19"/>
                  </a:lnTo>
                  <a:lnTo>
                    <a:pt x="45" y="19"/>
                  </a:lnTo>
                  <a:lnTo>
                    <a:pt x="36" y="19"/>
                  </a:lnTo>
                  <a:lnTo>
                    <a:pt x="25" y="18"/>
                  </a:lnTo>
                  <a:lnTo>
                    <a:pt x="16" y="18"/>
                  </a:lnTo>
                  <a:lnTo>
                    <a:pt x="8" y="17"/>
                  </a:lnTo>
                  <a:lnTo>
                    <a:pt x="2" y="17"/>
                  </a:lnTo>
                  <a:lnTo>
                    <a:pt x="0" y="17"/>
                  </a:lnTo>
                  <a:lnTo>
                    <a:pt x="18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</p:grpSp>
      <p:sp>
        <p:nvSpPr>
          <p:cNvPr id="66696" name="Text Box 137"/>
          <p:cNvSpPr>
            <a:spLocks noChangeArrowheads="1"/>
          </p:cNvSpPr>
          <p:nvPr/>
        </p:nvSpPr>
        <p:spPr bwMode="auto">
          <a:xfrm>
            <a:off x="977900" y="2000250"/>
            <a:ext cx="5276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>
              <a:spcBef>
                <a:spcPct val="50000"/>
              </a:spcBef>
            </a:pPr>
            <a:r>
              <a:rPr lang="zh-CN" altLang="en-US" sz="2800" b="1">
                <a:solidFill>
                  <a:srgbClr val="9900FF"/>
                </a:solidFill>
                <a:latin typeface="Times New Roman" pitchFamily="18" charset="0"/>
              </a:rPr>
              <a:t>本章主要内容：</a:t>
            </a:r>
            <a:endParaRPr lang="zh-CN" altLang="en-US"/>
          </a:p>
        </p:txBody>
      </p:sp>
      <p:grpSp>
        <p:nvGrpSpPr>
          <p:cNvPr id="66697" name="Group 146"/>
          <p:cNvGrpSpPr>
            <a:grpSpLocks/>
          </p:cNvGrpSpPr>
          <p:nvPr/>
        </p:nvGrpSpPr>
        <p:grpSpPr bwMode="auto">
          <a:xfrm>
            <a:off x="7239000" y="0"/>
            <a:ext cx="1590675" cy="457200"/>
            <a:chOff x="0" y="0"/>
            <a:chExt cx="1002" cy="288"/>
          </a:xfrm>
        </p:grpSpPr>
        <p:sp>
          <p:nvSpPr>
            <p:cNvPr id="66698" name="Rectangle 147"/>
            <p:cNvSpPr>
              <a:spLocks noChangeArrowheads="1"/>
            </p:cNvSpPr>
            <p:nvPr/>
          </p:nvSpPr>
          <p:spPr bwMode="auto">
            <a:xfrm>
              <a:off x="0" y="0"/>
              <a:ext cx="10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66699" name="Rectangle 148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66700" name="Text Box 154"/>
          <p:cNvSpPr>
            <a:spLocks noChangeArrowheads="1"/>
          </p:cNvSpPr>
          <p:nvPr/>
        </p:nvSpPr>
        <p:spPr bwMode="auto">
          <a:xfrm>
            <a:off x="1331913" y="3357563"/>
            <a:ext cx="67691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>
              <a:spcBef>
                <a:spcPct val="50000"/>
              </a:spcBef>
            </a:pPr>
            <a:r>
              <a:rPr lang="en-US" sz="2800" b="1">
                <a:solidFill>
                  <a:schemeClr val="bg2"/>
                </a:solidFill>
                <a:latin typeface="Times New Roman" pitchFamily="18" charset="0"/>
              </a:rPr>
              <a:t>2. 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字符、字符串数组的定义及使用方法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695" y="0"/>
            <a:ext cx="7924800" cy="1143000"/>
          </a:xfrm>
        </p:spPr>
        <p:txBody>
          <a:bodyPr/>
          <a:lstStyle/>
          <a:p>
            <a:r>
              <a:rPr lang="zh-CN" altLang="en-US" dirty="0" smtClean="0"/>
              <a:t>输入数组元素，倒序打印输出</a:t>
            </a:r>
            <a:r>
              <a:rPr lang="en-US" altLang="zh-CN" dirty="0" smtClean="0"/>
              <a:t>(p109)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705" y="1124840"/>
            <a:ext cx="8820295" cy="4968345"/>
          </a:xfrm>
          <a:solidFill>
            <a:schemeClr val="tx2"/>
          </a:solidFill>
        </p:spPr>
        <p:txBody>
          <a:bodyPr/>
          <a:lstStyle/>
          <a:p>
            <a:pPr marL="0" indent="0">
              <a:buNone/>
            </a:pPr>
            <a:r>
              <a:rPr lang="en-US" altLang="zh-CN" sz="2400" dirty="0" smtClean="0">
                <a:solidFill>
                  <a:schemeClr val="bg2"/>
                </a:solidFill>
              </a:rPr>
              <a:t>void main()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2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 </a:t>
            </a:r>
            <a:r>
              <a:rPr lang="en-US" altLang="zh-CN" sz="2400" dirty="0" smtClean="0">
                <a:solidFill>
                  <a:schemeClr val="bg2"/>
                </a:solidFill>
              </a:rPr>
              <a:t>   float s[5];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 </a:t>
            </a:r>
            <a:r>
              <a:rPr lang="en-US" altLang="zh-CN" sz="2400" dirty="0" smtClean="0">
                <a:solidFill>
                  <a:schemeClr val="bg2"/>
                </a:solidFill>
              </a:rPr>
              <a:t>   </a:t>
            </a:r>
            <a:r>
              <a:rPr lang="en-US" altLang="zh-CN" sz="2400" dirty="0" err="1" smtClean="0">
                <a:solidFill>
                  <a:schemeClr val="bg2"/>
                </a:solidFill>
              </a:rPr>
              <a:t>int</a:t>
            </a:r>
            <a:r>
              <a:rPr lang="en-US" altLang="zh-CN" sz="2400" dirty="0" smtClean="0">
                <a:solidFill>
                  <a:schemeClr val="bg2"/>
                </a:solidFill>
              </a:rPr>
              <a:t> </a:t>
            </a:r>
            <a:r>
              <a:rPr lang="en-US" altLang="zh-CN" sz="2400" dirty="0" err="1" smtClean="0">
                <a:solidFill>
                  <a:schemeClr val="bg2"/>
                </a:solidFill>
              </a:rPr>
              <a:t>i</a:t>
            </a:r>
            <a:r>
              <a:rPr lang="en-US" altLang="zh-CN" sz="2400" dirty="0" smtClean="0">
                <a:solidFill>
                  <a:schemeClr val="bg2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 </a:t>
            </a:r>
            <a:r>
              <a:rPr lang="en-US" altLang="zh-CN" sz="2400" dirty="0" smtClean="0">
                <a:solidFill>
                  <a:schemeClr val="bg2"/>
                </a:solidFill>
              </a:rPr>
              <a:t>   </a:t>
            </a:r>
            <a:r>
              <a:rPr lang="en-US" altLang="zh-CN" sz="2400" dirty="0" err="1" smtClean="0">
                <a:solidFill>
                  <a:schemeClr val="bg2"/>
                </a:solidFill>
              </a:rPr>
              <a:t>printf</a:t>
            </a:r>
            <a:r>
              <a:rPr lang="en-US" altLang="zh-CN" sz="2400" dirty="0" smtClean="0">
                <a:solidFill>
                  <a:schemeClr val="bg2"/>
                </a:solidFill>
              </a:rPr>
              <a:t>(“Enter five scores:”); 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 </a:t>
            </a:r>
            <a:r>
              <a:rPr lang="en-US" altLang="zh-CN" sz="2400" dirty="0" smtClean="0">
                <a:solidFill>
                  <a:schemeClr val="bg2"/>
                </a:solidFill>
              </a:rPr>
              <a:t>   for (</a:t>
            </a:r>
            <a:r>
              <a:rPr lang="en-US" altLang="zh-CN" sz="2400" dirty="0" err="1" smtClean="0">
                <a:solidFill>
                  <a:schemeClr val="bg2"/>
                </a:solidFill>
              </a:rPr>
              <a:t>i</a:t>
            </a:r>
            <a:r>
              <a:rPr lang="en-US" altLang="zh-CN" sz="2400" dirty="0" smtClean="0">
                <a:solidFill>
                  <a:schemeClr val="bg2"/>
                </a:solidFill>
              </a:rPr>
              <a:t>=1;i&lt;=5;i++)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 </a:t>
            </a:r>
            <a:r>
              <a:rPr lang="en-US" altLang="zh-CN" sz="2400" dirty="0" smtClean="0">
                <a:solidFill>
                  <a:schemeClr val="bg2"/>
                </a:solidFill>
              </a:rPr>
              <a:t>       </a:t>
            </a:r>
            <a:r>
              <a:rPr lang="en-US" altLang="zh-CN" sz="2400" dirty="0" err="1" smtClean="0">
                <a:solidFill>
                  <a:schemeClr val="bg2"/>
                </a:solidFill>
              </a:rPr>
              <a:t>scanf</a:t>
            </a:r>
            <a:r>
              <a:rPr lang="en-US" altLang="zh-CN" sz="2400" dirty="0" smtClean="0">
                <a:solidFill>
                  <a:schemeClr val="bg2"/>
                </a:solidFill>
              </a:rPr>
              <a:t>(“%</a:t>
            </a:r>
            <a:r>
              <a:rPr lang="en-US" altLang="zh-CN" sz="2400" dirty="0" err="1" smtClean="0">
                <a:solidFill>
                  <a:schemeClr val="bg2"/>
                </a:solidFill>
              </a:rPr>
              <a:t>f”,&amp;s</a:t>
            </a:r>
            <a:r>
              <a:rPr lang="en-US" altLang="zh-CN" sz="2400" dirty="0" smtClean="0">
                <a:solidFill>
                  <a:schemeClr val="bg2"/>
                </a:solidFill>
              </a:rPr>
              <a:t>[</a:t>
            </a:r>
            <a:r>
              <a:rPr lang="en-US" altLang="zh-CN" sz="2400" dirty="0" err="1" smtClean="0">
                <a:solidFill>
                  <a:schemeClr val="bg2"/>
                </a:solidFill>
              </a:rPr>
              <a:t>i</a:t>
            </a:r>
            <a:r>
              <a:rPr lang="en-US" altLang="zh-CN" sz="2400" dirty="0" smtClean="0">
                <a:solidFill>
                  <a:schemeClr val="bg2"/>
                </a:solidFill>
              </a:rPr>
              <a:t>]);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 </a:t>
            </a:r>
            <a:r>
              <a:rPr lang="en-US" altLang="zh-CN" sz="2400" dirty="0" smtClean="0">
                <a:solidFill>
                  <a:schemeClr val="bg2"/>
                </a:solidFill>
              </a:rPr>
              <a:t>   </a:t>
            </a:r>
            <a:r>
              <a:rPr lang="en-US" altLang="zh-CN" sz="2400" dirty="0" err="1" smtClean="0">
                <a:solidFill>
                  <a:schemeClr val="bg2"/>
                </a:solidFill>
              </a:rPr>
              <a:t>printf</a:t>
            </a:r>
            <a:r>
              <a:rPr lang="en-US" altLang="zh-CN" sz="2400" dirty="0" smtClean="0">
                <a:solidFill>
                  <a:schemeClr val="bg2"/>
                </a:solidFill>
              </a:rPr>
              <a:t>(“\</a:t>
            </a:r>
            <a:r>
              <a:rPr lang="en-US" altLang="zh-CN" sz="2400" dirty="0" err="1" smtClean="0">
                <a:solidFill>
                  <a:schemeClr val="bg2"/>
                </a:solidFill>
              </a:rPr>
              <a:t>nThe</a:t>
            </a:r>
            <a:r>
              <a:rPr lang="en-US" altLang="zh-CN" sz="2400" dirty="0" smtClean="0">
                <a:solidFill>
                  <a:schemeClr val="bg2"/>
                </a:solidFill>
              </a:rPr>
              <a:t> score in reverse order are: ”);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 </a:t>
            </a:r>
            <a:r>
              <a:rPr lang="en-US" altLang="zh-CN" sz="2400" dirty="0" smtClean="0">
                <a:solidFill>
                  <a:schemeClr val="bg2"/>
                </a:solidFill>
              </a:rPr>
              <a:t>   for(</a:t>
            </a:r>
            <a:r>
              <a:rPr lang="en-US" altLang="zh-CN" sz="2400" dirty="0" err="1" smtClean="0">
                <a:solidFill>
                  <a:schemeClr val="bg2"/>
                </a:solidFill>
              </a:rPr>
              <a:t>i</a:t>
            </a:r>
            <a:r>
              <a:rPr lang="en-US" altLang="zh-CN" sz="2400" dirty="0" smtClean="0">
                <a:solidFill>
                  <a:schemeClr val="bg2"/>
                </a:solidFill>
              </a:rPr>
              <a:t>=5;i&gt;=1;i--)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 </a:t>
            </a:r>
            <a:r>
              <a:rPr lang="en-US" altLang="zh-CN" sz="2400" dirty="0" smtClean="0">
                <a:solidFill>
                  <a:schemeClr val="bg2"/>
                </a:solidFill>
              </a:rPr>
              <a:t>        </a:t>
            </a:r>
            <a:r>
              <a:rPr lang="en-US" altLang="zh-CN" sz="2400" dirty="0" err="1" smtClean="0">
                <a:solidFill>
                  <a:schemeClr val="bg2"/>
                </a:solidFill>
              </a:rPr>
              <a:t>printf</a:t>
            </a:r>
            <a:r>
              <a:rPr lang="en-US" altLang="zh-CN" sz="2400" dirty="0" smtClean="0">
                <a:solidFill>
                  <a:schemeClr val="bg2"/>
                </a:solidFill>
              </a:rPr>
              <a:t>(“%</a:t>
            </a:r>
            <a:r>
              <a:rPr lang="en-US" altLang="zh-CN" sz="2400" dirty="0" err="1" smtClean="0">
                <a:solidFill>
                  <a:schemeClr val="bg2"/>
                </a:solidFill>
              </a:rPr>
              <a:t>f”,s</a:t>
            </a:r>
            <a:r>
              <a:rPr lang="en-US" altLang="zh-CN" sz="2400" dirty="0" smtClean="0">
                <a:solidFill>
                  <a:schemeClr val="bg2"/>
                </a:solidFill>
              </a:rPr>
              <a:t>[</a:t>
            </a:r>
            <a:r>
              <a:rPr lang="en-US" altLang="zh-CN" sz="2400" dirty="0" err="1" smtClean="0">
                <a:solidFill>
                  <a:schemeClr val="bg2"/>
                </a:solidFill>
              </a:rPr>
              <a:t>i</a:t>
            </a:r>
            <a:r>
              <a:rPr lang="en-US" altLang="zh-CN" sz="2400" dirty="0" smtClean="0">
                <a:solidFill>
                  <a:schemeClr val="bg2"/>
                </a:solidFill>
              </a:rPr>
              <a:t>]);   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}</a:t>
            </a:r>
            <a:endParaRPr lang="zh-CN" altLang="en-US" sz="2400" dirty="0">
              <a:solidFill>
                <a:schemeClr val="bg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67840" y="1988900"/>
            <a:ext cx="5904410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2"/>
                </a:solidFill>
              </a:rPr>
              <a:t>5</a:t>
            </a:r>
            <a:r>
              <a:rPr lang="zh-CN" altLang="en-US" dirty="0" smtClean="0">
                <a:solidFill>
                  <a:schemeClr val="bg2"/>
                </a:solidFill>
              </a:rPr>
              <a:t>个类型为</a:t>
            </a:r>
            <a:r>
              <a:rPr lang="en-US" altLang="zh-CN" dirty="0" smtClean="0">
                <a:solidFill>
                  <a:schemeClr val="bg2"/>
                </a:solidFill>
              </a:rPr>
              <a:t>float</a:t>
            </a:r>
            <a:r>
              <a:rPr lang="zh-CN" altLang="en-US" dirty="0" smtClean="0">
                <a:solidFill>
                  <a:schemeClr val="bg2"/>
                </a:solidFill>
              </a:rPr>
              <a:t>的数组元素，</a:t>
            </a:r>
            <a:r>
              <a:rPr lang="en-US" altLang="zh-CN" dirty="0" smtClean="0">
                <a:solidFill>
                  <a:schemeClr val="bg2"/>
                </a:solidFill>
              </a:rPr>
              <a:t>s[0] … s[4]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5935" y="3759390"/>
            <a:ext cx="3240225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bg2"/>
                </a:solidFill>
                <a:latin typeface="+mn-lt"/>
              </a:rPr>
              <a:t>scanf</a:t>
            </a:r>
            <a:r>
              <a:rPr lang="en-US" altLang="zh-CN" dirty="0" smtClean="0">
                <a:solidFill>
                  <a:schemeClr val="bg2"/>
                </a:solidFill>
                <a:latin typeface="+mn-lt"/>
              </a:rPr>
              <a:t>(“%</a:t>
            </a:r>
            <a:r>
              <a:rPr lang="en-US" altLang="zh-CN" dirty="0" err="1" smtClean="0">
                <a:solidFill>
                  <a:schemeClr val="bg2"/>
                </a:solidFill>
                <a:latin typeface="+mn-lt"/>
              </a:rPr>
              <a:t>f”,&amp;s</a:t>
            </a:r>
            <a:r>
              <a:rPr lang="en-US" altLang="zh-CN" dirty="0" smtClean="0">
                <a:solidFill>
                  <a:schemeClr val="bg2"/>
                </a:solidFill>
                <a:latin typeface="+mn-lt"/>
              </a:rPr>
              <a:t>[i-1]);</a:t>
            </a:r>
            <a:endParaRPr lang="zh-CN" altLang="en-US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35935" y="5085115"/>
            <a:ext cx="3240225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bg2"/>
                </a:solidFill>
                <a:latin typeface="+mn-lt"/>
              </a:rPr>
              <a:t>printf</a:t>
            </a:r>
            <a:r>
              <a:rPr lang="en-US" altLang="zh-CN" dirty="0" smtClean="0">
                <a:solidFill>
                  <a:schemeClr val="bg2"/>
                </a:solidFill>
                <a:latin typeface="+mn-lt"/>
              </a:rPr>
              <a:t>(“%</a:t>
            </a:r>
            <a:r>
              <a:rPr lang="en-US" altLang="zh-CN" dirty="0" err="1" smtClean="0">
                <a:solidFill>
                  <a:schemeClr val="bg2"/>
                </a:solidFill>
                <a:latin typeface="+mn-lt"/>
              </a:rPr>
              <a:t>f”,s</a:t>
            </a:r>
            <a:r>
              <a:rPr lang="en-US" altLang="zh-CN" dirty="0" smtClean="0">
                <a:solidFill>
                  <a:schemeClr val="bg2"/>
                </a:solidFill>
                <a:latin typeface="+mn-lt"/>
              </a:rPr>
              <a:t>[i-1]);</a:t>
            </a:r>
            <a:endParaRPr lang="zh-CN" altLang="en-US" dirty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56033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AutoShape 2"/>
          <p:cNvSpPr>
            <a:spLocks noChangeArrowheads="1"/>
          </p:cNvSpPr>
          <p:nvPr/>
        </p:nvSpPr>
        <p:spPr bwMode="auto">
          <a:xfrm>
            <a:off x="400050" y="685800"/>
            <a:ext cx="8401050" cy="5524500"/>
          </a:xfrm>
          <a:prstGeom prst="horizontalScroll">
            <a:avLst>
              <a:gd name="adj" fmla="val 6579"/>
            </a:avLst>
          </a:prstGeom>
          <a:solidFill>
            <a:srgbClr val="FFCC99"/>
          </a:solidFill>
          <a:ln w="28575" cmpd="sng">
            <a:solidFill>
              <a:srgbClr val="FF66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pic>
        <p:nvPicPr>
          <p:cNvPr id="67587" name="Picture 3" descr="xia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" t="2956" r="-1970"/>
          <a:stretch>
            <a:fillRect/>
          </a:stretch>
        </p:blipFill>
        <p:spPr bwMode="auto">
          <a:xfrm>
            <a:off x="862013" y="1338263"/>
            <a:ext cx="187642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8" name="Text Box 4"/>
          <p:cNvSpPr>
            <a:spLocks noChangeArrowheads="1"/>
          </p:cNvSpPr>
          <p:nvPr/>
        </p:nvSpPr>
        <p:spPr bwMode="auto">
          <a:xfrm>
            <a:off x="2771775" y="1916113"/>
            <a:ext cx="5410200" cy="116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rgbClr val="9900FF"/>
                </a:solidFill>
                <a:latin typeface="Times New Roman" pitchFamily="18" charset="0"/>
                <a:sym typeface="Times New Roman" pitchFamily="18" charset="0"/>
              </a:rPr>
              <a:t>P125</a:t>
            </a:r>
            <a:r>
              <a:rPr lang="en-US" sz="2800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    </a:t>
            </a:r>
            <a:endParaRPr lang="en-US" sz="2800" b="1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1  2  3  4  </a:t>
            </a:r>
            <a:r>
              <a:rPr lang="en-US" sz="2800" b="1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5  </a:t>
            </a:r>
            <a:r>
              <a:rPr lang="en-US" sz="2800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6 </a:t>
            </a:r>
            <a:r>
              <a:rPr lang="en-US" sz="2800" b="1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8 </a:t>
            </a:r>
            <a:r>
              <a:rPr lang="en-US" sz="2800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10</a:t>
            </a:r>
          </a:p>
        </p:txBody>
      </p:sp>
      <p:sp>
        <p:nvSpPr>
          <p:cNvPr id="67589" name="WordArt 7"/>
          <p:cNvSpPr>
            <a:spLocks noChangeArrowheads="1" noChangeShapeType="1" noTextEdit="1"/>
          </p:cNvSpPr>
          <p:nvPr/>
        </p:nvSpPr>
        <p:spPr bwMode="auto">
          <a:xfrm>
            <a:off x="990600" y="2613025"/>
            <a:ext cx="1543050" cy="58102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zh-CN" altLang="en-US" sz="4000">
                <a:ln w="9525" cmpd="sng">
                  <a:solidFill>
                    <a:srgbClr val="FF3300"/>
                  </a:solidFill>
                  <a:round/>
                  <a:headEnd/>
                  <a:tailEnd/>
                </a:ln>
                <a:solidFill>
                  <a:srgbClr val="FF3300"/>
                </a:solidFill>
                <a:latin typeface="宋体"/>
                <a:ea typeface="宋体"/>
              </a:rPr>
              <a:t>练习</a:t>
            </a:r>
          </a:p>
        </p:txBody>
      </p:sp>
      <p:grpSp>
        <p:nvGrpSpPr>
          <p:cNvPr id="67590" name="Group 17"/>
          <p:cNvGrpSpPr>
            <a:grpSpLocks/>
          </p:cNvGrpSpPr>
          <p:nvPr/>
        </p:nvGrpSpPr>
        <p:grpSpPr bwMode="auto">
          <a:xfrm>
            <a:off x="7239000" y="0"/>
            <a:ext cx="1581150" cy="457200"/>
            <a:chOff x="0" y="0"/>
            <a:chExt cx="996" cy="288"/>
          </a:xfrm>
        </p:grpSpPr>
        <p:sp>
          <p:nvSpPr>
            <p:cNvPr id="67591" name="Rectangle 18"/>
            <p:cNvSpPr>
              <a:spLocks noChangeArrowheads="1"/>
            </p:cNvSpPr>
            <p:nvPr/>
          </p:nvSpPr>
          <p:spPr bwMode="auto">
            <a:xfrm>
              <a:off x="0" y="0"/>
              <a:ext cx="9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67592" name="Rectangle 19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17"/>
          <p:cNvGrpSpPr>
            <a:grpSpLocks/>
          </p:cNvGrpSpPr>
          <p:nvPr/>
        </p:nvGrpSpPr>
        <p:grpSpPr bwMode="auto">
          <a:xfrm>
            <a:off x="7239000" y="0"/>
            <a:ext cx="1654175" cy="404813"/>
            <a:chOff x="0" y="0"/>
            <a:chExt cx="1002" cy="288"/>
          </a:xfrm>
        </p:grpSpPr>
        <p:sp>
          <p:nvSpPr>
            <p:cNvPr id="8195" name="Rectangle 18"/>
            <p:cNvSpPr>
              <a:spLocks noChangeArrowheads="1"/>
            </p:cNvSpPr>
            <p:nvPr/>
          </p:nvSpPr>
          <p:spPr bwMode="auto">
            <a:xfrm>
              <a:off x="0" y="0"/>
              <a:ext cx="1002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8196" name="Rectangle 19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8197" name="Rectangle 23"/>
          <p:cNvSpPr>
            <a:spLocks noChangeArrowheads="1"/>
          </p:cNvSpPr>
          <p:nvPr/>
        </p:nvSpPr>
        <p:spPr bwMode="auto">
          <a:xfrm>
            <a:off x="457200" y="1050925"/>
            <a:ext cx="822960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buClr>
                <a:schemeClr val="hlink"/>
              </a:buClr>
              <a:buFont typeface="Wingdings" pitchFamily="2" charset="2"/>
              <a:buChar char="«"/>
            </a:pPr>
            <a:endParaRPr lang="zh-CN" altLang="en-US" sz="2800">
              <a:solidFill>
                <a:srgbClr val="FFFFFF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lvl="2"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初始化方式               　</a:t>
            </a:r>
            <a:endParaRPr lang="zh-CN" altLang="en-US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8198" name="AutoShape 24"/>
          <p:cNvSpPr>
            <a:spLocks noChangeArrowheads="1"/>
          </p:cNvSpPr>
          <p:nvPr/>
        </p:nvSpPr>
        <p:spPr bwMode="auto">
          <a:xfrm>
            <a:off x="3779838" y="777875"/>
            <a:ext cx="5148262" cy="833438"/>
          </a:xfrm>
          <a:prstGeom prst="wedgeRectCallout">
            <a:avLst>
              <a:gd name="adj1" fmla="val -63556"/>
              <a:gd name="adj2" fmla="val -50704"/>
            </a:avLst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marL="0" lvl="2"/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在定义数组时，为数组元素赋初值</a:t>
            </a:r>
            <a:endParaRPr 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marL="0" lvl="2"/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(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在编译阶段使之得到初值）</a:t>
            </a:r>
            <a:endParaRPr lang="zh-CN" altLang="en-US"/>
          </a:p>
        </p:txBody>
      </p:sp>
      <p:sp>
        <p:nvSpPr>
          <p:cNvPr id="8199" name="Text Box 25"/>
          <p:cNvSpPr>
            <a:spLocks noChangeArrowheads="1"/>
          </p:cNvSpPr>
          <p:nvPr/>
        </p:nvSpPr>
        <p:spPr bwMode="auto">
          <a:xfrm>
            <a:off x="1135063" y="1968500"/>
            <a:ext cx="7542212" cy="955675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marL="174625" lvl="2"/>
            <a:r>
              <a:rPr 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int a[5]=</a:t>
            </a:r>
            <a:r>
              <a:rPr lang="en-US" sz="2800">
                <a:solidFill>
                  <a:srgbClr val="6699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{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1,2,3,4,5</a:t>
            </a:r>
            <a:r>
              <a:rPr lang="en-US" sz="2800">
                <a:solidFill>
                  <a:srgbClr val="6699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}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marL="174625" lvl="2"/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等价于：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a[0]=1;  a[1]=2; a[2]=3; a[3]=4; a[4]=5;</a:t>
            </a:r>
            <a:endParaRPr 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</p:txBody>
      </p:sp>
      <p:sp>
        <p:nvSpPr>
          <p:cNvPr id="8200" name="Rectangle 26"/>
          <p:cNvSpPr>
            <a:spLocks noChangeArrowheads="1"/>
          </p:cNvSpPr>
          <p:nvPr/>
        </p:nvSpPr>
        <p:spPr bwMode="auto">
          <a:xfrm>
            <a:off x="179388" y="4251325"/>
            <a:ext cx="82296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说明：</a:t>
            </a:r>
            <a:endParaRPr lang="zh-CN" altLang="en-US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  <a:p>
            <a:pPr lvl="3"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数组不初始化，其元素值为随机数</a:t>
            </a:r>
          </a:p>
          <a:p>
            <a:pPr lvl="3"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对</a:t>
            </a:r>
            <a:r>
              <a:rPr 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static</a:t>
            </a: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数组元素不赋初值，系统会自动赋以</a:t>
            </a:r>
            <a:r>
              <a:rPr 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0</a:t>
            </a: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值</a:t>
            </a:r>
            <a:endParaRPr lang="en-US">
              <a:solidFill>
                <a:srgbClr val="FFFFFF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lvl="3">
              <a:buClr>
                <a:srgbClr val="FFCC00"/>
              </a:buClr>
              <a:buFont typeface="Wingdings" pitchFamily="2" charset="2"/>
              <a:buChar char="l"/>
            </a:pPr>
            <a:endParaRPr lang="zh-CN" altLang="en-US">
              <a:solidFill>
                <a:srgbClr val="FFFFFF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</p:txBody>
      </p:sp>
      <p:sp>
        <p:nvSpPr>
          <p:cNvPr id="8201" name="Text Box 29"/>
          <p:cNvSpPr>
            <a:spLocks noChangeArrowheads="1"/>
          </p:cNvSpPr>
          <p:nvPr/>
        </p:nvSpPr>
        <p:spPr bwMode="auto">
          <a:xfrm>
            <a:off x="857250" y="5589588"/>
            <a:ext cx="8247063" cy="984250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lvl="2"/>
            <a:r>
              <a:rPr 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static int a[5];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lvl="2"/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等价于：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a[0]=0;  a[1]=0; a[2]=0; a[3]=0; a[4]=0;</a:t>
            </a:r>
            <a:endParaRPr 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</p:txBody>
      </p:sp>
      <p:sp>
        <p:nvSpPr>
          <p:cNvPr id="8202" name="Rectangle 32"/>
          <p:cNvSpPr>
            <a:spLocks noChangeArrowheads="1"/>
          </p:cNvSpPr>
          <p:nvPr/>
        </p:nvSpPr>
        <p:spPr bwMode="auto">
          <a:xfrm>
            <a:off x="766763" y="0"/>
            <a:ext cx="80010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sz="2800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一维数组的初始化</a:t>
            </a:r>
            <a:endParaRPr lang="zh-CN" altLang="en-US" sz="3600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8209" name="矩形 1"/>
          <p:cNvSpPr>
            <a:spLocks noChangeArrowheads="1"/>
          </p:cNvSpPr>
          <p:nvPr/>
        </p:nvSpPr>
        <p:spPr bwMode="auto">
          <a:xfrm>
            <a:off x="1135063" y="2967038"/>
            <a:ext cx="75422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2"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当全部数组元素赋初值时，可不指定数组长度</a:t>
            </a:r>
            <a:endParaRPr lang="zh-CN" altLang="en-US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8210" name="Text Box 31"/>
          <p:cNvSpPr>
            <a:spLocks noChangeArrowheads="1"/>
          </p:cNvSpPr>
          <p:nvPr/>
        </p:nvSpPr>
        <p:spPr bwMode="auto">
          <a:xfrm>
            <a:off x="1163638" y="3357563"/>
            <a:ext cx="6721475" cy="833437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marL="0" lvl="2"/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int a[]={1,2,3,4,5,6};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marL="0" lvl="2"/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编译系统根据初值个数确定数组长度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819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8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5" dur="500"/>
                                        <p:tgtEl>
                                          <p:spTgt spid="8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0" dur="20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3" dur="20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8" dur="500"/>
                                        <p:tgtEl>
                                          <p:spTgt spid="8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500"/>
                                        <p:tgtEl>
                                          <p:spTgt spid="8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6" dur="500"/>
                                        <p:tgtEl>
                                          <p:spTgt spid="8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1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build="p" bldLvl="4" autoUpdateAnimBg="0"/>
      <p:bldP spid="8198" grpId="0" bldLvl="0" animBg="1" autoUpdateAnimBg="0"/>
      <p:bldP spid="8199" grpId="0" uiExpand="1" build="p" bldLvl="3" animBg="1" autoUpdateAnimBg="0"/>
      <p:bldP spid="8200" grpId="0" uiExpand="1" build="p" bldLvl="4" autoUpdateAnimBg="0"/>
      <p:bldP spid="8201" grpId="0" bldLvl="0" animBg="1" autoUpdateAnimBg="0"/>
      <p:bldP spid="8209" grpId="0" bldLvl="0" autoUpdateAnimBg="0"/>
      <p:bldP spid="8210" grpId="0" bldLvl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17"/>
          <p:cNvGrpSpPr>
            <a:grpSpLocks/>
          </p:cNvGrpSpPr>
          <p:nvPr/>
        </p:nvGrpSpPr>
        <p:grpSpPr bwMode="auto">
          <a:xfrm>
            <a:off x="7239000" y="0"/>
            <a:ext cx="1654175" cy="404813"/>
            <a:chOff x="0" y="0"/>
            <a:chExt cx="1002" cy="288"/>
          </a:xfrm>
        </p:grpSpPr>
        <p:sp>
          <p:nvSpPr>
            <p:cNvPr id="9219" name="Rectangle 18"/>
            <p:cNvSpPr>
              <a:spLocks noChangeArrowheads="1"/>
            </p:cNvSpPr>
            <p:nvPr/>
          </p:nvSpPr>
          <p:spPr bwMode="auto">
            <a:xfrm>
              <a:off x="0" y="0"/>
              <a:ext cx="1002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9220" name="Rectangle 19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9221" name="Rectangle 26"/>
          <p:cNvSpPr>
            <a:spLocks noChangeArrowheads="1"/>
          </p:cNvSpPr>
          <p:nvPr/>
        </p:nvSpPr>
        <p:spPr bwMode="auto">
          <a:xfrm>
            <a:off x="604838" y="825500"/>
            <a:ext cx="8229600" cy="126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80975" lvl="2"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 sz="2800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说明：</a:t>
            </a:r>
            <a:endParaRPr lang="en-US" sz="2800">
              <a:solidFill>
                <a:srgbClr val="FFFFFF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marL="811213" lvl="3" indent="-449263">
              <a:buClr>
                <a:srgbClr val="FF0000"/>
              </a:buClr>
              <a:buFont typeface="Wingdings" pitchFamily="2" charset="2"/>
              <a:buChar char="l"/>
            </a:pPr>
            <a:r>
              <a:rPr lang="zh-CN" altLang="en-US" sz="2800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只给部分数组元素赋初值 ，未赋值的部分为</a:t>
            </a:r>
            <a:r>
              <a:rPr lang="en-US" sz="2800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0</a:t>
            </a:r>
            <a:endParaRPr lang="zh-CN" altLang="en-US" sz="2800">
              <a:solidFill>
                <a:srgbClr val="FFFFFF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marL="180975" lvl="2">
              <a:buClr>
                <a:schemeClr val="accent2"/>
              </a:buClr>
              <a:buFont typeface="Wingdings" pitchFamily="2" charset="2"/>
              <a:buChar char="v"/>
            </a:pPr>
            <a:endParaRPr lang="zh-CN" altLang="en-US" sz="280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9222" name="Rectangle 27"/>
          <p:cNvSpPr>
            <a:spLocks noChangeArrowheads="1"/>
          </p:cNvSpPr>
          <p:nvPr/>
        </p:nvSpPr>
        <p:spPr bwMode="auto">
          <a:xfrm>
            <a:off x="468313" y="4981575"/>
            <a:ext cx="8229600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3">
              <a:buClr>
                <a:srgbClr val="FFCC00"/>
              </a:buClr>
              <a:buFont typeface="Wingdings" pitchFamily="2" charset="2"/>
              <a:buChar char="l"/>
            </a:pPr>
            <a:endParaRPr lang="zh-CN" altLang="zh-CN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9223" name="Text Box 28"/>
          <p:cNvSpPr>
            <a:spLocks noChangeArrowheads="1"/>
          </p:cNvSpPr>
          <p:nvPr/>
        </p:nvSpPr>
        <p:spPr bwMode="auto">
          <a:xfrm>
            <a:off x="854075" y="2492375"/>
            <a:ext cx="7635875" cy="957263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marL="90488" lvl="3"/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如    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int a[5]={6,2,3};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marL="90488" lvl="3"/>
            <a:r>
              <a:rPr 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</a:t>
            </a:r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等价于：  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a[0]=6; a[1]=2;a[2]=3; a[3]=0; a[4]=0;</a:t>
            </a:r>
          </a:p>
        </p:txBody>
      </p:sp>
      <p:sp>
        <p:nvSpPr>
          <p:cNvPr id="9230" name="Text Box 28"/>
          <p:cNvSpPr>
            <a:spLocks noChangeArrowheads="1"/>
          </p:cNvSpPr>
          <p:nvPr/>
        </p:nvSpPr>
        <p:spPr bwMode="auto">
          <a:xfrm>
            <a:off x="981075" y="4489450"/>
            <a:ext cx="4210050" cy="984250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marL="90488" lvl="3"/>
            <a:r>
              <a:rPr lang="zh-CN" altLang="en-US" sz="280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错误初始化：</a:t>
            </a:r>
            <a:endParaRPr lang="en-US" sz="2800">
              <a:solidFill>
                <a:srgbClr val="FF0000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marL="90488" lvl="3"/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int a[3]={6,2,3,5,1};     (</a:t>
            </a:r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Arial" pitchFamily="34" charset="0"/>
              </a:rPr>
              <a:t>×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)</a:t>
            </a:r>
            <a:endParaRPr 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/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9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 build="p" bldLvl="4" autoUpdateAnimBg="0"/>
      <p:bldP spid="9223" grpId="0" bldLvl="0" animBg="1" autoUpdateAnimBg="0"/>
      <p:bldP spid="9230" grpId="0" bldLvl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AutoShape 2"/>
          <p:cNvSpPr>
            <a:spLocks noChangeArrowheads="1"/>
          </p:cNvSpPr>
          <p:nvPr/>
        </p:nvSpPr>
        <p:spPr bwMode="auto">
          <a:xfrm>
            <a:off x="468313" y="404813"/>
            <a:ext cx="8424862" cy="6119812"/>
          </a:xfrm>
          <a:prstGeom prst="horizontalScroll">
            <a:avLst>
              <a:gd name="adj" fmla="val 6556"/>
            </a:avLst>
          </a:prstGeom>
          <a:solidFill>
            <a:srgbClr val="A3E0FF"/>
          </a:solidFill>
          <a:ln w="9525" cmpd="sng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10243" name="AutoShape 3"/>
          <p:cNvSpPr>
            <a:spLocks noChangeArrowheads="1"/>
          </p:cNvSpPr>
          <p:nvPr/>
        </p:nvSpPr>
        <p:spPr bwMode="auto">
          <a:xfrm>
            <a:off x="539750" y="188913"/>
            <a:ext cx="1223963" cy="792162"/>
          </a:xfrm>
          <a:prstGeom prst="flowChartPreparation">
            <a:avLst/>
          </a:prstGeom>
          <a:solidFill>
            <a:srgbClr val="FFFF66"/>
          </a:solidFill>
          <a:ln w="9525" cmpd="sng">
            <a:solidFill>
              <a:srgbClr val="99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chemeClr val="bg2"/>
                </a:solidFill>
                <a:ea typeface="楷体_GB2312" pitchFamily="1" charset="-122"/>
              </a:rPr>
              <a:t>注意</a:t>
            </a:r>
            <a:endParaRPr lang="zh-CN" alt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827088" y="1052513"/>
            <a:ext cx="7707312" cy="133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41325" indent="-441325">
              <a:lnSpc>
                <a:spcPct val="140000"/>
              </a:lnSpc>
              <a:spcBef>
                <a:spcPct val="10000"/>
              </a:spcBef>
              <a:buFont typeface="Wingdings" pitchFamily="2" charset="2"/>
              <a:buChar char="Ø"/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不能只对</a:t>
            </a:r>
            <a:r>
              <a:rPr lang="zh-CN" altLang="en-US" sz="2800" u="sng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不连续部分元素</a:t>
            </a:r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或</a:t>
            </a:r>
            <a:r>
              <a:rPr lang="zh-CN" altLang="en-US" sz="2800" u="sng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后面的连续元素</a:t>
            </a:r>
          </a:p>
          <a:p>
            <a:pPr marL="441325" indent="-441325">
              <a:lnSpc>
                <a:spcPct val="14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　　赋初值</a:t>
            </a:r>
            <a:endParaRPr lang="zh-CN" altLang="en-US" sz="280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1979613" y="2420938"/>
            <a:ext cx="55006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语句</a:t>
            </a:r>
            <a:r>
              <a:rPr lang="en-US" sz="2800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: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int  a[10]={, , , , ,1,2,3,4,5}; </a:t>
            </a:r>
            <a:endParaRPr 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2268538" y="3141663"/>
            <a:ext cx="57483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int  a[10]={1, ,3, ,5 , ,7, ,9, ,}; 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是错误的</a:t>
            </a:r>
            <a:endParaRPr lang="zh-CN" altLang="en-US"/>
          </a:p>
        </p:txBody>
      </p:sp>
      <p:pic>
        <p:nvPicPr>
          <p:cNvPr id="10247" name="Picture 7" descr="EXCLAM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CCCCC"/>
              </a:clrFrom>
              <a:clrTo>
                <a:srgbClr val="CCCCC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725" y="5038725"/>
            <a:ext cx="1362075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48" name="Group 15"/>
          <p:cNvGrpSpPr>
            <a:grpSpLocks/>
          </p:cNvGrpSpPr>
          <p:nvPr/>
        </p:nvGrpSpPr>
        <p:grpSpPr bwMode="auto">
          <a:xfrm>
            <a:off x="7239000" y="0"/>
            <a:ext cx="1654175" cy="476250"/>
            <a:chOff x="0" y="0"/>
            <a:chExt cx="1002" cy="288"/>
          </a:xfrm>
        </p:grpSpPr>
        <p:sp>
          <p:nvSpPr>
            <p:cNvPr id="10249" name="Rectangle 16"/>
            <p:cNvSpPr>
              <a:spLocks noChangeArrowheads="1"/>
            </p:cNvSpPr>
            <p:nvPr/>
          </p:nvSpPr>
          <p:spPr bwMode="auto">
            <a:xfrm>
              <a:off x="0" y="0"/>
              <a:ext cx="100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</a:t>
              </a:r>
              <a:r>
                <a:rPr lang="zh-CN" altLang="en-US" sz="2000" b="1">
                  <a:solidFill>
                    <a:srgbClr val="9900FF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 </a:t>
              </a: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数组</a:t>
              </a:r>
              <a:endParaRPr lang="zh-CN" altLang="en-US"/>
            </a:p>
          </p:txBody>
        </p:sp>
        <p:sp>
          <p:nvSpPr>
            <p:cNvPr id="10250" name="Rectangle 17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10251" name="Text Box 24"/>
          <p:cNvSpPr>
            <a:spLocks noChangeArrowheads="1"/>
          </p:cNvSpPr>
          <p:nvPr/>
        </p:nvSpPr>
        <p:spPr bwMode="auto">
          <a:xfrm>
            <a:off x="827088" y="3789363"/>
            <a:ext cx="7653337" cy="180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441325" indent="-441325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  <a:sym typeface="Monotype Sorts" pitchFamily="2" charset="2"/>
              </a:rPr>
              <a:t>如对数组元素赋同一初值</a:t>
            </a:r>
            <a:r>
              <a:rPr lang="en-US" sz="2800" b="1">
                <a:solidFill>
                  <a:schemeClr val="bg2"/>
                </a:solidFill>
                <a:latin typeface="Times New Roman" pitchFamily="18" charset="0"/>
                <a:sym typeface="Monotype Sorts" pitchFamily="2" charset="2"/>
              </a:rPr>
              <a:t>,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  <a:sym typeface="Monotype Sorts" pitchFamily="2" charset="2"/>
              </a:rPr>
              <a:t>必须一一写出</a:t>
            </a:r>
            <a:r>
              <a:rPr lang="en-US" sz="2800" b="1">
                <a:solidFill>
                  <a:schemeClr val="bg2"/>
                </a:solidFill>
                <a:latin typeface="Times New Roman" pitchFamily="18" charset="0"/>
                <a:sym typeface="Monotype Sorts" pitchFamily="2" charset="2"/>
              </a:rPr>
              <a:t>:</a:t>
            </a:r>
            <a:endParaRPr lang="en-US" sz="2800">
              <a:solidFill>
                <a:schemeClr val="bg2"/>
              </a:solidFill>
              <a:latin typeface="Times New Roman" pitchFamily="18" charset="0"/>
              <a:sym typeface="Monotype Sorts" pitchFamily="2" charset="2"/>
            </a:endParaRPr>
          </a:p>
          <a:p>
            <a:pPr marL="441325" indent="-441325">
              <a:spcBef>
                <a:spcPct val="50000"/>
              </a:spcBef>
            </a:pPr>
            <a:r>
              <a:rPr lang="en-US" sz="2800">
                <a:latin typeface="Times New Roman" pitchFamily="18" charset="0"/>
                <a:sym typeface="Monotype Sorts" pitchFamily="2" charset="2"/>
              </a:rPr>
              <a:t>            </a:t>
            </a:r>
            <a:r>
              <a:rPr lang="en-US" sz="2800">
                <a:solidFill>
                  <a:srgbClr val="0000FF"/>
                </a:solidFill>
                <a:latin typeface="Times New Roman" pitchFamily="18" charset="0"/>
                <a:sym typeface="Monotype Sorts" pitchFamily="2" charset="2"/>
              </a:rPr>
              <a:t>static int a[10]={2,2,2,2,2,2,2,2,2,2};</a:t>
            </a:r>
            <a:endParaRPr lang="zh-CN" altLang="en-US" sz="2800">
              <a:solidFill>
                <a:srgbClr val="0000FF"/>
              </a:solidFill>
              <a:latin typeface="Times New Roman" pitchFamily="18" charset="0"/>
              <a:sym typeface="Monotype Sorts" pitchFamily="2" charset="2"/>
            </a:endParaRPr>
          </a:p>
          <a:p>
            <a:pPr marL="441325" indent="-441325">
              <a:spcBef>
                <a:spcPct val="50000"/>
              </a:spcBef>
            </a:pPr>
            <a:r>
              <a:rPr lang="en-US" sz="2800">
                <a:solidFill>
                  <a:srgbClr val="0000FF"/>
                </a:solidFill>
                <a:latin typeface="Times New Roman" pitchFamily="18" charset="0"/>
                <a:sym typeface="Monotype Sorts" pitchFamily="2" charset="2"/>
              </a:rPr>
              <a:t>      </a:t>
            </a: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  <a:sym typeface="Monotype Sorts" pitchFamily="2" charset="2"/>
              </a:rPr>
              <a:t>不可写成任何其他形式。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10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bldLvl="0" autoUpdateAnimBg="0"/>
      <p:bldP spid="10245" grpId="0" build="p" bldLvl="0" autoUpdateAnimBg="0"/>
      <p:bldP spid="10246" grpId="0" build="p" bldLvl="0" autoUpdateAnimBg="0"/>
      <p:bldP spid="10251" grpId="0" bldLvl="0" autoUpdateAnimBg="0"/>
    </p:bldLst>
  </p:timing>
</p:sld>
</file>

<file path=ppt/theme/theme1.xml><?xml version="1.0" encoding="utf-8"?>
<a:theme xmlns:a="http://schemas.openxmlformats.org/drawingml/2006/main" name="Capsules">
  <a:themeElements>
    <a:clrScheme name="">
      <a:dk1>
        <a:srgbClr val="000066"/>
      </a:dk1>
      <a:lt1>
        <a:srgbClr val="FFFFFF"/>
      </a:lt1>
      <a:dk2>
        <a:srgbClr val="336699"/>
      </a:dk2>
      <a:lt2>
        <a:srgbClr val="FFFFEB"/>
      </a:lt2>
      <a:accent1>
        <a:srgbClr val="99CCFF"/>
      </a:accent1>
      <a:accent2>
        <a:srgbClr val="9999FF"/>
      </a:accent2>
      <a:accent3>
        <a:srgbClr val="ADB8CA"/>
      </a:accent3>
      <a:accent4>
        <a:srgbClr val="DADADA"/>
      </a:accent4>
      <a:accent5>
        <a:srgbClr val="CAE2FF"/>
      </a:accent5>
      <a:accent6>
        <a:srgbClr val="8A8AE7"/>
      </a:accent6>
      <a:hlink>
        <a:srgbClr val="CCCCFF"/>
      </a:hlink>
      <a:folHlink>
        <a:srgbClr val="C68DFF"/>
      </a:folHlink>
    </a:clrScheme>
    <a:fontScheme name="Capsule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66"/>
      </a:dk1>
      <a:lt1>
        <a:srgbClr val="FFFFFF"/>
      </a:lt1>
      <a:dk2>
        <a:srgbClr val="336699"/>
      </a:dk2>
      <a:lt2>
        <a:srgbClr val="FFFFEB"/>
      </a:lt2>
      <a:accent1>
        <a:srgbClr val="99CCFF"/>
      </a:accent1>
      <a:accent2>
        <a:srgbClr val="9999FF"/>
      </a:accent2>
      <a:accent3>
        <a:srgbClr val="ADB8CA"/>
      </a:accent3>
      <a:accent4>
        <a:srgbClr val="DADADA"/>
      </a:accent4>
      <a:accent5>
        <a:srgbClr val="CAE2FF"/>
      </a:accent5>
      <a:accent6>
        <a:srgbClr val="8A8AE7"/>
      </a:accent6>
      <a:hlink>
        <a:srgbClr val="CCCCFF"/>
      </a:hlink>
      <a:folHlink>
        <a:srgbClr val="C68D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66"/>
    </a:dk1>
    <a:lt1>
      <a:srgbClr val="FFFFFF"/>
    </a:lt1>
    <a:dk2>
      <a:srgbClr val="336699"/>
    </a:dk2>
    <a:lt2>
      <a:srgbClr val="FFFFEB"/>
    </a:lt2>
    <a:accent1>
      <a:srgbClr val="99CCFF"/>
    </a:accent1>
    <a:accent2>
      <a:srgbClr val="9999FF"/>
    </a:accent2>
    <a:accent3>
      <a:srgbClr val="ADB8CA"/>
    </a:accent3>
    <a:accent4>
      <a:srgbClr val="DADADA"/>
    </a:accent4>
    <a:accent5>
      <a:srgbClr val="CAE2FF"/>
    </a:accent5>
    <a:accent6>
      <a:srgbClr val="8A8AE7"/>
    </a:accent6>
    <a:hlink>
      <a:srgbClr val="CCCCFF"/>
    </a:hlink>
    <a:folHlink>
      <a:srgbClr val="C68DFF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66"/>
    </a:dk1>
    <a:lt1>
      <a:srgbClr val="FFFFFF"/>
    </a:lt1>
    <a:dk2>
      <a:srgbClr val="336699"/>
    </a:dk2>
    <a:lt2>
      <a:srgbClr val="FFFFEB"/>
    </a:lt2>
    <a:accent1>
      <a:srgbClr val="99CCFF"/>
    </a:accent1>
    <a:accent2>
      <a:srgbClr val="9999FF"/>
    </a:accent2>
    <a:accent3>
      <a:srgbClr val="ADB8CA"/>
    </a:accent3>
    <a:accent4>
      <a:srgbClr val="DADADA"/>
    </a:accent4>
    <a:accent5>
      <a:srgbClr val="CAE2FF"/>
    </a:accent5>
    <a:accent6>
      <a:srgbClr val="8A8AE7"/>
    </a:accent6>
    <a:hlink>
      <a:srgbClr val="CCCCFF"/>
    </a:hlink>
    <a:folHlink>
      <a:srgbClr val="C68DFF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66"/>
    </a:dk1>
    <a:lt1>
      <a:srgbClr val="FFFFFF"/>
    </a:lt1>
    <a:dk2>
      <a:srgbClr val="336699"/>
    </a:dk2>
    <a:lt2>
      <a:srgbClr val="FFFFEB"/>
    </a:lt2>
    <a:accent1>
      <a:srgbClr val="99CCFF"/>
    </a:accent1>
    <a:accent2>
      <a:srgbClr val="9999FF"/>
    </a:accent2>
    <a:accent3>
      <a:srgbClr val="ADB8CA"/>
    </a:accent3>
    <a:accent4>
      <a:srgbClr val="DADADA"/>
    </a:accent4>
    <a:accent5>
      <a:srgbClr val="CAE2FF"/>
    </a:accent5>
    <a:accent6>
      <a:srgbClr val="8A8AE7"/>
    </a:accent6>
    <a:hlink>
      <a:srgbClr val="CCCCFF"/>
    </a:hlink>
    <a:folHlink>
      <a:srgbClr val="C68DFF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66"/>
    </a:dk1>
    <a:lt1>
      <a:srgbClr val="FFFFFF"/>
    </a:lt1>
    <a:dk2>
      <a:srgbClr val="336699"/>
    </a:dk2>
    <a:lt2>
      <a:srgbClr val="FFFFEB"/>
    </a:lt2>
    <a:accent1>
      <a:srgbClr val="99CCFF"/>
    </a:accent1>
    <a:accent2>
      <a:srgbClr val="9999FF"/>
    </a:accent2>
    <a:accent3>
      <a:srgbClr val="ADB8CA"/>
    </a:accent3>
    <a:accent4>
      <a:srgbClr val="DADADA"/>
    </a:accent4>
    <a:accent5>
      <a:srgbClr val="CAE2FF"/>
    </a:accent5>
    <a:accent6>
      <a:srgbClr val="8A8AE7"/>
    </a:accent6>
    <a:hlink>
      <a:srgbClr val="CCCCFF"/>
    </a:hlink>
    <a:folHlink>
      <a:srgbClr val="C68DFF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66"/>
    </a:dk1>
    <a:lt1>
      <a:srgbClr val="FFFFFF"/>
    </a:lt1>
    <a:dk2>
      <a:srgbClr val="336699"/>
    </a:dk2>
    <a:lt2>
      <a:srgbClr val="FFFFEB"/>
    </a:lt2>
    <a:accent1>
      <a:srgbClr val="99CCFF"/>
    </a:accent1>
    <a:accent2>
      <a:srgbClr val="9999FF"/>
    </a:accent2>
    <a:accent3>
      <a:srgbClr val="ADB8CA"/>
    </a:accent3>
    <a:accent4>
      <a:srgbClr val="DADADA"/>
    </a:accent4>
    <a:accent5>
      <a:srgbClr val="CAE2FF"/>
    </a:accent5>
    <a:accent6>
      <a:srgbClr val="8A8AE7"/>
    </a:accent6>
    <a:hlink>
      <a:srgbClr val="CCCCFF"/>
    </a:hlink>
    <a:folHlink>
      <a:srgbClr val="C68D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</TotalTime>
  <Pages>0</Pages>
  <Words>6538</Words>
  <Characters>0</Characters>
  <Application>Microsoft Office PowerPoint</Application>
  <DocSecurity>0</DocSecurity>
  <PresentationFormat>全屏显示(4:3)</PresentationFormat>
  <Lines>0</Lines>
  <Paragraphs>1346</Paragraphs>
  <Slides>60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61" baseType="lpstr">
      <vt:lpstr>Capsules</vt:lpstr>
      <vt:lpstr>PowerPoint 演示文稿</vt:lpstr>
      <vt:lpstr>数组概念</vt:lpstr>
      <vt:lpstr>PowerPoint 演示文稿</vt:lpstr>
      <vt:lpstr>PowerPoint 演示文稿</vt:lpstr>
      <vt:lpstr>PowerPoint 演示文稿</vt:lpstr>
      <vt:lpstr>输入数组元素，倒序打印输出(p109)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关于字符串的'\0'</vt:lpstr>
      <vt:lpstr>PowerPoint 演示文稿</vt:lpstr>
      <vt:lpstr>冒泡法排序（续）</vt:lpstr>
      <vt:lpstr>冒泡法排序 （续）</vt:lpstr>
      <vt:lpstr>冒泡法排序 （续）</vt:lpstr>
      <vt:lpstr>PowerPoint 演示文稿</vt:lpstr>
      <vt:lpstr>PowerPoint 演示文稿</vt:lpstr>
      <vt:lpstr>选择法排序</vt:lpstr>
      <vt:lpstr>选择法排序（从小到大）。        以6个数：3、7、5、6、8、0为例。</vt:lpstr>
      <vt:lpstr>选择法排序（续）</vt:lpstr>
      <vt:lpstr>PowerPoint 演示文稿</vt:lpstr>
      <vt:lpstr>PowerPoint 演示文稿</vt:lpstr>
    </vt:vector>
  </TitlesOfParts>
  <Company>d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郭金维</dc:creator>
  <cp:lastModifiedBy>Dun</cp:lastModifiedBy>
  <cp:revision>183</cp:revision>
  <dcterms:created xsi:type="dcterms:W3CDTF">2003-07-10T12:35:00Z</dcterms:created>
  <dcterms:modified xsi:type="dcterms:W3CDTF">2015-12-07T01:52:00Z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2052-9.1.0.4866</vt:lpwstr>
  </property>
</Properties>
</file>