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">
  <p:sldMasterIdLst>
    <p:sldMasterId id="2147483659" r:id="rId1"/>
  </p:sldMasterIdLst>
  <p:notesMasterIdLst>
    <p:notesMasterId r:id="rId25"/>
  </p:notesMasterIdLst>
  <p:handoutMasterIdLst>
    <p:handoutMasterId r:id="rId26"/>
  </p:handoutMasterIdLst>
  <p:sldIdLst>
    <p:sldId id="335" r:id="rId2"/>
    <p:sldId id="336" r:id="rId3"/>
    <p:sldId id="337" r:id="rId4"/>
    <p:sldId id="340" r:id="rId5"/>
    <p:sldId id="344" r:id="rId6"/>
    <p:sldId id="341" r:id="rId7"/>
    <p:sldId id="342" r:id="rId8"/>
    <p:sldId id="343" r:id="rId9"/>
    <p:sldId id="339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33CC33"/>
    <a:srgbClr val="FFFFAF"/>
    <a:srgbClr val="FFFF99"/>
    <a:srgbClr val="ABFFFF"/>
    <a:srgbClr val="D27D00"/>
    <a:srgbClr val="9E5E00"/>
    <a:srgbClr val="FF9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752" autoAdjust="0"/>
  </p:normalViewPr>
  <p:slideViewPr>
    <p:cSldViewPr>
      <p:cViewPr varScale="1">
        <p:scale>
          <a:sx n="65" d="100"/>
          <a:sy n="65" d="100"/>
        </p:scale>
        <p:origin x="-77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96"/>
    </p:cViewPr>
  </p:sorterViewPr>
  <p:notesViewPr>
    <p:cSldViewPr>
      <p:cViewPr varScale="1">
        <p:scale>
          <a:sx n="51" d="100"/>
          <a:sy n="51" d="100"/>
        </p:scale>
        <p:origin x="-2741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04B1694-FB88-4A46-A45B-5B8795A39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320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63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D5CFE0F-8348-4557-AAD4-70EF289C2C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7047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宋体" pitchFamily="2" charset="-122"/>
              </a:rPr>
              <a:t>有限状态机（</a:t>
            </a:r>
            <a:r>
              <a:rPr lang="en-US" altLang="zh-CN" b="1" dirty="0" smtClean="0">
                <a:latin typeface="宋体" pitchFamily="2" charset="-122"/>
              </a:rPr>
              <a:t>Finite State Machine</a:t>
            </a:r>
            <a:r>
              <a:rPr lang="zh-CN" altLang="en-US" b="1" dirty="0" smtClean="0">
                <a:latin typeface="宋体" pitchFamily="2" charset="-122"/>
              </a:rPr>
              <a:t>，简称</a:t>
            </a:r>
            <a:r>
              <a:rPr lang="en-US" altLang="zh-CN" b="1" dirty="0" smtClean="0">
                <a:latin typeface="宋体" pitchFamily="2" charset="-122"/>
              </a:rPr>
              <a:t>FSM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5" name="Picture 10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1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2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-20638" y="6516688"/>
            <a:ext cx="9144001" cy="368300"/>
            <a:chOff x="0" y="4105"/>
            <a:chExt cx="5760" cy="232"/>
          </a:xfrm>
        </p:grpSpPr>
        <p:pic>
          <p:nvPicPr>
            <p:cNvPr id="9" name="Picture 19" descr="截图01"/>
            <p:cNvPicPr>
              <a:picLocks noChangeAspect="1" noChangeArrowheads="1"/>
            </p:cNvPicPr>
            <p:nvPr/>
          </p:nvPicPr>
          <p:blipFill>
            <a:blip r:embed="rId3" cstate="print"/>
            <a:srcRect r="50293"/>
            <a:stretch>
              <a:fillRect/>
            </a:stretch>
          </p:blipFill>
          <p:spPr bwMode="auto">
            <a:xfrm>
              <a:off x="0" y="4105"/>
              <a:ext cx="192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20" descr="截图0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82" y="4105"/>
              <a:ext cx="387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715008" y="6510338"/>
            <a:ext cx="34083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厚德 </a:t>
            </a:r>
            <a:r>
              <a:rPr lang="en-US" altLang="zh-CN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求真 </a:t>
            </a:r>
            <a:r>
              <a:rPr lang="en-US" altLang="zh-CN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 </a:t>
            </a: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砺学 </a:t>
            </a:r>
            <a:r>
              <a:rPr lang="en-US" altLang="zh-CN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笃行</a:t>
            </a:r>
            <a:endParaRPr lang="zh-CN" altLang="en-US" sz="12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4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181100" y="1231900"/>
            <a:ext cx="7278688" cy="1981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en-US" noProof="0" smtClean="0"/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31913" y="3481388"/>
            <a:ext cx="6842125" cy="1676400"/>
          </a:xfrm>
        </p:spPr>
        <p:txBody>
          <a:bodyPr/>
          <a:lstStyle>
            <a:lvl1pPr marL="0" indent="0" algn="ctr">
              <a:buClr>
                <a:schemeClr val="accent2"/>
              </a:buClr>
              <a:buFont typeface="Wingdings" pitchFamily="2" charset="2"/>
              <a:buChar char="Ø"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5613" y="1493838"/>
            <a:ext cx="2159000" cy="5038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1493838"/>
            <a:ext cx="6329363" cy="5038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23850" y="1493838"/>
            <a:ext cx="8640763" cy="5038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263683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5" y="263683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52425" y="765175"/>
            <a:ext cx="8612188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aaaaaa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23850" y="1989138"/>
            <a:ext cx="854075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</a:t>
            </a:r>
          </a:p>
          <a:p>
            <a:pPr lvl="1"/>
            <a:r>
              <a:rPr lang="en-US" altLang="zh-CN" smtClean="0"/>
              <a:t>a</a:t>
            </a:r>
          </a:p>
        </p:txBody>
      </p:sp>
      <p:grpSp>
        <p:nvGrpSpPr>
          <p:cNvPr id="1028" name="Group 9"/>
          <p:cNvGrpSpPr>
            <a:grpSpLocks/>
          </p:cNvGrpSpPr>
          <p:nvPr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1033" name="Picture 10" descr="截图00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4" name="Picture 11" descr="截图00"/>
            <p:cNvPicPr>
              <a:picLocks noChangeAspect="1" noChangeArrowheads="1"/>
            </p:cNvPicPr>
            <p:nvPr/>
          </p:nvPicPr>
          <p:blipFill>
            <a:blip r:embed="rId14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5" name="Picture 12" descr="截图00"/>
            <p:cNvPicPr>
              <a:picLocks noChangeAspect="1" noChangeArrowheads="1"/>
            </p:cNvPicPr>
            <p:nvPr/>
          </p:nvPicPr>
          <p:blipFill>
            <a:blip r:embed="rId14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29" name="Group 13"/>
          <p:cNvGrpSpPr>
            <a:grpSpLocks/>
          </p:cNvGrpSpPr>
          <p:nvPr/>
        </p:nvGrpSpPr>
        <p:grpSpPr bwMode="auto">
          <a:xfrm>
            <a:off x="-20638" y="6516688"/>
            <a:ext cx="9144001" cy="368300"/>
            <a:chOff x="0" y="4105"/>
            <a:chExt cx="5760" cy="232"/>
          </a:xfrm>
        </p:grpSpPr>
        <p:pic>
          <p:nvPicPr>
            <p:cNvPr id="1031" name="Picture 14" descr="截图01"/>
            <p:cNvPicPr>
              <a:picLocks noChangeAspect="1" noChangeArrowheads="1"/>
            </p:cNvPicPr>
            <p:nvPr/>
          </p:nvPicPr>
          <p:blipFill>
            <a:blip r:embed="rId15" cstate="print"/>
            <a:srcRect r="50293"/>
            <a:stretch>
              <a:fillRect/>
            </a:stretch>
          </p:blipFill>
          <p:spPr bwMode="auto">
            <a:xfrm>
              <a:off x="0" y="4105"/>
              <a:ext cx="192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2" name="Picture 15" descr="截图01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882" y="4105"/>
              <a:ext cx="387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715008" y="6510338"/>
            <a:ext cx="34083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厚德 </a:t>
            </a:r>
            <a:r>
              <a:rPr lang="en-US" altLang="zh-CN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求真 </a:t>
            </a:r>
            <a:r>
              <a:rPr lang="en-US" altLang="zh-CN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 </a:t>
            </a:r>
            <a:r>
              <a:rPr lang="zh-CN" altLang="en-US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砺学 </a:t>
            </a:r>
            <a:r>
              <a:rPr lang="en-US" altLang="zh-CN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笃行</a:t>
            </a:r>
            <a:endParaRPr lang="zh-CN" altLang="en-US" sz="1200" b="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oleObject" Target="file:///F:\xidian\2015&#22791;&#35838;\C&#35821;&#35328;\C-Repositories\Garage_mfc\Garage_dialog\GarageDoorState.vsd\Drawing\~BaseState\&#27700;&#24179;&#25552;&#31034;&#26694;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emf"/><Relationship Id="rId4" Type="http://schemas.openxmlformats.org/officeDocument/2006/relationships/oleObject" Target="file:///F:\xidian\2015&#22791;&#35838;\C&#35821;&#35328;\C-Repositories\Garage_mfc\Garage_dialog\GarageDoorState.vsd\Drawing\~BaseState\&#30697;&#24418;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928670"/>
            <a:ext cx="8534182" cy="27883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C</a:t>
            </a:r>
            <a:r>
              <a:rPr lang="zh-CN" altLang="en-US" sz="2800" dirty="0" smtClean="0"/>
              <a:t>语言课程设计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dirty="0" smtClean="0"/>
              <a:t>状态和状态机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States and State Machines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2699792" y="4725143"/>
            <a:ext cx="4032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          段</a:t>
            </a:r>
            <a:r>
              <a:rPr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江</a:t>
            </a:r>
            <a:r>
              <a:rPr lang="zh-CN" altLang="en-US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涛</a:t>
            </a:r>
            <a:endParaRPr lang="en-US" altLang="zh-CN" sz="2400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jtduan@mail.xidian.edu.cn</a:t>
            </a:r>
            <a:endParaRPr lang="zh-CN" altLang="en-US" sz="2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状态机程序设计示例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136904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States in a Garage Door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07639"/>
            <a:ext cx="29622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05064"/>
            <a:ext cx="29718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标注 3"/>
          <p:cNvSpPr/>
          <p:nvPr/>
        </p:nvSpPr>
        <p:spPr>
          <a:xfrm>
            <a:off x="2843808" y="2827039"/>
            <a:ext cx="1418692" cy="432048"/>
          </a:xfrm>
          <a:prstGeom prst="wedgeRectCallout">
            <a:avLst>
              <a:gd name="adj1" fmla="val 82511"/>
              <a:gd name="adj2" fmla="val 105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262500" y="5445224"/>
            <a:ext cx="1418692" cy="432048"/>
          </a:xfrm>
          <a:prstGeom prst="wedgeRectCallout">
            <a:avLst>
              <a:gd name="adj1" fmla="val -98455"/>
              <a:gd name="adj2" fmla="val 73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1352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状态机程序设计示例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136904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States in a Garage Door</a:t>
            </a:r>
            <a:endParaRPr lang="zh-CN" altLang="en-US" sz="2400" dirty="0"/>
          </a:p>
        </p:txBody>
      </p:sp>
      <p:sp>
        <p:nvSpPr>
          <p:cNvPr id="4" name="矩形标注 3"/>
          <p:cNvSpPr/>
          <p:nvPr/>
        </p:nvSpPr>
        <p:spPr>
          <a:xfrm>
            <a:off x="2699792" y="2827039"/>
            <a:ext cx="1562708" cy="432048"/>
          </a:xfrm>
          <a:prstGeom prst="wedgeRectCallout">
            <a:avLst>
              <a:gd name="adj1" fmla="val 82511"/>
              <a:gd name="adj2" fmla="val 105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262500" y="5445224"/>
            <a:ext cx="1418692" cy="432048"/>
          </a:xfrm>
          <a:prstGeom prst="wedgeRectCallout">
            <a:avLst>
              <a:gd name="adj1" fmla="val -98455"/>
              <a:gd name="adj2" fmla="val 73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083" y="2243907"/>
            <a:ext cx="322897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5" y="3861048"/>
            <a:ext cx="32004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0248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在程序中描述状态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242784"/>
            <a:ext cx="3096344" cy="21698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GarageLib.h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#</a:t>
            </a:r>
            <a:r>
              <a:rPr lang="en-US" altLang="zh-CN" dirty="0"/>
              <a:t>define </a:t>
            </a:r>
            <a:r>
              <a:rPr lang="en-US" altLang="zh-CN" dirty="0" err="1"/>
              <a:t>DoorClosed</a:t>
            </a:r>
            <a:r>
              <a:rPr lang="en-US" altLang="zh-CN" dirty="0"/>
              <a:t> </a:t>
            </a:r>
            <a:r>
              <a:rPr lang="en-US" altLang="zh-CN" dirty="0" smtClean="0"/>
              <a:t>  1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DoorOpening</a:t>
            </a:r>
            <a:r>
              <a:rPr lang="en-US" altLang="zh-CN" dirty="0"/>
              <a:t> 2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DoorOpen</a:t>
            </a:r>
            <a:r>
              <a:rPr lang="en-US" altLang="zh-CN" dirty="0"/>
              <a:t> </a:t>
            </a:r>
            <a:r>
              <a:rPr lang="en-US" altLang="zh-CN" dirty="0" smtClean="0"/>
              <a:t>     3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DoorClosing</a:t>
            </a:r>
            <a:r>
              <a:rPr lang="en-US" altLang="zh-CN" dirty="0"/>
              <a:t> </a:t>
            </a:r>
            <a:r>
              <a:rPr lang="en-US" altLang="zh-CN" dirty="0" smtClean="0"/>
              <a:t>  4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1242040"/>
            <a:ext cx="5616624" cy="53553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garage.c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#include "</a:t>
            </a:r>
            <a:r>
              <a:rPr lang="en-US" altLang="zh-CN" dirty="0" err="1" smtClean="0"/>
              <a:t>GarageLib.h</a:t>
            </a:r>
            <a:r>
              <a:rPr lang="en-US" altLang="zh-CN" dirty="0" smtClean="0"/>
              <a:t>“</a:t>
            </a: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每隔一定时间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如，</a:t>
            </a:r>
            <a:r>
              <a:rPr lang="en-US" altLang="zh-CN" dirty="0" smtClean="0"/>
              <a:t>200ms)</a:t>
            </a:r>
            <a:r>
              <a:rPr lang="zh-CN" altLang="en-US" dirty="0" smtClean="0"/>
              <a:t>被调用一次，采集系统的运行状态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(state); 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StateDoorOpening</a:t>
            </a:r>
            <a:r>
              <a:rPr lang="en-US" altLang="zh-CN" dirty="0" smtClean="0"/>
              <a:t>(state);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StateDoorClosing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</a:t>
            </a:r>
            <a:r>
              <a:rPr lang="en-US" altLang="zh-CN" dirty="0" smtClean="0"/>
              <a:t>: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en-US" altLang="zh-CN" dirty="0" err="1" smtClean="0"/>
              <a:t>StateDoorOpen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447480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状态函数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04048" y="1242040"/>
            <a:ext cx="3600400" cy="3000821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*state)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指针类型的状态参数，是地址传递，即“双向”传递。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使得在函数中由于发生某种事件</a:t>
            </a:r>
            <a:r>
              <a:rPr lang="en-US" altLang="zh-CN" dirty="0" smtClean="0"/>
              <a:t>(Event)</a:t>
            </a:r>
            <a:r>
              <a:rPr lang="zh-CN" altLang="en-US" dirty="0" smtClean="0"/>
              <a:t>或</a:t>
            </a:r>
            <a:r>
              <a:rPr lang="zh-CN" altLang="en-US" kern="0" dirty="0" smtClean="0">
                <a:latin typeface="Times New Roman" pitchFamily="18" charset="0"/>
              </a:rPr>
              <a:t>转换</a:t>
            </a:r>
            <a:r>
              <a:rPr lang="en-US" altLang="zh-CN" kern="0" dirty="0" smtClean="0">
                <a:latin typeface="Times New Roman" pitchFamily="18" charset="0"/>
              </a:rPr>
              <a:t>(Transition)</a:t>
            </a:r>
            <a:r>
              <a:rPr lang="zh-CN" altLang="en-US" kern="0" dirty="0" smtClean="0">
                <a:latin typeface="Times New Roman" pitchFamily="18" charset="0"/>
              </a:rPr>
              <a:t>而引起的状态改变，反映到函数外，即改变实参的值。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504" y="1242040"/>
            <a:ext cx="4752528" cy="493981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#</a:t>
            </a:r>
            <a:r>
              <a:rPr lang="en-US" altLang="zh-CN" dirty="0"/>
              <a:t>include "</a:t>
            </a:r>
            <a:r>
              <a:rPr lang="en-US" altLang="zh-CN" dirty="0" err="1" smtClean="0"/>
              <a:t>GarageLib.h</a:t>
            </a:r>
            <a:r>
              <a:rPr lang="en-US" altLang="zh-CN" dirty="0" smtClean="0"/>
              <a:t>“</a:t>
            </a: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每隔一定时间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如，</a:t>
            </a:r>
            <a:r>
              <a:rPr lang="en-US" altLang="zh-CN" dirty="0"/>
              <a:t>1</a:t>
            </a:r>
            <a:r>
              <a:rPr lang="en-US" altLang="zh-CN" dirty="0" smtClean="0"/>
              <a:t>00ms)</a:t>
            </a:r>
            <a:r>
              <a:rPr lang="zh-CN" altLang="en-US" dirty="0" smtClean="0"/>
              <a:t>被调用一次，</a:t>
            </a:r>
            <a:endParaRPr lang="en-US" altLang="zh-CN" dirty="0" smtClean="0"/>
          </a:p>
          <a:p>
            <a:r>
              <a:rPr lang="zh-CN" altLang="en-US" dirty="0" smtClean="0"/>
              <a:t>采集系统的运行状态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(state); 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StateDoorOpening</a:t>
            </a:r>
            <a:r>
              <a:rPr lang="en-US" altLang="zh-CN" dirty="0" smtClean="0"/>
              <a:t>(state);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StateDoorClosing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</a:t>
            </a:r>
            <a:r>
              <a:rPr lang="en-US" altLang="zh-CN" dirty="0" smtClean="0"/>
              <a:t>: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en-US" altLang="zh-CN" dirty="0" err="1" smtClean="0"/>
              <a:t>StateDoorOpen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69995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91045"/>
            <a:ext cx="5119381" cy="444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zh-CN" altLang="en-US" dirty="0"/>
              <a:t> </a:t>
            </a:r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204864"/>
            <a:ext cx="4608512" cy="341632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83346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070" y="1629306"/>
            <a:ext cx="6402869" cy="45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en-US" altLang="zh-CN" dirty="0" err="1" smtClean="0">
                <a:sym typeface="Wingdings" panose="05000000000000000000" pitchFamily="2" charset="2"/>
              </a:rPr>
              <a:t>DoorOpening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204864"/>
            <a:ext cx="4608512" cy="341632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06206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en-US" altLang="zh-CN" dirty="0" err="1" smtClean="0">
                <a:sym typeface="Wingdings" panose="05000000000000000000" pitchFamily="2" charset="2"/>
              </a:rPr>
              <a:t>DoorOpening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844824"/>
            <a:ext cx="4608512" cy="341632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04864"/>
            <a:ext cx="3672781" cy="207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753834"/>
              </p:ext>
            </p:extLst>
          </p:nvPr>
        </p:nvGraphicFramePr>
        <p:xfrm>
          <a:off x="4879943" y="2696344"/>
          <a:ext cx="2068321" cy="516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Visio" r:id="rId4" imgW="1830313" imgH="456553" progId="Visio.Drawing.11">
                  <p:link updateAutomatic="1"/>
                </p:oleObj>
              </mc:Choice>
              <mc:Fallback>
                <p:oleObj name="Visio" r:id="rId4" imgW="1830313" imgH="456553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9943" y="2696344"/>
                        <a:ext cx="2068321" cy="516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48064" y="4653136"/>
            <a:ext cx="3744416" cy="70788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事件</a:t>
            </a:r>
            <a:r>
              <a:rPr lang="en-US" altLang="zh-CN" sz="2000" dirty="0" smtClean="0"/>
              <a:t>(Event)</a:t>
            </a:r>
            <a:r>
              <a:rPr lang="zh-CN" altLang="en-US" sz="2000" dirty="0" smtClean="0"/>
              <a:t>，转换</a:t>
            </a:r>
            <a:r>
              <a:rPr lang="en-US" altLang="zh-CN" sz="2000" dirty="0" smtClean="0"/>
              <a:t>(Transition)</a:t>
            </a:r>
          </a:p>
          <a:p>
            <a:r>
              <a:rPr lang="zh-CN" altLang="en-US" sz="2000" dirty="0" smtClean="0"/>
              <a:t>导致状态的改变。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777060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定期采集系统的运行状态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44008" y="1829430"/>
            <a:ext cx="4320480" cy="3831818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2"/>
                </a:solidFill>
              </a:rPr>
              <a:t>State Function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1818397"/>
            <a:ext cx="4248472" cy="355481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Control  Loop</a:t>
            </a:r>
          </a:p>
          <a:p>
            <a:r>
              <a:rPr lang="en-US" altLang="zh-CN" dirty="0" smtClean="0">
                <a:solidFill>
                  <a:schemeClr val="accent4"/>
                </a:solidFill>
              </a:rPr>
              <a:t>// </a:t>
            </a:r>
            <a:r>
              <a:rPr lang="zh-CN" altLang="en-US" dirty="0" smtClean="0">
                <a:solidFill>
                  <a:schemeClr val="accent4"/>
                </a:solidFill>
              </a:rPr>
              <a:t>每隔一定时间</a:t>
            </a:r>
            <a:r>
              <a:rPr lang="en-US" altLang="zh-CN" dirty="0" smtClean="0">
                <a:solidFill>
                  <a:schemeClr val="accent4"/>
                </a:solidFill>
              </a:rPr>
              <a:t>(</a:t>
            </a:r>
            <a:r>
              <a:rPr lang="zh-CN" altLang="en-US" dirty="0" smtClean="0">
                <a:solidFill>
                  <a:schemeClr val="accent4"/>
                </a:solidFill>
              </a:rPr>
              <a:t>如，</a:t>
            </a:r>
            <a:r>
              <a:rPr lang="en-US" altLang="zh-CN" dirty="0">
                <a:solidFill>
                  <a:schemeClr val="accent4"/>
                </a:solidFill>
              </a:rPr>
              <a:t>1</a:t>
            </a:r>
            <a:r>
              <a:rPr lang="en-US" altLang="zh-CN" dirty="0" smtClean="0">
                <a:solidFill>
                  <a:schemeClr val="accent4"/>
                </a:solidFill>
              </a:rPr>
              <a:t>00ms)</a:t>
            </a:r>
            <a:r>
              <a:rPr lang="zh-CN" altLang="en-US" dirty="0" smtClean="0">
                <a:solidFill>
                  <a:schemeClr val="accent4"/>
                </a:solidFill>
              </a:rPr>
              <a:t>被调用一次，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r>
              <a:rPr lang="zh-CN" altLang="en-US" dirty="0" smtClean="0">
                <a:solidFill>
                  <a:schemeClr val="accent4"/>
                </a:solidFill>
              </a:rPr>
              <a:t>采集系统的运行状态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(state);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break;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35103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zh-CN" altLang="en-US" dirty="0"/>
              <a:t>车库</a:t>
            </a:r>
            <a:r>
              <a:rPr lang="zh-CN" altLang="en-US" dirty="0" smtClean="0"/>
              <a:t>门状态机图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00213"/>
            <a:ext cx="6803327" cy="324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657597"/>
              </p:ext>
            </p:extLst>
          </p:nvPr>
        </p:nvGraphicFramePr>
        <p:xfrm>
          <a:off x="942975" y="5229200"/>
          <a:ext cx="5735642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Visio" r:id="rId4" imgW="4370097" imgH="877953" progId="Visio.Drawing.11">
                  <p:link updateAutomatic="1"/>
                </p:oleObj>
              </mc:Choice>
              <mc:Fallback>
                <p:oleObj name="Visio" r:id="rId4" imgW="4370097" imgH="877953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2975" y="5229200"/>
                        <a:ext cx="5735642" cy="1152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878364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zh-CN" altLang="en-US" sz="3200" dirty="0">
                <a:solidFill>
                  <a:schemeClr val="bg1"/>
                </a:solidFill>
              </a:rPr>
              <a:t>车库</a:t>
            </a:r>
            <a:r>
              <a:rPr lang="zh-CN" altLang="en-US" sz="3200" dirty="0" smtClean="0">
                <a:solidFill>
                  <a:schemeClr val="bg1"/>
                </a:solidFill>
              </a:rPr>
              <a:t>门状态机图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38" y="888454"/>
            <a:ext cx="878205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8700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32656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</a:t>
            </a:r>
            <a:r>
              <a:rPr lang="en-US" altLang="zh-CN" dirty="0" smtClean="0"/>
              <a:t>--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9058"/>
            <a:ext cx="8640638" cy="208793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B050"/>
                </a:solidFill>
              </a:rPr>
              <a:t>红绿灯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400" dirty="0"/>
              <a:t>            红绿灯运作的原理相当简单，从一开始绿灯，经过一段时间后，将变为黄灯， 再隔一会儿，就会变成红灯，如此不断反覆。</a:t>
            </a:r>
          </a:p>
        </p:txBody>
      </p:sp>
      <p:pic>
        <p:nvPicPr>
          <p:cNvPr id="4" name="Picture 4" descr="3LM@~%CM}{@KJK(HB(J9X]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819400"/>
            <a:ext cx="45720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6583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en-US" altLang="zh-CN" sz="3200" dirty="0" err="1" smtClean="0">
                <a:solidFill>
                  <a:schemeClr val="bg1"/>
                </a:solidFill>
              </a:rPr>
              <a:t>DoorClosing</a:t>
            </a:r>
            <a:r>
              <a:rPr lang="en-US" altLang="zh-CN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DoorOpening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40768"/>
            <a:ext cx="6402868" cy="45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31304"/>
            <a:ext cx="2733675" cy="373380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72108791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404664"/>
            <a:ext cx="8612188" cy="998538"/>
          </a:xfrm>
        </p:spPr>
        <p:txBody>
          <a:bodyPr/>
          <a:lstStyle/>
          <a:p>
            <a:r>
              <a:rPr lang="en-US" altLang="zh-CN" dirty="0" smtClean="0"/>
              <a:t>Microsoft Visual Studio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4528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68838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404664"/>
            <a:ext cx="8612188" cy="998538"/>
          </a:xfrm>
        </p:spPr>
        <p:txBody>
          <a:bodyPr/>
          <a:lstStyle/>
          <a:p>
            <a:r>
              <a:rPr lang="en-US" altLang="zh-CN" dirty="0" smtClean="0"/>
              <a:t>Microsoft Visual Studio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75938" y="1484784"/>
            <a:ext cx="42285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解决</a:t>
            </a:r>
            <a:r>
              <a:rPr lang="zh-CN" altLang="en-US" dirty="0" smtClean="0"/>
              <a:t>方案文件：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Garage_mfc.sln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两</a:t>
            </a:r>
            <a:r>
              <a:rPr lang="zh-CN" altLang="en-US" dirty="0" smtClean="0"/>
              <a:t>个项目</a:t>
            </a:r>
            <a:r>
              <a:rPr lang="en-US" altLang="zh-CN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Garage_dialog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车库门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GarageLib.h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库函数说明</a:t>
            </a:r>
            <a:r>
              <a:rPr lang="en-US" altLang="zh-CN" dirty="0" smtClean="0"/>
              <a:t>garage.cpp </a:t>
            </a:r>
            <a:r>
              <a:rPr lang="zh-CN" altLang="en-US" dirty="0" smtClean="0"/>
              <a:t>状态机代码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Elevator_dialog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电梯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ElevatorLib.h</a:t>
            </a:r>
            <a:r>
              <a:rPr lang="zh-CN" altLang="en-US" dirty="0" smtClean="0"/>
              <a:t>库函数说明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elevator.cpp</a:t>
            </a:r>
            <a:r>
              <a:rPr lang="zh-CN" altLang="en-US" dirty="0" smtClean="0"/>
              <a:t>状态机代码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26289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4608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404664"/>
            <a:ext cx="8612188" cy="998538"/>
          </a:xfrm>
        </p:spPr>
        <p:txBody>
          <a:bodyPr/>
          <a:lstStyle/>
          <a:p>
            <a:r>
              <a:rPr lang="en-US" altLang="zh-CN" dirty="0" smtClean="0"/>
              <a:t>Microsoft Visual Studio</a:t>
            </a:r>
            <a:endParaRPr lang="zh-CN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08" y="1234777"/>
            <a:ext cx="26289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411188"/>
            <a:ext cx="357505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80120"/>
            <a:ext cx="42195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09339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32656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</a:t>
            </a:r>
            <a:r>
              <a:rPr lang="en-US" altLang="zh-CN" dirty="0" smtClean="0"/>
              <a:t>--</a:t>
            </a:r>
            <a:r>
              <a:rPr lang="zh-CN" altLang="en-US" dirty="0" smtClean="0"/>
              <a:t>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269058"/>
            <a:ext cx="4895440" cy="4968254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00B050"/>
                </a:solidFill>
              </a:rPr>
              <a:t>自动贩售机</a:t>
            </a:r>
          </a:p>
          <a:p>
            <a:pPr>
              <a:lnSpc>
                <a:spcPct val="130000"/>
              </a:lnSpc>
              <a:buNone/>
            </a:pPr>
            <a:r>
              <a:rPr lang="zh-CN" altLang="en-US" sz="2000" dirty="0"/>
              <a:t>            假设有简单的一自动贩卖机贩售两类商品，一类售价</a:t>
            </a:r>
            <a:r>
              <a:rPr lang="en-US" altLang="zh-CN" sz="2000" dirty="0"/>
              <a:t>20</a:t>
            </a:r>
            <a:r>
              <a:rPr lang="zh-CN" altLang="en-US" sz="2000" dirty="0"/>
              <a:t>元，另一类售价</a:t>
            </a:r>
            <a:r>
              <a:rPr lang="en-US" altLang="zh-CN" sz="2000" dirty="0"/>
              <a:t>50</a:t>
            </a:r>
            <a:r>
              <a:rPr lang="zh-CN" altLang="en-US" sz="2000" dirty="0"/>
              <a:t>元。 如果该贩卖机只能辨识</a:t>
            </a:r>
            <a:r>
              <a:rPr lang="en-US" altLang="zh-CN" sz="2000" dirty="0"/>
              <a:t>10</a:t>
            </a:r>
            <a:r>
              <a:rPr lang="zh-CN" altLang="en-US" sz="2000" dirty="0"/>
              <a:t>元及</a:t>
            </a:r>
            <a:r>
              <a:rPr lang="en-US" altLang="zh-CN" sz="2000" dirty="0"/>
              <a:t>50</a:t>
            </a:r>
            <a:r>
              <a:rPr lang="zh-CN" altLang="en-US" sz="2000" dirty="0"/>
              <a:t>元硬币。 一开始机器处于</a:t>
            </a:r>
            <a:r>
              <a:rPr lang="en-US" altLang="zh-CN" sz="2000" dirty="0"/>
              <a:t>Hello</a:t>
            </a:r>
            <a:r>
              <a:rPr lang="zh-CN" altLang="en-US" sz="2000" dirty="0"/>
              <a:t>的状态，当投入</a:t>
            </a:r>
            <a:r>
              <a:rPr lang="en-US" altLang="zh-CN" sz="2000" dirty="0"/>
              <a:t>10</a:t>
            </a:r>
            <a:r>
              <a:rPr lang="zh-CN" altLang="en-US" sz="2000" dirty="0"/>
              <a:t>元时，机器会进入余额不足的状态，直到投入的金额大于</a:t>
            </a:r>
            <a:r>
              <a:rPr lang="en-US" altLang="zh-CN" sz="2000" dirty="0"/>
              <a:t>20</a:t>
            </a:r>
            <a:r>
              <a:rPr lang="zh-CN" altLang="en-US" sz="2000" dirty="0"/>
              <a:t>元为止。 如果一次投入</a:t>
            </a:r>
            <a:r>
              <a:rPr lang="en-US" altLang="zh-CN" sz="2000" dirty="0"/>
              <a:t>50</a:t>
            </a:r>
            <a:r>
              <a:rPr lang="zh-CN" altLang="en-US" sz="2000" dirty="0"/>
              <a:t>元，则可以选择所有的产品，否则就只能选择</a:t>
            </a:r>
            <a:r>
              <a:rPr lang="en-US" altLang="zh-CN" sz="2000" dirty="0"/>
              <a:t>20</a:t>
            </a:r>
            <a:r>
              <a:rPr lang="zh-CN" altLang="en-US" sz="2000" dirty="0"/>
              <a:t>元的产品。 完成选择后，将会卖出商品并且找回剩余的零钱，随后，机器又将返回初始的</a:t>
            </a:r>
            <a:r>
              <a:rPr lang="zh-CN" altLang="en-US" sz="2000" dirty="0" smtClean="0"/>
              <a:t>状态。 </a:t>
            </a:r>
            <a:endParaRPr lang="zh-CN" altLang="en-US" sz="2000" dirty="0"/>
          </a:p>
        </p:txBody>
      </p:sp>
      <p:pic>
        <p:nvPicPr>
          <p:cNvPr id="5" name="Picture 5" descr="$XU7UA`BLNOE01MF3S1P(Y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936" y="1491952"/>
            <a:ext cx="4249576" cy="474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89900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状态（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itchFamily="18" charset="0"/>
              </a:rPr>
              <a:t>State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 smtClean="0">
                <a:latin typeface="Times New Roman" pitchFamily="18" charset="0"/>
              </a:rPr>
              <a:t>　指的是对象在其生命周期中的一种状况，处于某个特定状态中的对象必然会满足某些条件、执行某些动作或者是等待某些事件。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12114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204864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标注 8"/>
          <p:cNvSpPr/>
          <p:nvPr/>
        </p:nvSpPr>
        <p:spPr>
          <a:xfrm>
            <a:off x="7092280" y="2204864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7524328" y="2924944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42754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状态（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itchFamily="18" charset="0"/>
              </a:rPr>
              <a:t>State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 smtClean="0">
                <a:latin typeface="Times New Roman" pitchFamily="18" charset="0"/>
              </a:rPr>
              <a:t>　指的是对象在其生命周期中的一种状况，处于某个特定状态中的对象必然会满足某些条件、执行某些动作或者是等待某些事件。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0762" y="2478723"/>
            <a:ext cx="390119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状态名称，</a:t>
            </a:r>
            <a:r>
              <a:rPr lang="en-US" altLang="zh-CN" dirty="0"/>
              <a:t>Verbs with “</a:t>
            </a:r>
            <a:r>
              <a:rPr lang="en-US" altLang="zh-CN" dirty="0" err="1"/>
              <a:t>ing</a:t>
            </a:r>
            <a:r>
              <a:rPr lang="en-US" altLang="zh-CN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Waiting </a:t>
            </a:r>
            <a:r>
              <a:rPr lang="en-US" altLang="zh-CN" dirty="0"/>
              <a:t>for a </a:t>
            </a:r>
            <a:r>
              <a:rPr lang="en-US" altLang="zh-CN" dirty="0" err="1"/>
              <a:t>Keypress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Cellphone </a:t>
            </a:r>
            <a:r>
              <a:rPr lang="en-US" altLang="zh-CN" dirty="0"/>
              <a:t>is Dialing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Door Opening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0762" y="4365104"/>
            <a:ext cx="3901198" cy="1892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状态名称，</a:t>
            </a:r>
            <a:r>
              <a:rPr lang="en-US" altLang="zh-CN" dirty="0"/>
              <a:t>Statement of condition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Paper </a:t>
            </a:r>
            <a:r>
              <a:rPr lang="en-US" altLang="zh-CN" dirty="0"/>
              <a:t>Jammed</a:t>
            </a:r>
          </a:p>
          <a:p>
            <a:r>
              <a:rPr lang="en-US" altLang="zh-CN" dirty="0"/>
              <a:t>Battery is Below Limit</a:t>
            </a:r>
          </a:p>
          <a:p>
            <a:r>
              <a:rPr lang="en-US" altLang="zh-CN" dirty="0" smtClean="0"/>
              <a:t>Power </a:t>
            </a:r>
            <a:r>
              <a:rPr lang="en-US" altLang="zh-CN" dirty="0"/>
              <a:t>is On</a:t>
            </a:r>
          </a:p>
          <a:p>
            <a:r>
              <a:rPr lang="en-US" altLang="zh-CN" dirty="0"/>
              <a:t>Door Open</a:t>
            </a:r>
          </a:p>
          <a:p>
            <a:r>
              <a:rPr lang="en-US" altLang="zh-CN" dirty="0"/>
              <a:t>Door </a:t>
            </a:r>
            <a:r>
              <a:rPr lang="en-US" altLang="zh-CN" dirty="0" smtClean="0"/>
              <a:t>Opening</a:t>
            </a:r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204864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标注 8"/>
          <p:cNvSpPr/>
          <p:nvPr/>
        </p:nvSpPr>
        <p:spPr>
          <a:xfrm>
            <a:off x="7092280" y="2204864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7524328" y="2924944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6459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事件（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Event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solidFill>
                  <a:schemeClr val="tx2"/>
                </a:solidFill>
                <a:latin typeface="Times New Roman" pitchFamily="18" charset="0"/>
              </a:rPr>
              <a:t>　</a:t>
            </a:r>
            <a:r>
              <a:rPr lang="zh-CN" altLang="en-US" sz="2400" kern="0" dirty="0">
                <a:latin typeface="Times New Roman" pitchFamily="18" charset="0"/>
              </a:rPr>
              <a:t>指的是在时间和空间上占有一定位置，并且对状态机来讲是有意义的那些事情。事件通常会引起状态的变迁，促使状态机从一种状态切换到另一种状态。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536676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标注 10"/>
          <p:cNvSpPr/>
          <p:nvPr/>
        </p:nvSpPr>
        <p:spPr>
          <a:xfrm>
            <a:off x="7092280" y="2536676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524328" y="3256756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956376" y="3904828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4067944" y="5445224"/>
            <a:ext cx="864096" cy="288032"/>
          </a:xfrm>
          <a:prstGeom prst="wedgeRectCallout">
            <a:avLst>
              <a:gd name="adj1" fmla="val 69734"/>
              <a:gd name="adj2" fmla="val 1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转换（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Transition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latin typeface="Times New Roman" pitchFamily="18" charset="0"/>
              </a:rPr>
              <a:t>　指的是两个状态之间的一种关系，表明对象将在第一个状态中执行一定的动作，并将在某个事件发生同时某个特定条件满足时进入第二个状态。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536676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标注 10"/>
          <p:cNvSpPr/>
          <p:nvPr/>
        </p:nvSpPr>
        <p:spPr>
          <a:xfrm>
            <a:off x="7092280" y="2536676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524328" y="3256756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956376" y="3904828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592692" y="2555894"/>
            <a:ext cx="1275452" cy="288032"/>
          </a:xfrm>
          <a:prstGeom prst="wedgeRectCallout">
            <a:avLst>
              <a:gd name="adj1" fmla="val -1424"/>
              <a:gd name="adj2" fmla="val 1154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3995936" y="5445224"/>
            <a:ext cx="864096" cy="288032"/>
          </a:xfrm>
          <a:prstGeom prst="wedgeRectCallout">
            <a:avLst>
              <a:gd name="adj1" fmla="val 75161"/>
              <a:gd name="adj2" fmla="val -6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7668344" y="5517232"/>
            <a:ext cx="1275452" cy="288032"/>
          </a:xfrm>
          <a:prstGeom prst="wedgeRectCallout">
            <a:avLst>
              <a:gd name="adj1" fmla="val -36351"/>
              <a:gd name="adj2" fmla="val -108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状态图（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State Diagram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latin typeface="Times New Roman" pitchFamily="18" charset="0"/>
              </a:rPr>
              <a:t>用来描述一个特定的</a:t>
            </a:r>
            <a:r>
              <a:rPr lang="en-US" altLang="zh-CN" sz="2400" kern="0" dirty="0">
                <a:latin typeface="Times New Roman" pitchFamily="18" charset="0"/>
              </a:rPr>
              <a:t>(</a:t>
            </a:r>
            <a:r>
              <a:rPr lang="zh-CN" altLang="en-US" sz="2400" kern="0" dirty="0">
                <a:latin typeface="Times New Roman" pitchFamily="18" charset="0"/>
              </a:rPr>
              <a:t>对象</a:t>
            </a:r>
            <a:r>
              <a:rPr lang="en-US" altLang="zh-CN" sz="2400" kern="0" dirty="0">
                <a:latin typeface="Times New Roman" pitchFamily="18" charset="0"/>
              </a:rPr>
              <a:t>)</a:t>
            </a:r>
            <a:r>
              <a:rPr lang="zh-CN" altLang="en-US" sz="2400" kern="0" dirty="0">
                <a:latin typeface="Times New Roman" pitchFamily="18" charset="0"/>
              </a:rPr>
              <a:t>所有可能的状态</a:t>
            </a:r>
            <a:r>
              <a:rPr lang="en-US" altLang="zh-CN" sz="2400" kern="0" dirty="0">
                <a:latin typeface="Times New Roman" pitchFamily="18" charset="0"/>
              </a:rPr>
              <a:t>,</a:t>
            </a:r>
            <a:r>
              <a:rPr lang="zh-CN" altLang="en-US" sz="2400" kern="0" dirty="0">
                <a:latin typeface="Times New Roman" pitchFamily="18" charset="0"/>
              </a:rPr>
              <a:t>以及由于各种事件的发生而引起的状态之间的</a:t>
            </a:r>
            <a:r>
              <a:rPr lang="en-US" altLang="zh-CN" sz="2400" kern="0" dirty="0">
                <a:latin typeface="Times New Roman" pitchFamily="18" charset="0"/>
              </a:rPr>
              <a:t>(</a:t>
            </a:r>
            <a:r>
              <a:rPr lang="zh-CN" altLang="en-US" sz="2400" kern="0" dirty="0">
                <a:latin typeface="Times New Roman" pitchFamily="18" charset="0"/>
              </a:rPr>
              <a:t>转移</a:t>
            </a:r>
            <a:r>
              <a:rPr lang="en-US" altLang="zh-CN" sz="2400" kern="0" dirty="0">
                <a:latin typeface="Times New Roman" pitchFamily="18" charset="0"/>
              </a:rPr>
              <a:t>)</a:t>
            </a:r>
            <a:r>
              <a:rPr lang="zh-CN" altLang="en-US" sz="2400" kern="0" dirty="0">
                <a:latin typeface="Times New Roman" pitchFamily="18" charset="0"/>
              </a:rPr>
              <a:t>和变化</a:t>
            </a:r>
            <a:r>
              <a:rPr lang="zh-CN" altLang="en-US" sz="2400" kern="0" dirty="0" smtClean="0">
                <a:latin typeface="Times New Roman" pitchFamily="18" charset="0"/>
              </a:rPr>
              <a:t>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348880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标注 16"/>
          <p:cNvSpPr/>
          <p:nvPr/>
        </p:nvSpPr>
        <p:spPr>
          <a:xfrm>
            <a:off x="7092280" y="2348880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7524328" y="3068960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7956376" y="3717032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4592692" y="2368098"/>
            <a:ext cx="1275452" cy="288032"/>
          </a:xfrm>
          <a:prstGeom prst="wedgeRectCallout">
            <a:avLst>
              <a:gd name="adj1" fmla="val -1424"/>
              <a:gd name="adj2" fmla="val 1154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标注 20"/>
          <p:cNvSpPr/>
          <p:nvPr/>
        </p:nvSpPr>
        <p:spPr>
          <a:xfrm>
            <a:off x="3995936" y="5257428"/>
            <a:ext cx="864096" cy="288032"/>
          </a:xfrm>
          <a:prstGeom prst="wedgeRectCallout">
            <a:avLst>
              <a:gd name="adj1" fmla="val 75161"/>
              <a:gd name="adj2" fmla="val -6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标注 21"/>
          <p:cNvSpPr/>
          <p:nvPr/>
        </p:nvSpPr>
        <p:spPr>
          <a:xfrm>
            <a:off x="7668344" y="5329436"/>
            <a:ext cx="1275452" cy="288032"/>
          </a:xfrm>
          <a:prstGeom prst="wedgeRectCallout">
            <a:avLst>
              <a:gd name="adj1" fmla="val -36351"/>
              <a:gd name="adj2" fmla="val -108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状态机的应用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916832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itchFamily="18" charset="0"/>
              </a:rPr>
              <a:t>描述复杂的算法，表明算法内部的结构和流程，程序对象的执行顺序。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itchFamily="18" charset="0"/>
              </a:rPr>
              <a:t>自动控制领域，嵌入式系统，控制系统的运行</a:t>
            </a:r>
            <a:r>
              <a:rPr lang="zh-CN" altLang="en-US" sz="2400" dirty="0" smtClean="0">
                <a:latin typeface="Times New Roman" pitchFamily="18" charset="0"/>
              </a:rPr>
              <a:t>状态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itchFamily="18" charset="0"/>
              </a:rPr>
              <a:t>游戏引擎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zh-CN" altLang="en-US" sz="2400" dirty="0" smtClean="0">
                <a:latin typeface="Times New Roman" pitchFamily="18" charset="0"/>
              </a:rPr>
              <a:t>游戏</a:t>
            </a:r>
            <a:r>
              <a:rPr lang="zh-CN" altLang="en-US" sz="2400" dirty="0">
                <a:latin typeface="Times New Roman" pitchFamily="18" charset="0"/>
              </a:rPr>
              <a:t>中的每个角色或者器件都有可能内嵌一个状态机</a:t>
            </a:r>
            <a:r>
              <a:rPr lang="zh-CN" altLang="en-US" sz="2400" dirty="0" smtClean="0">
                <a:latin typeface="Times New Roman" pitchFamily="18" charset="0"/>
              </a:rPr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895616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XidianCulture">
  <a:themeElements>
    <a:clrScheme name="Ch2_1 xx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Ch2_1 xx">
      <a:majorFont>
        <a:latin typeface="Arial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2_1 xx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myXidianCulture</Template>
  <TotalTime>2171</TotalTime>
  <Words>881</Words>
  <Application>Microsoft Office PowerPoint</Application>
  <PresentationFormat>全屏显示(4:3)</PresentationFormat>
  <Paragraphs>172</Paragraphs>
  <Slides>23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链接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6" baseType="lpstr">
      <vt:lpstr>myXidianCulture</vt:lpstr>
      <vt:lpstr>F:\xidian\2015备课\C语言\C-Repositories\Garage_mfc\Garage_dialog\GarageDoorState.vsd\Drawing\~BaseState\水平提示框</vt:lpstr>
      <vt:lpstr>F:\xidian\2015备课\C语言\C-Repositories\Garage_mfc\Garage_dialog\GarageDoorState.vsd\Drawing\~BaseState\矩形</vt:lpstr>
      <vt:lpstr>C语言课程设计 状态和状态机 States and State Machines</vt:lpstr>
      <vt:lpstr>状态机--例1</vt:lpstr>
      <vt:lpstr>状态机--例2</vt:lpstr>
      <vt:lpstr>状态机基本概念</vt:lpstr>
      <vt:lpstr>状态机基本概念</vt:lpstr>
      <vt:lpstr>状态机基本概念</vt:lpstr>
      <vt:lpstr>状态机基本概念</vt:lpstr>
      <vt:lpstr>状态机基本概念</vt:lpstr>
      <vt:lpstr>状态机的应用</vt:lpstr>
      <vt:lpstr>状态机程序设计示例</vt:lpstr>
      <vt:lpstr>状态机程序设计示例</vt:lpstr>
      <vt:lpstr>在程序中描述状态</vt:lpstr>
      <vt:lpstr>状态函数</vt:lpstr>
      <vt:lpstr>DoorClosed state</vt:lpstr>
      <vt:lpstr>DoorClosedDoorOpening state</vt:lpstr>
      <vt:lpstr>DoorClosedDoorOpening state</vt:lpstr>
      <vt:lpstr>定期采集系统的运行状态</vt:lpstr>
      <vt:lpstr>车库门状态机图</vt:lpstr>
      <vt:lpstr>车库门状态机图</vt:lpstr>
      <vt:lpstr>DoorClosingDoorOpening</vt:lpstr>
      <vt:lpstr>Microsoft Visual Studio</vt:lpstr>
      <vt:lpstr>Microsoft Visual Studio</vt:lpstr>
      <vt:lpstr>Microsoft Visual Studio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尼斯综合理工培训汇报</dc:title>
  <dc:creator>Administrator</dc:creator>
  <cp:lastModifiedBy>Dun</cp:lastModifiedBy>
  <cp:revision>238</cp:revision>
  <dcterms:created xsi:type="dcterms:W3CDTF">2015-02-03T06:54:51Z</dcterms:created>
  <dcterms:modified xsi:type="dcterms:W3CDTF">2016-04-27T09:58:55Z</dcterms:modified>
</cp:coreProperties>
</file>