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3" r:id="rId2"/>
    <p:sldMasterId id="2147483695" r:id="rId3"/>
    <p:sldMasterId id="2147483703" r:id="rId4"/>
  </p:sldMasterIdLst>
  <p:notesMasterIdLst>
    <p:notesMasterId r:id="rId52"/>
  </p:notesMasterIdLst>
  <p:sldIdLst>
    <p:sldId id="258" r:id="rId5"/>
    <p:sldId id="259" r:id="rId6"/>
    <p:sldId id="260" r:id="rId7"/>
    <p:sldId id="261" r:id="rId8"/>
    <p:sldId id="262" r:id="rId9"/>
    <p:sldId id="422" r:id="rId10"/>
    <p:sldId id="341" r:id="rId11"/>
    <p:sldId id="342" r:id="rId12"/>
    <p:sldId id="367" r:id="rId13"/>
    <p:sldId id="423" r:id="rId14"/>
    <p:sldId id="368" r:id="rId15"/>
    <p:sldId id="369" r:id="rId16"/>
    <p:sldId id="364" r:id="rId17"/>
    <p:sldId id="424" r:id="rId18"/>
    <p:sldId id="365" r:id="rId19"/>
    <p:sldId id="366" r:id="rId20"/>
    <p:sldId id="361" r:id="rId21"/>
    <p:sldId id="359" r:id="rId22"/>
    <p:sldId id="363" r:id="rId23"/>
    <p:sldId id="418" r:id="rId24"/>
    <p:sldId id="419" r:id="rId25"/>
    <p:sldId id="420" r:id="rId26"/>
    <p:sldId id="360" r:id="rId27"/>
    <p:sldId id="421" r:id="rId28"/>
    <p:sldId id="353" r:id="rId29"/>
    <p:sldId id="354" r:id="rId30"/>
    <p:sldId id="350" r:id="rId31"/>
    <p:sldId id="425" r:id="rId32"/>
    <p:sldId id="349" r:id="rId33"/>
    <p:sldId id="435" r:id="rId34"/>
    <p:sldId id="351" r:id="rId35"/>
    <p:sldId id="346" r:id="rId36"/>
    <p:sldId id="347" r:id="rId37"/>
    <p:sldId id="348" r:id="rId38"/>
    <p:sldId id="344" r:id="rId39"/>
    <p:sldId id="370" r:id="rId40"/>
    <p:sldId id="376" r:id="rId41"/>
    <p:sldId id="432" r:id="rId42"/>
    <p:sldId id="433" r:id="rId43"/>
    <p:sldId id="434" r:id="rId44"/>
    <p:sldId id="381" r:id="rId45"/>
    <p:sldId id="388" r:id="rId46"/>
    <p:sldId id="389" r:id="rId47"/>
    <p:sldId id="429" r:id="rId48"/>
    <p:sldId id="390" r:id="rId49"/>
    <p:sldId id="339" r:id="rId50"/>
    <p:sldId id="340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73" autoAdjust="0"/>
  </p:normalViewPr>
  <p:slideViewPr>
    <p:cSldViewPr>
      <p:cViewPr varScale="1">
        <p:scale>
          <a:sx n="41" d="100"/>
          <a:sy n="41" d="100"/>
        </p:scale>
        <p:origin x="-222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915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2F9C74-C17B-4ECB-8A9D-D6DA75676FF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25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按照大纲内容，不讲指向函数的指针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174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/******************************************************</a:t>
            </a:r>
          </a:p>
          <a:p>
            <a:r>
              <a:rPr lang="en-US" altLang="zh-CN" dirty="0" smtClean="0"/>
              <a:t> * ch8,p192, 7. </a:t>
            </a:r>
            <a:r>
              <a:rPr lang="zh-CN" altLang="en-US" dirty="0" smtClean="0"/>
              <a:t>编写程序，实现复制字符串的自定义版：</a:t>
            </a:r>
          </a:p>
          <a:p>
            <a:r>
              <a:rPr lang="zh-CN" altLang="en-US" dirty="0" smtClean="0"/>
              <a:t> *    </a:t>
            </a:r>
            <a:r>
              <a:rPr lang="en-US" altLang="zh-CN" dirty="0" smtClean="0"/>
              <a:t>char *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(char *</a:t>
            </a:r>
            <a:r>
              <a:rPr lang="en-US" altLang="zh-CN" dirty="0" err="1" smtClean="0"/>
              <a:t>dest,char</a:t>
            </a:r>
            <a:r>
              <a:rPr lang="en-US" altLang="zh-CN" dirty="0" smtClean="0"/>
              <a:t> *source);</a:t>
            </a:r>
          </a:p>
          <a:p>
            <a:r>
              <a:rPr lang="en-US" altLang="zh-CN" dirty="0" smtClean="0"/>
              <a:t> *    // </a:t>
            </a:r>
            <a:r>
              <a:rPr lang="zh-CN" altLang="en-US" dirty="0" smtClean="0"/>
              <a:t>该函数返回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的值，即字符串首地址 </a:t>
            </a:r>
          </a:p>
          <a:p>
            <a:r>
              <a:rPr lang="zh-CN" altLang="en-US" dirty="0" smtClean="0"/>
              <a:t> ******************************************************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char* ch8_7(char *</a:t>
            </a:r>
            <a:r>
              <a:rPr lang="en-US" altLang="zh-CN" dirty="0" err="1" smtClean="0"/>
              <a:t>dest,const</a:t>
            </a:r>
            <a:r>
              <a:rPr lang="en-US" altLang="zh-CN" dirty="0" smtClean="0"/>
              <a:t> char *source)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   char *s = 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while ((*s++ = *source++) != '\0')  // *s++ </a:t>
            </a:r>
            <a:r>
              <a:rPr lang="zh-CN" altLang="en-US" dirty="0" smtClean="0"/>
              <a:t>相当于*</a:t>
            </a:r>
            <a:r>
              <a:rPr lang="en-US" altLang="zh-CN" dirty="0" smtClean="0"/>
              <a:t>s, s++ </a:t>
            </a:r>
          </a:p>
          <a:p>
            <a:r>
              <a:rPr lang="en-US" altLang="zh-CN" dirty="0" smtClean="0"/>
              <a:t>      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return (</a:t>
            </a:r>
            <a:r>
              <a:rPr lang="en-US" altLang="zh-CN" dirty="0" err="1" smtClean="0"/>
              <a:t>dest</a:t>
            </a:r>
            <a:r>
              <a:rPr lang="en-US" altLang="zh-CN" dirty="0" smtClean="0"/>
              <a:t>);  // 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指向最后一个字符</a:t>
            </a:r>
            <a:r>
              <a:rPr lang="en-US" altLang="zh-CN" dirty="0" smtClean="0"/>
              <a:t>'\0',</a:t>
            </a:r>
            <a:r>
              <a:rPr lang="zh-CN" altLang="en-US" dirty="0" smtClean="0"/>
              <a:t>因此，不能返回</a:t>
            </a:r>
            <a:r>
              <a:rPr lang="en-US" altLang="zh-CN" dirty="0" smtClean="0"/>
              <a:t>s.          </a:t>
            </a:r>
          </a:p>
          <a:p>
            <a:r>
              <a:rPr lang="en-US" altLang="zh-CN" dirty="0" smtClean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237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指针对变量的地址进行运算</a:t>
            </a:r>
            <a:endParaRPr lang="en-US" altLang="zh-CN" dirty="0" smtClean="0"/>
          </a:p>
          <a:p>
            <a:r>
              <a:rPr lang="zh-CN" altLang="en-US" dirty="0" smtClean="0"/>
              <a:t>指针保存变量的地址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4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677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认识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(“NULL=%d\</a:t>
            </a:r>
            <a:r>
              <a:rPr lang="en-US" altLang="zh-CN" dirty="0" err="1" smtClean="0"/>
              <a:t>n”,NULL</a:t>
            </a:r>
            <a:r>
              <a:rPr lang="en-US" altLang="zh-CN" dirty="0" smtClean="0"/>
              <a:t>);  //</a:t>
            </a:r>
            <a:r>
              <a:rPr lang="en-US" altLang="zh-CN" baseline="0" dirty="0" smtClean="0"/>
              <a:t>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176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45990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必须是内存地址，不能给一个任意的整数。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9052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0556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边界值等效：</a:t>
            </a:r>
            <a:endParaRPr lang="en-US" altLang="zh-CN" dirty="0" smtClean="0"/>
          </a:p>
          <a:p>
            <a:r>
              <a:rPr lang="en-US" altLang="zh-CN" dirty="0" smtClean="0"/>
              <a:t>for(i=0;i&lt;n/2;i++) {  }</a:t>
            </a:r>
          </a:p>
          <a:p>
            <a:r>
              <a:rPr lang="en-US" altLang="zh-CN" dirty="0" smtClean="0"/>
              <a:t>for(i=0;i&lt;=(n-1)/2;i++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694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指针与二维数组，如果时间不够可以不讲。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F9C74-C17B-4ECB-8A9D-D6DA75676FFB}" type="slidenum">
              <a:rPr lang="en-US" smtClean="0"/>
              <a:pPr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516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2DC75-2490-4910-BC1E-7B449455021D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2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C123A-F142-45E5-B8EB-41D7B450F40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9313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6DEC-0CF3-46CE-AA13-B639911D2E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ABE97-8580-485B-906F-3913DC8238D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C3EC5-76B0-4859-B1B8-EDC176C00A33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9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16502-67A9-4110-843A-E0ADF0AAD1A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4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5B523-9826-425C-9E28-CCB5F6B7E23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3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D263E-84AF-4481-AA62-27681EE3948F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18168-7BE0-4A5F-9CA5-C742F06C962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5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F33B9-4425-4550-BEC6-74A3DD527D4C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7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1045-A94C-468A-9B8B-A1E578F638A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BB1C-FD0A-40B4-96A8-1D9242474F5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19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428A-DC4B-4F96-9B07-5344149F3688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2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87A7-29D2-4D4F-BE0C-F2B3FC30DD11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97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3B1C-006B-44F9-B2C7-D7C03C817C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77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C4F50-5BC5-49DC-8A89-171270A3E815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5DA02-926E-4048-BC30-80D8E9E1079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1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5652-49CC-4151-BB04-0DE33A9D88AE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8DEDD-92AF-44B6-86D5-EA6073FFEBD2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07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7F8EC-9CF6-494E-B0CF-E4A1CC2C375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2F0E1-4EFE-4D78-9F5E-6BC1FFBDF47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8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F8D00-4B81-470D-A00C-E0396EE8A31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C2E4-4375-454A-8CFC-3B043C18E7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3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9C0D-27C1-4799-9496-B260F0EE86C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B75F-AEE2-4C8E-B7A6-FF5C06D0AB40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12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068A5-2383-498C-ADED-3D93D7E2F8F6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69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2F69C-8712-41B4-8743-A64D65ECA04B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32D83-63C6-4B23-9B99-5824C3B0DFC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294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8EEF-3AF1-46F9-A295-CCB9A42C1B4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384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64E4A-06FC-4913-839D-0970BB38816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2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6202-E403-40EA-8F57-16B41910C3E1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EA73E-5AFC-4B87-9907-53ED95643CD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0135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4E2D0-82E0-4AF0-9EB6-EB2800E6440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24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241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D2BE8-B83D-494B-BDA4-103030AD62CE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60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3C8A-BF47-4209-BCE0-43A8CEF6AE29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6462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708F4-07B3-4C1B-8F05-9568133DAAC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7298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B2F05-3DB6-4AB8-AA34-726D82FC3514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3413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E47B3-E296-4251-BC6B-61529B9746AF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975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609600"/>
            <a:ext cx="20764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60769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78ADD-F730-4927-89A0-7086ED7CB3D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1CB5-3FC6-4694-9F9A-CD99058F1A62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3C60D-8B79-468D-894E-3EDE0B66B4FB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10FF-60B9-4105-A5BF-EB21B599782C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3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1A6B4-E690-4646-BF3B-9DA47A50C8D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5BD79-1D6E-4D8A-B519-E6B96E40B22A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CC66"/>
            </a:gs>
            <a:gs pos="100000">
              <a:srgbClr val="CCCC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926" cy="4319"/>
              <a:chOff x="0" y="0"/>
              <a:chExt cx="926" cy="4319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23" cy="4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pic>
            <p:nvPicPr>
              <p:cNvPr id="1029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" y="31"/>
                <a:ext cx="920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6" y="1023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6" y="2087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6" y="3160"/>
                <a:ext cx="890" cy="916"/>
              </a:xfrm>
              <a:custGeom>
                <a:avLst/>
                <a:gdLst>
                  <a:gd name="T0" fmla="*/ 307 w 890"/>
                  <a:gd name="T1" fmla="*/ 292 h 916"/>
                  <a:gd name="T2" fmla="*/ 307 w 890"/>
                  <a:gd name="T3" fmla="*/ 234 h 916"/>
                  <a:gd name="T4" fmla="*/ 261 w 890"/>
                  <a:gd name="T5" fmla="*/ 159 h 916"/>
                  <a:gd name="T6" fmla="*/ 247 w 890"/>
                  <a:gd name="T7" fmla="*/ 91 h 916"/>
                  <a:gd name="T8" fmla="*/ 225 w 890"/>
                  <a:gd name="T9" fmla="*/ 24 h 916"/>
                  <a:gd name="T10" fmla="*/ 259 w 890"/>
                  <a:gd name="T11" fmla="*/ 21 h 916"/>
                  <a:gd name="T12" fmla="*/ 298 w 890"/>
                  <a:gd name="T13" fmla="*/ 82 h 916"/>
                  <a:gd name="T14" fmla="*/ 322 w 890"/>
                  <a:gd name="T15" fmla="*/ 118 h 916"/>
                  <a:gd name="T16" fmla="*/ 358 w 890"/>
                  <a:gd name="T17" fmla="*/ 180 h 916"/>
                  <a:gd name="T18" fmla="*/ 406 w 890"/>
                  <a:gd name="T19" fmla="*/ 240 h 916"/>
                  <a:gd name="T20" fmla="*/ 505 w 890"/>
                  <a:gd name="T21" fmla="*/ 184 h 916"/>
                  <a:gd name="T22" fmla="*/ 514 w 890"/>
                  <a:gd name="T23" fmla="*/ 118 h 916"/>
                  <a:gd name="T24" fmla="*/ 552 w 890"/>
                  <a:gd name="T25" fmla="*/ 69 h 916"/>
                  <a:gd name="T26" fmla="*/ 589 w 890"/>
                  <a:gd name="T27" fmla="*/ 13 h 916"/>
                  <a:gd name="T28" fmla="*/ 615 w 890"/>
                  <a:gd name="T29" fmla="*/ 16 h 916"/>
                  <a:gd name="T30" fmla="*/ 600 w 890"/>
                  <a:gd name="T31" fmla="*/ 49 h 916"/>
                  <a:gd name="T32" fmla="*/ 592 w 890"/>
                  <a:gd name="T33" fmla="*/ 124 h 916"/>
                  <a:gd name="T34" fmla="*/ 574 w 890"/>
                  <a:gd name="T35" fmla="*/ 186 h 916"/>
                  <a:gd name="T36" fmla="*/ 568 w 890"/>
                  <a:gd name="T37" fmla="*/ 282 h 916"/>
                  <a:gd name="T38" fmla="*/ 645 w 890"/>
                  <a:gd name="T39" fmla="*/ 325 h 916"/>
                  <a:gd name="T40" fmla="*/ 720 w 890"/>
                  <a:gd name="T41" fmla="*/ 277 h 916"/>
                  <a:gd name="T42" fmla="*/ 816 w 890"/>
                  <a:gd name="T43" fmla="*/ 253 h 916"/>
                  <a:gd name="T44" fmla="*/ 861 w 890"/>
                  <a:gd name="T45" fmla="*/ 279 h 916"/>
                  <a:gd name="T46" fmla="*/ 796 w 890"/>
                  <a:gd name="T47" fmla="*/ 324 h 916"/>
                  <a:gd name="T48" fmla="*/ 735 w 890"/>
                  <a:gd name="T49" fmla="*/ 352 h 916"/>
                  <a:gd name="T50" fmla="*/ 669 w 890"/>
                  <a:gd name="T51" fmla="*/ 409 h 916"/>
                  <a:gd name="T52" fmla="*/ 673 w 890"/>
                  <a:gd name="T53" fmla="*/ 510 h 916"/>
                  <a:gd name="T54" fmla="*/ 751 w 890"/>
                  <a:gd name="T55" fmla="*/ 535 h 916"/>
                  <a:gd name="T56" fmla="*/ 819 w 890"/>
                  <a:gd name="T57" fmla="*/ 577 h 916"/>
                  <a:gd name="T58" fmla="*/ 874 w 890"/>
                  <a:gd name="T59" fmla="*/ 606 h 916"/>
                  <a:gd name="T60" fmla="*/ 867 w 890"/>
                  <a:gd name="T61" fmla="*/ 637 h 916"/>
                  <a:gd name="T62" fmla="*/ 807 w 890"/>
                  <a:gd name="T63" fmla="*/ 618 h 916"/>
                  <a:gd name="T64" fmla="*/ 736 w 890"/>
                  <a:gd name="T65" fmla="*/ 592 h 916"/>
                  <a:gd name="T66" fmla="*/ 615 w 890"/>
                  <a:gd name="T67" fmla="*/ 588 h 916"/>
                  <a:gd name="T68" fmla="*/ 576 w 890"/>
                  <a:gd name="T69" fmla="*/ 628 h 916"/>
                  <a:gd name="T70" fmla="*/ 618 w 890"/>
                  <a:gd name="T71" fmla="*/ 723 h 916"/>
                  <a:gd name="T72" fmla="*/ 640 w 890"/>
                  <a:gd name="T73" fmla="*/ 807 h 916"/>
                  <a:gd name="T74" fmla="*/ 664 w 890"/>
                  <a:gd name="T75" fmla="*/ 889 h 916"/>
                  <a:gd name="T76" fmla="*/ 624 w 890"/>
                  <a:gd name="T77" fmla="*/ 870 h 916"/>
                  <a:gd name="T78" fmla="*/ 568 w 890"/>
                  <a:gd name="T79" fmla="*/ 789 h 916"/>
                  <a:gd name="T80" fmla="*/ 513 w 890"/>
                  <a:gd name="T81" fmla="*/ 708 h 916"/>
                  <a:gd name="T82" fmla="*/ 390 w 890"/>
                  <a:gd name="T83" fmla="*/ 730 h 916"/>
                  <a:gd name="T84" fmla="*/ 339 w 890"/>
                  <a:gd name="T85" fmla="*/ 838 h 916"/>
                  <a:gd name="T86" fmla="*/ 285 w 890"/>
                  <a:gd name="T87" fmla="*/ 915 h 916"/>
                  <a:gd name="T88" fmla="*/ 276 w 890"/>
                  <a:gd name="T89" fmla="*/ 867 h 916"/>
                  <a:gd name="T90" fmla="*/ 298 w 890"/>
                  <a:gd name="T91" fmla="*/ 766 h 916"/>
                  <a:gd name="T92" fmla="*/ 324 w 890"/>
                  <a:gd name="T93" fmla="*/ 664 h 916"/>
                  <a:gd name="T94" fmla="*/ 283 w 890"/>
                  <a:gd name="T95" fmla="*/ 583 h 916"/>
                  <a:gd name="T96" fmla="*/ 201 w 890"/>
                  <a:gd name="T97" fmla="*/ 619 h 916"/>
                  <a:gd name="T98" fmla="*/ 88 w 890"/>
                  <a:gd name="T99" fmla="*/ 655 h 916"/>
                  <a:gd name="T100" fmla="*/ 16 w 890"/>
                  <a:gd name="T101" fmla="*/ 655 h 916"/>
                  <a:gd name="T102" fmla="*/ 94 w 890"/>
                  <a:gd name="T103" fmla="*/ 606 h 916"/>
                  <a:gd name="T104" fmla="*/ 162 w 890"/>
                  <a:gd name="T105" fmla="*/ 567 h 916"/>
                  <a:gd name="T106" fmla="*/ 247 w 890"/>
                  <a:gd name="T107" fmla="*/ 504 h 916"/>
                  <a:gd name="T108" fmla="*/ 190 w 890"/>
                  <a:gd name="T109" fmla="*/ 390 h 916"/>
                  <a:gd name="T110" fmla="*/ 81 w 890"/>
                  <a:gd name="T111" fmla="*/ 355 h 916"/>
                  <a:gd name="T112" fmla="*/ 3 w 890"/>
                  <a:gd name="T113" fmla="*/ 307 h 916"/>
                  <a:gd name="T114" fmla="*/ 39 w 890"/>
                  <a:gd name="T115" fmla="*/ 286 h 916"/>
                  <a:gd name="T116" fmla="*/ 115 w 890"/>
                  <a:gd name="T117" fmla="*/ 306 h 916"/>
                  <a:gd name="T118" fmla="*/ 226 w 890"/>
                  <a:gd name="T119" fmla="*/ 327 h 916"/>
                  <a:gd name="T120" fmla="*/ 0 w 890"/>
                  <a:gd name="T121" fmla="*/ 0 h 916"/>
                  <a:gd name="T122" fmla="*/ 890 w 890"/>
                  <a:gd name="T123" fmla="*/ 916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T120" t="T121" r="T122" b="T123"/>
                <a:pathLst>
                  <a:path w="890" h="916">
                    <a:moveTo>
                      <a:pt x="279" y="334"/>
                    </a:moveTo>
                    <a:lnTo>
                      <a:pt x="292" y="312"/>
                    </a:lnTo>
                    <a:lnTo>
                      <a:pt x="307" y="292"/>
                    </a:lnTo>
                    <a:lnTo>
                      <a:pt x="324" y="276"/>
                    </a:lnTo>
                    <a:lnTo>
                      <a:pt x="313" y="255"/>
                    </a:lnTo>
                    <a:lnTo>
                      <a:pt x="307" y="234"/>
                    </a:lnTo>
                    <a:lnTo>
                      <a:pt x="288" y="202"/>
                    </a:lnTo>
                    <a:lnTo>
                      <a:pt x="274" y="181"/>
                    </a:lnTo>
                    <a:lnTo>
                      <a:pt x="261" y="159"/>
                    </a:lnTo>
                    <a:lnTo>
                      <a:pt x="256" y="139"/>
                    </a:lnTo>
                    <a:lnTo>
                      <a:pt x="256" y="118"/>
                    </a:lnTo>
                    <a:lnTo>
                      <a:pt x="247" y="91"/>
                    </a:lnTo>
                    <a:lnTo>
                      <a:pt x="237" y="70"/>
                    </a:lnTo>
                    <a:lnTo>
                      <a:pt x="226" y="46"/>
                    </a:lnTo>
                    <a:lnTo>
                      <a:pt x="225" y="24"/>
                    </a:lnTo>
                    <a:lnTo>
                      <a:pt x="232" y="10"/>
                    </a:lnTo>
                    <a:lnTo>
                      <a:pt x="247" y="9"/>
                    </a:lnTo>
                    <a:lnTo>
                      <a:pt x="259" y="21"/>
                    </a:lnTo>
                    <a:lnTo>
                      <a:pt x="270" y="46"/>
                    </a:lnTo>
                    <a:lnTo>
                      <a:pt x="280" y="61"/>
                    </a:lnTo>
                    <a:lnTo>
                      <a:pt x="298" y="82"/>
                    </a:lnTo>
                    <a:lnTo>
                      <a:pt x="309" y="88"/>
                    </a:lnTo>
                    <a:lnTo>
                      <a:pt x="315" y="99"/>
                    </a:lnTo>
                    <a:lnTo>
                      <a:pt x="322" y="118"/>
                    </a:lnTo>
                    <a:lnTo>
                      <a:pt x="330" y="141"/>
                    </a:lnTo>
                    <a:lnTo>
                      <a:pt x="339" y="160"/>
                    </a:lnTo>
                    <a:lnTo>
                      <a:pt x="358" y="180"/>
                    </a:lnTo>
                    <a:lnTo>
                      <a:pt x="379" y="205"/>
                    </a:lnTo>
                    <a:lnTo>
                      <a:pt x="399" y="225"/>
                    </a:lnTo>
                    <a:lnTo>
                      <a:pt x="406" y="240"/>
                    </a:lnTo>
                    <a:lnTo>
                      <a:pt x="474" y="241"/>
                    </a:lnTo>
                    <a:lnTo>
                      <a:pt x="495" y="208"/>
                    </a:lnTo>
                    <a:lnTo>
                      <a:pt x="505" y="184"/>
                    </a:lnTo>
                    <a:lnTo>
                      <a:pt x="507" y="160"/>
                    </a:lnTo>
                    <a:lnTo>
                      <a:pt x="510" y="141"/>
                    </a:lnTo>
                    <a:lnTo>
                      <a:pt x="514" y="118"/>
                    </a:lnTo>
                    <a:lnTo>
                      <a:pt x="529" y="94"/>
                    </a:lnTo>
                    <a:lnTo>
                      <a:pt x="540" y="85"/>
                    </a:lnTo>
                    <a:lnTo>
                      <a:pt x="552" y="69"/>
                    </a:lnTo>
                    <a:lnTo>
                      <a:pt x="561" y="45"/>
                    </a:lnTo>
                    <a:lnTo>
                      <a:pt x="571" y="27"/>
                    </a:lnTo>
                    <a:lnTo>
                      <a:pt x="589" y="13"/>
                    </a:lnTo>
                    <a:lnTo>
                      <a:pt x="604" y="0"/>
                    </a:lnTo>
                    <a:lnTo>
                      <a:pt x="613" y="6"/>
                    </a:lnTo>
                    <a:lnTo>
                      <a:pt x="615" y="16"/>
                    </a:lnTo>
                    <a:lnTo>
                      <a:pt x="606" y="27"/>
                    </a:lnTo>
                    <a:lnTo>
                      <a:pt x="603" y="34"/>
                    </a:lnTo>
                    <a:lnTo>
                      <a:pt x="600" y="49"/>
                    </a:lnTo>
                    <a:lnTo>
                      <a:pt x="600" y="79"/>
                    </a:lnTo>
                    <a:lnTo>
                      <a:pt x="600" y="103"/>
                    </a:lnTo>
                    <a:lnTo>
                      <a:pt x="592" y="124"/>
                    </a:lnTo>
                    <a:lnTo>
                      <a:pt x="583" y="145"/>
                    </a:lnTo>
                    <a:lnTo>
                      <a:pt x="576" y="162"/>
                    </a:lnTo>
                    <a:lnTo>
                      <a:pt x="574" y="186"/>
                    </a:lnTo>
                    <a:lnTo>
                      <a:pt x="574" y="216"/>
                    </a:lnTo>
                    <a:lnTo>
                      <a:pt x="568" y="244"/>
                    </a:lnTo>
                    <a:lnTo>
                      <a:pt x="568" y="282"/>
                    </a:lnTo>
                    <a:lnTo>
                      <a:pt x="588" y="300"/>
                    </a:lnTo>
                    <a:lnTo>
                      <a:pt x="607" y="325"/>
                    </a:lnTo>
                    <a:lnTo>
                      <a:pt x="645" y="325"/>
                    </a:lnTo>
                    <a:lnTo>
                      <a:pt x="678" y="312"/>
                    </a:lnTo>
                    <a:lnTo>
                      <a:pt x="697" y="292"/>
                    </a:lnTo>
                    <a:lnTo>
                      <a:pt x="720" y="277"/>
                    </a:lnTo>
                    <a:lnTo>
                      <a:pt x="777" y="274"/>
                    </a:lnTo>
                    <a:lnTo>
                      <a:pt x="801" y="265"/>
                    </a:lnTo>
                    <a:lnTo>
                      <a:pt x="816" y="253"/>
                    </a:lnTo>
                    <a:lnTo>
                      <a:pt x="859" y="252"/>
                    </a:lnTo>
                    <a:lnTo>
                      <a:pt x="865" y="265"/>
                    </a:lnTo>
                    <a:lnTo>
                      <a:pt x="861" y="279"/>
                    </a:lnTo>
                    <a:lnTo>
                      <a:pt x="843" y="288"/>
                    </a:lnTo>
                    <a:lnTo>
                      <a:pt x="819" y="300"/>
                    </a:lnTo>
                    <a:lnTo>
                      <a:pt x="796" y="324"/>
                    </a:lnTo>
                    <a:lnTo>
                      <a:pt x="786" y="334"/>
                    </a:lnTo>
                    <a:lnTo>
                      <a:pt x="765" y="343"/>
                    </a:lnTo>
                    <a:lnTo>
                      <a:pt x="735" y="352"/>
                    </a:lnTo>
                    <a:lnTo>
                      <a:pt x="714" y="367"/>
                    </a:lnTo>
                    <a:lnTo>
                      <a:pt x="687" y="390"/>
                    </a:lnTo>
                    <a:lnTo>
                      <a:pt x="669" y="409"/>
                    </a:lnTo>
                    <a:lnTo>
                      <a:pt x="649" y="420"/>
                    </a:lnTo>
                    <a:lnTo>
                      <a:pt x="648" y="481"/>
                    </a:lnTo>
                    <a:lnTo>
                      <a:pt x="673" y="510"/>
                    </a:lnTo>
                    <a:lnTo>
                      <a:pt x="703" y="526"/>
                    </a:lnTo>
                    <a:lnTo>
                      <a:pt x="730" y="531"/>
                    </a:lnTo>
                    <a:lnTo>
                      <a:pt x="751" y="535"/>
                    </a:lnTo>
                    <a:lnTo>
                      <a:pt x="777" y="549"/>
                    </a:lnTo>
                    <a:lnTo>
                      <a:pt x="795" y="567"/>
                    </a:lnTo>
                    <a:lnTo>
                      <a:pt x="819" y="577"/>
                    </a:lnTo>
                    <a:lnTo>
                      <a:pt x="846" y="583"/>
                    </a:lnTo>
                    <a:lnTo>
                      <a:pt x="861" y="592"/>
                    </a:lnTo>
                    <a:lnTo>
                      <a:pt x="874" y="606"/>
                    </a:lnTo>
                    <a:lnTo>
                      <a:pt x="889" y="621"/>
                    </a:lnTo>
                    <a:lnTo>
                      <a:pt x="888" y="634"/>
                    </a:lnTo>
                    <a:lnTo>
                      <a:pt x="867" y="637"/>
                    </a:lnTo>
                    <a:lnTo>
                      <a:pt x="853" y="631"/>
                    </a:lnTo>
                    <a:lnTo>
                      <a:pt x="832" y="618"/>
                    </a:lnTo>
                    <a:lnTo>
                      <a:pt x="807" y="618"/>
                    </a:lnTo>
                    <a:lnTo>
                      <a:pt x="780" y="618"/>
                    </a:lnTo>
                    <a:lnTo>
                      <a:pt x="759" y="615"/>
                    </a:lnTo>
                    <a:lnTo>
                      <a:pt x="736" y="592"/>
                    </a:lnTo>
                    <a:lnTo>
                      <a:pt x="718" y="588"/>
                    </a:lnTo>
                    <a:lnTo>
                      <a:pt x="684" y="588"/>
                    </a:lnTo>
                    <a:lnTo>
                      <a:pt x="615" y="588"/>
                    </a:lnTo>
                    <a:lnTo>
                      <a:pt x="604" y="606"/>
                    </a:lnTo>
                    <a:lnTo>
                      <a:pt x="589" y="621"/>
                    </a:lnTo>
                    <a:lnTo>
                      <a:pt x="576" y="628"/>
                    </a:lnTo>
                    <a:lnTo>
                      <a:pt x="580" y="666"/>
                    </a:lnTo>
                    <a:lnTo>
                      <a:pt x="600" y="702"/>
                    </a:lnTo>
                    <a:lnTo>
                      <a:pt x="618" y="723"/>
                    </a:lnTo>
                    <a:lnTo>
                      <a:pt x="630" y="753"/>
                    </a:lnTo>
                    <a:lnTo>
                      <a:pt x="631" y="787"/>
                    </a:lnTo>
                    <a:lnTo>
                      <a:pt x="640" y="807"/>
                    </a:lnTo>
                    <a:lnTo>
                      <a:pt x="654" y="838"/>
                    </a:lnTo>
                    <a:lnTo>
                      <a:pt x="664" y="862"/>
                    </a:lnTo>
                    <a:lnTo>
                      <a:pt x="664" y="889"/>
                    </a:lnTo>
                    <a:lnTo>
                      <a:pt x="654" y="898"/>
                    </a:lnTo>
                    <a:lnTo>
                      <a:pt x="642" y="898"/>
                    </a:lnTo>
                    <a:lnTo>
                      <a:pt x="624" y="870"/>
                    </a:lnTo>
                    <a:lnTo>
                      <a:pt x="612" y="837"/>
                    </a:lnTo>
                    <a:lnTo>
                      <a:pt x="583" y="808"/>
                    </a:lnTo>
                    <a:lnTo>
                      <a:pt x="568" y="789"/>
                    </a:lnTo>
                    <a:lnTo>
                      <a:pt x="556" y="760"/>
                    </a:lnTo>
                    <a:lnTo>
                      <a:pt x="549" y="738"/>
                    </a:lnTo>
                    <a:lnTo>
                      <a:pt x="513" y="708"/>
                    </a:lnTo>
                    <a:lnTo>
                      <a:pt x="489" y="682"/>
                    </a:lnTo>
                    <a:lnTo>
                      <a:pt x="415" y="684"/>
                    </a:lnTo>
                    <a:lnTo>
                      <a:pt x="390" y="730"/>
                    </a:lnTo>
                    <a:lnTo>
                      <a:pt x="372" y="759"/>
                    </a:lnTo>
                    <a:lnTo>
                      <a:pt x="361" y="798"/>
                    </a:lnTo>
                    <a:lnTo>
                      <a:pt x="339" y="838"/>
                    </a:lnTo>
                    <a:lnTo>
                      <a:pt x="316" y="874"/>
                    </a:lnTo>
                    <a:lnTo>
                      <a:pt x="294" y="907"/>
                    </a:lnTo>
                    <a:lnTo>
                      <a:pt x="285" y="915"/>
                    </a:lnTo>
                    <a:lnTo>
                      <a:pt x="268" y="909"/>
                    </a:lnTo>
                    <a:lnTo>
                      <a:pt x="268" y="894"/>
                    </a:lnTo>
                    <a:lnTo>
                      <a:pt x="276" y="867"/>
                    </a:lnTo>
                    <a:lnTo>
                      <a:pt x="291" y="837"/>
                    </a:lnTo>
                    <a:lnTo>
                      <a:pt x="294" y="790"/>
                    </a:lnTo>
                    <a:lnTo>
                      <a:pt x="298" y="766"/>
                    </a:lnTo>
                    <a:lnTo>
                      <a:pt x="313" y="744"/>
                    </a:lnTo>
                    <a:lnTo>
                      <a:pt x="319" y="699"/>
                    </a:lnTo>
                    <a:lnTo>
                      <a:pt x="324" y="664"/>
                    </a:lnTo>
                    <a:lnTo>
                      <a:pt x="336" y="637"/>
                    </a:lnTo>
                    <a:lnTo>
                      <a:pt x="309" y="609"/>
                    </a:lnTo>
                    <a:lnTo>
                      <a:pt x="283" y="583"/>
                    </a:lnTo>
                    <a:lnTo>
                      <a:pt x="271" y="577"/>
                    </a:lnTo>
                    <a:lnTo>
                      <a:pt x="231" y="601"/>
                    </a:lnTo>
                    <a:lnTo>
                      <a:pt x="201" y="619"/>
                    </a:lnTo>
                    <a:lnTo>
                      <a:pt x="162" y="633"/>
                    </a:lnTo>
                    <a:lnTo>
                      <a:pt x="118" y="640"/>
                    </a:lnTo>
                    <a:lnTo>
                      <a:pt x="88" y="655"/>
                    </a:lnTo>
                    <a:lnTo>
                      <a:pt x="63" y="666"/>
                    </a:lnTo>
                    <a:lnTo>
                      <a:pt x="27" y="666"/>
                    </a:lnTo>
                    <a:lnTo>
                      <a:pt x="16" y="655"/>
                    </a:lnTo>
                    <a:lnTo>
                      <a:pt x="30" y="642"/>
                    </a:lnTo>
                    <a:lnTo>
                      <a:pt x="67" y="628"/>
                    </a:lnTo>
                    <a:lnTo>
                      <a:pt x="94" y="606"/>
                    </a:lnTo>
                    <a:lnTo>
                      <a:pt x="120" y="588"/>
                    </a:lnTo>
                    <a:lnTo>
                      <a:pt x="136" y="576"/>
                    </a:lnTo>
                    <a:lnTo>
                      <a:pt x="162" y="567"/>
                    </a:lnTo>
                    <a:lnTo>
                      <a:pt x="204" y="531"/>
                    </a:lnTo>
                    <a:lnTo>
                      <a:pt x="231" y="510"/>
                    </a:lnTo>
                    <a:lnTo>
                      <a:pt x="247" y="504"/>
                    </a:lnTo>
                    <a:lnTo>
                      <a:pt x="250" y="429"/>
                    </a:lnTo>
                    <a:lnTo>
                      <a:pt x="204" y="396"/>
                    </a:lnTo>
                    <a:lnTo>
                      <a:pt x="190" y="390"/>
                    </a:lnTo>
                    <a:lnTo>
                      <a:pt x="129" y="385"/>
                    </a:lnTo>
                    <a:lnTo>
                      <a:pt x="105" y="369"/>
                    </a:lnTo>
                    <a:lnTo>
                      <a:pt x="81" y="355"/>
                    </a:lnTo>
                    <a:lnTo>
                      <a:pt x="63" y="345"/>
                    </a:lnTo>
                    <a:lnTo>
                      <a:pt x="34" y="339"/>
                    </a:lnTo>
                    <a:lnTo>
                      <a:pt x="3" y="307"/>
                    </a:lnTo>
                    <a:lnTo>
                      <a:pt x="0" y="291"/>
                    </a:lnTo>
                    <a:lnTo>
                      <a:pt x="9" y="285"/>
                    </a:lnTo>
                    <a:lnTo>
                      <a:pt x="39" y="286"/>
                    </a:lnTo>
                    <a:lnTo>
                      <a:pt x="67" y="301"/>
                    </a:lnTo>
                    <a:lnTo>
                      <a:pt x="85" y="304"/>
                    </a:lnTo>
                    <a:lnTo>
                      <a:pt x="115" y="306"/>
                    </a:lnTo>
                    <a:lnTo>
                      <a:pt x="148" y="318"/>
                    </a:lnTo>
                    <a:lnTo>
                      <a:pt x="165" y="324"/>
                    </a:lnTo>
                    <a:lnTo>
                      <a:pt x="226" y="327"/>
                    </a:lnTo>
                    <a:lnTo>
                      <a:pt x="258" y="334"/>
                    </a:lnTo>
                    <a:lnTo>
                      <a:pt x="279" y="334"/>
                    </a:lnTo>
                  </a:path>
                </a:pathLst>
              </a:custGeom>
              <a:solidFill>
                <a:srgbClr val="CC99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993" y="1028"/>
              <a:ext cx="4766" cy="119"/>
              <a:chOff x="0" y="0"/>
              <a:chExt cx="4766" cy="119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3" y="7"/>
                <a:ext cx="4763" cy="106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2999">
                    <a:srgbClr val="FFA800"/>
                  </a:gs>
                  <a:gs pos="28000">
                    <a:srgbClr val="825600"/>
                  </a:gs>
                  <a:gs pos="42998">
                    <a:srgbClr val="FFA800"/>
                  </a:gs>
                  <a:gs pos="57999">
                    <a:srgbClr val="825600"/>
                  </a:gs>
                  <a:gs pos="71999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Times New Roman" pitchFamily="18" charset="0"/>
                </a:endParaRPr>
              </a:p>
            </p:txBody>
          </p:sp>
          <p:sp>
            <p:nvSpPr>
              <p:cNvPr id="1035" name="Line 11"/>
              <p:cNvSpPr>
                <a:spLocks noChangeShapeType="1"/>
              </p:cNvSpPr>
              <p:nvPr/>
            </p:nvSpPr>
            <p:spPr bwMode="auto">
              <a:xfrm>
                <a:off x="6" y="117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6" y="9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auto">
              <a:xfrm>
                <a:off x="6" y="63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6" y="29"/>
                <a:ext cx="4760" cy="1"/>
              </a:xfrm>
              <a:prstGeom prst="line">
                <a:avLst/>
              </a:prstGeom>
              <a:noFill/>
              <a:ln w="12700" cmpd="sng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0" y="0"/>
                <a:ext cx="4765" cy="119"/>
              </a:xfrm>
              <a:custGeom>
                <a:avLst/>
                <a:gdLst>
                  <a:gd name="T0" fmla="*/ 0 w 4765"/>
                  <a:gd name="T1" fmla="*/ 118 h 119"/>
                  <a:gd name="T2" fmla="*/ 0 w 4765"/>
                  <a:gd name="T3" fmla="*/ 0 h 119"/>
                  <a:gd name="T4" fmla="*/ 4764 w 4765"/>
                  <a:gd name="T5" fmla="*/ 0 h 119"/>
                  <a:gd name="T6" fmla="*/ 0 w 4765"/>
                  <a:gd name="T7" fmla="*/ 0 h 119"/>
                  <a:gd name="T8" fmla="*/ 4765 w 4765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w="12700" cap="rnd" cmpd="sng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70013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89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973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252A336-3D00-4793-BB1D-EB7EAC4ACE46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045" name="Group 4"/>
          <p:cNvGrpSpPr>
            <a:grpSpLocks/>
          </p:cNvGrpSpPr>
          <p:nvPr/>
        </p:nvGrpSpPr>
        <p:grpSpPr bwMode="auto">
          <a:xfrm flipH="1">
            <a:off x="0" y="6543675"/>
            <a:ext cx="4797425" cy="301625"/>
            <a:chOff x="0" y="0"/>
            <a:chExt cx="3116" cy="190"/>
          </a:xfrm>
        </p:grpSpPr>
        <p:sp>
          <p:nvSpPr>
            <p:cNvPr id="1046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  <p:sp>
          <p:nvSpPr>
            <p:cNvPr id="1047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rgbClr val="000000"/>
                </a:solidFill>
                <a:sym typeface="Times New Roman" pitchFamily="18" charset="0"/>
              </a:endParaRPr>
            </a:p>
          </p:txBody>
        </p:sp>
      </p:grpSp>
      <p:sp>
        <p:nvSpPr>
          <p:cNvPr id="1048" name="Text Box 8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A11B07F0-F908-4BC2-AF3D-CDA3E8D899FD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Times New Roman" pitchFamily="18" charset="0"/>
            </a:endParaRPr>
          </a:p>
        </p:txBody>
      </p:sp>
      <p:sp>
        <p:nvSpPr>
          <p:cNvPr id="1049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  <p:sp>
        <p:nvSpPr>
          <p:cNvPr id="1050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sym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6899275" cy="6400800"/>
            <a:chOff x="0" y="0"/>
            <a:chExt cx="4346" cy="403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0" y="954"/>
              <a:ext cx="4346" cy="108"/>
            </a:xfrm>
            <a:custGeom>
              <a:avLst/>
              <a:gdLst>
                <a:gd name="T0" fmla="*/ 3477 w 4346"/>
                <a:gd name="T1" fmla="*/ 10 h 108"/>
                <a:gd name="T2" fmla="*/ 4057 w 4346"/>
                <a:gd name="T3" fmla="*/ 17 h 108"/>
                <a:gd name="T4" fmla="*/ 4293 w 4346"/>
                <a:gd name="T5" fmla="*/ 30 h 108"/>
                <a:gd name="T6" fmla="*/ 4293 w 4346"/>
                <a:gd name="T7" fmla="*/ 50 h 108"/>
                <a:gd name="T8" fmla="*/ 4329 w 4346"/>
                <a:gd name="T9" fmla="*/ 73 h 108"/>
                <a:gd name="T10" fmla="*/ 4305 w 4346"/>
                <a:gd name="T11" fmla="*/ 89 h 108"/>
                <a:gd name="T12" fmla="*/ 4082 w 4346"/>
                <a:gd name="T13" fmla="*/ 99 h 108"/>
                <a:gd name="T14" fmla="*/ 3675 w 4346"/>
                <a:gd name="T15" fmla="*/ 99 h 108"/>
                <a:gd name="T16" fmla="*/ 3129 w 4346"/>
                <a:gd name="T17" fmla="*/ 94 h 108"/>
                <a:gd name="T18" fmla="*/ 2401 w 4346"/>
                <a:gd name="T19" fmla="*/ 94 h 108"/>
                <a:gd name="T20" fmla="*/ 1733 w 4346"/>
                <a:gd name="T21" fmla="*/ 98 h 108"/>
                <a:gd name="T22" fmla="*/ 657 w 4346"/>
                <a:gd name="T23" fmla="*/ 102 h 108"/>
                <a:gd name="T24" fmla="*/ 1 w 4346"/>
                <a:gd name="T25" fmla="*/ 93 h 108"/>
                <a:gd name="T26" fmla="*/ 0 w 4346"/>
                <a:gd name="T27" fmla="*/ 13 h 108"/>
                <a:gd name="T28" fmla="*/ 657 w 4346"/>
                <a:gd name="T29" fmla="*/ 12 h 108"/>
                <a:gd name="T30" fmla="*/ 1349 w 4346"/>
                <a:gd name="T31" fmla="*/ 7 h 108"/>
                <a:gd name="T32" fmla="*/ 2265 w 4346"/>
                <a:gd name="T33" fmla="*/ 9 h 108"/>
                <a:gd name="T34" fmla="*/ 2834 w 4346"/>
                <a:gd name="T35" fmla="*/ 8 h 108"/>
                <a:gd name="T36" fmla="*/ 3477 w 4346"/>
                <a:gd name="T37" fmla="*/ 10 h 108"/>
                <a:gd name="T38" fmla="*/ 0 w 4346"/>
                <a:gd name="T39" fmla="*/ 0 h 108"/>
                <a:gd name="T40" fmla="*/ 4346 w 4346"/>
                <a:gd name="T4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346" h="108">
                  <a:moveTo>
                    <a:pt x="3477" y="10"/>
                  </a:moveTo>
                  <a:cubicBezTo>
                    <a:pt x="3680" y="12"/>
                    <a:pt x="3921" y="14"/>
                    <a:pt x="4057" y="17"/>
                  </a:cubicBezTo>
                  <a:cubicBezTo>
                    <a:pt x="4192" y="20"/>
                    <a:pt x="4253" y="24"/>
                    <a:pt x="4293" y="30"/>
                  </a:cubicBezTo>
                  <a:cubicBezTo>
                    <a:pt x="4333" y="36"/>
                    <a:pt x="4286" y="43"/>
                    <a:pt x="4293" y="50"/>
                  </a:cubicBezTo>
                  <a:cubicBezTo>
                    <a:pt x="4300" y="57"/>
                    <a:pt x="4328" y="67"/>
                    <a:pt x="4329" y="73"/>
                  </a:cubicBezTo>
                  <a:cubicBezTo>
                    <a:pt x="4331" y="80"/>
                    <a:pt x="4346" y="85"/>
                    <a:pt x="4305" y="89"/>
                  </a:cubicBezTo>
                  <a:cubicBezTo>
                    <a:pt x="4263" y="93"/>
                    <a:pt x="4186" y="97"/>
                    <a:pt x="4082" y="99"/>
                  </a:cubicBezTo>
                  <a:cubicBezTo>
                    <a:pt x="3977" y="100"/>
                    <a:pt x="3834" y="99"/>
                    <a:pt x="3675" y="99"/>
                  </a:cubicBezTo>
                  <a:cubicBezTo>
                    <a:pt x="3516" y="98"/>
                    <a:pt x="3341" y="95"/>
                    <a:pt x="3129" y="94"/>
                  </a:cubicBezTo>
                  <a:cubicBezTo>
                    <a:pt x="2918" y="93"/>
                    <a:pt x="2634" y="94"/>
                    <a:pt x="2401" y="94"/>
                  </a:cubicBezTo>
                  <a:cubicBezTo>
                    <a:pt x="2168" y="95"/>
                    <a:pt x="2024" y="97"/>
                    <a:pt x="1733" y="98"/>
                  </a:cubicBezTo>
                  <a:cubicBezTo>
                    <a:pt x="1442" y="99"/>
                    <a:pt x="946" y="103"/>
                    <a:pt x="657" y="102"/>
                  </a:cubicBezTo>
                  <a:cubicBezTo>
                    <a:pt x="368" y="101"/>
                    <a:pt x="110" y="108"/>
                    <a:pt x="1" y="93"/>
                  </a:cubicBezTo>
                  <a:lnTo>
                    <a:pt x="0" y="13"/>
                  </a:lnTo>
                  <a:cubicBezTo>
                    <a:pt x="109" y="0"/>
                    <a:pt x="432" y="13"/>
                    <a:pt x="657" y="12"/>
                  </a:cubicBezTo>
                  <a:cubicBezTo>
                    <a:pt x="882" y="11"/>
                    <a:pt x="1082" y="7"/>
                    <a:pt x="1349" y="7"/>
                  </a:cubicBezTo>
                  <a:cubicBezTo>
                    <a:pt x="1617" y="6"/>
                    <a:pt x="2017" y="8"/>
                    <a:pt x="2265" y="9"/>
                  </a:cubicBezTo>
                  <a:cubicBezTo>
                    <a:pt x="2513" y="9"/>
                    <a:pt x="2634" y="9"/>
                    <a:pt x="2834" y="8"/>
                  </a:cubicBezTo>
                  <a:cubicBezTo>
                    <a:pt x="3034" y="9"/>
                    <a:pt x="3273" y="9"/>
                    <a:pt x="347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125" y="0"/>
              <a:ext cx="451" cy="4032"/>
            </a:xfrm>
            <a:custGeom>
              <a:avLst/>
              <a:gdLst>
                <a:gd name="T0" fmla="*/ 86 w 883"/>
                <a:gd name="T1" fmla="*/ 3201 h 4115"/>
                <a:gd name="T2" fmla="*/ 79 w 883"/>
                <a:gd name="T3" fmla="*/ 2730 h 4115"/>
                <a:gd name="T4" fmla="*/ 64 w 883"/>
                <a:gd name="T5" fmla="*/ 2109 h 4115"/>
                <a:gd name="T6" fmla="*/ 101 w 883"/>
                <a:gd name="T7" fmla="*/ 1765 h 4115"/>
                <a:gd name="T8" fmla="*/ 79 w 883"/>
                <a:gd name="T9" fmla="*/ 1137 h 4115"/>
                <a:gd name="T10" fmla="*/ 34 w 883"/>
                <a:gd name="T11" fmla="*/ 651 h 4115"/>
                <a:gd name="T12" fmla="*/ 19 w 883"/>
                <a:gd name="T13" fmla="*/ 284 h 4115"/>
                <a:gd name="T14" fmla="*/ 49 w 883"/>
                <a:gd name="T15" fmla="*/ 45 h 4115"/>
                <a:gd name="T16" fmla="*/ 123 w 883"/>
                <a:gd name="T17" fmla="*/ 15 h 4115"/>
                <a:gd name="T18" fmla="*/ 243 w 883"/>
                <a:gd name="T19" fmla="*/ 37 h 4115"/>
                <a:gd name="T20" fmla="*/ 355 w 883"/>
                <a:gd name="T21" fmla="*/ 15 h 4115"/>
                <a:gd name="T22" fmla="*/ 512 w 883"/>
                <a:gd name="T23" fmla="*/ 7 h 4115"/>
                <a:gd name="T24" fmla="*/ 707 w 883"/>
                <a:gd name="T25" fmla="*/ 60 h 4115"/>
                <a:gd name="T26" fmla="*/ 797 w 883"/>
                <a:gd name="T27" fmla="*/ 142 h 4115"/>
                <a:gd name="T28" fmla="*/ 789 w 883"/>
                <a:gd name="T29" fmla="*/ 321 h 4115"/>
                <a:gd name="T30" fmla="*/ 804 w 883"/>
                <a:gd name="T31" fmla="*/ 658 h 4115"/>
                <a:gd name="T32" fmla="*/ 849 w 883"/>
                <a:gd name="T33" fmla="*/ 1047 h 4115"/>
                <a:gd name="T34" fmla="*/ 834 w 883"/>
                <a:gd name="T35" fmla="*/ 1586 h 4115"/>
                <a:gd name="T36" fmla="*/ 812 w 883"/>
                <a:gd name="T37" fmla="*/ 2199 h 4115"/>
                <a:gd name="T38" fmla="*/ 879 w 883"/>
                <a:gd name="T39" fmla="*/ 2812 h 4115"/>
                <a:gd name="T40" fmla="*/ 834 w 883"/>
                <a:gd name="T41" fmla="*/ 3329 h 4115"/>
                <a:gd name="T42" fmla="*/ 842 w 883"/>
                <a:gd name="T43" fmla="*/ 3957 h 4115"/>
                <a:gd name="T44" fmla="*/ 797 w 883"/>
                <a:gd name="T45" fmla="*/ 4054 h 4115"/>
                <a:gd name="T46" fmla="*/ 625 w 883"/>
                <a:gd name="T47" fmla="*/ 4084 h 4115"/>
                <a:gd name="T48" fmla="*/ 430 w 883"/>
                <a:gd name="T49" fmla="*/ 4039 h 4115"/>
                <a:gd name="T50" fmla="*/ 251 w 883"/>
                <a:gd name="T51" fmla="*/ 4069 h 4115"/>
                <a:gd name="T52" fmla="*/ 123 w 883"/>
                <a:gd name="T53" fmla="*/ 4114 h 4115"/>
                <a:gd name="T54" fmla="*/ 19 w 883"/>
                <a:gd name="T55" fmla="*/ 4062 h 4115"/>
                <a:gd name="T56" fmla="*/ 11 w 883"/>
                <a:gd name="T57" fmla="*/ 3875 h 4115"/>
                <a:gd name="T58" fmla="*/ 64 w 883"/>
                <a:gd name="T59" fmla="*/ 3598 h 4115"/>
                <a:gd name="T60" fmla="*/ 86 w 883"/>
                <a:gd name="T61" fmla="*/ 3201 h 4115"/>
                <a:gd name="T62" fmla="*/ 0 w 883"/>
                <a:gd name="T63" fmla="*/ 0 h 4115"/>
                <a:gd name="T64" fmla="*/ 883 w 883"/>
                <a:gd name="T65" fmla="*/ 4115 h 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T62" t="T63" r="T64" b="T65"/>
              <a:pathLst>
                <a:path w="883" h="4115">
                  <a:moveTo>
                    <a:pt x="86" y="3201"/>
                  </a:moveTo>
                  <a:cubicBezTo>
                    <a:pt x="89" y="3056"/>
                    <a:pt x="83" y="2912"/>
                    <a:pt x="79" y="2730"/>
                  </a:cubicBezTo>
                  <a:cubicBezTo>
                    <a:pt x="75" y="2548"/>
                    <a:pt x="60" y="2270"/>
                    <a:pt x="64" y="2109"/>
                  </a:cubicBezTo>
                  <a:cubicBezTo>
                    <a:pt x="68" y="1948"/>
                    <a:pt x="99" y="1927"/>
                    <a:pt x="101" y="1765"/>
                  </a:cubicBezTo>
                  <a:cubicBezTo>
                    <a:pt x="103" y="1603"/>
                    <a:pt x="90" y="1323"/>
                    <a:pt x="79" y="1137"/>
                  </a:cubicBezTo>
                  <a:cubicBezTo>
                    <a:pt x="68" y="951"/>
                    <a:pt x="44" y="793"/>
                    <a:pt x="34" y="651"/>
                  </a:cubicBezTo>
                  <a:cubicBezTo>
                    <a:pt x="24" y="509"/>
                    <a:pt x="17" y="385"/>
                    <a:pt x="19" y="284"/>
                  </a:cubicBezTo>
                  <a:cubicBezTo>
                    <a:pt x="21" y="183"/>
                    <a:pt x="32" y="90"/>
                    <a:pt x="49" y="45"/>
                  </a:cubicBezTo>
                  <a:cubicBezTo>
                    <a:pt x="66" y="0"/>
                    <a:pt x="91" y="16"/>
                    <a:pt x="123" y="15"/>
                  </a:cubicBezTo>
                  <a:cubicBezTo>
                    <a:pt x="155" y="14"/>
                    <a:pt x="204" y="37"/>
                    <a:pt x="243" y="37"/>
                  </a:cubicBezTo>
                  <a:cubicBezTo>
                    <a:pt x="282" y="37"/>
                    <a:pt x="310" y="20"/>
                    <a:pt x="355" y="15"/>
                  </a:cubicBezTo>
                  <a:cubicBezTo>
                    <a:pt x="400" y="10"/>
                    <a:pt x="453" y="0"/>
                    <a:pt x="512" y="7"/>
                  </a:cubicBezTo>
                  <a:cubicBezTo>
                    <a:pt x="571" y="14"/>
                    <a:pt x="659" y="37"/>
                    <a:pt x="707" y="60"/>
                  </a:cubicBezTo>
                  <a:cubicBezTo>
                    <a:pt x="755" y="83"/>
                    <a:pt x="783" y="99"/>
                    <a:pt x="797" y="142"/>
                  </a:cubicBezTo>
                  <a:cubicBezTo>
                    <a:pt x="811" y="185"/>
                    <a:pt x="788" y="235"/>
                    <a:pt x="789" y="321"/>
                  </a:cubicBezTo>
                  <a:cubicBezTo>
                    <a:pt x="790" y="407"/>
                    <a:pt x="794" y="537"/>
                    <a:pt x="804" y="658"/>
                  </a:cubicBezTo>
                  <a:cubicBezTo>
                    <a:pt x="814" y="779"/>
                    <a:pt x="844" y="892"/>
                    <a:pt x="849" y="1047"/>
                  </a:cubicBezTo>
                  <a:cubicBezTo>
                    <a:pt x="854" y="1202"/>
                    <a:pt x="840" y="1394"/>
                    <a:pt x="834" y="1586"/>
                  </a:cubicBezTo>
                  <a:cubicBezTo>
                    <a:pt x="828" y="1778"/>
                    <a:pt x="805" y="1995"/>
                    <a:pt x="812" y="2199"/>
                  </a:cubicBezTo>
                  <a:cubicBezTo>
                    <a:pt x="819" y="2403"/>
                    <a:pt x="875" y="2624"/>
                    <a:pt x="879" y="2812"/>
                  </a:cubicBezTo>
                  <a:cubicBezTo>
                    <a:pt x="883" y="3000"/>
                    <a:pt x="840" y="3138"/>
                    <a:pt x="834" y="3329"/>
                  </a:cubicBezTo>
                  <a:cubicBezTo>
                    <a:pt x="828" y="3520"/>
                    <a:pt x="848" y="3836"/>
                    <a:pt x="842" y="3957"/>
                  </a:cubicBezTo>
                  <a:cubicBezTo>
                    <a:pt x="836" y="4078"/>
                    <a:pt x="833" y="4033"/>
                    <a:pt x="797" y="4054"/>
                  </a:cubicBezTo>
                  <a:cubicBezTo>
                    <a:pt x="761" y="4075"/>
                    <a:pt x="686" y="4086"/>
                    <a:pt x="625" y="4084"/>
                  </a:cubicBezTo>
                  <a:cubicBezTo>
                    <a:pt x="564" y="4082"/>
                    <a:pt x="492" y="4041"/>
                    <a:pt x="430" y="4039"/>
                  </a:cubicBezTo>
                  <a:cubicBezTo>
                    <a:pt x="368" y="4037"/>
                    <a:pt x="302" y="4057"/>
                    <a:pt x="251" y="4069"/>
                  </a:cubicBezTo>
                  <a:cubicBezTo>
                    <a:pt x="200" y="4081"/>
                    <a:pt x="162" y="4115"/>
                    <a:pt x="123" y="4114"/>
                  </a:cubicBezTo>
                  <a:cubicBezTo>
                    <a:pt x="84" y="4113"/>
                    <a:pt x="38" y="4102"/>
                    <a:pt x="19" y="4062"/>
                  </a:cubicBezTo>
                  <a:cubicBezTo>
                    <a:pt x="0" y="4022"/>
                    <a:pt x="3" y="3952"/>
                    <a:pt x="11" y="3875"/>
                  </a:cubicBezTo>
                  <a:cubicBezTo>
                    <a:pt x="19" y="3798"/>
                    <a:pt x="51" y="3710"/>
                    <a:pt x="64" y="3598"/>
                  </a:cubicBezTo>
                  <a:cubicBezTo>
                    <a:pt x="77" y="3486"/>
                    <a:pt x="83" y="3346"/>
                    <a:pt x="86" y="3201"/>
                  </a:cubicBezTo>
                  <a:close/>
                </a:path>
              </a:pathLst>
            </a:custGeom>
            <a:solidFill>
              <a:srgbClr val="9F83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84" y="720"/>
              <a:ext cx="96" cy="576"/>
            </a:xfrm>
            <a:custGeom>
              <a:avLst/>
              <a:gdLst>
                <a:gd name="T0" fmla="*/ 92 w 110"/>
                <a:gd name="T1" fmla="*/ 0 h 842"/>
                <a:gd name="T2" fmla="*/ 81 w 110"/>
                <a:gd name="T3" fmla="*/ 170 h 842"/>
                <a:gd name="T4" fmla="*/ 51 w 110"/>
                <a:gd name="T5" fmla="*/ 362 h 842"/>
                <a:gd name="T6" fmla="*/ 74 w 110"/>
                <a:gd name="T7" fmla="*/ 539 h 842"/>
                <a:gd name="T8" fmla="*/ 88 w 110"/>
                <a:gd name="T9" fmla="*/ 709 h 842"/>
                <a:gd name="T10" fmla="*/ 110 w 110"/>
                <a:gd name="T11" fmla="*/ 842 h 842"/>
                <a:gd name="T12" fmla="*/ 81 w 110"/>
                <a:gd name="T13" fmla="*/ 768 h 842"/>
                <a:gd name="T14" fmla="*/ 59 w 110"/>
                <a:gd name="T15" fmla="*/ 716 h 842"/>
                <a:gd name="T16" fmla="*/ 29 w 110"/>
                <a:gd name="T17" fmla="*/ 598 h 842"/>
                <a:gd name="T18" fmla="*/ 0 w 110"/>
                <a:gd name="T19" fmla="*/ 414 h 842"/>
                <a:gd name="T20" fmla="*/ 22 w 110"/>
                <a:gd name="T21" fmla="*/ 251 h 842"/>
                <a:gd name="T22" fmla="*/ 51 w 110"/>
                <a:gd name="T23" fmla="*/ 81 h 842"/>
                <a:gd name="T24" fmla="*/ 92 w 110"/>
                <a:gd name="T25" fmla="*/ 0 h 842"/>
                <a:gd name="T26" fmla="*/ 0 w 110"/>
                <a:gd name="T27" fmla="*/ 0 h 842"/>
                <a:gd name="T28" fmla="*/ 110 w 110"/>
                <a:gd name="T29" fmla="*/ 84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110" h="842">
                  <a:moveTo>
                    <a:pt x="92" y="0"/>
                  </a:moveTo>
                  <a:lnTo>
                    <a:pt x="81" y="170"/>
                  </a:lnTo>
                  <a:lnTo>
                    <a:pt x="51" y="362"/>
                  </a:lnTo>
                  <a:lnTo>
                    <a:pt x="74" y="539"/>
                  </a:lnTo>
                  <a:lnTo>
                    <a:pt x="88" y="709"/>
                  </a:lnTo>
                  <a:lnTo>
                    <a:pt x="110" y="842"/>
                  </a:lnTo>
                  <a:lnTo>
                    <a:pt x="81" y="768"/>
                  </a:lnTo>
                  <a:lnTo>
                    <a:pt x="59" y="716"/>
                  </a:lnTo>
                  <a:lnTo>
                    <a:pt x="29" y="598"/>
                  </a:lnTo>
                  <a:lnTo>
                    <a:pt x="0" y="414"/>
                  </a:lnTo>
                  <a:lnTo>
                    <a:pt x="22" y="251"/>
                  </a:lnTo>
                  <a:lnTo>
                    <a:pt x="51" y="8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omic Sans MS" pitchFamily="66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omic Sans MS" pitchFamily="66" charset="0"/>
              </a:rPr>
              <a:t>第二级</a:t>
            </a:r>
          </a:p>
          <a:p>
            <a:pPr lvl="2"/>
            <a:r>
              <a:rPr lang="zh-CN" smtClean="0">
                <a:sym typeface="Comic Sans MS" pitchFamily="66" charset="0"/>
              </a:rPr>
              <a:t>第三级</a:t>
            </a:r>
          </a:p>
          <a:p>
            <a:pPr lvl="3"/>
            <a:r>
              <a:rPr lang="zh-CN" smtClean="0">
                <a:sym typeface="Comic Sans MS" pitchFamily="66" charset="0"/>
              </a:rPr>
              <a:t>第四级</a:t>
            </a:r>
          </a:p>
          <a:p>
            <a:pPr lvl="4"/>
            <a:r>
              <a:rPr lang="zh-CN" smtClean="0">
                <a:sym typeface="Comic Sans MS" pitchFamily="66" charset="0"/>
              </a:rPr>
              <a:t>第五级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Comic Sans MS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Comic Sans MS" pitchFamily="66" charset="0"/>
              </a:defRPr>
            </a:lvl1pPr>
          </a:lstStyle>
          <a:p>
            <a:fld id="{C1A7D161-F51E-409F-BC83-404267198F9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205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Comic Sans MS" pitchFamily="66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Comic Sans MS" pitchFamily="66" charset="0"/>
              </a:endParaRPr>
            </a:p>
          </p:txBody>
        </p:sp>
      </p:grpSp>
      <p:sp>
        <p:nvSpPr>
          <p:cNvPr id="206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Comic Sans MS" pitchFamily="66" charset="0"/>
            </a:endParaRPr>
          </a:p>
        </p:txBody>
      </p:sp>
      <p:sp>
        <p:nvSpPr>
          <p:cNvPr id="206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9F86951E-A1C1-4C9A-BB0F-CDAF2ACC500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Comic Sans MS" pitchFamily="66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宋体" pitchFamily="2" charset="-122"/>
          <a:sym typeface="Comic Sans MS" pitchFamily="66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Comic Sans MS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Comic Sans MS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fld id="{D6234807-C86E-45AA-B72A-9519A87F8624}" type="slidenum">
              <a:rPr lang="zh-CN" altLang="en-US"/>
              <a:pPr/>
              <a:t>‹#›</a:t>
            </a:fld>
            <a:endParaRPr lang="en-US" sz="1800">
              <a:latin typeface="Times New Roman" pitchFamily="18" charset="0"/>
            </a:endParaRP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3081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3082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3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84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1AFA6F17-0565-4949-8D27-FECC58FFBB82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3D6DD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66675" y="-7938"/>
            <a:ext cx="1514475" cy="6916738"/>
            <a:chOff x="0" y="0"/>
            <a:chExt cx="958" cy="4361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958" cy="4361"/>
              <a:chOff x="0" y="0"/>
              <a:chExt cx="958" cy="4361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58" cy="4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sym typeface="Arial" pitchFamily="34" charset="0"/>
                  </a:rPr>
                  <a:t>             </a:t>
                </a:r>
                <a:endParaRPr lang="zh-CN" altLang="en-US"/>
              </a:p>
            </p:txBody>
          </p:sp>
          <p:pic>
            <p:nvPicPr>
              <p:cNvPr id="4101" name="Picture 5"/>
              <p:cNvPicPr>
                <a:picLocks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" y="117"/>
                <a:ext cx="920" cy="1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2" name="Rectangle 6"/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958" cy="315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3D6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42" y="1353"/>
              <a:ext cx="96" cy="297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34" y="1593"/>
              <a:ext cx="96" cy="2735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26" y="2361"/>
              <a:ext cx="96" cy="1967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718" y="2217"/>
              <a:ext cx="96" cy="2111"/>
            </a:xfrm>
            <a:prstGeom prst="rect">
              <a:avLst/>
            </a:prstGeom>
            <a:solidFill>
              <a:srgbClr val="C3D6D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FA1F9B6B-1B3A-4616-BE33-3C8F6F68A960}" type="slidenum">
              <a:rPr lang="zh-CN" altLang="en-US"/>
              <a:pPr/>
              <a:t>‹#›</a:t>
            </a:fld>
            <a:endParaRPr 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12" name="Group 4"/>
          <p:cNvGrpSpPr>
            <a:grpSpLocks/>
          </p:cNvGrpSpPr>
          <p:nvPr/>
        </p:nvGrpSpPr>
        <p:grpSpPr bwMode="auto">
          <a:xfrm flipH="1">
            <a:off x="0" y="6570663"/>
            <a:ext cx="4794250" cy="301625"/>
            <a:chOff x="0" y="0"/>
            <a:chExt cx="3116" cy="190"/>
          </a:xfrm>
        </p:grpSpPr>
        <p:sp>
          <p:nvSpPr>
            <p:cNvPr id="4113" name="Rectangle 5"/>
            <p:cNvSpPr>
              <a:spLocks noChangeArrowheads="1"/>
            </p:cNvSpPr>
            <p:nvPr/>
          </p:nvSpPr>
          <p:spPr bwMode="auto">
            <a:xfrm>
              <a:off x="192" y="2"/>
              <a:ext cx="2924" cy="18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  <a:sym typeface="Arial" pitchFamily="34" charset="0"/>
                </a:rPr>
                <a:t>Xidian University</a:t>
              </a:r>
              <a:endParaRPr lang="zh-CN" altLang="en-US"/>
            </a:p>
          </p:txBody>
        </p:sp>
        <p:sp>
          <p:nvSpPr>
            <p:cNvPr id="4114" name="AutoShape 6"/>
            <p:cNvSpPr>
              <a:spLocks noChangeArrowheads="1"/>
            </p:cNvSpPr>
            <p:nvPr/>
          </p:nvSpPr>
          <p:spPr bwMode="auto">
            <a:xfrm flipH="1">
              <a:off x="0" y="0"/>
              <a:ext cx="187" cy="190"/>
            </a:xfrm>
            <a:prstGeom prst="rtTriangle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ym typeface="Arial" pitchFamily="34" charset="0"/>
              </a:endParaRPr>
            </a:p>
          </p:txBody>
        </p:sp>
      </p:grpSp>
      <p:sp>
        <p:nvSpPr>
          <p:cNvPr id="4115" name="AutoShap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397625" y="6580188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6" name="AutoShape 1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1825" y="6580188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117" name="Text Box 8"/>
          <p:cNvSpPr>
            <a:spLocks noChangeArrowheads="1"/>
          </p:cNvSpPr>
          <p:nvPr/>
        </p:nvSpPr>
        <p:spPr bwMode="auto">
          <a:xfrm>
            <a:off x="7315200" y="652462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EBD5D12C-3DF3-4393-A99E-4D91663E22E7}" type="slidenum">
              <a:rPr lang="en-US" sz="1400" b="1">
                <a:solidFill>
                  <a:schemeClr val="bg1"/>
                </a:solidFill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en-US" sz="1400" b="1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  <a:sym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宋体" pitchFamily="2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>
            <a:spLocks noChangeArrowheads="1"/>
          </p:cNvSpPr>
          <p:nvPr/>
        </p:nvSpPr>
        <p:spPr bwMode="auto">
          <a:xfrm>
            <a:off x="2843213" y="620713"/>
            <a:ext cx="5334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指  针</a:t>
            </a:r>
            <a:endParaRPr lang="zh-CN" altLang="en-US"/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1733550" y="2514600"/>
            <a:ext cx="319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Times New Roman" pitchFamily="18" charset="0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sym typeface="Times New Roman" pitchFamily="18" charset="0"/>
              </a:rPr>
              <a:t>理解指针的概念</a:t>
            </a:r>
            <a:endParaRPr lang="zh-CN" altLang="en-US"/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1733550" y="31226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学会使用各种指针变量</a:t>
            </a:r>
            <a:b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</a:br>
            <a:endParaRPr lang="zh-CN" altLang="en-US" sz="2800" b="1" dirty="0">
              <a:solidFill>
                <a:srgbClr val="0000FF"/>
              </a:solidFill>
              <a:sym typeface="Times New Roman" pitchFamily="18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6156325" y="2420938"/>
            <a:ext cx="2987675" cy="1768475"/>
            <a:chOff x="0" y="0"/>
            <a:chExt cx="1882" cy="1114"/>
          </a:xfrm>
        </p:grpSpPr>
        <p:sp>
          <p:nvSpPr>
            <p:cNvPr id="6152" name="Text Box 23"/>
            <p:cNvSpPr>
              <a:spLocks noChangeArrowheads="1"/>
            </p:cNvSpPr>
            <p:nvPr/>
          </p:nvSpPr>
          <p:spPr bwMode="auto">
            <a:xfrm>
              <a:off x="113" y="0"/>
              <a:ext cx="1769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指向简单变量的指针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指向数组的指针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指向函数的指针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sym typeface="Times New Roman" pitchFamily="18" charset="0"/>
                </a:rPr>
                <a:t>指针数组</a:t>
              </a:r>
              <a:endParaRPr lang="zh-CN" altLang="en-US" dirty="0"/>
            </a:p>
          </p:txBody>
        </p:sp>
        <p:sp>
          <p:nvSpPr>
            <p:cNvPr id="6153" name="AutoShape 24"/>
            <p:cNvSpPr>
              <a:spLocks/>
            </p:cNvSpPr>
            <p:nvPr/>
          </p:nvSpPr>
          <p:spPr bwMode="auto">
            <a:xfrm>
              <a:off x="0" y="136"/>
              <a:ext cx="181" cy="907"/>
            </a:xfrm>
            <a:prstGeom prst="leftBrace">
              <a:avLst>
                <a:gd name="adj1" fmla="val 4175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2060"/>
                </a:solidFill>
                <a:sym typeface="Times New Roman" pitchFamily="18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63713" y="485436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掌握指针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与数组的应用</a:t>
            </a:r>
            <a:endParaRPr lang="zh-CN" alt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63713" y="5502068"/>
            <a:ext cx="5753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5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0000FF"/>
                </a:solidFill>
                <a:sym typeface="Times New Roman" pitchFamily="18" charset="0"/>
              </a:rPr>
              <a:t>指针与字符串的应用</a:t>
            </a:r>
            <a:endParaRPr lang="zh-CN" altLang="en-US" sz="28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63805" y="4221055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sym typeface="Times New Roman" pitchFamily="18" charset="0"/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. </a:t>
            </a:r>
            <a:r>
              <a:rPr lang="zh-CN" altLang="en-US" sz="2800" b="1" dirty="0" smtClean="0">
                <a:solidFill>
                  <a:srgbClr val="0000FF"/>
                </a:solidFill>
                <a:sym typeface="Times New Roman" pitchFamily="18" charset="0"/>
              </a:rPr>
              <a:t>掌握函数参数的值传递和地址传递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64"/>
          <p:cNvSpPr>
            <a:spLocks noChangeArrowheads="1"/>
          </p:cNvSpPr>
          <p:nvPr/>
        </p:nvSpPr>
        <p:spPr bwMode="auto">
          <a:xfrm>
            <a:off x="179388" y="3973513"/>
            <a:ext cx="647700" cy="608012"/>
          </a:xfrm>
          <a:prstGeom prst="irregularSeal1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隶书" pitchFamily="49" charset="-122"/>
              </a:rPr>
              <a:t>注意</a:t>
            </a:r>
            <a:endParaRPr lang="zh-CN" altLang="en-US"/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5364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5365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-82550" y="765175"/>
            <a:ext cx="8612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b="1">
                <a:solidFill>
                  <a:srgbClr val="A50021"/>
                </a:solidFill>
                <a:sym typeface="Arial" pitchFamily="34" charset="0"/>
              </a:rPr>
              <a:t>指针变量的定义</a:t>
            </a:r>
          </a:p>
          <a:p>
            <a:pPr lvl="2">
              <a:spcBef>
                <a:spcPct val="2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一般形式：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[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  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数据类型  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zh-CN" altLang="en-US">
                <a:solidFill>
                  <a:schemeClr val="tx2"/>
                </a:solidFill>
                <a:sym typeface="Arial" pitchFamily="34" charset="0"/>
              </a:rPr>
              <a:t>指针名；</a:t>
            </a:r>
            <a:endParaRPr lang="zh-CN" altLang="en-US"/>
          </a:p>
        </p:txBody>
      </p:sp>
      <p:sp>
        <p:nvSpPr>
          <p:cNvPr id="15367" name="AutoShape 51"/>
          <p:cNvSpPr>
            <a:spLocks/>
          </p:cNvSpPr>
          <p:nvPr/>
        </p:nvSpPr>
        <p:spPr bwMode="auto">
          <a:xfrm>
            <a:off x="6889750" y="1917700"/>
            <a:ext cx="1714500" cy="444500"/>
          </a:xfrm>
          <a:prstGeom prst="wedgeRoundRectCallout">
            <a:avLst>
              <a:gd name="adj1" fmla="val -52227"/>
              <a:gd name="adj2" fmla="val -120764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合法标识符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8" name="AutoShape 52"/>
          <p:cNvSpPr>
            <a:spLocks/>
          </p:cNvSpPr>
          <p:nvPr/>
        </p:nvSpPr>
        <p:spPr bwMode="auto">
          <a:xfrm>
            <a:off x="179388" y="1884363"/>
            <a:ext cx="3032125" cy="444500"/>
          </a:xfrm>
          <a:prstGeom prst="wedgeRoundRectCallout">
            <a:avLst>
              <a:gd name="adj1" fmla="val 29231"/>
              <a:gd name="adj2" fmla="val -97287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指针变量本身的存储类型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69" name="AutoShape 53"/>
          <p:cNvSpPr>
            <a:spLocks/>
          </p:cNvSpPr>
          <p:nvPr/>
        </p:nvSpPr>
        <p:spPr bwMode="auto">
          <a:xfrm>
            <a:off x="3441700" y="1903413"/>
            <a:ext cx="3290888" cy="446087"/>
          </a:xfrm>
          <a:prstGeom prst="wedgeRoundRectCallout">
            <a:avLst>
              <a:gd name="adj1" fmla="val -11236"/>
              <a:gd name="adj2" fmla="val -108028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指针的目标变量的数据类型</a:t>
            </a:r>
            <a:endParaRPr lang="zh-CN" altLang="en-US"/>
          </a:p>
        </p:txBody>
      </p:sp>
      <p:sp>
        <p:nvSpPr>
          <p:cNvPr id="15370" name="AutoShape 54"/>
          <p:cNvSpPr>
            <a:spLocks/>
          </p:cNvSpPr>
          <p:nvPr/>
        </p:nvSpPr>
        <p:spPr bwMode="auto">
          <a:xfrm>
            <a:off x="6543675" y="333375"/>
            <a:ext cx="2298700" cy="784225"/>
          </a:xfrm>
          <a:prstGeom prst="wedgeRoundRectCallout">
            <a:avLst>
              <a:gd name="adj1" fmla="val -75903"/>
              <a:gd name="adj2" fmla="val 62556"/>
              <a:gd name="adj3" fmla="val 16667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表示定义指针变量</a:t>
            </a:r>
          </a:p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不是‘*’运算符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5371" name="Text Box 55"/>
          <p:cNvSpPr>
            <a:spLocks/>
          </p:cNvSpPr>
          <p:nvPr/>
        </p:nvSpPr>
        <p:spPr bwMode="auto">
          <a:xfrm>
            <a:off x="2051050" y="2728913"/>
            <a:ext cx="3346450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p1,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float   *q 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static  char  *name;</a:t>
            </a:r>
            <a:endParaRPr lang="zh-CN" altLang="en-US"/>
          </a:p>
        </p:txBody>
      </p:sp>
      <p:sp>
        <p:nvSpPr>
          <p:cNvPr id="15372" name="Text Box 56"/>
          <p:cNvSpPr>
            <a:spLocks noChangeArrowheads="1"/>
          </p:cNvSpPr>
          <p:nvPr/>
        </p:nvSpPr>
        <p:spPr bwMode="auto">
          <a:xfrm>
            <a:off x="1058863" y="4141810"/>
            <a:ext cx="7783512" cy="231050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</a:t>
            </a:r>
            <a:r>
              <a:rPr lang="en-US" dirty="0" err="1">
                <a:solidFill>
                  <a:schemeClr val="accent2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chemeClr val="accent2"/>
                </a:solidFill>
                <a:ea typeface="隶书" pitchFamily="49" charset="-122"/>
              </a:rPr>
              <a:t>   *p1, *p2;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与   </a:t>
            </a:r>
            <a:r>
              <a:rPr lang="en-US" dirty="0" err="1">
                <a:solidFill>
                  <a:srgbClr val="0000FF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   *p1, p2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不同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、指针变量名是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p1,p2 ,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不是*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p1,*p2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；</a:t>
            </a:r>
            <a:endParaRPr lang="en-US" dirty="0">
              <a:solidFill>
                <a:srgbClr val="007A77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、指针变量只能指向定义时所规定类型的变量；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4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、指针变量定义后，</a:t>
            </a:r>
            <a:r>
              <a:rPr lang="zh-CN" altLang="en-US" dirty="0">
                <a:solidFill>
                  <a:schemeClr val="accent2"/>
                </a:solidFill>
                <a:ea typeface="隶书" pitchFamily="49" charset="-122"/>
              </a:rPr>
              <a:t>变量值不确定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，应用前必须先</a:t>
            </a:r>
            <a:r>
              <a:rPr lang="zh-CN" altLang="en-US" dirty="0" smtClean="0">
                <a:solidFill>
                  <a:srgbClr val="007A77"/>
                </a:solidFill>
                <a:ea typeface="隶书" pitchFamily="49" charset="-122"/>
              </a:rPr>
              <a:t>赋值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5373" name="Rectangle 57"/>
          <p:cNvSpPr>
            <a:spLocks noChangeArrowheads="1"/>
          </p:cNvSpPr>
          <p:nvPr/>
        </p:nvSpPr>
        <p:spPr bwMode="auto">
          <a:xfrm>
            <a:off x="755650" y="260350"/>
            <a:ext cx="7548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15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0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20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000"/>
                                        <p:tgtEl>
                                          <p:spTgt spid="15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000"/>
                                        <p:tgtEl>
                                          <p:spTgt spid="15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 autoUpdateAnimBg="0"/>
      <p:bldP spid="15367" grpId="0" bldLvl="0" animBg="1" autoUpdateAnimBg="0"/>
      <p:bldP spid="15368" grpId="0" bldLvl="0" animBg="1" autoUpdateAnimBg="0"/>
      <p:bldP spid="15369" grpId="0" bldLvl="0" animBg="1" autoUpdateAnimBg="0"/>
      <p:bldP spid="15370" grpId="0" bldLvl="0" animBg="1" autoUpdateAnimBg="0"/>
      <p:bldP spid="15371" grpId="0" bldLvl="0" animBg="1" autoUpdateAnimBg="0"/>
      <p:bldP spid="15372" grpId="0" build="allAtOnce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638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638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296863" y="252413"/>
            <a:ext cx="861853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一般形式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存储类型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]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数据类型  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*</a:t>
            </a:r>
            <a:r>
              <a:rPr lang="zh-CN" altLang="en-US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指针名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=</a:t>
            </a:r>
            <a:r>
              <a:rPr lang="zh-CN" altLang="en-US" b="1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初始地址值</a:t>
            </a:r>
            <a:r>
              <a:rPr lang="zh-CN" altLang="en-US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；</a:t>
            </a:r>
            <a:endParaRPr lang="zh-CN" altLang="en-US"/>
          </a:p>
        </p:txBody>
      </p:sp>
      <p:sp>
        <p:nvSpPr>
          <p:cNvPr id="16390" name="AutoShape 16"/>
          <p:cNvSpPr>
            <a:spLocks/>
          </p:cNvSpPr>
          <p:nvPr/>
        </p:nvSpPr>
        <p:spPr bwMode="auto">
          <a:xfrm>
            <a:off x="6118225" y="1416050"/>
            <a:ext cx="2657475" cy="860425"/>
          </a:xfrm>
          <a:prstGeom prst="wedgeRectCallout">
            <a:avLst>
              <a:gd name="adj1" fmla="val 16861"/>
              <a:gd name="adj2" fmla="val -83602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赋给指针变量，</a:t>
            </a:r>
          </a:p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不是赋给目标变量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1" name="Text Box 17"/>
          <p:cNvSpPr>
            <a:spLocks/>
          </p:cNvSpPr>
          <p:nvPr/>
        </p:nvSpPr>
        <p:spPr bwMode="auto">
          <a:xfrm>
            <a:off x="1619250" y="2205038"/>
            <a:ext cx="2411413" cy="860425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2" name="AutoShape 18"/>
          <p:cNvSpPr>
            <a:spLocks/>
          </p:cNvSpPr>
          <p:nvPr/>
        </p:nvSpPr>
        <p:spPr bwMode="auto">
          <a:xfrm>
            <a:off x="4651375" y="2771775"/>
            <a:ext cx="3376613" cy="831850"/>
          </a:xfrm>
          <a:prstGeom prst="wedgeRectCallout">
            <a:avLst>
              <a:gd name="adj1" fmla="val -68963"/>
              <a:gd name="adj2" fmla="val -35245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变量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，必须</a:t>
            </a: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已经</a:t>
            </a:r>
            <a:r>
              <a:rPr lang="zh-CN" altLang="en-US">
                <a:solidFill>
                  <a:srgbClr val="FF9900"/>
                </a:solidFill>
                <a:ea typeface="隶书" pitchFamily="49" charset="-122"/>
              </a:rPr>
              <a:t>定义；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b="1">
                <a:solidFill>
                  <a:srgbClr val="339933"/>
                </a:solidFill>
                <a:ea typeface="隶书" pitchFamily="49" charset="-122"/>
              </a:rPr>
              <a:t>类型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应一致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1619250" y="3792538"/>
            <a:ext cx="4830763" cy="860425"/>
            <a:chOff x="0" y="0"/>
            <a:chExt cx="3043" cy="542"/>
          </a:xfrm>
        </p:grpSpPr>
        <p:sp>
          <p:nvSpPr>
            <p:cNvPr id="16394" name="Text Box 20"/>
            <p:cNvSpPr>
              <a:spLocks/>
            </p:cNvSpPr>
            <p:nvPr/>
          </p:nvSpPr>
          <p:spPr bwMode="auto">
            <a:xfrm>
              <a:off x="0" y="0"/>
              <a:ext cx="3043" cy="542"/>
            </a:xfrm>
            <a:prstGeom prst="rect">
              <a:avLst/>
            </a:prstGeom>
            <a:solidFill>
              <a:srgbClr val="CCFFFF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>
                  <a:solidFill>
                    <a:srgbClr val="007A77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例</a:t>
              </a:r>
              <a:r>
                <a:rPr lang="zh-CN" altLang="en-US">
                  <a:solidFill>
                    <a:srgbClr val="007A77"/>
                  </a:solidFill>
                  <a:sym typeface="Arial" pitchFamily="34" charset="0"/>
                </a:rPr>
                <a:t>          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int   *p=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&amp;i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;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             </a:t>
              </a:r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int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 i;</a:t>
              </a:r>
              <a:endParaRPr lang="zh-CN" altLang="en-US"/>
            </a:p>
          </p:txBody>
        </p:sp>
        <p:sp>
          <p:nvSpPr>
            <p:cNvPr id="16395" name="Line 21"/>
            <p:cNvSpPr>
              <a:spLocks noChangeShapeType="1"/>
            </p:cNvSpPr>
            <p:nvPr/>
          </p:nvSpPr>
          <p:spPr bwMode="auto">
            <a:xfrm flipH="1">
              <a:off x="2613" y="259"/>
              <a:ext cx="192" cy="204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6" name="Line 22"/>
            <p:cNvSpPr>
              <a:spLocks noChangeShapeType="1"/>
            </p:cNvSpPr>
            <p:nvPr/>
          </p:nvSpPr>
          <p:spPr bwMode="auto">
            <a:xfrm>
              <a:off x="2637" y="283"/>
              <a:ext cx="168" cy="168"/>
            </a:xfrm>
            <a:prstGeom prst="line">
              <a:avLst/>
            </a:pr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7" name="Text Box 23"/>
          <p:cNvSpPr>
            <a:spLocks/>
          </p:cNvSpPr>
          <p:nvPr/>
        </p:nvSpPr>
        <p:spPr bwMode="auto">
          <a:xfrm>
            <a:off x="1643063" y="4808538"/>
            <a:ext cx="2411412" cy="1225550"/>
          </a:xfrm>
          <a:prstGeom prst="rect">
            <a:avLst/>
          </a:prstGeom>
          <a:solidFill>
            <a:srgbClr val="CCFFCC"/>
          </a:solidFill>
          <a:ln w="381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*p=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int   *q=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/>
          </a:p>
        </p:txBody>
      </p:sp>
      <p:sp>
        <p:nvSpPr>
          <p:cNvPr id="16398" name="AutoShape 24"/>
          <p:cNvSpPr>
            <a:spLocks/>
          </p:cNvSpPr>
          <p:nvPr/>
        </p:nvSpPr>
        <p:spPr bwMode="auto">
          <a:xfrm>
            <a:off x="4643438" y="5813425"/>
            <a:ext cx="3876675" cy="495300"/>
          </a:xfrm>
          <a:prstGeom prst="wedgeRectCallout">
            <a:avLst>
              <a:gd name="adj1" fmla="val -69130"/>
              <a:gd name="adj2" fmla="val -45194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用已初始化指针变量作初值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6399" name="Rectangle 27"/>
          <p:cNvSpPr>
            <a:spLocks noChangeArrowheads="1"/>
          </p:cNvSpPr>
          <p:nvPr/>
        </p:nvSpPr>
        <p:spPr bwMode="auto">
          <a:xfrm>
            <a:off x="611188" y="260350"/>
            <a:ext cx="39481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指针变量的初始化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5" autoUpdateAnimBg="0"/>
      <p:bldP spid="16390" grpId="0" bldLvl="0" animBg="1" autoUpdateAnimBg="0"/>
      <p:bldP spid="16391" grpId="0" bldLvl="0" animBg="1" autoUpdateAnimBg="0"/>
      <p:bldP spid="16392" grpId="0" bldLvl="0" animBg="1" autoUpdateAnimBg="0"/>
      <p:bldP spid="16397" grpId="0" bldLvl="0" animBg="1" autoUpdateAnimBg="0"/>
      <p:bldP spid="163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741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741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Text Box 15"/>
          <p:cNvSpPr>
            <a:spLocks noChangeArrowheads="1"/>
          </p:cNvSpPr>
          <p:nvPr/>
        </p:nvSpPr>
        <p:spPr bwMode="auto">
          <a:xfrm>
            <a:off x="179695" y="764815"/>
            <a:ext cx="2712900" cy="1941173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</a:t>
            </a:r>
            <a:r>
              <a:rPr 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*p;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*p=i;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  <p:sp>
        <p:nvSpPr>
          <p:cNvPr id="17414" name="AutoShape 16"/>
          <p:cNvSpPr>
            <a:spLocks noChangeArrowheads="1"/>
          </p:cNvSpPr>
          <p:nvPr/>
        </p:nvSpPr>
        <p:spPr bwMode="auto">
          <a:xfrm>
            <a:off x="3952875" y="404813"/>
            <a:ext cx="5473700" cy="1590675"/>
          </a:xfrm>
          <a:prstGeom prst="irregularSeal2">
            <a:avLst/>
          </a:prstGeom>
          <a:noFill/>
          <a:ln w="381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危险！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chemeClr val="accent2"/>
                </a:solidFill>
                <a:sym typeface="Arial" pitchFamily="34" charset="0"/>
              </a:rPr>
              <a:t>中无地址，无指向</a:t>
            </a:r>
          </a:p>
        </p:txBody>
      </p:sp>
      <p:sp>
        <p:nvSpPr>
          <p:cNvPr id="17415" name="Text Box 17"/>
          <p:cNvSpPr>
            <a:spLocks noChangeArrowheads="1"/>
          </p:cNvSpPr>
          <p:nvPr/>
        </p:nvSpPr>
        <p:spPr bwMode="auto">
          <a:xfrm>
            <a:off x="180937" y="3412205"/>
            <a:ext cx="3815023" cy="2248950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(1)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void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= &amp;k;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初始化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17416" name="Text Box 18"/>
          <p:cNvSpPr>
            <a:spLocks noChangeArrowheads="1"/>
          </p:cNvSpPr>
          <p:nvPr/>
        </p:nvSpPr>
        <p:spPr bwMode="auto">
          <a:xfrm>
            <a:off x="4130675" y="227013"/>
            <a:ext cx="18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grpSp>
        <p:nvGrpSpPr>
          <p:cNvPr id="17417" name="Group 19"/>
          <p:cNvGrpSpPr>
            <a:grpSpLocks/>
          </p:cNvGrpSpPr>
          <p:nvPr/>
        </p:nvGrpSpPr>
        <p:grpSpPr bwMode="auto">
          <a:xfrm>
            <a:off x="4427538" y="1971675"/>
            <a:ext cx="4270375" cy="4625975"/>
            <a:chOff x="0" y="0"/>
            <a:chExt cx="2690" cy="2914"/>
          </a:xfrm>
        </p:grpSpPr>
        <p:sp>
          <p:nvSpPr>
            <p:cNvPr id="17418" name="Freeform 20"/>
            <p:cNvSpPr>
              <a:spLocks/>
            </p:cNvSpPr>
            <p:nvPr/>
          </p:nvSpPr>
          <p:spPr bwMode="auto">
            <a:xfrm>
              <a:off x="431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Freeform 21"/>
            <p:cNvSpPr>
              <a:spLocks/>
            </p:cNvSpPr>
            <p:nvPr/>
          </p:nvSpPr>
          <p:spPr bwMode="auto">
            <a:xfrm>
              <a:off x="432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22"/>
            <p:cNvSpPr>
              <a:spLocks noChangeArrowheads="1"/>
            </p:cNvSpPr>
            <p:nvPr/>
          </p:nvSpPr>
          <p:spPr bwMode="auto">
            <a:xfrm>
              <a:off x="431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21" name="Line 23"/>
            <p:cNvSpPr>
              <a:spLocks noChangeShapeType="1"/>
            </p:cNvSpPr>
            <p:nvPr/>
          </p:nvSpPr>
          <p:spPr bwMode="auto">
            <a:xfrm>
              <a:off x="443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24"/>
            <p:cNvSpPr>
              <a:spLocks noChangeShapeType="1"/>
            </p:cNvSpPr>
            <p:nvPr/>
          </p:nvSpPr>
          <p:spPr bwMode="auto">
            <a:xfrm>
              <a:off x="443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25"/>
            <p:cNvSpPr>
              <a:spLocks noChangeShapeType="1"/>
            </p:cNvSpPr>
            <p:nvPr/>
          </p:nvSpPr>
          <p:spPr bwMode="auto">
            <a:xfrm>
              <a:off x="443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26"/>
            <p:cNvSpPr>
              <a:spLocks noChangeShapeType="1"/>
            </p:cNvSpPr>
            <p:nvPr/>
          </p:nvSpPr>
          <p:spPr bwMode="auto">
            <a:xfrm>
              <a:off x="443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>
              <a:off x="431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28"/>
            <p:cNvSpPr>
              <a:spLocks noChangeShapeType="1"/>
            </p:cNvSpPr>
            <p:nvPr/>
          </p:nvSpPr>
          <p:spPr bwMode="auto">
            <a:xfrm>
              <a:off x="443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29"/>
            <p:cNvSpPr>
              <a:spLocks noChangeShapeType="1"/>
            </p:cNvSpPr>
            <p:nvPr/>
          </p:nvSpPr>
          <p:spPr bwMode="auto">
            <a:xfrm>
              <a:off x="431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30"/>
            <p:cNvSpPr>
              <a:spLocks noChangeShapeType="1"/>
            </p:cNvSpPr>
            <p:nvPr/>
          </p:nvSpPr>
          <p:spPr bwMode="auto">
            <a:xfrm>
              <a:off x="1642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31"/>
            <p:cNvSpPr>
              <a:spLocks noChangeArrowheads="1"/>
            </p:cNvSpPr>
            <p:nvPr/>
          </p:nvSpPr>
          <p:spPr bwMode="auto">
            <a:xfrm>
              <a:off x="922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0" name="Text Box 32"/>
            <p:cNvSpPr>
              <a:spLocks noChangeArrowheads="1"/>
            </p:cNvSpPr>
            <p:nvPr/>
          </p:nvSpPr>
          <p:spPr bwMode="auto">
            <a:xfrm>
              <a:off x="921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7431" name="Text Box 33"/>
            <p:cNvSpPr>
              <a:spLocks noChangeArrowheads="1"/>
            </p:cNvSpPr>
            <p:nvPr/>
          </p:nvSpPr>
          <p:spPr bwMode="auto">
            <a:xfrm>
              <a:off x="0" y="3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7432" name="Text Box 34"/>
            <p:cNvSpPr>
              <a:spLocks noChangeArrowheads="1"/>
            </p:cNvSpPr>
            <p:nvPr/>
          </p:nvSpPr>
          <p:spPr bwMode="auto">
            <a:xfrm>
              <a:off x="0" y="12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7433" name="Text Box 35"/>
            <p:cNvSpPr>
              <a:spLocks noChangeArrowheads="1"/>
            </p:cNvSpPr>
            <p:nvPr/>
          </p:nvSpPr>
          <p:spPr bwMode="auto">
            <a:xfrm>
              <a:off x="0" y="1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7434" name="Text Box 36"/>
            <p:cNvSpPr>
              <a:spLocks noChangeArrowheads="1"/>
            </p:cNvSpPr>
            <p:nvPr/>
          </p:nvSpPr>
          <p:spPr bwMode="auto">
            <a:xfrm>
              <a:off x="0" y="154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7435" name="Line 37"/>
            <p:cNvSpPr>
              <a:spLocks noChangeShapeType="1"/>
            </p:cNvSpPr>
            <p:nvPr/>
          </p:nvSpPr>
          <p:spPr bwMode="auto">
            <a:xfrm>
              <a:off x="443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 flipH="1">
              <a:off x="1632" y="557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Text Box 39"/>
            <p:cNvSpPr>
              <a:spLocks noChangeArrowheads="1"/>
            </p:cNvSpPr>
            <p:nvPr/>
          </p:nvSpPr>
          <p:spPr bwMode="auto">
            <a:xfrm>
              <a:off x="1814" y="40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38" name="Text Box 40"/>
            <p:cNvSpPr>
              <a:spLocks noChangeArrowheads="1"/>
            </p:cNvSpPr>
            <p:nvPr/>
          </p:nvSpPr>
          <p:spPr bwMode="auto">
            <a:xfrm>
              <a:off x="832" y="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7439" name="Line 41"/>
            <p:cNvSpPr>
              <a:spLocks noChangeShapeType="1"/>
            </p:cNvSpPr>
            <p:nvPr/>
          </p:nvSpPr>
          <p:spPr bwMode="auto">
            <a:xfrm flipH="1">
              <a:off x="1656" y="1555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Text Box 42"/>
            <p:cNvSpPr>
              <a:spLocks noChangeArrowheads="1"/>
            </p:cNvSpPr>
            <p:nvPr/>
          </p:nvSpPr>
          <p:spPr bwMode="auto">
            <a:xfrm>
              <a:off x="1838" y="1401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chemeClr val="accent2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7441" name="Text Box 43"/>
            <p:cNvSpPr>
              <a:spLocks noChangeArrowheads="1"/>
            </p:cNvSpPr>
            <p:nvPr/>
          </p:nvSpPr>
          <p:spPr bwMode="auto">
            <a:xfrm>
              <a:off x="0" y="5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7442" name="Text Box 44"/>
            <p:cNvSpPr>
              <a:spLocks noChangeArrowheads="1"/>
            </p:cNvSpPr>
            <p:nvPr/>
          </p:nvSpPr>
          <p:spPr bwMode="auto">
            <a:xfrm>
              <a:off x="0" y="81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7443" name="Text Box 45"/>
            <p:cNvSpPr>
              <a:spLocks noChangeArrowheads="1"/>
            </p:cNvSpPr>
            <p:nvPr/>
          </p:nvSpPr>
          <p:spPr bwMode="auto">
            <a:xfrm>
              <a:off x="0" y="105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  <p:sp>
          <p:nvSpPr>
            <p:cNvPr id="17444" name="Text Box 46"/>
            <p:cNvSpPr>
              <a:spLocks noChangeArrowheads="1"/>
            </p:cNvSpPr>
            <p:nvPr/>
          </p:nvSpPr>
          <p:spPr bwMode="auto">
            <a:xfrm>
              <a:off x="804" y="157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sym typeface="Arial" pitchFamily="34" charset="0"/>
                </a:rPr>
                <a:t>随机</a:t>
              </a:r>
              <a:endParaRPr lang="zh-CN" alt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7445" name="AutoShape 47"/>
            <p:cNvSpPr>
              <a:spLocks/>
            </p:cNvSpPr>
            <p:nvPr/>
          </p:nvSpPr>
          <p:spPr bwMode="auto">
            <a:xfrm>
              <a:off x="651" y="1450"/>
              <a:ext cx="756" cy="528"/>
            </a:xfrm>
            <a:prstGeom prst="irregularSeal1">
              <a:avLst/>
            </a:prstGeom>
            <a:noFill/>
            <a:ln w="38100" cmpd="sng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ea typeface="隶书" pitchFamily="49" charset="-122"/>
              </a:endParaRPr>
            </a:p>
          </p:txBody>
        </p:sp>
      </p:grpSp>
      <p:sp>
        <p:nvSpPr>
          <p:cNvPr id="17446" name="Rectangle 48"/>
          <p:cNvSpPr>
            <a:spLocks noChangeArrowheads="1"/>
          </p:cNvSpPr>
          <p:nvPr/>
        </p:nvSpPr>
        <p:spPr bwMode="auto">
          <a:xfrm>
            <a:off x="1116013" y="116770"/>
            <a:ext cx="7772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2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指针变量必须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先赋值</a:t>
            </a:r>
            <a:r>
              <a:rPr 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再使用</a:t>
            </a:r>
            <a:endParaRPr lang="zh-CN" altLang="en-US" sz="28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9" name="Text Box 17"/>
          <p:cNvSpPr>
            <a:spLocks noChangeArrowheads="1"/>
          </p:cNvSpPr>
          <p:nvPr/>
        </p:nvSpPr>
        <p:spPr bwMode="auto">
          <a:xfrm>
            <a:off x="4067965" y="404790"/>
            <a:ext cx="3594100" cy="2556727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FF9900"/>
            </a:solidFill>
            <a:miter lim="800000"/>
            <a:headEnd/>
            <a:tailEnd/>
          </a:ln>
          <a:extLst/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ea typeface="隶书" pitchFamily="49" charset="-122"/>
              </a:rPr>
              <a:t>正确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使用</a:t>
            </a:r>
            <a:r>
              <a:rPr lang="en-US" altLang="zh-CN" sz="2000" dirty="0" smtClean="0">
                <a:solidFill>
                  <a:srgbClr val="007A77"/>
                </a:solidFill>
                <a:ea typeface="隶书" pitchFamily="49" charset="-122"/>
              </a:rPr>
              <a:t>(2)</a:t>
            </a:r>
            <a:r>
              <a:rPr lang="zh-CN" altLang="en-US" sz="2000" dirty="0" smtClean="0">
                <a:solidFill>
                  <a:srgbClr val="007A77"/>
                </a:solidFill>
                <a:ea typeface="隶书" pitchFamily="49" charset="-122"/>
              </a:rPr>
              <a:t>：</a:t>
            </a:r>
            <a:endParaRPr lang="en-US" sz="2000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void main(  )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{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i=10,k;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</a:t>
            </a:r>
            <a:r>
              <a:rPr lang="en-US" sz="2000" dirty="0" smtClean="0">
                <a:solidFill>
                  <a:srgbClr val="007A77"/>
                </a:solidFill>
                <a:sym typeface="Arial" pitchFamily="34" charset="0"/>
              </a:rPr>
              <a:t>p 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chemeClr val="accent2"/>
                </a:solidFill>
                <a:sym typeface="Arial" pitchFamily="34" charset="0"/>
              </a:rPr>
              <a:t>p=&amp;k</a:t>
            </a:r>
            <a:r>
              <a:rPr lang="en-US" sz="2000" dirty="0" smtClean="0">
                <a:solidFill>
                  <a:schemeClr val="accent2"/>
                </a:solidFill>
                <a:sym typeface="Arial" pitchFamily="34" charset="0"/>
              </a:rPr>
              <a:t>;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赋值（地址）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*p=i;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(“%d”,*p);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 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  <p:bldP spid="17416" grpId="0" build="p" bldLvl="0" autoUpdateAnimBg="0"/>
      <p:bldP spid="39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863324A-7FF7-48D7-AA80-DC6B3066AB8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13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843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843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95250" y="628650"/>
            <a:ext cx="81486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8000"/>
              </a:buClr>
              <a:buSzPct val="6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零指针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：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空指针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定义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指针变量值为零</a:t>
            </a:r>
          </a:p>
          <a:p>
            <a:pPr marL="244475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表示： 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 </a:t>
            </a: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*p=0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;</a:t>
            </a:r>
            <a:r>
              <a:rPr lang="en-US" dirty="0">
                <a:solidFill>
                  <a:srgbClr val="339933"/>
                </a:solidFill>
                <a:sym typeface="Arial" pitchFamily="34" charset="0"/>
              </a:rPr>
              <a:t> </a:t>
            </a:r>
            <a:endParaRPr lang="en-US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8439" name="AutoShape 16"/>
          <p:cNvSpPr>
            <a:spLocks/>
          </p:cNvSpPr>
          <p:nvPr/>
        </p:nvSpPr>
        <p:spPr bwMode="auto">
          <a:xfrm>
            <a:off x="4614863" y="981075"/>
            <a:ext cx="3571875" cy="1225550"/>
          </a:xfrm>
          <a:prstGeom prst="wedgeRectCallout">
            <a:avLst>
              <a:gd name="adj1" fmla="val -87125"/>
              <a:gd name="adj2" fmla="val 3338"/>
            </a:avLst>
          </a:prstGeom>
          <a:solidFill>
            <a:srgbClr val="CCFFCC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指向地址为</a:t>
            </a:r>
            <a:r>
              <a:rPr 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的单元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系统保证该单元不作它用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表示指针变量值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没有意义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18440" name="Text Box 17"/>
          <p:cNvSpPr>
            <a:spLocks/>
          </p:cNvSpPr>
          <p:nvPr/>
        </p:nvSpPr>
        <p:spPr bwMode="auto">
          <a:xfrm>
            <a:off x="539750" y="2424113"/>
            <a:ext cx="2908300" cy="8604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#define    </a:t>
            </a:r>
            <a:r>
              <a:rPr lang="en-US">
                <a:solidFill>
                  <a:srgbClr val="0000FF"/>
                </a:solidFill>
                <a:ea typeface="隶书" pitchFamily="49" charset="-122"/>
              </a:rPr>
              <a:t>NULL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   0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int   *p=NULL;</a:t>
            </a:r>
            <a:endParaRPr lang="zh-CN" altLang="en-US"/>
          </a:p>
        </p:txBody>
      </p:sp>
      <p:sp>
        <p:nvSpPr>
          <p:cNvPr id="18441" name="Rectangle 18"/>
          <p:cNvSpPr>
            <a:spLocks noChangeArrowheads="1"/>
          </p:cNvSpPr>
          <p:nvPr/>
        </p:nvSpPr>
        <p:spPr bwMode="auto">
          <a:xfrm>
            <a:off x="266700" y="3717925"/>
            <a:ext cx="5313363" cy="25193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7A77"/>
                </a:solidFill>
                <a:sym typeface="Arial" pitchFamily="34" charset="0"/>
              </a:rPr>
              <a:t>p=NULL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与未对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赋值不同，表示指向特殊单元。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用途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避免指针变量的非法引用；在程序中常作为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状态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比较。</a:t>
            </a:r>
          </a:p>
        </p:txBody>
      </p:sp>
      <p:sp>
        <p:nvSpPr>
          <p:cNvPr id="18442" name="Text Box 19"/>
          <p:cNvSpPr>
            <a:spLocks noChangeArrowheads="1"/>
          </p:cNvSpPr>
          <p:nvPr/>
        </p:nvSpPr>
        <p:spPr bwMode="auto">
          <a:xfrm>
            <a:off x="5740400" y="3717925"/>
            <a:ext cx="2936875" cy="1939925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  </a:t>
            </a:r>
            <a:r>
              <a:rPr lang="en-US" dirty="0" err="1">
                <a:solidFill>
                  <a:srgbClr val="007A77"/>
                </a:solidFill>
                <a:ea typeface="隶书" pitchFamily="49" charset="-122"/>
              </a:rPr>
              <a:t>int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*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p </a:t>
            </a:r>
            <a:r>
              <a:rPr lang="en-US" altLang="zh-CN" dirty="0" smtClean="0">
                <a:solidFill>
                  <a:srgbClr val="007A77"/>
                </a:solidFill>
                <a:ea typeface="隶书" pitchFamily="49" charset="-122"/>
              </a:rPr>
              <a:t>= NULL</a:t>
            </a:r>
            <a:r>
              <a:rPr lang="en-US" dirty="0" smtClean="0">
                <a:solidFill>
                  <a:srgbClr val="007A77"/>
                </a:solidFill>
                <a:ea typeface="隶书" pitchFamily="49" charset="-122"/>
              </a:rPr>
              <a:t>;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......</a:t>
            </a: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while(</a:t>
            </a:r>
            <a:r>
              <a:rPr lang="en-US" dirty="0">
                <a:solidFill>
                  <a:srgbClr val="0000FF"/>
                </a:solidFill>
                <a:ea typeface="隶书" pitchFamily="49" charset="-122"/>
              </a:rPr>
              <a:t>p!=NULL</a:t>
            </a:r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) 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{    ...…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        }</a:t>
            </a:r>
          </a:p>
        </p:txBody>
      </p:sp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零指针（空指针）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ldLvl="0" animBg="1" autoUpdateAnimBg="0"/>
      <p:bldP spid="18440" grpId="0" bldLvl="0" animBg="1" autoUpdateAnimBg="0"/>
      <p:bldP spid="18441" grpId="0" build="allAtOnce" bldLvl="0" animBg="1" autoUpdateAnimBg="0"/>
      <p:bldP spid="1844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945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Rectangle 20"/>
          <p:cNvSpPr>
            <a:spLocks noChangeArrowheads="1"/>
          </p:cNvSpPr>
          <p:nvPr/>
        </p:nvSpPr>
        <p:spPr bwMode="auto">
          <a:xfrm>
            <a:off x="412750" y="836613"/>
            <a:ext cx="7688263" cy="14747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1">
              <a:buClr>
                <a:srgbClr val="008000"/>
              </a:buClr>
              <a:buSzPct val="70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　</a:t>
            </a: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void  *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类型指针</a:t>
            </a:r>
          </a:p>
          <a:p>
            <a:pPr marL="0" lvl="1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　  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 *p; </a:t>
            </a: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0" lvl="1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2" name="Text Box 21"/>
          <p:cNvSpPr>
            <a:spLocks noChangeArrowheads="1"/>
          </p:cNvSpPr>
          <p:nvPr/>
        </p:nvSpPr>
        <p:spPr bwMode="auto">
          <a:xfrm>
            <a:off x="965200" y="3717925"/>
            <a:ext cx="2649538" cy="1225550"/>
          </a:xfrm>
          <a:prstGeom prst="rect">
            <a:avLst/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   </a:t>
            </a:r>
            <a:r>
              <a:rPr lang="en-US">
                <a:solidFill>
                  <a:srgbClr val="007A77"/>
                </a:solidFill>
                <a:ea typeface="隶书" pitchFamily="49" charset="-122"/>
              </a:rPr>
              <a:t>char  *p1;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void  *p2;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  <a:p>
            <a:r>
              <a:rPr lang="en-US">
                <a:solidFill>
                  <a:srgbClr val="007A77"/>
                </a:solidFill>
                <a:ea typeface="隶书" pitchFamily="49" charset="-122"/>
              </a:rPr>
              <a:t>       p1=(char  *)p2;</a:t>
            </a:r>
            <a:endParaRPr lang="zh-CN" altLang="en-US"/>
          </a:p>
        </p:txBody>
      </p:sp>
      <p:sp>
        <p:nvSpPr>
          <p:cNvPr id="19463" name="AutoShape 22"/>
          <p:cNvSpPr>
            <a:spLocks/>
          </p:cNvSpPr>
          <p:nvPr/>
        </p:nvSpPr>
        <p:spPr bwMode="auto">
          <a:xfrm>
            <a:off x="3590925" y="1268413"/>
            <a:ext cx="3724275" cy="860425"/>
          </a:xfrm>
          <a:prstGeom prst="wedgeRectCallout">
            <a:avLst>
              <a:gd name="adj1" fmla="val -64824"/>
              <a:gd name="adj2" fmla="val 14528"/>
            </a:avLst>
          </a:prstGeom>
          <a:solidFill>
            <a:srgbClr val="CCFFFF"/>
          </a:solidFill>
          <a:ln w="38100" cmpd="sng">
            <a:solidFill>
              <a:srgbClr val="339933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表示不指定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p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是指向哪一种</a:t>
            </a:r>
          </a:p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类型数据的指针变量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9464" name="Rectangle 23"/>
          <p:cNvSpPr>
            <a:spLocks noChangeArrowheads="1"/>
          </p:cNvSpPr>
          <p:nvPr/>
        </p:nvSpPr>
        <p:spPr bwMode="auto">
          <a:xfrm>
            <a:off x="395288" y="0"/>
            <a:ext cx="46085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空类型指针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9465" name="圆角矩形 1"/>
          <p:cNvSpPr>
            <a:spLocks/>
          </p:cNvSpPr>
          <p:nvPr/>
        </p:nvSpPr>
        <p:spPr bwMode="auto">
          <a:xfrm>
            <a:off x="900113" y="2708275"/>
            <a:ext cx="4103687" cy="5762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使用时要进行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强制类型转换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ldLvl="0" animBg="1" autoUpdateAnimBg="0"/>
      <p:bldP spid="19463" grpId="0" bldLvl="0" animBg="1" autoUpdateAnimBg="0"/>
      <p:bldP spid="19465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0483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0484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5" name="Text Box 15"/>
          <p:cNvSpPr>
            <a:spLocks noChangeArrowheads="1"/>
          </p:cNvSpPr>
          <p:nvPr/>
        </p:nvSpPr>
        <p:spPr bwMode="auto">
          <a:xfrm>
            <a:off x="365125" y="369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86" name="Rectangle 16"/>
          <p:cNvSpPr>
            <a:spLocks noChangeArrowheads="1"/>
          </p:cNvSpPr>
          <p:nvPr/>
        </p:nvSpPr>
        <p:spPr bwMode="auto">
          <a:xfrm>
            <a:off x="107950" y="1052513"/>
            <a:ext cx="50863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*p1,*p2,*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   p1=&amp;a;  p2=&amp;b;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p=p1;  p1=p2;  p2=p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;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("a=%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("max=%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d,min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=%d\n",*p1,*p2);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0487" name="Text Box 17"/>
          <p:cNvSpPr>
            <a:spLocks noChangeArrowheads="1"/>
          </p:cNvSpPr>
          <p:nvPr/>
        </p:nvSpPr>
        <p:spPr bwMode="auto">
          <a:xfrm>
            <a:off x="314325" y="5247500"/>
            <a:ext cx="2887663" cy="7016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运行结果：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a=5,b=9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                    max=9,min=5</a:t>
            </a:r>
            <a:endParaRPr lang="zh-CN" altLang="en-US" dirty="0"/>
          </a:p>
        </p:txBody>
      </p:sp>
      <p:sp>
        <p:nvSpPr>
          <p:cNvPr id="20488" name="Text Box 30"/>
          <p:cNvSpPr>
            <a:spLocks noChangeArrowheads="1"/>
          </p:cNvSpPr>
          <p:nvPr/>
        </p:nvSpPr>
        <p:spPr bwMode="auto">
          <a:xfrm>
            <a:off x="6223000" y="13604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489" name="Freeform 19"/>
          <p:cNvSpPr>
            <a:spLocks/>
          </p:cNvSpPr>
          <p:nvPr/>
        </p:nvSpPr>
        <p:spPr bwMode="auto">
          <a:xfrm>
            <a:off x="5443538" y="5113338"/>
            <a:ext cx="1922462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Freeform 20"/>
          <p:cNvSpPr>
            <a:spLocks/>
          </p:cNvSpPr>
          <p:nvPr/>
        </p:nvSpPr>
        <p:spPr bwMode="auto">
          <a:xfrm>
            <a:off x="5445125" y="4564063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21"/>
          <p:cNvSpPr>
            <a:spLocks noChangeArrowheads="1"/>
          </p:cNvSpPr>
          <p:nvPr/>
        </p:nvSpPr>
        <p:spPr bwMode="auto">
          <a:xfrm>
            <a:off x="5443538" y="1052513"/>
            <a:ext cx="1922462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0492" name="Line 22"/>
          <p:cNvSpPr>
            <a:spLocks noChangeShapeType="1"/>
          </p:cNvSpPr>
          <p:nvPr/>
        </p:nvSpPr>
        <p:spPr bwMode="auto">
          <a:xfrm>
            <a:off x="5462588" y="17478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23"/>
          <p:cNvSpPr>
            <a:spLocks noChangeShapeType="1"/>
          </p:cNvSpPr>
          <p:nvPr/>
        </p:nvSpPr>
        <p:spPr bwMode="auto">
          <a:xfrm>
            <a:off x="5462588" y="2154238"/>
            <a:ext cx="1922462" cy="0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5462588" y="2524125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>
            <a:off x="5462588" y="292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5443538" y="33385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5462588" y="4198938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>
            <a:off x="5443538" y="4578350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7366000" y="4578350"/>
            <a:ext cx="1588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Text Box 31"/>
          <p:cNvSpPr>
            <a:spLocks noChangeArrowheads="1"/>
          </p:cNvSpPr>
          <p:nvPr/>
        </p:nvSpPr>
        <p:spPr bwMode="auto">
          <a:xfrm>
            <a:off x="6221413" y="464502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20501" name="Line 32"/>
          <p:cNvSpPr>
            <a:spLocks noChangeShapeType="1"/>
          </p:cNvSpPr>
          <p:nvPr/>
        </p:nvSpPr>
        <p:spPr bwMode="auto">
          <a:xfrm>
            <a:off x="5462588" y="3757613"/>
            <a:ext cx="1922462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02" name="Group 33"/>
          <p:cNvGrpSpPr>
            <a:grpSpLocks/>
          </p:cNvGrpSpPr>
          <p:nvPr/>
        </p:nvGrpSpPr>
        <p:grpSpPr bwMode="auto">
          <a:xfrm>
            <a:off x="7350125" y="1727200"/>
            <a:ext cx="1793875" cy="457200"/>
            <a:chOff x="0" y="0"/>
            <a:chExt cx="1130" cy="288"/>
          </a:xfrm>
        </p:grpSpPr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Text Box 35"/>
            <p:cNvSpPr>
              <a:spLocks noChangeArrowheads="1"/>
            </p:cNvSpPr>
            <p:nvPr/>
          </p:nvSpPr>
          <p:spPr bwMode="auto">
            <a:xfrm>
              <a:off x="182" y="0"/>
              <a:ext cx="9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p1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5" name="Group 36"/>
          <p:cNvGrpSpPr>
            <a:grpSpLocks/>
          </p:cNvGrpSpPr>
          <p:nvPr/>
        </p:nvGrpSpPr>
        <p:grpSpPr bwMode="auto">
          <a:xfrm>
            <a:off x="7350125" y="2524125"/>
            <a:ext cx="1633538" cy="457200"/>
            <a:chOff x="0" y="0"/>
            <a:chExt cx="1029" cy="288"/>
          </a:xfrm>
        </p:grpSpPr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38"/>
            <p:cNvSpPr>
              <a:spLocks noChangeArrowheads="1"/>
            </p:cNvSpPr>
            <p:nvPr/>
          </p:nvSpPr>
          <p:spPr bwMode="auto">
            <a:xfrm>
              <a:off x="97" y="0"/>
              <a:ext cx="9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08" name="Group 39"/>
          <p:cNvGrpSpPr>
            <a:grpSpLocks/>
          </p:cNvGrpSpPr>
          <p:nvPr/>
        </p:nvGrpSpPr>
        <p:grpSpPr bwMode="auto">
          <a:xfrm>
            <a:off x="4795838" y="1800225"/>
            <a:ext cx="693737" cy="2708275"/>
            <a:chOff x="0" y="0"/>
            <a:chExt cx="437" cy="1706"/>
          </a:xfrm>
        </p:grpSpPr>
        <p:sp>
          <p:nvSpPr>
            <p:cNvPr id="20509" name="Text Box 40"/>
            <p:cNvSpPr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0510" name="Text Box 41"/>
            <p:cNvSpPr>
              <a:spLocks noChangeArrowheads="1"/>
            </p:cNvSpPr>
            <p:nvPr/>
          </p:nvSpPr>
          <p:spPr bwMode="auto">
            <a:xfrm>
              <a:off x="1" y="9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2008</a:t>
              </a:r>
              <a:endParaRPr lang="zh-CN" altLang="en-US"/>
            </a:p>
          </p:txBody>
        </p:sp>
        <p:sp>
          <p:nvSpPr>
            <p:cNvPr id="20511" name="Text Box 42"/>
            <p:cNvSpPr>
              <a:spLocks noChangeArrowheads="1"/>
            </p:cNvSpPr>
            <p:nvPr/>
          </p:nvSpPr>
          <p:spPr bwMode="auto">
            <a:xfrm>
              <a:off x="161" y="145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2" name="Text Box 43"/>
            <p:cNvSpPr>
              <a:spLocks noChangeArrowheads="1"/>
            </p:cNvSpPr>
            <p:nvPr/>
          </p:nvSpPr>
          <p:spPr bwMode="auto">
            <a:xfrm>
              <a:off x="160" y="12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0513" name="Text Box 44"/>
            <p:cNvSpPr>
              <a:spLocks noChangeArrowheads="1"/>
            </p:cNvSpPr>
            <p:nvPr/>
          </p:nvSpPr>
          <p:spPr bwMode="auto">
            <a:xfrm>
              <a:off x="0" y="24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0514" name="Text Box 45"/>
            <p:cNvSpPr>
              <a:spLocks noChangeArrowheads="1"/>
            </p:cNvSpPr>
            <p:nvPr/>
          </p:nvSpPr>
          <p:spPr bwMode="auto">
            <a:xfrm>
              <a:off x="0" y="48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0515" name="Text Box 46"/>
            <p:cNvSpPr>
              <a:spLocks noChangeArrowheads="1"/>
            </p:cNvSpPr>
            <p:nvPr/>
          </p:nvSpPr>
          <p:spPr bwMode="auto">
            <a:xfrm>
              <a:off x="0" y="7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2006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16" name="Group 47"/>
          <p:cNvGrpSpPr>
            <a:grpSpLocks/>
          </p:cNvGrpSpPr>
          <p:nvPr/>
        </p:nvGrpSpPr>
        <p:grpSpPr bwMode="auto">
          <a:xfrm>
            <a:off x="5467350" y="1963738"/>
            <a:ext cx="95250" cy="2457450"/>
            <a:chOff x="0" y="0"/>
            <a:chExt cx="60" cy="1548"/>
          </a:xfrm>
        </p:grpSpPr>
        <p:sp>
          <p:nvSpPr>
            <p:cNvPr id="20517" name="Line 48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Line 49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Line 50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0" name="Line 51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52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53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Line 54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24" name="Group 55"/>
          <p:cNvGrpSpPr>
            <a:grpSpLocks/>
          </p:cNvGrpSpPr>
          <p:nvPr/>
        </p:nvGrpSpPr>
        <p:grpSpPr bwMode="auto">
          <a:xfrm>
            <a:off x="7258050" y="1944688"/>
            <a:ext cx="95250" cy="2457450"/>
            <a:chOff x="0" y="0"/>
            <a:chExt cx="60" cy="1548"/>
          </a:xfrm>
        </p:grpSpPr>
        <p:sp>
          <p:nvSpPr>
            <p:cNvPr id="20525" name="Line 56"/>
            <p:cNvSpPr>
              <a:spLocks noChangeShapeType="1"/>
            </p:cNvSpPr>
            <p:nvPr/>
          </p:nvSpPr>
          <p:spPr bwMode="auto">
            <a:xfrm>
              <a:off x="0" y="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6" name="Line 57"/>
            <p:cNvSpPr>
              <a:spLocks noChangeShapeType="1"/>
            </p:cNvSpPr>
            <p:nvPr/>
          </p:nvSpPr>
          <p:spPr bwMode="auto">
            <a:xfrm>
              <a:off x="0" y="516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Line 58"/>
            <p:cNvSpPr>
              <a:spLocks noChangeShapeType="1"/>
            </p:cNvSpPr>
            <p:nvPr/>
          </p:nvSpPr>
          <p:spPr bwMode="auto">
            <a:xfrm>
              <a:off x="0" y="774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8" name="Line 59"/>
            <p:cNvSpPr>
              <a:spLocks noChangeShapeType="1"/>
            </p:cNvSpPr>
            <p:nvPr/>
          </p:nvSpPr>
          <p:spPr bwMode="auto">
            <a:xfrm>
              <a:off x="0" y="1032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9" name="Line 60"/>
            <p:cNvSpPr>
              <a:spLocks noChangeShapeType="1"/>
            </p:cNvSpPr>
            <p:nvPr/>
          </p:nvSpPr>
          <p:spPr bwMode="auto">
            <a:xfrm>
              <a:off x="0" y="1290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61"/>
            <p:cNvSpPr>
              <a:spLocks noChangeShapeType="1"/>
            </p:cNvSpPr>
            <p:nvPr/>
          </p:nvSpPr>
          <p:spPr bwMode="auto">
            <a:xfrm>
              <a:off x="0" y="154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Line 62"/>
            <p:cNvSpPr>
              <a:spLocks noChangeShapeType="1"/>
            </p:cNvSpPr>
            <p:nvPr/>
          </p:nvSpPr>
          <p:spPr bwMode="auto">
            <a:xfrm>
              <a:off x="0" y="258"/>
              <a:ext cx="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32" name="Group 63"/>
          <p:cNvGrpSpPr>
            <a:grpSpLocks/>
          </p:cNvGrpSpPr>
          <p:nvPr/>
        </p:nvGrpSpPr>
        <p:grpSpPr bwMode="auto">
          <a:xfrm>
            <a:off x="7350125" y="2108200"/>
            <a:ext cx="1785938" cy="457200"/>
            <a:chOff x="0" y="0"/>
            <a:chExt cx="1125" cy="288"/>
          </a:xfrm>
        </p:grpSpPr>
        <p:sp>
          <p:nvSpPr>
            <p:cNvPr id="20533" name="Line 64"/>
            <p:cNvSpPr>
              <a:spLocks noChangeShapeType="1"/>
            </p:cNvSpPr>
            <p:nvPr/>
          </p:nvSpPr>
          <p:spPr bwMode="auto">
            <a:xfrm flipH="1">
              <a:off x="0" y="15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Text Box 65"/>
            <p:cNvSpPr>
              <a:spLocks noChangeArrowheads="1"/>
            </p:cNvSpPr>
            <p:nvPr/>
          </p:nvSpPr>
          <p:spPr bwMode="auto">
            <a:xfrm>
              <a:off x="97" y="0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p2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grpSp>
        <p:nvGrpSpPr>
          <p:cNvPr id="20535" name="Group 66"/>
          <p:cNvGrpSpPr>
            <a:grpSpLocks/>
          </p:cNvGrpSpPr>
          <p:nvPr/>
        </p:nvGrpSpPr>
        <p:grpSpPr bwMode="auto">
          <a:xfrm>
            <a:off x="7369175" y="3392488"/>
            <a:ext cx="1608138" cy="396875"/>
            <a:chOff x="0" y="0"/>
            <a:chExt cx="1013" cy="250"/>
          </a:xfrm>
        </p:grpSpPr>
        <p:sp>
          <p:nvSpPr>
            <p:cNvPr id="20536" name="Line 67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68"/>
            <p:cNvSpPr>
              <a:spLocks noChangeArrowheads="1"/>
            </p:cNvSpPr>
            <p:nvPr/>
          </p:nvSpPr>
          <p:spPr bwMode="auto">
            <a:xfrm>
              <a:off x="97" y="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</p:grpSp>
      <p:grpSp>
        <p:nvGrpSpPr>
          <p:cNvPr id="20538" name="Group 69"/>
          <p:cNvGrpSpPr>
            <a:grpSpLocks/>
          </p:cNvGrpSpPr>
          <p:nvPr/>
        </p:nvGrpSpPr>
        <p:grpSpPr bwMode="auto">
          <a:xfrm>
            <a:off x="7369175" y="2992438"/>
            <a:ext cx="1593850" cy="396875"/>
            <a:chOff x="0" y="0"/>
            <a:chExt cx="1004" cy="250"/>
          </a:xfrm>
        </p:grpSpPr>
        <p:sp>
          <p:nvSpPr>
            <p:cNvPr id="20539" name="Line 70"/>
            <p:cNvSpPr>
              <a:spLocks noChangeShapeType="1"/>
            </p:cNvSpPr>
            <p:nvPr/>
          </p:nvSpPr>
          <p:spPr bwMode="auto">
            <a:xfrm flipH="1">
              <a:off x="0" y="123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Text Box 71"/>
            <p:cNvSpPr>
              <a:spLocks noChangeArrowheads="1"/>
            </p:cNvSpPr>
            <p:nvPr/>
          </p:nvSpPr>
          <p:spPr bwMode="auto">
            <a:xfrm>
              <a:off x="97" y="0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20541" name="Text Box 72"/>
          <p:cNvSpPr>
            <a:spLocks noChangeArrowheads="1"/>
          </p:cNvSpPr>
          <p:nvPr/>
        </p:nvSpPr>
        <p:spPr bwMode="auto">
          <a:xfrm>
            <a:off x="6175375" y="2954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 dirty="0"/>
          </a:p>
        </p:txBody>
      </p:sp>
      <p:sp>
        <p:nvSpPr>
          <p:cNvPr id="20542" name="Text Box 73"/>
          <p:cNvSpPr>
            <a:spLocks noChangeArrowheads="1"/>
          </p:cNvSpPr>
          <p:nvPr/>
        </p:nvSpPr>
        <p:spPr bwMode="auto">
          <a:xfrm>
            <a:off x="5641975" y="17843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3" name="Text Box 74"/>
          <p:cNvSpPr>
            <a:spLocks noChangeArrowheads="1"/>
          </p:cNvSpPr>
          <p:nvPr/>
        </p:nvSpPr>
        <p:spPr bwMode="auto">
          <a:xfrm>
            <a:off x="6194425" y="3354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9</a:t>
            </a:r>
            <a:endParaRPr lang="zh-CN" altLang="en-US"/>
          </a:p>
        </p:txBody>
      </p:sp>
      <p:sp>
        <p:nvSpPr>
          <p:cNvPr id="20544" name="Text Box 75"/>
          <p:cNvSpPr>
            <a:spLocks noChangeArrowheads="1"/>
          </p:cNvSpPr>
          <p:nvPr/>
        </p:nvSpPr>
        <p:spPr bwMode="auto">
          <a:xfrm>
            <a:off x="5654675" y="22050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sym typeface="Arial" pitchFamily="34" charset="0"/>
              </a:rPr>
              <a:t>2008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5" name="Text Box 76"/>
          <p:cNvSpPr>
            <a:spLocks noChangeArrowheads="1"/>
          </p:cNvSpPr>
          <p:nvPr/>
        </p:nvSpPr>
        <p:spPr bwMode="auto">
          <a:xfrm>
            <a:off x="6084888" y="2565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sym typeface="Arial" pitchFamily="34" charset="0"/>
              </a:rPr>
              <a:t>2006</a:t>
            </a:r>
            <a:endParaRPr lang="en-US" sz="20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20546" name="Text Box 77"/>
          <p:cNvSpPr>
            <a:spLocks noChangeArrowheads="1"/>
          </p:cNvSpPr>
          <p:nvPr/>
        </p:nvSpPr>
        <p:spPr bwMode="auto">
          <a:xfrm>
            <a:off x="6597650" y="1787525"/>
            <a:ext cx="70961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336600"/>
                </a:solidFill>
                <a:ea typeface="隶书" pitchFamily="49" charset="-122"/>
              </a:rPr>
              <a:t>2008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7" name="Text Box 78"/>
          <p:cNvSpPr>
            <a:spLocks noChangeArrowheads="1"/>
          </p:cNvSpPr>
          <p:nvPr/>
        </p:nvSpPr>
        <p:spPr bwMode="auto">
          <a:xfrm>
            <a:off x="6615113" y="2162175"/>
            <a:ext cx="688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  <a:ea typeface="隶书" pitchFamily="49" charset="-122"/>
              </a:rPr>
              <a:t>2006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0548" name="Rectangle 79"/>
          <p:cNvSpPr>
            <a:spLocks noChangeArrowheads="1"/>
          </p:cNvSpPr>
          <p:nvPr/>
        </p:nvSpPr>
        <p:spPr bwMode="auto">
          <a:xfrm>
            <a:off x="184150" y="260350"/>
            <a:ext cx="7772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000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输入两个数，并使其从大到小</a:t>
            </a:r>
            <a:r>
              <a:rPr lang="zh-CN" altLang="en-US" sz="2000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输出。</a:t>
            </a:r>
            <a:endParaRPr lang="zh-CN" altLang="en-US" sz="4400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69" name="Text Box 17"/>
          <p:cNvSpPr>
            <a:spLocks noChangeArrowheads="1"/>
          </p:cNvSpPr>
          <p:nvPr/>
        </p:nvSpPr>
        <p:spPr bwMode="auto">
          <a:xfrm>
            <a:off x="313548" y="4685005"/>
            <a:ext cx="1018227" cy="40011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输入</a:t>
            </a:r>
            <a:r>
              <a:rPr lang="en-US" sz="2000" dirty="0" smtClean="0">
                <a:solidFill>
                  <a:srgbClr val="0000FF"/>
                </a:solidFill>
                <a:sym typeface="Arial" pitchFamily="34" charset="0"/>
              </a:rPr>
              <a:t>5 9</a:t>
            </a:r>
            <a:endParaRPr lang="zh-CN" altLang="en-US" sz="2000" dirty="0">
              <a:solidFill>
                <a:srgbClr val="0000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 autoUpdateAnimBg="0"/>
      <p:bldP spid="20541" grpId="0"/>
      <p:bldP spid="20542" grpId="0" bldLvl="0" autoUpdateAnimBg="0"/>
      <p:bldP spid="20543" grpId="0"/>
      <p:bldP spid="20544" grpId="0" bldLvl="0" autoUpdateAnimBg="0"/>
      <p:bldP spid="20545" grpId="0" bldLvl="0" autoUpdateAnimBg="0"/>
      <p:bldP spid="20546" grpId="0" bldLvl="0" animBg="1" autoUpdateAnimBg="0"/>
      <p:bldP spid="20547" grpId="0" bldLvl="0" animBg="1" autoUpdateAnimBg="0"/>
      <p:bldP spid="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1507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1" name="Text Box 17"/>
          <p:cNvSpPr>
            <a:spLocks noChangeArrowheads="1"/>
          </p:cNvSpPr>
          <p:nvPr/>
        </p:nvSpPr>
        <p:spPr bwMode="auto">
          <a:xfrm>
            <a:off x="476250" y="1412860"/>
            <a:ext cx="3692525" cy="451167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x,int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y)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d%d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",&amp;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if(a&lt;b)  swap(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21512" name="Text Box 18"/>
          <p:cNvSpPr>
            <a:spLocks noChangeArrowheads="1"/>
          </p:cNvSpPr>
          <p:nvPr/>
        </p:nvSpPr>
        <p:spPr bwMode="auto">
          <a:xfrm>
            <a:off x="107950" y="692810"/>
            <a:ext cx="388778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值传递：不会改变</a:t>
            </a:r>
            <a:r>
              <a:rPr lang="zh-CN" altLang="en-US" sz="2000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实参的值。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1513" name="Text Box 19"/>
          <p:cNvSpPr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5091113" y="1279525"/>
            <a:ext cx="2617787" cy="4625975"/>
            <a:chOff x="0" y="0"/>
            <a:chExt cx="1649" cy="2914"/>
          </a:xfrm>
        </p:grpSpPr>
        <p:sp>
          <p:nvSpPr>
            <p:cNvPr id="21515" name="Freeform 21"/>
            <p:cNvSpPr>
              <a:spLocks/>
            </p:cNvSpPr>
            <p:nvPr/>
          </p:nvSpPr>
          <p:spPr bwMode="auto">
            <a:xfrm>
              <a:off x="426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Freeform 22"/>
            <p:cNvSpPr>
              <a:spLocks/>
            </p:cNvSpPr>
            <p:nvPr/>
          </p:nvSpPr>
          <p:spPr bwMode="auto">
            <a:xfrm>
              <a:off x="427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Rectangle 23"/>
            <p:cNvSpPr>
              <a:spLocks noChangeArrowheads="1"/>
            </p:cNvSpPr>
            <p:nvPr/>
          </p:nvSpPr>
          <p:spPr bwMode="auto">
            <a:xfrm>
              <a:off x="426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>
              <a:off x="438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438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>
              <a:off x="438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>
              <a:off x="438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>
              <a:off x="426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>
              <a:off x="438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>
              <a:off x="426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>
              <a:off x="1637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32"/>
            <p:cNvSpPr>
              <a:spLocks noChangeArrowheads="1"/>
            </p:cNvSpPr>
            <p:nvPr/>
          </p:nvSpPr>
          <p:spPr bwMode="auto">
            <a:xfrm>
              <a:off x="917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7" name="Text Box 33"/>
            <p:cNvSpPr>
              <a:spLocks noChangeArrowheads="1"/>
            </p:cNvSpPr>
            <p:nvPr/>
          </p:nvSpPr>
          <p:spPr bwMode="auto">
            <a:xfrm>
              <a:off x="916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38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35"/>
            <p:cNvSpPr>
              <a:spLocks noChangeArrowheads="1"/>
            </p:cNvSpPr>
            <p:nvPr/>
          </p:nvSpPr>
          <p:spPr bwMode="auto">
            <a:xfrm>
              <a:off x="18" y="44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1530" name="Text Box 36"/>
            <p:cNvSpPr>
              <a:spLocks noChangeArrowheads="1"/>
            </p:cNvSpPr>
            <p:nvPr/>
          </p:nvSpPr>
          <p:spPr bwMode="auto">
            <a:xfrm>
              <a:off x="19" y="14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2008</a:t>
              </a:r>
              <a:endParaRPr lang="en-US" sz="2000">
                <a:solidFill>
                  <a:srgbClr val="336600"/>
                </a:solidFill>
                <a:sym typeface="Arial" pitchFamily="34" charset="0"/>
              </a:endParaRPr>
            </a:p>
          </p:txBody>
        </p:sp>
        <p:sp>
          <p:nvSpPr>
            <p:cNvPr id="21531" name="Text Box 37"/>
            <p:cNvSpPr>
              <a:spLocks noChangeArrowheads="1"/>
            </p:cNvSpPr>
            <p:nvPr/>
          </p:nvSpPr>
          <p:spPr bwMode="auto">
            <a:xfrm>
              <a:off x="0" y="1661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200A</a:t>
              </a:r>
              <a:endParaRPr lang="zh-CN" altLang="en-US"/>
            </a:p>
          </p:txBody>
        </p:sp>
        <p:sp>
          <p:nvSpPr>
            <p:cNvPr id="21532" name="Text Box 38"/>
            <p:cNvSpPr>
              <a:spLocks noChangeArrowheads="1"/>
            </p:cNvSpPr>
            <p:nvPr/>
          </p:nvSpPr>
          <p:spPr bwMode="auto">
            <a:xfrm>
              <a:off x="18" y="69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1533" name="Text Box 39"/>
            <p:cNvSpPr>
              <a:spLocks noChangeArrowheads="1"/>
            </p:cNvSpPr>
            <p:nvPr/>
          </p:nvSpPr>
          <p:spPr bwMode="auto">
            <a:xfrm>
              <a:off x="18" y="9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21534" name="Text Box 40"/>
            <p:cNvSpPr>
              <a:spLocks noChangeArrowheads="1"/>
            </p:cNvSpPr>
            <p:nvPr/>
          </p:nvSpPr>
          <p:spPr bwMode="auto">
            <a:xfrm>
              <a:off x="18" y="1175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grpSp>
          <p:nvGrpSpPr>
            <p:cNvPr id="21535" name="Group 41"/>
            <p:cNvGrpSpPr>
              <a:grpSpLocks/>
            </p:cNvGrpSpPr>
            <p:nvPr/>
          </p:nvGrpSpPr>
          <p:grpSpPr bwMode="auto">
            <a:xfrm>
              <a:off x="441" y="574"/>
              <a:ext cx="60" cy="1548"/>
              <a:chOff x="0" y="0"/>
              <a:chExt cx="60" cy="1548"/>
            </a:xfrm>
          </p:grpSpPr>
          <p:sp>
            <p:nvSpPr>
              <p:cNvPr id="21536" name="Line 42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7" name="Line 43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44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45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46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Line 47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2" name="Line 48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543" name="Group 49"/>
            <p:cNvGrpSpPr>
              <a:grpSpLocks/>
            </p:cNvGrpSpPr>
            <p:nvPr/>
          </p:nvGrpSpPr>
          <p:grpSpPr bwMode="auto">
            <a:xfrm>
              <a:off x="1569" y="562"/>
              <a:ext cx="60" cy="1548"/>
              <a:chOff x="0" y="0"/>
              <a:chExt cx="60" cy="1548"/>
            </a:xfrm>
          </p:grpSpPr>
          <p:sp>
            <p:nvSpPr>
              <p:cNvPr id="21544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Line 51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6" name="Line 52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7" name="Line 53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8" name="Line 54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Line 55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0" name="Line 5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551" name="Text Box 57"/>
          <p:cNvSpPr>
            <a:spLocks noChangeArrowheads="1"/>
          </p:cNvSpPr>
          <p:nvPr/>
        </p:nvSpPr>
        <p:spPr bwMode="auto">
          <a:xfrm>
            <a:off x="6556375" y="200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grpSp>
        <p:nvGrpSpPr>
          <p:cNvPr id="21552" name="Group 58"/>
          <p:cNvGrpSpPr>
            <a:grpSpLocks/>
          </p:cNvGrpSpPr>
          <p:nvPr/>
        </p:nvGrpSpPr>
        <p:grpSpPr bwMode="auto">
          <a:xfrm>
            <a:off x="6276975" y="1552575"/>
            <a:ext cx="2522538" cy="1228725"/>
            <a:chOff x="0" y="0"/>
            <a:chExt cx="1589" cy="774"/>
          </a:xfrm>
        </p:grpSpPr>
        <p:grpSp>
          <p:nvGrpSpPr>
            <p:cNvPr id="21553" name="Group 59"/>
            <p:cNvGrpSpPr>
              <a:grpSpLocks/>
            </p:cNvGrpSpPr>
            <p:nvPr/>
          </p:nvGrpSpPr>
          <p:grpSpPr bwMode="auto">
            <a:xfrm>
              <a:off x="880" y="277"/>
              <a:ext cx="689" cy="250"/>
              <a:chOff x="0" y="0"/>
              <a:chExt cx="689" cy="250"/>
            </a:xfrm>
          </p:grpSpPr>
          <p:sp>
            <p:nvSpPr>
              <p:cNvPr id="21554" name="Line 60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Text Box 6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1556" name="Group 62"/>
            <p:cNvGrpSpPr>
              <a:grpSpLocks/>
            </p:cNvGrpSpPr>
            <p:nvPr/>
          </p:nvGrpSpPr>
          <p:grpSpPr bwMode="auto">
            <a:xfrm>
              <a:off x="880" y="486"/>
              <a:ext cx="709" cy="288"/>
              <a:chOff x="0" y="0"/>
              <a:chExt cx="709" cy="28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64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59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60" name="Text Box 66"/>
          <p:cNvSpPr>
            <a:spLocks noChangeArrowheads="1"/>
          </p:cNvSpPr>
          <p:nvPr/>
        </p:nvSpPr>
        <p:spPr bwMode="auto">
          <a:xfrm>
            <a:off x="6540500" y="2365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61" name="Group 67"/>
          <p:cNvGrpSpPr>
            <a:grpSpLocks/>
          </p:cNvGrpSpPr>
          <p:nvPr/>
        </p:nvGrpSpPr>
        <p:grpSpPr bwMode="auto">
          <a:xfrm>
            <a:off x="6326188" y="2771775"/>
            <a:ext cx="2898775" cy="1665288"/>
            <a:chOff x="0" y="0"/>
            <a:chExt cx="1826" cy="1049"/>
          </a:xfrm>
        </p:grpSpPr>
        <p:grpSp>
          <p:nvGrpSpPr>
            <p:cNvPr id="21562" name="Group 68"/>
            <p:cNvGrpSpPr>
              <a:grpSpLocks/>
            </p:cNvGrpSpPr>
            <p:nvPr/>
          </p:nvGrpSpPr>
          <p:grpSpPr bwMode="auto">
            <a:xfrm>
              <a:off x="878" y="761"/>
              <a:ext cx="948" cy="288"/>
              <a:chOff x="0" y="0"/>
              <a:chExt cx="948" cy="288"/>
            </a:xfrm>
          </p:grpSpPr>
          <p:sp>
            <p:nvSpPr>
              <p:cNvPr id="21563" name="Line 69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Text Box 70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8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tem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21565" name="Group 71"/>
            <p:cNvGrpSpPr>
              <a:grpSpLocks/>
            </p:cNvGrpSpPr>
            <p:nvPr/>
          </p:nvGrpSpPr>
          <p:grpSpPr bwMode="auto">
            <a:xfrm>
              <a:off x="861" y="540"/>
              <a:ext cx="693" cy="250"/>
              <a:chOff x="0" y="0"/>
              <a:chExt cx="693" cy="250"/>
            </a:xfrm>
          </p:grpSpPr>
          <p:sp>
            <p:nvSpPr>
              <p:cNvPr id="21566" name="Line 7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7" name="Text Box 73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y</a:t>
                </a:r>
                <a:endParaRPr lang="zh-CN" altLang="en-US"/>
              </a:p>
            </p:txBody>
          </p:sp>
        </p:grpSp>
        <p:grpSp>
          <p:nvGrpSpPr>
            <p:cNvPr id="21568" name="Group 74"/>
            <p:cNvGrpSpPr>
              <a:grpSpLocks/>
            </p:cNvGrpSpPr>
            <p:nvPr/>
          </p:nvGrpSpPr>
          <p:grpSpPr bwMode="auto">
            <a:xfrm>
              <a:off x="861" y="288"/>
              <a:ext cx="693" cy="250"/>
              <a:chOff x="0" y="0"/>
              <a:chExt cx="693" cy="250"/>
            </a:xfrm>
          </p:grpSpPr>
          <p:sp>
            <p:nvSpPr>
              <p:cNvPr id="21569" name="Line 7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0" name="Text Box 76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</p:grpSp>
        <p:sp>
          <p:nvSpPr>
            <p:cNvPr id="21571" name="Text Box 77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</p:grpSp>
      <p:sp>
        <p:nvSpPr>
          <p:cNvPr id="21572" name="Text Box 78"/>
          <p:cNvSpPr>
            <a:spLocks noChangeArrowheads="1"/>
          </p:cNvSpPr>
          <p:nvPr/>
        </p:nvSpPr>
        <p:spPr bwMode="auto">
          <a:xfrm>
            <a:off x="6630988" y="396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1573" name="Group 79"/>
          <p:cNvGrpSpPr>
            <a:grpSpLocks/>
          </p:cNvGrpSpPr>
          <p:nvPr/>
        </p:nvGrpSpPr>
        <p:grpSpPr bwMode="auto">
          <a:xfrm>
            <a:off x="5019675" y="2209800"/>
            <a:ext cx="1892300" cy="1374775"/>
            <a:chOff x="0" y="0"/>
            <a:chExt cx="1192" cy="866"/>
          </a:xfrm>
        </p:grpSpPr>
        <p:sp>
          <p:nvSpPr>
            <p:cNvPr id="21574" name="Text Box 80"/>
            <p:cNvSpPr>
              <a:spLocks noChangeArrowheads="1"/>
            </p:cNvSpPr>
            <p:nvPr/>
          </p:nvSpPr>
          <p:spPr bwMode="auto">
            <a:xfrm>
              <a:off x="980" y="5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21575" name="AutoShape 81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76" name="Group 82"/>
          <p:cNvGrpSpPr>
            <a:grpSpLocks/>
          </p:cNvGrpSpPr>
          <p:nvPr/>
        </p:nvGrpSpPr>
        <p:grpSpPr bwMode="auto">
          <a:xfrm>
            <a:off x="4968875" y="2590800"/>
            <a:ext cx="1924050" cy="1431925"/>
            <a:chOff x="0" y="0"/>
            <a:chExt cx="1212" cy="902"/>
          </a:xfrm>
        </p:grpSpPr>
        <p:sp>
          <p:nvSpPr>
            <p:cNvPr id="21577" name="Text Box 83"/>
            <p:cNvSpPr>
              <a:spLocks noChangeArrowheads="1"/>
            </p:cNvSpPr>
            <p:nvPr/>
          </p:nvSpPr>
          <p:spPr bwMode="auto">
            <a:xfrm>
              <a:off x="1000" y="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  <p:sp>
          <p:nvSpPr>
            <p:cNvPr id="21578" name="AutoShape 84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9" name="Text Box 85"/>
          <p:cNvSpPr>
            <a:spLocks noChangeArrowheads="1"/>
          </p:cNvSpPr>
          <p:nvPr/>
        </p:nvSpPr>
        <p:spPr bwMode="auto">
          <a:xfrm>
            <a:off x="6634163" y="356235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5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0" name="Text Box 86"/>
          <p:cNvSpPr>
            <a:spLocks noChangeArrowheads="1"/>
          </p:cNvSpPr>
          <p:nvPr/>
        </p:nvSpPr>
        <p:spPr bwMode="auto">
          <a:xfrm>
            <a:off x="6543675" y="3162300"/>
            <a:ext cx="333375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ea typeface="隶书" pitchFamily="49" charset="-122"/>
              </a:rPr>
              <a:t>9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1" name="Text Box 87"/>
          <p:cNvSpPr>
            <a:spLocks noChangeArrowheads="1"/>
          </p:cNvSpPr>
          <p:nvPr/>
        </p:nvSpPr>
        <p:spPr bwMode="auto">
          <a:xfrm>
            <a:off x="4095750" y="2838450"/>
            <a:ext cx="99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1582" name="Rectangle 88"/>
          <p:cNvSpPr>
            <a:spLocks noChangeArrowheads="1"/>
          </p:cNvSpPr>
          <p:nvPr/>
        </p:nvSpPr>
        <p:spPr bwMode="auto">
          <a:xfrm>
            <a:off x="0" y="0"/>
            <a:ext cx="69834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buClr>
                <a:srgbClr val="9900CC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zh-CN" altLang="en-US" sz="2800" b="1" dirty="0" smtClean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函数</a:t>
            </a:r>
            <a:r>
              <a:rPr lang="zh-CN" altLang="en-US" sz="2800" b="1" dirty="0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参数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——</a:t>
            </a:r>
            <a:r>
              <a:rPr lang="zh-CN" altLang="en-US" b="1" dirty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值</a:t>
            </a:r>
            <a:r>
              <a:rPr lang="zh-CN" altLang="en-US" b="1" dirty="0" smtClean="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传递</a:t>
            </a:r>
            <a:endParaRPr lang="zh-CN" altLang="en-US" b="1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1583" name="AutoShape 89"/>
          <p:cNvSpPr>
            <a:spLocks/>
          </p:cNvSpPr>
          <p:nvPr/>
        </p:nvSpPr>
        <p:spPr bwMode="auto">
          <a:xfrm>
            <a:off x="2771775" y="3284538"/>
            <a:ext cx="18557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值传递</a:t>
            </a:r>
            <a:endParaRPr lang="zh-CN" altLang="en-US"/>
          </a:p>
        </p:txBody>
      </p:sp>
      <p:grpSp>
        <p:nvGrpSpPr>
          <p:cNvPr id="21584" name="组合 6"/>
          <p:cNvGrpSpPr>
            <a:grpSpLocks/>
          </p:cNvGrpSpPr>
          <p:nvPr/>
        </p:nvGrpSpPr>
        <p:grpSpPr bwMode="auto">
          <a:xfrm>
            <a:off x="3995738" y="4681538"/>
            <a:ext cx="1441450" cy="476250"/>
            <a:chOff x="0" y="0"/>
            <a:chExt cx="1441019" cy="476250"/>
          </a:xfrm>
        </p:grpSpPr>
        <p:grpSp>
          <p:nvGrpSpPr>
            <p:cNvPr id="21585" name="组合 3"/>
            <p:cNvGrpSpPr>
              <a:grpSpLocks/>
            </p:cNvGrpSpPr>
            <p:nvPr/>
          </p:nvGrpSpPr>
          <p:grpSpPr bwMode="auto">
            <a:xfrm>
              <a:off x="391112" y="0"/>
              <a:ext cx="1049907" cy="476250"/>
              <a:chOff x="0" y="0"/>
              <a:chExt cx="1049907" cy="476250"/>
            </a:xfrm>
          </p:grpSpPr>
          <p:sp>
            <p:nvSpPr>
              <p:cNvPr id="21586" name="TextBox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9907" cy="476250"/>
              </a:xfrm>
              <a:prstGeom prst="rect">
                <a:avLst/>
              </a:prstGeom>
              <a:noFill/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5  9 </a:t>
                </a:r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1587" name="右弧形箭头 2"/>
              <p:cNvSpPr>
                <a:spLocks/>
              </p:cNvSpPr>
              <p:nvPr/>
            </p:nvSpPr>
            <p:spPr bwMode="auto">
              <a:xfrm>
                <a:off x="655840" y="58736"/>
                <a:ext cx="209550" cy="282575"/>
              </a:xfrm>
              <a:prstGeom prst="curvedLeftArrow">
                <a:avLst>
                  <a:gd name="adj1" fmla="val 24991"/>
                  <a:gd name="adj2" fmla="val 50000"/>
                  <a:gd name="adj3" fmla="val 25000"/>
                </a:avLst>
              </a:prstGeom>
              <a:solidFill>
                <a:schemeClr val="accent1"/>
              </a:solidFill>
              <a:ln w="9525" cmpd="sng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b="1" i="1">
                  <a:sym typeface="Times New Roman" pitchFamily="18" charset="0"/>
                </a:endParaRPr>
              </a:p>
            </p:txBody>
          </p:sp>
        </p:grpSp>
        <p:cxnSp>
          <p:nvCxnSpPr>
            <p:cNvPr id="21588" name="直接箭头连接符 5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89" name="组合 97"/>
          <p:cNvGrpSpPr>
            <a:grpSpLocks/>
          </p:cNvGrpSpPr>
          <p:nvPr/>
        </p:nvGrpSpPr>
        <p:grpSpPr bwMode="auto">
          <a:xfrm>
            <a:off x="4067175" y="5400675"/>
            <a:ext cx="1441450" cy="476250"/>
            <a:chOff x="0" y="0"/>
            <a:chExt cx="1441019" cy="476250"/>
          </a:xfrm>
        </p:grpSpPr>
        <p:sp>
          <p:nvSpPr>
            <p:cNvPr id="21590" name="TextBox 100"/>
            <p:cNvSpPr>
              <a:spLocks noChangeArrowheads="1"/>
            </p:cNvSpPr>
            <p:nvPr/>
          </p:nvSpPr>
          <p:spPr bwMode="auto">
            <a:xfrm>
              <a:off x="391112" y="0"/>
              <a:ext cx="1049907" cy="476250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7A77"/>
                  </a:solidFill>
                  <a:sym typeface="Arial" pitchFamily="34" charset="0"/>
                </a:rPr>
                <a:t>5, 9 </a:t>
              </a:r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cxnSp>
          <p:nvCxnSpPr>
            <p:cNvPr id="21591" name="直接箭头连接符 99"/>
            <p:cNvCxnSpPr>
              <a:cxnSpLocks noChangeShapeType="1"/>
            </p:cNvCxnSpPr>
            <p:nvPr/>
          </p:nvCxnSpPr>
          <p:spPr bwMode="auto">
            <a:xfrm>
              <a:off x="0" y="238125"/>
              <a:ext cx="391112" cy="1"/>
            </a:xfrm>
            <a:prstGeom prst="straightConnector1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1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1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build="p" bldLvl="0" autoUpdateAnimBg="0"/>
      <p:bldP spid="21560" grpId="0" build="p" bldLvl="0" autoUpdateAnimBg="0"/>
      <p:bldP spid="21572" grpId="0" build="p" bldLvl="0" autoUpdateAnimBg="0"/>
      <p:bldP spid="21579" grpId="0" bldLvl="0" animBg="1" autoUpdateAnimBg="0"/>
      <p:bldP spid="21580" grpId="0" bldLvl="0" animBg="1" autoUpdateAnimBg="0"/>
      <p:bldP spid="21581" grpId="0" build="p" bldLvl="0" autoUpdateAnimBg="0"/>
      <p:bldP spid="2158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253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3" name="Rectangle 15"/>
          <p:cNvSpPr>
            <a:spLocks/>
          </p:cNvSpPr>
          <p:nvPr/>
        </p:nvSpPr>
        <p:spPr bwMode="auto">
          <a:xfrm>
            <a:off x="0" y="800100"/>
            <a:ext cx="4699000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=*p1;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*pointer_1,*pointer_2;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d,%d",&amp;a,&amp;b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pointer_1=&amp;a;  pointer_2=&amp;b;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if(a&lt;b)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n%d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,%d\n",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a,b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4576763" y="708025"/>
            <a:ext cx="2630487" cy="4625975"/>
            <a:chOff x="0" y="0"/>
            <a:chExt cx="1657" cy="2914"/>
          </a:xfrm>
        </p:grpSpPr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0" y="0"/>
              <a:ext cx="1657" cy="2914"/>
              <a:chOff x="0" y="0"/>
              <a:chExt cx="1657" cy="2914"/>
            </a:xfrm>
          </p:grpSpPr>
          <p:sp>
            <p:nvSpPr>
              <p:cNvPr id="22536" name="Freeform 18"/>
              <p:cNvSpPr>
                <a:spLocks/>
              </p:cNvSpPr>
              <p:nvPr/>
            </p:nvSpPr>
            <p:spPr bwMode="auto">
              <a:xfrm>
                <a:off x="434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Freeform 19"/>
              <p:cNvSpPr>
                <a:spLocks/>
              </p:cNvSpPr>
              <p:nvPr/>
            </p:nvSpPr>
            <p:spPr bwMode="auto">
              <a:xfrm>
                <a:off x="435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Rectangle 20"/>
              <p:cNvSpPr>
                <a:spLocks noChangeArrowheads="1"/>
              </p:cNvSpPr>
              <p:nvPr/>
            </p:nvSpPr>
            <p:spPr bwMode="auto">
              <a:xfrm>
                <a:off x="434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2539" name="Line 21"/>
              <p:cNvSpPr>
                <a:spLocks noChangeShapeType="1"/>
              </p:cNvSpPr>
              <p:nvPr/>
            </p:nvSpPr>
            <p:spPr bwMode="auto">
              <a:xfrm>
                <a:off x="446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22"/>
              <p:cNvSpPr>
                <a:spLocks noChangeShapeType="1"/>
              </p:cNvSpPr>
              <p:nvPr/>
            </p:nvSpPr>
            <p:spPr bwMode="auto">
              <a:xfrm>
                <a:off x="446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23"/>
              <p:cNvSpPr>
                <a:spLocks noChangeShapeType="1"/>
              </p:cNvSpPr>
              <p:nvPr/>
            </p:nvSpPr>
            <p:spPr bwMode="auto">
              <a:xfrm>
                <a:off x="446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24"/>
              <p:cNvSpPr>
                <a:spLocks noChangeShapeType="1"/>
              </p:cNvSpPr>
              <p:nvPr/>
            </p:nvSpPr>
            <p:spPr bwMode="auto">
              <a:xfrm>
                <a:off x="446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25"/>
              <p:cNvSpPr>
                <a:spLocks noChangeShapeType="1"/>
              </p:cNvSpPr>
              <p:nvPr/>
            </p:nvSpPr>
            <p:spPr bwMode="auto">
              <a:xfrm>
                <a:off x="434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26"/>
              <p:cNvSpPr>
                <a:spLocks noChangeShapeType="1"/>
              </p:cNvSpPr>
              <p:nvPr/>
            </p:nvSpPr>
            <p:spPr bwMode="auto">
              <a:xfrm>
                <a:off x="446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27"/>
              <p:cNvSpPr>
                <a:spLocks noChangeShapeType="1"/>
              </p:cNvSpPr>
              <p:nvPr/>
            </p:nvSpPr>
            <p:spPr bwMode="auto">
              <a:xfrm>
                <a:off x="434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28"/>
              <p:cNvSpPr>
                <a:spLocks noChangeShapeType="1"/>
              </p:cNvSpPr>
              <p:nvPr/>
            </p:nvSpPr>
            <p:spPr bwMode="auto">
              <a:xfrm>
                <a:off x="1645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29"/>
              <p:cNvSpPr>
                <a:spLocks noChangeArrowheads="1"/>
              </p:cNvSpPr>
              <p:nvPr/>
            </p:nvSpPr>
            <p:spPr bwMode="auto">
              <a:xfrm>
                <a:off x="925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2548" name="Line 30"/>
              <p:cNvSpPr>
                <a:spLocks noChangeShapeType="1"/>
              </p:cNvSpPr>
              <p:nvPr/>
            </p:nvSpPr>
            <p:spPr bwMode="auto">
              <a:xfrm>
                <a:off x="446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Text Box 31"/>
              <p:cNvSpPr>
                <a:spLocks noChangeArrowheads="1"/>
              </p:cNvSpPr>
              <p:nvPr/>
            </p:nvSpPr>
            <p:spPr bwMode="auto">
              <a:xfrm>
                <a:off x="26" y="4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2550" name="Text Box 32"/>
              <p:cNvSpPr>
                <a:spLocks noChangeArrowheads="1"/>
              </p:cNvSpPr>
              <p:nvPr/>
            </p:nvSpPr>
            <p:spPr bwMode="auto">
              <a:xfrm>
                <a:off x="27" y="14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2551" name="Text Box 33"/>
              <p:cNvSpPr>
                <a:spLocks noChangeArrowheads="1"/>
              </p:cNvSpPr>
              <p:nvPr/>
            </p:nvSpPr>
            <p:spPr bwMode="auto">
              <a:xfrm>
                <a:off x="8" y="1737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2552" name="Text Box 34"/>
              <p:cNvSpPr>
                <a:spLocks noChangeArrowheads="1"/>
              </p:cNvSpPr>
              <p:nvPr/>
            </p:nvSpPr>
            <p:spPr bwMode="auto">
              <a:xfrm>
                <a:off x="26" y="7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2553" name="Text Box 35"/>
              <p:cNvSpPr>
                <a:spLocks noChangeArrowheads="1"/>
              </p:cNvSpPr>
              <p:nvPr/>
            </p:nvSpPr>
            <p:spPr bwMode="auto">
              <a:xfrm>
                <a:off x="26" y="9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2554" name="Text Box 36"/>
              <p:cNvSpPr>
                <a:spLocks noChangeArrowheads="1"/>
              </p:cNvSpPr>
              <p:nvPr/>
            </p:nvSpPr>
            <p:spPr bwMode="auto">
              <a:xfrm>
                <a:off x="26" y="122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2555" name="Group 37"/>
              <p:cNvGrpSpPr>
                <a:grpSpLocks/>
              </p:cNvGrpSpPr>
              <p:nvPr/>
            </p:nvGrpSpPr>
            <p:grpSpPr bwMode="auto">
              <a:xfrm>
                <a:off x="449" y="574"/>
                <a:ext cx="60" cy="1548"/>
                <a:chOff x="0" y="0"/>
                <a:chExt cx="60" cy="1548"/>
              </a:xfrm>
            </p:grpSpPr>
            <p:sp>
              <p:nvSpPr>
                <p:cNvPr id="22556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7" name="Line 39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8" name="Line 40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9" name="Line 41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0" name="Line 42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1" name="Line 43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2" name="Line 44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63" name="Group 45"/>
              <p:cNvGrpSpPr>
                <a:grpSpLocks/>
              </p:cNvGrpSpPr>
              <p:nvPr/>
            </p:nvGrpSpPr>
            <p:grpSpPr bwMode="auto">
              <a:xfrm>
                <a:off x="1577" y="562"/>
                <a:ext cx="60" cy="1548"/>
                <a:chOff x="0" y="0"/>
                <a:chExt cx="60" cy="1548"/>
              </a:xfrm>
            </p:grpSpPr>
            <p:sp>
              <p:nvSpPr>
                <p:cNvPr id="22564" name="Line 4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5" name="Line 47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6" name="Line 48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7" name="Line 49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8" name="Line 50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9" name="Line 51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0" name="Line 52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71" name="Line 53"/>
              <p:cNvSpPr>
                <a:spLocks noChangeShapeType="1"/>
              </p:cNvSpPr>
              <p:nvPr/>
            </p:nvSpPr>
            <p:spPr bwMode="auto">
              <a:xfrm>
                <a:off x="440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Line 54"/>
              <p:cNvSpPr>
                <a:spLocks noChangeShapeType="1"/>
              </p:cNvSpPr>
              <p:nvPr/>
            </p:nvSpPr>
            <p:spPr bwMode="auto">
              <a:xfrm flipV="1">
                <a:off x="440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3" name="Line 55"/>
              <p:cNvSpPr>
                <a:spLocks noChangeShapeType="1"/>
              </p:cNvSpPr>
              <p:nvPr/>
            </p:nvSpPr>
            <p:spPr bwMode="auto">
              <a:xfrm flipH="1" flipV="1">
                <a:off x="1592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Text Box 56"/>
              <p:cNvSpPr>
                <a:spLocks noChangeArrowheads="1"/>
              </p:cNvSpPr>
              <p:nvPr/>
            </p:nvSpPr>
            <p:spPr bwMode="auto">
              <a:xfrm>
                <a:off x="0" y="1963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2575" name="Text Box 57"/>
              <p:cNvSpPr>
                <a:spLocks noChangeArrowheads="1"/>
              </p:cNvSpPr>
              <p:nvPr/>
            </p:nvSpPr>
            <p:spPr bwMode="auto">
              <a:xfrm>
                <a:off x="5" y="2190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2576" name="Text Box 58"/>
              <p:cNvSpPr>
                <a:spLocks noChangeArrowheads="1"/>
              </p:cNvSpPr>
              <p:nvPr/>
            </p:nvSpPr>
            <p:spPr bwMode="auto">
              <a:xfrm>
                <a:off x="26" y="24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2577" name="Text Box 59"/>
            <p:cNvSpPr>
              <a:spLocks noChangeArrowheads="1"/>
            </p:cNvSpPr>
            <p:nvPr/>
          </p:nvSpPr>
          <p:spPr bwMode="auto">
            <a:xfrm>
              <a:off x="936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2578" name="Text Box 60"/>
          <p:cNvSpPr>
            <a:spLocks noChangeArrowheads="1"/>
          </p:cNvSpPr>
          <p:nvPr/>
        </p:nvSpPr>
        <p:spPr bwMode="auto">
          <a:xfrm>
            <a:off x="6054725" y="143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579" name="Text Box 61"/>
          <p:cNvSpPr>
            <a:spLocks noChangeArrowheads="1"/>
          </p:cNvSpPr>
          <p:nvPr/>
        </p:nvSpPr>
        <p:spPr bwMode="auto">
          <a:xfrm>
            <a:off x="6073775" y="1793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80" name="Group 62"/>
          <p:cNvGrpSpPr>
            <a:grpSpLocks/>
          </p:cNvGrpSpPr>
          <p:nvPr/>
        </p:nvGrpSpPr>
        <p:grpSpPr bwMode="auto">
          <a:xfrm>
            <a:off x="5775325" y="981075"/>
            <a:ext cx="3368675" cy="2054225"/>
            <a:chOff x="0" y="0"/>
            <a:chExt cx="2122" cy="1294"/>
          </a:xfrm>
        </p:grpSpPr>
        <p:grpSp>
          <p:nvGrpSpPr>
            <p:cNvPr id="22581" name="Group 63"/>
            <p:cNvGrpSpPr>
              <a:grpSpLocks/>
            </p:cNvGrpSpPr>
            <p:nvPr/>
          </p:nvGrpSpPr>
          <p:grpSpPr bwMode="auto">
            <a:xfrm>
              <a:off x="847" y="249"/>
              <a:ext cx="1010" cy="250"/>
              <a:chOff x="0" y="0"/>
              <a:chExt cx="1010" cy="250"/>
            </a:xfrm>
          </p:grpSpPr>
          <p:sp>
            <p:nvSpPr>
              <p:cNvPr id="22582" name="Line 6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3" name="Text Box 65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8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2584" name="Group 66"/>
            <p:cNvGrpSpPr>
              <a:grpSpLocks/>
            </p:cNvGrpSpPr>
            <p:nvPr/>
          </p:nvGrpSpPr>
          <p:grpSpPr bwMode="auto">
            <a:xfrm>
              <a:off x="880" y="483"/>
              <a:ext cx="1029" cy="288"/>
              <a:chOff x="0" y="0"/>
              <a:chExt cx="1029" cy="288"/>
            </a:xfrm>
          </p:grpSpPr>
          <p:sp>
            <p:nvSpPr>
              <p:cNvPr id="22585" name="Line 6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6" name="Text Box 68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9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2587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2588" name="Group 70"/>
            <p:cNvGrpSpPr>
              <a:grpSpLocks/>
            </p:cNvGrpSpPr>
            <p:nvPr/>
          </p:nvGrpSpPr>
          <p:grpSpPr bwMode="auto">
            <a:xfrm>
              <a:off x="880" y="794"/>
              <a:ext cx="1230" cy="250"/>
              <a:chOff x="0" y="0"/>
              <a:chExt cx="1230" cy="250"/>
            </a:xfrm>
          </p:grpSpPr>
          <p:sp>
            <p:nvSpPr>
              <p:cNvPr id="22589" name="Line 7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0" name="Text Box 7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2591" name="Group 73"/>
            <p:cNvGrpSpPr>
              <a:grpSpLocks/>
            </p:cNvGrpSpPr>
            <p:nvPr/>
          </p:nvGrpSpPr>
          <p:grpSpPr bwMode="auto">
            <a:xfrm>
              <a:off x="892" y="1044"/>
              <a:ext cx="1230" cy="250"/>
              <a:chOff x="0" y="0"/>
              <a:chExt cx="1230" cy="250"/>
            </a:xfrm>
          </p:grpSpPr>
          <p:sp>
            <p:nvSpPr>
              <p:cNvPr id="22592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3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10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2594" name="Text Box 76"/>
          <p:cNvSpPr>
            <a:spLocks noChangeArrowheads="1"/>
          </p:cNvSpPr>
          <p:nvPr/>
        </p:nvSpPr>
        <p:spPr bwMode="auto">
          <a:xfrm>
            <a:off x="5795963" y="21748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2595" name="Text Box 77"/>
          <p:cNvSpPr>
            <a:spLocks noChangeArrowheads="1"/>
          </p:cNvSpPr>
          <p:nvPr/>
        </p:nvSpPr>
        <p:spPr bwMode="auto">
          <a:xfrm>
            <a:off x="5807075" y="25749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596" name="Group 78"/>
          <p:cNvGrpSpPr>
            <a:grpSpLocks/>
          </p:cNvGrpSpPr>
          <p:nvPr/>
        </p:nvGrpSpPr>
        <p:grpSpPr bwMode="auto">
          <a:xfrm>
            <a:off x="5786438" y="3038475"/>
            <a:ext cx="2640012" cy="1579563"/>
            <a:chOff x="0" y="0"/>
            <a:chExt cx="1663" cy="995"/>
          </a:xfrm>
        </p:grpSpPr>
        <p:sp>
          <p:nvSpPr>
            <p:cNvPr id="22597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sym typeface="Arial" pitchFamily="34" charset="0"/>
                </a:rPr>
                <a:t>(swap)</a:t>
              </a:r>
              <a:endParaRPr lang="zh-CN" altLang="en-US"/>
            </a:p>
          </p:txBody>
        </p:sp>
        <p:grpSp>
          <p:nvGrpSpPr>
            <p:cNvPr id="22598" name="Group 80"/>
            <p:cNvGrpSpPr>
              <a:grpSpLocks/>
            </p:cNvGrpSpPr>
            <p:nvPr/>
          </p:nvGrpSpPr>
          <p:grpSpPr bwMode="auto">
            <a:xfrm>
              <a:off x="885" y="269"/>
              <a:ext cx="778" cy="250"/>
              <a:chOff x="0" y="0"/>
              <a:chExt cx="778" cy="250"/>
            </a:xfrm>
          </p:grpSpPr>
          <p:sp>
            <p:nvSpPr>
              <p:cNvPr id="22599" name="Line 81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0" name="Text Box 8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p1</a:t>
                </a:r>
                <a:endParaRPr lang="zh-CN" altLang="en-US"/>
              </a:p>
            </p:txBody>
          </p:sp>
        </p:grpSp>
        <p:grpSp>
          <p:nvGrpSpPr>
            <p:cNvPr id="22601" name="Group 83"/>
            <p:cNvGrpSpPr>
              <a:grpSpLocks/>
            </p:cNvGrpSpPr>
            <p:nvPr/>
          </p:nvGrpSpPr>
          <p:grpSpPr bwMode="auto">
            <a:xfrm>
              <a:off x="885" y="519"/>
              <a:ext cx="778" cy="250"/>
              <a:chOff x="0" y="0"/>
              <a:chExt cx="778" cy="250"/>
            </a:xfrm>
          </p:grpSpPr>
          <p:sp>
            <p:nvSpPr>
              <p:cNvPr id="22602" name="Line 8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3" name="Text Box 8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指针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p2</a:t>
                </a:r>
                <a:endParaRPr lang="zh-CN" altLang="en-US"/>
              </a:p>
            </p:txBody>
          </p:sp>
        </p:grpSp>
        <p:grpSp>
          <p:nvGrpSpPr>
            <p:cNvPr id="22604" name="Group 86"/>
            <p:cNvGrpSpPr>
              <a:grpSpLocks/>
            </p:cNvGrpSpPr>
            <p:nvPr/>
          </p:nvGrpSpPr>
          <p:grpSpPr bwMode="auto">
            <a:xfrm>
              <a:off x="885" y="745"/>
              <a:ext cx="698" cy="250"/>
              <a:chOff x="0" y="0"/>
              <a:chExt cx="698" cy="250"/>
            </a:xfrm>
          </p:grpSpPr>
          <p:sp>
            <p:nvSpPr>
              <p:cNvPr id="22605" name="Line 8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06" name="Text Box 8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</p:grpSp>
      <p:sp>
        <p:nvSpPr>
          <p:cNvPr id="22607" name="Text Box 89"/>
          <p:cNvSpPr>
            <a:spLocks noChangeArrowheads="1"/>
          </p:cNvSpPr>
          <p:nvPr/>
        </p:nvSpPr>
        <p:spPr bwMode="auto">
          <a:xfrm>
            <a:off x="6054725" y="1755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08" name="Text Box 90"/>
          <p:cNvSpPr>
            <a:spLocks noChangeArrowheads="1"/>
          </p:cNvSpPr>
          <p:nvPr/>
        </p:nvSpPr>
        <p:spPr bwMode="auto">
          <a:xfrm>
            <a:off x="6035675" y="1374775"/>
            <a:ext cx="336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2609" name="Group 91"/>
          <p:cNvGrpSpPr>
            <a:grpSpLocks/>
          </p:cNvGrpSpPr>
          <p:nvPr/>
        </p:nvGrpSpPr>
        <p:grpSpPr bwMode="auto">
          <a:xfrm>
            <a:off x="4465638" y="2476500"/>
            <a:ext cx="2120900" cy="1374775"/>
            <a:chOff x="0" y="0"/>
            <a:chExt cx="1336" cy="866"/>
          </a:xfrm>
        </p:grpSpPr>
        <p:sp>
          <p:nvSpPr>
            <p:cNvPr id="22610" name="Text Box 9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2611" name="AutoShape 9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612" name="Group 94"/>
          <p:cNvGrpSpPr>
            <a:grpSpLocks/>
          </p:cNvGrpSpPr>
          <p:nvPr/>
        </p:nvGrpSpPr>
        <p:grpSpPr bwMode="auto">
          <a:xfrm>
            <a:off x="4414838" y="2819400"/>
            <a:ext cx="2152650" cy="1431925"/>
            <a:chOff x="0" y="0"/>
            <a:chExt cx="1356" cy="902"/>
          </a:xfrm>
        </p:grpSpPr>
        <p:sp>
          <p:nvSpPr>
            <p:cNvPr id="22613" name="Text Box 9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2614" name="AutoShape 9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15" name="Text Box 97"/>
          <p:cNvSpPr>
            <a:spLocks noChangeArrowheads="1"/>
          </p:cNvSpPr>
          <p:nvPr/>
        </p:nvSpPr>
        <p:spPr bwMode="auto">
          <a:xfrm>
            <a:off x="3484563" y="3200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2616" name="Text Box 98"/>
          <p:cNvSpPr>
            <a:spLocks noChangeArrowheads="1"/>
          </p:cNvSpPr>
          <p:nvPr/>
        </p:nvSpPr>
        <p:spPr bwMode="auto">
          <a:xfrm>
            <a:off x="6035675" y="417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2617" name="Text Box 101"/>
          <p:cNvSpPr>
            <a:spLocks noChangeArrowheads="1"/>
          </p:cNvSpPr>
          <p:nvPr/>
        </p:nvSpPr>
        <p:spPr bwMode="auto">
          <a:xfrm>
            <a:off x="361950" y="3063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18" name="Rectangle 102"/>
          <p:cNvSpPr>
            <a:spLocks noChangeArrowheads="1"/>
          </p:cNvSpPr>
          <p:nvPr/>
        </p:nvSpPr>
        <p:spPr bwMode="auto">
          <a:xfrm>
            <a:off x="250825" y="134938"/>
            <a:ext cx="4370387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地址传递：改变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2619" name="AutoShape 103"/>
          <p:cNvSpPr>
            <a:spLocks/>
          </p:cNvSpPr>
          <p:nvPr/>
        </p:nvSpPr>
        <p:spPr bwMode="auto">
          <a:xfrm>
            <a:off x="2051050" y="2205038"/>
            <a:ext cx="2401888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2620" name="TextBox 106"/>
          <p:cNvSpPr>
            <a:spLocks noChangeArrowheads="1"/>
          </p:cNvSpPr>
          <p:nvPr/>
        </p:nvSpPr>
        <p:spPr bwMode="auto">
          <a:xfrm>
            <a:off x="5240338" y="5334000"/>
            <a:ext cx="2132012" cy="4143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2621" name="TextBox 111"/>
          <p:cNvSpPr>
            <a:spLocks noChangeArrowheads="1"/>
          </p:cNvSpPr>
          <p:nvPr/>
        </p:nvSpPr>
        <p:spPr bwMode="auto">
          <a:xfrm>
            <a:off x="5251450" y="5991225"/>
            <a:ext cx="2120900" cy="46196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9  5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15141" y="60721"/>
            <a:ext cx="3807215" cy="83105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指针传递是地址传递：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共享内存，“双向”传递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8" grpId="0" build="p" bldLvl="0" autoUpdateAnimBg="0"/>
      <p:bldP spid="22579" grpId="0" build="p" bldLvl="0" autoUpdateAnimBg="0"/>
      <p:bldP spid="22594" grpId="0" build="p" bldLvl="0" autoUpdateAnimBg="0"/>
      <p:bldP spid="22595" grpId="0" build="p" bldLvl="0" autoUpdateAnimBg="0"/>
      <p:bldP spid="22607" grpId="0" bldLvl="0" animBg="1" autoUpdateAnimBg="0"/>
      <p:bldP spid="22608" grpId="0" bldLvl="0" animBg="1" autoUpdateAnimBg="0"/>
      <p:bldP spid="22615" grpId="0" build="p" bldLvl="0" autoUpdateAnimBg="0"/>
      <p:bldP spid="22616" grpId="0" build="p" bldLvl="0" autoUpdateAnimBg="0"/>
      <p:bldP spid="22619" grpId="0" bldLvl="0" animBg="1" autoUpdateAnimBg="0"/>
      <p:bldP spid="22620" grpId="0" bldLvl="0" animBg="1" autoUpdateAnimBg="0"/>
      <p:bldP spid="22621" grpId="0" bldLvl="0" animBg="1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3555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3556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7" name="Text Box 17"/>
          <p:cNvSpPr>
            <a:spLocks noChangeArrowheads="1"/>
          </p:cNvSpPr>
          <p:nvPr/>
        </p:nvSpPr>
        <p:spPr bwMode="auto">
          <a:xfrm>
            <a:off x="938213" y="3127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558" name="Text Box 18"/>
          <p:cNvSpPr>
            <a:spLocks/>
          </p:cNvSpPr>
          <p:nvPr/>
        </p:nvSpPr>
        <p:spPr bwMode="auto">
          <a:xfrm>
            <a:off x="0" y="717550"/>
            <a:ext cx="5418138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a,b;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int *pointer_1,*pointer_2;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scanf("%d,%d",&amp;a,&amp;b);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pointer_1=&amp;a;  pointer_2=&amp;b;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if(a&lt;b)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swap(pointer_1,pointer_2);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printf("%d,%d",*pointer_1,*pointer_2);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5126038" y="955675"/>
            <a:ext cx="2589212" cy="4625975"/>
            <a:chOff x="0" y="0"/>
            <a:chExt cx="1631" cy="2914"/>
          </a:xfrm>
        </p:grpSpPr>
        <p:grpSp>
          <p:nvGrpSpPr>
            <p:cNvPr id="23560" name="Group 20"/>
            <p:cNvGrpSpPr>
              <a:grpSpLocks/>
            </p:cNvGrpSpPr>
            <p:nvPr/>
          </p:nvGrpSpPr>
          <p:grpSpPr bwMode="auto">
            <a:xfrm>
              <a:off x="0" y="0"/>
              <a:ext cx="1631" cy="2914"/>
              <a:chOff x="0" y="0"/>
              <a:chExt cx="1631" cy="2914"/>
            </a:xfrm>
          </p:grpSpPr>
          <p:sp>
            <p:nvSpPr>
              <p:cNvPr id="23561" name="Freeform 21"/>
              <p:cNvSpPr>
                <a:spLocks/>
              </p:cNvSpPr>
              <p:nvPr/>
            </p:nvSpPr>
            <p:spPr bwMode="auto">
              <a:xfrm>
                <a:off x="408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2" name="Freeform 22"/>
              <p:cNvSpPr>
                <a:spLocks/>
              </p:cNvSpPr>
              <p:nvPr/>
            </p:nvSpPr>
            <p:spPr bwMode="auto">
              <a:xfrm>
                <a:off x="409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3" name="Rectangle 23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23564" name="Line 24"/>
              <p:cNvSpPr>
                <a:spLocks noChangeShapeType="1"/>
              </p:cNvSpPr>
              <p:nvPr/>
            </p:nvSpPr>
            <p:spPr bwMode="auto">
              <a:xfrm>
                <a:off x="420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5" name="Line 25"/>
              <p:cNvSpPr>
                <a:spLocks noChangeShapeType="1"/>
              </p:cNvSpPr>
              <p:nvPr/>
            </p:nvSpPr>
            <p:spPr bwMode="auto">
              <a:xfrm>
                <a:off x="420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" name="Line 26"/>
              <p:cNvSpPr>
                <a:spLocks noChangeShapeType="1"/>
              </p:cNvSpPr>
              <p:nvPr/>
            </p:nvSpPr>
            <p:spPr bwMode="auto">
              <a:xfrm>
                <a:off x="420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7"/>
              <p:cNvSpPr>
                <a:spLocks noChangeShapeType="1"/>
              </p:cNvSpPr>
              <p:nvPr/>
            </p:nvSpPr>
            <p:spPr bwMode="auto">
              <a:xfrm>
                <a:off x="420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8" name="Line 28"/>
              <p:cNvSpPr>
                <a:spLocks noChangeShapeType="1"/>
              </p:cNvSpPr>
              <p:nvPr/>
            </p:nvSpPr>
            <p:spPr bwMode="auto">
              <a:xfrm>
                <a:off x="408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29"/>
              <p:cNvSpPr>
                <a:spLocks noChangeShapeType="1"/>
              </p:cNvSpPr>
              <p:nvPr/>
            </p:nvSpPr>
            <p:spPr bwMode="auto">
              <a:xfrm>
                <a:off x="420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30"/>
              <p:cNvSpPr>
                <a:spLocks noChangeShapeType="1"/>
              </p:cNvSpPr>
              <p:nvPr/>
            </p:nvSpPr>
            <p:spPr bwMode="auto">
              <a:xfrm>
                <a:off x="408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31"/>
              <p:cNvSpPr>
                <a:spLocks noChangeShapeType="1"/>
              </p:cNvSpPr>
              <p:nvPr/>
            </p:nvSpPr>
            <p:spPr bwMode="auto">
              <a:xfrm>
                <a:off x="1619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Text Box 32"/>
              <p:cNvSpPr>
                <a:spLocks noChangeArrowheads="1"/>
              </p:cNvSpPr>
              <p:nvPr/>
            </p:nvSpPr>
            <p:spPr bwMode="auto">
              <a:xfrm>
                <a:off x="899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23573" name="Line 33"/>
              <p:cNvSpPr>
                <a:spLocks noChangeShapeType="1"/>
              </p:cNvSpPr>
              <p:nvPr/>
            </p:nvSpPr>
            <p:spPr bwMode="auto">
              <a:xfrm>
                <a:off x="420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Text Box 34"/>
              <p:cNvSpPr>
                <a:spLocks noChangeArrowheads="1"/>
              </p:cNvSpPr>
              <p:nvPr/>
            </p:nvSpPr>
            <p:spPr bwMode="auto">
              <a:xfrm>
                <a:off x="26" y="44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23575" name="Text Box 35"/>
              <p:cNvSpPr>
                <a:spLocks noChangeArrowheads="1"/>
              </p:cNvSpPr>
              <p:nvPr/>
            </p:nvSpPr>
            <p:spPr bwMode="auto">
              <a:xfrm>
                <a:off x="27" y="141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2008</a:t>
                </a:r>
                <a:endParaRPr lang="en-US" sz="2000">
                  <a:solidFill>
                    <a:srgbClr val="336600"/>
                  </a:solidFill>
                  <a:sym typeface="Arial" pitchFamily="34" charset="0"/>
                </a:endParaRPr>
              </a:p>
            </p:txBody>
          </p:sp>
          <p:sp>
            <p:nvSpPr>
              <p:cNvPr id="23576" name="Text Box 36"/>
              <p:cNvSpPr>
                <a:spLocks noChangeArrowheads="1"/>
              </p:cNvSpPr>
              <p:nvPr/>
            </p:nvSpPr>
            <p:spPr bwMode="auto">
              <a:xfrm>
                <a:off x="8" y="1686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200A</a:t>
                </a:r>
                <a:endParaRPr lang="zh-CN" altLang="en-US"/>
              </a:p>
            </p:txBody>
          </p:sp>
          <p:sp>
            <p:nvSpPr>
              <p:cNvPr id="23577" name="Text Box 37"/>
              <p:cNvSpPr>
                <a:spLocks noChangeArrowheads="1"/>
              </p:cNvSpPr>
              <p:nvPr/>
            </p:nvSpPr>
            <p:spPr bwMode="auto">
              <a:xfrm>
                <a:off x="26" y="6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23578" name="Text Box 38"/>
              <p:cNvSpPr>
                <a:spLocks noChangeArrowheads="1"/>
              </p:cNvSpPr>
              <p:nvPr/>
            </p:nvSpPr>
            <p:spPr bwMode="auto">
              <a:xfrm>
                <a:off x="26" y="9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23579" name="Text Box 39"/>
              <p:cNvSpPr>
                <a:spLocks noChangeArrowheads="1"/>
              </p:cNvSpPr>
              <p:nvPr/>
            </p:nvSpPr>
            <p:spPr bwMode="auto">
              <a:xfrm>
                <a:off x="26" y="11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grpSp>
            <p:nvGrpSpPr>
              <p:cNvPr id="23580" name="Group 40"/>
              <p:cNvGrpSpPr>
                <a:grpSpLocks/>
              </p:cNvGrpSpPr>
              <p:nvPr/>
            </p:nvGrpSpPr>
            <p:grpSpPr bwMode="auto">
              <a:xfrm>
                <a:off x="423" y="574"/>
                <a:ext cx="60" cy="1548"/>
                <a:chOff x="0" y="0"/>
                <a:chExt cx="60" cy="1548"/>
              </a:xfrm>
            </p:grpSpPr>
            <p:sp>
              <p:nvSpPr>
                <p:cNvPr id="23581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2" name="Line 42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3" name="Line 43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4" name="Line 44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5" name="Line 45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6" name="Line 46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87" name="Line 47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8" name="Group 48"/>
              <p:cNvGrpSpPr>
                <a:grpSpLocks/>
              </p:cNvGrpSpPr>
              <p:nvPr/>
            </p:nvGrpSpPr>
            <p:grpSpPr bwMode="auto">
              <a:xfrm>
                <a:off x="1551" y="562"/>
                <a:ext cx="60" cy="1548"/>
                <a:chOff x="0" y="0"/>
                <a:chExt cx="60" cy="1548"/>
              </a:xfrm>
            </p:grpSpPr>
            <p:sp>
              <p:nvSpPr>
                <p:cNvPr id="23589" name="Line 4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0" name="Line 50"/>
                <p:cNvSpPr>
                  <a:spLocks noChangeShapeType="1"/>
                </p:cNvSpPr>
                <p:nvPr/>
              </p:nvSpPr>
              <p:spPr bwMode="auto">
                <a:xfrm>
                  <a:off x="0" y="51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1" name="Line 51"/>
                <p:cNvSpPr>
                  <a:spLocks noChangeShapeType="1"/>
                </p:cNvSpPr>
                <p:nvPr/>
              </p:nvSpPr>
              <p:spPr bwMode="auto">
                <a:xfrm>
                  <a:off x="0" y="774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2" name="Line 52"/>
                <p:cNvSpPr>
                  <a:spLocks noChangeShapeType="1"/>
                </p:cNvSpPr>
                <p:nvPr/>
              </p:nvSpPr>
              <p:spPr bwMode="auto">
                <a:xfrm>
                  <a:off x="0" y="10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3" name="Line 53"/>
                <p:cNvSpPr>
                  <a:spLocks noChangeShapeType="1"/>
                </p:cNvSpPr>
                <p:nvPr/>
              </p:nvSpPr>
              <p:spPr bwMode="auto">
                <a:xfrm>
                  <a:off x="0" y="1290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4" name="Line 54"/>
                <p:cNvSpPr>
                  <a:spLocks noChangeShapeType="1"/>
                </p:cNvSpPr>
                <p:nvPr/>
              </p:nvSpPr>
              <p:spPr bwMode="auto">
                <a:xfrm>
                  <a:off x="0" y="154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95" name="Line 55"/>
                <p:cNvSpPr>
                  <a:spLocks noChangeShapeType="1"/>
                </p:cNvSpPr>
                <p:nvPr/>
              </p:nvSpPr>
              <p:spPr bwMode="auto">
                <a:xfrm>
                  <a:off x="0" y="258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596" name="Line 56"/>
              <p:cNvSpPr>
                <a:spLocks noChangeShapeType="1"/>
              </p:cNvSpPr>
              <p:nvPr/>
            </p:nvSpPr>
            <p:spPr bwMode="auto">
              <a:xfrm>
                <a:off x="414" y="2446"/>
                <a:ext cx="1200" cy="1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7" name="Line 57"/>
              <p:cNvSpPr>
                <a:spLocks noChangeShapeType="1"/>
              </p:cNvSpPr>
              <p:nvPr/>
            </p:nvSpPr>
            <p:spPr bwMode="auto">
              <a:xfrm flipV="1">
                <a:off x="414" y="2338"/>
                <a:ext cx="60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8" name="Line 58"/>
              <p:cNvSpPr>
                <a:spLocks noChangeShapeType="1"/>
              </p:cNvSpPr>
              <p:nvPr/>
            </p:nvSpPr>
            <p:spPr bwMode="auto">
              <a:xfrm flipH="1" flipV="1">
                <a:off x="1566" y="2326"/>
                <a:ext cx="48" cy="12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599" name="Text Box 59"/>
              <p:cNvSpPr>
                <a:spLocks noChangeArrowheads="1"/>
              </p:cNvSpPr>
              <p:nvPr/>
            </p:nvSpPr>
            <p:spPr bwMode="auto">
              <a:xfrm>
                <a:off x="0" y="1974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200C</a:t>
                </a:r>
                <a:endParaRPr lang="zh-CN" altLang="en-US"/>
              </a:p>
            </p:txBody>
          </p:sp>
          <p:sp>
            <p:nvSpPr>
              <p:cNvPr id="23600" name="Text Box 60"/>
              <p:cNvSpPr>
                <a:spLocks noChangeArrowheads="1"/>
              </p:cNvSpPr>
              <p:nvPr/>
            </p:nvSpPr>
            <p:spPr bwMode="auto">
              <a:xfrm>
                <a:off x="5" y="2214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200E</a:t>
                </a:r>
                <a:endParaRPr lang="zh-CN" altLang="en-US"/>
              </a:p>
            </p:txBody>
          </p:sp>
          <p:sp>
            <p:nvSpPr>
              <p:cNvPr id="23601" name="Text Box 61"/>
              <p:cNvSpPr>
                <a:spLocks noChangeArrowheads="1"/>
              </p:cNvSpPr>
              <p:nvPr/>
            </p:nvSpPr>
            <p:spPr bwMode="auto">
              <a:xfrm>
                <a:off x="0" y="244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2010</a:t>
                </a:r>
                <a:endParaRPr lang="zh-CN" altLang="en-US"/>
              </a:p>
            </p:txBody>
          </p:sp>
        </p:grpSp>
        <p:sp>
          <p:nvSpPr>
            <p:cNvPr id="23602" name="Text Box 62"/>
            <p:cNvSpPr>
              <a:spLocks noChangeArrowheads="1"/>
            </p:cNvSpPr>
            <p:nvPr/>
          </p:nvSpPr>
          <p:spPr bwMode="auto">
            <a:xfrm>
              <a:off x="910" y="2439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...</a:t>
              </a:r>
              <a:endParaRPr lang="zh-CN" altLang="en-US"/>
            </a:p>
          </p:txBody>
        </p:sp>
      </p:grpSp>
      <p:sp>
        <p:nvSpPr>
          <p:cNvPr id="23603" name="Text Box 63"/>
          <p:cNvSpPr>
            <a:spLocks noChangeArrowheads="1"/>
          </p:cNvSpPr>
          <p:nvPr/>
        </p:nvSpPr>
        <p:spPr bwMode="auto">
          <a:xfrm>
            <a:off x="6562725" y="1679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3604" name="Text Box 64"/>
          <p:cNvSpPr>
            <a:spLocks noChangeArrowheads="1"/>
          </p:cNvSpPr>
          <p:nvPr/>
        </p:nvSpPr>
        <p:spPr bwMode="auto">
          <a:xfrm>
            <a:off x="6581775" y="204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9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05" name="Group 65"/>
          <p:cNvGrpSpPr>
            <a:grpSpLocks/>
          </p:cNvGrpSpPr>
          <p:nvPr/>
        </p:nvGrpSpPr>
        <p:grpSpPr bwMode="auto">
          <a:xfrm>
            <a:off x="6283325" y="1228725"/>
            <a:ext cx="2860675" cy="2055813"/>
            <a:chOff x="0" y="0"/>
            <a:chExt cx="1802" cy="1295"/>
          </a:xfrm>
        </p:grpSpPr>
        <p:grpSp>
          <p:nvGrpSpPr>
            <p:cNvPr id="23606" name="Group 66"/>
            <p:cNvGrpSpPr>
              <a:grpSpLocks/>
            </p:cNvGrpSpPr>
            <p:nvPr/>
          </p:nvGrpSpPr>
          <p:grpSpPr bwMode="auto">
            <a:xfrm>
              <a:off x="880" y="252"/>
              <a:ext cx="689" cy="250"/>
              <a:chOff x="0" y="0"/>
              <a:chExt cx="689" cy="250"/>
            </a:xfrm>
          </p:grpSpPr>
          <p:sp>
            <p:nvSpPr>
              <p:cNvPr id="23607" name="Line 6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8" name="Text Box 6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  <p:grpSp>
          <p:nvGrpSpPr>
            <p:cNvPr id="23609" name="Group 69"/>
            <p:cNvGrpSpPr>
              <a:grpSpLocks/>
            </p:cNvGrpSpPr>
            <p:nvPr/>
          </p:nvGrpSpPr>
          <p:grpSpPr bwMode="auto">
            <a:xfrm>
              <a:off x="880" y="508"/>
              <a:ext cx="709" cy="288"/>
              <a:chOff x="0" y="0"/>
              <a:chExt cx="709" cy="288"/>
            </a:xfrm>
          </p:grpSpPr>
          <p:sp>
            <p:nvSpPr>
              <p:cNvPr id="23610" name="Line 70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1" name="Text Box 71"/>
              <p:cNvSpPr>
                <a:spLocks noChangeArrowheads="1"/>
              </p:cNvSpPr>
              <p:nvPr/>
            </p:nvSpPr>
            <p:spPr bwMode="auto">
              <a:xfrm>
                <a:off x="97" y="0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 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整型</a:t>
                </a:r>
                <a:r>
                  <a:rPr lang="en-US">
                    <a:solidFill>
                      <a:srgbClr val="007A77"/>
                    </a:solidFill>
                    <a:sym typeface="Arial" pitchFamily="34" charset="0"/>
                  </a:rPr>
                  <a:t>b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3612" name="Text Box 72"/>
            <p:cNvSpPr>
              <a:spLocks noChangeArrowheads="1"/>
            </p:cNvSpPr>
            <p:nvPr/>
          </p:nvSpPr>
          <p:spPr bwMode="auto">
            <a:xfrm>
              <a:off x="0" y="0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3300"/>
                  </a:solidFill>
                  <a:sym typeface="Arial" pitchFamily="34" charset="0"/>
                </a:rPr>
                <a:t>(main)</a:t>
              </a:r>
              <a:endParaRPr lang="en-US" sz="200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grpSp>
          <p:nvGrpSpPr>
            <p:cNvPr id="23613" name="Group 73"/>
            <p:cNvGrpSpPr>
              <a:grpSpLocks/>
            </p:cNvGrpSpPr>
            <p:nvPr/>
          </p:nvGrpSpPr>
          <p:grpSpPr bwMode="auto">
            <a:xfrm>
              <a:off x="880" y="781"/>
              <a:ext cx="910" cy="250"/>
              <a:chOff x="0" y="0"/>
              <a:chExt cx="910" cy="250"/>
            </a:xfrm>
          </p:grpSpPr>
          <p:sp>
            <p:nvSpPr>
              <p:cNvPr id="23614" name="Line 7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Text Box 7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pointer_1</a:t>
                </a:r>
                <a:endParaRPr lang="zh-CN" altLang="en-US"/>
              </a:p>
            </p:txBody>
          </p:sp>
        </p:grpSp>
        <p:grpSp>
          <p:nvGrpSpPr>
            <p:cNvPr id="23616" name="Group 76"/>
            <p:cNvGrpSpPr>
              <a:grpSpLocks/>
            </p:cNvGrpSpPr>
            <p:nvPr/>
          </p:nvGrpSpPr>
          <p:grpSpPr bwMode="auto">
            <a:xfrm>
              <a:off x="892" y="1045"/>
              <a:ext cx="910" cy="250"/>
              <a:chOff x="0" y="0"/>
              <a:chExt cx="910" cy="250"/>
            </a:xfrm>
          </p:grpSpPr>
          <p:sp>
            <p:nvSpPr>
              <p:cNvPr id="23617" name="Line 77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8" name="Text Box 7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pointer_2</a:t>
                </a:r>
                <a:endParaRPr lang="zh-CN" altLang="en-US"/>
              </a:p>
            </p:txBody>
          </p:sp>
        </p:grpSp>
      </p:grpSp>
      <p:sp>
        <p:nvSpPr>
          <p:cNvPr id="23619" name="Text Box 79"/>
          <p:cNvSpPr>
            <a:spLocks noChangeArrowheads="1"/>
          </p:cNvSpPr>
          <p:nvPr/>
        </p:nvSpPr>
        <p:spPr bwMode="auto">
          <a:xfrm>
            <a:off x="6315075" y="242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20" name="Text Box 80"/>
          <p:cNvSpPr>
            <a:spLocks noChangeArrowheads="1"/>
          </p:cNvSpPr>
          <p:nvPr/>
        </p:nvSpPr>
        <p:spPr bwMode="auto">
          <a:xfrm>
            <a:off x="6315075" y="28225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grpSp>
        <p:nvGrpSpPr>
          <p:cNvPr id="23621" name="Group 81"/>
          <p:cNvGrpSpPr>
            <a:grpSpLocks/>
          </p:cNvGrpSpPr>
          <p:nvPr/>
        </p:nvGrpSpPr>
        <p:grpSpPr bwMode="auto">
          <a:xfrm>
            <a:off x="4973638" y="2724150"/>
            <a:ext cx="2120900" cy="1374775"/>
            <a:chOff x="0" y="0"/>
            <a:chExt cx="1336" cy="866"/>
          </a:xfrm>
        </p:grpSpPr>
        <p:sp>
          <p:nvSpPr>
            <p:cNvPr id="23622" name="Text Box 82"/>
            <p:cNvSpPr>
              <a:spLocks noChangeArrowheads="1"/>
            </p:cNvSpPr>
            <p:nvPr/>
          </p:nvSpPr>
          <p:spPr bwMode="auto">
            <a:xfrm>
              <a:off x="836" y="57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23623" name="AutoShape 83"/>
            <p:cNvSpPr>
              <a:spLocks/>
            </p:cNvSpPr>
            <p:nvPr/>
          </p:nvSpPr>
          <p:spPr bwMode="auto">
            <a:xfrm>
              <a:off x="0" y="0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w 150"/>
                <a:gd name="T7" fmla="*/ 0 h 744"/>
                <a:gd name="T8" fmla="*/ 150 w 15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624" name="Group 84"/>
          <p:cNvGrpSpPr>
            <a:grpSpLocks/>
          </p:cNvGrpSpPr>
          <p:nvPr/>
        </p:nvGrpSpPr>
        <p:grpSpPr bwMode="auto">
          <a:xfrm>
            <a:off x="4922838" y="3067050"/>
            <a:ext cx="2152650" cy="1431925"/>
            <a:chOff x="0" y="0"/>
            <a:chExt cx="1356" cy="902"/>
          </a:xfrm>
        </p:grpSpPr>
        <p:sp>
          <p:nvSpPr>
            <p:cNvPr id="23625" name="Text Box 85"/>
            <p:cNvSpPr>
              <a:spLocks noChangeArrowheads="1"/>
            </p:cNvSpPr>
            <p:nvPr/>
          </p:nvSpPr>
          <p:spPr bwMode="auto">
            <a:xfrm>
              <a:off x="856" y="61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23626" name="AutoShape 86"/>
            <p:cNvSpPr>
              <a:spLocks/>
            </p:cNvSpPr>
            <p:nvPr/>
          </p:nvSpPr>
          <p:spPr bwMode="auto">
            <a:xfrm>
              <a:off x="0" y="0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w 182"/>
                <a:gd name="T7" fmla="*/ 0 h 756"/>
                <a:gd name="T8" fmla="*/ 182 w 18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7" name="Text Box 87"/>
          <p:cNvSpPr>
            <a:spLocks noChangeArrowheads="1"/>
          </p:cNvSpPr>
          <p:nvPr/>
        </p:nvSpPr>
        <p:spPr bwMode="auto">
          <a:xfrm>
            <a:off x="4017963" y="31623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23628" name="Group 88"/>
          <p:cNvGrpSpPr>
            <a:grpSpLocks/>
          </p:cNvGrpSpPr>
          <p:nvPr/>
        </p:nvGrpSpPr>
        <p:grpSpPr bwMode="auto">
          <a:xfrm>
            <a:off x="6294438" y="3286125"/>
            <a:ext cx="2640012" cy="1631950"/>
            <a:chOff x="0" y="0"/>
            <a:chExt cx="1663" cy="1028"/>
          </a:xfrm>
        </p:grpSpPr>
        <p:grpSp>
          <p:nvGrpSpPr>
            <p:cNvPr id="23629" name="Group 89"/>
            <p:cNvGrpSpPr>
              <a:grpSpLocks/>
            </p:cNvGrpSpPr>
            <p:nvPr/>
          </p:nvGrpSpPr>
          <p:grpSpPr bwMode="auto">
            <a:xfrm>
              <a:off x="0" y="0"/>
              <a:ext cx="1663" cy="997"/>
              <a:chOff x="0" y="0"/>
              <a:chExt cx="1663" cy="997"/>
            </a:xfrm>
          </p:grpSpPr>
          <p:sp>
            <p:nvSpPr>
              <p:cNvPr id="23630" name="Text Box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336600"/>
                    </a:solidFill>
                    <a:sym typeface="Arial" pitchFamily="34" charset="0"/>
                  </a:rPr>
                  <a:t>(swap)</a:t>
                </a:r>
                <a:endParaRPr lang="zh-CN" altLang="en-US"/>
              </a:p>
            </p:txBody>
          </p:sp>
          <p:grpSp>
            <p:nvGrpSpPr>
              <p:cNvPr id="23631" name="Group 91"/>
              <p:cNvGrpSpPr>
                <a:grpSpLocks/>
              </p:cNvGrpSpPr>
              <p:nvPr/>
            </p:nvGrpSpPr>
            <p:grpSpPr bwMode="auto">
              <a:xfrm>
                <a:off x="885" y="255"/>
                <a:ext cx="778" cy="250"/>
                <a:chOff x="0" y="0"/>
                <a:chExt cx="778" cy="250"/>
              </a:xfrm>
            </p:grpSpPr>
            <p:sp>
              <p:nvSpPr>
                <p:cNvPr id="2363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3" name="Text Box 93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p1</a:t>
                  </a:r>
                  <a:endParaRPr lang="zh-CN" altLang="en-US"/>
                </a:p>
              </p:txBody>
            </p:sp>
          </p:grpSp>
          <p:grpSp>
            <p:nvGrpSpPr>
              <p:cNvPr id="23634" name="Group 94"/>
              <p:cNvGrpSpPr>
                <a:grpSpLocks/>
              </p:cNvGrpSpPr>
              <p:nvPr/>
            </p:nvGrpSpPr>
            <p:grpSpPr bwMode="auto">
              <a:xfrm>
                <a:off x="885" y="495"/>
                <a:ext cx="778" cy="250"/>
                <a:chOff x="0" y="0"/>
                <a:chExt cx="778" cy="250"/>
              </a:xfrm>
            </p:grpSpPr>
            <p:sp>
              <p:nvSpPr>
                <p:cNvPr id="2363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Text Box 96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p2</a:t>
                  </a:r>
                  <a:endParaRPr lang="zh-CN" altLang="en-US"/>
                </a:p>
              </p:txBody>
            </p:sp>
          </p:grpSp>
          <p:grpSp>
            <p:nvGrpSpPr>
              <p:cNvPr id="23637" name="Group 97"/>
              <p:cNvGrpSpPr>
                <a:grpSpLocks/>
              </p:cNvGrpSpPr>
              <p:nvPr/>
            </p:nvGrpSpPr>
            <p:grpSpPr bwMode="auto">
              <a:xfrm>
                <a:off x="885" y="747"/>
                <a:ext cx="698" cy="250"/>
                <a:chOff x="0" y="0"/>
                <a:chExt cx="698" cy="250"/>
              </a:xfrm>
            </p:grpSpPr>
            <p:sp>
              <p:nvSpPr>
                <p:cNvPr id="2363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0" y="123"/>
                  <a:ext cx="228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Text Box 99"/>
                <p:cNvSpPr>
                  <a:spLocks noChangeArrowheads="1"/>
                </p:cNvSpPr>
                <p:nvPr/>
              </p:nvSpPr>
              <p:spPr bwMode="auto">
                <a:xfrm>
                  <a:off x="182" y="0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指针</a:t>
                  </a:r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</p:grpSp>
        </p:grpSp>
        <p:sp>
          <p:nvSpPr>
            <p:cNvPr id="23640" name="Text Box 100"/>
            <p:cNvSpPr>
              <a:spLocks noChangeArrowheads="1"/>
            </p:cNvSpPr>
            <p:nvPr/>
          </p:nvSpPr>
          <p:spPr bwMode="auto">
            <a:xfrm>
              <a:off x="13" y="74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sym typeface="Arial" pitchFamily="34" charset="0"/>
                </a:rPr>
                <a:t>****</a:t>
              </a:r>
              <a:endParaRPr lang="en-US">
                <a:solidFill>
                  <a:srgbClr val="0000FF"/>
                </a:solidFill>
                <a:sym typeface="Arial" pitchFamily="34" charset="0"/>
              </a:endParaRPr>
            </a:p>
          </p:txBody>
        </p:sp>
      </p:grpSp>
      <p:sp>
        <p:nvSpPr>
          <p:cNvPr id="23641" name="Text Box 101"/>
          <p:cNvSpPr>
            <a:spLocks noChangeArrowheads="1"/>
          </p:cNvSpPr>
          <p:nvPr/>
        </p:nvSpPr>
        <p:spPr bwMode="auto">
          <a:xfrm>
            <a:off x="6315075" y="4441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2" name="AutoShape 102"/>
          <p:cNvSpPr>
            <a:spLocks/>
          </p:cNvSpPr>
          <p:nvPr/>
        </p:nvSpPr>
        <p:spPr bwMode="auto">
          <a:xfrm>
            <a:off x="2674938" y="2043113"/>
            <a:ext cx="2401887" cy="1166812"/>
          </a:xfrm>
          <a:prstGeom prst="irregularSeal1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地址传递</a:t>
            </a:r>
            <a:endParaRPr lang="zh-CN" altLang="en-US"/>
          </a:p>
        </p:txBody>
      </p:sp>
      <p:sp>
        <p:nvSpPr>
          <p:cNvPr id="23643" name="Text Box 103"/>
          <p:cNvSpPr>
            <a:spLocks noChangeArrowheads="1"/>
          </p:cNvSpPr>
          <p:nvPr/>
        </p:nvSpPr>
        <p:spPr bwMode="auto">
          <a:xfrm>
            <a:off x="6315075" y="40608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23644" name="Text Box 104"/>
          <p:cNvSpPr>
            <a:spLocks noChangeArrowheads="1"/>
          </p:cNvSpPr>
          <p:nvPr/>
        </p:nvSpPr>
        <p:spPr bwMode="auto">
          <a:xfrm>
            <a:off x="6372225" y="3641725"/>
            <a:ext cx="7937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sym typeface="Arial" pitchFamily="34" charset="0"/>
              </a:rPr>
              <a:t>2002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</p:txBody>
      </p:sp>
      <p:sp>
        <p:nvSpPr>
          <p:cNvPr id="23645" name="Rectangle 102"/>
          <p:cNvSpPr>
            <a:spLocks noChangeArrowheads="1"/>
          </p:cNvSpPr>
          <p:nvPr/>
        </p:nvSpPr>
        <p:spPr bwMode="auto">
          <a:xfrm>
            <a:off x="250825" y="61913"/>
            <a:ext cx="8740775" cy="414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dirty="0" smtClean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交换两个参数的值。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地址传递，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未</a:t>
            </a:r>
            <a:r>
              <a:rPr lang="en-US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】</a:t>
            </a:r>
            <a:r>
              <a:rPr lang="zh-CN" altLang="en-US" dirty="0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改变实参的值</a:t>
            </a:r>
            <a:endParaRPr lang="zh-CN" altLang="en-US" sz="4400" dirty="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3646" name="TextBox 107"/>
          <p:cNvSpPr>
            <a:spLocks noChangeArrowheads="1"/>
          </p:cNvSpPr>
          <p:nvPr/>
        </p:nvSpPr>
        <p:spPr bwMode="auto">
          <a:xfrm>
            <a:off x="5607050" y="5405438"/>
            <a:ext cx="2133600" cy="414337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输入：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3647" name="TextBox 108"/>
          <p:cNvSpPr>
            <a:spLocks noChangeArrowheads="1"/>
          </p:cNvSpPr>
          <p:nvPr/>
        </p:nvSpPr>
        <p:spPr bwMode="auto">
          <a:xfrm>
            <a:off x="5619750" y="6064250"/>
            <a:ext cx="2120900" cy="460375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输出：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5  9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2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" grpId="0" build="p" bldLvl="0" autoUpdateAnimBg="0"/>
      <p:bldP spid="23604" grpId="0" build="p" bldLvl="0" autoUpdateAnimBg="0"/>
      <p:bldP spid="23619" grpId="0" build="p" bldLvl="0" autoUpdateAnimBg="0"/>
      <p:bldP spid="23620" grpId="0" build="p" bldLvl="0" autoUpdateAnimBg="0"/>
      <p:bldP spid="23627" grpId="0" build="p" bldLvl="0" autoUpdateAnimBg="0"/>
      <p:bldP spid="23641" grpId="0" bldLvl="0" animBg="1" autoUpdateAnimBg="0"/>
      <p:bldP spid="23642" grpId="0" bldLvl="0" animBg="1" autoUpdateAnimBg="0"/>
      <p:bldP spid="23643" grpId="0" bldLvl="0" animBg="1" autoUpdateAnimBg="0"/>
      <p:bldP spid="23644" grpId="0" bldLvl="0" animBg="1" autoUpdateAnimBg="0"/>
      <p:bldP spid="23646" grpId="0" bldLvl="0" animBg="1" autoUpdateAnimBg="0"/>
      <p:bldP spid="2364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457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458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266700" y="3432175"/>
            <a:ext cx="3873500" cy="2677656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地址传递</a:t>
            </a:r>
            <a:r>
              <a:rPr lang="zh-CN" altLang="en-US" dirty="0" smtClean="0">
                <a:solidFill>
                  <a:srgbClr val="0000FF"/>
                </a:solidFill>
                <a:sym typeface="Arial" pitchFamily="34" charset="0"/>
              </a:rPr>
              <a:t>，危险使用指针</a:t>
            </a:r>
            <a:endParaRPr lang="en-US" dirty="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swap(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*p1,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*p2)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*p=*p1;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*p1=*p2;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*p2=*p;</a:t>
            </a: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2" name="Text Box 21"/>
          <p:cNvSpPr>
            <a:spLocks noChangeArrowheads="1"/>
          </p:cNvSpPr>
          <p:nvPr/>
        </p:nvSpPr>
        <p:spPr bwMode="auto">
          <a:xfrm>
            <a:off x="735013" y="3444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3" name="AutoShape 107"/>
          <p:cNvSpPr>
            <a:spLocks noChangeArrowheads="1"/>
          </p:cNvSpPr>
          <p:nvPr/>
        </p:nvSpPr>
        <p:spPr bwMode="auto">
          <a:xfrm>
            <a:off x="2233613" y="4221163"/>
            <a:ext cx="1762125" cy="1812925"/>
          </a:xfrm>
          <a:prstGeom prst="irregularSeal1">
            <a:avLst/>
          </a:prstGeom>
          <a:noFill/>
          <a:ln w="38100" cmpd="sng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危险</a:t>
            </a:r>
            <a:r>
              <a:rPr lang="en-US" sz="2000">
                <a:solidFill>
                  <a:schemeClr val="tx2"/>
                </a:solidFill>
                <a:ea typeface="隶书" pitchFamily="49" charset="-122"/>
              </a:rPr>
              <a:t>!!</a:t>
            </a:r>
            <a:endParaRPr lang="zh-CN" altLang="en-US" sz="2000">
              <a:solidFill>
                <a:schemeClr val="tx2"/>
              </a:solidFill>
              <a:ea typeface="隶书" pitchFamily="49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指针变量在使用前</a:t>
            </a:r>
          </a:p>
          <a:p>
            <a:pPr algn="ctr"/>
            <a:r>
              <a:rPr lang="zh-CN" altLang="en-US" sz="2000">
                <a:solidFill>
                  <a:schemeClr val="tx2"/>
                </a:solidFill>
                <a:ea typeface="隶书" pitchFamily="49" charset="-122"/>
              </a:rPr>
              <a:t>必须赋值！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584" name="Rectangle 108"/>
          <p:cNvSpPr>
            <a:spLocks noChangeArrowheads="1"/>
          </p:cNvSpPr>
          <p:nvPr/>
        </p:nvSpPr>
        <p:spPr bwMode="auto">
          <a:xfrm>
            <a:off x="425450" y="115888"/>
            <a:ext cx="371475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值传递与地址传递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4585" name="Text Box 17"/>
          <p:cNvSpPr>
            <a:spLocks noChangeArrowheads="1"/>
          </p:cNvSpPr>
          <p:nvPr/>
        </p:nvSpPr>
        <p:spPr bwMode="auto">
          <a:xfrm>
            <a:off x="266700" y="549275"/>
            <a:ext cx="3873500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值传递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不改变实参的值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swap(int  x,int y)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 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temp=x;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x=y;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y=temp;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6" name="Rectangle 15"/>
          <p:cNvSpPr>
            <a:spLocks/>
          </p:cNvSpPr>
          <p:nvPr/>
        </p:nvSpPr>
        <p:spPr bwMode="auto">
          <a:xfrm>
            <a:off x="4276725" y="549275"/>
            <a:ext cx="4471988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 *p1, int 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p=*p1;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*p1=*p2;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*p2=p;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7" name="Text Box 18"/>
          <p:cNvSpPr>
            <a:spLocks/>
          </p:cNvSpPr>
          <p:nvPr/>
        </p:nvSpPr>
        <p:spPr bwMode="auto">
          <a:xfrm>
            <a:off x="4283075" y="3432175"/>
            <a:ext cx="4494213" cy="26765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地址传递，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【</a:t>
            </a:r>
            <a:r>
              <a:rPr lang="zh-CN" altLang="en-US">
                <a:solidFill>
                  <a:srgbClr val="C00000"/>
                </a:solidFill>
                <a:sym typeface="Arial" pitchFamily="34" charset="0"/>
              </a:rPr>
              <a:t>未</a:t>
            </a:r>
            <a:r>
              <a:rPr lang="en-US">
                <a:solidFill>
                  <a:srgbClr val="C00000"/>
                </a:solidFill>
                <a:sym typeface="Arial" pitchFamily="34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改变实参的值</a:t>
            </a:r>
            <a:endParaRPr 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swap(int *p1, int *p2)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p=p1;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p1=p2;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p2=p;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24588" name="TextBox 1"/>
          <p:cNvSpPr>
            <a:spLocks noChangeArrowheads="1"/>
          </p:cNvSpPr>
          <p:nvPr/>
        </p:nvSpPr>
        <p:spPr bwMode="auto">
          <a:xfrm>
            <a:off x="5940095" y="1443235"/>
            <a:ext cx="2765425" cy="1323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形参、实参共享地址，即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“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双向</a:t>
            </a: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隶书" pitchFamily="49" charset="-122"/>
              </a:rPr>
              <a:t>”</a:t>
            </a:r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传递，</a:t>
            </a:r>
            <a:endParaRPr lang="en-US" sz="2000" dirty="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可以改变指针（地址）指向的内容。</a:t>
            </a:r>
          </a:p>
        </p:txBody>
      </p:sp>
      <p:sp>
        <p:nvSpPr>
          <p:cNvPr id="24589" name="TextBox 112"/>
          <p:cNvSpPr>
            <a:spLocks noChangeArrowheads="1"/>
          </p:cNvSpPr>
          <p:nvPr/>
        </p:nvSpPr>
        <p:spPr bwMode="auto">
          <a:xfrm>
            <a:off x="2003424" y="1484313"/>
            <a:ext cx="1992313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形参是实参的拷贝，函数内改变形参的值，不会改变实参的值。</a:t>
            </a:r>
          </a:p>
        </p:txBody>
      </p:sp>
      <p:sp>
        <p:nvSpPr>
          <p:cNvPr id="24590" name="TextBox 113"/>
          <p:cNvSpPr>
            <a:spLocks noChangeArrowheads="1"/>
          </p:cNvSpPr>
          <p:nvPr/>
        </p:nvSpPr>
        <p:spPr bwMode="auto">
          <a:xfrm>
            <a:off x="5940095" y="4365625"/>
            <a:ext cx="268955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函数内改变形参的值（指针变量的值是地址）不会改变实参的值。</a:t>
            </a:r>
          </a:p>
        </p:txBody>
      </p:sp>
      <p:sp>
        <p:nvSpPr>
          <p:cNvPr id="24591" name="Text Box 43"/>
          <p:cNvSpPr>
            <a:spLocks noChangeArrowheads="1"/>
          </p:cNvSpPr>
          <p:nvPr/>
        </p:nvSpPr>
        <p:spPr bwMode="auto">
          <a:xfrm>
            <a:off x="107950" y="6013450"/>
            <a:ext cx="8521700" cy="8318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形参为指针变量时，系统不会给形参再开辟内存单元，此时形参和实参指向同一个地址，即此时数据为双向传递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3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409700" y="2209800"/>
            <a:ext cx="6248400" cy="34099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FFCC"/>
              </a:gs>
              <a:gs pos="50000">
                <a:srgbClr val="DFFFDF"/>
              </a:gs>
              <a:gs pos="100000">
                <a:srgbClr val="CCFFCC"/>
              </a:gs>
            </a:gsLst>
            <a:lin ang="18900000" scaled="1"/>
          </a:gradFill>
          <a:ln w="9525" cmpd="sng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1371600" y="2398713"/>
            <a:ext cx="553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C</a:t>
            </a:r>
            <a:r>
              <a:rPr lang="zh-CN" altLang="en-US" sz="2800" b="1">
                <a:solidFill>
                  <a:srgbClr val="9900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程序的变量所存放的数据：</a:t>
            </a:r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981200" y="3070225"/>
            <a:ext cx="487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 </a:t>
            </a:r>
            <a:r>
              <a:rPr lang="zh-CN" altLang="en-US" sz="2800" b="1" dirty="0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数值型数据：整数、实数</a:t>
            </a:r>
            <a:endParaRPr lang="zh-CN" altLang="en-US" dirty="0"/>
          </a:p>
        </p:txBody>
      </p:sp>
      <p:sp>
        <p:nvSpPr>
          <p:cNvPr id="7173" name="Text Box 5"/>
          <p:cNvSpPr>
            <a:spLocks noChangeArrowheads="1"/>
          </p:cNvSpPr>
          <p:nvPr/>
        </p:nvSpPr>
        <p:spPr bwMode="auto">
          <a:xfrm>
            <a:off x="914400" y="1155700"/>
            <a:ext cx="656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a typeface="隶书" pitchFamily="49" charset="-122"/>
              </a:rPr>
              <a:t>通过前面的学习，我们已知道：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01838" y="3987800"/>
            <a:ext cx="50911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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字符型数据：字符、字符串</a:t>
            </a:r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01838" y="4824413"/>
            <a:ext cx="47799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 </a:t>
            </a:r>
            <a:r>
              <a:rPr lang="zh-CN" altLang="en-US" sz="2800" b="1">
                <a:solidFill>
                  <a:srgbClr val="80000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构造型数据：数组</a:t>
            </a:r>
            <a:endParaRPr lang="zh-CN" altLang="en-US"/>
          </a:p>
        </p:txBody>
      </p:sp>
      <p:sp>
        <p:nvSpPr>
          <p:cNvPr id="7176" name="Text Box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7177" name="Freeform 17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5603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5" name="Rectangle 15"/>
          <p:cNvSpPr>
            <a:spLocks noChangeArrowheads="1"/>
          </p:cNvSpPr>
          <p:nvPr/>
        </p:nvSpPr>
        <p:spPr bwMode="auto">
          <a:xfrm>
            <a:off x="317500" y="974725"/>
            <a:ext cx="8142288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spcBef>
                <a:spcPct val="400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zh-CN" altLang="en-US" b="1" dirty="0">
                <a:solidFill>
                  <a:srgbClr val="660066"/>
                </a:solidFill>
                <a:sym typeface="Arial" pitchFamily="34" charset="0"/>
              </a:rPr>
              <a:t>指针变量的赋值</a:t>
            </a:r>
            <a:r>
              <a:rPr lang="zh-CN" altLang="en-US" b="1" dirty="0" smtClean="0">
                <a:solidFill>
                  <a:srgbClr val="660066"/>
                </a:solidFill>
                <a:sym typeface="Arial" pitchFamily="34" charset="0"/>
              </a:rPr>
              <a:t>运算</a:t>
            </a:r>
            <a:endParaRPr lang="en-US" altLang="zh-CN" b="1" dirty="0" smtClean="0">
              <a:solidFill>
                <a:srgbClr val="660066"/>
              </a:solidFill>
              <a:sym typeface="Arial" pitchFamily="34" charset="0"/>
            </a:endParaRPr>
          </a:p>
          <a:p>
            <a:pPr lvl="2">
              <a:spcBef>
                <a:spcPct val="40000"/>
              </a:spcBef>
              <a:buClr>
                <a:schemeClr val="tx1"/>
              </a:buClr>
              <a:buSzPct val="90000"/>
            </a:pPr>
            <a:r>
              <a:rPr lang="en-US" altLang="zh-CN" b="1" dirty="0">
                <a:solidFill>
                  <a:srgbClr val="660066"/>
                </a:solidFill>
                <a:sym typeface="Arial" pitchFamily="34" charset="0"/>
              </a:rPr>
              <a:t> 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    </a:t>
            </a:r>
            <a:r>
              <a:rPr lang="en-US" altLang="zh-CN" b="1" dirty="0" err="1" smtClean="0">
                <a:solidFill>
                  <a:srgbClr val="660066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rgbClr val="660066"/>
                </a:solidFill>
                <a:sym typeface="Arial" pitchFamily="34" charset="0"/>
              </a:rPr>
              <a:t> *p, a, array[10];</a:t>
            </a:r>
            <a:endParaRPr lang="zh-CN" altLang="en-US" b="1" dirty="0">
              <a:solidFill>
                <a:srgbClr val="660066"/>
              </a:solidFill>
              <a:sym typeface="Arial" pitchFamily="34" charset="0"/>
            </a:endParaRPr>
          </a:p>
          <a:p>
            <a:pPr lvl="3">
              <a:spcBef>
                <a:spcPct val="40000"/>
              </a:spcBef>
            </a:pP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p=&amp;a; 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p=array;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array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首地址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p=&amp;array[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];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将数组元素地址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p1=p2;            (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指针变量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dirty="0">
                <a:solidFill>
                  <a:srgbClr val="007A77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p1)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lvl="3"/>
            <a:endParaRPr lang="zh-CN" altLang="en-US" dirty="0">
              <a:solidFill>
                <a:srgbClr val="0000FF"/>
              </a:solidFill>
              <a:sym typeface="Arial" pitchFamily="34" charset="0"/>
            </a:endParaRPr>
          </a:p>
          <a:p>
            <a:pPr lvl="3"/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不能把一个整数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p,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也不能把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的值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dirty="0">
                <a:solidFill>
                  <a:srgbClr val="0000FF"/>
                </a:solidFill>
                <a:sym typeface="Arial" pitchFamily="34" charset="0"/>
              </a:rPr>
              <a:t>整型变量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5606" name="Text Box 16"/>
          <p:cNvSpPr>
            <a:spLocks/>
          </p:cNvSpPr>
          <p:nvPr/>
        </p:nvSpPr>
        <p:spPr bwMode="auto">
          <a:xfrm>
            <a:off x="3276600" y="4651620"/>
            <a:ext cx="297815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如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i,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p=1000;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i=p;            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25607" name="Rectangle 19"/>
          <p:cNvSpPr>
            <a:spLocks noChangeArrowheads="1"/>
          </p:cNvSpPr>
          <p:nvPr/>
        </p:nvSpPr>
        <p:spPr bwMode="auto">
          <a:xfrm>
            <a:off x="827088" y="260350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rgbClr val="9900CC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A50021"/>
                </a:solidFill>
                <a:latin typeface="Arial" pitchFamily="34" charset="0"/>
                <a:sym typeface="Arial" pitchFamily="34" charset="0"/>
              </a:rPr>
              <a:t>　指针的运算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5608" name="AutoShape 20"/>
          <p:cNvSpPr>
            <a:spLocks noChangeArrowheads="1"/>
          </p:cNvSpPr>
          <p:nvPr/>
        </p:nvSpPr>
        <p:spPr bwMode="auto">
          <a:xfrm>
            <a:off x="611188" y="3573017"/>
            <a:ext cx="1008062" cy="1008063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注意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6627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6628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Rectangle 15"/>
          <p:cNvSpPr>
            <a:spLocks noChangeArrowheads="1"/>
          </p:cNvSpPr>
          <p:nvPr/>
        </p:nvSpPr>
        <p:spPr bwMode="auto">
          <a:xfrm>
            <a:off x="311150" y="692150"/>
            <a:ext cx="88328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lvl="2"/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　①　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 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  p 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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d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(i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为整型数，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指向的变量所占字节数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例：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p++, p--, p+i, p-i, p+=i, p-=i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等</a:t>
            </a:r>
          </a:p>
          <a:p>
            <a:pPr marL="625475" lvl="3">
              <a:spcBef>
                <a:spcPct val="30000"/>
              </a:spcBef>
            </a:pPr>
            <a:r>
              <a:rPr lang="zh-CN" altLang="en-US" sz="2000">
                <a:solidFill>
                  <a:srgbClr val="A50021"/>
                </a:solidFill>
                <a:sym typeface="Arial" pitchFamily="34" charset="0"/>
              </a:rPr>
              <a:t>②　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若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指向同一数组，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p1-p2=</a:t>
            </a:r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两指针间元素个数</a:t>
            </a:r>
            <a:r>
              <a:rPr lang="zh-CN" altLang="en-US" sz="2000" b="1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(p1-p2)/d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625475" lvl="3">
              <a:spcBef>
                <a:spcPct val="30000"/>
              </a:spcBef>
            </a:pP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　　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p1+p2 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无意义</a:t>
            </a:r>
            <a:endParaRPr lang="zh-CN" altLang="en-US"/>
          </a:p>
        </p:txBody>
      </p:sp>
      <p:sp>
        <p:nvSpPr>
          <p:cNvPr id="26630" name="Text Box 16"/>
          <p:cNvSpPr>
            <a:spLocks noChangeArrowheads="1"/>
          </p:cNvSpPr>
          <p:nvPr/>
        </p:nvSpPr>
        <p:spPr bwMode="auto">
          <a:xfrm>
            <a:off x="244269" y="5942806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float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数，则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p+1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4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6631" name="Text Box 17"/>
          <p:cNvSpPr>
            <a:spLocks noChangeArrowheads="1"/>
          </p:cNvSpPr>
          <p:nvPr/>
        </p:nvSpPr>
        <p:spPr bwMode="auto">
          <a:xfrm>
            <a:off x="323705" y="2564940"/>
            <a:ext cx="4392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型数组，且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p=&amp;a[0];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p+1 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指向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a[1]</a:t>
            </a:r>
            <a:endParaRPr lang="zh-CN" altLang="en-US" dirty="0"/>
          </a:p>
        </p:txBody>
      </p:sp>
      <p:sp>
        <p:nvSpPr>
          <p:cNvPr id="26632" name="Text Box 18"/>
          <p:cNvSpPr>
            <a:spLocks noChangeArrowheads="1"/>
          </p:cNvSpPr>
          <p:nvPr/>
        </p:nvSpPr>
        <p:spPr bwMode="auto">
          <a:xfrm>
            <a:off x="323705" y="3379328"/>
            <a:ext cx="20939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例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a[10];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sz="2000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*p=&amp;a[2];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p++;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    *p=1;</a:t>
            </a:r>
            <a:endParaRPr lang="zh-CN" altLang="en-US" dirty="0"/>
          </a:p>
        </p:txBody>
      </p:sp>
      <p:sp>
        <p:nvSpPr>
          <p:cNvPr id="26633" name="Text Box 19"/>
          <p:cNvSpPr>
            <a:spLocks noChangeArrowheads="1"/>
          </p:cNvSpPr>
          <p:nvPr/>
        </p:nvSpPr>
        <p:spPr bwMode="auto">
          <a:xfrm>
            <a:off x="323705" y="4603290"/>
            <a:ext cx="2157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*p1=&amp;a[2];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   int *p2=&amp;a[5];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p2-p1=3;</a:t>
            </a:r>
            <a:endParaRPr lang="zh-CN" altLang="en-US"/>
          </a:p>
        </p:txBody>
      </p:sp>
      <p:grpSp>
        <p:nvGrpSpPr>
          <p:cNvPr id="26634" name="Group 21"/>
          <p:cNvGrpSpPr>
            <a:grpSpLocks/>
          </p:cNvGrpSpPr>
          <p:nvPr/>
        </p:nvGrpSpPr>
        <p:grpSpPr bwMode="auto">
          <a:xfrm>
            <a:off x="4716463" y="2205038"/>
            <a:ext cx="3905250" cy="4221162"/>
            <a:chOff x="0" y="0"/>
            <a:chExt cx="2460" cy="2659"/>
          </a:xfrm>
        </p:grpSpPr>
        <p:grpSp>
          <p:nvGrpSpPr>
            <p:cNvPr id="26635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663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6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9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0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1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2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3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4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5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6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7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6648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6649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6650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6651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6652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6653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6654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6655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6656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6657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6658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6660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6662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3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6664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5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6666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6667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7" name="Text Box 64"/>
          <p:cNvSpPr>
            <a:spLocks noChangeArrowheads="1"/>
          </p:cNvSpPr>
          <p:nvPr/>
        </p:nvSpPr>
        <p:spPr bwMode="auto">
          <a:xfrm>
            <a:off x="6880225" y="3543300"/>
            <a:ext cx="29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Arial" pitchFamily="34" charset="0"/>
              </a:rPr>
              <a:t>1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6678" name="Rectangle 65"/>
          <p:cNvSpPr>
            <a:spLocks noChangeArrowheads="1"/>
          </p:cNvSpPr>
          <p:nvPr/>
        </p:nvSpPr>
        <p:spPr bwMode="auto">
          <a:xfrm>
            <a:off x="684213" y="188913"/>
            <a:ext cx="36004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　指针的算术运算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7651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7652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179388" y="1628775"/>
            <a:ext cx="5011737" cy="34718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lvl="2"/>
            <a:r>
              <a:rPr lang="zh-CN" altLang="en-US" sz="2000" b="1" dirty="0">
                <a:solidFill>
                  <a:srgbClr val="A50021"/>
                </a:solidFill>
                <a:sym typeface="Arial" pitchFamily="34" charset="0"/>
              </a:rPr>
              <a:t>①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和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指向同一数组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，则</a:t>
            </a:r>
          </a:p>
          <a:p>
            <a:pPr marL="0" lvl="2">
              <a:spcBef>
                <a:spcPct val="40000"/>
              </a:spcBef>
            </a:pP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p1&lt;p2    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指的元素在</a:t>
            </a:r>
            <a:r>
              <a:rPr lang="zh-CN" altLang="en-US" sz="2000" dirty="0" smtClean="0">
                <a:solidFill>
                  <a:srgbClr val="007A77"/>
                </a:solidFill>
                <a:sym typeface="Arial" pitchFamily="34" charset="0"/>
              </a:rPr>
              <a:t>前</a:t>
            </a:r>
            <a:endParaRPr lang="zh-CN" altLang="en-US" sz="2000" dirty="0">
              <a:solidFill>
                <a:srgbClr val="007A77"/>
              </a:solidFill>
              <a:sym typeface="Arial" pitchFamily="34" charset="0"/>
            </a:endParaRPr>
          </a:p>
          <a:p>
            <a:pPr marL="0" lvl="2">
              <a:spcBef>
                <a:spcPct val="40000"/>
              </a:spcBef>
            </a:pP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p1&gt;p2    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指的元素在后</a:t>
            </a:r>
          </a:p>
          <a:p>
            <a:pPr marL="0" lvl="2">
              <a:spcBef>
                <a:spcPct val="40000"/>
              </a:spcBef>
            </a:pP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p1==p2  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表示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p1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与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p2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指向同一元素</a:t>
            </a:r>
          </a:p>
          <a:p>
            <a:pPr>
              <a:spcBef>
                <a:spcPct val="40000"/>
              </a:spcBef>
            </a:pPr>
            <a:r>
              <a:rPr lang="zh-CN" altLang="en-US" sz="2000" b="1" dirty="0">
                <a:solidFill>
                  <a:srgbClr val="A50021"/>
                </a:solidFill>
                <a:sym typeface="Arial" pitchFamily="34" charset="0"/>
              </a:rPr>
              <a:t>②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若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p1</a:t>
            </a:r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与</a:t>
            </a:r>
            <a:r>
              <a:rPr lang="en-US" sz="2000" dirty="0">
                <a:solidFill>
                  <a:srgbClr val="0000FF"/>
                </a:solidFill>
                <a:sym typeface="Arial" pitchFamily="34" charset="0"/>
              </a:rPr>
              <a:t>p2</a:t>
            </a:r>
            <a:r>
              <a:rPr lang="zh-CN" altLang="en-US" sz="2000" dirty="0">
                <a:solidFill>
                  <a:srgbClr val="0000FF"/>
                </a:solidFill>
                <a:sym typeface="Arial" pitchFamily="34" charset="0"/>
              </a:rPr>
              <a:t>不指向同一数组，比较无意义</a:t>
            </a:r>
          </a:p>
          <a:p>
            <a:pPr>
              <a:spcBef>
                <a:spcPct val="40000"/>
              </a:spcBef>
            </a:pPr>
            <a:r>
              <a:rPr lang="zh-CN" altLang="en-US" sz="2000" b="1" dirty="0">
                <a:solidFill>
                  <a:srgbClr val="A50021"/>
                </a:solidFill>
                <a:sym typeface="Arial" pitchFamily="34" charset="0"/>
              </a:rPr>
              <a:t>③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　允许比较 ：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p==NULL</a:t>
            </a:r>
            <a:r>
              <a:rPr lang="zh-CN" altLang="en-US" sz="2000" dirty="0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p!=NULL</a:t>
            </a:r>
            <a:endParaRPr lang="zh-CN" altLang="en-US" dirty="0"/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1042988" y="549275"/>
            <a:ext cx="3721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660066"/>
                </a:solidFill>
                <a:latin typeface="Arial" pitchFamily="34" charset="0"/>
                <a:sym typeface="Arial" pitchFamily="34" charset="0"/>
              </a:rPr>
              <a:t>指针变量的关系运算</a:t>
            </a:r>
            <a:endParaRPr lang="zh-CN" altLang="en-US" sz="4400" b="1">
              <a:solidFill>
                <a:srgbClr val="660066"/>
              </a:solidFill>
              <a:latin typeface="Arial" pitchFamily="34" charset="0"/>
              <a:sym typeface="Arial" pitchFamily="34" charset="0"/>
            </a:endParaRPr>
          </a:p>
        </p:txBody>
      </p:sp>
      <p:pic>
        <p:nvPicPr>
          <p:cNvPr id="27655" name="Picture 27" descr="rt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157788"/>
            <a:ext cx="15843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Group 21"/>
          <p:cNvGrpSpPr>
            <a:grpSpLocks/>
          </p:cNvGrpSpPr>
          <p:nvPr/>
        </p:nvGrpSpPr>
        <p:grpSpPr bwMode="auto">
          <a:xfrm>
            <a:off x="5130800" y="1241425"/>
            <a:ext cx="3905250" cy="4221163"/>
            <a:chOff x="0" y="0"/>
            <a:chExt cx="2460" cy="2659"/>
          </a:xfrm>
        </p:grpSpPr>
        <p:grpSp>
          <p:nvGrpSpPr>
            <p:cNvPr id="27657" name="Group 22"/>
            <p:cNvGrpSpPr>
              <a:grpSpLocks/>
            </p:cNvGrpSpPr>
            <p:nvPr/>
          </p:nvGrpSpPr>
          <p:grpSpPr bwMode="auto">
            <a:xfrm>
              <a:off x="0" y="0"/>
              <a:ext cx="2460" cy="2659"/>
              <a:chOff x="0" y="0"/>
              <a:chExt cx="2460" cy="2659"/>
            </a:xfrm>
          </p:grpSpPr>
          <p:grpSp>
            <p:nvGrpSpPr>
              <p:cNvPr id="27658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2460" cy="2659"/>
                <a:chOff x="0" y="0"/>
                <a:chExt cx="2460" cy="2659"/>
              </a:xfrm>
            </p:grpSpPr>
            <p:sp>
              <p:nvSpPr>
                <p:cNvPr id="27659" name="Rectangle 24"/>
                <p:cNvSpPr>
                  <a:spLocks noChangeArrowheads="1"/>
                </p:cNvSpPr>
                <p:nvPr/>
              </p:nvSpPr>
              <p:spPr bwMode="auto">
                <a:xfrm>
                  <a:off x="970" y="237"/>
                  <a:ext cx="1134" cy="242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7660" name="Line 25"/>
                <p:cNvSpPr>
                  <a:spLocks noChangeShapeType="1"/>
                </p:cNvSpPr>
                <p:nvPr/>
              </p:nvSpPr>
              <p:spPr bwMode="auto">
                <a:xfrm>
                  <a:off x="970" y="47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1" name="Line 26"/>
                <p:cNvSpPr>
                  <a:spLocks noChangeShapeType="1"/>
                </p:cNvSpPr>
                <p:nvPr/>
              </p:nvSpPr>
              <p:spPr bwMode="auto">
                <a:xfrm>
                  <a:off x="976" y="688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2" name="Line 27"/>
                <p:cNvSpPr>
                  <a:spLocks noChangeShapeType="1"/>
                </p:cNvSpPr>
                <p:nvPr/>
              </p:nvSpPr>
              <p:spPr bwMode="auto">
                <a:xfrm>
                  <a:off x="955" y="911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3" name="Line 28"/>
                <p:cNvSpPr>
                  <a:spLocks noChangeShapeType="1"/>
                </p:cNvSpPr>
                <p:nvPr/>
              </p:nvSpPr>
              <p:spPr bwMode="auto">
                <a:xfrm>
                  <a:off x="977" y="115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4" name="Line 29"/>
                <p:cNvSpPr>
                  <a:spLocks noChangeShapeType="1"/>
                </p:cNvSpPr>
                <p:nvPr/>
              </p:nvSpPr>
              <p:spPr bwMode="auto">
                <a:xfrm>
                  <a:off x="984" y="1395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5" name="Line 30"/>
                <p:cNvSpPr>
                  <a:spLocks noChangeShapeType="1"/>
                </p:cNvSpPr>
                <p:nvPr/>
              </p:nvSpPr>
              <p:spPr bwMode="auto">
                <a:xfrm>
                  <a:off x="973" y="1640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6" name="Line 31"/>
                <p:cNvSpPr>
                  <a:spLocks noChangeShapeType="1"/>
                </p:cNvSpPr>
                <p:nvPr/>
              </p:nvSpPr>
              <p:spPr bwMode="auto">
                <a:xfrm>
                  <a:off x="973" y="1907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7" name="Line 32"/>
                <p:cNvSpPr>
                  <a:spLocks noChangeShapeType="1"/>
                </p:cNvSpPr>
                <p:nvPr/>
              </p:nvSpPr>
              <p:spPr bwMode="auto">
                <a:xfrm>
                  <a:off x="984" y="2162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8" name="Line 33"/>
                <p:cNvSpPr>
                  <a:spLocks noChangeShapeType="1"/>
                </p:cNvSpPr>
                <p:nvPr/>
              </p:nvSpPr>
              <p:spPr bwMode="auto">
                <a:xfrm>
                  <a:off x="984" y="2429"/>
                  <a:ext cx="1134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9" name="Text Box 34"/>
                <p:cNvSpPr>
                  <a:spLocks noChangeArrowheads="1"/>
                </p:cNvSpPr>
                <p:nvPr/>
              </p:nvSpPr>
              <p:spPr bwMode="auto">
                <a:xfrm>
                  <a:off x="2087" y="1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a[0]</a:t>
                  </a:r>
                  <a:endParaRPr lang="zh-CN" altLang="en-US"/>
                </a:p>
              </p:txBody>
            </p:sp>
            <p:sp>
              <p:nvSpPr>
                <p:cNvPr id="27670" name="Text Box 35"/>
                <p:cNvSpPr>
                  <a:spLocks noChangeArrowheads="1"/>
                </p:cNvSpPr>
                <p:nvPr/>
              </p:nvSpPr>
              <p:spPr bwMode="auto">
                <a:xfrm>
                  <a:off x="2087" y="40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a[1]</a:t>
                  </a:r>
                  <a:endParaRPr lang="zh-CN" altLang="en-US"/>
                </a:p>
              </p:txBody>
            </p:sp>
            <p:sp>
              <p:nvSpPr>
                <p:cNvPr id="27671" name="Text Box 36"/>
                <p:cNvSpPr>
                  <a:spLocks noChangeArrowheads="1"/>
                </p:cNvSpPr>
                <p:nvPr/>
              </p:nvSpPr>
              <p:spPr bwMode="auto">
                <a:xfrm>
                  <a:off x="2087" y="6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a[2]</a:t>
                  </a:r>
                  <a:endParaRPr lang="zh-CN" altLang="en-US"/>
                </a:p>
              </p:txBody>
            </p:sp>
            <p:sp>
              <p:nvSpPr>
                <p:cNvPr id="27672" name="Text Box 37"/>
                <p:cNvSpPr>
                  <a:spLocks noChangeArrowheads="1"/>
                </p:cNvSpPr>
                <p:nvPr/>
              </p:nvSpPr>
              <p:spPr bwMode="auto">
                <a:xfrm>
                  <a:off x="2087" y="862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a[3]</a:t>
                  </a:r>
                  <a:endParaRPr lang="zh-CN" altLang="en-US"/>
                </a:p>
              </p:txBody>
            </p:sp>
            <p:sp>
              <p:nvSpPr>
                <p:cNvPr id="27673" name="Text Box 38"/>
                <p:cNvSpPr>
                  <a:spLocks noChangeArrowheads="1"/>
                </p:cNvSpPr>
                <p:nvPr/>
              </p:nvSpPr>
              <p:spPr bwMode="auto">
                <a:xfrm>
                  <a:off x="2087" y="1089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a[4]</a:t>
                  </a:r>
                  <a:endParaRPr lang="zh-CN" altLang="en-US"/>
                </a:p>
              </p:txBody>
            </p:sp>
            <p:sp>
              <p:nvSpPr>
                <p:cNvPr id="27674" name="Text Box 39"/>
                <p:cNvSpPr>
                  <a:spLocks noChangeArrowheads="1"/>
                </p:cNvSpPr>
                <p:nvPr/>
              </p:nvSpPr>
              <p:spPr bwMode="auto">
                <a:xfrm>
                  <a:off x="2087" y="1361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a[5]</a:t>
                  </a:r>
                  <a:endParaRPr lang="zh-CN" altLang="en-US"/>
                </a:p>
              </p:txBody>
            </p:sp>
            <p:sp>
              <p:nvSpPr>
                <p:cNvPr id="27675" name="Text Box 40"/>
                <p:cNvSpPr>
                  <a:spLocks noChangeArrowheads="1"/>
                </p:cNvSpPr>
                <p:nvPr/>
              </p:nvSpPr>
              <p:spPr bwMode="auto">
                <a:xfrm>
                  <a:off x="2087" y="1587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a[6]</a:t>
                  </a:r>
                  <a:endParaRPr lang="zh-CN" altLang="en-US"/>
                </a:p>
              </p:txBody>
            </p:sp>
            <p:sp>
              <p:nvSpPr>
                <p:cNvPr id="27676" name="Text Box 41"/>
                <p:cNvSpPr>
                  <a:spLocks noChangeArrowheads="1"/>
                </p:cNvSpPr>
                <p:nvPr/>
              </p:nvSpPr>
              <p:spPr bwMode="auto">
                <a:xfrm>
                  <a:off x="2087" y="1853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a[7]</a:t>
                  </a:r>
                  <a:endParaRPr lang="zh-CN" altLang="en-US"/>
                </a:p>
              </p:txBody>
            </p:sp>
            <p:sp>
              <p:nvSpPr>
                <p:cNvPr id="27677" name="Text Box 42"/>
                <p:cNvSpPr>
                  <a:spLocks noChangeArrowheads="1"/>
                </p:cNvSpPr>
                <p:nvPr/>
              </p:nvSpPr>
              <p:spPr bwMode="auto">
                <a:xfrm>
                  <a:off x="2087" y="2094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a[8]</a:t>
                  </a:r>
                  <a:endParaRPr lang="zh-CN" altLang="en-US"/>
                </a:p>
              </p:txBody>
            </p:sp>
            <p:sp>
              <p:nvSpPr>
                <p:cNvPr id="27678" name="Text Box 43"/>
                <p:cNvSpPr>
                  <a:spLocks noChangeArrowheads="1"/>
                </p:cNvSpPr>
                <p:nvPr/>
              </p:nvSpPr>
              <p:spPr bwMode="auto">
                <a:xfrm>
                  <a:off x="2087" y="2335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a[9]</a:t>
                  </a:r>
                  <a:endParaRPr lang="zh-CN" altLang="en-US"/>
                </a:p>
              </p:txBody>
            </p:sp>
            <p:sp>
              <p:nvSpPr>
                <p:cNvPr id="27679" name="Text Box 44"/>
                <p:cNvSpPr>
                  <a:spLocks noChangeArrowheads="1"/>
                </p:cNvSpPr>
                <p:nvPr/>
              </p:nvSpPr>
              <p:spPr bwMode="auto">
                <a:xfrm>
                  <a:off x="1274" y="0"/>
                  <a:ext cx="50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a</a:t>
                  </a:r>
                  <a:r>
                    <a:rPr lang="zh-CN" altLang="en-US" sz="2000">
                      <a:solidFill>
                        <a:srgbClr val="007A77"/>
                      </a:solidFill>
                      <a:sym typeface="Arial" pitchFamily="34" charset="0"/>
                    </a:rPr>
                    <a:t>数组</a:t>
                  </a:r>
                  <a:endParaRPr lang="zh-CN" altLang="en-US"/>
                </a:p>
              </p:txBody>
            </p:sp>
            <p:sp>
              <p:nvSpPr>
                <p:cNvPr id="27680" name="Line 45"/>
                <p:cNvSpPr>
                  <a:spLocks noChangeShapeType="1"/>
                </p:cNvSpPr>
                <p:nvPr/>
              </p:nvSpPr>
              <p:spPr bwMode="auto">
                <a:xfrm>
                  <a:off x="593" y="294"/>
                  <a:ext cx="378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Text Box 46"/>
                <p:cNvSpPr>
                  <a:spLocks noChangeArrowheads="1"/>
                </p:cNvSpPr>
                <p:nvPr/>
              </p:nvSpPr>
              <p:spPr bwMode="auto">
                <a:xfrm>
                  <a:off x="306" y="13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</a:t>
                  </a:r>
                  <a:endParaRPr lang="zh-CN" altLang="en-US"/>
                </a:p>
              </p:txBody>
            </p:sp>
            <p:sp>
              <p:nvSpPr>
                <p:cNvPr id="27682" name="Line 47"/>
                <p:cNvSpPr>
                  <a:spLocks noChangeShapeType="1"/>
                </p:cNvSpPr>
                <p:nvPr/>
              </p:nvSpPr>
              <p:spPr bwMode="auto">
                <a:xfrm>
                  <a:off x="604" y="544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Text Box 48"/>
                <p:cNvSpPr>
                  <a:spLocks noChangeArrowheads="1"/>
                </p:cNvSpPr>
                <p:nvPr/>
              </p:nvSpPr>
              <p:spPr bwMode="auto">
                <a:xfrm>
                  <a:off x="4" y="408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p+1,a+1</a:t>
                  </a:r>
                  <a:endParaRPr lang="zh-CN" altLang="en-US"/>
                </a:p>
              </p:txBody>
            </p:sp>
            <p:sp>
              <p:nvSpPr>
                <p:cNvPr id="27684" name="Line 49"/>
                <p:cNvSpPr>
                  <a:spLocks noChangeShapeType="1"/>
                </p:cNvSpPr>
                <p:nvPr/>
              </p:nvSpPr>
              <p:spPr bwMode="auto">
                <a:xfrm>
                  <a:off x="615" y="1466"/>
                  <a:ext cx="356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Text Box 50"/>
                <p:cNvSpPr>
                  <a:spLocks noChangeArrowheads="1"/>
                </p:cNvSpPr>
                <p:nvPr/>
              </p:nvSpPr>
              <p:spPr bwMode="auto">
                <a:xfrm>
                  <a:off x="37" y="1315"/>
                  <a:ext cx="57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p+i,a+i</a:t>
                  </a:r>
                  <a:endParaRPr lang="zh-CN" altLang="en-US"/>
                </a:p>
              </p:txBody>
            </p:sp>
            <p:sp>
              <p:nvSpPr>
                <p:cNvPr id="27686" name="Line 51"/>
                <p:cNvSpPr>
                  <a:spLocks noChangeShapeType="1"/>
                </p:cNvSpPr>
                <p:nvPr/>
              </p:nvSpPr>
              <p:spPr bwMode="auto">
                <a:xfrm>
                  <a:off x="615" y="2498"/>
                  <a:ext cx="367" cy="1"/>
                </a:xfrm>
                <a:prstGeom prst="line">
                  <a:avLst/>
                </a:prstGeom>
                <a:noFill/>
                <a:ln w="9525" cmpd="sng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Text Box 52"/>
                <p:cNvSpPr>
                  <a:spLocks noChangeArrowheads="1"/>
                </p:cNvSpPr>
                <p:nvPr/>
              </p:nvSpPr>
              <p:spPr bwMode="auto">
                <a:xfrm>
                  <a:off x="0" y="2359"/>
                  <a:ext cx="64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007A77"/>
                      </a:solidFill>
                      <a:sym typeface="Arial" pitchFamily="34" charset="0"/>
                    </a:rPr>
                    <a:t>p+9,a+9</a:t>
                  </a:r>
                  <a:endParaRPr lang="zh-CN" altLang="en-US"/>
                </a:p>
              </p:txBody>
            </p:sp>
          </p:grpSp>
          <p:sp>
            <p:nvSpPr>
              <p:cNvPr id="27688" name="Text Box 53"/>
              <p:cNvSpPr>
                <a:spLocks noChangeArrowheads="1"/>
              </p:cNvSpPr>
              <p:nvPr/>
            </p:nvSpPr>
            <p:spPr bwMode="auto">
              <a:xfrm>
                <a:off x="1447" y="88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7689" name="Line 54"/>
            <p:cNvSpPr>
              <a:spLocks noChangeShapeType="1"/>
            </p:cNvSpPr>
            <p:nvPr/>
          </p:nvSpPr>
          <p:spPr bwMode="auto">
            <a:xfrm>
              <a:off x="960" y="34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55"/>
            <p:cNvSpPr>
              <a:spLocks noChangeShapeType="1"/>
            </p:cNvSpPr>
            <p:nvPr/>
          </p:nvSpPr>
          <p:spPr bwMode="auto">
            <a:xfrm>
              <a:off x="960" y="59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56"/>
            <p:cNvSpPr>
              <a:spLocks noChangeShapeType="1"/>
            </p:cNvSpPr>
            <p:nvPr/>
          </p:nvSpPr>
          <p:spPr bwMode="auto">
            <a:xfrm>
              <a:off x="960" y="813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57"/>
            <p:cNvSpPr>
              <a:spLocks noChangeShapeType="1"/>
            </p:cNvSpPr>
            <p:nvPr/>
          </p:nvSpPr>
          <p:spPr bwMode="auto">
            <a:xfrm>
              <a:off x="960" y="104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58"/>
            <p:cNvSpPr>
              <a:spLocks noChangeShapeType="1"/>
            </p:cNvSpPr>
            <p:nvPr/>
          </p:nvSpPr>
          <p:spPr bwMode="auto">
            <a:xfrm>
              <a:off x="960" y="1288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59"/>
            <p:cNvSpPr>
              <a:spLocks noChangeShapeType="1"/>
            </p:cNvSpPr>
            <p:nvPr/>
          </p:nvSpPr>
          <p:spPr bwMode="auto">
            <a:xfrm>
              <a:off x="960" y="153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60"/>
            <p:cNvSpPr>
              <a:spLocks noChangeShapeType="1"/>
            </p:cNvSpPr>
            <p:nvPr/>
          </p:nvSpPr>
          <p:spPr bwMode="auto">
            <a:xfrm>
              <a:off x="960" y="2052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61"/>
            <p:cNvSpPr>
              <a:spLocks noChangeShapeType="1"/>
            </p:cNvSpPr>
            <p:nvPr/>
          </p:nvSpPr>
          <p:spPr bwMode="auto">
            <a:xfrm>
              <a:off x="960" y="2295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62"/>
            <p:cNvSpPr>
              <a:spLocks noChangeShapeType="1"/>
            </p:cNvSpPr>
            <p:nvPr/>
          </p:nvSpPr>
          <p:spPr bwMode="auto">
            <a:xfrm>
              <a:off x="960" y="2539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63"/>
            <p:cNvSpPr>
              <a:spLocks noChangeShapeType="1"/>
            </p:cNvSpPr>
            <p:nvPr/>
          </p:nvSpPr>
          <p:spPr bwMode="auto">
            <a:xfrm>
              <a:off x="960" y="1776"/>
              <a:ext cx="11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8675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250825" y="692150"/>
            <a:ext cx="85312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32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5000"/>
              <a:buFont typeface="Wingdings" pitchFamily="2" charset="2"/>
              <a:buChar char=""/>
            </a:pPr>
            <a:r>
              <a:rPr lang="en-US" sz="2800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指向数组元素的指针变量</a:t>
            </a:r>
            <a:endParaRPr lang="zh-CN" altLang="en-US"/>
          </a:p>
        </p:txBody>
      </p:sp>
      <p:sp>
        <p:nvSpPr>
          <p:cNvPr id="28678" name="Text Box 16"/>
          <p:cNvSpPr>
            <a:spLocks noChangeArrowheads="1"/>
          </p:cNvSpPr>
          <p:nvPr/>
        </p:nvSpPr>
        <p:spPr bwMode="auto">
          <a:xfrm>
            <a:off x="1331913" y="2060575"/>
            <a:ext cx="2952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array[10];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int  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p=&amp;array[0];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</a:t>
            </a:r>
            <a:endParaRPr lang="zh-CN" altLang="en-US"/>
          </a:p>
        </p:txBody>
      </p:sp>
      <p:grpSp>
        <p:nvGrpSpPr>
          <p:cNvPr id="28679" name="Group 17"/>
          <p:cNvGrpSpPr>
            <a:grpSpLocks/>
          </p:cNvGrpSpPr>
          <p:nvPr/>
        </p:nvGrpSpPr>
        <p:grpSpPr bwMode="auto">
          <a:xfrm>
            <a:off x="5730875" y="1200150"/>
            <a:ext cx="3413125" cy="3771900"/>
            <a:chOff x="0" y="0"/>
            <a:chExt cx="2150" cy="2376"/>
          </a:xfrm>
        </p:grpSpPr>
        <p:grpSp>
          <p:nvGrpSpPr>
            <p:cNvPr id="28680" name="Group 18"/>
            <p:cNvGrpSpPr>
              <a:grpSpLocks/>
            </p:cNvGrpSpPr>
            <p:nvPr/>
          </p:nvGrpSpPr>
          <p:grpSpPr bwMode="auto">
            <a:xfrm>
              <a:off x="156" y="0"/>
              <a:ext cx="1613" cy="2376"/>
              <a:chOff x="0" y="0"/>
              <a:chExt cx="1613" cy="2376"/>
            </a:xfrm>
          </p:grpSpPr>
          <p:grpSp>
            <p:nvGrpSpPr>
              <p:cNvPr id="28681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28682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28683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4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5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6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7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8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89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2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28693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7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8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00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28701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2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3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4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5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6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7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Text Box 46"/>
              <p:cNvSpPr>
                <a:spLocks noChangeArrowheads="1"/>
              </p:cNvSpPr>
              <p:nvPr/>
            </p:nvSpPr>
            <p:spPr bwMode="auto">
              <a:xfrm>
                <a:off x="0" y="2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array[0]</a:t>
                </a:r>
                <a:endParaRPr lang="zh-CN" altLang="en-US"/>
              </a:p>
            </p:txBody>
          </p:sp>
          <p:sp>
            <p:nvSpPr>
              <p:cNvPr id="28709" name="Text Box 47"/>
              <p:cNvSpPr>
                <a:spLocks noChangeArrowheads="1"/>
              </p:cNvSpPr>
              <p:nvPr/>
            </p:nvSpPr>
            <p:spPr bwMode="auto">
              <a:xfrm>
                <a:off x="0" y="49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array[1]</a:t>
                </a:r>
                <a:endParaRPr lang="zh-CN" altLang="en-US"/>
              </a:p>
            </p:txBody>
          </p:sp>
          <p:sp>
            <p:nvSpPr>
              <p:cNvPr id="28710" name="Text Box 48"/>
              <p:cNvSpPr>
                <a:spLocks noChangeArrowheads="1"/>
              </p:cNvSpPr>
              <p:nvPr/>
            </p:nvSpPr>
            <p:spPr bwMode="auto">
              <a:xfrm>
                <a:off x="0" y="716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array[2]</a:t>
                </a:r>
                <a:endParaRPr lang="zh-CN" altLang="en-US"/>
              </a:p>
            </p:txBody>
          </p:sp>
          <p:sp>
            <p:nvSpPr>
              <p:cNvPr id="28711" name="Text Box 49"/>
              <p:cNvSpPr>
                <a:spLocks noChangeArrowheads="1"/>
              </p:cNvSpPr>
              <p:nvPr/>
            </p:nvSpPr>
            <p:spPr bwMode="auto">
              <a:xfrm>
                <a:off x="0" y="942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array[3]</a:t>
                </a:r>
                <a:endParaRPr lang="zh-CN" altLang="en-US"/>
              </a:p>
            </p:txBody>
          </p:sp>
          <p:sp>
            <p:nvSpPr>
              <p:cNvPr id="28712" name="Text Box 50"/>
              <p:cNvSpPr>
                <a:spLocks noChangeArrowheads="1"/>
              </p:cNvSpPr>
              <p:nvPr/>
            </p:nvSpPr>
            <p:spPr bwMode="auto">
              <a:xfrm>
                <a:off x="0" y="140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array[9]</a:t>
                </a:r>
                <a:endParaRPr lang="zh-CN" altLang="en-US"/>
              </a:p>
            </p:txBody>
          </p:sp>
          <p:sp>
            <p:nvSpPr>
              <p:cNvPr id="28713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28714" name="Text Box 52"/>
            <p:cNvSpPr>
              <a:spLocks noChangeArrowheads="1"/>
            </p:cNvSpPr>
            <p:nvPr/>
          </p:nvSpPr>
          <p:spPr bwMode="auto">
            <a:xfrm>
              <a:off x="0" y="1608"/>
              <a:ext cx="8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整型指针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8715" name="Text Box 53"/>
            <p:cNvSpPr>
              <a:spLocks noChangeArrowheads="1"/>
            </p:cNvSpPr>
            <p:nvPr/>
          </p:nvSpPr>
          <p:spPr bwMode="auto">
            <a:xfrm>
              <a:off x="902" y="1651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&amp;array[0]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8716" name="Group 54"/>
            <p:cNvGrpSpPr>
              <a:grpSpLocks/>
            </p:cNvGrpSpPr>
            <p:nvPr/>
          </p:nvGrpSpPr>
          <p:grpSpPr bwMode="auto">
            <a:xfrm>
              <a:off x="1733" y="270"/>
              <a:ext cx="417" cy="288"/>
              <a:chOff x="0" y="0"/>
              <a:chExt cx="417" cy="288"/>
            </a:xfrm>
          </p:grpSpPr>
          <p:sp>
            <p:nvSpPr>
              <p:cNvPr id="28717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8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  <p:sp>
        <p:nvSpPr>
          <p:cNvPr id="28719" name="Rectangle 57"/>
          <p:cNvSpPr>
            <a:spLocks/>
          </p:cNvSpPr>
          <p:nvPr/>
        </p:nvSpPr>
        <p:spPr bwMode="auto">
          <a:xfrm>
            <a:off x="400050" y="49498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8720" name="Rectangle 58"/>
          <p:cNvSpPr>
            <a:spLocks noChangeArrowheads="1"/>
          </p:cNvSpPr>
          <p:nvPr/>
        </p:nvSpPr>
        <p:spPr bwMode="auto">
          <a:xfrm>
            <a:off x="1066800" y="3810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§8.3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指针与数组</a:t>
            </a:r>
            <a:endParaRPr lang="zh-CN" altLang="en-US"/>
          </a:p>
        </p:txBody>
      </p:sp>
      <p:sp>
        <p:nvSpPr>
          <p:cNvPr id="28721" name="Text Box 65"/>
          <p:cNvSpPr>
            <a:spLocks noChangeArrowheads="1"/>
          </p:cNvSpPr>
          <p:nvPr/>
        </p:nvSpPr>
        <p:spPr bwMode="auto">
          <a:xfrm>
            <a:off x="1547813" y="328453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p=array;</a:t>
            </a:r>
            <a:endParaRPr lang="zh-CN" altLang="en-US"/>
          </a:p>
        </p:txBody>
      </p:sp>
      <p:sp>
        <p:nvSpPr>
          <p:cNvPr id="28722" name="Text Box 66"/>
          <p:cNvSpPr>
            <a:spLocks noChangeArrowheads="1"/>
          </p:cNvSpPr>
          <p:nvPr/>
        </p:nvSpPr>
        <p:spPr bwMode="auto">
          <a:xfrm>
            <a:off x="1547813" y="3716338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*p=&amp;array[0];</a:t>
            </a:r>
            <a:endParaRPr lang="en-US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28723" name="Text Box 67"/>
          <p:cNvSpPr>
            <a:spLocks noChangeArrowheads="1"/>
          </p:cNvSpPr>
          <p:nvPr/>
        </p:nvSpPr>
        <p:spPr bwMode="auto">
          <a:xfrm>
            <a:off x="1547813" y="41497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或者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 *p=array;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2969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838200" y="990600"/>
            <a:ext cx="3249613" cy="4705350"/>
            <a:chOff x="0" y="0"/>
            <a:chExt cx="2047" cy="2964"/>
          </a:xfrm>
        </p:grpSpPr>
        <p:grpSp>
          <p:nvGrpSpPr>
            <p:cNvPr id="29702" name="Group 17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03" name="AutoShape 18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04" name="Line 19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5" name="Line 20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6" name="Line 21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7" name="Line 22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8" name="Line 23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09" name="Line 24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0" name="Line 25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1" name="Line 26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2" name="Line 27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13" name="Group 28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1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Line 30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Line 31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7" name="Line 32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8" name="Line 33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19" name="Line 34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0" name="Line 35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1" name="Group 36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22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3" name="Line 3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4" name="Line 3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Line 4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Line 4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Line 4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Line 4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Group 44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30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31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32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33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34" name="Text Box 49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35" name="Text Box 50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36" name="Text Box 51"/>
            <p:cNvSpPr>
              <a:spLocks noChangeArrowheads="1"/>
            </p:cNvSpPr>
            <p:nvPr/>
          </p:nvSpPr>
          <p:spPr bwMode="auto">
            <a:xfrm>
              <a:off x="252" y="492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7" name="Text Box 52"/>
            <p:cNvSpPr>
              <a:spLocks noChangeArrowheads="1"/>
            </p:cNvSpPr>
            <p:nvPr/>
          </p:nvSpPr>
          <p:spPr bwMode="auto">
            <a:xfrm>
              <a:off x="48" y="1668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8" name="Text Box 53"/>
            <p:cNvSpPr>
              <a:spLocks noChangeArrowheads="1"/>
            </p:cNvSpPr>
            <p:nvPr/>
          </p:nvSpPr>
          <p:spPr bwMode="auto">
            <a:xfrm>
              <a:off x="48" y="756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39" name="Text Box 54"/>
            <p:cNvSpPr>
              <a:spLocks noChangeArrowheads="1"/>
            </p:cNvSpPr>
            <p:nvPr/>
          </p:nvSpPr>
          <p:spPr bwMode="auto">
            <a:xfrm>
              <a:off x="48" y="984"/>
              <a:ext cx="4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a+2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0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41" name="Text Box 56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42" name="Text Box 57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下标法</a:t>
              </a:r>
              <a:endParaRPr lang="zh-CN" altLang="en-US"/>
            </a:p>
          </p:txBody>
        </p:sp>
        <p:grpSp>
          <p:nvGrpSpPr>
            <p:cNvPr id="29743" name="Group 58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44" name="Text Box 59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45" name="Text Box 60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46" name="Text Box 61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47" name="Text Box 62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48" name="Text Box 63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</p:grpSp>
      <p:grpSp>
        <p:nvGrpSpPr>
          <p:cNvPr id="29749" name="Group 64"/>
          <p:cNvGrpSpPr>
            <a:grpSpLocks/>
          </p:cNvGrpSpPr>
          <p:nvPr/>
        </p:nvGrpSpPr>
        <p:grpSpPr bwMode="auto">
          <a:xfrm>
            <a:off x="4938713" y="990600"/>
            <a:ext cx="3249612" cy="4705350"/>
            <a:chOff x="0" y="0"/>
            <a:chExt cx="2047" cy="2964"/>
          </a:xfrm>
        </p:grpSpPr>
        <p:grpSp>
          <p:nvGrpSpPr>
            <p:cNvPr id="29750" name="Group 65"/>
            <p:cNvGrpSpPr>
              <a:grpSpLocks/>
            </p:cNvGrpSpPr>
            <p:nvPr/>
          </p:nvGrpSpPr>
          <p:grpSpPr bwMode="auto">
            <a:xfrm>
              <a:off x="444" y="252"/>
              <a:ext cx="936" cy="2376"/>
              <a:chOff x="0" y="0"/>
              <a:chExt cx="936" cy="2376"/>
            </a:xfrm>
          </p:grpSpPr>
          <p:sp>
            <p:nvSpPr>
              <p:cNvPr id="29751" name="AutoShape 66"/>
              <p:cNvSpPr>
                <a:spLocks/>
              </p:cNvSpPr>
              <p:nvPr/>
            </p:nvSpPr>
            <p:spPr bwMode="auto">
              <a:xfrm>
                <a:off x="0" y="0"/>
                <a:ext cx="936" cy="2376"/>
              </a:xfrm>
              <a:prstGeom prst="foldedCorner">
                <a:avLst>
                  <a:gd name="adj" fmla="val 13741"/>
                </a:avLst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52" name="Line 67"/>
              <p:cNvSpPr>
                <a:spLocks noChangeShapeType="1"/>
              </p:cNvSpPr>
              <p:nvPr/>
            </p:nvSpPr>
            <p:spPr bwMode="auto">
              <a:xfrm>
                <a:off x="0" y="31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0" y="54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4" name="Line 69"/>
              <p:cNvSpPr>
                <a:spLocks noChangeShapeType="1"/>
              </p:cNvSpPr>
              <p:nvPr/>
            </p:nvSpPr>
            <p:spPr bwMode="auto">
              <a:xfrm>
                <a:off x="0" y="76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70"/>
              <p:cNvSpPr>
                <a:spLocks noChangeShapeType="1"/>
              </p:cNvSpPr>
              <p:nvPr/>
            </p:nvSpPr>
            <p:spPr bwMode="auto">
              <a:xfrm>
                <a:off x="0" y="996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6" name="Line 71"/>
              <p:cNvSpPr>
                <a:spLocks noChangeShapeType="1"/>
              </p:cNvSpPr>
              <p:nvPr/>
            </p:nvSpPr>
            <p:spPr bwMode="auto">
              <a:xfrm>
                <a:off x="0" y="1224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72"/>
              <p:cNvSpPr>
                <a:spLocks noChangeShapeType="1"/>
              </p:cNvSpPr>
              <p:nvPr/>
            </p:nvSpPr>
            <p:spPr bwMode="auto">
              <a:xfrm>
                <a:off x="0" y="1452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Line 73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Line 74"/>
              <p:cNvSpPr>
                <a:spLocks noChangeShapeType="1"/>
              </p:cNvSpPr>
              <p:nvPr/>
            </p:nvSpPr>
            <p:spPr bwMode="auto">
              <a:xfrm>
                <a:off x="0" y="1908"/>
                <a:ext cx="912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Line 75"/>
              <p:cNvSpPr>
                <a:spLocks noChangeShapeType="1"/>
              </p:cNvSpPr>
              <p:nvPr/>
            </p:nvSpPr>
            <p:spPr bwMode="auto">
              <a:xfrm>
                <a:off x="576" y="996"/>
                <a:ext cx="3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1" name="Group 76"/>
            <p:cNvGrpSpPr>
              <a:grpSpLocks/>
            </p:cNvGrpSpPr>
            <p:nvPr/>
          </p:nvGrpSpPr>
          <p:grpSpPr bwMode="auto">
            <a:xfrm>
              <a:off x="444" y="672"/>
              <a:ext cx="60" cy="1368"/>
              <a:chOff x="0" y="0"/>
              <a:chExt cx="60" cy="1368"/>
            </a:xfrm>
          </p:grpSpPr>
          <p:sp>
            <p:nvSpPr>
              <p:cNvPr id="29762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3" name="Line 78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4" name="Line 79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80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6" name="Line 81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7" name="Line 82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8" name="Line 83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69" name="Group 84"/>
            <p:cNvGrpSpPr>
              <a:grpSpLocks/>
            </p:cNvGrpSpPr>
            <p:nvPr/>
          </p:nvGrpSpPr>
          <p:grpSpPr bwMode="auto">
            <a:xfrm>
              <a:off x="1308" y="684"/>
              <a:ext cx="60" cy="1368"/>
              <a:chOff x="0" y="0"/>
              <a:chExt cx="60" cy="1368"/>
            </a:xfrm>
          </p:grpSpPr>
          <p:sp>
            <p:nvSpPr>
              <p:cNvPr id="29770" name="Line 8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1" name="Line 86"/>
              <p:cNvSpPr>
                <a:spLocks noChangeShapeType="1"/>
              </p:cNvSpPr>
              <p:nvPr/>
            </p:nvSpPr>
            <p:spPr bwMode="auto">
              <a:xfrm>
                <a:off x="0" y="456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2" name="Line 87"/>
              <p:cNvSpPr>
                <a:spLocks noChangeShapeType="1"/>
              </p:cNvSpPr>
              <p:nvPr/>
            </p:nvSpPr>
            <p:spPr bwMode="auto">
              <a:xfrm>
                <a:off x="0" y="684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3" name="Line 8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4" name="Line 89"/>
              <p:cNvSpPr>
                <a:spLocks noChangeShapeType="1"/>
              </p:cNvSpPr>
              <p:nvPr/>
            </p:nvSpPr>
            <p:spPr bwMode="auto">
              <a:xfrm>
                <a:off x="0" y="1140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5" name="Line 90"/>
              <p:cNvSpPr>
                <a:spLocks noChangeShapeType="1"/>
              </p:cNvSpPr>
              <p:nvPr/>
            </p:nvSpPr>
            <p:spPr bwMode="auto">
              <a:xfrm>
                <a:off x="0" y="136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76" name="Line 91"/>
              <p:cNvSpPr>
                <a:spLocks noChangeShapeType="1"/>
              </p:cNvSpPr>
              <p:nvPr/>
            </p:nvSpPr>
            <p:spPr bwMode="auto">
              <a:xfrm>
                <a:off x="0" y="228"/>
                <a:ext cx="6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77" name="Group 92"/>
            <p:cNvGrpSpPr>
              <a:grpSpLocks/>
            </p:cNvGrpSpPr>
            <p:nvPr/>
          </p:nvGrpSpPr>
          <p:grpSpPr bwMode="auto">
            <a:xfrm>
              <a:off x="547" y="516"/>
              <a:ext cx="732" cy="1428"/>
              <a:chOff x="0" y="0"/>
              <a:chExt cx="732" cy="1428"/>
            </a:xfrm>
          </p:grpSpPr>
          <p:sp>
            <p:nvSpPr>
              <p:cNvPr id="29778" name="Text Box 93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29779" name="Text Box 94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29780" name="Text Box 95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29781" name="Text Box 96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29782" name="Text Box 97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a[9]</a:t>
                </a:r>
                <a:endParaRPr lang="zh-CN" altLang="en-US"/>
              </a:p>
            </p:txBody>
          </p:sp>
        </p:grpSp>
        <p:sp>
          <p:nvSpPr>
            <p:cNvPr id="29783" name="Text Box 98"/>
            <p:cNvSpPr>
              <a:spLocks noChangeArrowheads="1"/>
            </p:cNvSpPr>
            <p:nvPr/>
          </p:nvSpPr>
          <p:spPr bwMode="auto">
            <a:xfrm>
              <a:off x="764" y="1519"/>
              <a:ext cx="34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...</a:t>
              </a:r>
              <a:endParaRPr lang="zh-CN" altLang="en-US"/>
            </a:p>
          </p:txBody>
        </p:sp>
        <p:sp>
          <p:nvSpPr>
            <p:cNvPr id="29784" name="Text Box 99"/>
            <p:cNvSpPr>
              <a:spLocks noChangeArrowheads="1"/>
            </p:cNvSpPr>
            <p:nvPr/>
          </p:nvSpPr>
          <p:spPr bwMode="auto">
            <a:xfrm>
              <a:off x="247" y="49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5" name="Text Box 100"/>
            <p:cNvSpPr>
              <a:spLocks noChangeArrowheads="1"/>
            </p:cNvSpPr>
            <p:nvPr/>
          </p:nvSpPr>
          <p:spPr bwMode="auto">
            <a:xfrm>
              <a:off x="43" y="1668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p+9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6" name="Text Box 101"/>
            <p:cNvSpPr>
              <a:spLocks noChangeArrowheads="1"/>
            </p:cNvSpPr>
            <p:nvPr/>
          </p:nvSpPr>
          <p:spPr bwMode="auto">
            <a:xfrm>
              <a:off x="43" y="75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p+1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7" name="Text Box 102"/>
            <p:cNvSpPr>
              <a:spLocks noChangeArrowheads="1"/>
            </p:cNvSpPr>
            <p:nvPr/>
          </p:nvSpPr>
          <p:spPr bwMode="auto">
            <a:xfrm>
              <a:off x="43" y="9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336600"/>
                  </a:solidFill>
                  <a:ea typeface="隶书" pitchFamily="49" charset="-122"/>
                </a:rPr>
                <a:t>p+2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8" name="Text Box 103"/>
            <p:cNvSpPr>
              <a:spLocks noChangeArrowheads="1"/>
            </p:cNvSpPr>
            <p:nvPr/>
          </p:nvSpPr>
          <p:spPr bwMode="auto">
            <a:xfrm>
              <a:off x="0" y="0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6600"/>
                  </a:solidFill>
                  <a:ea typeface="隶书" pitchFamily="49" charset="-122"/>
                </a:rPr>
                <a:t>地址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29789" name="Text Box 104"/>
            <p:cNvSpPr>
              <a:spLocks noChangeArrowheads="1"/>
            </p:cNvSpPr>
            <p:nvPr/>
          </p:nvSpPr>
          <p:spPr bwMode="auto">
            <a:xfrm>
              <a:off x="1440" y="36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元素</a:t>
              </a:r>
              <a:endParaRPr lang="zh-CN" altLang="en-US"/>
            </a:p>
          </p:txBody>
        </p:sp>
        <p:sp>
          <p:nvSpPr>
            <p:cNvPr id="29790" name="Text Box 105"/>
            <p:cNvSpPr>
              <a:spLocks noChangeArrowheads="1"/>
            </p:cNvSpPr>
            <p:nvPr/>
          </p:nvSpPr>
          <p:spPr bwMode="auto">
            <a:xfrm>
              <a:off x="564" y="2676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指针法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29791" name="Group 106"/>
            <p:cNvGrpSpPr>
              <a:grpSpLocks/>
            </p:cNvGrpSpPr>
            <p:nvPr/>
          </p:nvGrpSpPr>
          <p:grpSpPr bwMode="auto">
            <a:xfrm>
              <a:off x="1315" y="528"/>
              <a:ext cx="732" cy="1428"/>
              <a:chOff x="0" y="0"/>
              <a:chExt cx="732" cy="1428"/>
            </a:xfrm>
          </p:grpSpPr>
          <p:sp>
            <p:nvSpPr>
              <p:cNvPr id="29792" name="Text Box 107"/>
              <p:cNvSpPr>
                <a:spLocks noChangeArrowheads="1"/>
              </p:cNvSpPr>
              <p:nvPr/>
            </p:nvSpPr>
            <p:spPr bwMode="auto">
              <a:xfrm>
                <a:off x="212" y="0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*p</a:t>
                </a:r>
                <a:endParaRPr lang="zh-CN" altLang="en-US"/>
              </a:p>
            </p:txBody>
          </p:sp>
          <p:sp>
            <p:nvSpPr>
              <p:cNvPr id="29793" name="Text Box 108"/>
              <p:cNvSpPr>
                <a:spLocks noChangeArrowheads="1"/>
              </p:cNvSpPr>
              <p:nvPr/>
            </p:nvSpPr>
            <p:spPr bwMode="auto">
              <a:xfrm>
                <a:off x="46" y="226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*(p+1)</a:t>
                </a:r>
                <a:endParaRPr lang="zh-CN" altLang="en-US"/>
              </a:p>
            </p:txBody>
          </p:sp>
          <p:sp>
            <p:nvSpPr>
              <p:cNvPr id="29794" name="Text Box 109"/>
              <p:cNvSpPr>
                <a:spLocks noChangeArrowheads="1"/>
              </p:cNvSpPr>
              <p:nvPr/>
            </p:nvSpPr>
            <p:spPr bwMode="auto">
              <a:xfrm>
                <a:off x="46" y="452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*(p+2)</a:t>
                </a:r>
                <a:endParaRPr lang="zh-CN" altLang="en-US"/>
              </a:p>
            </p:txBody>
          </p:sp>
          <p:sp>
            <p:nvSpPr>
              <p:cNvPr id="29795" name="Text Box 110"/>
              <p:cNvSpPr>
                <a:spLocks noChangeArrowheads="1"/>
              </p:cNvSpPr>
              <p:nvPr/>
            </p:nvSpPr>
            <p:spPr bwMode="auto">
              <a:xfrm>
                <a:off x="308" y="67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>
                  <a:solidFill>
                    <a:srgbClr val="0000FF"/>
                  </a:solidFill>
                  <a:ea typeface="隶书" pitchFamily="49" charset="-122"/>
                </a:endParaRPr>
              </a:p>
            </p:txBody>
          </p:sp>
          <p:sp>
            <p:nvSpPr>
              <p:cNvPr id="29796" name="Text Box 111"/>
              <p:cNvSpPr>
                <a:spLocks noChangeArrowheads="1"/>
              </p:cNvSpPr>
              <p:nvPr/>
            </p:nvSpPr>
            <p:spPr bwMode="auto">
              <a:xfrm>
                <a:off x="0" y="114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*(p+9)</a:t>
                </a:r>
                <a:endParaRPr lang="zh-CN" altLang="en-US"/>
              </a:p>
            </p:txBody>
          </p:sp>
        </p:grpSp>
      </p:grpSp>
      <p:sp>
        <p:nvSpPr>
          <p:cNvPr id="29797" name="Rectangle 113"/>
          <p:cNvSpPr>
            <a:spLocks/>
          </p:cNvSpPr>
          <p:nvPr/>
        </p:nvSpPr>
        <p:spPr bwMode="auto">
          <a:xfrm>
            <a:off x="2114550" y="5791200"/>
            <a:ext cx="39243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9798" name="Group 114"/>
          <p:cNvGrpSpPr>
            <a:grpSpLocks/>
          </p:cNvGrpSpPr>
          <p:nvPr/>
        </p:nvGrpSpPr>
        <p:grpSpPr bwMode="auto">
          <a:xfrm>
            <a:off x="3768725" y="1809750"/>
            <a:ext cx="1162050" cy="2266950"/>
            <a:chOff x="0" y="0"/>
            <a:chExt cx="732" cy="1428"/>
          </a:xfrm>
        </p:grpSpPr>
        <p:sp>
          <p:nvSpPr>
            <p:cNvPr id="29799" name="Text Box 115"/>
            <p:cNvSpPr>
              <a:spLocks noChangeArrowheads="1"/>
            </p:cNvSpPr>
            <p:nvPr/>
          </p:nvSpPr>
          <p:spPr bwMode="auto">
            <a:xfrm>
              <a:off x="217" y="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*a</a:t>
              </a:r>
              <a:endParaRPr lang="zh-CN" altLang="en-US"/>
            </a:p>
          </p:txBody>
        </p:sp>
        <p:sp>
          <p:nvSpPr>
            <p:cNvPr id="29800" name="Text Box 116"/>
            <p:cNvSpPr>
              <a:spLocks noChangeArrowheads="1"/>
            </p:cNvSpPr>
            <p:nvPr/>
          </p:nvSpPr>
          <p:spPr bwMode="auto">
            <a:xfrm>
              <a:off x="51" y="226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*(a+1)</a:t>
              </a:r>
              <a:endParaRPr lang="zh-CN" altLang="en-US"/>
            </a:p>
          </p:txBody>
        </p:sp>
        <p:sp>
          <p:nvSpPr>
            <p:cNvPr id="29801" name="Text Box 117"/>
            <p:cNvSpPr>
              <a:spLocks noChangeArrowheads="1"/>
            </p:cNvSpPr>
            <p:nvPr/>
          </p:nvSpPr>
          <p:spPr bwMode="auto">
            <a:xfrm>
              <a:off x="51" y="452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*(a+2)</a:t>
              </a:r>
              <a:endParaRPr lang="zh-CN" altLang="en-US"/>
            </a:p>
          </p:txBody>
        </p:sp>
        <p:sp>
          <p:nvSpPr>
            <p:cNvPr id="29802" name="Text Box 118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FF9900"/>
                </a:solidFill>
                <a:ea typeface="隶书" pitchFamily="49" charset="-122"/>
              </a:endParaRPr>
            </a:p>
          </p:txBody>
        </p:sp>
        <p:sp>
          <p:nvSpPr>
            <p:cNvPr id="29803" name="Text Box 119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7A77"/>
                  </a:solidFill>
                  <a:ea typeface="隶书" pitchFamily="49" charset="-122"/>
                </a:rPr>
                <a:t>*(a+9)</a:t>
              </a:r>
              <a:endParaRPr lang="zh-CN" altLang="en-US"/>
            </a:p>
          </p:txBody>
        </p:sp>
      </p:grpSp>
      <p:grpSp>
        <p:nvGrpSpPr>
          <p:cNvPr id="29804" name="Group 120"/>
          <p:cNvGrpSpPr>
            <a:grpSpLocks/>
          </p:cNvGrpSpPr>
          <p:nvPr/>
        </p:nvGrpSpPr>
        <p:grpSpPr bwMode="auto">
          <a:xfrm>
            <a:off x="7981950" y="1866900"/>
            <a:ext cx="1162050" cy="2266950"/>
            <a:chOff x="0" y="0"/>
            <a:chExt cx="732" cy="1428"/>
          </a:xfrm>
        </p:grpSpPr>
        <p:sp>
          <p:nvSpPr>
            <p:cNvPr id="29805" name="Text Box 121"/>
            <p:cNvSpPr>
              <a:spLocks noChangeArrowheads="1"/>
            </p:cNvSpPr>
            <p:nvPr/>
          </p:nvSpPr>
          <p:spPr bwMode="auto">
            <a:xfrm>
              <a:off x="147" y="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p[0]</a:t>
              </a:r>
              <a:endParaRPr lang="zh-CN" altLang="en-US"/>
            </a:p>
          </p:txBody>
        </p:sp>
        <p:sp>
          <p:nvSpPr>
            <p:cNvPr id="29806" name="Text Box 122"/>
            <p:cNvSpPr>
              <a:spLocks noChangeArrowheads="1"/>
            </p:cNvSpPr>
            <p:nvPr/>
          </p:nvSpPr>
          <p:spPr bwMode="auto">
            <a:xfrm>
              <a:off x="147" y="226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p[1]</a:t>
              </a:r>
              <a:endParaRPr lang="zh-CN" altLang="en-US"/>
            </a:p>
          </p:txBody>
        </p:sp>
        <p:sp>
          <p:nvSpPr>
            <p:cNvPr id="29807" name="Text Box 123"/>
            <p:cNvSpPr>
              <a:spLocks noChangeArrowheads="1"/>
            </p:cNvSpPr>
            <p:nvPr/>
          </p:nvSpPr>
          <p:spPr bwMode="auto">
            <a:xfrm>
              <a:off x="147" y="452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p[2]</a:t>
              </a:r>
              <a:endParaRPr lang="zh-CN" altLang="en-US"/>
            </a:p>
          </p:txBody>
        </p:sp>
        <p:sp>
          <p:nvSpPr>
            <p:cNvPr id="29808" name="Text Box 124"/>
            <p:cNvSpPr>
              <a:spLocks noChangeArrowheads="1"/>
            </p:cNvSpPr>
            <p:nvPr/>
          </p:nvSpPr>
          <p:spPr bwMode="auto">
            <a:xfrm>
              <a:off x="308" y="678"/>
              <a:ext cx="1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>
                <a:solidFill>
                  <a:srgbClr val="990000"/>
                </a:solidFill>
                <a:ea typeface="隶书" pitchFamily="49" charset="-122"/>
              </a:endParaRPr>
            </a:p>
          </p:txBody>
        </p:sp>
        <p:sp>
          <p:nvSpPr>
            <p:cNvPr id="29809" name="Text Box 125"/>
            <p:cNvSpPr>
              <a:spLocks noChangeArrowheads="1"/>
            </p:cNvSpPr>
            <p:nvPr/>
          </p:nvSpPr>
          <p:spPr bwMode="auto">
            <a:xfrm>
              <a:off x="0" y="114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p[9]</a:t>
              </a:r>
              <a:endParaRPr lang="zh-CN" altLang="en-US"/>
            </a:p>
          </p:txBody>
        </p:sp>
      </p:grpSp>
      <p:sp>
        <p:nvSpPr>
          <p:cNvPr id="29810" name="Rectangle 127"/>
          <p:cNvSpPr>
            <a:spLocks noChangeArrowheads="1"/>
          </p:cNvSpPr>
          <p:nvPr/>
        </p:nvSpPr>
        <p:spPr bwMode="auto">
          <a:xfrm>
            <a:off x="0" y="260350"/>
            <a:ext cx="3851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数组元素的引用</a:t>
            </a:r>
            <a:endParaRPr lang="zh-CN" altLang="en-US"/>
          </a:p>
        </p:txBody>
      </p:sp>
      <p:sp>
        <p:nvSpPr>
          <p:cNvPr id="29811" name="Rectangle 57"/>
          <p:cNvSpPr>
            <a:spLocks/>
          </p:cNvSpPr>
          <p:nvPr/>
        </p:nvSpPr>
        <p:spPr bwMode="auto">
          <a:xfrm>
            <a:off x="3603625" y="517525"/>
            <a:ext cx="5095875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数组名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是表示数组</a:t>
            </a:r>
            <a:r>
              <a:rPr lang="zh-CN" altLang="en-US">
                <a:solidFill>
                  <a:srgbClr val="336600"/>
                </a:solidFill>
                <a:ea typeface="隶书" pitchFamily="49" charset="-122"/>
              </a:rPr>
              <a:t>首地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址的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地址常量</a:t>
            </a:r>
            <a:endParaRPr lang="zh-CN" altLang="en-US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29812" name="圆角矩形 1"/>
          <p:cNvSpPr>
            <a:spLocks/>
          </p:cNvSpPr>
          <p:nvPr/>
        </p:nvSpPr>
        <p:spPr bwMode="auto">
          <a:xfrm>
            <a:off x="7235825" y="4581525"/>
            <a:ext cx="1781175" cy="170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a[10];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int *p;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p=&amp;a[0];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p=a;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7" grpId="0" bldLvl="0" animBg="1" autoUpdateAnimBg="0"/>
      <p:bldP spid="29811" grpId="0" bldLvl="0" animBg="1" autoUpdateAnimBg="0"/>
      <p:bldP spid="2981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D8CF9BF-5F0B-48CC-A939-EA82E67AB60D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25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0" y="6543675"/>
            <a:ext cx="4797425" cy="314325"/>
            <a:chOff x="0" y="0"/>
            <a:chExt cx="3022" cy="198"/>
          </a:xfrm>
        </p:grpSpPr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0726" name="AutoShape 6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8000"/>
              </a:solidFill>
              <a:ln w="9525" cmpd="sng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0727" name="Text Box 7"/>
            <p:cNvSpPr>
              <a:spLocks noChangeArrowheads="1"/>
            </p:cNvSpPr>
            <p:nvPr/>
          </p:nvSpPr>
          <p:spPr bwMode="auto">
            <a:xfrm>
              <a:off x="168" y="0"/>
              <a:ext cx="2549" cy="198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ea typeface="楷体_GB2312" pitchFamily="1" charset="-122"/>
                </a:rPr>
                <a:t>西安电子科技大学  </a:t>
              </a:r>
              <a:r>
                <a:rPr lang="en-US" sz="1400" b="1">
                  <a:solidFill>
                    <a:schemeClr val="bg1"/>
                  </a:solidFill>
                  <a:ea typeface="楷体_GB2312" pitchFamily="1" charset="-122"/>
                </a:rPr>
                <a:t>Xidian University</a:t>
              </a:r>
              <a:endParaRPr lang="zh-CN" alt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9950" y="1816100"/>
            <a:ext cx="2351088" cy="3771900"/>
            <a:chOff x="0" y="0"/>
            <a:chExt cx="1481" cy="2376"/>
          </a:xfrm>
        </p:grpSpPr>
        <p:grpSp>
          <p:nvGrpSpPr>
            <p:cNvPr id="30729" name="Group 16"/>
            <p:cNvGrpSpPr>
              <a:grpSpLocks/>
            </p:cNvGrpSpPr>
            <p:nvPr/>
          </p:nvGrpSpPr>
          <p:grpSpPr bwMode="auto">
            <a:xfrm>
              <a:off x="545" y="0"/>
              <a:ext cx="936" cy="2376"/>
              <a:chOff x="0" y="0"/>
              <a:chExt cx="936" cy="2376"/>
            </a:xfrm>
          </p:grpSpPr>
          <p:grpSp>
            <p:nvGrpSpPr>
              <p:cNvPr id="30730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936" cy="2376"/>
                <a:chOff x="0" y="0"/>
                <a:chExt cx="936" cy="2376"/>
              </a:xfrm>
            </p:grpSpPr>
            <p:sp>
              <p:nvSpPr>
                <p:cNvPr id="30731" name="AutoShape 18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30732" name="Line 19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3" name="Line 20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4" name="Line 21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5" name="Line 22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6" name="Line 23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7" name="Line 24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8" name="Line 25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39" name="Line 26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0" name="Line 27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28"/>
              <p:cNvGrpSpPr>
                <a:grpSpLocks/>
              </p:cNvGrpSpPr>
              <p:nvPr/>
            </p:nvGrpSpPr>
            <p:grpSpPr bwMode="auto">
              <a:xfrm>
                <a:off x="0" y="420"/>
                <a:ext cx="60" cy="1368"/>
                <a:chOff x="0" y="0"/>
                <a:chExt cx="60" cy="1368"/>
              </a:xfrm>
            </p:grpSpPr>
            <p:sp>
              <p:nvSpPr>
                <p:cNvPr id="30742" name="Line 2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3" name="Line 3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4" name="Line 3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5" name="Line 3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6" name="Line 3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7" name="Line 3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48" name="Line 3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9" name="Group 36"/>
              <p:cNvGrpSpPr>
                <a:grpSpLocks/>
              </p:cNvGrpSpPr>
              <p:nvPr/>
            </p:nvGrpSpPr>
            <p:grpSpPr bwMode="auto">
              <a:xfrm>
                <a:off x="864" y="432"/>
                <a:ext cx="60" cy="1368"/>
                <a:chOff x="0" y="0"/>
                <a:chExt cx="60" cy="1368"/>
              </a:xfrm>
            </p:grpSpPr>
            <p:sp>
              <p:nvSpPr>
                <p:cNvPr id="30750" name="Line 3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1" name="Line 38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2" name="Line 39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3" name="Line 40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4" name="Line 41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5" name="Line 42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56" name="Line 43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57" name="Group 44"/>
            <p:cNvGrpSpPr>
              <a:grpSpLocks/>
            </p:cNvGrpSpPr>
            <p:nvPr/>
          </p:nvGrpSpPr>
          <p:grpSpPr bwMode="auto">
            <a:xfrm>
              <a:off x="0" y="276"/>
              <a:ext cx="732" cy="1188"/>
              <a:chOff x="0" y="0"/>
              <a:chExt cx="732" cy="1188"/>
            </a:xfrm>
          </p:grpSpPr>
          <p:sp>
            <p:nvSpPr>
              <p:cNvPr id="30758" name="Text Box 45"/>
              <p:cNvSpPr>
                <a:spLocks noChangeArrowheads="1"/>
              </p:cNvSpPr>
              <p:nvPr/>
            </p:nvSpPr>
            <p:spPr bwMode="auto">
              <a:xfrm>
                <a:off x="154" y="0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0759" name="Text Box 46"/>
              <p:cNvSpPr>
                <a:spLocks noChangeArrowheads="1"/>
              </p:cNvSpPr>
              <p:nvPr/>
            </p:nvSpPr>
            <p:spPr bwMode="auto">
              <a:xfrm>
                <a:off x="154" y="226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0760" name="Text Box 47"/>
              <p:cNvSpPr>
                <a:spLocks noChangeArrowheads="1"/>
              </p:cNvSpPr>
              <p:nvPr/>
            </p:nvSpPr>
            <p:spPr bwMode="auto">
              <a:xfrm>
                <a:off x="154" y="45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0761" name="Text Box 48"/>
              <p:cNvSpPr>
                <a:spLocks noChangeArrowheads="1"/>
              </p:cNvSpPr>
              <p:nvPr/>
            </p:nvSpPr>
            <p:spPr bwMode="auto">
              <a:xfrm>
                <a:off x="154" y="67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0762" name="Text Box 49"/>
              <p:cNvSpPr>
                <a:spLocks noChangeArrowheads="1"/>
              </p:cNvSpPr>
              <p:nvPr/>
            </p:nvSpPr>
            <p:spPr bwMode="auto">
              <a:xfrm>
                <a:off x="0" y="900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a[4]</a:t>
                </a:r>
                <a:endParaRPr lang="zh-CN" altLang="en-US"/>
              </a:p>
            </p:txBody>
          </p:sp>
        </p:grpSp>
      </p:grpSp>
      <p:sp>
        <p:nvSpPr>
          <p:cNvPr id="30763" name="Text Box 51"/>
          <p:cNvSpPr>
            <a:spLocks noChangeArrowheads="1"/>
          </p:cNvSpPr>
          <p:nvPr/>
        </p:nvSpPr>
        <p:spPr bwMode="auto">
          <a:xfrm>
            <a:off x="823913" y="469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0764" name="Rectangle 52"/>
          <p:cNvSpPr>
            <a:spLocks noChangeArrowheads="1"/>
          </p:cNvSpPr>
          <p:nvPr/>
        </p:nvSpPr>
        <p:spPr bwMode="auto">
          <a:xfrm>
            <a:off x="446088" y="1181100"/>
            <a:ext cx="5248275" cy="52625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  int a[5],*p,i;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a[i]=i+1;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 p=a; // 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或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p=&amp;a[0];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printf("*(p+%d):%d\n",i,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printf("*(a+%d):%d\n",i,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printf("p[%d]:%d\n",i,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for(i=0;i&lt;5;i++)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	 printf("a[%d]:%d\n",i,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a[i]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grpSp>
        <p:nvGrpSpPr>
          <p:cNvPr id="30765" name="Group 54"/>
          <p:cNvGrpSpPr>
            <a:grpSpLocks/>
          </p:cNvGrpSpPr>
          <p:nvPr/>
        </p:nvGrpSpPr>
        <p:grpSpPr bwMode="auto">
          <a:xfrm>
            <a:off x="6978650" y="2235200"/>
            <a:ext cx="1162050" cy="1885950"/>
            <a:chOff x="0" y="0"/>
            <a:chExt cx="732" cy="1188"/>
          </a:xfrm>
        </p:grpSpPr>
        <p:sp>
          <p:nvSpPr>
            <p:cNvPr id="30766" name="Text Box 55"/>
            <p:cNvSpPr>
              <a:spLocks noChangeArrowheads="1"/>
            </p:cNvSpPr>
            <p:nvPr/>
          </p:nvSpPr>
          <p:spPr bwMode="auto">
            <a:xfrm>
              <a:off x="260" y="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1</a:t>
              </a:r>
              <a:endParaRPr lang="zh-CN" altLang="en-US"/>
            </a:p>
          </p:txBody>
        </p:sp>
        <p:sp>
          <p:nvSpPr>
            <p:cNvPr id="30767" name="Text Box 56"/>
            <p:cNvSpPr>
              <a:spLocks noChangeArrowheads="1"/>
            </p:cNvSpPr>
            <p:nvPr/>
          </p:nvSpPr>
          <p:spPr bwMode="auto">
            <a:xfrm>
              <a:off x="260" y="22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2</a:t>
              </a:r>
              <a:endParaRPr lang="zh-CN" altLang="en-US"/>
            </a:p>
          </p:txBody>
        </p:sp>
        <p:sp>
          <p:nvSpPr>
            <p:cNvPr id="30768" name="Text Box 57"/>
            <p:cNvSpPr>
              <a:spLocks noChangeArrowheads="1"/>
            </p:cNvSpPr>
            <p:nvPr/>
          </p:nvSpPr>
          <p:spPr bwMode="auto">
            <a:xfrm>
              <a:off x="260" y="4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3</a:t>
              </a:r>
              <a:endParaRPr lang="zh-CN" altLang="en-US"/>
            </a:p>
          </p:txBody>
        </p:sp>
        <p:sp>
          <p:nvSpPr>
            <p:cNvPr id="30769" name="Text Box 58"/>
            <p:cNvSpPr>
              <a:spLocks noChangeArrowheads="1"/>
            </p:cNvSpPr>
            <p:nvPr/>
          </p:nvSpPr>
          <p:spPr bwMode="auto">
            <a:xfrm>
              <a:off x="260" y="67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4</a:t>
              </a:r>
              <a:endParaRPr lang="zh-CN" altLang="en-US"/>
            </a:p>
          </p:txBody>
        </p:sp>
        <p:sp>
          <p:nvSpPr>
            <p:cNvPr id="30770" name="Text Box 59"/>
            <p:cNvSpPr>
              <a:spLocks noChangeArrowheads="1"/>
            </p:cNvSpPr>
            <p:nvPr/>
          </p:nvSpPr>
          <p:spPr bwMode="auto">
            <a:xfrm>
              <a:off x="0" y="900"/>
              <a:ext cx="7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ea typeface="隶书" pitchFamily="49" charset="-122"/>
                </a:rPr>
                <a:t>5</a:t>
              </a:r>
              <a:endParaRPr lang="zh-CN" altLang="en-US"/>
            </a:p>
          </p:txBody>
        </p:sp>
      </p:grpSp>
      <p:grpSp>
        <p:nvGrpSpPr>
          <p:cNvPr id="30771" name="Group 60"/>
          <p:cNvGrpSpPr>
            <a:grpSpLocks/>
          </p:cNvGrpSpPr>
          <p:nvPr/>
        </p:nvGrpSpPr>
        <p:grpSpPr bwMode="auto">
          <a:xfrm>
            <a:off x="8255000" y="2247900"/>
            <a:ext cx="777875" cy="463550"/>
            <a:chOff x="0" y="0"/>
            <a:chExt cx="490" cy="292"/>
          </a:xfrm>
        </p:grpSpPr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 flipH="1" flipV="1">
              <a:off x="0" y="158"/>
              <a:ext cx="237" cy="2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3" name="Text Box 62"/>
            <p:cNvSpPr>
              <a:spLocks noChangeArrowheads="1"/>
            </p:cNvSpPr>
            <p:nvPr/>
          </p:nvSpPr>
          <p:spPr bwMode="auto">
            <a:xfrm>
              <a:off x="279" y="0"/>
              <a:ext cx="2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</a:p>
          </p:txBody>
        </p:sp>
      </p:grpSp>
      <p:sp>
        <p:nvSpPr>
          <p:cNvPr id="30774" name="Rectangle 63"/>
          <p:cNvSpPr>
            <a:spLocks noChangeArrowheads="1"/>
          </p:cNvSpPr>
          <p:nvPr/>
        </p:nvSpPr>
        <p:spPr bwMode="auto">
          <a:xfrm>
            <a:off x="965200" y="596900"/>
            <a:ext cx="7772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 数组元素的引用方法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0775" name="Group 6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0776" name="Text Box 6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0777" name="Freeform 6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8" name="Rectangle 113"/>
          <p:cNvSpPr>
            <a:spLocks/>
          </p:cNvSpPr>
          <p:nvPr/>
        </p:nvSpPr>
        <p:spPr bwMode="auto">
          <a:xfrm>
            <a:off x="5045075" y="600075"/>
            <a:ext cx="3922713" cy="4635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336600"/>
                </a:solidFill>
                <a:sym typeface="Arial" pitchFamily="34" charset="0"/>
              </a:rPr>
              <a:t>a[i]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336600"/>
                </a:solidFill>
                <a:sym typeface="Arial" pitchFamily="34" charset="0"/>
              </a:rPr>
              <a:t> p[i]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*(p+i) </a:t>
            </a:r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*(a+i)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8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5"/>
          <p:cNvSpPr>
            <a:spLocks noChangeArrowheads="1"/>
          </p:cNvSpPr>
          <p:nvPr/>
        </p:nvSpPr>
        <p:spPr bwMode="auto">
          <a:xfrm>
            <a:off x="984250" y="806450"/>
            <a:ext cx="7283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a[]={1,2,3,4,5,6,7,8,9,10},*p=a,i;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数组元素地址的正确表示：</a:t>
            </a:r>
            <a:br>
              <a:rPr lang="zh-CN" altLang="en-US">
                <a:solidFill>
                  <a:srgbClr val="007A77"/>
                </a:solidFill>
                <a:sym typeface="Arial" pitchFamily="34" charset="0"/>
              </a:rPr>
            </a:b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&amp;(a+1)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B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a++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C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D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&amp;p[i]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1747" name="Text Box 16"/>
          <p:cNvSpPr>
            <a:spLocks noChangeArrowheads="1"/>
          </p:cNvSpPr>
          <p:nvPr/>
        </p:nvSpPr>
        <p:spPr bwMode="auto">
          <a:xfrm>
            <a:off x="8315325" y="1485900"/>
            <a:ext cx="407988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sz="32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31748" name="AutoShape 17"/>
          <p:cNvSpPr>
            <a:spLocks/>
          </p:cNvSpPr>
          <p:nvPr/>
        </p:nvSpPr>
        <p:spPr bwMode="auto">
          <a:xfrm>
            <a:off x="635000" y="2932113"/>
            <a:ext cx="8358188" cy="1571625"/>
          </a:xfrm>
          <a:prstGeom prst="wedgeRectCallout">
            <a:avLst>
              <a:gd name="adj1" fmla="val -7884"/>
              <a:gd name="adj2" fmla="val -114380"/>
            </a:avLst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数组名是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地址常量，允许以基地址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+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偏移量的形式表示数组。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p++,p--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a++,a--    (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，变量才允许自增、自减运算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a+1, *(a+2)    (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1750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1751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1752" name="Picture 23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508500"/>
            <a:ext cx="539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 autoUpdateAnimBg="0"/>
      <p:bldP spid="31748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F51B58F-F416-4DE4-B402-5CA4914BA7A6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2771" name="Rectangle 15"/>
          <p:cNvSpPr>
            <a:spLocks noChangeArrowheads="1"/>
          </p:cNvSpPr>
          <p:nvPr/>
        </p:nvSpPr>
        <p:spPr bwMode="auto">
          <a:xfrm>
            <a:off x="2319338" y="1168400"/>
            <a:ext cx="3068637" cy="37814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2772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2773" name="Text Box 19"/>
          <p:cNvSpPr>
            <a:spLocks noChangeArrowheads="1"/>
          </p:cNvSpPr>
          <p:nvPr/>
        </p:nvSpPr>
        <p:spPr bwMode="auto">
          <a:xfrm>
            <a:off x="2700338" y="340042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p=a;</a:t>
            </a:r>
            <a:endParaRPr lang="zh-CN" altLang="en-US"/>
          </a:p>
        </p:txBody>
      </p:sp>
      <p:grpSp>
        <p:nvGrpSpPr>
          <p:cNvPr id="32774" name="Group 21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0" y="0"/>
            <a:chExt cx="513" cy="250"/>
          </a:xfrm>
        </p:grpSpPr>
        <p:sp>
          <p:nvSpPr>
            <p:cNvPr id="32775" name="Line 2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Text Box 2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77" name="Group 24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0" y="0"/>
            <a:chExt cx="513" cy="250"/>
          </a:xfrm>
        </p:grpSpPr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2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780" name="组合 1"/>
          <p:cNvGrpSpPr>
            <a:grpSpLocks/>
          </p:cNvGrpSpPr>
          <p:nvPr/>
        </p:nvGrpSpPr>
        <p:grpSpPr bwMode="auto">
          <a:xfrm>
            <a:off x="6029325" y="1277938"/>
            <a:ext cx="2474913" cy="2971800"/>
            <a:chOff x="0" y="0"/>
            <a:chExt cx="2474913" cy="2971130"/>
          </a:xfrm>
        </p:grpSpPr>
        <p:sp>
          <p:nvSpPr>
            <p:cNvPr id="32781" name="Rectangle 28"/>
            <p:cNvSpPr>
              <a:spLocks noChangeArrowheads="1"/>
            </p:cNvSpPr>
            <p:nvPr/>
          </p:nvSpPr>
          <p:spPr bwMode="auto">
            <a:xfrm>
              <a:off x="798513" y="77118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795338" y="4835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795338" y="89626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795338" y="1310605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795338" y="1724943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3"/>
            <p:cNvSpPr>
              <a:spLocks noChangeShapeType="1"/>
            </p:cNvSpPr>
            <p:nvPr/>
          </p:nvSpPr>
          <p:spPr bwMode="auto">
            <a:xfrm>
              <a:off x="795338" y="2139280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4"/>
            <p:cNvSpPr>
              <a:spLocks noChangeShapeType="1"/>
            </p:cNvSpPr>
            <p:nvPr/>
          </p:nvSpPr>
          <p:spPr bwMode="auto">
            <a:xfrm>
              <a:off x="795338" y="2553618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35"/>
            <p:cNvSpPr>
              <a:spLocks noChangeArrowheads="1"/>
            </p:cNvSpPr>
            <p:nvPr/>
          </p:nvSpPr>
          <p:spPr bwMode="auto">
            <a:xfrm>
              <a:off x="1358900" y="691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789" name="Text Box 36"/>
            <p:cNvSpPr>
              <a:spLocks noChangeArrowheads="1"/>
            </p:cNvSpPr>
            <p:nvPr/>
          </p:nvSpPr>
          <p:spPr bwMode="auto">
            <a:xfrm>
              <a:off x="1358900" y="481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2790" name="Text Box 37"/>
            <p:cNvSpPr>
              <a:spLocks noChangeArrowheads="1"/>
            </p:cNvSpPr>
            <p:nvPr/>
          </p:nvSpPr>
          <p:spPr bwMode="auto">
            <a:xfrm>
              <a:off x="1358900" y="896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1" name="Text Box 38"/>
            <p:cNvSpPr>
              <a:spLocks noChangeArrowheads="1"/>
            </p:cNvSpPr>
            <p:nvPr/>
          </p:nvSpPr>
          <p:spPr bwMode="auto">
            <a:xfrm>
              <a:off x="1358900" y="131060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792" name="Text Box 39"/>
            <p:cNvSpPr>
              <a:spLocks noChangeArrowheads="1"/>
            </p:cNvSpPr>
            <p:nvPr/>
          </p:nvSpPr>
          <p:spPr bwMode="auto">
            <a:xfrm>
              <a:off x="1358900" y="172494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3" name="Text Box 40"/>
            <p:cNvSpPr>
              <a:spLocks noChangeArrowheads="1"/>
            </p:cNvSpPr>
            <p:nvPr/>
          </p:nvSpPr>
          <p:spPr bwMode="auto">
            <a:xfrm>
              <a:off x="1358900" y="21392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2794" name="Text Box 41"/>
            <p:cNvSpPr>
              <a:spLocks noChangeArrowheads="1"/>
            </p:cNvSpPr>
            <p:nvPr/>
          </p:nvSpPr>
          <p:spPr bwMode="auto">
            <a:xfrm>
              <a:off x="1358900" y="25536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5" name="Text Box 42"/>
            <p:cNvSpPr>
              <a:spLocks noChangeArrowheads="1"/>
            </p:cNvSpPr>
            <p:nvPr/>
          </p:nvSpPr>
          <p:spPr bwMode="auto">
            <a:xfrm>
              <a:off x="2163763" y="628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2796" name="Text Box 43"/>
            <p:cNvSpPr>
              <a:spLocks noChangeArrowheads="1"/>
            </p:cNvSpPr>
            <p:nvPr/>
          </p:nvSpPr>
          <p:spPr bwMode="auto">
            <a:xfrm>
              <a:off x="2163763" y="47558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2797" name="Text Box 44"/>
            <p:cNvSpPr>
              <a:spLocks noChangeArrowheads="1"/>
            </p:cNvSpPr>
            <p:nvPr/>
          </p:nvSpPr>
          <p:spPr bwMode="auto">
            <a:xfrm>
              <a:off x="2163763" y="88991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2798" name="Text Box 45"/>
            <p:cNvSpPr>
              <a:spLocks noChangeArrowheads="1"/>
            </p:cNvSpPr>
            <p:nvPr/>
          </p:nvSpPr>
          <p:spPr bwMode="auto">
            <a:xfrm>
              <a:off x="2163763" y="130425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2799" name="Text Box 46"/>
            <p:cNvSpPr>
              <a:spLocks noChangeArrowheads="1"/>
            </p:cNvSpPr>
            <p:nvPr/>
          </p:nvSpPr>
          <p:spPr bwMode="auto">
            <a:xfrm>
              <a:off x="2163763" y="1718593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2800" name="Text Box 47"/>
            <p:cNvSpPr>
              <a:spLocks noChangeArrowheads="1"/>
            </p:cNvSpPr>
            <p:nvPr/>
          </p:nvSpPr>
          <p:spPr bwMode="auto">
            <a:xfrm>
              <a:off x="2163763" y="213293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2801" name="Text Box 48"/>
            <p:cNvSpPr>
              <a:spLocks noChangeArrowheads="1"/>
            </p:cNvSpPr>
            <p:nvPr/>
          </p:nvSpPr>
          <p:spPr bwMode="auto">
            <a:xfrm>
              <a:off x="2163763" y="2547268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2802" name="Line 49"/>
            <p:cNvSpPr>
              <a:spLocks noChangeShapeType="1"/>
            </p:cNvSpPr>
            <p:nvPr/>
          </p:nvSpPr>
          <p:spPr bwMode="auto">
            <a:xfrm>
              <a:off x="233363" y="25558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0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32804" name="Group 51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0" y="0"/>
            <a:chExt cx="513" cy="250"/>
          </a:xfrm>
        </p:grpSpPr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Text Box 5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07" name="Group 54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0" y="0"/>
            <a:chExt cx="513" cy="250"/>
          </a:xfrm>
        </p:grpSpPr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Text Box 5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0" name="Group 57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0" y="0"/>
            <a:chExt cx="513" cy="250"/>
          </a:xfrm>
        </p:grpSpPr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Text Box 5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3" name="Group 60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0" y="0"/>
            <a:chExt cx="513" cy="250"/>
          </a:xfrm>
        </p:grpSpPr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Text Box 6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6" name="Group 63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0" y="0"/>
            <a:chExt cx="513" cy="250"/>
          </a:xfrm>
        </p:grpSpPr>
        <p:sp>
          <p:nvSpPr>
            <p:cNvPr id="32817" name="Line 64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Text Box 65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2819" name="Group 66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0" y="0"/>
            <a:chExt cx="513" cy="250"/>
          </a:xfrm>
        </p:grpSpPr>
        <p:sp>
          <p:nvSpPr>
            <p:cNvPr id="32820" name="Line 67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32822" name="AutoShape 69"/>
          <p:cNvSpPr>
            <a:spLocks/>
          </p:cNvSpPr>
          <p:nvPr/>
        </p:nvSpPr>
        <p:spPr bwMode="auto">
          <a:xfrm>
            <a:off x="5387975" y="4652963"/>
            <a:ext cx="3443288" cy="1430337"/>
          </a:xfrm>
          <a:prstGeom prst="wedgeEllipseCallout">
            <a:avLst>
              <a:gd name="adj1" fmla="val 5708"/>
              <a:gd name="adj2" fmla="val -75167"/>
            </a:avLst>
          </a:prstGeom>
          <a:solidFill>
            <a:srgbClr val="FFFF00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指针变量指到</a:t>
            </a:r>
            <a:r>
              <a:rPr lang="zh-CN" altLang="en-US" sz="2000">
                <a:solidFill>
                  <a:schemeClr val="accent2"/>
                </a:solidFill>
                <a:ea typeface="隶书" pitchFamily="49" charset="-122"/>
              </a:rPr>
              <a:t>数组后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的内存单元</a:t>
            </a:r>
            <a:r>
              <a:rPr lang="en-US" sz="2000">
                <a:solidFill>
                  <a:srgbClr val="007A77"/>
                </a:solidFill>
                <a:ea typeface="隶书" pitchFamily="49" charset="-122"/>
              </a:rPr>
              <a:t>,</a:t>
            </a:r>
            <a:r>
              <a:rPr lang="zh-CN" altLang="en-US" sz="2000">
                <a:solidFill>
                  <a:srgbClr val="007A77"/>
                </a:solidFill>
                <a:ea typeface="隶书" pitchFamily="49" charset="-122"/>
              </a:rPr>
              <a:t>系统并不认为非法</a:t>
            </a:r>
          </a:p>
        </p:txBody>
      </p:sp>
      <p:sp>
        <p:nvSpPr>
          <p:cNvPr id="32823" name="Rectangle 70"/>
          <p:cNvSpPr>
            <a:spLocks noChangeArrowheads="1"/>
          </p:cNvSpPr>
          <p:nvPr/>
        </p:nvSpPr>
        <p:spPr bwMode="auto">
          <a:xfrm>
            <a:off x="1066800" y="381000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</a:t>
            </a: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 注意指针的当前值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2824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2825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2826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 autoUpdateAnimBg="0"/>
      <p:bldP spid="32773" grpId="0" build="p" bldLvl="0" autoUpdateAnimBg="0"/>
      <p:bldP spid="3282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ChangeArrowheads="1"/>
          </p:cNvSpPr>
          <p:nvPr/>
        </p:nvSpPr>
        <p:spPr bwMode="auto">
          <a:xfrm>
            <a:off x="323850" y="620713"/>
            <a:ext cx="3163888" cy="34163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i,*p,a[7];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p=a;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= 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>
                <a:solidFill>
                  <a:srgbClr val="FF0000"/>
                </a:solidFill>
                <a:sym typeface="Arial" pitchFamily="34" charset="0"/>
              </a:rPr>
              <a:t>p=a;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for(i=0;i&lt;7;i++)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*p++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3795" name="Text Box 18"/>
          <p:cNvSpPr>
            <a:spLocks noChangeArrowheads="1"/>
          </p:cNvSpPr>
          <p:nvPr/>
        </p:nvSpPr>
        <p:spPr bwMode="auto">
          <a:xfrm>
            <a:off x="757238" y="24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6594475" y="1052513"/>
            <a:ext cx="2370138" cy="2746375"/>
            <a:chOff x="0" y="0"/>
            <a:chExt cx="2479675" cy="2971130"/>
          </a:xfrm>
        </p:grpSpPr>
        <p:grpSp>
          <p:nvGrpSpPr>
            <p:cNvPr id="33797" name="Group 24"/>
            <p:cNvGrpSpPr>
              <a:grpSpLocks/>
            </p:cNvGrpSpPr>
            <p:nvPr/>
          </p:nvGrpSpPr>
          <p:grpSpPr bwMode="auto">
            <a:xfrm>
              <a:off x="0" y="136525"/>
              <a:ext cx="814387" cy="396875"/>
              <a:chOff x="0" y="0"/>
              <a:chExt cx="513" cy="250"/>
            </a:xfrm>
          </p:grpSpPr>
          <p:sp>
            <p:nvSpPr>
              <p:cNvPr id="33798" name="Line 25"/>
              <p:cNvSpPr>
                <a:spLocks noChangeShapeType="1"/>
              </p:cNvSpPr>
              <p:nvPr/>
            </p:nvSpPr>
            <p:spPr bwMode="auto">
              <a:xfrm>
                <a:off x="147" y="149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799" name="Text Box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p</a:t>
                </a:r>
                <a:endParaRPr lang="zh-CN" altLang="en-US"/>
              </a:p>
            </p:txBody>
          </p:sp>
        </p:grpSp>
        <p:grpSp>
          <p:nvGrpSpPr>
            <p:cNvPr id="33800" name="组合 1"/>
            <p:cNvGrpSpPr>
              <a:grpSpLocks/>
            </p:cNvGrpSpPr>
            <p:nvPr/>
          </p:nvGrpSpPr>
          <p:grpSpPr bwMode="auto">
            <a:xfrm>
              <a:off x="4762" y="0"/>
              <a:ext cx="2474913" cy="2971130"/>
              <a:chOff x="0" y="0"/>
              <a:chExt cx="2474913" cy="2971130"/>
            </a:xfrm>
          </p:grpSpPr>
          <p:sp>
            <p:nvSpPr>
              <p:cNvPr id="33801" name="Rectangle 28"/>
              <p:cNvSpPr>
                <a:spLocks noChangeArrowheads="1"/>
              </p:cNvSpPr>
              <p:nvPr/>
            </p:nvSpPr>
            <p:spPr bwMode="auto">
              <a:xfrm>
                <a:off x="798513" y="77118"/>
                <a:ext cx="1428750" cy="289401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3802" name="Line 29"/>
              <p:cNvSpPr>
                <a:spLocks noChangeShapeType="1"/>
              </p:cNvSpPr>
              <p:nvPr/>
            </p:nvSpPr>
            <p:spPr bwMode="auto">
              <a:xfrm>
                <a:off x="795338" y="4835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Line 30"/>
              <p:cNvSpPr>
                <a:spLocks noChangeShapeType="1"/>
              </p:cNvSpPr>
              <p:nvPr/>
            </p:nvSpPr>
            <p:spPr bwMode="auto">
              <a:xfrm>
                <a:off x="795338" y="89626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4" name="Line 31"/>
              <p:cNvSpPr>
                <a:spLocks noChangeShapeType="1"/>
              </p:cNvSpPr>
              <p:nvPr/>
            </p:nvSpPr>
            <p:spPr bwMode="auto">
              <a:xfrm>
                <a:off x="795338" y="1310605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Line 32"/>
              <p:cNvSpPr>
                <a:spLocks noChangeShapeType="1"/>
              </p:cNvSpPr>
              <p:nvPr/>
            </p:nvSpPr>
            <p:spPr bwMode="auto">
              <a:xfrm>
                <a:off x="795338" y="1724943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6" name="Line 33"/>
              <p:cNvSpPr>
                <a:spLocks noChangeShapeType="1"/>
              </p:cNvSpPr>
              <p:nvPr/>
            </p:nvSpPr>
            <p:spPr bwMode="auto">
              <a:xfrm>
                <a:off x="795338" y="2139280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34"/>
              <p:cNvSpPr>
                <a:spLocks noChangeShapeType="1"/>
              </p:cNvSpPr>
              <p:nvPr/>
            </p:nvSpPr>
            <p:spPr bwMode="auto">
              <a:xfrm>
                <a:off x="795338" y="2553618"/>
                <a:ext cx="14287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8" name="Text Box 35"/>
              <p:cNvSpPr>
                <a:spLocks noChangeArrowheads="1"/>
              </p:cNvSpPr>
              <p:nvPr/>
            </p:nvSpPr>
            <p:spPr bwMode="auto">
              <a:xfrm>
                <a:off x="1358900" y="691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09" name="Text Box 36"/>
              <p:cNvSpPr>
                <a:spLocks noChangeArrowheads="1"/>
              </p:cNvSpPr>
              <p:nvPr/>
            </p:nvSpPr>
            <p:spPr bwMode="auto">
              <a:xfrm>
                <a:off x="1358900" y="48193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0" name="Text Box 37"/>
              <p:cNvSpPr>
                <a:spLocks noChangeArrowheads="1"/>
              </p:cNvSpPr>
              <p:nvPr/>
            </p:nvSpPr>
            <p:spPr bwMode="auto">
              <a:xfrm>
                <a:off x="1358900" y="89626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1" name="Text Box 38"/>
              <p:cNvSpPr>
                <a:spLocks noChangeArrowheads="1"/>
              </p:cNvSpPr>
              <p:nvPr/>
            </p:nvSpPr>
            <p:spPr bwMode="auto">
              <a:xfrm>
                <a:off x="1358900" y="1310605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2" name="Text Box 39"/>
              <p:cNvSpPr>
                <a:spLocks noChangeArrowheads="1"/>
              </p:cNvSpPr>
              <p:nvPr/>
            </p:nvSpPr>
            <p:spPr bwMode="auto">
              <a:xfrm>
                <a:off x="1358900" y="172494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13" name="Text Box 40"/>
              <p:cNvSpPr>
                <a:spLocks noChangeArrowheads="1"/>
              </p:cNvSpPr>
              <p:nvPr/>
            </p:nvSpPr>
            <p:spPr bwMode="auto">
              <a:xfrm>
                <a:off x="1358900" y="213928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14" name="Text Box 41"/>
              <p:cNvSpPr>
                <a:spLocks noChangeArrowheads="1"/>
              </p:cNvSpPr>
              <p:nvPr/>
            </p:nvSpPr>
            <p:spPr bwMode="auto">
              <a:xfrm>
                <a:off x="1358900" y="2553618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15" name="Text Box 42"/>
              <p:cNvSpPr>
                <a:spLocks noChangeArrowheads="1"/>
              </p:cNvSpPr>
              <p:nvPr/>
            </p:nvSpPr>
            <p:spPr bwMode="auto">
              <a:xfrm>
                <a:off x="2163763" y="628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16" name="Text Box 43"/>
              <p:cNvSpPr>
                <a:spLocks noChangeArrowheads="1"/>
              </p:cNvSpPr>
              <p:nvPr/>
            </p:nvSpPr>
            <p:spPr bwMode="auto">
              <a:xfrm>
                <a:off x="2163763" y="47558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17" name="Text Box 44"/>
              <p:cNvSpPr>
                <a:spLocks noChangeArrowheads="1"/>
              </p:cNvSpPr>
              <p:nvPr/>
            </p:nvSpPr>
            <p:spPr bwMode="auto">
              <a:xfrm>
                <a:off x="2163763" y="88991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18" name="Text Box 45"/>
              <p:cNvSpPr>
                <a:spLocks noChangeArrowheads="1"/>
              </p:cNvSpPr>
              <p:nvPr/>
            </p:nvSpPr>
            <p:spPr bwMode="auto">
              <a:xfrm>
                <a:off x="2163763" y="1304255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3819" name="Text Box 46"/>
              <p:cNvSpPr>
                <a:spLocks noChangeArrowheads="1"/>
              </p:cNvSpPr>
              <p:nvPr/>
            </p:nvSpPr>
            <p:spPr bwMode="auto">
              <a:xfrm>
                <a:off x="2163763" y="1718593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20" name="Text Box 47"/>
              <p:cNvSpPr>
                <a:spLocks noChangeArrowheads="1"/>
              </p:cNvSpPr>
              <p:nvPr/>
            </p:nvSpPr>
            <p:spPr bwMode="auto">
              <a:xfrm>
                <a:off x="2163763" y="2132930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21" name="Text Box 48"/>
              <p:cNvSpPr>
                <a:spLocks noChangeArrowheads="1"/>
              </p:cNvSpPr>
              <p:nvPr/>
            </p:nvSpPr>
            <p:spPr bwMode="auto">
              <a:xfrm>
                <a:off x="2163763" y="2547268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233363" y="255587"/>
                <a:ext cx="565150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Text Box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8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</p:grpSp>
      </p:grpSp>
      <p:sp>
        <p:nvSpPr>
          <p:cNvPr id="33824" name="Rectangle 70"/>
          <p:cNvSpPr>
            <a:spLocks noChangeArrowheads="1"/>
          </p:cNvSpPr>
          <p:nvPr/>
        </p:nvSpPr>
        <p:spPr bwMode="auto">
          <a:xfrm>
            <a:off x="87313" y="36513"/>
            <a:ext cx="7772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指针自增、自减运算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3825" name="Group 71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3826" name="Text Box 72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3827" name="Freeform 73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28" name="矩形 67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，后自增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829" name="矩形 3"/>
          <p:cNvSpPr>
            <a:spLocks noChangeArrowheads="1"/>
          </p:cNvSpPr>
          <p:nvPr/>
        </p:nvSpPr>
        <p:spPr bwMode="auto">
          <a:xfrm>
            <a:off x="87313" y="4148138"/>
            <a:ext cx="8904287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*p++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，等价于*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，即*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作为表达式的值，然后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p + 1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*(p++)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与*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作用不同。若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的初值为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，则*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(p++)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a[0]; p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++;</a:t>
            </a:r>
          </a:p>
          <a:p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                                                                                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而*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等价*(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1)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; a[1];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(*p)++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所指向的元素值加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如果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当前指向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数组中的第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i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个元素，即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p = &amp;a[i]; 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则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*(p- -)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a[i- -]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*(++p)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a[++i]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；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     *(- -p)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相当于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a[- -i]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830" name="矩形 4"/>
          <p:cNvSpPr>
            <a:spLocks noChangeArrowheads="1"/>
          </p:cNvSpPr>
          <p:nvPr/>
        </p:nvSpPr>
        <p:spPr bwMode="auto">
          <a:xfrm>
            <a:off x="2266950" y="2165350"/>
            <a:ext cx="4572000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// [*p++ = *(p++)] = i; *p = i; p = p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 autoUpdateAnimBg="0"/>
      <p:bldP spid="33829" grpId="0" bldLvl="0" animBg="1" autoUpdateAnimBg="0"/>
      <p:bldP spid="33830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788D083F-B563-4612-812C-AA72300E6062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29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4819" name="Text Box 15"/>
          <p:cNvSpPr>
            <a:spLocks noChangeArrowheads="1"/>
          </p:cNvSpPr>
          <p:nvPr/>
        </p:nvSpPr>
        <p:spPr bwMode="auto">
          <a:xfrm>
            <a:off x="971550" y="1196975"/>
            <a:ext cx="4600575" cy="267811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 int   a []={5,8,7,6,2,7,3};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int y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,*p=&amp;a[1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 </a:t>
            </a:r>
            <a:r>
              <a:rPr lang="en-US" b="1">
                <a:solidFill>
                  <a:schemeClr val="accent2"/>
                </a:solidFill>
                <a:sym typeface="Arial" pitchFamily="34" charset="0"/>
              </a:rPr>
              <a:t>y=(*--p)++;</a:t>
            </a:r>
            <a:endParaRPr lang="en-US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”,y);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printf(“%d  %d\n”,a[0],*p);</a:t>
            </a: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} </a:t>
            </a:r>
            <a:endParaRPr lang="zh-CN" altLang="en-US"/>
          </a:p>
        </p:txBody>
      </p:sp>
      <p:sp>
        <p:nvSpPr>
          <p:cNvPr id="34820" name="Text Box 16"/>
          <p:cNvSpPr>
            <a:spLocks noChangeArrowheads="1"/>
          </p:cNvSpPr>
          <p:nvPr/>
        </p:nvSpPr>
        <p:spPr bwMode="auto">
          <a:xfrm>
            <a:off x="2778125" y="3475038"/>
            <a:ext cx="1724025" cy="400050"/>
          </a:xfrm>
          <a:prstGeom prst="rect">
            <a:avLst/>
          </a:prstGeom>
          <a:solidFill>
            <a:srgbClr val="00CCFF"/>
          </a:solidFill>
          <a:ln w="38100" cmpd="sng">
            <a:solidFill>
              <a:srgbClr val="00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Arial" pitchFamily="34" charset="0"/>
              </a:rPr>
              <a:t>输出：</a:t>
            </a: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5   6   6</a:t>
            </a:r>
          </a:p>
        </p:txBody>
      </p:sp>
      <p:grpSp>
        <p:nvGrpSpPr>
          <p:cNvPr id="34821" name="Group 17"/>
          <p:cNvGrpSpPr>
            <a:grpSpLocks/>
          </p:cNvGrpSpPr>
          <p:nvPr/>
        </p:nvGrpSpPr>
        <p:grpSpPr bwMode="auto">
          <a:xfrm>
            <a:off x="6030913" y="1917700"/>
            <a:ext cx="814387" cy="396875"/>
            <a:chOff x="0" y="0"/>
            <a:chExt cx="513" cy="250"/>
          </a:xfrm>
        </p:grpSpPr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4" name="Group 20"/>
          <p:cNvGrpSpPr>
            <a:grpSpLocks/>
          </p:cNvGrpSpPr>
          <p:nvPr/>
        </p:nvGrpSpPr>
        <p:grpSpPr bwMode="auto">
          <a:xfrm>
            <a:off x="6024563" y="1592263"/>
            <a:ext cx="814387" cy="396875"/>
            <a:chOff x="0" y="0"/>
            <a:chExt cx="513" cy="250"/>
          </a:xfrm>
        </p:grpSpPr>
        <p:sp>
          <p:nvSpPr>
            <p:cNvPr id="34825" name="Line 21"/>
            <p:cNvSpPr>
              <a:spLocks noChangeShapeType="1"/>
            </p:cNvSpPr>
            <p:nvPr/>
          </p:nvSpPr>
          <p:spPr bwMode="auto">
            <a:xfrm>
              <a:off x="147" y="149"/>
              <a:ext cx="3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Text Box 2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34827" name="组合 1"/>
          <p:cNvGrpSpPr>
            <a:grpSpLocks/>
          </p:cNvGrpSpPr>
          <p:nvPr/>
        </p:nvGrpSpPr>
        <p:grpSpPr bwMode="auto">
          <a:xfrm>
            <a:off x="6029325" y="1376363"/>
            <a:ext cx="2474913" cy="3068637"/>
            <a:chOff x="0" y="0"/>
            <a:chExt cx="2474913" cy="3069059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798513" y="175047"/>
              <a:ext cx="1428750" cy="289401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795338" y="5814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795338" y="99419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795338" y="1408534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30"/>
            <p:cNvSpPr>
              <a:spLocks noChangeShapeType="1"/>
            </p:cNvSpPr>
            <p:nvPr/>
          </p:nvSpPr>
          <p:spPr bwMode="auto">
            <a:xfrm>
              <a:off x="795338" y="1822872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31"/>
            <p:cNvSpPr>
              <a:spLocks noChangeShapeType="1"/>
            </p:cNvSpPr>
            <p:nvPr/>
          </p:nvSpPr>
          <p:spPr bwMode="auto">
            <a:xfrm>
              <a:off x="795338" y="2237209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2"/>
            <p:cNvSpPr>
              <a:spLocks noChangeShapeType="1"/>
            </p:cNvSpPr>
            <p:nvPr/>
          </p:nvSpPr>
          <p:spPr bwMode="auto">
            <a:xfrm>
              <a:off x="795338" y="2651547"/>
              <a:ext cx="14287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33"/>
            <p:cNvSpPr>
              <a:spLocks noChangeArrowheads="1"/>
            </p:cNvSpPr>
            <p:nvPr/>
          </p:nvSpPr>
          <p:spPr bwMode="auto">
            <a:xfrm>
              <a:off x="990600" y="1671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36" name="Text Box 34"/>
            <p:cNvSpPr>
              <a:spLocks noChangeArrowheads="1"/>
            </p:cNvSpPr>
            <p:nvPr/>
          </p:nvSpPr>
          <p:spPr bwMode="auto">
            <a:xfrm>
              <a:off x="1358900" y="579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8</a:t>
              </a:r>
              <a:endParaRPr lang="zh-CN" altLang="en-US"/>
            </a:p>
          </p:txBody>
        </p:sp>
        <p:sp>
          <p:nvSpPr>
            <p:cNvPr id="34837" name="Text Box 35"/>
            <p:cNvSpPr>
              <a:spLocks noChangeArrowheads="1"/>
            </p:cNvSpPr>
            <p:nvPr/>
          </p:nvSpPr>
          <p:spPr bwMode="auto">
            <a:xfrm>
              <a:off x="1358900" y="994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38" name="Text Box 36"/>
            <p:cNvSpPr>
              <a:spLocks noChangeArrowheads="1"/>
            </p:cNvSpPr>
            <p:nvPr/>
          </p:nvSpPr>
          <p:spPr bwMode="auto">
            <a:xfrm>
              <a:off x="1358900" y="140853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39" name="Text Box 37"/>
            <p:cNvSpPr>
              <a:spLocks noChangeArrowheads="1"/>
            </p:cNvSpPr>
            <p:nvPr/>
          </p:nvSpPr>
          <p:spPr bwMode="auto">
            <a:xfrm>
              <a:off x="1358900" y="1822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0" name="Text Box 38"/>
            <p:cNvSpPr>
              <a:spLocks noChangeArrowheads="1"/>
            </p:cNvSpPr>
            <p:nvPr/>
          </p:nvSpPr>
          <p:spPr bwMode="auto">
            <a:xfrm>
              <a:off x="1358900" y="22372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4841" name="Text Box 39"/>
            <p:cNvSpPr>
              <a:spLocks noChangeArrowheads="1"/>
            </p:cNvSpPr>
            <p:nvPr/>
          </p:nvSpPr>
          <p:spPr bwMode="auto">
            <a:xfrm>
              <a:off x="1358900" y="26515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2" name="Text Box 40"/>
            <p:cNvSpPr>
              <a:spLocks noChangeArrowheads="1"/>
            </p:cNvSpPr>
            <p:nvPr/>
          </p:nvSpPr>
          <p:spPr bwMode="auto">
            <a:xfrm>
              <a:off x="2163763" y="1607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34843" name="Text Box 41"/>
            <p:cNvSpPr>
              <a:spLocks noChangeArrowheads="1"/>
            </p:cNvSpPr>
            <p:nvPr/>
          </p:nvSpPr>
          <p:spPr bwMode="auto">
            <a:xfrm>
              <a:off x="2163763" y="57350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34844" name="Text Box 42"/>
            <p:cNvSpPr>
              <a:spLocks noChangeArrowheads="1"/>
            </p:cNvSpPr>
            <p:nvPr/>
          </p:nvSpPr>
          <p:spPr bwMode="auto">
            <a:xfrm>
              <a:off x="2163763" y="98784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4845" name="Text Box 43"/>
            <p:cNvSpPr>
              <a:spLocks noChangeArrowheads="1"/>
            </p:cNvSpPr>
            <p:nvPr/>
          </p:nvSpPr>
          <p:spPr bwMode="auto">
            <a:xfrm>
              <a:off x="2163763" y="1402184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  <p:sp>
          <p:nvSpPr>
            <p:cNvPr id="34846" name="Text Box 44"/>
            <p:cNvSpPr>
              <a:spLocks noChangeArrowheads="1"/>
            </p:cNvSpPr>
            <p:nvPr/>
          </p:nvSpPr>
          <p:spPr bwMode="auto">
            <a:xfrm>
              <a:off x="2163763" y="181652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4847" name="Text Box 45"/>
            <p:cNvSpPr>
              <a:spLocks noChangeArrowheads="1"/>
            </p:cNvSpPr>
            <p:nvPr/>
          </p:nvSpPr>
          <p:spPr bwMode="auto">
            <a:xfrm>
              <a:off x="2163763" y="223085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4848" name="Text Box 46"/>
            <p:cNvSpPr>
              <a:spLocks noChangeArrowheads="1"/>
            </p:cNvSpPr>
            <p:nvPr/>
          </p:nvSpPr>
          <p:spPr bwMode="auto">
            <a:xfrm>
              <a:off x="2163763" y="2645197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4849" name="Line 47"/>
            <p:cNvSpPr>
              <a:spLocks noChangeShapeType="1"/>
            </p:cNvSpPr>
            <p:nvPr/>
          </p:nvSpPr>
          <p:spPr bwMode="auto">
            <a:xfrm>
              <a:off x="233363" y="324867"/>
              <a:ext cx="56515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34851" name="Text Box 49"/>
          <p:cNvSpPr>
            <a:spLocks noChangeArrowheads="1"/>
          </p:cNvSpPr>
          <p:nvPr/>
        </p:nvSpPr>
        <p:spPr bwMode="auto">
          <a:xfrm>
            <a:off x="779463" y="227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2" name="Text Box 50"/>
          <p:cNvSpPr>
            <a:spLocks noChangeArrowheads="1"/>
          </p:cNvSpPr>
          <p:nvPr/>
        </p:nvSpPr>
        <p:spPr bwMode="auto">
          <a:xfrm>
            <a:off x="7388225" y="1557338"/>
            <a:ext cx="7270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6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4853" name="Rectangle 51"/>
          <p:cNvSpPr>
            <a:spLocks noChangeArrowheads="1"/>
          </p:cNvSpPr>
          <p:nvPr/>
        </p:nvSpPr>
        <p:spPr bwMode="auto">
          <a:xfrm>
            <a:off x="107950" y="-20638"/>
            <a:ext cx="7772400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注意指针变量的运算</a:t>
            </a:r>
            <a:endParaRPr lang="zh-CN" altLang="en-US" sz="44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4854" name="Text Box 52"/>
          <p:cNvSpPr>
            <a:spLocks noChangeArrowheads="1"/>
          </p:cNvSpPr>
          <p:nvPr/>
        </p:nvSpPr>
        <p:spPr bwMode="auto">
          <a:xfrm>
            <a:off x="1403350" y="4941888"/>
            <a:ext cx="6408738" cy="7080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如果将程序中的</a:t>
            </a:r>
            <a:r>
              <a:rPr lang="en-US" sz="2000" b="1">
                <a:solidFill>
                  <a:srgbClr val="0000FF"/>
                </a:solidFill>
                <a:sym typeface="Arial" pitchFamily="34" charset="0"/>
              </a:rPr>
              <a:t>y=(*--p)++;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改为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y=(*p++)++;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则 </a:t>
            </a:r>
            <a:r>
              <a:rPr lang="en-US" sz="2000">
                <a:solidFill>
                  <a:schemeClr val="tx2"/>
                </a:solidFill>
                <a:sym typeface="Arial" pitchFamily="34" charset="0"/>
              </a:rPr>
              <a:t>printf(“y=%d,*p=%d,a[1]=%d  ”,y,*p,a[1]);</a:t>
            </a:r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的结果为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</a:t>
            </a:r>
            <a:endParaRPr lang="zh-CN" altLang="en-US"/>
          </a:p>
        </p:txBody>
      </p:sp>
      <p:sp>
        <p:nvSpPr>
          <p:cNvPr id="34855" name="AutoShape 53"/>
          <p:cNvSpPr>
            <a:spLocks noChangeArrowheads="1"/>
          </p:cNvSpPr>
          <p:nvPr/>
        </p:nvSpPr>
        <p:spPr bwMode="auto">
          <a:xfrm>
            <a:off x="468313" y="4868863"/>
            <a:ext cx="792162" cy="431800"/>
          </a:xfrm>
          <a:prstGeom prst="flowChartAlternateProcess">
            <a:avLst/>
          </a:prstGeom>
          <a:solidFill>
            <a:schemeClr val="hlink"/>
          </a:solidFill>
          <a:ln w="9525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7A77"/>
                </a:solidFill>
                <a:ea typeface="华文行楷" pitchFamily="2" charset="-122"/>
              </a:rPr>
              <a:t>思考</a:t>
            </a:r>
            <a:endParaRPr lang="zh-CN" altLang="en-US"/>
          </a:p>
        </p:txBody>
      </p:sp>
      <p:sp>
        <p:nvSpPr>
          <p:cNvPr id="34856" name="Text Box 54"/>
          <p:cNvSpPr>
            <a:spLocks noChangeArrowheads="1"/>
          </p:cNvSpPr>
          <p:nvPr/>
        </p:nvSpPr>
        <p:spPr bwMode="auto">
          <a:xfrm>
            <a:off x="508000" y="5805488"/>
            <a:ext cx="2119313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Arial" pitchFamily="34" charset="0"/>
              </a:rPr>
              <a:t>y=8 ,*p=7, a[1]=9</a:t>
            </a:r>
            <a:endParaRPr lang="zh-CN" altLang="en-US"/>
          </a:p>
        </p:txBody>
      </p:sp>
      <p:grpSp>
        <p:nvGrpSpPr>
          <p:cNvPr id="34857" name="Group 55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4858" name="Text Box 56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4859" name="Freeform 57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0" name="矩形 2"/>
          <p:cNvSpPr>
            <a:spLocks noChangeArrowheads="1"/>
          </p:cNvSpPr>
          <p:nvPr/>
        </p:nvSpPr>
        <p:spPr bwMode="auto">
          <a:xfrm>
            <a:off x="3708400" y="36513"/>
            <a:ext cx="5435600" cy="10144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P48, *,++,--,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优先级：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，结合方向：自右向左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++p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：先自增，再使用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：先使用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(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作为表达式的值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，后自增</a:t>
            </a:r>
            <a:endParaRPr lang="zh-CN" altLang="en-US"/>
          </a:p>
        </p:txBody>
      </p:sp>
      <p:sp>
        <p:nvSpPr>
          <p:cNvPr id="34861" name="Text Box 54"/>
          <p:cNvSpPr>
            <a:spLocks noChangeArrowheads="1"/>
          </p:cNvSpPr>
          <p:nvPr/>
        </p:nvSpPr>
        <p:spPr bwMode="auto">
          <a:xfrm>
            <a:off x="2700338" y="5745163"/>
            <a:ext cx="6213475" cy="8620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y=(*p++)++=(*(p++))++;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 y = (*p)++; y = (*p); (*p)++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；</a:t>
            </a:r>
            <a:r>
              <a:rPr lang="en-US" sz="2000" b="1">
                <a:solidFill>
                  <a:srgbClr val="A50021"/>
                </a:solidFill>
                <a:sym typeface="Arial" pitchFamily="34" charset="0"/>
              </a:rPr>
              <a:t>p</a:t>
            </a:r>
            <a:r>
              <a:rPr lang="zh-CN" altLang="en-US" sz="2000" b="1">
                <a:solidFill>
                  <a:srgbClr val="A50021"/>
                </a:solidFill>
                <a:sym typeface="Arial" pitchFamily="34" charset="0"/>
              </a:rPr>
              <a:t>自增；</a:t>
            </a:r>
            <a:endParaRPr lang="en-US" sz="2000" b="1">
              <a:solidFill>
                <a:srgbClr val="A50021"/>
              </a:solidFill>
              <a:sym typeface="Arial" pitchFamily="34" charset="0"/>
            </a:endParaRPr>
          </a:p>
        </p:txBody>
      </p:sp>
      <p:sp>
        <p:nvSpPr>
          <p:cNvPr id="34862" name="矩形 3"/>
          <p:cNvSpPr>
            <a:spLocks noChangeArrowheads="1"/>
          </p:cNvSpPr>
          <p:nvPr/>
        </p:nvSpPr>
        <p:spPr bwMode="auto">
          <a:xfrm>
            <a:off x="827088" y="4005263"/>
            <a:ext cx="505777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y = (*--p)++ = (*(--p))++;</a:t>
            </a:r>
          </a:p>
          <a:p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先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自减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1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y=(*p)++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y=(*p) </a:t>
            </a:r>
            <a:r>
              <a:rPr lang="en-US" sz="2000">
                <a:solidFill>
                  <a:srgbClr val="007A77"/>
                </a:solidFill>
                <a:sym typeface="Wingdings" pitchFamily="2" charset="2"/>
              </a:rPr>
              <a:t>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(*p)++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 autoUpdateAnimBg="0"/>
      <p:bldP spid="34820" grpId="0" bldLvl="0" animBg="1" autoUpdateAnimBg="0"/>
      <p:bldP spid="34852" grpId="0" bldLvl="0" animBg="1" autoUpdateAnimBg="0"/>
      <p:bldP spid="34854" grpId="0" bldLvl="0" animBg="1" autoUpdateAnimBg="0"/>
      <p:bldP spid="34855" grpId="0" bldLvl="0" animBg="1" autoUpdateAnimBg="0"/>
      <p:bldP spid="34856" grpId="0" bldLvl="0" animBg="1" autoUpdateAnimBg="0"/>
      <p:bldP spid="34861" grpId="0" bldLvl="0" animBg="1" autoUpdateAnimBg="0"/>
      <p:bldP spid="3486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933450" y="781050"/>
            <a:ext cx="7429500" cy="3333750"/>
          </a:xfrm>
          <a:prstGeom prst="roundRect">
            <a:avLst>
              <a:gd name="adj" fmla="val 9963"/>
            </a:avLst>
          </a:prstGeom>
          <a:gradFill rotWithShape="0">
            <a:gsLst>
              <a:gs pos="0">
                <a:srgbClr val="FFFFFF"/>
              </a:gs>
              <a:gs pos="100000">
                <a:srgbClr val="9F83BD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1085850" y="1624013"/>
            <a:ext cx="7446963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sym typeface="Monotype Sorts" pitchFamily="2" charset="2"/>
              </a:rPr>
              <a:t>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Comic Sans MS" pitchFamily="66" charset="0"/>
              </a:rPr>
              <a:t>占有一定长度的内存单元</a:t>
            </a:r>
            <a:r>
              <a:rPr lang="zh-CN" altLang="en-US" sz="2800" b="1" i="1" dirty="0">
                <a:solidFill>
                  <a:srgbClr val="000000"/>
                </a:solidFill>
                <a:sym typeface="Comic Sans MS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zh-CN" altLang="en-US" sz="2800" b="1" dirty="0">
                <a:solidFill>
                  <a:srgbClr val="9900FF"/>
                </a:solidFill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：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TC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系统中，</a:t>
            </a:r>
            <a:r>
              <a:rPr lang="en-US" sz="2800" dirty="0" err="1">
                <a:solidFill>
                  <a:srgbClr val="C00000"/>
                </a:solidFill>
                <a:sym typeface="Comic Sans MS" pitchFamily="66" charset="0"/>
              </a:rPr>
              <a:t>int</a:t>
            </a:r>
            <a:r>
              <a:rPr lang="en-US" sz="2800" dirty="0">
                <a:solidFill>
                  <a:srgbClr val="C00000"/>
                </a:solidFill>
                <a:sym typeface="Comic Sans MS" pitchFamily="66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sym typeface="Comic Sans MS" pitchFamily="66" charset="0"/>
              </a:rPr>
              <a:t> x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;   x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占二字节、二个单元（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VC++ 4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个字节，</a:t>
            </a:r>
            <a:r>
              <a:rPr lang="en-US" sz="2800" dirty="0">
                <a:solidFill>
                  <a:srgbClr val="000000"/>
                </a:solidFill>
                <a:sym typeface="Comic Sans MS" pitchFamily="66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Comic Sans MS" pitchFamily="66" charset="0"/>
              </a:rPr>
              <a:t>个存储单元）</a:t>
            </a:r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1047750" y="3044825"/>
            <a:ext cx="77533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76250" indent="-47625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 </a:t>
            </a:r>
            <a:r>
              <a:rPr lang="en-US" sz="2800" b="1">
                <a:sym typeface="Monotype Sorts" pitchFamily="2" charset="2"/>
              </a:rPr>
              <a:t></a:t>
            </a:r>
            <a:r>
              <a:rPr lang="en-US" sz="2800" b="1"/>
              <a:t> </a:t>
            </a:r>
            <a:r>
              <a:rPr lang="zh-CN" altLang="en-US" sz="2800" b="1"/>
              <a:t>每一个变量都有一个地址，为无符号整数，它不同于一般的整数。</a:t>
            </a:r>
            <a:endParaRPr lang="zh-CN" altLang="en-US"/>
          </a:p>
        </p:txBody>
      </p:sp>
      <p:sp>
        <p:nvSpPr>
          <p:cNvPr id="8197" name="Text Box 5"/>
          <p:cNvSpPr>
            <a:spLocks noChangeArrowheads="1"/>
          </p:cNvSpPr>
          <p:nvPr/>
        </p:nvSpPr>
        <p:spPr bwMode="auto">
          <a:xfrm>
            <a:off x="2555875" y="4797425"/>
            <a:ext cx="424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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能否对地址运算？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55875" y="5516563"/>
            <a:ext cx="5032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FF"/>
                </a:solidFill>
                <a:sym typeface="Monotype Sorts" pitchFamily="2" charset="2"/>
              </a:rPr>
              <a:t> </a:t>
            </a:r>
            <a:r>
              <a:rPr lang="zh-CN" altLang="en-US" sz="2800" b="1">
                <a:solidFill>
                  <a:srgbClr val="0000FF"/>
                </a:solidFill>
                <a:sym typeface="Comic Sans MS" pitchFamily="66" charset="0"/>
              </a:rPr>
              <a:t>能否用一个变量保存地址？</a:t>
            </a: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62063" y="939800"/>
            <a:ext cx="45688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1" charset="-122"/>
              </a:rPr>
              <a:t>这些变量具有的性质：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00" name="WordArt 8"/>
          <p:cNvSpPr>
            <a:spLocks noChangeArrowheads="1" noChangeShapeType="1" noTextEdit="1"/>
          </p:cNvSpPr>
          <p:nvPr/>
        </p:nvSpPr>
        <p:spPr bwMode="auto">
          <a:xfrm>
            <a:off x="971550" y="4578350"/>
            <a:ext cx="723900" cy="9382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6065"/>
              </a:avLst>
            </a:prstTxWarp>
          </a:bodyPr>
          <a:lstStyle/>
          <a:p>
            <a:pPr algn="ctr"/>
            <a:r>
              <a:rPr lang="en-US" altLang="zh-CN" sz="6000"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?</a:t>
            </a:r>
            <a:endParaRPr lang="zh-CN" altLang="en-US" sz="6000"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隶书"/>
              <a:ea typeface="隶书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4325" y="4964113"/>
            <a:ext cx="1412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ea typeface="幼圆" pitchFamily="49" charset="-122"/>
              </a:rPr>
              <a:t>问题：</a:t>
            </a:r>
            <a:endParaRPr lang="zh-CN" altLang="en-US"/>
          </a:p>
        </p:txBody>
      </p:sp>
      <p:pic>
        <p:nvPicPr>
          <p:cNvPr id="8202" name="Picture 10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604125" y="4953000"/>
            <a:ext cx="1539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864350" y="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9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第八章  指针</a:t>
            </a:r>
            <a:endParaRPr lang="zh-CN" altLang="en-US"/>
          </a:p>
        </p:txBody>
      </p:sp>
      <p:sp>
        <p:nvSpPr>
          <p:cNvPr id="8204" name="Freeform 20"/>
          <p:cNvSpPr>
            <a:spLocks/>
          </p:cNvSpPr>
          <p:nvPr/>
        </p:nvSpPr>
        <p:spPr bwMode="auto">
          <a:xfrm>
            <a:off x="6727825" y="228600"/>
            <a:ext cx="2263775" cy="247650"/>
          </a:xfrm>
          <a:custGeom>
            <a:avLst/>
            <a:gdLst>
              <a:gd name="T0" fmla="*/ 0 w 1536"/>
              <a:gd name="T1" fmla="*/ 0 h 168"/>
              <a:gd name="T2" fmla="*/ 0 w 1536"/>
              <a:gd name="T3" fmla="*/ 168 h 168"/>
              <a:gd name="T4" fmla="*/ 1536 w 1536"/>
              <a:gd name="T5" fmla="*/ 168 h 168"/>
              <a:gd name="T6" fmla="*/ 0 w 1536"/>
              <a:gd name="T7" fmla="*/ 0 h 168"/>
              <a:gd name="T8" fmla="*/ 1536 w 1536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536" h="168">
                <a:moveTo>
                  <a:pt x="0" y="0"/>
                </a:moveTo>
                <a:lnTo>
                  <a:pt x="0" y="168"/>
                </a:lnTo>
                <a:lnTo>
                  <a:pt x="1536" y="168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oval" w="med" len="lg"/>
            <a:tailEnd type="oval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utoUpdateAnimBg="0"/>
      <p:bldP spid="8198" grpId="0" bldLvl="0" autoUpdateAnimBg="0"/>
      <p:bldP spid="8200" grpId="0" animBg="1"/>
      <p:bldP spid="8201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0" y="0"/>
            <a:chExt cx="734" cy="192"/>
          </a:xfrm>
        </p:grpSpPr>
        <p:sp>
          <p:nvSpPr>
            <p:cNvPr id="40963" name="AutoShape 1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0964" name="AutoShape 14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10800000">
              <a:off x="0" y="0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36513" y="765175"/>
            <a:ext cx="9215437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3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①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*p  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与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int  q[10]        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数组名是地址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常量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p+i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是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q[i]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的地址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, p++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合法，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q++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不合法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② 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数组元素的表示方法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下标法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指针法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spcBef>
                <a:spcPct val="30000"/>
              </a:spcBef>
            </a:pP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      即若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p=q;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则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p[i]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q[i]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*(p+i)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*(q+i)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③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Arial" pitchFamily="34" charset="0"/>
              </a:rPr>
              <a:t>形参数组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实质上是</a:t>
            </a:r>
            <a:r>
              <a:rPr lang="zh-CN" altLang="en-US">
                <a:solidFill>
                  <a:schemeClr val="accent2"/>
                </a:solidFill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，形参实参双向传递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即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int  q[ ]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 int *q</a:t>
            </a:r>
            <a:endParaRPr lang="zh-CN" altLang="en-US" sz="2000">
              <a:solidFill>
                <a:srgbClr val="0000FF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>
                <a:solidFill>
                  <a:schemeClr val="hlink"/>
                </a:solidFill>
                <a:sym typeface="Arial" pitchFamily="34" charset="0"/>
              </a:rPr>
              <a:t>④</a:t>
            </a:r>
            <a:r>
              <a:rPr lang="en-US" sz="2000">
                <a:solidFill>
                  <a:schemeClr val="hlink"/>
                </a:solidFill>
                <a:sym typeface="Arial" pitchFamily="34" charset="0"/>
              </a:rPr>
              <a:t> </a:t>
            </a: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int  *p; </a:t>
            </a:r>
            <a:r>
              <a:rPr lang="zh-CN" altLang="en-US" sz="2000" b="1">
                <a:solidFill>
                  <a:schemeClr val="tx2"/>
                </a:solidFill>
                <a:ea typeface="楷体_GB2312" pitchFamily="1" charset="-122"/>
              </a:rPr>
              <a:t>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系统只给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分配能保存一个指针值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地址）的内存区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地址值是一个无符号整数）</a:t>
            </a:r>
            <a:endParaRPr lang="en-US" sz="2000" b="1">
              <a:solidFill>
                <a:srgbClr val="007A77"/>
              </a:solidFill>
              <a:sym typeface="Arial" pitchFamily="34" charset="0"/>
            </a:endParaRP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r>
              <a:rPr lang="en-US" sz="2000" b="1">
                <a:solidFill>
                  <a:srgbClr val="007A77"/>
                </a:solidFill>
                <a:sym typeface="Arial" pitchFamily="34" charset="0"/>
              </a:rPr>
              <a:t>     int  q[10];  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//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系统给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q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分配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2*10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*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10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字节的内存区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【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一个整型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2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TC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）或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4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个字节（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VC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）</a:t>
            </a:r>
            <a:r>
              <a:rPr 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】</a:t>
            </a:r>
            <a:r>
              <a:rPr lang="zh-CN" altLang="en-US" sz="20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。</a:t>
            </a:r>
          </a:p>
          <a:p>
            <a:pPr marL="92075" lvl="3">
              <a:lnSpc>
                <a:spcPct val="150000"/>
              </a:lnSpc>
              <a:spcBef>
                <a:spcPct val="30000"/>
              </a:spcBef>
            </a:pP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</p:txBody>
      </p:sp>
      <p:sp>
        <p:nvSpPr>
          <p:cNvPr id="40966" name="Rectangle 23"/>
          <p:cNvSpPr>
            <a:spLocks noChangeArrowheads="1"/>
          </p:cNvSpPr>
          <p:nvPr/>
        </p:nvSpPr>
        <p:spPr bwMode="auto">
          <a:xfrm>
            <a:off x="179388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一级指针变量与一维数组的关系</a:t>
            </a:r>
            <a: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/>
            </a:r>
            <a:br>
              <a:rPr lang="zh-CN" altLang="en-US" sz="140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</a:br>
            <a:endParaRPr lang="zh-CN" altLang="en-US" sz="140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40967" name="Group 2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0968" name="Text Box 2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0969" name="Freeform 2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0" name="Group 17"/>
          <p:cNvGrpSpPr>
            <a:grpSpLocks/>
          </p:cNvGrpSpPr>
          <p:nvPr/>
        </p:nvGrpSpPr>
        <p:grpSpPr bwMode="auto">
          <a:xfrm>
            <a:off x="6372225" y="333375"/>
            <a:ext cx="2628900" cy="3559175"/>
            <a:chOff x="0" y="0"/>
            <a:chExt cx="2057" cy="2376"/>
          </a:xfrm>
        </p:grpSpPr>
        <p:grpSp>
          <p:nvGrpSpPr>
            <p:cNvPr id="40971" name="Group 18"/>
            <p:cNvGrpSpPr>
              <a:grpSpLocks/>
            </p:cNvGrpSpPr>
            <p:nvPr/>
          </p:nvGrpSpPr>
          <p:grpSpPr bwMode="auto">
            <a:xfrm>
              <a:off x="63" y="0"/>
              <a:ext cx="1613" cy="2376"/>
              <a:chOff x="0" y="0"/>
              <a:chExt cx="1613" cy="2376"/>
            </a:xfrm>
          </p:grpSpPr>
          <p:grpSp>
            <p:nvGrpSpPr>
              <p:cNvPr id="40972" name="Group 19"/>
              <p:cNvGrpSpPr>
                <a:grpSpLocks/>
              </p:cNvGrpSpPr>
              <p:nvPr/>
            </p:nvGrpSpPr>
            <p:grpSpPr bwMode="auto">
              <a:xfrm>
                <a:off x="677" y="0"/>
                <a:ext cx="936" cy="2376"/>
                <a:chOff x="0" y="0"/>
                <a:chExt cx="936" cy="2376"/>
              </a:xfrm>
            </p:grpSpPr>
            <p:sp>
              <p:nvSpPr>
                <p:cNvPr id="40973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936" cy="2376"/>
                </a:xfrm>
                <a:prstGeom prst="foldedCorner">
                  <a:avLst>
                    <a:gd name="adj" fmla="val 13741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zh-CN" altLang="en-US">
                    <a:solidFill>
                      <a:srgbClr val="0000FF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0" y="31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0" y="54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0" y="996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8" name="Line 25"/>
                <p:cNvSpPr>
                  <a:spLocks noChangeShapeType="1"/>
                </p:cNvSpPr>
                <p:nvPr/>
              </p:nvSpPr>
              <p:spPr bwMode="auto">
                <a:xfrm>
                  <a:off x="0" y="1224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79" name="Line 26"/>
                <p:cNvSpPr>
                  <a:spLocks noChangeShapeType="1"/>
                </p:cNvSpPr>
                <p:nvPr/>
              </p:nvSpPr>
              <p:spPr bwMode="auto">
                <a:xfrm>
                  <a:off x="0" y="1452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0" name="Line 27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1" name="Line 28"/>
                <p:cNvSpPr>
                  <a:spLocks noChangeShapeType="1"/>
                </p:cNvSpPr>
                <p:nvPr/>
              </p:nvSpPr>
              <p:spPr bwMode="auto">
                <a:xfrm>
                  <a:off x="0" y="1908"/>
                  <a:ext cx="912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2" name="Line 29"/>
                <p:cNvSpPr>
                  <a:spLocks noChangeShapeType="1"/>
                </p:cNvSpPr>
                <p:nvPr/>
              </p:nvSpPr>
              <p:spPr bwMode="auto">
                <a:xfrm>
                  <a:off x="576" y="996"/>
                  <a:ext cx="36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83" name="Group 30"/>
              <p:cNvGrpSpPr>
                <a:grpSpLocks/>
              </p:cNvGrpSpPr>
              <p:nvPr/>
            </p:nvGrpSpPr>
            <p:grpSpPr bwMode="auto">
              <a:xfrm>
                <a:off x="677" y="420"/>
                <a:ext cx="60" cy="1368"/>
                <a:chOff x="0" y="0"/>
                <a:chExt cx="60" cy="1368"/>
              </a:xfrm>
            </p:grpSpPr>
            <p:sp>
              <p:nvSpPr>
                <p:cNvPr id="40984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5" name="Line 32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6" name="Line 33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7" name="Line 34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8" name="Line 35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8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0" name="Line 37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91" name="Group 38"/>
              <p:cNvGrpSpPr>
                <a:grpSpLocks/>
              </p:cNvGrpSpPr>
              <p:nvPr/>
            </p:nvGrpSpPr>
            <p:grpSpPr bwMode="auto">
              <a:xfrm>
                <a:off x="1541" y="432"/>
                <a:ext cx="60" cy="1368"/>
                <a:chOff x="0" y="0"/>
                <a:chExt cx="60" cy="1368"/>
              </a:xfrm>
            </p:grpSpPr>
            <p:sp>
              <p:nvSpPr>
                <p:cNvPr id="40992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3" name="Line 40"/>
                <p:cNvSpPr>
                  <a:spLocks noChangeShapeType="1"/>
                </p:cNvSpPr>
                <p:nvPr/>
              </p:nvSpPr>
              <p:spPr bwMode="auto">
                <a:xfrm>
                  <a:off x="0" y="456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4" name="Line 41"/>
                <p:cNvSpPr>
                  <a:spLocks noChangeShapeType="1"/>
                </p:cNvSpPr>
                <p:nvPr/>
              </p:nvSpPr>
              <p:spPr bwMode="auto">
                <a:xfrm>
                  <a:off x="0" y="684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5" name="Line 42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6" name="Line 43"/>
                <p:cNvSpPr>
                  <a:spLocks noChangeShapeType="1"/>
                </p:cNvSpPr>
                <p:nvPr/>
              </p:nvSpPr>
              <p:spPr bwMode="auto">
                <a:xfrm>
                  <a:off x="0" y="1140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7" name="Line 44"/>
                <p:cNvSpPr>
                  <a:spLocks noChangeShapeType="1"/>
                </p:cNvSpPr>
                <p:nvPr/>
              </p:nvSpPr>
              <p:spPr bwMode="auto">
                <a:xfrm>
                  <a:off x="0" y="136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998" name="Line 45"/>
                <p:cNvSpPr>
                  <a:spLocks noChangeShapeType="1"/>
                </p:cNvSpPr>
                <p:nvPr/>
              </p:nvSpPr>
              <p:spPr bwMode="auto">
                <a:xfrm>
                  <a:off x="0" y="228"/>
                  <a:ext cx="60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0999" name="Text Box 46"/>
              <p:cNvSpPr>
                <a:spLocks noChangeArrowheads="1"/>
              </p:cNvSpPr>
              <p:nvPr/>
            </p:nvSpPr>
            <p:spPr bwMode="auto">
              <a:xfrm>
                <a:off x="56" y="253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q[0]</a:t>
                </a:r>
                <a:endParaRPr lang="zh-CN" altLang="en-US"/>
              </a:p>
            </p:txBody>
          </p:sp>
          <p:sp>
            <p:nvSpPr>
              <p:cNvPr id="41000" name="Text Box 47"/>
              <p:cNvSpPr>
                <a:spLocks noChangeArrowheads="1"/>
              </p:cNvSpPr>
              <p:nvPr/>
            </p:nvSpPr>
            <p:spPr bwMode="auto">
              <a:xfrm>
                <a:off x="56" y="479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q[1]</a:t>
                </a:r>
                <a:endParaRPr lang="zh-CN" altLang="en-US"/>
              </a:p>
            </p:txBody>
          </p:sp>
          <p:sp>
            <p:nvSpPr>
              <p:cNvPr id="41001" name="Text Box 48"/>
              <p:cNvSpPr>
                <a:spLocks noChangeArrowheads="1"/>
              </p:cNvSpPr>
              <p:nvPr/>
            </p:nvSpPr>
            <p:spPr bwMode="auto">
              <a:xfrm>
                <a:off x="56" y="705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q[2]</a:t>
                </a:r>
                <a:endParaRPr lang="zh-CN" altLang="en-US"/>
              </a:p>
            </p:txBody>
          </p:sp>
          <p:sp>
            <p:nvSpPr>
              <p:cNvPr id="41002" name="Text Box 49"/>
              <p:cNvSpPr>
                <a:spLocks noChangeArrowheads="1"/>
              </p:cNvSpPr>
              <p:nvPr/>
            </p:nvSpPr>
            <p:spPr bwMode="auto">
              <a:xfrm>
                <a:off x="56" y="931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q[3]</a:t>
                </a:r>
                <a:endParaRPr lang="zh-CN" altLang="en-US"/>
              </a:p>
            </p:txBody>
          </p:sp>
          <p:sp>
            <p:nvSpPr>
              <p:cNvPr id="41003" name="Text Box 50"/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q[9]</a:t>
                </a:r>
                <a:endParaRPr lang="zh-CN" altLang="en-US"/>
              </a:p>
            </p:txBody>
          </p:sp>
          <p:sp>
            <p:nvSpPr>
              <p:cNvPr id="41004" name="Text Box 51"/>
              <p:cNvSpPr>
                <a:spLocks noChangeArrowheads="1"/>
              </p:cNvSpPr>
              <p:nvPr/>
            </p:nvSpPr>
            <p:spPr bwMode="auto">
              <a:xfrm>
                <a:off x="997" y="1267"/>
                <a:ext cx="34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...</a:t>
                </a:r>
                <a:endParaRPr lang="zh-CN" altLang="en-US"/>
              </a:p>
            </p:txBody>
          </p:sp>
        </p:grpSp>
        <p:sp>
          <p:nvSpPr>
            <p:cNvPr id="41005" name="Text Box 52"/>
            <p:cNvSpPr>
              <a:spLocks noChangeArrowheads="1"/>
            </p:cNvSpPr>
            <p:nvPr/>
          </p:nvSpPr>
          <p:spPr bwMode="auto">
            <a:xfrm>
              <a:off x="0" y="1597"/>
              <a:ext cx="6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7A77"/>
                  </a:solidFill>
                  <a:ea typeface="隶书" pitchFamily="49" charset="-122"/>
                </a:rPr>
                <a:t>指针</a:t>
              </a:r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p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41006" name="Text Box 53"/>
            <p:cNvSpPr>
              <a:spLocks noChangeArrowheads="1"/>
            </p:cNvSpPr>
            <p:nvPr/>
          </p:nvSpPr>
          <p:spPr bwMode="auto">
            <a:xfrm>
              <a:off x="827" y="1642"/>
              <a:ext cx="7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6600"/>
                  </a:solidFill>
                  <a:ea typeface="隶书" pitchFamily="49" charset="-122"/>
                </a:rPr>
                <a:t>&amp;q[0]</a:t>
              </a:r>
              <a:endParaRPr lang="en-US" sz="2000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grpSp>
          <p:nvGrpSpPr>
            <p:cNvPr id="41007" name="Group 54"/>
            <p:cNvGrpSpPr>
              <a:grpSpLocks/>
            </p:cNvGrpSpPr>
            <p:nvPr/>
          </p:nvGrpSpPr>
          <p:grpSpPr bwMode="auto">
            <a:xfrm>
              <a:off x="1640" y="270"/>
              <a:ext cx="417" cy="288"/>
              <a:chOff x="0" y="0"/>
              <a:chExt cx="417" cy="288"/>
            </a:xfrm>
          </p:grpSpPr>
          <p:sp>
            <p:nvSpPr>
              <p:cNvPr id="41008" name="Line 55"/>
              <p:cNvSpPr>
                <a:spLocks noChangeShapeType="1"/>
              </p:cNvSpPr>
              <p:nvPr/>
            </p:nvSpPr>
            <p:spPr bwMode="auto">
              <a:xfrm flipH="1">
                <a:off x="0" y="156"/>
                <a:ext cx="26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Text Box 56"/>
              <p:cNvSpPr>
                <a:spLocks noChangeArrowheads="1"/>
              </p:cNvSpPr>
              <p:nvPr/>
            </p:nvSpPr>
            <p:spPr bwMode="auto">
              <a:xfrm>
                <a:off x="207" y="0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ea typeface="隶书" pitchFamily="49" charset="-122"/>
                  </a:rPr>
                  <a:t>p</a:t>
                </a:r>
                <a:endParaRPr 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502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4BBF3B54-15D5-478F-B8D0-8026EEE4849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250825" y="908050"/>
            <a:ext cx="8740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2075" lvl="2"/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数组名作函数参数，是</a:t>
            </a:r>
            <a:r>
              <a:rPr lang="zh-CN" altLang="en-US" b="1" dirty="0">
                <a:solidFill>
                  <a:srgbClr val="FF0000"/>
                </a:solidFill>
                <a:sym typeface="Arial" pitchFamily="34" charset="0"/>
              </a:rPr>
              <a:t>地址传递</a:t>
            </a:r>
            <a:r>
              <a:rPr lang="zh-CN" altLang="en-US" dirty="0">
                <a:solidFill>
                  <a:schemeClr val="accent2"/>
                </a:solidFill>
                <a:sym typeface="Arial" pitchFamily="34" charset="0"/>
              </a:rPr>
              <a:t>。如，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x[], 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n);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/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marL="92075" lvl="2">
              <a:spcBef>
                <a:spcPct val="30000"/>
              </a:spcBef>
            </a:pP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数组名作函数参数，实参与形参的对应关系</a:t>
            </a:r>
            <a:endParaRPr lang="zh-CN" altLang="en-US" dirty="0"/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1595438" y="2344738"/>
            <a:ext cx="4838700" cy="2606675"/>
            <a:chOff x="0" y="0"/>
            <a:chExt cx="2436" cy="1068"/>
          </a:xfrm>
        </p:grpSpPr>
        <p:grpSp>
          <p:nvGrpSpPr>
            <p:cNvPr id="35845" name="Group 17"/>
            <p:cNvGrpSpPr>
              <a:grpSpLocks/>
            </p:cNvGrpSpPr>
            <p:nvPr/>
          </p:nvGrpSpPr>
          <p:grpSpPr bwMode="auto">
            <a:xfrm>
              <a:off x="0" y="0"/>
              <a:ext cx="2424" cy="1068"/>
              <a:chOff x="0" y="0"/>
              <a:chExt cx="2424" cy="948"/>
            </a:xfrm>
          </p:grpSpPr>
          <p:sp>
            <p:nvSpPr>
              <p:cNvPr id="35846" name="Rectangle 18"/>
              <p:cNvSpPr>
                <a:spLocks/>
              </p:cNvSpPr>
              <p:nvPr/>
            </p:nvSpPr>
            <p:spPr bwMode="auto">
              <a:xfrm>
                <a:off x="0" y="0"/>
                <a:ext cx="2424" cy="948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5847" name="Line 19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1" cy="948"/>
              </a:xfrm>
              <a:prstGeom prst="line">
                <a:avLst/>
              </a:prstGeom>
              <a:noFill/>
              <a:ln w="38100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0" y="240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>
              <a:off x="0" y="448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0" name="Line 22"/>
            <p:cNvSpPr>
              <a:spLocks noChangeShapeType="1"/>
            </p:cNvSpPr>
            <p:nvPr/>
          </p:nvSpPr>
          <p:spPr bwMode="auto">
            <a:xfrm>
              <a:off x="0" y="656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1" name="Line 23"/>
            <p:cNvSpPr>
              <a:spLocks noChangeShapeType="1"/>
            </p:cNvSpPr>
            <p:nvPr/>
          </p:nvSpPr>
          <p:spPr bwMode="auto">
            <a:xfrm>
              <a:off x="12" y="864"/>
              <a:ext cx="24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Text Box 24"/>
            <p:cNvSpPr>
              <a:spLocks noChangeArrowheads="1"/>
            </p:cNvSpPr>
            <p:nvPr/>
          </p:nvSpPr>
          <p:spPr bwMode="auto">
            <a:xfrm>
              <a:off x="388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99"/>
                  </a:solidFill>
                  <a:ea typeface="隶书" pitchFamily="49" charset="-122"/>
                </a:rPr>
                <a:t>实参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3" name="Text Box 25"/>
            <p:cNvSpPr>
              <a:spLocks noChangeArrowheads="1"/>
            </p:cNvSpPr>
            <p:nvPr/>
          </p:nvSpPr>
          <p:spPr bwMode="auto">
            <a:xfrm>
              <a:off x="1589" y="26"/>
              <a:ext cx="39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990000"/>
                  </a:solidFill>
                  <a:ea typeface="隶书" pitchFamily="49" charset="-122"/>
                </a:rPr>
                <a:t>形参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4" name="Text Box 26"/>
            <p:cNvSpPr>
              <a:spLocks noChangeArrowheads="1"/>
            </p:cNvSpPr>
            <p:nvPr/>
          </p:nvSpPr>
          <p:spPr bwMode="auto">
            <a:xfrm>
              <a:off x="1512" y="233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5" name="Text Box 27"/>
            <p:cNvSpPr>
              <a:spLocks noChangeArrowheads="1"/>
            </p:cNvSpPr>
            <p:nvPr/>
          </p:nvSpPr>
          <p:spPr bwMode="auto">
            <a:xfrm>
              <a:off x="1435" y="440"/>
              <a:ext cx="70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56" name="Text Box 28"/>
            <p:cNvSpPr>
              <a:spLocks noChangeArrowheads="1"/>
            </p:cNvSpPr>
            <p:nvPr/>
          </p:nvSpPr>
          <p:spPr bwMode="auto">
            <a:xfrm>
              <a:off x="1512" y="647"/>
              <a:ext cx="5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7" name="Text Box 29"/>
            <p:cNvSpPr>
              <a:spLocks noChangeArrowheads="1"/>
            </p:cNvSpPr>
            <p:nvPr/>
          </p:nvSpPr>
          <p:spPr bwMode="auto">
            <a:xfrm>
              <a:off x="1435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35858" name="Text Box 30"/>
            <p:cNvSpPr>
              <a:spLocks noChangeArrowheads="1"/>
            </p:cNvSpPr>
            <p:nvPr/>
          </p:nvSpPr>
          <p:spPr bwMode="auto">
            <a:xfrm>
              <a:off x="312" y="233"/>
              <a:ext cx="5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/>
            </a:p>
          </p:txBody>
        </p:sp>
        <p:sp>
          <p:nvSpPr>
            <p:cNvPr id="35859" name="Text Box 31"/>
            <p:cNvSpPr>
              <a:spLocks noChangeArrowheads="1"/>
            </p:cNvSpPr>
            <p:nvPr/>
          </p:nvSpPr>
          <p:spPr bwMode="auto">
            <a:xfrm>
              <a:off x="312" y="440"/>
              <a:ext cx="55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339933"/>
                  </a:solidFill>
                  <a:ea typeface="隶书" pitchFamily="49" charset="-122"/>
                </a:rPr>
                <a:t>数组名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0" name="Text Box 32"/>
            <p:cNvSpPr>
              <a:spLocks noChangeArrowheads="1"/>
            </p:cNvSpPr>
            <p:nvPr/>
          </p:nvSpPr>
          <p:spPr bwMode="auto">
            <a:xfrm>
              <a:off x="236" y="647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  <p:sp>
          <p:nvSpPr>
            <p:cNvPr id="35861" name="Text Box 33"/>
            <p:cNvSpPr>
              <a:spLocks noChangeArrowheads="1"/>
            </p:cNvSpPr>
            <p:nvPr/>
          </p:nvSpPr>
          <p:spPr bwMode="auto">
            <a:xfrm>
              <a:off x="236" y="854"/>
              <a:ext cx="70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00FF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</p:grpSp>
      <p:sp>
        <p:nvSpPr>
          <p:cNvPr id="35862" name="Rectangle 41"/>
          <p:cNvSpPr>
            <a:spLocks noChangeArrowheads="1"/>
          </p:cNvSpPr>
          <p:nvPr/>
        </p:nvSpPr>
        <p:spPr bwMode="auto">
          <a:xfrm>
            <a:off x="468313" y="188913"/>
            <a:ext cx="424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数组名作函数参数</a:t>
            </a:r>
            <a:endParaRPr lang="zh-CN" altLang="en-US"/>
          </a:p>
        </p:txBody>
      </p:sp>
      <p:sp>
        <p:nvSpPr>
          <p:cNvPr id="35863" name="AutoShape 42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wedgeRoundRectCallout">
            <a:avLst>
              <a:gd name="adj1" fmla="val 86764"/>
              <a:gd name="adj2" fmla="val 29042"/>
              <a:gd name="adj3" fmla="val 16667"/>
            </a:avLst>
          </a:prstGeom>
          <a:solidFill>
            <a:srgbClr val="FF6600"/>
          </a:solidFill>
          <a:ln w="9525" cmpd="sng">
            <a:solidFill>
              <a:srgbClr val="99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FFFF00"/>
                </a:solidFill>
                <a:ea typeface="华文行楷" pitchFamily="2" charset="-122"/>
              </a:rPr>
              <a:t>说明</a:t>
            </a:r>
            <a:endParaRPr lang="zh-CN" altLang="en-US"/>
          </a:p>
        </p:txBody>
      </p:sp>
      <p:sp>
        <p:nvSpPr>
          <p:cNvPr id="35864" name="Text Box 43"/>
          <p:cNvSpPr>
            <a:spLocks noChangeArrowheads="1"/>
          </p:cNvSpPr>
          <p:nvPr/>
        </p:nvSpPr>
        <p:spPr bwMode="auto">
          <a:xfrm>
            <a:off x="1692275" y="5157788"/>
            <a:ext cx="6840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形参为数组名时，系统不会给形参再开辟内存单元，此时</a:t>
            </a:r>
            <a:r>
              <a:rPr lang="zh-CN" altLang="en-US" b="1" dirty="0">
                <a:solidFill>
                  <a:srgbClr val="007A77"/>
                </a:solidFill>
                <a:ea typeface="隶书" pitchFamily="49" charset="-122"/>
              </a:rPr>
              <a:t>形参和实参指向同一个数组地址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，即此时数据为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双向传递</a:t>
            </a:r>
            <a:r>
              <a:rPr lang="en-US" b="1" dirty="0">
                <a:solidFill>
                  <a:srgbClr val="007A77"/>
                </a:solidFill>
                <a:ea typeface="隶书" pitchFamily="49" charset="-122"/>
              </a:rPr>
              <a:t>.</a:t>
            </a:r>
            <a:endParaRPr lang="zh-CN" altLang="en-US" b="1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35865" name="Group 44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5866" name="Text Box 45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5867" name="Freeform 46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8" name="矩形 1"/>
          <p:cNvSpPr>
            <a:spLocks noChangeArrowheads="1"/>
          </p:cNvSpPr>
          <p:nvPr/>
        </p:nvSpPr>
        <p:spPr bwMode="auto">
          <a:xfrm>
            <a:off x="6386513" y="2967038"/>
            <a:ext cx="2649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69" name="矩形 37"/>
          <p:cNvSpPr>
            <a:spLocks noChangeArrowheads="1"/>
          </p:cNvSpPr>
          <p:nvPr/>
        </p:nvSpPr>
        <p:spPr bwMode="auto">
          <a:xfrm>
            <a:off x="6365875" y="3471863"/>
            <a:ext cx="260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0" name="矩形 38"/>
          <p:cNvSpPr>
            <a:spLocks noChangeArrowheads="1"/>
          </p:cNvSpPr>
          <p:nvPr/>
        </p:nvSpPr>
        <p:spPr bwMode="auto">
          <a:xfrm>
            <a:off x="6346825" y="3975100"/>
            <a:ext cx="265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void inv(int  x[], int n);</a:t>
            </a:r>
            <a:endParaRPr lang="zh-CN" altLang="en-US"/>
          </a:p>
        </p:txBody>
      </p:sp>
      <p:sp>
        <p:nvSpPr>
          <p:cNvPr id="35871" name="矩形 39"/>
          <p:cNvSpPr>
            <a:spLocks noChangeArrowheads="1"/>
          </p:cNvSpPr>
          <p:nvPr/>
        </p:nvSpPr>
        <p:spPr bwMode="auto">
          <a:xfrm>
            <a:off x="6346825" y="4437063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void inv(int  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*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x, int n);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2" name="TextBox 2"/>
          <p:cNvSpPr>
            <a:spLocks noChangeArrowheads="1"/>
          </p:cNvSpPr>
          <p:nvPr/>
        </p:nvSpPr>
        <p:spPr bwMode="auto">
          <a:xfrm>
            <a:off x="250825" y="2289175"/>
            <a:ext cx="1406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a[10];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int *p=a;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3" name="矩形 41"/>
          <p:cNvSpPr>
            <a:spLocks noChangeArrowheads="1"/>
          </p:cNvSpPr>
          <p:nvPr/>
        </p:nvSpPr>
        <p:spPr bwMode="auto">
          <a:xfrm>
            <a:off x="107950" y="292417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4" name="矩形 42"/>
          <p:cNvSpPr>
            <a:spLocks noChangeArrowheads="1"/>
          </p:cNvSpPr>
          <p:nvPr/>
        </p:nvSpPr>
        <p:spPr bwMode="auto">
          <a:xfrm>
            <a:off x="122238" y="3476625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339933"/>
                </a:solidFill>
                <a:sym typeface="Arial" pitchFamily="34" charset="0"/>
              </a:rPr>
              <a:t>inv(a, 10);</a:t>
            </a:r>
          </a:p>
        </p:txBody>
      </p:sp>
      <p:sp>
        <p:nvSpPr>
          <p:cNvPr id="35875" name="矩形 43"/>
          <p:cNvSpPr>
            <a:spLocks noChangeArrowheads="1"/>
          </p:cNvSpPr>
          <p:nvPr/>
        </p:nvSpPr>
        <p:spPr bwMode="auto">
          <a:xfrm>
            <a:off x="107950" y="400526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5876" name="矩形 44"/>
          <p:cNvSpPr>
            <a:spLocks noChangeArrowheads="1"/>
          </p:cNvSpPr>
          <p:nvPr/>
        </p:nvSpPr>
        <p:spPr bwMode="auto">
          <a:xfrm>
            <a:off x="107950" y="4468813"/>
            <a:ext cx="1357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 lvl="2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inv(p, 10);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4F1AB40-3A48-4AB9-B840-86652DFC6DCC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32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36867" name="Text Box 15"/>
          <p:cNvSpPr>
            <a:spLocks noChangeArrowheads="1"/>
          </p:cNvSpPr>
          <p:nvPr/>
        </p:nvSpPr>
        <p:spPr bwMode="auto">
          <a:xfrm>
            <a:off x="1027113" y="249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8" name="AutoShape 95"/>
          <p:cNvSpPr>
            <a:spLocks noChangeArrowheads="1"/>
          </p:cNvSpPr>
          <p:nvPr/>
        </p:nvSpPr>
        <p:spPr bwMode="auto">
          <a:xfrm>
            <a:off x="5802313" y="5141913"/>
            <a:ext cx="2508250" cy="434975"/>
          </a:xfrm>
          <a:prstGeom prst="wedgeRectCallout">
            <a:avLst>
              <a:gd name="adj1" fmla="val -64579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6869" name="Text Box 97"/>
          <p:cNvSpPr>
            <a:spLocks/>
          </p:cNvSpPr>
          <p:nvPr/>
        </p:nvSpPr>
        <p:spPr bwMode="auto">
          <a:xfrm>
            <a:off x="68263" y="952500"/>
            <a:ext cx="5440362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printf("%d,",a[i]);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6870" name="Rectangle 100"/>
          <p:cNvSpPr>
            <a:spLocks noChangeArrowheads="1"/>
          </p:cNvSpPr>
          <p:nvPr/>
        </p:nvSpPr>
        <p:spPr bwMode="auto">
          <a:xfrm>
            <a:off x="468313" y="333375"/>
            <a:ext cx="6600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6871" name="Group 10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6872" name="Text Box 10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6873" name="Freeform 10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4" name="Group 16"/>
          <p:cNvGrpSpPr>
            <a:grpSpLocks/>
          </p:cNvGrpSpPr>
          <p:nvPr/>
        </p:nvGrpSpPr>
        <p:grpSpPr bwMode="auto">
          <a:xfrm>
            <a:off x="5635625" y="1949450"/>
            <a:ext cx="3448050" cy="1517650"/>
            <a:chOff x="0" y="0"/>
            <a:chExt cx="2172" cy="956"/>
          </a:xfrm>
        </p:grpSpPr>
        <p:grpSp>
          <p:nvGrpSpPr>
            <p:cNvPr id="36875" name="Group 17"/>
            <p:cNvGrpSpPr>
              <a:grpSpLocks/>
            </p:cNvGrpSpPr>
            <p:nvPr/>
          </p:nvGrpSpPr>
          <p:grpSpPr bwMode="auto">
            <a:xfrm>
              <a:off x="48" y="0"/>
              <a:ext cx="2066" cy="211"/>
              <a:chOff x="0" y="0"/>
              <a:chExt cx="2066" cy="211"/>
            </a:xfrm>
          </p:grpSpPr>
          <p:sp>
            <p:nvSpPr>
              <p:cNvPr id="36876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7" name="Line 19"/>
              <p:cNvSpPr>
                <a:spLocks noChangeShapeType="1"/>
              </p:cNvSpPr>
              <p:nvPr/>
            </p:nvSpPr>
            <p:spPr bwMode="auto">
              <a:xfrm>
                <a:off x="2066" y="0"/>
                <a:ext cx="1" cy="21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20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9" name="Line 21"/>
            <p:cNvSpPr>
              <a:spLocks noChangeShapeType="1"/>
            </p:cNvSpPr>
            <p:nvPr/>
          </p:nvSpPr>
          <p:spPr bwMode="auto">
            <a:xfrm flipV="1">
              <a:off x="36" y="600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2"/>
            <p:cNvSpPr>
              <a:spLocks noChangeShapeType="1"/>
            </p:cNvSpPr>
            <p:nvPr/>
          </p:nvSpPr>
          <p:spPr bwMode="auto">
            <a:xfrm flipV="1">
              <a:off x="2077" y="585"/>
              <a:ext cx="1" cy="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3"/>
            <p:cNvSpPr>
              <a:spLocks noChangeArrowheads="1"/>
            </p:cNvSpPr>
            <p:nvPr/>
          </p:nvSpPr>
          <p:spPr bwMode="auto">
            <a:xfrm>
              <a:off x="0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36882" name="Text Box 24"/>
            <p:cNvSpPr>
              <a:spLocks noChangeArrowheads="1"/>
            </p:cNvSpPr>
            <p:nvPr/>
          </p:nvSpPr>
          <p:spPr bwMode="auto">
            <a:xfrm>
              <a:off x="2012" y="70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6042025" y="1949450"/>
            <a:ext cx="2751138" cy="1457325"/>
            <a:chOff x="0" y="0"/>
            <a:chExt cx="1733" cy="918"/>
          </a:xfrm>
        </p:grpSpPr>
        <p:grpSp>
          <p:nvGrpSpPr>
            <p:cNvPr id="36884" name="Group 40"/>
            <p:cNvGrpSpPr>
              <a:grpSpLocks/>
            </p:cNvGrpSpPr>
            <p:nvPr/>
          </p:nvGrpSpPr>
          <p:grpSpPr bwMode="auto">
            <a:xfrm>
              <a:off x="14" y="0"/>
              <a:ext cx="1583" cy="200"/>
              <a:chOff x="0" y="0"/>
              <a:chExt cx="1583" cy="200"/>
            </a:xfrm>
          </p:grpSpPr>
          <p:sp>
            <p:nvSpPr>
              <p:cNvPr id="36885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6" name="Line 42"/>
              <p:cNvSpPr>
                <a:spLocks noChangeShapeType="1"/>
              </p:cNvSpPr>
              <p:nvPr/>
            </p:nvSpPr>
            <p:spPr bwMode="auto">
              <a:xfrm>
                <a:off x="1583" y="0"/>
                <a:ext cx="1" cy="2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4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578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89" name="Line 45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46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573" y="595"/>
              <a:ext cx="160" cy="323"/>
              <a:chOff x="0" y="0"/>
              <a:chExt cx="160" cy="323"/>
            </a:xfrm>
          </p:grpSpPr>
          <p:sp>
            <p:nvSpPr>
              <p:cNvPr id="36892" name="Line 48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Text Box 49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6894" name="Group 50"/>
          <p:cNvGrpSpPr>
            <a:grpSpLocks/>
          </p:cNvGrpSpPr>
          <p:nvPr/>
        </p:nvGrpSpPr>
        <p:grpSpPr bwMode="auto">
          <a:xfrm>
            <a:off x="6397625" y="1949450"/>
            <a:ext cx="2038350" cy="1457325"/>
            <a:chOff x="0" y="0"/>
            <a:chExt cx="1284" cy="918"/>
          </a:xfrm>
        </p:grpSpPr>
        <p:sp>
          <p:nvSpPr>
            <p:cNvPr id="36895" name="Line 51"/>
            <p:cNvSpPr>
              <a:spLocks noChangeShapeType="1"/>
            </p:cNvSpPr>
            <p:nvPr/>
          </p:nvSpPr>
          <p:spPr bwMode="auto">
            <a:xfrm>
              <a:off x="1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52"/>
            <p:cNvSpPr>
              <a:spLocks noChangeShapeType="1"/>
            </p:cNvSpPr>
            <p:nvPr/>
          </p:nvSpPr>
          <p:spPr bwMode="auto">
            <a:xfrm>
              <a:off x="1146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97" name="Group 5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898" name="Line 5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9" name="Text Box 5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00" name="Group 56"/>
            <p:cNvGrpSpPr>
              <a:grpSpLocks/>
            </p:cNvGrpSpPr>
            <p:nvPr/>
          </p:nvGrpSpPr>
          <p:grpSpPr bwMode="auto">
            <a:xfrm>
              <a:off x="1124" y="595"/>
              <a:ext cx="160" cy="323"/>
              <a:chOff x="0" y="0"/>
              <a:chExt cx="160" cy="323"/>
            </a:xfrm>
          </p:grpSpPr>
          <p:sp>
            <p:nvSpPr>
              <p:cNvPr id="36901" name="Line 5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2" name="Text Box 5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03" name="Line 59"/>
            <p:cNvSpPr>
              <a:spLocks noChangeShapeType="1"/>
            </p:cNvSpPr>
            <p:nvPr/>
          </p:nvSpPr>
          <p:spPr bwMode="auto">
            <a:xfrm>
              <a:off x="12" y="0"/>
              <a:ext cx="113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04" name="Group 60"/>
          <p:cNvGrpSpPr>
            <a:grpSpLocks/>
          </p:cNvGrpSpPr>
          <p:nvPr/>
        </p:nvGrpSpPr>
        <p:grpSpPr bwMode="auto">
          <a:xfrm>
            <a:off x="6754813" y="1949450"/>
            <a:ext cx="1323975" cy="1457325"/>
            <a:chOff x="0" y="0"/>
            <a:chExt cx="834" cy="918"/>
          </a:xfrm>
        </p:grpSpPr>
        <p:sp>
          <p:nvSpPr>
            <p:cNvPr id="36905" name="Line 61"/>
            <p:cNvSpPr>
              <a:spLocks noChangeShapeType="1"/>
            </p:cNvSpPr>
            <p:nvPr/>
          </p:nvSpPr>
          <p:spPr bwMode="auto">
            <a:xfrm>
              <a:off x="17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62"/>
            <p:cNvSpPr>
              <a:spLocks noChangeShapeType="1"/>
            </p:cNvSpPr>
            <p:nvPr/>
          </p:nvSpPr>
          <p:spPr bwMode="auto">
            <a:xfrm>
              <a:off x="695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07" name="Group 63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08" name="Line 6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09" name="Text Box 6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6910" name="Group 66"/>
            <p:cNvGrpSpPr>
              <a:grpSpLocks/>
            </p:cNvGrpSpPr>
            <p:nvPr/>
          </p:nvGrpSpPr>
          <p:grpSpPr bwMode="auto">
            <a:xfrm>
              <a:off x="674" y="595"/>
              <a:ext cx="160" cy="323"/>
              <a:chOff x="0" y="0"/>
              <a:chExt cx="160" cy="323"/>
            </a:xfrm>
          </p:grpSpPr>
          <p:sp>
            <p:nvSpPr>
              <p:cNvPr id="36911" name="Line 6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2" name="Text Box 6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sp>
          <p:nvSpPr>
            <p:cNvPr id="36913" name="Line 69"/>
            <p:cNvSpPr>
              <a:spLocks noChangeShapeType="1"/>
            </p:cNvSpPr>
            <p:nvPr/>
          </p:nvSpPr>
          <p:spPr bwMode="auto">
            <a:xfrm>
              <a:off x="21" y="0"/>
              <a:ext cx="67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4" name="Group 70"/>
          <p:cNvGrpSpPr>
            <a:grpSpLocks/>
          </p:cNvGrpSpPr>
          <p:nvPr/>
        </p:nvGrpSpPr>
        <p:grpSpPr bwMode="auto">
          <a:xfrm>
            <a:off x="7112000" y="1949450"/>
            <a:ext cx="609600" cy="1457325"/>
            <a:chOff x="0" y="0"/>
            <a:chExt cx="384" cy="918"/>
          </a:xfrm>
        </p:grpSpPr>
        <p:sp>
          <p:nvSpPr>
            <p:cNvPr id="36915" name="Line 71"/>
            <p:cNvSpPr>
              <a:spLocks noChangeShapeType="1"/>
            </p:cNvSpPr>
            <p:nvPr/>
          </p:nvSpPr>
          <p:spPr bwMode="auto">
            <a:xfrm>
              <a:off x="18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2"/>
            <p:cNvSpPr>
              <a:spLocks noChangeShapeType="1"/>
            </p:cNvSpPr>
            <p:nvPr/>
          </p:nvSpPr>
          <p:spPr bwMode="auto">
            <a:xfrm>
              <a:off x="244" y="0"/>
              <a:ext cx="1" cy="2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7" name="Group 73"/>
            <p:cNvGrpSpPr>
              <a:grpSpLocks/>
            </p:cNvGrpSpPr>
            <p:nvPr/>
          </p:nvGrpSpPr>
          <p:grpSpPr bwMode="auto">
            <a:xfrm>
              <a:off x="224" y="595"/>
              <a:ext cx="160" cy="323"/>
              <a:chOff x="0" y="0"/>
              <a:chExt cx="160" cy="323"/>
            </a:xfrm>
          </p:grpSpPr>
          <p:sp>
            <p:nvSpPr>
              <p:cNvPr id="36918" name="Line 74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19" name="Text Box 75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6920" name="Group 76"/>
            <p:cNvGrpSpPr>
              <a:grpSpLocks/>
            </p:cNvGrpSpPr>
            <p:nvPr/>
          </p:nvGrpSpPr>
          <p:grpSpPr bwMode="auto">
            <a:xfrm>
              <a:off x="0" y="595"/>
              <a:ext cx="160" cy="323"/>
              <a:chOff x="0" y="0"/>
              <a:chExt cx="160" cy="323"/>
            </a:xfrm>
          </p:grpSpPr>
          <p:sp>
            <p:nvSpPr>
              <p:cNvPr id="36921" name="Line 77"/>
              <p:cNvSpPr>
                <a:spLocks noChangeShapeType="1"/>
              </p:cNvSpPr>
              <p:nvPr/>
            </p:nvSpPr>
            <p:spPr bwMode="auto">
              <a:xfrm flipV="1">
                <a:off x="14" y="0"/>
                <a:ext cx="1" cy="17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2" name="Text Box 78"/>
              <p:cNvSpPr>
                <a:spLocks noChangeArrowheads="1"/>
              </p:cNvSpPr>
              <p:nvPr/>
            </p:nvSpPr>
            <p:spPr bwMode="auto">
              <a:xfrm>
                <a:off x="0" y="7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sp>
          <p:nvSpPr>
            <p:cNvPr id="36923" name="Line 79"/>
            <p:cNvSpPr>
              <a:spLocks noChangeShapeType="1"/>
            </p:cNvSpPr>
            <p:nvPr/>
          </p:nvSpPr>
          <p:spPr bwMode="auto">
            <a:xfrm flipV="1">
              <a:off x="18" y="0"/>
              <a:ext cx="22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24" name="Text Box 98"/>
          <p:cNvSpPr>
            <a:spLocks noChangeArrowheads="1"/>
          </p:cNvSpPr>
          <p:nvPr/>
        </p:nvSpPr>
        <p:spPr bwMode="auto">
          <a:xfrm>
            <a:off x="5970588" y="1349375"/>
            <a:ext cx="19288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m=(10-1)/2=4</a:t>
            </a:r>
          </a:p>
        </p:txBody>
      </p:sp>
      <p:grpSp>
        <p:nvGrpSpPr>
          <p:cNvPr id="36925" name="Group 80"/>
          <p:cNvGrpSpPr>
            <a:grpSpLocks/>
          </p:cNvGrpSpPr>
          <p:nvPr/>
        </p:nvGrpSpPr>
        <p:grpSpPr bwMode="auto">
          <a:xfrm>
            <a:off x="6637338" y="2470150"/>
            <a:ext cx="1471612" cy="396875"/>
            <a:chOff x="0" y="0"/>
            <a:chExt cx="927" cy="250"/>
          </a:xfrm>
        </p:grpSpPr>
        <p:sp>
          <p:nvSpPr>
            <p:cNvPr id="36926" name="Text Box 81"/>
            <p:cNvSpPr>
              <a:spLocks noChangeArrowheads="1"/>
            </p:cNvSpPr>
            <p:nvPr/>
          </p:nvSpPr>
          <p:spPr bwMode="auto">
            <a:xfrm>
              <a:off x="651" y="0"/>
              <a:ext cx="27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  <p:sp>
          <p:nvSpPr>
            <p:cNvPr id="36927" name="Text Box 82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28" name="Group 86"/>
          <p:cNvGrpSpPr>
            <a:grpSpLocks/>
          </p:cNvGrpSpPr>
          <p:nvPr/>
        </p:nvGrpSpPr>
        <p:grpSpPr bwMode="auto">
          <a:xfrm>
            <a:off x="6262688" y="2470150"/>
            <a:ext cx="2090737" cy="396875"/>
            <a:chOff x="0" y="0"/>
            <a:chExt cx="1317" cy="250"/>
          </a:xfrm>
        </p:grpSpPr>
        <p:sp>
          <p:nvSpPr>
            <p:cNvPr id="36929" name="Text Box 8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6930" name="Text Box 88"/>
            <p:cNvSpPr>
              <a:spLocks noChangeArrowheads="1"/>
            </p:cNvSpPr>
            <p:nvPr/>
          </p:nvSpPr>
          <p:spPr bwMode="auto">
            <a:xfrm>
              <a:off x="1121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6931" name="Group 89"/>
          <p:cNvGrpSpPr>
            <a:grpSpLocks/>
          </p:cNvGrpSpPr>
          <p:nvPr/>
        </p:nvGrpSpPr>
        <p:grpSpPr bwMode="auto">
          <a:xfrm>
            <a:off x="5945188" y="2470150"/>
            <a:ext cx="2801937" cy="396875"/>
            <a:chOff x="0" y="0"/>
            <a:chExt cx="1765" cy="250"/>
          </a:xfrm>
        </p:grpSpPr>
        <p:sp>
          <p:nvSpPr>
            <p:cNvPr id="36932" name="Text Box 9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6933" name="Text Box 91"/>
            <p:cNvSpPr>
              <a:spLocks noChangeArrowheads="1"/>
            </p:cNvSpPr>
            <p:nvPr/>
          </p:nvSpPr>
          <p:spPr bwMode="auto">
            <a:xfrm>
              <a:off x="1569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6934" name="Group 101"/>
          <p:cNvGrpSpPr>
            <a:grpSpLocks/>
          </p:cNvGrpSpPr>
          <p:nvPr/>
        </p:nvGrpSpPr>
        <p:grpSpPr bwMode="auto">
          <a:xfrm>
            <a:off x="5508625" y="2492375"/>
            <a:ext cx="3635375" cy="396875"/>
            <a:chOff x="0" y="0"/>
            <a:chExt cx="2290" cy="250"/>
          </a:xfrm>
        </p:grpSpPr>
        <p:sp>
          <p:nvSpPr>
            <p:cNvPr id="36935" name="Text Box 9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6936" name="Text Box 94"/>
            <p:cNvSpPr>
              <a:spLocks noChangeArrowheads="1"/>
            </p:cNvSpPr>
            <p:nvPr/>
          </p:nvSpPr>
          <p:spPr bwMode="auto">
            <a:xfrm>
              <a:off x="2094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6937" name="Group 83"/>
          <p:cNvGrpSpPr>
            <a:grpSpLocks/>
          </p:cNvGrpSpPr>
          <p:nvPr/>
        </p:nvGrpSpPr>
        <p:grpSpPr bwMode="auto">
          <a:xfrm>
            <a:off x="7019925" y="2492375"/>
            <a:ext cx="668338" cy="396875"/>
            <a:chOff x="0" y="0"/>
            <a:chExt cx="421" cy="250"/>
          </a:xfrm>
        </p:grpSpPr>
        <p:sp>
          <p:nvSpPr>
            <p:cNvPr id="36938" name="Text Box 84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6939" name="Text Box 85"/>
            <p:cNvSpPr>
              <a:spLocks noChangeArrowheads="1"/>
            </p:cNvSpPr>
            <p:nvPr/>
          </p:nvSpPr>
          <p:spPr bwMode="auto">
            <a:xfrm>
              <a:off x="225" y="0"/>
              <a:ext cx="196" cy="250"/>
            </a:xfrm>
            <a:prstGeom prst="rect">
              <a:avLst/>
            </a:prstGeom>
            <a:solidFill>
              <a:srgbClr val="8B9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6940" name="Group 25"/>
          <p:cNvGrpSpPr>
            <a:grpSpLocks/>
          </p:cNvGrpSpPr>
          <p:nvPr/>
        </p:nvGrpSpPr>
        <p:grpSpPr bwMode="auto">
          <a:xfrm>
            <a:off x="4676775" y="2170113"/>
            <a:ext cx="4467225" cy="766762"/>
            <a:chOff x="0" y="0"/>
            <a:chExt cx="2814" cy="483"/>
          </a:xfrm>
        </p:grpSpPr>
        <p:grpSp>
          <p:nvGrpSpPr>
            <p:cNvPr id="36941" name="Group 26"/>
            <p:cNvGrpSpPr>
              <a:grpSpLocks/>
            </p:cNvGrpSpPr>
            <p:nvPr/>
          </p:nvGrpSpPr>
          <p:grpSpPr bwMode="auto">
            <a:xfrm>
              <a:off x="525" y="0"/>
              <a:ext cx="2289" cy="471"/>
              <a:chOff x="0" y="0"/>
              <a:chExt cx="2289" cy="471"/>
            </a:xfrm>
          </p:grpSpPr>
          <p:sp>
            <p:nvSpPr>
              <p:cNvPr id="36942" name="Text Box 27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82" cy="2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 3    7   9   11  0    6    7    5   4   2</a:t>
                </a:r>
                <a:endParaRPr lang="zh-CN" altLang="en-US"/>
              </a:p>
            </p:txBody>
          </p:sp>
          <p:sp>
            <p:nvSpPr>
              <p:cNvPr id="36943" name="Line 28"/>
              <p:cNvSpPr>
                <a:spLocks noChangeShapeType="1"/>
              </p:cNvSpPr>
              <p:nvPr/>
            </p:nvSpPr>
            <p:spPr bwMode="auto">
              <a:xfrm>
                <a:off x="256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4" name="Line 29"/>
              <p:cNvSpPr>
                <a:spLocks noChangeShapeType="1"/>
              </p:cNvSpPr>
              <p:nvPr/>
            </p:nvSpPr>
            <p:spPr bwMode="auto">
              <a:xfrm>
                <a:off x="478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5" name="Line 30"/>
              <p:cNvSpPr>
                <a:spLocks noChangeShapeType="1"/>
              </p:cNvSpPr>
              <p:nvPr/>
            </p:nvSpPr>
            <p:spPr bwMode="auto">
              <a:xfrm>
                <a:off x="70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6" name="Line 31"/>
              <p:cNvSpPr>
                <a:spLocks noChangeShapeType="1"/>
              </p:cNvSpPr>
              <p:nvPr/>
            </p:nvSpPr>
            <p:spPr bwMode="auto">
              <a:xfrm>
                <a:off x="923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7" name="Line 32"/>
              <p:cNvSpPr>
                <a:spLocks noChangeShapeType="1"/>
              </p:cNvSpPr>
              <p:nvPr/>
            </p:nvSpPr>
            <p:spPr bwMode="auto">
              <a:xfrm>
                <a:off x="114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8" name="Line 33"/>
              <p:cNvSpPr>
                <a:spLocks noChangeShapeType="1"/>
              </p:cNvSpPr>
              <p:nvPr/>
            </p:nvSpPr>
            <p:spPr bwMode="auto">
              <a:xfrm>
                <a:off x="1367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49" name="Line 34"/>
              <p:cNvSpPr>
                <a:spLocks noChangeShapeType="1"/>
              </p:cNvSpPr>
              <p:nvPr/>
            </p:nvSpPr>
            <p:spPr bwMode="auto">
              <a:xfrm>
                <a:off x="1590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0" name="Line 35"/>
              <p:cNvSpPr>
                <a:spLocks noChangeShapeType="1"/>
              </p:cNvSpPr>
              <p:nvPr/>
            </p:nvSpPr>
            <p:spPr bwMode="auto">
              <a:xfrm>
                <a:off x="1812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1" name="Line 36"/>
              <p:cNvSpPr>
                <a:spLocks noChangeShapeType="1"/>
              </p:cNvSpPr>
              <p:nvPr/>
            </p:nvSpPr>
            <p:spPr bwMode="auto">
              <a:xfrm>
                <a:off x="2035" y="216"/>
                <a:ext cx="1" cy="255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2" name="Text Box 37"/>
              <p:cNvSpPr>
                <a:spLocks noChangeArrowheads="1"/>
              </p:cNvSpPr>
              <p:nvPr/>
            </p:nvSpPr>
            <p:spPr bwMode="auto">
              <a:xfrm>
                <a:off x="53" y="0"/>
                <a:ext cx="2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0   1    2   3    4    5    6   7    8    9</a:t>
                </a:r>
                <a:endParaRPr lang="zh-CN" altLang="en-US"/>
              </a:p>
            </p:txBody>
          </p:sp>
        </p:grpSp>
        <p:sp>
          <p:nvSpPr>
            <p:cNvPr id="36953" name="Text Box 38"/>
            <p:cNvSpPr>
              <a:spLocks noChangeArrowheads="1"/>
            </p:cNvSpPr>
            <p:nvPr/>
          </p:nvSpPr>
          <p:spPr bwMode="auto">
            <a:xfrm>
              <a:off x="0" y="233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 animBg="1" autoUpdateAnimBg="0"/>
      <p:bldP spid="36924" grpId="0" build="p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5"/>
          <p:cNvSpPr>
            <a:spLocks noChangeArrowheads="1"/>
          </p:cNvSpPr>
          <p:nvPr/>
        </p:nvSpPr>
        <p:spPr bwMode="auto">
          <a:xfrm>
            <a:off x="471488" y="3619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7891" name="Text Box 17"/>
          <p:cNvSpPr>
            <a:spLocks/>
          </p:cNvSpPr>
          <p:nvPr/>
        </p:nvSpPr>
        <p:spPr bwMode="auto">
          <a:xfrm>
            <a:off x="68263" y="1244600"/>
            <a:ext cx="5440362" cy="5241925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inv(int  *x,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t,*p,*i,*j,m=(n-1)/2;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i=x;  j=x+n-1;  p=x+m;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for(;i&lt;=p;i++,j--)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int i,a[10]={3,7,9,11,0,6,7,5,4,2};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     inv(a,10);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for(i=0;i&lt;10;i++)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printf("%d",a[i]);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7892" name="AutoShape 18"/>
          <p:cNvSpPr>
            <a:spLocks noChangeArrowheads="1"/>
          </p:cNvSpPr>
          <p:nvPr/>
        </p:nvSpPr>
        <p:spPr bwMode="auto">
          <a:xfrm>
            <a:off x="5619750" y="5064125"/>
            <a:ext cx="33337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实参用数组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形参用指针变量</a:t>
            </a:r>
            <a:endParaRPr lang="zh-CN" altLang="en-US"/>
          </a:p>
        </p:txBody>
      </p:sp>
      <p:grpSp>
        <p:nvGrpSpPr>
          <p:cNvPr id="37893" name="Group 19"/>
          <p:cNvGrpSpPr>
            <a:grpSpLocks/>
          </p:cNvGrpSpPr>
          <p:nvPr/>
        </p:nvGrpSpPr>
        <p:grpSpPr bwMode="auto">
          <a:xfrm>
            <a:off x="5688013" y="785813"/>
            <a:ext cx="3225800" cy="3722687"/>
            <a:chOff x="0" y="0"/>
            <a:chExt cx="2032" cy="2345"/>
          </a:xfrm>
        </p:grpSpPr>
        <p:sp>
          <p:nvSpPr>
            <p:cNvPr id="37894" name="Line 20"/>
            <p:cNvSpPr>
              <a:spLocks noChangeShapeType="1"/>
            </p:cNvSpPr>
            <p:nvPr/>
          </p:nvSpPr>
          <p:spPr bwMode="auto">
            <a:xfrm>
              <a:off x="495" y="304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5" name="Group 21"/>
            <p:cNvGrpSpPr>
              <a:grpSpLocks/>
            </p:cNvGrpSpPr>
            <p:nvPr/>
          </p:nvGrpSpPr>
          <p:grpSpPr bwMode="auto">
            <a:xfrm>
              <a:off x="0" y="0"/>
              <a:ext cx="2032" cy="2345"/>
              <a:chOff x="0" y="0"/>
              <a:chExt cx="2032" cy="2345"/>
            </a:xfrm>
          </p:grpSpPr>
          <p:sp>
            <p:nvSpPr>
              <p:cNvPr id="37896" name="Rectangle 22"/>
              <p:cNvSpPr>
                <a:spLocks noChangeArrowheads="1"/>
              </p:cNvSpPr>
              <p:nvPr/>
            </p:nvSpPr>
            <p:spPr bwMode="auto">
              <a:xfrm>
                <a:off x="828" y="216"/>
                <a:ext cx="834" cy="2111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37897" name="Line 23"/>
              <p:cNvSpPr>
                <a:spLocks noChangeShapeType="1"/>
              </p:cNvSpPr>
              <p:nvPr/>
            </p:nvSpPr>
            <p:spPr bwMode="auto">
              <a:xfrm>
                <a:off x="828" y="41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Line 24"/>
              <p:cNvSpPr>
                <a:spLocks noChangeShapeType="1"/>
              </p:cNvSpPr>
              <p:nvPr/>
            </p:nvSpPr>
            <p:spPr bwMode="auto">
              <a:xfrm>
                <a:off x="828" y="62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Line 25"/>
              <p:cNvSpPr>
                <a:spLocks noChangeShapeType="1"/>
              </p:cNvSpPr>
              <p:nvPr/>
            </p:nvSpPr>
            <p:spPr bwMode="auto">
              <a:xfrm>
                <a:off x="828" y="84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Line 26"/>
              <p:cNvSpPr>
                <a:spLocks noChangeShapeType="1"/>
              </p:cNvSpPr>
              <p:nvPr/>
            </p:nvSpPr>
            <p:spPr bwMode="auto">
              <a:xfrm>
                <a:off x="828" y="105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8" y="1266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28"/>
              <p:cNvSpPr>
                <a:spLocks noChangeShapeType="1"/>
              </p:cNvSpPr>
              <p:nvPr/>
            </p:nvSpPr>
            <p:spPr bwMode="auto">
              <a:xfrm>
                <a:off x="828" y="1479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3" name="Line 29"/>
              <p:cNvSpPr>
                <a:spLocks noChangeShapeType="1"/>
              </p:cNvSpPr>
              <p:nvPr/>
            </p:nvSpPr>
            <p:spPr bwMode="auto">
              <a:xfrm>
                <a:off x="828" y="169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4" name="Line 30"/>
              <p:cNvSpPr>
                <a:spLocks noChangeShapeType="1"/>
              </p:cNvSpPr>
              <p:nvPr/>
            </p:nvSpPr>
            <p:spPr bwMode="auto">
              <a:xfrm>
                <a:off x="828" y="1904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Line 31"/>
              <p:cNvSpPr>
                <a:spLocks noChangeShapeType="1"/>
              </p:cNvSpPr>
              <p:nvPr/>
            </p:nvSpPr>
            <p:spPr bwMode="auto">
              <a:xfrm>
                <a:off x="828" y="211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Text Box 32"/>
              <p:cNvSpPr>
                <a:spLocks noChangeArrowheads="1"/>
              </p:cNvSpPr>
              <p:nvPr/>
            </p:nvSpPr>
            <p:spPr bwMode="auto">
              <a:xfrm>
                <a:off x="1126" y="2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37907" name="Text Box 33"/>
              <p:cNvSpPr>
                <a:spLocks noChangeArrowheads="1"/>
              </p:cNvSpPr>
              <p:nvPr/>
            </p:nvSpPr>
            <p:spPr bwMode="auto">
              <a:xfrm>
                <a:off x="1126" y="4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08" name="Text Box 34"/>
              <p:cNvSpPr>
                <a:spLocks noChangeArrowheads="1"/>
              </p:cNvSpPr>
              <p:nvPr/>
            </p:nvSpPr>
            <p:spPr bwMode="auto">
              <a:xfrm>
                <a:off x="1126" y="6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9</a:t>
                </a:r>
                <a:endParaRPr lang="zh-CN" altLang="en-US"/>
              </a:p>
            </p:txBody>
          </p:sp>
          <p:sp>
            <p:nvSpPr>
              <p:cNvPr id="37909" name="Text Box 35"/>
              <p:cNvSpPr>
                <a:spLocks noChangeArrowheads="1"/>
              </p:cNvSpPr>
              <p:nvPr/>
            </p:nvSpPr>
            <p:spPr bwMode="auto">
              <a:xfrm>
                <a:off x="1126" y="829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11</a:t>
                </a:r>
                <a:endParaRPr lang="zh-CN" altLang="en-US"/>
              </a:p>
            </p:txBody>
          </p:sp>
          <p:sp>
            <p:nvSpPr>
              <p:cNvPr id="37910" name="Text Box 36"/>
              <p:cNvSpPr>
                <a:spLocks noChangeArrowheads="1"/>
              </p:cNvSpPr>
              <p:nvPr/>
            </p:nvSpPr>
            <p:spPr bwMode="auto">
              <a:xfrm>
                <a:off x="1126" y="10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7911" name="Text Box 37"/>
              <p:cNvSpPr>
                <a:spLocks noChangeArrowheads="1"/>
              </p:cNvSpPr>
              <p:nvPr/>
            </p:nvSpPr>
            <p:spPr bwMode="auto">
              <a:xfrm>
                <a:off x="1126" y="12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6</a:t>
                </a:r>
                <a:endParaRPr lang="zh-CN" altLang="en-US"/>
              </a:p>
            </p:txBody>
          </p:sp>
          <p:sp>
            <p:nvSpPr>
              <p:cNvPr id="37912" name="Text Box 38"/>
              <p:cNvSpPr>
                <a:spLocks noChangeArrowheads="1"/>
              </p:cNvSpPr>
              <p:nvPr/>
            </p:nvSpPr>
            <p:spPr bwMode="auto">
              <a:xfrm>
                <a:off x="1126" y="14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37913" name="Text Box 39"/>
              <p:cNvSpPr>
                <a:spLocks noChangeArrowheads="1"/>
              </p:cNvSpPr>
              <p:nvPr/>
            </p:nvSpPr>
            <p:spPr bwMode="auto">
              <a:xfrm>
                <a:off x="1126" y="166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7914" name="Text Box 40"/>
              <p:cNvSpPr>
                <a:spLocks noChangeArrowheads="1"/>
              </p:cNvSpPr>
              <p:nvPr/>
            </p:nvSpPr>
            <p:spPr bwMode="auto">
              <a:xfrm>
                <a:off x="1126" y="1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7915" name="Text Box 41"/>
              <p:cNvSpPr>
                <a:spLocks noChangeArrowheads="1"/>
              </p:cNvSpPr>
              <p:nvPr/>
            </p:nvSpPr>
            <p:spPr bwMode="auto">
              <a:xfrm>
                <a:off x="1126" y="20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7916" name="Text Box 42"/>
              <p:cNvSpPr>
                <a:spLocks noChangeArrowheads="1"/>
              </p:cNvSpPr>
              <p:nvPr/>
            </p:nvSpPr>
            <p:spPr bwMode="auto">
              <a:xfrm>
                <a:off x="1659" y="189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37917" name="Text Box 43"/>
              <p:cNvSpPr>
                <a:spLocks noChangeArrowheads="1"/>
              </p:cNvSpPr>
              <p:nvPr/>
            </p:nvSpPr>
            <p:spPr bwMode="auto">
              <a:xfrm>
                <a:off x="1659" y="401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37918" name="Text Box 44"/>
              <p:cNvSpPr>
                <a:spLocks noChangeArrowheads="1"/>
              </p:cNvSpPr>
              <p:nvPr/>
            </p:nvSpPr>
            <p:spPr bwMode="auto">
              <a:xfrm>
                <a:off x="1659" y="613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37919" name="Text Box 45"/>
              <p:cNvSpPr>
                <a:spLocks noChangeArrowheads="1"/>
              </p:cNvSpPr>
              <p:nvPr/>
            </p:nvSpPr>
            <p:spPr bwMode="auto">
              <a:xfrm>
                <a:off x="1659" y="82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37920" name="Text Box 46"/>
              <p:cNvSpPr>
                <a:spLocks noChangeArrowheads="1"/>
              </p:cNvSpPr>
              <p:nvPr/>
            </p:nvSpPr>
            <p:spPr bwMode="auto">
              <a:xfrm>
                <a:off x="1659" y="1037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37921" name="Text Box 47"/>
              <p:cNvSpPr>
                <a:spLocks noChangeArrowheads="1"/>
              </p:cNvSpPr>
              <p:nvPr/>
            </p:nvSpPr>
            <p:spPr bwMode="auto">
              <a:xfrm>
                <a:off x="1659" y="12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37922" name="Text Box 48"/>
              <p:cNvSpPr>
                <a:spLocks noChangeArrowheads="1"/>
              </p:cNvSpPr>
              <p:nvPr/>
            </p:nvSpPr>
            <p:spPr bwMode="auto">
              <a:xfrm>
                <a:off x="1659" y="146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a[6]</a:t>
                </a:r>
                <a:endParaRPr lang="zh-CN" altLang="en-US"/>
              </a:p>
            </p:txBody>
          </p:sp>
          <p:sp>
            <p:nvSpPr>
              <p:cNvPr id="37923" name="Text Box 49"/>
              <p:cNvSpPr>
                <a:spLocks noChangeArrowheads="1"/>
              </p:cNvSpPr>
              <p:nvPr/>
            </p:nvSpPr>
            <p:spPr bwMode="auto">
              <a:xfrm>
                <a:off x="1659" y="1672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a[7]</a:t>
                </a:r>
                <a:endParaRPr lang="zh-CN" altLang="en-US"/>
              </a:p>
            </p:txBody>
          </p:sp>
          <p:sp>
            <p:nvSpPr>
              <p:cNvPr id="37924" name="Text Box 50"/>
              <p:cNvSpPr>
                <a:spLocks noChangeArrowheads="1"/>
              </p:cNvSpPr>
              <p:nvPr/>
            </p:nvSpPr>
            <p:spPr bwMode="auto">
              <a:xfrm>
                <a:off x="1659" y="1884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a[8]</a:t>
                </a:r>
                <a:endParaRPr lang="zh-CN" altLang="en-US"/>
              </a:p>
            </p:txBody>
          </p:sp>
          <p:sp>
            <p:nvSpPr>
              <p:cNvPr id="37925" name="Text Box 51"/>
              <p:cNvSpPr>
                <a:spLocks noChangeArrowheads="1"/>
              </p:cNvSpPr>
              <p:nvPr/>
            </p:nvSpPr>
            <p:spPr bwMode="auto">
              <a:xfrm>
                <a:off x="1659" y="2095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a[9]</a:t>
                </a:r>
                <a:endParaRPr lang="zh-CN" altLang="en-US"/>
              </a:p>
            </p:txBody>
          </p:sp>
          <p:sp>
            <p:nvSpPr>
              <p:cNvPr id="37926" name="Text Box 52"/>
              <p:cNvSpPr>
                <a:spLocks noChangeArrowheads="1"/>
              </p:cNvSpPr>
              <p:nvPr/>
            </p:nvSpPr>
            <p:spPr bwMode="auto">
              <a:xfrm>
                <a:off x="193" y="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x</a:t>
                </a:r>
                <a:endParaRPr lang="zh-CN" altLang="en-US"/>
              </a:p>
            </p:txBody>
          </p:sp>
          <p:sp>
            <p:nvSpPr>
              <p:cNvPr id="37927" name="Line 53"/>
              <p:cNvSpPr>
                <a:spLocks noChangeShapeType="1"/>
              </p:cNvSpPr>
              <p:nvPr/>
            </p:nvSpPr>
            <p:spPr bwMode="auto">
              <a:xfrm>
                <a:off x="514" y="1133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Text Box 54"/>
              <p:cNvSpPr>
                <a:spLocks noChangeArrowheads="1"/>
              </p:cNvSpPr>
              <p:nvPr/>
            </p:nvSpPr>
            <p:spPr bwMode="auto">
              <a:xfrm>
                <a:off x="0" y="1006"/>
                <a:ext cx="5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p=x+m</a:t>
                </a:r>
                <a:endParaRPr lang="zh-CN" altLang="en-US"/>
              </a:p>
            </p:txBody>
          </p:sp>
          <p:sp>
            <p:nvSpPr>
              <p:cNvPr id="37929" name="Text Box 55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r>
                  <a:rPr lang="zh-CN" altLang="en-US" sz="2000">
                    <a:solidFill>
                      <a:srgbClr val="007A77"/>
                    </a:solidFill>
                    <a:sym typeface="Arial" pitchFamily="34" charset="0"/>
                  </a:rPr>
                  <a:t>数组</a:t>
                </a:r>
                <a:endParaRPr lang="zh-CN" altLang="en-US"/>
              </a:p>
            </p:txBody>
          </p:sp>
        </p:grpSp>
      </p:grpSp>
      <p:grpSp>
        <p:nvGrpSpPr>
          <p:cNvPr id="37930" name="Group 56"/>
          <p:cNvGrpSpPr>
            <a:grpSpLocks/>
          </p:cNvGrpSpPr>
          <p:nvPr/>
        </p:nvGrpSpPr>
        <p:grpSpPr bwMode="auto">
          <a:xfrm>
            <a:off x="7821613" y="2420938"/>
            <a:ext cx="311150" cy="730250"/>
            <a:chOff x="0" y="0"/>
            <a:chExt cx="196" cy="460"/>
          </a:xfrm>
        </p:grpSpPr>
        <p:sp>
          <p:nvSpPr>
            <p:cNvPr id="37931" name="Text Box 57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6</a:t>
              </a:r>
              <a:endParaRPr lang="zh-CN" altLang="en-US"/>
            </a:p>
          </p:txBody>
        </p:sp>
        <p:sp>
          <p:nvSpPr>
            <p:cNvPr id="37932" name="Text Box 58"/>
            <p:cNvSpPr>
              <a:spLocks noChangeArrowheads="1"/>
            </p:cNvSpPr>
            <p:nvPr/>
          </p:nvSpPr>
          <p:spPr bwMode="auto">
            <a:xfrm>
              <a:off x="0" y="2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0</a:t>
              </a:r>
              <a:endParaRPr lang="zh-CN" altLang="en-US"/>
            </a:p>
          </p:txBody>
        </p:sp>
      </p:grpSp>
      <p:grpSp>
        <p:nvGrpSpPr>
          <p:cNvPr id="37933" name="Group 59"/>
          <p:cNvGrpSpPr>
            <a:grpSpLocks/>
          </p:cNvGrpSpPr>
          <p:nvPr/>
        </p:nvGrpSpPr>
        <p:grpSpPr bwMode="auto">
          <a:xfrm>
            <a:off x="7821613" y="2100263"/>
            <a:ext cx="438150" cy="1400175"/>
            <a:chOff x="0" y="0"/>
            <a:chExt cx="276" cy="882"/>
          </a:xfrm>
        </p:grpSpPr>
        <p:sp>
          <p:nvSpPr>
            <p:cNvPr id="37934" name="Text Box 60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  <p:sp>
          <p:nvSpPr>
            <p:cNvPr id="37935" name="Text Box 61"/>
            <p:cNvSpPr>
              <a:spLocks noChangeArrowheads="1"/>
            </p:cNvSpPr>
            <p:nvPr/>
          </p:nvSpPr>
          <p:spPr bwMode="auto">
            <a:xfrm>
              <a:off x="0" y="6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11</a:t>
              </a:r>
              <a:endParaRPr lang="zh-CN" altLang="en-US"/>
            </a:p>
          </p:txBody>
        </p:sp>
      </p:grp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7821613" y="1773238"/>
            <a:ext cx="311150" cy="2070100"/>
            <a:chOff x="0" y="0"/>
            <a:chExt cx="196" cy="1304"/>
          </a:xfrm>
        </p:grpSpPr>
        <p:sp>
          <p:nvSpPr>
            <p:cNvPr id="37937" name="Text Box 63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5</a:t>
              </a:r>
              <a:endParaRPr lang="zh-CN" altLang="en-US"/>
            </a:p>
          </p:txBody>
        </p:sp>
        <p:sp>
          <p:nvSpPr>
            <p:cNvPr id="37938" name="Text Box 64"/>
            <p:cNvSpPr>
              <a:spLocks noChangeArrowheads="1"/>
            </p:cNvSpPr>
            <p:nvPr/>
          </p:nvSpPr>
          <p:spPr bwMode="auto">
            <a:xfrm>
              <a:off x="0" y="1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9</a:t>
              </a:r>
              <a:endParaRPr lang="zh-CN" altLang="en-US"/>
            </a:p>
          </p:txBody>
        </p:sp>
      </p:grpSp>
      <p:grpSp>
        <p:nvGrpSpPr>
          <p:cNvPr id="37939" name="Group 65"/>
          <p:cNvGrpSpPr>
            <a:grpSpLocks/>
          </p:cNvGrpSpPr>
          <p:nvPr/>
        </p:nvGrpSpPr>
        <p:grpSpPr bwMode="auto">
          <a:xfrm>
            <a:off x="7821613" y="1412875"/>
            <a:ext cx="311150" cy="2740025"/>
            <a:chOff x="0" y="0"/>
            <a:chExt cx="196" cy="1726"/>
          </a:xfrm>
        </p:grpSpPr>
        <p:sp>
          <p:nvSpPr>
            <p:cNvPr id="37940" name="Text Box 66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4</a:t>
              </a:r>
              <a:endParaRPr lang="zh-CN" altLang="en-US"/>
            </a:p>
          </p:txBody>
        </p:sp>
        <p:sp>
          <p:nvSpPr>
            <p:cNvPr id="37941" name="Text Box 67"/>
            <p:cNvSpPr>
              <a:spLocks noChangeArrowheads="1"/>
            </p:cNvSpPr>
            <p:nvPr/>
          </p:nvSpPr>
          <p:spPr bwMode="auto">
            <a:xfrm>
              <a:off x="0" y="14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7</a:t>
              </a:r>
              <a:endParaRPr lang="zh-CN" altLang="en-US"/>
            </a:p>
          </p:txBody>
        </p:sp>
      </p:grpSp>
      <p:grpSp>
        <p:nvGrpSpPr>
          <p:cNvPr id="37942" name="Group 68"/>
          <p:cNvGrpSpPr>
            <a:grpSpLocks/>
          </p:cNvGrpSpPr>
          <p:nvPr/>
        </p:nvGrpSpPr>
        <p:grpSpPr bwMode="auto">
          <a:xfrm>
            <a:off x="7821613" y="1052513"/>
            <a:ext cx="311150" cy="3408362"/>
            <a:chOff x="0" y="0"/>
            <a:chExt cx="196" cy="2147"/>
          </a:xfrm>
        </p:grpSpPr>
        <p:sp>
          <p:nvSpPr>
            <p:cNvPr id="37943" name="Text Box 69"/>
            <p:cNvSpPr>
              <a:spLocks noChangeArrowheads="1"/>
            </p:cNvSpPr>
            <p:nvPr/>
          </p:nvSpPr>
          <p:spPr bwMode="auto">
            <a:xfrm>
              <a:off x="0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37944" name="Text Box 70"/>
            <p:cNvSpPr>
              <a:spLocks noChangeArrowheads="1"/>
            </p:cNvSpPr>
            <p:nvPr/>
          </p:nvSpPr>
          <p:spPr bwMode="auto">
            <a:xfrm>
              <a:off x="0" y="18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37945" name="Group 71"/>
          <p:cNvGrpSpPr>
            <a:grpSpLocks/>
          </p:cNvGrpSpPr>
          <p:nvPr/>
        </p:nvGrpSpPr>
        <p:grpSpPr bwMode="auto">
          <a:xfrm>
            <a:off x="6256338" y="1379538"/>
            <a:ext cx="763587" cy="2741612"/>
            <a:chOff x="0" y="0"/>
            <a:chExt cx="481" cy="1727"/>
          </a:xfrm>
        </p:grpSpPr>
        <p:grpSp>
          <p:nvGrpSpPr>
            <p:cNvPr id="37946" name="Group 72"/>
            <p:cNvGrpSpPr>
              <a:grpSpLocks/>
            </p:cNvGrpSpPr>
            <p:nvPr/>
          </p:nvGrpSpPr>
          <p:grpSpPr bwMode="auto">
            <a:xfrm>
              <a:off x="12" y="0"/>
              <a:ext cx="469" cy="250"/>
              <a:chOff x="0" y="0"/>
              <a:chExt cx="469" cy="250"/>
            </a:xfrm>
          </p:grpSpPr>
          <p:sp>
            <p:nvSpPr>
              <p:cNvPr id="37947" name="Line 73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8" name="Text Box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49" name="Group 75"/>
            <p:cNvGrpSpPr>
              <a:grpSpLocks/>
            </p:cNvGrpSpPr>
            <p:nvPr/>
          </p:nvGrpSpPr>
          <p:grpSpPr bwMode="auto">
            <a:xfrm>
              <a:off x="0" y="1477"/>
              <a:ext cx="477" cy="250"/>
              <a:chOff x="0" y="0"/>
              <a:chExt cx="477" cy="250"/>
            </a:xfrm>
          </p:grpSpPr>
          <p:sp>
            <p:nvSpPr>
              <p:cNvPr id="37950" name="Line 76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1" name="Text Box 7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2" name="Group 78"/>
          <p:cNvGrpSpPr>
            <a:grpSpLocks/>
          </p:cNvGrpSpPr>
          <p:nvPr/>
        </p:nvGrpSpPr>
        <p:grpSpPr bwMode="auto">
          <a:xfrm>
            <a:off x="6257925" y="2051050"/>
            <a:ext cx="766763" cy="1411288"/>
            <a:chOff x="0" y="0"/>
            <a:chExt cx="483" cy="889"/>
          </a:xfrm>
        </p:grpSpPr>
        <p:grpSp>
          <p:nvGrpSpPr>
            <p:cNvPr id="37953" name="Group 79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54" name="Line 80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5" name="Text Box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56" name="Group 82"/>
            <p:cNvGrpSpPr>
              <a:grpSpLocks/>
            </p:cNvGrpSpPr>
            <p:nvPr/>
          </p:nvGrpSpPr>
          <p:grpSpPr bwMode="auto">
            <a:xfrm>
              <a:off x="6" y="639"/>
              <a:ext cx="477" cy="250"/>
              <a:chOff x="0" y="0"/>
              <a:chExt cx="477" cy="250"/>
            </a:xfrm>
          </p:grpSpPr>
          <p:sp>
            <p:nvSpPr>
              <p:cNvPr id="37957" name="Line 83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Text Box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59" name="Group 85"/>
          <p:cNvGrpSpPr>
            <a:grpSpLocks/>
          </p:cNvGrpSpPr>
          <p:nvPr/>
        </p:nvGrpSpPr>
        <p:grpSpPr bwMode="auto">
          <a:xfrm>
            <a:off x="6251575" y="1708150"/>
            <a:ext cx="766763" cy="2082800"/>
            <a:chOff x="0" y="0"/>
            <a:chExt cx="483" cy="1312"/>
          </a:xfrm>
        </p:grpSpPr>
        <p:grpSp>
          <p:nvGrpSpPr>
            <p:cNvPr id="37960" name="Group 86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61" name="Line 8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Text Box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  <p:grpSp>
          <p:nvGrpSpPr>
            <p:cNvPr id="37963" name="Group 89"/>
            <p:cNvGrpSpPr>
              <a:grpSpLocks/>
            </p:cNvGrpSpPr>
            <p:nvPr/>
          </p:nvGrpSpPr>
          <p:grpSpPr bwMode="auto">
            <a:xfrm>
              <a:off x="6" y="1062"/>
              <a:ext cx="477" cy="250"/>
              <a:chOff x="0" y="0"/>
              <a:chExt cx="477" cy="250"/>
            </a:xfrm>
          </p:grpSpPr>
          <p:sp>
            <p:nvSpPr>
              <p:cNvPr id="37964" name="Line 90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5" name="Text Box 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</p:grpSp>
      <p:grpSp>
        <p:nvGrpSpPr>
          <p:cNvPr id="37966" name="Group 92"/>
          <p:cNvGrpSpPr>
            <a:grpSpLocks/>
          </p:cNvGrpSpPr>
          <p:nvPr/>
        </p:nvGrpSpPr>
        <p:grpSpPr bwMode="auto">
          <a:xfrm>
            <a:off x="6267450" y="2501900"/>
            <a:ext cx="757238" cy="608013"/>
            <a:chOff x="0" y="0"/>
            <a:chExt cx="477" cy="383"/>
          </a:xfrm>
        </p:grpSpPr>
        <p:grpSp>
          <p:nvGrpSpPr>
            <p:cNvPr id="37967" name="Group 93"/>
            <p:cNvGrpSpPr>
              <a:grpSpLocks/>
            </p:cNvGrpSpPr>
            <p:nvPr/>
          </p:nvGrpSpPr>
          <p:grpSpPr bwMode="auto">
            <a:xfrm>
              <a:off x="0" y="133"/>
              <a:ext cx="477" cy="250"/>
              <a:chOff x="0" y="0"/>
              <a:chExt cx="477" cy="250"/>
            </a:xfrm>
          </p:grpSpPr>
          <p:sp>
            <p:nvSpPr>
              <p:cNvPr id="37968" name="Line 94"/>
              <p:cNvSpPr>
                <a:spLocks noChangeShapeType="1"/>
              </p:cNvSpPr>
              <p:nvPr/>
            </p:nvSpPr>
            <p:spPr bwMode="auto">
              <a:xfrm>
                <a:off x="111" y="135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9" name="Text Box 9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0" name="Group 96"/>
            <p:cNvGrpSpPr>
              <a:grpSpLocks/>
            </p:cNvGrpSpPr>
            <p:nvPr/>
          </p:nvGrpSpPr>
          <p:grpSpPr bwMode="auto">
            <a:xfrm>
              <a:off x="2" y="0"/>
              <a:ext cx="469" cy="250"/>
              <a:chOff x="0" y="0"/>
              <a:chExt cx="469" cy="250"/>
            </a:xfrm>
          </p:grpSpPr>
          <p:sp>
            <p:nvSpPr>
              <p:cNvPr id="37971" name="Line 97"/>
              <p:cNvSpPr>
                <a:spLocks noChangeShapeType="1"/>
              </p:cNvSpPr>
              <p:nvPr/>
            </p:nvSpPr>
            <p:spPr bwMode="auto">
              <a:xfrm>
                <a:off x="103" y="127"/>
                <a:ext cx="36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2" name="Text Box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grpSp>
        <p:nvGrpSpPr>
          <p:cNvPr id="37973" name="Group 99"/>
          <p:cNvGrpSpPr>
            <a:grpSpLocks/>
          </p:cNvGrpSpPr>
          <p:nvPr/>
        </p:nvGrpSpPr>
        <p:grpSpPr bwMode="auto">
          <a:xfrm>
            <a:off x="6278563" y="1173163"/>
            <a:ext cx="752475" cy="3295650"/>
            <a:chOff x="0" y="0"/>
            <a:chExt cx="474" cy="2076"/>
          </a:xfrm>
        </p:grpSpPr>
        <p:grpSp>
          <p:nvGrpSpPr>
            <p:cNvPr id="37974" name="Group 100"/>
            <p:cNvGrpSpPr>
              <a:grpSpLocks/>
            </p:cNvGrpSpPr>
            <p:nvPr/>
          </p:nvGrpSpPr>
          <p:grpSpPr bwMode="auto">
            <a:xfrm>
              <a:off x="5" y="1826"/>
              <a:ext cx="469" cy="250"/>
              <a:chOff x="0" y="0"/>
              <a:chExt cx="469" cy="250"/>
            </a:xfrm>
          </p:grpSpPr>
          <p:sp>
            <p:nvSpPr>
              <p:cNvPr id="37975" name="Line 101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Text Box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j</a:t>
                </a:r>
                <a:endParaRPr lang="zh-CN" altLang="en-US"/>
              </a:p>
            </p:txBody>
          </p:sp>
        </p:grpSp>
        <p:grpSp>
          <p:nvGrpSpPr>
            <p:cNvPr id="37977" name="Group 103"/>
            <p:cNvGrpSpPr>
              <a:grpSpLocks/>
            </p:cNvGrpSpPr>
            <p:nvPr/>
          </p:nvGrpSpPr>
          <p:grpSpPr bwMode="auto">
            <a:xfrm>
              <a:off x="0" y="0"/>
              <a:ext cx="469" cy="250"/>
              <a:chOff x="0" y="0"/>
              <a:chExt cx="469" cy="250"/>
            </a:xfrm>
          </p:grpSpPr>
          <p:sp>
            <p:nvSpPr>
              <p:cNvPr id="37978" name="Line 104"/>
              <p:cNvSpPr>
                <a:spLocks noChangeShapeType="1"/>
              </p:cNvSpPr>
              <p:nvPr/>
            </p:nvSpPr>
            <p:spPr bwMode="auto">
              <a:xfrm>
                <a:off x="136" y="127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Text Box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</p:grpSp>
      </p:grpSp>
      <p:sp>
        <p:nvSpPr>
          <p:cNvPr id="37980" name="Rectangle 107"/>
          <p:cNvSpPr>
            <a:spLocks noChangeArrowheads="1"/>
          </p:cNvSpPr>
          <p:nvPr/>
        </p:nvSpPr>
        <p:spPr bwMode="auto">
          <a:xfrm>
            <a:off x="468313" y="404813"/>
            <a:ext cx="7710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981" name="Group 10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7982" name="Text Box 10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7983" name="Freeform 11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 autoUpdateAnimBg="0"/>
      <p:bldP spid="37892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5"/>
          <p:cNvSpPr>
            <a:spLocks noChangeArrowheads="1"/>
          </p:cNvSpPr>
          <p:nvPr/>
        </p:nvSpPr>
        <p:spPr bwMode="auto">
          <a:xfrm>
            <a:off x="242888" y="171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8915" name="Text Box 16"/>
          <p:cNvSpPr>
            <a:spLocks/>
          </p:cNvSpPr>
          <p:nvPr/>
        </p:nvSpPr>
        <p:spPr bwMode="auto">
          <a:xfrm>
            <a:off x="228600" y="882650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void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*x,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n)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t,*i,*j,*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p,m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=(n-1)/2;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i=x;  j=x+n-1;  p=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x+m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for(;i&lt;=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p;i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++,j--)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{  t=*i;  *i=*j;  *j=t;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],*p=a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for(i=0;i&lt;10;i++,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p++)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d",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p=a;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inv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(p,10);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("The array has been reverted:\n");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for(p=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a;p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&lt;a+10;p++)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C00000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("%d",*p);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sp>
        <p:nvSpPr>
          <p:cNvPr id="38916" name="AutoShape 17"/>
          <p:cNvSpPr>
            <a:spLocks noChangeArrowheads="1"/>
          </p:cNvSpPr>
          <p:nvPr/>
        </p:nvSpPr>
        <p:spPr bwMode="auto">
          <a:xfrm>
            <a:off x="5829300" y="5065713"/>
            <a:ext cx="3016250" cy="434975"/>
          </a:xfrm>
          <a:prstGeom prst="wedgeRectCallout">
            <a:avLst>
              <a:gd name="adj1" fmla="val -65903"/>
              <a:gd name="adj2" fmla="val 35032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实参与形参均用指针变量</a:t>
            </a:r>
            <a:endParaRPr lang="zh-CN" altLang="en-US"/>
          </a:p>
        </p:txBody>
      </p:sp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323850" y="260350"/>
            <a:ext cx="7772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3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8918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8919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8920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 animBg="1" autoUpdateAnimBg="0"/>
      <p:bldP spid="38916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5"/>
          <p:cNvSpPr>
            <a:spLocks noChangeArrowheads="1"/>
          </p:cNvSpPr>
          <p:nvPr/>
        </p:nvSpPr>
        <p:spPr bwMode="auto">
          <a:xfrm>
            <a:off x="428625" y="285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39" name="Text Box 16"/>
          <p:cNvSpPr>
            <a:spLocks/>
          </p:cNvSpPr>
          <p:nvPr/>
        </p:nvSpPr>
        <p:spPr bwMode="auto">
          <a:xfrm>
            <a:off x="323850" y="836613"/>
            <a:ext cx="5440363" cy="56070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void inv(int  x[], int n)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t,i,j,m=(n-1)/2;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for(i=0;i&lt;=m;i++)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{    j=n-1-i;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t=x[i];  x[i]=x[j];  x[j]=t; 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 int i,a[10],*p=a;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for(i=0;i&lt;10;i++,p++)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scanf("%d",p);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p=a;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inv(p,10);</a:t>
            </a:r>
            <a:endParaRPr lang="zh-CN" altLang="en-US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printf("The array has been reverted:\n");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for(p=a;p&lt;a+10;p++)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printf("%d ",*p);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39940" name="AutoShape 17"/>
          <p:cNvSpPr>
            <a:spLocks noChangeArrowheads="1"/>
          </p:cNvSpPr>
          <p:nvPr/>
        </p:nvSpPr>
        <p:spPr bwMode="auto">
          <a:xfrm>
            <a:off x="5810250" y="3502025"/>
            <a:ext cx="3333750" cy="434975"/>
          </a:xfrm>
          <a:prstGeom prst="wedgeRectCallout">
            <a:avLst>
              <a:gd name="adj1" fmla="val -64565"/>
              <a:gd name="adj2" fmla="val 48176"/>
            </a:avLst>
          </a:prstGeom>
          <a:noFill/>
          <a:ln w="38100" cmpd="sng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实参用指针变量</a:t>
            </a:r>
            <a:r>
              <a:rPr lang="en-US" sz="2000">
                <a:solidFill>
                  <a:srgbClr val="000099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000099"/>
                </a:solidFill>
                <a:sym typeface="Arial" pitchFamily="34" charset="0"/>
              </a:rPr>
              <a:t>形参用数组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95288" y="260350"/>
            <a:ext cx="7772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例  将数组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a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中的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n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个整数按相反顺序存放（</a:t>
            </a:r>
            <a:r>
              <a:rPr 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4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）</a:t>
            </a:r>
            <a:endParaRPr lang="zh-CN" altLang="en-US" sz="4400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9942" name="Group 1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39943" name="Text Box 2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39944" name="Freeform 2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0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AB9E1CBA-1EBF-4169-8C39-B5FB66FD1DD5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36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1988" name="Text Box 16"/>
          <p:cNvSpPr>
            <a:spLocks noChangeArrowheads="1"/>
          </p:cNvSpPr>
          <p:nvPr/>
        </p:nvSpPr>
        <p:spPr bwMode="auto">
          <a:xfrm>
            <a:off x="411162" y="908825"/>
            <a:ext cx="5745163" cy="378565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回顾一维数组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sym typeface="Arial" pitchFamily="34" charset="0"/>
              </a:rPr>
              <a:t> a[10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];</a:t>
            </a:r>
            <a:endParaRPr lang="zh-CN" altLang="en-US" sz="2000" dirty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表示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数组的首地址，即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a[0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]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的地址；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（</a:t>
            </a:r>
            <a:r>
              <a:rPr lang="en-US" sz="2000" dirty="0">
                <a:solidFill>
                  <a:schemeClr val="tx2"/>
                </a:solidFill>
                <a:sym typeface="Arial" pitchFamily="34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）数组名</a:t>
            </a:r>
            <a:r>
              <a:rPr lang="en-US" sz="2000" dirty="0" smtClean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是</a:t>
            </a:r>
            <a:r>
              <a:rPr lang="zh-CN" altLang="en-US" sz="2000" dirty="0">
                <a:solidFill>
                  <a:schemeClr val="tx2"/>
                </a:solidFill>
                <a:sym typeface="Arial" pitchFamily="34" charset="0"/>
              </a:rPr>
              <a:t>地址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常量</a:t>
            </a:r>
            <a:endParaRPr lang="en-US" altLang="zh-CN" sz="2000" dirty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 *p;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指针变量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a; 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或者</a:t>
            </a:r>
            <a:endParaRPr lang="en-US" altLang="zh-CN" sz="2000" dirty="0" smtClean="0">
              <a:solidFill>
                <a:schemeClr val="tx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p = &amp;a[0];  // </a:t>
            </a:r>
            <a:r>
              <a:rPr lang="zh-CN" altLang="en-US" sz="2000" dirty="0" smtClean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sz="2000" dirty="0" smtClean="0">
                <a:solidFill>
                  <a:schemeClr val="tx2"/>
                </a:solidFill>
                <a:sym typeface="Arial" pitchFamily="34" charset="0"/>
              </a:rPr>
              <a:t>a[0]</a:t>
            </a:r>
          </a:p>
        </p:txBody>
      </p:sp>
      <p:sp>
        <p:nvSpPr>
          <p:cNvPr id="42003" name="Rectangle 38"/>
          <p:cNvSpPr>
            <a:spLocks noChangeArrowheads="1"/>
          </p:cNvSpPr>
          <p:nvPr/>
        </p:nvSpPr>
        <p:spPr bwMode="auto">
          <a:xfrm>
            <a:off x="468313" y="260350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指针与二维数组</a:t>
            </a:r>
            <a:endParaRPr lang="zh-CN" altLang="en-US"/>
          </a:p>
        </p:txBody>
      </p: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2005" name="Text Box 4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2006" name="Freeform 4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09" name="Text Box 29"/>
          <p:cNvSpPr>
            <a:spLocks noChangeArrowheads="1"/>
          </p:cNvSpPr>
          <p:nvPr/>
        </p:nvSpPr>
        <p:spPr bwMode="auto">
          <a:xfrm>
            <a:off x="6434883" y="3429000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A77"/>
                </a:solidFill>
                <a:sym typeface="Arial" pitchFamily="34" charset="0"/>
              </a:rPr>
              <a:t>a+i</a:t>
            </a:r>
            <a:endParaRPr lang="en-US" sz="2000" dirty="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24" name="Rectangle 113"/>
          <p:cNvSpPr>
            <a:spLocks/>
          </p:cNvSpPr>
          <p:nvPr/>
        </p:nvSpPr>
        <p:spPr bwMode="auto">
          <a:xfrm>
            <a:off x="382866" y="4746665"/>
            <a:ext cx="5773459" cy="120251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6600"/>
                </a:solidFill>
                <a:sym typeface="Arial" pitchFamily="34" charset="0"/>
              </a:rPr>
              <a:t>数组元素的引用</a:t>
            </a:r>
            <a:endParaRPr lang="en-US" dirty="0" smtClean="0">
              <a:solidFill>
                <a:srgbClr val="336600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36600"/>
                </a:solidFill>
                <a:sym typeface="Arial" pitchFamily="34" charset="0"/>
              </a:rPr>
              <a:t>a[</a:t>
            </a:r>
            <a:r>
              <a:rPr lang="en-US" dirty="0" err="1" smtClean="0">
                <a:solidFill>
                  <a:srgbClr val="3366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]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 p[</a:t>
            </a:r>
            <a:r>
              <a:rPr lang="en-US" dirty="0" err="1">
                <a:solidFill>
                  <a:srgbClr val="3366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336600"/>
                </a:solidFill>
                <a:sym typeface="Arial" pitchFamily="34" charset="0"/>
              </a:rPr>
              <a:t>]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*(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p+i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) </a:t>
            </a:r>
            <a:r>
              <a:rPr lang="en-US" dirty="0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*(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a+i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)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49715" y="979488"/>
            <a:ext cx="2029148" cy="3711576"/>
            <a:chOff x="6649715" y="979488"/>
            <a:chExt cx="2029148" cy="3711576"/>
          </a:xfrm>
        </p:grpSpPr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7354888" y="1339851"/>
              <a:ext cx="1323975" cy="335121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1991" name="Line 19"/>
            <p:cNvSpPr>
              <a:spLocks noChangeShapeType="1"/>
            </p:cNvSpPr>
            <p:nvPr/>
          </p:nvSpPr>
          <p:spPr bwMode="auto">
            <a:xfrm>
              <a:off x="7354888" y="165735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20"/>
            <p:cNvSpPr>
              <a:spLocks noChangeShapeType="1"/>
            </p:cNvSpPr>
            <p:nvPr/>
          </p:nvSpPr>
          <p:spPr bwMode="auto">
            <a:xfrm>
              <a:off x="7354888" y="199390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21"/>
            <p:cNvSpPr>
              <a:spLocks noChangeShapeType="1"/>
            </p:cNvSpPr>
            <p:nvPr/>
          </p:nvSpPr>
          <p:spPr bwMode="auto">
            <a:xfrm>
              <a:off x="7354888" y="233203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22"/>
            <p:cNvSpPr>
              <a:spLocks noChangeShapeType="1"/>
            </p:cNvSpPr>
            <p:nvPr/>
          </p:nvSpPr>
          <p:spPr bwMode="auto">
            <a:xfrm>
              <a:off x="7354888" y="266858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23"/>
            <p:cNvSpPr>
              <a:spLocks noChangeShapeType="1"/>
            </p:cNvSpPr>
            <p:nvPr/>
          </p:nvSpPr>
          <p:spPr bwMode="auto">
            <a:xfrm>
              <a:off x="7354888" y="3006726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24"/>
            <p:cNvSpPr>
              <a:spLocks noChangeShapeType="1"/>
            </p:cNvSpPr>
            <p:nvPr/>
          </p:nvSpPr>
          <p:spPr bwMode="auto">
            <a:xfrm>
              <a:off x="7354888" y="3344863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25"/>
            <p:cNvSpPr>
              <a:spLocks noChangeShapeType="1"/>
            </p:cNvSpPr>
            <p:nvPr/>
          </p:nvSpPr>
          <p:spPr bwMode="auto">
            <a:xfrm>
              <a:off x="7354888" y="3681413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26"/>
            <p:cNvSpPr>
              <a:spLocks noChangeShapeType="1"/>
            </p:cNvSpPr>
            <p:nvPr/>
          </p:nvSpPr>
          <p:spPr bwMode="auto">
            <a:xfrm>
              <a:off x="7354888" y="4019551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27"/>
            <p:cNvSpPr>
              <a:spLocks noChangeShapeType="1"/>
            </p:cNvSpPr>
            <p:nvPr/>
          </p:nvSpPr>
          <p:spPr bwMode="auto">
            <a:xfrm>
              <a:off x="7354888" y="4357688"/>
              <a:ext cx="1323975" cy="15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7090569" y="1469895"/>
              <a:ext cx="264319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Text Box 29"/>
            <p:cNvSpPr>
              <a:spLocks noChangeArrowheads="1"/>
            </p:cNvSpPr>
            <p:nvPr/>
          </p:nvSpPr>
          <p:spPr bwMode="auto">
            <a:xfrm>
              <a:off x="6649715" y="1196845"/>
              <a:ext cx="298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 dirty="0"/>
            </a:p>
          </p:txBody>
        </p:sp>
        <p:sp>
          <p:nvSpPr>
            <p:cNvPr id="42002" name="Text Box 30"/>
            <p:cNvSpPr>
              <a:spLocks noChangeArrowheads="1"/>
            </p:cNvSpPr>
            <p:nvPr/>
          </p:nvSpPr>
          <p:spPr bwMode="auto">
            <a:xfrm>
              <a:off x="7281863" y="979488"/>
              <a:ext cx="1192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007A77"/>
                  </a:solidFill>
                  <a:sym typeface="Arial" pitchFamily="34" charset="0"/>
                </a:rPr>
                <a:t>int</a:t>
              </a:r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  </a:t>
              </a:r>
              <a:r>
                <a:rPr lang="en-US" sz="2000" dirty="0" smtClean="0">
                  <a:solidFill>
                    <a:srgbClr val="007A77"/>
                  </a:solidFill>
                  <a:sym typeface="Arial" pitchFamily="34" charset="0"/>
                </a:rPr>
                <a:t>a[10</a:t>
              </a:r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];</a:t>
              </a:r>
              <a:endParaRPr lang="zh-CN" altLang="en-US" dirty="0"/>
            </a:p>
          </p:txBody>
        </p:sp>
        <p:sp>
          <p:nvSpPr>
            <p:cNvPr id="42008" name="Line 28"/>
            <p:cNvSpPr>
              <a:spLocks noChangeShapeType="1"/>
            </p:cNvSpPr>
            <p:nvPr/>
          </p:nvSpPr>
          <p:spPr bwMode="auto">
            <a:xfrm>
              <a:off x="7039903" y="3844925"/>
              <a:ext cx="26828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7092175" y="1593819"/>
              <a:ext cx="264319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9"/>
            <p:cNvSpPr>
              <a:spLocks noChangeArrowheads="1"/>
            </p:cNvSpPr>
            <p:nvPr/>
          </p:nvSpPr>
          <p:spPr bwMode="auto">
            <a:xfrm>
              <a:off x="6660145" y="141286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7A77"/>
                  </a:solidFill>
                  <a:sym typeface="Arial" pitchFamily="34" charset="0"/>
                </a:rPr>
                <a:t>p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37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822" y="690563"/>
            <a:ext cx="5861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3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  <a:defRPr b="1">
                <a:solidFill>
                  <a:srgbClr val="0000FF"/>
                </a:solidFill>
                <a:latin typeface="Arial" pitchFamily="34" charset="0"/>
              </a:defRPr>
            </a:lvl3pPr>
          </a:lstStyle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a[3][4]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*p;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&amp;a[0][0];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]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Arial" pitchFamily="34" charset="0"/>
              </a:rPr>
              <a:t>//</a:t>
            </a:r>
            <a:r>
              <a:rPr lang="zh-CN" altLang="en-US" dirty="0">
                <a:solidFill>
                  <a:srgbClr val="C00000"/>
                </a:solidFill>
                <a:sym typeface="Arial" pitchFamily="34" charset="0"/>
              </a:rPr>
              <a:t>或者</a:t>
            </a:r>
            <a:endParaRPr lang="en-US" altLang="zh-CN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p = *a; 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指向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a[0][0]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87" y="2782888"/>
            <a:ext cx="6143525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指向首地址后，可以遍历整个二维数组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i,j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</a:t>
            </a:r>
            <a:r>
              <a:rPr lang="zh-CN" altLang="en-US" dirty="0">
                <a:solidFill>
                  <a:schemeClr val="tx2"/>
                </a:solidFill>
              </a:rPr>
              <a:t>行数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for(j=0;j&lt;</a:t>
            </a:r>
            <a:r>
              <a:rPr lang="zh-CN" altLang="en-US" dirty="0" smtClean="0">
                <a:solidFill>
                  <a:schemeClr val="tx2"/>
                </a:solidFill>
              </a:rPr>
              <a:t>列数</a:t>
            </a:r>
            <a:r>
              <a:rPr lang="en-US" altLang="zh-CN" dirty="0" smtClean="0">
                <a:solidFill>
                  <a:schemeClr val="tx2"/>
                </a:solidFill>
              </a:rPr>
              <a:t>;j++)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(“%4d”,*p++);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</a:rPr>
              <a:t>   }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(“\n”);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38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指向二维数组元素的指针变量</a:t>
            </a:r>
            <a:endParaRPr lang="zh-CN" altLang="en-US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1143000"/>
            <a:ext cx="6059479" cy="341632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{  </a:t>
            </a:r>
            <a:endParaRPr lang="en-US" dirty="0" smtClean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a[3][4]={1,3,5,7,9,11,13,15,17,19,21,23};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*p;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for(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sym typeface="Arial" pitchFamily="34" charset="0"/>
              </a:rPr>
              <a:t>=&amp;a[0][0];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p&lt;&amp;a[0][0]+12;</a:t>
            </a:r>
            <a:r>
              <a:rPr lang="en-US" dirty="0" smtClean="0">
                <a:solidFill>
                  <a:srgbClr val="669900"/>
                </a:solidFill>
                <a:sym typeface="Arial" pitchFamily="34" charset="0"/>
              </a:rPr>
              <a:t>p</a:t>
            </a:r>
            <a:r>
              <a:rPr lang="en-US" dirty="0">
                <a:solidFill>
                  <a:srgbClr val="669900"/>
                </a:solidFill>
                <a:sym typeface="Arial" pitchFamily="34" charset="0"/>
              </a:rPr>
              <a:t>++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{   if((p-a[0])%4==0)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("\n");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	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("%4d  ",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*p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dirty="0"/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5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39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228600" y="477668"/>
            <a:ext cx="6869113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遍历二维数组函数设计</a:t>
            </a:r>
            <a:endParaRPr lang="en-US" altLang="zh-CN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a[3][4]);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void 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 a[][4]);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参数如果定义为二维数组，必须以下标方式指明行数、列数，如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a[3][4]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a[][4]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，不利于设计通用函数 </a:t>
            </a:r>
          </a:p>
          <a:p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因此，可以定义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一</a:t>
            </a:r>
            <a:r>
              <a:rPr lang="zh-CN" altLang="en-US" smtClean="0">
                <a:solidFill>
                  <a:schemeClr val="tx2"/>
                </a:solidFill>
                <a:sym typeface="Arial" pitchFamily="34" charset="0"/>
              </a:rPr>
              <a:t>维数组为形参</a:t>
            </a:r>
            <a:r>
              <a:rPr lang="zh-CN" altLang="en-US" dirty="0" smtClean="0">
                <a:solidFill>
                  <a:schemeClr val="tx2"/>
                </a:solidFill>
                <a:sym typeface="Arial" pitchFamily="34" charset="0"/>
              </a:rPr>
              <a:t>，调用时传入二维数组的首地址作为实参。</a:t>
            </a:r>
            <a:endParaRPr lang="en-US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Arial" pitchFamily="34" charset="0"/>
              </a:rPr>
              <a:t>v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oid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[],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  </a:t>
            </a:r>
          </a:p>
          <a:p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 *a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sym typeface="Arial" pitchFamily="34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  <a:sym typeface="Arial" pitchFamily="34" charset="0"/>
              </a:rPr>
              <a:t>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调用：</a:t>
            </a:r>
            <a:endParaRPr lang="en-US" altLang="zh-CN" b="1" dirty="0" smtClean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(&amp;a[0][0],3,4);</a:t>
            </a:r>
          </a:p>
          <a:p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或</a:t>
            </a:r>
            <a:r>
              <a:rPr lang="en-US" altLang="zh-CN" b="1" dirty="0" err="1" smtClean="0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altLang="zh-CN" b="1" dirty="0" smtClean="0">
                <a:solidFill>
                  <a:schemeClr val="tx2"/>
                </a:solidFill>
                <a:sym typeface="Arial" pitchFamily="34" charset="0"/>
              </a:rPr>
              <a:t>a,3,4);</a:t>
            </a:r>
            <a:endParaRPr lang="zh-CN" altLang="en-US" b="1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8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0"/>
          <p:cNvGrpSpPr>
            <a:grpSpLocks/>
          </p:cNvGrpSpPr>
          <p:nvPr/>
        </p:nvGrpSpPr>
        <p:grpSpPr bwMode="auto">
          <a:xfrm>
            <a:off x="976313" y="3140075"/>
            <a:ext cx="704850" cy="1063625"/>
            <a:chOff x="0" y="0"/>
            <a:chExt cx="444" cy="670"/>
          </a:xfrm>
        </p:grpSpPr>
        <p:sp>
          <p:nvSpPr>
            <p:cNvPr id="9219" name="Oval 51"/>
            <p:cNvSpPr>
              <a:spLocks/>
            </p:cNvSpPr>
            <p:nvPr/>
          </p:nvSpPr>
          <p:spPr bwMode="auto">
            <a:xfrm>
              <a:off x="0" y="454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9220" name="Oval 52"/>
            <p:cNvSpPr>
              <a:spLocks/>
            </p:cNvSpPr>
            <p:nvPr/>
          </p:nvSpPr>
          <p:spPr bwMode="auto">
            <a:xfrm>
              <a:off x="0" y="0"/>
              <a:ext cx="444" cy="21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</p:grpSp>
      <p:sp>
        <p:nvSpPr>
          <p:cNvPr id="9221" name="Rectangle 53"/>
          <p:cNvSpPr>
            <a:spLocks noChangeArrowheads="1"/>
          </p:cNvSpPr>
          <p:nvPr/>
        </p:nvSpPr>
        <p:spPr bwMode="auto">
          <a:xfrm>
            <a:off x="242888" y="619125"/>
            <a:ext cx="32496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变量与地址</a:t>
            </a:r>
            <a:endParaRPr lang="zh-CN" altLang="en-US"/>
          </a:p>
        </p:txBody>
      </p:sp>
      <p:sp>
        <p:nvSpPr>
          <p:cNvPr id="9222" name="Text Box 54"/>
          <p:cNvSpPr>
            <a:spLocks noChangeArrowheads="1"/>
          </p:cNvSpPr>
          <p:nvPr/>
        </p:nvSpPr>
        <p:spPr bwMode="auto">
          <a:xfrm>
            <a:off x="5229225" y="2563475"/>
            <a:ext cx="2895600" cy="1225550"/>
          </a:xfrm>
          <a:prstGeom prst="rect">
            <a:avLst/>
          </a:prstGeom>
          <a:noFill/>
          <a:ln w="38100" cmpd="sng">
            <a:solidFill>
              <a:srgbClr val="33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程序中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: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i;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pPr algn="ctr"/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float  k;</a:t>
            </a:r>
            <a:r>
              <a:rPr lang="en-US" sz="2000" dirty="0">
                <a:solidFill>
                  <a:srgbClr val="007A77"/>
                </a:solidFill>
                <a:sym typeface="Arial" pitchFamily="34" charset="0"/>
              </a:rPr>
              <a:t>  </a:t>
            </a:r>
            <a:endParaRPr lang="zh-CN" altLang="en-US" dirty="0"/>
          </a:p>
        </p:txBody>
      </p:sp>
      <p:sp>
        <p:nvSpPr>
          <p:cNvPr id="9223" name="AutoShape 55"/>
          <p:cNvSpPr>
            <a:spLocks/>
          </p:cNvSpPr>
          <p:nvPr/>
        </p:nvSpPr>
        <p:spPr bwMode="auto">
          <a:xfrm>
            <a:off x="2297113" y="1217613"/>
            <a:ext cx="4198937" cy="434975"/>
          </a:xfrm>
          <a:prstGeom prst="borderCallout2">
            <a:avLst>
              <a:gd name="adj1" fmla="val 26278"/>
              <a:gd name="adj2" fmla="val -1815"/>
              <a:gd name="adj3" fmla="val 28972"/>
              <a:gd name="adj4" fmla="val -24681"/>
              <a:gd name="adj5" fmla="val 174338"/>
              <a:gd name="adj6" fmla="val -24514"/>
            </a:avLst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sym typeface="Arial" pitchFamily="34" charset="0"/>
              </a:rPr>
              <a:t>内存中每个字节有一个编号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-----</a:t>
            </a:r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地址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4" name="Freeform 57"/>
          <p:cNvSpPr>
            <a:spLocks/>
          </p:cNvSpPr>
          <p:nvPr/>
        </p:nvSpPr>
        <p:spPr bwMode="auto">
          <a:xfrm>
            <a:off x="1831975" y="6061075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Freeform 58"/>
          <p:cNvSpPr>
            <a:spLocks/>
          </p:cNvSpPr>
          <p:nvPr/>
        </p:nvSpPr>
        <p:spPr bwMode="auto">
          <a:xfrm>
            <a:off x="1833563" y="5511800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Rectangle 59"/>
          <p:cNvSpPr>
            <a:spLocks noChangeArrowheads="1"/>
          </p:cNvSpPr>
          <p:nvPr/>
        </p:nvSpPr>
        <p:spPr bwMode="auto">
          <a:xfrm>
            <a:off x="1831975" y="2000250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831975" y="240506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>
            <a:off x="1831975" y="30575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831975" y="3463925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63"/>
          <p:cNvSpPr>
            <a:spLocks noChangeShapeType="1"/>
          </p:cNvSpPr>
          <p:nvPr/>
        </p:nvSpPr>
        <p:spPr bwMode="auto">
          <a:xfrm>
            <a:off x="1831975" y="3833813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64"/>
          <p:cNvSpPr>
            <a:spLocks noChangeShapeType="1"/>
          </p:cNvSpPr>
          <p:nvPr/>
        </p:nvSpPr>
        <p:spPr bwMode="auto">
          <a:xfrm>
            <a:off x="1831975" y="423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65"/>
          <p:cNvSpPr>
            <a:spLocks noChangeShapeType="1"/>
          </p:cNvSpPr>
          <p:nvPr/>
        </p:nvSpPr>
        <p:spPr bwMode="auto">
          <a:xfrm>
            <a:off x="1812925" y="46482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66"/>
          <p:cNvSpPr>
            <a:spLocks noChangeShapeType="1"/>
          </p:cNvSpPr>
          <p:nvPr/>
        </p:nvSpPr>
        <p:spPr bwMode="auto">
          <a:xfrm>
            <a:off x="1831975" y="550862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67"/>
          <p:cNvSpPr>
            <a:spLocks noChangeShapeType="1"/>
          </p:cNvSpPr>
          <p:nvPr/>
        </p:nvSpPr>
        <p:spPr bwMode="auto">
          <a:xfrm>
            <a:off x="1831975" y="5526088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68"/>
          <p:cNvSpPr>
            <a:spLocks noChangeShapeType="1"/>
          </p:cNvSpPr>
          <p:nvPr/>
        </p:nvSpPr>
        <p:spPr bwMode="auto">
          <a:xfrm>
            <a:off x="3754438" y="5526088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69"/>
          <p:cNvSpPr>
            <a:spLocks noChangeArrowheads="1"/>
          </p:cNvSpPr>
          <p:nvPr/>
        </p:nvSpPr>
        <p:spPr bwMode="auto">
          <a:xfrm>
            <a:off x="2592388" y="2454275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7" name="Text Box 70"/>
          <p:cNvSpPr>
            <a:spLocks noChangeArrowheads="1"/>
          </p:cNvSpPr>
          <p:nvPr/>
        </p:nvSpPr>
        <p:spPr bwMode="auto">
          <a:xfrm>
            <a:off x="2609850" y="5592763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9238" name="Text Box 71"/>
          <p:cNvSpPr>
            <a:spLocks noChangeArrowheads="1"/>
          </p:cNvSpPr>
          <p:nvPr/>
        </p:nvSpPr>
        <p:spPr bwMode="auto">
          <a:xfrm>
            <a:off x="976313" y="31051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9239" name="Text Box 72"/>
          <p:cNvSpPr>
            <a:spLocks noChangeArrowheads="1"/>
          </p:cNvSpPr>
          <p:nvPr/>
        </p:nvSpPr>
        <p:spPr bwMode="auto">
          <a:xfrm>
            <a:off x="976313" y="35004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9240" name="Text Box 73"/>
          <p:cNvSpPr>
            <a:spLocks noChangeArrowheads="1"/>
          </p:cNvSpPr>
          <p:nvPr/>
        </p:nvSpPr>
        <p:spPr bwMode="auto">
          <a:xfrm>
            <a:off x="976313" y="3824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9241" name="Text Box 74"/>
          <p:cNvSpPr>
            <a:spLocks noChangeArrowheads="1"/>
          </p:cNvSpPr>
          <p:nvPr/>
        </p:nvSpPr>
        <p:spPr bwMode="auto">
          <a:xfrm>
            <a:off x="976313" y="5121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9242" name="Text Box 75"/>
          <p:cNvSpPr>
            <a:spLocks noChangeArrowheads="1"/>
          </p:cNvSpPr>
          <p:nvPr/>
        </p:nvSpPr>
        <p:spPr bwMode="auto">
          <a:xfrm>
            <a:off x="2508250" y="1625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内存</a:t>
            </a:r>
            <a:endParaRPr lang="zh-CN" altLang="en-US"/>
          </a:p>
        </p:txBody>
      </p:sp>
      <p:sp>
        <p:nvSpPr>
          <p:cNvPr id="9243" name="Text Box 76"/>
          <p:cNvSpPr>
            <a:spLocks noChangeArrowheads="1"/>
          </p:cNvSpPr>
          <p:nvPr/>
        </p:nvSpPr>
        <p:spPr bwMode="auto">
          <a:xfrm>
            <a:off x="1165225" y="19859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0</a:t>
            </a:r>
          </a:p>
        </p:txBody>
      </p:sp>
      <p:sp>
        <p:nvSpPr>
          <p:cNvPr id="9244" name="Text Box 77"/>
          <p:cNvSpPr>
            <a:spLocks noChangeArrowheads="1"/>
          </p:cNvSpPr>
          <p:nvPr/>
        </p:nvSpPr>
        <p:spPr bwMode="auto">
          <a:xfrm>
            <a:off x="976313" y="42513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9245" name="Line 78"/>
          <p:cNvSpPr>
            <a:spLocks noChangeShapeType="1"/>
          </p:cNvSpPr>
          <p:nvPr/>
        </p:nvSpPr>
        <p:spPr bwMode="auto">
          <a:xfrm>
            <a:off x="1831975" y="50673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Text Box 79"/>
          <p:cNvSpPr>
            <a:spLocks noChangeArrowheads="1"/>
          </p:cNvSpPr>
          <p:nvPr/>
        </p:nvSpPr>
        <p:spPr bwMode="auto">
          <a:xfrm>
            <a:off x="2598738" y="29972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sym typeface="Arial" pitchFamily="34" charset="0"/>
              </a:rPr>
              <a:t>i</a:t>
            </a:r>
          </a:p>
        </p:txBody>
      </p:sp>
      <p:sp>
        <p:nvSpPr>
          <p:cNvPr id="9247" name="Text Box 80"/>
          <p:cNvSpPr>
            <a:spLocks noChangeArrowheads="1"/>
          </p:cNvSpPr>
          <p:nvPr/>
        </p:nvSpPr>
        <p:spPr bwMode="auto">
          <a:xfrm>
            <a:off x="2598738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CC"/>
                </a:solidFill>
                <a:sym typeface="Arial" pitchFamily="34" charset="0"/>
              </a:rPr>
              <a:t>k</a:t>
            </a:r>
            <a:endParaRPr lang="zh-CN" altLang="en-US"/>
          </a:p>
        </p:txBody>
      </p:sp>
      <p:sp>
        <p:nvSpPr>
          <p:cNvPr id="9248" name="Text Box 81"/>
          <p:cNvSpPr>
            <a:spLocks noChangeArrowheads="1"/>
          </p:cNvSpPr>
          <p:nvPr/>
        </p:nvSpPr>
        <p:spPr bwMode="auto">
          <a:xfrm>
            <a:off x="3970338" y="4184650"/>
            <a:ext cx="431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编译或函数调用时为其分配内存单元</a:t>
            </a:r>
            <a:endParaRPr lang="zh-CN" altLang="en-US"/>
          </a:p>
        </p:txBody>
      </p:sp>
      <p:grpSp>
        <p:nvGrpSpPr>
          <p:cNvPr id="9249" name="Group 82"/>
          <p:cNvGrpSpPr>
            <a:grpSpLocks/>
          </p:cNvGrpSpPr>
          <p:nvPr/>
        </p:nvGrpSpPr>
        <p:grpSpPr bwMode="auto">
          <a:xfrm>
            <a:off x="3738563" y="3057526"/>
            <a:ext cx="3544888" cy="228600"/>
            <a:chOff x="0" y="109"/>
            <a:chExt cx="2233" cy="144"/>
          </a:xfrm>
        </p:grpSpPr>
        <p:sp>
          <p:nvSpPr>
            <p:cNvPr id="9250" name="Line 83"/>
            <p:cNvSpPr>
              <a:spLocks noChangeShapeType="1"/>
            </p:cNvSpPr>
            <p:nvPr/>
          </p:nvSpPr>
          <p:spPr bwMode="auto">
            <a:xfrm>
              <a:off x="2233" y="109"/>
              <a:ext cx="0" cy="143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84"/>
            <p:cNvSpPr>
              <a:spLocks noChangeShapeType="1"/>
            </p:cNvSpPr>
            <p:nvPr/>
          </p:nvSpPr>
          <p:spPr bwMode="auto">
            <a:xfrm>
              <a:off x="0" y="252"/>
              <a:ext cx="2232" cy="1"/>
            </a:xfrm>
            <a:prstGeom prst="line">
              <a:avLst/>
            </a:prstGeom>
            <a:noFill/>
            <a:ln w="9525" cmpd="sng">
              <a:solidFill>
                <a:srgbClr val="0000FF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2" name="Group 85"/>
          <p:cNvGrpSpPr>
            <a:grpSpLocks/>
          </p:cNvGrpSpPr>
          <p:nvPr/>
        </p:nvGrpSpPr>
        <p:grpSpPr bwMode="auto">
          <a:xfrm>
            <a:off x="3738563" y="3756025"/>
            <a:ext cx="3830638" cy="307975"/>
            <a:chOff x="0" y="70"/>
            <a:chExt cx="2413" cy="194"/>
          </a:xfrm>
        </p:grpSpPr>
        <p:sp>
          <p:nvSpPr>
            <p:cNvPr id="9253" name="Line 86"/>
            <p:cNvSpPr>
              <a:spLocks noChangeShapeType="1"/>
            </p:cNvSpPr>
            <p:nvPr/>
          </p:nvSpPr>
          <p:spPr bwMode="auto">
            <a:xfrm>
              <a:off x="0" y="263"/>
              <a:ext cx="2412" cy="1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87"/>
            <p:cNvSpPr>
              <a:spLocks noChangeShapeType="1"/>
            </p:cNvSpPr>
            <p:nvPr/>
          </p:nvSpPr>
          <p:spPr bwMode="auto">
            <a:xfrm flipV="1">
              <a:off x="2412" y="70"/>
              <a:ext cx="1" cy="194"/>
            </a:xfrm>
            <a:prstGeom prst="line">
              <a:avLst/>
            </a:prstGeom>
            <a:noFill/>
            <a:ln w="9525" cmpd="sng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5" name="AutoShape 88"/>
          <p:cNvSpPr>
            <a:spLocks/>
          </p:cNvSpPr>
          <p:nvPr/>
        </p:nvSpPr>
        <p:spPr bwMode="auto">
          <a:xfrm>
            <a:off x="4249738" y="4929188"/>
            <a:ext cx="4422775" cy="1252537"/>
          </a:xfrm>
          <a:prstGeom prst="cloudCallout">
            <a:avLst>
              <a:gd name="adj1" fmla="val -43722"/>
              <a:gd name="adj2" fmla="val -47847"/>
            </a:avLst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ea typeface="隶书" pitchFamily="49" charset="-122"/>
              </a:rPr>
              <a:t>变量</a:t>
            </a:r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是对程序中数据</a:t>
            </a:r>
          </a:p>
          <a:p>
            <a:pPr algn="ctr"/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存储空间的抽象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9256" name="Rectangle 89"/>
          <p:cNvSpPr>
            <a:spLocks noChangeArrowheads="1"/>
          </p:cNvSpPr>
          <p:nvPr/>
        </p:nvSpPr>
        <p:spPr bwMode="auto">
          <a:xfrm>
            <a:off x="539750" y="188913"/>
            <a:ext cx="45370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8.1 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指针的概念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9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nimBg="1" autoUpdateAnimBg="0"/>
      <p:bldP spid="9223" grpId="0" bldLvl="0" animBg="1" autoUpdateAnimBg="0"/>
      <p:bldP spid="9246" grpId="0" bldLvl="0" autoUpdateAnimBg="0"/>
      <p:bldP spid="9247" grpId="0" build="p" bldLvl="0" autoUpdateAnimBg="0"/>
      <p:bldP spid="9248" grpId="0" build="p" bldLvl="0" autoUpdateAnimBg="0"/>
      <p:bldP spid="9255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C904162A-B90C-48C7-AF3A-934CB4FFE67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40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46083" name="Rectangle 15"/>
          <p:cNvSpPr>
            <a:spLocks noChangeArrowheads="1"/>
          </p:cNvSpPr>
          <p:nvPr/>
        </p:nvSpPr>
        <p:spPr bwMode="auto">
          <a:xfrm>
            <a:off x="228600" y="76200"/>
            <a:ext cx="5981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常用：实参二维数组，形参一维数组</a:t>
            </a:r>
            <a:endParaRPr lang="zh-CN" altLang="en-US" dirty="0"/>
          </a:p>
        </p:txBody>
      </p:sp>
      <p:sp>
        <p:nvSpPr>
          <p:cNvPr id="46084" name="Text Box 17"/>
          <p:cNvSpPr>
            <a:spLocks/>
          </p:cNvSpPr>
          <p:nvPr/>
        </p:nvSpPr>
        <p:spPr bwMode="auto">
          <a:xfrm>
            <a:off x="107690" y="476795"/>
            <a:ext cx="7048500" cy="600164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matrixPrint1(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a[],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</a:t>
            </a:r>
            <a:endParaRPr lang="zh-CN" alt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 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void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matrixPrint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a,int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m,int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n)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等效 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i,j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for(i=0;i&lt;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m;i</a:t>
            </a:r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++)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for(j=0;j&lt;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n;j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++)  </a:t>
            </a:r>
            <a:r>
              <a:rPr lang="en-US" altLang="zh-CN" dirty="0" smtClean="0">
                <a:solidFill>
                  <a:schemeClr val="tx2"/>
                </a:solidFill>
                <a:sym typeface="Arial" pitchFamily="34" charset="0"/>
              </a:rPr>
              <a:t>{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// </a:t>
            </a:r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由于参数说明为一维数组，因此下面语句会出错。 </a:t>
            </a:r>
          </a:p>
          <a:p>
            <a:r>
              <a:rPr lang="zh-CN" alt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//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][j]); // Error: subscripted value is neither array nor pointer 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("%4d",a[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]); 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// 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一维数组与二维数组的关系，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n+j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  --&gt; a[</a:t>
            </a:r>
            <a:r>
              <a:rPr lang="en-US" dirty="0" err="1">
                <a:solidFill>
                  <a:srgbClr val="FF0000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sym typeface="Arial" pitchFamily="34" charset="0"/>
              </a:rPr>
              <a:t>][j]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chemeClr val="tx2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('\n');</a:t>
            </a:r>
          </a:p>
          <a:p>
            <a:r>
              <a:rPr lang="en-US" dirty="0">
                <a:solidFill>
                  <a:schemeClr val="tx2"/>
                </a:solidFill>
                <a:sym typeface="Arial" pitchFamily="34" charset="0"/>
              </a:rPr>
              <a:t>     }</a:t>
            </a:r>
          </a:p>
          <a:p>
            <a:r>
              <a:rPr lang="en-US" dirty="0" smtClean="0">
                <a:solidFill>
                  <a:schemeClr val="tx2"/>
                </a:solidFill>
                <a:sym typeface="Arial" pitchFamily="34" charset="0"/>
              </a:rPr>
              <a:t>}</a:t>
            </a:r>
            <a:endParaRPr lang="en-US" dirty="0">
              <a:solidFill>
                <a:schemeClr val="tx2"/>
              </a:solidFill>
              <a:sym typeface="Arial" pitchFamily="34" charset="0"/>
            </a:endParaRPr>
          </a:p>
        </p:txBody>
      </p:sp>
      <p:grpSp>
        <p:nvGrpSpPr>
          <p:cNvPr id="46086" name="Group 26"/>
          <p:cNvGrpSpPr>
            <a:grpSpLocks/>
          </p:cNvGrpSpPr>
          <p:nvPr/>
        </p:nvGrpSpPr>
        <p:grpSpPr bwMode="auto">
          <a:xfrm>
            <a:off x="7793038" y="690563"/>
            <a:ext cx="1350962" cy="5538787"/>
            <a:chOff x="0" y="0"/>
            <a:chExt cx="851" cy="3489"/>
          </a:xfrm>
        </p:grpSpPr>
        <p:sp>
          <p:nvSpPr>
            <p:cNvPr id="46087" name="Text Box 27"/>
            <p:cNvSpPr>
              <a:spLocks noChangeArrowheads="1"/>
            </p:cNvSpPr>
            <p:nvPr/>
          </p:nvSpPr>
          <p:spPr bwMode="auto">
            <a:xfrm>
              <a:off x="0" y="0"/>
              <a:ext cx="8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int  a[3][4];</a:t>
              </a:r>
              <a:endParaRPr lang="zh-CN" altLang="en-US"/>
            </a:p>
          </p:txBody>
        </p:sp>
        <p:sp>
          <p:nvSpPr>
            <p:cNvPr id="46088" name="Rectangle 28"/>
            <p:cNvSpPr>
              <a:spLocks noChangeArrowheads="1"/>
            </p:cNvSpPr>
            <p:nvPr/>
          </p:nvSpPr>
          <p:spPr bwMode="auto">
            <a:xfrm>
              <a:off x="23" y="256"/>
              <a:ext cx="747" cy="3233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38" y="50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0" name="Line 30"/>
            <p:cNvSpPr>
              <a:spLocks noChangeShapeType="1"/>
            </p:cNvSpPr>
            <p:nvPr/>
          </p:nvSpPr>
          <p:spPr bwMode="auto">
            <a:xfrm>
              <a:off x="26" y="78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31"/>
            <p:cNvSpPr>
              <a:spLocks noChangeShapeType="1"/>
            </p:cNvSpPr>
            <p:nvPr/>
          </p:nvSpPr>
          <p:spPr bwMode="auto">
            <a:xfrm>
              <a:off x="26" y="1331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32"/>
            <p:cNvSpPr>
              <a:spLocks noChangeShapeType="1"/>
            </p:cNvSpPr>
            <p:nvPr/>
          </p:nvSpPr>
          <p:spPr bwMode="auto">
            <a:xfrm>
              <a:off x="26" y="1607"/>
              <a:ext cx="73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33"/>
            <p:cNvSpPr>
              <a:spLocks noChangeShapeType="1"/>
            </p:cNvSpPr>
            <p:nvPr/>
          </p:nvSpPr>
          <p:spPr bwMode="auto">
            <a:xfrm>
              <a:off x="26" y="1882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34"/>
            <p:cNvSpPr>
              <a:spLocks noChangeShapeType="1"/>
            </p:cNvSpPr>
            <p:nvPr/>
          </p:nvSpPr>
          <p:spPr bwMode="auto">
            <a:xfrm>
              <a:off x="26" y="2433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Line 35"/>
            <p:cNvSpPr>
              <a:spLocks noChangeShapeType="1"/>
            </p:cNvSpPr>
            <p:nvPr/>
          </p:nvSpPr>
          <p:spPr bwMode="auto">
            <a:xfrm flipV="1">
              <a:off x="26" y="2708"/>
              <a:ext cx="754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26" y="2984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Text Box 37"/>
            <p:cNvSpPr>
              <a:spLocks noChangeArrowheads="1"/>
            </p:cNvSpPr>
            <p:nvPr/>
          </p:nvSpPr>
          <p:spPr bwMode="auto">
            <a:xfrm>
              <a:off x="151" y="25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098" name="Text Box 38"/>
            <p:cNvSpPr>
              <a:spLocks noChangeArrowheads="1"/>
            </p:cNvSpPr>
            <p:nvPr/>
          </p:nvSpPr>
          <p:spPr bwMode="auto">
            <a:xfrm>
              <a:off x="151" y="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099" name="Text Box 39"/>
            <p:cNvSpPr>
              <a:spLocks noChangeArrowheads="1"/>
            </p:cNvSpPr>
            <p:nvPr/>
          </p:nvSpPr>
          <p:spPr bwMode="auto">
            <a:xfrm>
              <a:off x="151" y="133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0" name="Text Box 40"/>
            <p:cNvSpPr>
              <a:spLocks noChangeArrowheads="1"/>
            </p:cNvSpPr>
            <p:nvPr/>
          </p:nvSpPr>
          <p:spPr bwMode="auto">
            <a:xfrm>
              <a:off x="151" y="160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1" name="Text Box 41"/>
            <p:cNvSpPr>
              <a:spLocks noChangeArrowheads="1"/>
            </p:cNvSpPr>
            <p:nvPr/>
          </p:nvSpPr>
          <p:spPr bwMode="auto">
            <a:xfrm>
              <a:off x="151" y="241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[0]</a:t>
              </a:r>
              <a:endParaRPr lang="zh-CN" altLang="en-US"/>
            </a:p>
          </p:txBody>
        </p:sp>
        <p:sp>
          <p:nvSpPr>
            <p:cNvPr id="46102" name="Text Box 42"/>
            <p:cNvSpPr>
              <a:spLocks noChangeArrowheads="1"/>
            </p:cNvSpPr>
            <p:nvPr/>
          </p:nvSpPr>
          <p:spPr bwMode="auto">
            <a:xfrm>
              <a:off x="151" y="269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[1]</a:t>
              </a:r>
              <a:endParaRPr lang="zh-CN" altLang="en-US"/>
            </a:p>
          </p:txBody>
        </p:sp>
        <p:sp>
          <p:nvSpPr>
            <p:cNvPr id="46103" name="Line 43"/>
            <p:cNvSpPr>
              <a:spLocks noChangeShapeType="1"/>
            </p:cNvSpPr>
            <p:nvPr/>
          </p:nvSpPr>
          <p:spPr bwMode="auto">
            <a:xfrm>
              <a:off x="26" y="1056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4" name="Line 44"/>
            <p:cNvSpPr>
              <a:spLocks noChangeShapeType="1"/>
            </p:cNvSpPr>
            <p:nvPr/>
          </p:nvSpPr>
          <p:spPr bwMode="auto">
            <a:xfrm>
              <a:off x="26" y="2157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Line 45"/>
            <p:cNvSpPr>
              <a:spLocks noChangeShapeType="1"/>
            </p:cNvSpPr>
            <p:nvPr/>
          </p:nvSpPr>
          <p:spPr bwMode="auto">
            <a:xfrm>
              <a:off x="38" y="3260"/>
              <a:ext cx="74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6" name="Text Box 46"/>
            <p:cNvSpPr>
              <a:spLocks noChangeArrowheads="1"/>
            </p:cNvSpPr>
            <p:nvPr/>
          </p:nvSpPr>
          <p:spPr bwMode="auto">
            <a:xfrm>
              <a:off x="151" y="79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7" name="Text Box 47"/>
            <p:cNvSpPr>
              <a:spLocks noChangeArrowheads="1"/>
            </p:cNvSpPr>
            <p:nvPr/>
          </p:nvSpPr>
          <p:spPr bwMode="auto">
            <a:xfrm>
              <a:off x="151" y="1068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a[0]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08" name="Text Box 48"/>
            <p:cNvSpPr>
              <a:spLocks noChangeArrowheads="1"/>
            </p:cNvSpPr>
            <p:nvPr/>
          </p:nvSpPr>
          <p:spPr bwMode="auto">
            <a:xfrm>
              <a:off x="151" y="187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09" name="Text Box 49"/>
            <p:cNvSpPr>
              <a:spLocks noChangeArrowheads="1"/>
            </p:cNvSpPr>
            <p:nvPr/>
          </p:nvSpPr>
          <p:spPr bwMode="auto">
            <a:xfrm>
              <a:off x="151" y="2149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a[1]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  <p:sp>
          <p:nvSpPr>
            <p:cNvPr id="46110" name="Text Box 50"/>
            <p:cNvSpPr>
              <a:spLocks noChangeArrowheads="1"/>
            </p:cNvSpPr>
            <p:nvPr/>
          </p:nvSpPr>
          <p:spPr bwMode="auto">
            <a:xfrm>
              <a:off x="151" y="2960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[2]</a:t>
              </a:r>
              <a:endParaRPr lang="zh-CN" altLang="en-US"/>
            </a:p>
          </p:txBody>
        </p:sp>
        <p:sp>
          <p:nvSpPr>
            <p:cNvPr id="46111" name="Text Box 51"/>
            <p:cNvSpPr>
              <a:spLocks noChangeArrowheads="1"/>
            </p:cNvSpPr>
            <p:nvPr/>
          </p:nvSpPr>
          <p:spPr bwMode="auto">
            <a:xfrm>
              <a:off x="151" y="32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9900"/>
                  </a:solidFill>
                  <a:sym typeface="Arial" pitchFamily="34" charset="0"/>
                </a:rPr>
                <a:t>a[2]</a:t>
              </a:r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[3]</a:t>
              </a:r>
              <a:endParaRPr lang="zh-CN" altLang="en-US"/>
            </a:p>
          </p:txBody>
        </p:sp>
      </p:grpSp>
      <p:grpSp>
        <p:nvGrpSpPr>
          <p:cNvPr id="46112" name="Group 52"/>
          <p:cNvGrpSpPr>
            <a:grpSpLocks/>
          </p:cNvGrpSpPr>
          <p:nvPr/>
        </p:nvGrpSpPr>
        <p:grpSpPr bwMode="auto">
          <a:xfrm>
            <a:off x="7097713" y="1038225"/>
            <a:ext cx="731837" cy="517525"/>
            <a:chOff x="0" y="0"/>
            <a:chExt cx="461" cy="327"/>
          </a:xfrm>
        </p:grpSpPr>
        <p:sp>
          <p:nvSpPr>
            <p:cNvPr id="46113" name="Line 53"/>
            <p:cNvSpPr>
              <a:spLocks noChangeShapeType="1"/>
            </p:cNvSpPr>
            <p:nvPr/>
          </p:nvSpPr>
          <p:spPr bwMode="auto">
            <a:xfrm>
              <a:off x="173" y="175"/>
              <a:ext cx="288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14" name="Text Box 54"/>
            <p:cNvSpPr>
              <a:spLocks noChangeArrowheads="1"/>
            </p:cNvSpPr>
            <p:nvPr/>
          </p:nvSpPr>
          <p:spPr bwMode="auto">
            <a:xfrm>
              <a:off x="0" y="0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0000FF"/>
                  </a:solidFill>
                  <a:sym typeface="Arial" pitchFamily="34" charset="0"/>
                </a:rPr>
                <a:t>p</a:t>
              </a:r>
              <a:endParaRPr lang="zh-CN" altLang="en-US"/>
            </a:p>
          </p:txBody>
        </p:sp>
      </p:grpSp>
      <p:grpSp>
        <p:nvGrpSpPr>
          <p:cNvPr id="46115" name="Group 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46116" name="Text Box 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46117" name="Freeform 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7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0B4A02C-419B-4E9E-BAEC-618709FEE82E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41</a:t>
            </a:fld>
            <a:endParaRPr lang="en-US" sz="1800">
              <a:sym typeface="Arial" pitchFamily="34" charset="0"/>
            </a:endParaRPr>
          </a:p>
        </p:txBody>
      </p:sp>
      <p:sp>
        <p:nvSpPr>
          <p:cNvPr id="52227" name="Rectangle 15"/>
          <p:cNvSpPr>
            <a:spLocks noChangeArrowheads="1"/>
          </p:cNvSpPr>
          <p:nvPr/>
        </p:nvSpPr>
        <p:spPr bwMode="auto">
          <a:xfrm>
            <a:off x="468313" y="1557338"/>
            <a:ext cx="442753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9900CC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字符串表示形式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用字符数组实现</a:t>
            </a:r>
            <a:endParaRPr lang="zh-CN" altLang="en-US"/>
          </a:p>
        </p:txBody>
      </p:sp>
      <p:sp>
        <p:nvSpPr>
          <p:cNvPr id="52228" name="Text Box 16"/>
          <p:cNvSpPr>
            <a:spLocks noChangeArrowheads="1"/>
          </p:cNvSpPr>
          <p:nvPr/>
        </p:nvSpPr>
        <p:spPr bwMode="auto">
          <a:xfrm>
            <a:off x="684213" y="2781300"/>
            <a:ext cx="4759325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{   char string[]=“I love China!”;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printf(“%s\n”,string);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  printf(“%s\n”,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string+7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/>
          </a:p>
        </p:txBody>
      </p:sp>
      <p:grpSp>
        <p:nvGrpSpPr>
          <p:cNvPr id="52229" name="Group 17"/>
          <p:cNvGrpSpPr>
            <a:grpSpLocks/>
          </p:cNvGrpSpPr>
          <p:nvPr/>
        </p:nvGrpSpPr>
        <p:grpSpPr bwMode="auto">
          <a:xfrm>
            <a:off x="5680075" y="1376363"/>
            <a:ext cx="3270250" cy="4757737"/>
            <a:chOff x="0" y="0"/>
            <a:chExt cx="2059" cy="2997"/>
          </a:xfrm>
        </p:grpSpPr>
        <p:sp>
          <p:nvSpPr>
            <p:cNvPr id="52230" name="Text Box 18"/>
            <p:cNvSpPr>
              <a:spLocks noChangeArrowheads="1"/>
            </p:cNvSpPr>
            <p:nvPr/>
          </p:nvSpPr>
          <p:spPr bwMode="auto">
            <a:xfrm>
              <a:off x="906" y="14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1" name="Text Box 19"/>
            <p:cNvSpPr>
              <a:spLocks noChangeArrowheads="1"/>
            </p:cNvSpPr>
            <p:nvPr/>
          </p:nvSpPr>
          <p:spPr bwMode="auto">
            <a:xfrm>
              <a:off x="906" y="434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2232" name="Text Box 20"/>
            <p:cNvSpPr>
              <a:spLocks noChangeArrowheads="1"/>
            </p:cNvSpPr>
            <p:nvPr/>
          </p:nvSpPr>
          <p:spPr bwMode="auto">
            <a:xfrm>
              <a:off x="906" y="6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2233" name="Text Box 21"/>
            <p:cNvSpPr>
              <a:spLocks noChangeArrowheads="1"/>
            </p:cNvSpPr>
            <p:nvPr/>
          </p:nvSpPr>
          <p:spPr bwMode="auto">
            <a:xfrm>
              <a:off x="906" y="8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2234" name="Text Box 22"/>
            <p:cNvSpPr>
              <a:spLocks noChangeArrowheads="1"/>
            </p:cNvSpPr>
            <p:nvPr/>
          </p:nvSpPr>
          <p:spPr bwMode="auto">
            <a:xfrm>
              <a:off x="906" y="106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2235" name="Text Box 23"/>
            <p:cNvSpPr>
              <a:spLocks noChangeArrowheads="1"/>
            </p:cNvSpPr>
            <p:nvPr/>
          </p:nvSpPr>
          <p:spPr bwMode="auto">
            <a:xfrm>
              <a:off x="906" y="14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2236" name="Text Box 24"/>
            <p:cNvSpPr>
              <a:spLocks noChangeArrowheads="1"/>
            </p:cNvSpPr>
            <p:nvPr/>
          </p:nvSpPr>
          <p:spPr bwMode="auto">
            <a:xfrm>
              <a:off x="906" y="169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2237" name="Text Box 25"/>
            <p:cNvSpPr>
              <a:spLocks noChangeArrowheads="1"/>
            </p:cNvSpPr>
            <p:nvPr/>
          </p:nvSpPr>
          <p:spPr bwMode="auto">
            <a:xfrm>
              <a:off x="906" y="190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2238" name="Text Box 26"/>
            <p:cNvSpPr>
              <a:spLocks noChangeArrowheads="1"/>
            </p:cNvSpPr>
            <p:nvPr/>
          </p:nvSpPr>
          <p:spPr bwMode="auto">
            <a:xfrm>
              <a:off x="1314" y="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string[0]</a:t>
              </a:r>
              <a:endParaRPr lang="zh-CN" altLang="en-US"/>
            </a:p>
          </p:txBody>
        </p:sp>
        <p:sp>
          <p:nvSpPr>
            <p:cNvPr id="52239" name="Text Box 27"/>
            <p:cNvSpPr>
              <a:spLocks noChangeArrowheads="1"/>
            </p:cNvSpPr>
            <p:nvPr/>
          </p:nvSpPr>
          <p:spPr bwMode="auto">
            <a:xfrm>
              <a:off x="1314" y="21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string[1]</a:t>
              </a:r>
              <a:endParaRPr lang="zh-CN" altLang="en-US"/>
            </a:p>
          </p:txBody>
        </p:sp>
        <p:sp>
          <p:nvSpPr>
            <p:cNvPr id="52240" name="Text Box 28"/>
            <p:cNvSpPr>
              <a:spLocks noChangeArrowheads="1"/>
            </p:cNvSpPr>
            <p:nvPr/>
          </p:nvSpPr>
          <p:spPr bwMode="auto">
            <a:xfrm>
              <a:off x="1314" y="42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string[2]</a:t>
              </a:r>
              <a:endParaRPr lang="zh-CN" altLang="en-US"/>
            </a:p>
          </p:txBody>
        </p:sp>
        <p:sp>
          <p:nvSpPr>
            <p:cNvPr id="52241" name="Text Box 29"/>
            <p:cNvSpPr>
              <a:spLocks noChangeArrowheads="1"/>
            </p:cNvSpPr>
            <p:nvPr/>
          </p:nvSpPr>
          <p:spPr bwMode="auto">
            <a:xfrm>
              <a:off x="1314" y="63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string[3]</a:t>
              </a:r>
              <a:endParaRPr lang="zh-CN" altLang="en-US"/>
            </a:p>
          </p:txBody>
        </p:sp>
        <p:sp>
          <p:nvSpPr>
            <p:cNvPr id="52242" name="Text Box 30"/>
            <p:cNvSpPr>
              <a:spLocks noChangeArrowheads="1"/>
            </p:cNvSpPr>
            <p:nvPr/>
          </p:nvSpPr>
          <p:spPr bwMode="auto">
            <a:xfrm>
              <a:off x="1314" y="84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string[4]</a:t>
              </a:r>
              <a:endParaRPr lang="zh-CN" altLang="en-US"/>
            </a:p>
          </p:txBody>
        </p:sp>
        <p:sp>
          <p:nvSpPr>
            <p:cNvPr id="52243" name="Text Box 31"/>
            <p:cNvSpPr>
              <a:spLocks noChangeArrowheads="1"/>
            </p:cNvSpPr>
            <p:nvPr/>
          </p:nvSpPr>
          <p:spPr bwMode="auto">
            <a:xfrm>
              <a:off x="1314" y="105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string[5]</a:t>
              </a:r>
              <a:endParaRPr lang="zh-CN" altLang="en-US"/>
            </a:p>
          </p:txBody>
        </p:sp>
        <p:sp>
          <p:nvSpPr>
            <p:cNvPr id="52244" name="Text Box 32"/>
            <p:cNvSpPr>
              <a:spLocks noChangeArrowheads="1"/>
            </p:cNvSpPr>
            <p:nvPr/>
          </p:nvSpPr>
          <p:spPr bwMode="auto">
            <a:xfrm>
              <a:off x="1314" y="126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string[6]</a:t>
              </a:r>
              <a:endParaRPr lang="zh-CN" altLang="en-US"/>
            </a:p>
          </p:txBody>
        </p:sp>
        <p:sp>
          <p:nvSpPr>
            <p:cNvPr id="52245" name="Text Box 33"/>
            <p:cNvSpPr>
              <a:spLocks noChangeArrowheads="1"/>
            </p:cNvSpPr>
            <p:nvPr/>
          </p:nvSpPr>
          <p:spPr bwMode="auto">
            <a:xfrm>
              <a:off x="1314" y="147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string[7]</a:t>
              </a:r>
              <a:endParaRPr lang="zh-CN" altLang="en-US"/>
            </a:p>
          </p:txBody>
        </p:sp>
        <p:sp>
          <p:nvSpPr>
            <p:cNvPr id="52246" name="Text Box 34"/>
            <p:cNvSpPr>
              <a:spLocks noChangeArrowheads="1"/>
            </p:cNvSpPr>
            <p:nvPr/>
          </p:nvSpPr>
          <p:spPr bwMode="auto">
            <a:xfrm>
              <a:off x="1314" y="168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string[8]</a:t>
              </a:r>
              <a:endParaRPr lang="zh-CN" altLang="en-US"/>
            </a:p>
          </p:txBody>
        </p:sp>
        <p:sp>
          <p:nvSpPr>
            <p:cNvPr id="52247" name="Text Box 35"/>
            <p:cNvSpPr>
              <a:spLocks noChangeArrowheads="1"/>
            </p:cNvSpPr>
            <p:nvPr/>
          </p:nvSpPr>
          <p:spPr bwMode="auto">
            <a:xfrm>
              <a:off x="1314" y="1893"/>
              <a:ext cx="6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string[9]</a:t>
              </a:r>
              <a:endParaRPr lang="zh-CN" altLang="en-US"/>
            </a:p>
          </p:txBody>
        </p:sp>
        <p:sp>
          <p:nvSpPr>
            <p:cNvPr id="52248" name="Line 36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/>
            </a:p>
          </p:txBody>
        </p:sp>
        <p:grpSp>
          <p:nvGrpSpPr>
            <p:cNvPr id="52250" name="Group 38"/>
            <p:cNvGrpSpPr>
              <a:grpSpLocks/>
            </p:cNvGrpSpPr>
            <p:nvPr/>
          </p:nvGrpSpPr>
          <p:grpSpPr bwMode="auto">
            <a:xfrm>
              <a:off x="724" y="30"/>
              <a:ext cx="612" cy="2967"/>
              <a:chOff x="0" y="0"/>
              <a:chExt cx="834" cy="2967"/>
            </a:xfrm>
          </p:grpSpPr>
          <p:sp>
            <p:nvSpPr>
              <p:cNvPr id="52251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2252" name="Line 40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Line 41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Line 42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Line 43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6" name="Line 44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7" name="Line 45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Line 46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Line 47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Line 48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49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50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51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Line 52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5" name="Text Box 53"/>
            <p:cNvSpPr>
              <a:spLocks noChangeArrowheads="1"/>
            </p:cNvSpPr>
            <p:nvPr/>
          </p:nvSpPr>
          <p:spPr bwMode="auto">
            <a:xfrm>
              <a:off x="1314" y="210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string[10]</a:t>
              </a:r>
              <a:endParaRPr lang="zh-CN" altLang="en-US"/>
            </a:p>
          </p:txBody>
        </p:sp>
        <p:sp>
          <p:nvSpPr>
            <p:cNvPr id="52266" name="Text Box 54"/>
            <p:cNvSpPr>
              <a:spLocks noChangeArrowheads="1"/>
            </p:cNvSpPr>
            <p:nvPr/>
          </p:nvSpPr>
          <p:spPr bwMode="auto">
            <a:xfrm>
              <a:off x="1314" y="231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string[11]</a:t>
              </a:r>
              <a:endParaRPr lang="zh-CN" altLang="en-US"/>
            </a:p>
          </p:txBody>
        </p:sp>
        <p:sp>
          <p:nvSpPr>
            <p:cNvPr id="52267" name="Text Box 55"/>
            <p:cNvSpPr>
              <a:spLocks noChangeArrowheads="1"/>
            </p:cNvSpPr>
            <p:nvPr/>
          </p:nvSpPr>
          <p:spPr bwMode="auto">
            <a:xfrm>
              <a:off x="1314" y="252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string[12]</a:t>
              </a:r>
              <a:endParaRPr lang="zh-CN" altLang="en-US"/>
            </a:p>
          </p:txBody>
        </p:sp>
        <p:sp>
          <p:nvSpPr>
            <p:cNvPr id="52268" name="Text Box 56"/>
            <p:cNvSpPr>
              <a:spLocks noChangeArrowheads="1"/>
            </p:cNvSpPr>
            <p:nvPr/>
          </p:nvSpPr>
          <p:spPr bwMode="auto">
            <a:xfrm>
              <a:off x="1314" y="2733"/>
              <a:ext cx="7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string[13]</a:t>
              </a:r>
              <a:endParaRPr lang="zh-CN" altLang="en-US"/>
            </a:p>
          </p:txBody>
        </p:sp>
        <p:sp>
          <p:nvSpPr>
            <p:cNvPr id="52269" name="Text Box 57"/>
            <p:cNvSpPr>
              <a:spLocks noChangeArrowheads="1"/>
            </p:cNvSpPr>
            <p:nvPr/>
          </p:nvSpPr>
          <p:spPr bwMode="auto">
            <a:xfrm>
              <a:off x="906" y="2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2270" name="Text Box 58"/>
            <p:cNvSpPr>
              <a:spLocks noChangeArrowheads="1"/>
            </p:cNvSpPr>
            <p:nvPr/>
          </p:nvSpPr>
          <p:spPr bwMode="auto">
            <a:xfrm>
              <a:off x="906" y="25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2271" name="Text Box 59"/>
            <p:cNvSpPr>
              <a:spLocks noChangeArrowheads="1"/>
            </p:cNvSpPr>
            <p:nvPr/>
          </p:nvSpPr>
          <p:spPr bwMode="auto">
            <a:xfrm>
              <a:off x="906" y="232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2272" name="Text Box 60"/>
            <p:cNvSpPr>
              <a:spLocks noChangeArrowheads="1"/>
            </p:cNvSpPr>
            <p:nvPr/>
          </p:nvSpPr>
          <p:spPr bwMode="auto">
            <a:xfrm>
              <a:off x="906" y="27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2273" name="Rectangle 67"/>
          <p:cNvSpPr>
            <a:spLocks noChangeArrowheads="1"/>
          </p:cNvSpPr>
          <p:nvPr/>
        </p:nvSpPr>
        <p:spPr bwMode="auto">
          <a:xfrm>
            <a:off x="827088" y="549275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§8.4 </a:t>
            </a:r>
            <a:r>
              <a:rPr lang="zh-CN" alt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指针与字符串</a:t>
            </a:r>
            <a:endParaRPr lang="zh-CN" altLang="en-US"/>
          </a:p>
        </p:txBody>
      </p:sp>
      <p:grpSp>
        <p:nvGrpSpPr>
          <p:cNvPr id="52274" name="Group 6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2275" name="Text Box 6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2276" name="Freeform 7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77" name="矩形 1"/>
          <p:cNvSpPr>
            <a:spLocks noChangeArrowheads="1"/>
          </p:cNvSpPr>
          <p:nvPr/>
        </p:nvSpPr>
        <p:spPr bwMode="auto">
          <a:xfrm>
            <a:off x="684213" y="5260975"/>
            <a:ext cx="208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I love 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China!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7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ChangeArrowheads="1"/>
          </p:cNvSpPr>
          <p:nvPr/>
        </p:nvSpPr>
        <p:spPr bwMode="auto">
          <a:xfrm>
            <a:off x="0" y="230188"/>
            <a:ext cx="86010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53251" name="Text Box 16"/>
          <p:cNvSpPr>
            <a:spLocks noChangeArrowheads="1"/>
          </p:cNvSpPr>
          <p:nvPr/>
        </p:nvSpPr>
        <p:spPr bwMode="auto">
          <a:xfrm>
            <a:off x="1203325" y="2051050"/>
            <a:ext cx="4716463" cy="3421063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void main( 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{   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char  *string=“I love China!”;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printf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(“%s\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n”,string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</a:t>
            </a:r>
            <a:r>
              <a:rPr lang="en-US" dirty="0">
                <a:solidFill>
                  <a:schemeClr val="accent2"/>
                </a:solidFill>
                <a:sym typeface="Arial" pitchFamily="34" charset="0"/>
              </a:rPr>
              <a:t>string+=7;</a:t>
            </a:r>
            <a:endParaRPr lang="zh-CN" altLang="en-US" dirty="0">
              <a:solidFill>
                <a:schemeClr val="accent2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while(*string)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{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putchar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(string[0]);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       string++;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    }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}</a:t>
            </a:r>
            <a:endParaRPr lang="zh-CN" altLang="en-US" dirty="0"/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6648450" y="328613"/>
            <a:ext cx="2120900" cy="4911726"/>
            <a:chOff x="0" y="0"/>
            <a:chExt cx="1336" cy="3094"/>
          </a:xfrm>
        </p:grpSpPr>
        <p:sp>
          <p:nvSpPr>
            <p:cNvPr id="53253" name="Text Box 20"/>
            <p:cNvSpPr>
              <a:spLocks noChangeArrowheads="1"/>
            </p:cNvSpPr>
            <p:nvPr/>
          </p:nvSpPr>
          <p:spPr bwMode="auto">
            <a:xfrm>
              <a:off x="906" y="111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54" name="Text Box 21"/>
            <p:cNvSpPr>
              <a:spLocks noChangeArrowheads="1"/>
            </p:cNvSpPr>
            <p:nvPr/>
          </p:nvSpPr>
          <p:spPr bwMode="auto">
            <a:xfrm>
              <a:off x="906" y="53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l</a:t>
              </a:r>
              <a:endParaRPr lang="zh-CN" altLang="en-US"/>
            </a:p>
          </p:txBody>
        </p:sp>
        <p:sp>
          <p:nvSpPr>
            <p:cNvPr id="53255" name="Text Box 22"/>
            <p:cNvSpPr>
              <a:spLocks noChangeArrowheads="1"/>
            </p:cNvSpPr>
            <p:nvPr/>
          </p:nvSpPr>
          <p:spPr bwMode="auto">
            <a:xfrm>
              <a:off x="906" y="7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3256" name="Text Box 23"/>
            <p:cNvSpPr>
              <a:spLocks noChangeArrowheads="1"/>
            </p:cNvSpPr>
            <p:nvPr/>
          </p:nvSpPr>
          <p:spPr bwMode="auto">
            <a:xfrm>
              <a:off x="906" y="9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v</a:t>
              </a:r>
              <a:endParaRPr lang="zh-CN" altLang="en-US"/>
            </a:p>
          </p:txBody>
        </p:sp>
        <p:sp>
          <p:nvSpPr>
            <p:cNvPr id="53257" name="Text Box 24"/>
            <p:cNvSpPr>
              <a:spLocks noChangeArrowheads="1"/>
            </p:cNvSpPr>
            <p:nvPr/>
          </p:nvSpPr>
          <p:spPr bwMode="auto">
            <a:xfrm>
              <a:off x="906" y="115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3258" name="Text Box 25"/>
            <p:cNvSpPr>
              <a:spLocks noChangeArrowheads="1"/>
            </p:cNvSpPr>
            <p:nvPr/>
          </p:nvSpPr>
          <p:spPr bwMode="auto">
            <a:xfrm>
              <a:off x="906" y="157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3259" name="Text Box 26"/>
            <p:cNvSpPr>
              <a:spLocks noChangeArrowheads="1"/>
            </p:cNvSpPr>
            <p:nvPr/>
          </p:nvSpPr>
          <p:spPr bwMode="auto">
            <a:xfrm>
              <a:off x="906" y="17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3260" name="Text Box 27"/>
            <p:cNvSpPr>
              <a:spLocks noChangeArrowheads="1"/>
            </p:cNvSpPr>
            <p:nvPr/>
          </p:nvSpPr>
          <p:spPr bwMode="auto">
            <a:xfrm>
              <a:off x="906" y="1997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3261" name="Line 28"/>
            <p:cNvSpPr>
              <a:spLocks noChangeShapeType="1"/>
            </p:cNvSpPr>
            <p:nvPr/>
          </p:nvSpPr>
          <p:spPr bwMode="auto">
            <a:xfrm>
              <a:off x="391" y="138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29"/>
            <p:cNvSpPr>
              <a:spLocks noChangeArrowheads="1"/>
            </p:cNvSpPr>
            <p:nvPr/>
          </p:nvSpPr>
          <p:spPr bwMode="auto">
            <a:xfrm>
              <a:off x="0" y="0"/>
              <a:ext cx="4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A77"/>
                  </a:solidFill>
                  <a:sym typeface="Arial" pitchFamily="34" charset="0"/>
                </a:rPr>
                <a:t>string</a:t>
              </a:r>
              <a:endParaRPr lang="zh-CN" altLang="en-US" dirty="0"/>
            </a:p>
          </p:txBody>
        </p:sp>
        <p:grpSp>
          <p:nvGrpSpPr>
            <p:cNvPr id="53263" name="Group 30"/>
            <p:cNvGrpSpPr>
              <a:grpSpLocks/>
            </p:cNvGrpSpPr>
            <p:nvPr/>
          </p:nvGrpSpPr>
          <p:grpSpPr bwMode="auto">
            <a:xfrm>
              <a:off x="724" y="127"/>
              <a:ext cx="612" cy="2967"/>
              <a:chOff x="0" y="0"/>
              <a:chExt cx="834" cy="2967"/>
            </a:xfrm>
          </p:grpSpPr>
          <p:sp>
            <p:nvSpPr>
              <p:cNvPr id="53264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34" cy="2967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3265" name="Line 32"/>
              <p:cNvSpPr>
                <a:spLocks noChangeShapeType="1"/>
              </p:cNvSpPr>
              <p:nvPr/>
            </p:nvSpPr>
            <p:spPr bwMode="auto">
              <a:xfrm>
                <a:off x="0" y="20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6" name="Line 33"/>
              <p:cNvSpPr>
                <a:spLocks noChangeShapeType="1"/>
              </p:cNvSpPr>
              <p:nvPr/>
            </p:nvSpPr>
            <p:spPr bwMode="auto">
              <a:xfrm>
                <a:off x="0" y="412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Line 34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8" name="Line 35"/>
              <p:cNvSpPr>
                <a:spLocks noChangeShapeType="1"/>
              </p:cNvSpPr>
              <p:nvPr/>
            </p:nvSpPr>
            <p:spPr bwMode="auto">
              <a:xfrm>
                <a:off x="0" y="837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9" name="Line 36"/>
              <p:cNvSpPr>
                <a:spLocks noChangeShapeType="1"/>
              </p:cNvSpPr>
              <p:nvPr/>
            </p:nvSpPr>
            <p:spPr bwMode="auto">
              <a:xfrm>
                <a:off x="0" y="1050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0" name="Line 37"/>
              <p:cNvSpPr>
                <a:spLocks noChangeShapeType="1"/>
              </p:cNvSpPr>
              <p:nvPr/>
            </p:nvSpPr>
            <p:spPr bwMode="auto">
              <a:xfrm>
                <a:off x="0" y="1263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1" name="Line 38"/>
              <p:cNvSpPr>
                <a:spLocks noChangeShapeType="1"/>
              </p:cNvSpPr>
              <p:nvPr/>
            </p:nvSpPr>
            <p:spPr bwMode="auto">
              <a:xfrm>
                <a:off x="0" y="1475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2" name="Line 39"/>
              <p:cNvSpPr>
                <a:spLocks noChangeShapeType="1"/>
              </p:cNvSpPr>
              <p:nvPr/>
            </p:nvSpPr>
            <p:spPr bwMode="auto">
              <a:xfrm>
                <a:off x="0" y="1688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Line 40"/>
              <p:cNvSpPr>
                <a:spLocks noChangeShapeType="1"/>
              </p:cNvSpPr>
              <p:nvPr/>
            </p:nvSpPr>
            <p:spPr bwMode="auto">
              <a:xfrm>
                <a:off x="0" y="1901"/>
                <a:ext cx="834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4" name="Line 41"/>
              <p:cNvSpPr>
                <a:spLocks noChangeShapeType="1"/>
              </p:cNvSpPr>
              <p:nvPr/>
            </p:nvSpPr>
            <p:spPr bwMode="auto">
              <a:xfrm>
                <a:off x="11" y="212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5" name="Line 42"/>
              <p:cNvSpPr>
                <a:spLocks noChangeShapeType="1"/>
              </p:cNvSpPr>
              <p:nvPr/>
            </p:nvSpPr>
            <p:spPr bwMode="auto">
              <a:xfrm>
                <a:off x="7" y="2329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6" name="Line 43"/>
              <p:cNvSpPr>
                <a:spLocks noChangeShapeType="1"/>
              </p:cNvSpPr>
              <p:nvPr/>
            </p:nvSpPr>
            <p:spPr bwMode="auto">
              <a:xfrm>
                <a:off x="7" y="2551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7" name="Line 44"/>
              <p:cNvSpPr>
                <a:spLocks noChangeShapeType="1"/>
              </p:cNvSpPr>
              <p:nvPr/>
            </p:nvSpPr>
            <p:spPr bwMode="auto">
              <a:xfrm>
                <a:off x="7" y="2762"/>
                <a:ext cx="82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8" name="Text Box 45"/>
            <p:cNvSpPr>
              <a:spLocks noChangeArrowheads="1"/>
            </p:cNvSpPr>
            <p:nvPr/>
          </p:nvSpPr>
          <p:spPr bwMode="auto">
            <a:xfrm>
              <a:off x="906" y="22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3279" name="Text Box 46"/>
            <p:cNvSpPr>
              <a:spLocks noChangeArrowheads="1"/>
            </p:cNvSpPr>
            <p:nvPr/>
          </p:nvSpPr>
          <p:spPr bwMode="auto">
            <a:xfrm>
              <a:off x="906" y="263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!</a:t>
              </a:r>
              <a:endParaRPr lang="zh-CN" altLang="en-US"/>
            </a:p>
          </p:txBody>
        </p:sp>
        <p:sp>
          <p:nvSpPr>
            <p:cNvPr id="53280" name="Text Box 47"/>
            <p:cNvSpPr>
              <a:spLocks noChangeArrowheads="1"/>
            </p:cNvSpPr>
            <p:nvPr/>
          </p:nvSpPr>
          <p:spPr bwMode="auto">
            <a:xfrm>
              <a:off x="906" y="24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3281" name="Text Box 48"/>
            <p:cNvSpPr>
              <a:spLocks noChangeArrowheads="1"/>
            </p:cNvSpPr>
            <p:nvPr/>
          </p:nvSpPr>
          <p:spPr bwMode="auto">
            <a:xfrm>
              <a:off x="906" y="28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sp>
        <p:nvSpPr>
          <p:cNvPr id="53282" name="AutoShape 49"/>
          <p:cNvSpPr>
            <a:spLocks/>
          </p:cNvSpPr>
          <p:nvPr/>
        </p:nvSpPr>
        <p:spPr bwMode="auto">
          <a:xfrm>
            <a:off x="915988" y="663575"/>
            <a:ext cx="6162675" cy="1225550"/>
          </a:xfrm>
          <a:prstGeom prst="wedgeRectCallout">
            <a:avLst>
              <a:gd name="adj1" fmla="val -3560"/>
              <a:gd name="adj2" fmla="val 105694"/>
            </a:avLst>
          </a:prstGeom>
          <a:noFill/>
          <a:ln w="38100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字符指针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初始化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把字符串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首地址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赋给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string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 char  *string;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string=“I love China!”;</a:t>
            </a:r>
            <a:endParaRPr lang="zh-CN" altLang="en-US"/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6499225" y="2780955"/>
            <a:ext cx="1292225" cy="457200"/>
            <a:chOff x="0" y="0"/>
            <a:chExt cx="814" cy="288"/>
          </a:xfrm>
        </p:grpSpPr>
        <p:sp>
          <p:nvSpPr>
            <p:cNvPr id="53284" name="Line 51"/>
            <p:cNvSpPr>
              <a:spLocks noChangeShapeType="1"/>
            </p:cNvSpPr>
            <p:nvPr/>
          </p:nvSpPr>
          <p:spPr bwMode="auto">
            <a:xfrm>
              <a:off x="502" y="180"/>
              <a:ext cx="312" cy="1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Text Box 52"/>
            <p:cNvSpPr>
              <a:spLocks noChangeArrowheads="1"/>
            </p:cNvSpPr>
            <p:nvPr/>
          </p:nvSpPr>
          <p:spPr bwMode="auto">
            <a:xfrm>
              <a:off x="0" y="0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ea typeface="隶书" pitchFamily="49" charset="-122"/>
                </a:rPr>
                <a:t>string</a:t>
              </a:r>
              <a:endParaRPr lang="en-US">
                <a:solidFill>
                  <a:srgbClr val="007A77"/>
                </a:solidFill>
                <a:ea typeface="隶书" pitchFamily="49" charset="-122"/>
              </a:endParaRPr>
            </a:p>
          </p:txBody>
        </p:sp>
      </p:grpSp>
      <p:sp>
        <p:nvSpPr>
          <p:cNvPr id="53286" name="AutoShape 53"/>
          <p:cNvSpPr>
            <a:spLocks/>
          </p:cNvSpPr>
          <p:nvPr/>
        </p:nvSpPr>
        <p:spPr bwMode="auto">
          <a:xfrm>
            <a:off x="5048250" y="3333750"/>
            <a:ext cx="1490663" cy="495300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bg1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>
                <a:solidFill>
                  <a:srgbClr val="007A77"/>
                </a:solidFill>
                <a:ea typeface="隶书" pitchFamily="49" charset="-122"/>
              </a:rPr>
              <a:t>*string!=0</a:t>
            </a:r>
            <a:endParaRPr lang="zh-CN" altLang="en-US"/>
          </a:p>
        </p:txBody>
      </p:sp>
      <p:sp>
        <p:nvSpPr>
          <p:cNvPr id="53287" name="Rectangle 55"/>
          <p:cNvSpPr>
            <a:spLocks noChangeArrowheads="1"/>
          </p:cNvSpPr>
          <p:nvPr/>
        </p:nvSpPr>
        <p:spPr bwMode="auto">
          <a:xfrm>
            <a:off x="0" y="-236538"/>
            <a:ext cx="442753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zh-CN" altLang="en-US" sz="2800" b="1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hlink"/>
                </a:solidFill>
                <a:latin typeface="Arial" pitchFamily="34" charset="0"/>
                <a:sym typeface="Arial" pitchFamily="34" charset="0"/>
              </a:rPr>
              <a:t>用字符指针实现</a:t>
            </a:r>
            <a:endParaRPr lang="zh-CN" altLang="en-US"/>
          </a:p>
        </p:txBody>
      </p:sp>
      <p:grpSp>
        <p:nvGrpSpPr>
          <p:cNvPr id="53288" name="Group 5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3289" name="Text Box 5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3290" name="Freeform 5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91" name="TextBox 1"/>
          <p:cNvSpPr>
            <a:spLocks noChangeArrowheads="1"/>
          </p:cNvSpPr>
          <p:nvPr/>
        </p:nvSpPr>
        <p:spPr bwMode="auto">
          <a:xfrm>
            <a:off x="1547813" y="56610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‘\0’   ASCII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码值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0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utoUpdateAnimBg="0"/>
      <p:bldP spid="53251" grpId="0" bldLvl="0" animBg="1" autoUpdateAnimBg="0"/>
      <p:bldP spid="53282" grpId="0" bldLvl="0" animBg="1" autoUpdateAnimBg="0"/>
      <p:bldP spid="53286" grpId="0" bldLvl="0" animBg="1" autoUpdateAnimBg="0"/>
      <p:bldP spid="53291" grpId="0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6"/>
          <p:cNvSpPr>
            <a:spLocks noChangeArrowheads="1"/>
          </p:cNvSpPr>
          <p:nvPr/>
        </p:nvSpPr>
        <p:spPr bwMode="auto">
          <a:xfrm>
            <a:off x="0" y="765175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4275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  <p:grpSp>
        <p:nvGrpSpPr>
          <p:cNvPr id="54276" name="Group 19"/>
          <p:cNvGrpSpPr>
            <a:grpSpLocks/>
          </p:cNvGrpSpPr>
          <p:nvPr/>
        </p:nvGrpSpPr>
        <p:grpSpPr bwMode="auto">
          <a:xfrm>
            <a:off x="4289425" y="247650"/>
            <a:ext cx="1722438" cy="5395913"/>
            <a:chOff x="0" y="0"/>
            <a:chExt cx="1082" cy="3603"/>
          </a:xfrm>
        </p:grpSpPr>
        <p:sp>
          <p:nvSpPr>
            <p:cNvPr id="54277" name="Text Box 20"/>
            <p:cNvSpPr>
              <a:spLocks noChangeArrowheads="1"/>
            </p:cNvSpPr>
            <p:nvPr/>
          </p:nvSpPr>
          <p:spPr bwMode="auto">
            <a:xfrm>
              <a:off x="69" y="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grpSp>
          <p:nvGrpSpPr>
            <p:cNvPr id="54278" name="Group 21"/>
            <p:cNvGrpSpPr>
              <a:grpSpLocks/>
            </p:cNvGrpSpPr>
            <p:nvPr/>
          </p:nvGrpSpPr>
          <p:grpSpPr bwMode="auto">
            <a:xfrm>
              <a:off x="0" y="177"/>
              <a:ext cx="1082" cy="3426"/>
              <a:chOff x="0" y="0"/>
              <a:chExt cx="1082" cy="3426"/>
            </a:xfrm>
          </p:grpSpPr>
          <p:sp>
            <p:nvSpPr>
              <p:cNvPr id="54279" name="Text Box 22"/>
              <p:cNvSpPr>
                <a:spLocks noChangeArrowheads="1"/>
              </p:cNvSpPr>
              <p:nvPr/>
            </p:nvSpPr>
            <p:spPr bwMode="auto">
              <a:xfrm>
                <a:off x="652" y="1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I</a:t>
                </a:r>
                <a:endParaRPr lang="zh-CN" altLang="en-US"/>
              </a:p>
            </p:txBody>
          </p:sp>
          <p:sp>
            <p:nvSpPr>
              <p:cNvPr id="54280" name="Text Box 23"/>
              <p:cNvSpPr>
                <a:spLocks noChangeArrowheads="1"/>
              </p:cNvSpPr>
              <p:nvPr/>
            </p:nvSpPr>
            <p:spPr bwMode="auto">
              <a:xfrm>
                <a:off x="652" y="433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1" name="Text Box 24"/>
              <p:cNvSpPr>
                <a:spLocks noChangeArrowheads="1"/>
              </p:cNvSpPr>
              <p:nvPr/>
            </p:nvSpPr>
            <p:spPr bwMode="auto">
              <a:xfrm>
                <a:off x="652" y="64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m</a:t>
                </a:r>
                <a:endParaRPr lang="zh-CN" altLang="en-US"/>
              </a:p>
            </p:txBody>
          </p:sp>
          <p:sp>
            <p:nvSpPr>
              <p:cNvPr id="54282" name="Text Box 25"/>
              <p:cNvSpPr>
                <a:spLocks noChangeArrowheads="1"/>
              </p:cNvSpPr>
              <p:nvPr/>
            </p:nvSpPr>
            <p:spPr bwMode="auto">
              <a:xfrm>
                <a:off x="652" y="1061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3" name="Text Box 26"/>
              <p:cNvSpPr>
                <a:spLocks noChangeArrowheads="1"/>
              </p:cNvSpPr>
              <p:nvPr/>
            </p:nvSpPr>
            <p:spPr bwMode="auto">
              <a:xfrm>
                <a:off x="652" y="148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t</a:t>
                </a:r>
                <a:endParaRPr lang="zh-CN" altLang="en-US"/>
              </a:p>
            </p:txBody>
          </p:sp>
          <p:sp>
            <p:nvSpPr>
              <p:cNvPr id="54284" name="Text Box 27"/>
              <p:cNvSpPr>
                <a:spLocks noChangeArrowheads="1"/>
              </p:cNvSpPr>
              <p:nvPr/>
            </p:nvSpPr>
            <p:spPr bwMode="auto">
              <a:xfrm>
                <a:off x="652" y="169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285" name="Text Box 28"/>
              <p:cNvSpPr>
                <a:spLocks noChangeArrowheads="1"/>
              </p:cNvSpPr>
              <p:nvPr/>
            </p:nvSpPr>
            <p:spPr bwMode="auto">
              <a:xfrm>
                <a:off x="652" y="1899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a</a:t>
                </a:r>
                <a:endParaRPr lang="zh-CN" altLang="en-US"/>
              </a:p>
            </p:txBody>
          </p:sp>
          <p:sp>
            <p:nvSpPr>
              <p:cNvPr id="54286" name="Line 29"/>
              <p:cNvSpPr>
                <a:spLocks noChangeShapeType="1"/>
              </p:cNvSpPr>
              <p:nvPr/>
            </p:nvSpPr>
            <p:spPr bwMode="auto">
              <a:xfrm>
                <a:off x="137" y="40"/>
                <a:ext cx="33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7" name="Rectangle 30"/>
              <p:cNvSpPr>
                <a:spLocks noChangeArrowheads="1"/>
              </p:cNvSpPr>
              <p:nvPr/>
            </p:nvSpPr>
            <p:spPr bwMode="auto">
              <a:xfrm>
                <a:off x="470" y="29"/>
                <a:ext cx="612" cy="335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54288" name="Line 31"/>
              <p:cNvSpPr>
                <a:spLocks noChangeShapeType="1"/>
              </p:cNvSpPr>
              <p:nvPr/>
            </p:nvSpPr>
            <p:spPr bwMode="auto">
              <a:xfrm>
                <a:off x="470" y="22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9" name="Line 32"/>
              <p:cNvSpPr>
                <a:spLocks noChangeShapeType="1"/>
              </p:cNvSpPr>
              <p:nvPr/>
            </p:nvSpPr>
            <p:spPr bwMode="auto">
              <a:xfrm>
                <a:off x="470" y="441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Line 33"/>
              <p:cNvSpPr>
                <a:spLocks noChangeShapeType="1"/>
              </p:cNvSpPr>
              <p:nvPr/>
            </p:nvSpPr>
            <p:spPr bwMode="auto">
              <a:xfrm>
                <a:off x="470" y="65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1" name="Line 34"/>
              <p:cNvSpPr>
                <a:spLocks noChangeShapeType="1"/>
              </p:cNvSpPr>
              <p:nvPr/>
            </p:nvSpPr>
            <p:spPr bwMode="auto">
              <a:xfrm>
                <a:off x="470" y="866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2" name="Line 35"/>
              <p:cNvSpPr>
                <a:spLocks noChangeShapeType="1"/>
              </p:cNvSpPr>
              <p:nvPr/>
            </p:nvSpPr>
            <p:spPr bwMode="auto">
              <a:xfrm>
                <a:off x="470" y="1079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3" name="Line 36"/>
              <p:cNvSpPr>
                <a:spLocks noChangeShapeType="1"/>
              </p:cNvSpPr>
              <p:nvPr/>
            </p:nvSpPr>
            <p:spPr bwMode="auto">
              <a:xfrm>
                <a:off x="470" y="1292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4" name="Line 37"/>
              <p:cNvSpPr>
                <a:spLocks noChangeShapeType="1"/>
              </p:cNvSpPr>
              <p:nvPr/>
            </p:nvSpPr>
            <p:spPr bwMode="auto">
              <a:xfrm>
                <a:off x="470" y="1504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470" y="1717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Line 39"/>
              <p:cNvSpPr>
                <a:spLocks noChangeShapeType="1"/>
              </p:cNvSpPr>
              <p:nvPr/>
            </p:nvSpPr>
            <p:spPr bwMode="auto">
              <a:xfrm>
                <a:off x="470" y="1930"/>
                <a:ext cx="612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7" name="Line 40"/>
              <p:cNvSpPr>
                <a:spLocks noChangeShapeType="1"/>
              </p:cNvSpPr>
              <p:nvPr/>
            </p:nvSpPr>
            <p:spPr bwMode="auto">
              <a:xfrm>
                <a:off x="478" y="215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41"/>
              <p:cNvSpPr>
                <a:spLocks noChangeShapeType="1"/>
              </p:cNvSpPr>
              <p:nvPr/>
            </p:nvSpPr>
            <p:spPr bwMode="auto">
              <a:xfrm>
                <a:off x="475" y="2358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42"/>
              <p:cNvSpPr>
                <a:spLocks noChangeShapeType="1"/>
              </p:cNvSpPr>
              <p:nvPr/>
            </p:nvSpPr>
            <p:spPr bwMode="auto">
              <a:xfrm>
                <a:off x="475" y="2580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43"/>
              <p:cNvSpPr>
                <a:spLocks noChangeShapeType="1"/>
              </p:cNvSpPr>
              <p:nvPr/>
            </p:nvSpPr>
            <p:spPr bwMode="auto">
              <a:xfrm>
                <a:off x="475" y="2791"/>
                <a:ext cx="603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Text Box 44"/>
              <p:cNvSpPr>
                <a:spLocks noChangeArrowheads="1"/>
              </p:cNvSpPr>
              <p:nvPr/>
            </p:nvSpPr>
            <p:spPr bwMode="auto">
              <a:xfrm>
                <a:off x="652" y="211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c</a:t>
                </a:r>
                <a:endParaRPr lang="zh-CN" altLang="en-US"/>
              </a:p>
            </p:txBody>
          </p:sp>
          <p:sp>
            <p:nvSpPr>
              <p:cNvPr id="54302" name="Text Box 45"/>
              <p:cNvSpPr>
                <a:spLocks noChangeArrowheads="1"/>
              </p:cNvSpPr>
              <p:nvPr/>
            </p:nvSpPr>
            <p:spPr bwMode="auto">
              <a:xfrm>
                <a:off x="652" y="253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e</a:t>
                </a:r>
                <a:endParaRPr lang="zh-CN" altLang="en-US"/>
              </a:p>
            </p:txBody>
          </p:sp>
          <p:sp>
            <p:nvSpPr>
              <p:cNvPr id="54303" name="Text Box 46"/>
              <p:cNvSpPr>
                <a:spLocks noChangeArrowheads="1"/>
              </p:cNvSpPr>
              <p:nvPr/>
            </p:nvSpPr>
            <p:spPr bwMode="auto">
              <a:xfrm>
                <a:off x="652" y="232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h</a:t>
                </a:r>
                <a:endParaRPr lang="zh-CN" altLang="en-US"/>
              </a:p>
            </p:txBody>
          </p:sp>
          <p:sp>
            <p:nvSpPr>
              <p:cNvPr id="54304" name="Text Box 47"/>
              <p:cNvSpPr>
                <a:spLocks noChangeArrowheads="1"/>
              </p:cNvSpPr>
              <p:nvPr/>
            </p:nvSpPr>
            <p:spPr bwMode="auto">
              <a:xfrm>
                <a:off x="619" y="317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\0</a:t>
                </a:r>
                <a:endParaRPr lang="zh-CN" altLang="en-US"/>
              </a:p>
            </p:txBody>
          </p:sp>
          <p:sp>
            <p:nvSpPr>
              <p:cNvPr id="54305" name="Line 48"/>
              <p:cNvSpPr>
                <a:spLocks noChangeShapeType="1"/>
              </p:cNvSpPr>
              <p:nvPr/>
            </p:nvSpPr>
            <p:spPr bwMode="auto">
              <a:xfrm>
                <a:off x="470" y="3006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Text Box 49"/>
              <p:cNvSpPr>
                <a:spLocks noChangeArrowheads="1"/>
              </p:cNvSpPr>
              <p:nvPr/>
            </p:nvSpPr>
            <p:spPr bwMode="auto">
              <a:xfrm>
                <a:off x="679" y="274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r</a:t>
                </a:r>
                <a:endParaRPr lang="zh-CN" altLang="en-US"/>
              </a:p>
            </p:txBody>
          </p:sp>
          <p:sp>
            <p:nvSpPr>
              <p:cNvPr id="54307" name="Line 50"/>
              <p:cNvSpPr>
                <a:spLocks noChangeShapeType="1"/>
              </p:cNvSpPr>
              <p:nvPr/>
            </p:nvSpPr>
            <p:spPr bwMode="auto">
              <a:xfrm>
                <a:off x="470" y="3194"/>
                <a:ext cx="611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Text Box 51"/>
              <p:cNvSpPr>
                <a:spLocks noChangeArrowheads="1"/>
              </p:cNvSpPr>
              <p:nvPr/>
            </p:nvSpPr>
            <p:spPr bwMode="auto">
              <a:xfrm>
                <a:off x="679" y="2967"/>
                <a:ext cx="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.</a:t>
                </a:r>
                <a:endParaRPr lang="zh-CN" altLang="en-US"/>
              </a:p>
            </p:txBody>
          </p:sp>
          <p:sp>
            <p:nvSpPr>
              <p:cNvPr id="54309" name="Text Box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from</a:t>
                </a:r>
                <a:endParaRPr lang="zh-CN" altLang="en-US"/>
              </a:p>
            </p:txBody>
          </p:sp>
        </p:grpSp>
        <p:sp>
          <p:nvSpPr>
            <p:cNvPr id="54310" name="Text Box 53"/>
            <p:cNvSpPr>
              <a:spLocks noChangeArrowheads="1"/>
            </p:cNvSpPr>
            <p:nvPr/>
          </p:nvSpPr>
          <p:spPr bwMode="auto">
            <a:xfrm>
              <a:off x="656" y="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grpSp>
        <p:nvGrpSpPr>
          <p:cNvPr id="54311" name="Group 54"/>
          <p:cNvGrpSpPr>
            <a:grpSpLocks/>
          </p:cNvGrpSpPr>
          <p:nvPr/>
        </p:nvGrpSpPr>
        <p:grpSpPr bwMode="auto">
          <a:xfrm>
            <a:off x="5926138" y="242888"/>
            <a:ext cx="1814512" cy="6243637"/>
            <a:chOff x="0" y="0"/>
            <a:chExt cx="1032" cy="4167"/>
          </a:xfrm>
        </p:grpSpPr>
        <p:sp>
          <p:nvSpPr>
            <p:cNvPr id="54312" name="Text Box 55"/>
            <p:cNvSpPr>
              <a:spLocks noChangeArrowheads="1"/>
            </p:cNvSpPr>
            <p:nvPr/>
          </p:nvSpPr>
          <p:spPr bwMode="auto">
            <a:xfrm>
              <a:off x="2" y="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13" name="Text Box 56"/>
            <p:cNvSpPr>
              <a:spLocks noChangeArrowheads="1"/>
            </p:cNvSpPr>
            <p:nvPr/>
          </p:nvSpPr>
          <p:spPr bwMode="auto">
            <a:xfrm>
              <a:off x="627" y="1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y</a:t>
              </a:r>
              <a:endParaRPr lang="zh-CN" altLang="en-US"/>
            </a:p>
          </p:txBody>
        </p:sp>
        <p:sp>
          <p:nvSpPr>
            <p:cNvPr id="54314" name="Text Box 57"/>
            <p:cNvSpPr>
              <a:spLocks noChangeArrowheads="1"/>
            </p:cNvSpPr>
            <p:nvPr/>
          </p:nvSpPr>
          <p:spPr bwMode="auto">
            <a:xfrm>
              <a:off x="627" y="6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15" name="Text Box 58"/>
            <p:cNvSpPr>
              <a:spLocks noChangeArrowheads="1"/>
            </p:cNvSpPr>
            <p:nvPr/>
          </p:nvSpPr>
          <p:spPr bwMode="auto">
            <a:xfrm>
              <a:off x="636" y="10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6" name="Text Box 59"/>
            <p:cNvSpPr>
              <a:spLocks noChangeArrowheads="1"/>
            </p:cNvSpPr>
            <p:nvPr/>
          </p:nvSpPr>
          <p:spPr bwMode="auto">
            <a:xfrm>
              <a:off x="654" y="1238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17" name="Text Box 60"/>
            <p:cNvSpPr>
              <a:spLocks noChangeArrowheads="1"/>
            </p:cNvSpPr>
            <p:nvPr/>
          </p:nvSpPr>
          <p:spPr bwMode="auto">
            <a:xfrm>
              <a:off x="636" y="186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18" name="Line 61"/>
            <p:cNvSpPr>
              <a:spLocks noChangeShapeType="1"/>
            </p:cNvSpPr>
            <p:nvPr/>
          </p:nvSpPr>
          <p:spPr bwMode="auto">
            <a:xfrm>
              <a:off x="70" y="217"/>
              <a:ext cx="33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Rectangle 62"/>
            <p:cNvSpPr>
              <a:spLocks noChangeArrowheads="1"/>
            </p:cNvSpPr>
            <p:nvPr/>
          </p:nvSpPr>
          <p:spPr bwMode="auto">
            <a:xfrm>
              <a:off x="403" y="20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20" name="Line 63"/>
            <p:cNvSpPr>
              <a:spLocks noChangeShapeType="1"/>
            </p:cNvSpPr>
            <p:nvPr/>
          </p:nvSpPr>
          <p:spPr bwMode="auto">
            <a:xfrm>
              <a:off x="403" y="40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64"/>
            <p:cNvSpPr>
              <a:spLocks noChangeShapeType="1"/>
            </p:cNvSpPr>
            <p:nvPr/>
          </p:nvSpPr>
          <p:spPr bwMode="auto">
            <a:xfrm>
              <a:off x="403" y="61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65"/>
            <p:cNvSpPr>
              <a:spLocks noChangeShapeType="1"/>
            </p:cNvSpPr>
            <p:nvPr/>
          </p:nvSpPr>
          <p:spPr bwMode="auto">
            <a:xfrm>
              <a:off x="403" y="83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66"/>
            <p:cNvSpPr>
              <a:spLocks noChangeShapeType="1"/>
            </p:cNvSpPr>
            <p:nvPr/>
          </p:nvSpPr>
          <p:spPr bwMode="auto">
            <a:xfrm>
              <a:off x="403" y="104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67"/>
            <p:cNvSpPr>
              <a:spLocks noChangeShapeType="1"/>
            </p:cNvSpPr>
            <p:nvPr/>
          </p:nvSpPr>
          <p:spPr bwMode="auto">
            <a:xfrm>
              <a:off x="403" y="125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68"/>
            <p:cNvSpPr>
              <a:spLocks noChangeShapeType="1"/>
            </p:cNvSpPr>
            <p:nvPr/>
          </p:nvSpPr>
          <p:spPr bwMode="auto">
            <a:xfrm>
              <a:off x="403" y="146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69"/>
            <p:cNvSpPr>
              <a:spLocks noChangeShapeType="1"/>
            </p:cNvSpPr>
            <p:nvPr/>
          </p:nvSpPr>
          <p:spPr bwMode="auto">
            <a:xfrm>
              <a:off x="403" y="168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70"/>
            <p:cNvSpPr>
              <a:spLocks noChangeShapeType="1"/>
            </p:cNvSpPr>
            <p:nvPr/>
          </p:nvSpPr>
          <p:spPr bwMode="auto">
            <a:xfrm>
              <a:off x="403" y="189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Line 71"/>
            <p:cNvSpPr>
              <a:spLocks noChangeShapeType="1"/>
            </p:cNvSpPr>
            <p:nvPr/>
          </p:nvSpPr>
          <p:spPr bwMode="auto">
            <a:xfrm>
              <a:off x="403" y="210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72"/>
            <p:cNvSpPr>
              <a:spLocks noChangeShapeType="1"/>
            </p:cNvSpPr>
            <p:nvPr/>
          </p:nvSpPr>
          <p:spPr bwMode="auto">
            <a:xfrm>
              <a:off x="411" y="232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73"/>
            <p:cNvSpPr>
              <a:spLocks noChangeShapeType="1"/>
            </p:cNvSpPr>
            <p:nvPr/>
          </p:nvSpPr>
          <p:spPr bwMode="auto">
            <a:xfrm>
              <a:off x="408" y="253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74"/>
            <p:cNvSpPr>
              <a:spLocks noChangeShapeType="1"/>
            </p:cNvSpPr>
            <p:nvPr/>
          </p:nvSpPr>
          <p:spPr bwMode="auto">
            <a:xfrm>
              <a:off x="408" y="275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Line 75"/>
            <p:cNvSpPr>
              <a:spLocks noChangeShapeType="1"/>
            </p:cNvSpPr>
            <p:nvPr/>
          </p:nvSpPr>
          <p:spPr bwMode="auto">
            <a:xfrm>
              <a:off x="408" y="296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Text Box 76"/>
            <p:cNvSpPr>
              <a:spLocks noChangeArrowheads="1"/>
            </p:cNvSpPr>
            <p:nvPr/>
          </p:nvSpPr>
          <p:spPr bwMode="auto">
            <a:xfrm>
              <a:off x="645" y="2287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s</a:t>
              </a:r>
              <a:endParaRPr lang="zh-CN" altLang="en-US"/>
            </a:p>
          </p:txBody>
        </p:sp>
        <p:sp>
          <p:nvSpPr>
            <p:cNvPr id="54334" name="Text Box 77"/>
            <p:cNvSpPr>
              <a:spLocks noChangeArrowheads="1"/>
            </p:cNvSpPr>
            <p:nvPr/>
          </p:nvSpPr>
          <p:spPr bwMode="auto">
            <a:xfrm>
              <a:off x="627" y="270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u</a:t>
              </a:r>
              <a:endParaRPr lang="zh-CN" altLang="en-US"/>
            </a:p>
          </p:txBody>
        </p:sp>
        <p:sp>
          <p:nvSpPr>
            <p:cNvPr id="54335" name="Text Box 78"/>
            <p:cNvSpPr>
              <a:spLocks noChangeArrowheads="1"/>
            </p:cNvSpPr>
            <p:nvPr/>
          </p:nvSpPr>
          <p:spPr bwMode="auto">
            <a:xfrm>
              <a:off x="663" y="249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36" name="Text Box 79"/>
            <p:cNvSpPr>
              <a:spLocks noChangeArrowheads="1"/>
            </p:cNvSpPr>
            <p:nvPr/>
          </p:nvSpPr>
          <p:spPr bwMode="auto">
            <a:xfrm>
              <a:off x="627" y="335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n</a:t>
              </a:r>
              <a:endParaRPr lang="zh-CN" altLang="en-US"/>
            </a:p>
          </p:txBody>
        </p:sp>
        <p:sp>
          <p:nvSpPr>
            <p:cNvPr id="54337" name="Line 80"/>
            <p:cNvSpPr>
              <a:spLocks noChangeShapeType="1"/>
            </p:cNvSpPr>
            <p:nvPr/>
          </p:nvSpPr>
          <p:spPr bwMode="auto">
            <a:xfrm>
              <a:off x="403" y="318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8" name="Text Box 81"/>
            <p:cNvSpPr>
              <a:spLocks noChangeArrowheads="1"/>
            </p:cNvSpPr>
            <p:nvPr/>
          </p:nvSpPr>
          <p:spPr bwMode="auto">
            <a:xfrm>
              <a:off x="627" y="29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d</a:t>
              </a:r>
              <a:endParaRPr lang="zh-CN" altLang="en-US"/>
            </a:p>
          </p:txBody>
        </p:sp>
        <p:sp>
          <p:nvSpPr>
            <p:cNvPr id="54339" name="Line 82"/>
            <p:cNvSpPr>
              <a:spLocks noChangeShapeType="1"/>
            </p:cNvSpPr>
            <p:nvPr/>
          </p:nvSpPr>
          <p:spPr bwMode="auto">
            <a:xfrm>
              <a:off x="403" y="337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83"/>
            <p:cNvSpPr>
              <a:spLocks noChangeArrowheads="1"/>
            </p:cNvSpPr>
            <p:nvPr/>
          </p:nvSpPr>
          <p:spPr bwMode="auto">
            <a:xfrm>
              <a:off x="636" y="3144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1" name="Text Box 84"/>
            <p:cNvSpPr>
              <a:spLocks noChangeArrowheads="1"/>
            </p:cNvSpPr>
            <p:nvPr/>
          </p:nvSpPr>
          <p:spPr bwMode="auto">
            <a:xfrm>
              <a:off x="0" y="1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to</a:t>
              </a:r>
              <a:endParaRPr lang="zh-CN" altLang="en-US"/>
            </a:p>
          </p:txBody>
        </p:sp>
        <p:sp>
          <p:nvSpPr>
            <p:cNvPr id="54342" name="Text Box 85"/>
            <p:cNvSpPr>
              <a:spLocks noChangeArrowheads="1"/>
            </p:cNvSpPr>
            <p:nvPr/>
          </p:nvSpPr>
          <p:spPr bwMode="auto">
            <a:xfrm>
              <a:off x="627" y="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b</a:t>
              </a:r>
              <a:endParaRPr lang="zh-CN" altLang="en-US"/>
            </a:p>
          </p:txBody>
        </p:sp>
        <p:sp>
          <p:nvSpPr>
            <p:cNvPr id="54343" name="Text Box 86"/>
            <p:cNvSpPr>
              <a:spLocks noChangeArrowheads="1"/>
            </p:cNvSpPr>
            <p:nvPr/>
          </p:nvSpPr>
          <p:spPr bwMode="auto">
            <a:xfrm>
              <a:off x="627" y="37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o</a:t>
              </a:r>
              <a:endParaRPr lang="zh-CN" altLang="en-US"/>
            </a:p>
          </p:txBody>
        </p:sp>
        <p:sp>
          <p:nvSpPr>
            <p:cNvPr id="54344" name="Text Box 87"/>
            <p:cNvSpPr>
              <a:spLocks noChangeArrowheads="1"/>
            </p:cNvSpPr>
            <p:nvPr/>
          </p:nvSpPr>
          <p:spPr bwMode="auto">
            <a:xfrm>
              <a:off x="636" y="144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45" name="Text Box 88"/>
            <p:cNvSpPr>
              <a:spLocks noChangeArrowheads="1"/>
            </p:cNvSpPr>
            <p:nvPr/>
          </p:nvSpPr>
          <p:spPr bwMode="auto">
            <a:xfrm>
              <a:off x="663" y="35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46" name="Line 89"/>
            <p:cNvSpPr>
              <a:spLocks noChangeShapeType="1"/>
            </p:cNvSpPr>
            <p:nvPr/>
          </p:nvSpPr>
          <p:spPr bwMode="auto">
            <a:xfrm>
              <a:off x="410" y="355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7" name="Line 90"/>
            <p:cNvSpPr>
              <a:spLocks noChangeShapeType="1"/>
            </p:cNvSpPr>
            <p:nvPr/>
          </p:nvSpPr>
          <p:spPr bwMode="auto">
            <a:xfrm>
              <a:off x="421" y="374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8" name="Line 91"/>
            <p:cNvSpPr>
              <a:spLocks noChangeShapeType="1"/>
            </p:cNvSpPr>
            <p:nvPr/>
          </p:nvSpPr>
          <p:spPr bwMode="auto">
            <a:xfrm>
              <a:off x="399" y="393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9" name="Text Box 92"/>
            <p:cNvSpPr>
              <a:spLocks noChangeArrowheads="1"/>
            </p:cNvSpPr>
            <p:nvPr/>
          </p:nvSpPr>
          <p:spPr bwMode="auto">
            <a:xfrm>
              <a:off x="667" y="371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50" name="Text Box 93"/>
            <p:cNvSpPr>
              <a:spLocks noChangeArrowheads="1"/>
            </p:cNvSpPr>
            <p:nvPr/>
          </p:nvSpPr>
          <p:spPr bwMode="auto">
            <a:xfrm>
              <a:off x="583" y="391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</p:grpSp>
      <p:grpSp>
        <p:nvGrpSpPr>
          <p:cNvPr id="54351" name="Group 94"/>
          <p:cNvGrpSpPr>
            <a:grpSpLocks/>
          </p:cNvGrpSpPr>
          <p:nvPr/>
        </p:nvGrpSpPr>
        <p:grpSpPr bwMode="auto">
          <a:xfrm>
            <a:off x="7883525" y="544513"/>
            <a:ext cx="1004888" cy="5942012"/>
            <a:chOff x="0" y="0"/>
            <a:chExt cx="633" cy="3977"/>
          </a:xfrm>
        </p:grpSpPr>
        <p:sp>
          <p:nvSpPr>
            <p:cNvPr id="54352" name="Text Box 95"/>
            <p:cNvSpPr>
              <a:spLocks noChangeArrowheads="1"/>
            </p:cNvSpPr>
            <p:nvPr/>
          </p:nvSpPr>
          <p:spPr bwMode="auto">
            <a:xfrm>
              <a:off x="232" y="0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  <p:sp>
          <p:nvSpPr>
            <p:cNvPr id="54353" name="Text Box 96"/>
            <p:cNvSpPr>
              <a:spLocks noChangeArrowheads="1"/>
            </p:cNvSpPr>
            <p:nvPr/>
          </p:nvSpPr>
          <p:spPr bwMode="auto">
            <a:xfrm>
              <a:off x="214" y="4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4" name="Text Box 97"/>
            <p:cNvSpPr>
              <a:spLocks noChangeArrowheads="1"/>
            </p:cNvSpPr>
            <p:nvPr/>
          </p:nvSpPr>
          <p:spPr bwMode="auto">
            <a:xfrm>
              <a:off x="285" y="81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5" name="Text Box 98"/>
            <p:cNvSpPr>
              <a:spLocks noChangeArrowheads="1"/>
            </p:cNvSpPr>
            <p:nvPr/>
          </p:nvSpPr>
          <p:spPr bwMode="auto">
            <a:xfrm>
              <a:off x="214" y="104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54356" name="Text Box 99"/>
            <p:cNvSpPr>
              <a:spLocks noChangeArrowheads="1"/>
            </p:cNvSpPr>
            <p:nvPr/>
          </p:nvSpPr>
          <p:spPr bwMode="auto">
            <a:xfrm>
              <a:off x="214" y="167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57" name="Rectangle 100"/>
            <p:cNvSpPr>
              <a:spLocks noChangeArrowheads="1"/>
            </p:cNvSpPr>
            <p:nvPr/>
          </p:nvSpPr>
          <p:spPr bwMode="auto">
            <a:xfrm>
              <a:off x="4" y="16"/>
              <a:ext cx="612" cy="392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58" name="Line 101"/>
            <p:cNvSpPr>
              <a:spLocks noChangeShapeType="1"/>
            </p:cNvSpPr>
            <p:nvPr/>
          </p:nvSpPr>
          <p:spPr bwMode="auto">
            <a:xfrm>
              <a:off x="4" y="21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59" name="Line 102"/>
            <p:cNvSpPr>
              <a:spLocks noChangeShapeType="1"/>
            </p:cNvSpPr>
            <p:nvPr/>
          </p:nvSpPr>
          <p:spPr bwMode="auto">
            <a:xfrm>
              <a:off x="4" y="428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103"/>
            <p:cNvSpPr>
              <a:spLocks noChangeShapeType="1"/>
            </p:cNvSpPr>
            <p:nvPr/>
          </p:nvSpPr>
          <p:spPr bwMode="auto">
            <a:xfrm>
              <a:off x="4" y="64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104"/>
            <p:cNvSpPr>
              <a:spLocks noChangeShapeType="1"/>
            </p:cNvSpPr>
            <p:nvPr/>
          </p:nvSpPr>
          <p:spPr bwMode="auto">
            <a:xfrm>
              <a:off x="4" y="853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2" name="Line 105"/>
            <p:cNvSpPr>
              <a:spLocks noChangeShapeType="1"/>
            </p:cNvSpPr>
            <p:nvPr/>
          </p:nvSpPr>
          <p:spPr bwMode="auto">
            <a:xfrm>
              <a:off x="4" y="1066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3" name="Line 106"/>
            <p:cNvSpPr>
              <a:spLocks noChangeShapeType="1"/>
            </p:cNvSpPr>
            <p:nvPr/>
          </p:nvSpPr>
          <p:spPr bwMode="auto">
            <a:xfrm>
              <a:off x="4" y="1279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107"/>
            <p:cNvSpPr>
              <a:spLocks noChangeShapeType="1"/>
            </p:cNvSpPr>
            <p:nvPr/>
          </p:nvSpPr>
          <p:spPr bwMode="auto">
            <a:xfrm>
              <a:off x="4" y="1491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108"/>
            <p:cNvSpPr>
              <a:spLocks noChangeShapeType="1"/>
            </p:cNvSpPr>
            <p:nvPr/>
          </p:nvSpPr>
          <p:spPr bwMode="auto">
            <a:xfrm>
              <a:off x="4" y="1704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109"/>
            <p:cNvSpPr>
              <a:spLocks noChangeShapeType="1"/>
            </p:cNvSpPr>
            <p:nvPr/>
          </p:nvSpPr>
          <p:spPr bwMode="auto">
            <a:xfrm>
              <a:off x="4" y="1917"/>
              <a:ext cx="612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Line 110"/>
            <p:cNvSpPr>
              <a:spLocks noChangeShapeType="1"/>
            </p:cNvSpPr>
            <p:nvPr/>
          </p:nvSpPr>
          <p:spPr bwMode="auto">
            <a:xfrm>
              <a:off x="12" y="213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8" name="Line 111"/>
            <p:cNvSpPr>
              <a:spLocks noChangeShapeType="1"/>
            </p:cNvSpPr>
            <p:nvPr/>
          </p:nvSpPr>
          <p:spPr bwMode="auto">
            <a:xfrm>
              <a:off x="9" y="2345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9" name="Line 112"/>
            <p:cNvSpPr>
              <a:spLocks noChangeShapeType="1"/>
            </p:cNvSpPr>
            <p:nvPr/>
          </p:nvSpPr>
          <p:spPr bwMode="auto">
            <a:xfrm>
              <a:off x="9" y="2567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113"/>
            <p:cNvSpPr>
              <a:spLocks noChangeShapeType="1"/>
            </p:cNvSpPr>
            <p:nvPr/>
          </p:nvSpPr>
          <p:spPr bwMode="auto">
            <a:xfrm>
              <a:off x="9" y="2778"/>
              <a:ext cx="6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Text Box 114"/>
            <p:cNvSpPr>
              <a:spLocks noChangeArrowheads="1"/>
            </p:cNvSpPr>
            <p:nvPr/>
          </p:nvSpPr>
          <p:spPr bwMode="auto">
            <a:xfrm>
              <a:off x="214" y="209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c</a:t>
              </a:r>
              <a:endParaRPr lang="zh-CN" altLang="en-US"/>
            </a:p>
          </p:txBody>
        </p:sp>
        <p:sp>
          <p:nvSpPr>
            <p:cNvPr id="54372" name="Text Box 115"/>
            <p:cNvSpPr>
              <a:spLocks noChangeArrowheads="1"/>
            </p:cNvSpPr>
            <p:nvPr/>
          </p:nvSpPr>
          <p:spPr bwMode="auto">
            <a:xfrm>
              <a:off x="214" y="2519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e</a:t>
              </a:r>
              <a:endParaRPr lang="zh-CN" altLang="en-US"/>
            </a:p>
          </p:txBody>
        </p:sp>
        <p:sp>
          <p:nvSpPr>
            <p:cNvPr id="54373" name="Text Box 116"/>
            <p:cNvSpPr>
              <a:spLocks noChangeArrowheads="1"/>
            </p:cNvSpPr>
            <p:nvPr/>
          </p:nvSpPr>
          <p:spPr bwMode="auto">
            <a:xfrm>
              <a:off x="205" y="230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h</a:t>
              </a:r>
              <a:endParaRPr lang="zh-CN" altLang="en-US"/>
            </a:p>
          </p:txBody>
        </p:sp>
        <p:sp>
          <p:nvSpPr>
            <p:cNvPr id="54374" name="Text Box 117"/>
            <p:cNvSpPr>
              <a:spLocks noChangeArrowheads="1"/>
            </p:cNvSpPr>
            <p:nvPr/>
          </p:nvSpPr>
          <p:spPr bwMode="auto">
            <a:xfrm>
              <a:off x="161" y="3163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\0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75" name="Line 118"/>
            <p:cNvSpPr>
              <a:spLocks noChangeShapeType="1"/>
            </p:cNvSpPr>
            <p:nvPr/>
          </p:nvSpPr>
          <p:spPr bwMode="auto">
            <a:xfrm>
              <a:off x="4" y="299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Text Box 119"/>
            <p:cNvSpPr>
              <a:spLocks noChangeArrowheads="1"/>
            </p:cNvSpPr>
            <p:nvPr/>
          </p:nvSpPr>
          <p:spPr bwMode="auto">
            <a:xfrm>
              <a:off x="232" y="273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r</a:t>
              </a:r>
              <a:endParaRPr lang="zh-CN" altLang="en-US"/>
            </a:p>
          </p:txBody>
        </p:sp>
        <p:sp>
          <p:nvSpPr>
            <p:cNvPr id="54377" name="Line 120"/>
            <p:cNvSpPr>
              <a:spLocks noChangeShapeType="1"/>
            </p:cNvSpPr>
            <p:nvPr/>
          </p:nvSpPr>
          <p:spPr bwMode="auto">
            <a:xfrm>
              <a:off x="4" y="3181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121"/>
            <p:cNvSpPr>
              <a:spLocks noChangeArrowheads="1"/>
            </p:cNvSpPr>
            <p:nvPr/>
          </p:nvSpPr>
          <p:spPr bwMode="auto">
            <a:xfrm>
              <a:off x="245" y="2954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79" name="Text Box 122"/>
            <p:cNvSpPr>
              <a:spLocks noChangeArrowheads="1"/>
            </p:cNvSpPr>
            <p:nvPr/>
          </p:nvSpPr>
          <p:spPr bwMode="auto">
            <a:xfrm>
              <a:off x="285" y="17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0" name="Text Box 123"/>
            <p:cNvSpPr>
              <a:spLocks noChangeArrowheads="1"/>
            </p:cNvSpPr>
            <p:nvPr/>
          </p:nvSpPr>
          <p:spPr bwMode="auto">
            <a:xfrm>
              <a:off x="285" y="124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54381" name="Text Box 124"/>
            <p:cNvSpPr>
              <a:spLocks noChangeArrowheads="1"/>
            </p:cNvSpPr>
            <p:nvPr/>
          </p:nvSpPr>
          <p:spPr bwMode="auto">
            <a:xfrm>
              <a:off x="241" y="333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2" name="Line 125"/>
            <p:cNvSpPr>
              <a:spLocks noChangeShapeType="1"/>
            </p:cNvSpPr>
            <p:nvPr/>
          </p:nvSpPr>
          <p:spPr bwMode="auto">
            <a:xfrm>
              <a:off x="11" y="3366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26"/>
            <p:cNvSpPr>
              <a:spLocks noChangeShapeType="1"/>
            </p:cNvSpPr>
            <p:nvPr/>
          </p:nvSpPr>
          <p:spPr bwMode="auto">
            <a:xfrm>
              <a:off x="22" y="3554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27"/>
            <p:cNvSpPr>
              <a:spLocks noChangeShapeType="1"/>
            </p:cNvSpPr>
            <p:nvPr/>
          </p:nvSpPr>
          <p:spPr bwMode="auto">
            <a:xfrm>
              <a:off x="0" y="3743"/>
              <a:ext cx="611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Text Box 128"/>
            <p:cNvSpPr>
              <a:spLocks noChangeArrowheads="1"/>
            </p:cNvSpPr>
            <p:nvPr/>
          </p:nvSpPr>
          <p:spPr bwMode="auto">
            <a:xfrm>
              <a:off x="245" y="3527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.</a:t>
              </a:r>
              <a:endParaRPr lang="zh-CN" altLang="en-US"/>
            </a:p>
          </p:txBody>
        </p:sp>
        <p:sp>
          <p:nvSpPr>
            <p:cNvPr id="54386" name="Text Box 129"/>
            <p:cNvSpPr>
              <a:spLocks noChangeArrowheads="1"/>
            </p:cNvSpPr>
            <p:nvPr/>
          </p:nvSpPr>
          <p:spPr bwMode="auto">
            <a:xfrm>
              <a:off x="161" y="3727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\0</a:t>
              </a:r>
              <a:endParaRPr lang="zh-CN" altLang="en-US"/>
            </a:p>
          </p:txBody>
        </p:sp>
        <p:sp>
          <p:nvSpPr>
            <p:cNvPr id="54387" name="Text Box 130"/>
            <p:cNvSpPr>
              <a:spLocks noChangeArrowheads="1"/>
            </p:cNvSpPr>
            <p:nvPr/>
          </p:nvSpPr>
          <p:spPr bwMode="auto">
            <a:xfrm>
              <a:off x="161" y="60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m</a:t>
              </a:r>
              <a:endParaRPr lang="zh-CN" altLang="en-US"/>
            </a:p>
          </p:txBody>
        </p:sp>
        <p:sp>
          <p:nvSpPr>
            <p:cNvPr id="54388" name="Text Box 131"/>
            <p:cNvSpPr>
              <a:spLocks noChangeArrowheads="1"/>
            </p:cNvSpPr>
            <p:nvPr/>
          </p:nvSpPr>
          <p:spPr bwMode="auto">
            <a:xfrm>
              <a:off x="241" y="144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t</a:t>
              </a:r>
              <a:endParaRPr lang="zh-CN" altLang="en-US"/>
            </a:p>
          </p:txBody>
        </p:sp>
        <p:sp>
          <p:nvSpPr>
            <p:cNvPr id="54389" name="Text Box 132"/>
            <p:cNvSpPr>
              <a:spLocks noChangeArrowheads="1"/>
            </p:cNvSpPr>
            <p:nvPr/>
          </p:nvSpPr>
          <p:spPr bwMode="auto">
            <a:xfrm>
              <a:off x="214" y="1893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a</a:t>
              </a:r>
              <a:endParaRPr lang="zh-CN" altLang="en-US"/>
            </a:p>
          </p:txBody>
        </p:sp>
      </p:grpSp>
      <p:sp>
        <p:nvSpPr>
          <p:cNvPr id="54390" name="Text Box 133"/>
          <p:cNvSpPr>
            <a:spLocks noChangeArrowheads="1"/>
          </p:cNvSpPr>
          <p:nvPr/>
        </p:nvSpPr>
        <p:spPr bwMode="auto">
          <a:xfrm>
            <a:off x="76200" y="1917700"/>
            <a:ext cx="4806950" cy="409575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void main()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char a[]="I am a teacher.";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char b[]="You are a student.";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printf("string_a=%s\n 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copy_string(a,b);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printf("\nstring_a=%s\nstring_b=%s\n",a,b);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  <a:endParaRPr lang="zh-CN" altLang="en-US"/>
          </a:p>
        </p:txBody>
      </p:sp>
      <p:sp>
        <p:nvSpPr>
          <p:cNvPr id="54391" name="Rectangle 136"/>
          <p:cNvSpPr>
            <a:spLocks noChangeArrowheads="1"/>
          </p:cNvSpPr>
          <p:nvPr/>
        </p:nvSpPr>
        <p:spPr bwMode="auto">
          <a:xfrm>
            <a:off x="-174625" y="188913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439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439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439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6"/>
          <p:cNvSpPr>
            <a:spLocks noChangeArrowheads="1"/>
          </p:cNvSpPr>
          <p:nvPr/>
        </p:nvSpPr>
        <p:spPr bwMode="auto">
          <a:xfrm>
            <a:off x="0" y="692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例  用函数调用实现字符串复制</a:t>
            </a:r>
            <a:endParaRPr lang="zh-CN" altLang="en-US"/>
          </a:p>
        </p:txBody>
      </p:sp>
      <p:sp>
        <p:nvSpPr>
          <p:cNvPr id="55299" name="Text Box 18"/>
          <p:cNvSpPr>
            <a:spLocks noChangeArrowheads="1"/>
          </p:cNvSpPr>
          <p:nvPr/>
        </p:nvSpPr>
        <p:spPr bwMode="auto">
          <a:xfrm>
            <a:off x="352425" y="4149725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2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）用字符指针变量作参数</a:t>
            </a:r>
            <a:endParaRPr lang="zh-CN" altLang="en-US"/>
          </a:p>
        </p:txBody>
      </p:sp>
      <p:sp>
        <p:nvSpPr>
          <p:cNvPr id="55300" name="Text Box 134"/>
          <p:cNvSpPr>
            <a:spLocks noChangeArrowheads="1"/>
          </p:cNvSpPr>
          <p:nvPr/>
        </p:nvSpPr>
        <p:spPr bwMode="auto">
          <a:xfrm>
            <a:off x="1041400" y="4724400"/>
            <a:ext cx="583565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void copy_string(char *from,char  *to)</a:t>
            </a:r>
            <a:endParaRPr 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{  for(;*from!='\0';from++,to++) *to=*from;  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*to='\0';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1" name="Rectangle 136"/>
          <p:cNvSpPr>
            <a:spLocks noChangeArrowheads="1"/>
          </p:cNvSpPr>
          <p:nvPr/>
        </p:nvSpPr>
        <p:spPr bwMode="auto">
          <a:xfrm>
            <a:off x="-174625" y="44450"/>
            <a:ext cx="6546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字符串指针作函数参数</a:t>
            </a:r>
            <a:endParaRPr lang="zh-CN" altLang="en-US"/>
          </a:p>
        </p:txBody>
      </p:sp>
      <p:grpSp>
        <p:nvGrpSpPr>
          <p:cNvPr id="55302" name="Group 137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5303" name="Text Box 138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5304" name="Freeform 139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5" name="Text Box 133"/>
          <p:cNvSpPr>
            <a:spLocks noChangeArrowheads="1"/>
          </p:cNvSpPr>
          <p:nvPr/>
        </p:nvSpPr>
        <p:spPr bwMode="auto">
          <a:xfrm>
            <a:off x="989013" y="2022475"/>
            <a:ext cx="4806950" cy="1941513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void copy_string(char  from[],char to[])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{   int i=0;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while(from[i]!='\0')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{   to[i]=from[i];  i++;  }</a:t>
            </a: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to[i]='\0';</a:t>
            </a:r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55306" name="Text Box 17"/>
          <p:cNvSpPr>
            <a:spLocks noChangeArrowheads="1"/>
          </p:cNvSpPr>
          <p:nvPr/>
        </p:nvSpPr>
        <p:spPr bwMode="auto">
          <a:xfrm>
            <a:off x="250825" y="1316038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（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1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）用字符数组作参数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244475" y="217488"/>
            <a:ext cx="86360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endParaRPr lang="zh-CN" altLang="en-US" sz="2800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</a:t>
            </a: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    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</a:t>
            </a:r>
            <a:r>
              <a:rPr lang="en-US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</a:t>
            </a:r>
            <a:endParaRPr lang="zh-CN" altLang="en-US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由若干元素组成，每个元素放一个字符；而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中存放字符串首地址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[20];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(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×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char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[ ] = 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     char   *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;         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=“I love China!”;    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b="1" dirty="0" smtClean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)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str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常量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；</a:t>
            </a: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是地址变量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en-US" b="1" dirty="0" err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cp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接受键入字符串时</a:t>
            </a:r>
            <a:r>
              <a:rPr 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,</a:t>
            </a:r>
            <a:r>
              <a:rPr lang="zh-CN" altLang="en-US" b="1" dirty="0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必须</a:t>
            </a:r>
            <a:r>
              <a:rPr lang="zh-CN" altLang="en-US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先开辟存储空间</a:t>
            </a:r>
            <a:endParaRPr lang="zh-CN" altLang="en-US" b="1" dirty="0">
              <a:solidFill>
                <a:srgbClr val="007A77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6323" name="Text Box 16"/>
          <p:cNvSpPr>
            <a:spLocks noChangeArrowheads="1"/>
          </p:cNvSpPr>
          <p:nvPr/>
        </p:nvSpPr>
        <p:spPr bwMode="auto">
          <a:xfrm>
            <a:off x="728663" y="4425950"/>
            <a:ext cx="3519487" cy="195580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例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[10];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str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而   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char  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scanf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(“%s”,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cp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);    (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 dirty="0"/>
          </a:p>
        </p:txBody>
      </p:sp>
      <p:sp>
        <p:nvSpPr>
          <p:cNvPr id="56324" name="Text Box 17"/>
          <p:cNvSpPr>
            <a:spLocks noChangeArrowheads="1"/>
          </p:cNvSpPr>
          <p:nvPr/>
        </p:nvSpPr>
        <p:spPr bwMode="auto">
          <a:xfrm>
            <a:off x="4560888" y="4703763"/>
            <a:ext cx="3897312" cy="1225550"/>
          </a:xfrm>
          <a:prstGeom prst="rect">
            <a:avLst/>
          </a:prstGeom>
          <a:solidFill>
            <a:srgbClr val="E1FFF7"/>
          </a:solidFill>
          <a:ln w="381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改为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:  char   *cp,str[10];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cp=str;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>
                <a:solidFill>
                  <a:srgbClr val="007A77"/>
                </a:solidFill>
                <a:sym typeface="Arial" pitchFamily="34" charset="0"/>
              </a:rPr>
              <a:t>           scanf(“%s”,cp);      (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)</a:t>
            </a:r>
            <a:endParaRPr lang="zh-CN" altLang="en-US"/>
          </a:p>
        </p:txBody>
      </p:sp>
      <p:sp>
        <p:nvSpPr>
          <p:cNvPr id="56325" name="Rectangle 19"/>
          <p:cNvSpPr>
            <a:spLocks noChangeArrowheads="1"/>
          </p:cNvSpPr>
          <p:nvPr/>
        </p:nvSpPr>
        <p:spPr bwMode="auto">
          <a:xfrm>
            <a:off x="0" y="188913"/>
            <a:ext cx="655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900CC"/>
              </a:buClr>
              <a:buSzPct val="90000"/>
              <a:buFont typeface="Wingdings" pitchFamily="2" charset="2"/>
              <a:buChar char=""/>
            </a:pP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 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字符指针变量与字符数组比较</a:t>
            </a:r>
            <a:endParaRPr lang="zh-CN" altLang="en-US"/>
          </a:p>
        </p:txBody>
      </p:sp>
      <p:grpSp>
        <p:nvGrpSpPr>
          <p:cNvPr id="56326" name="Group 2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56327" name="Text Box 2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56328" name="Freeform 2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0" animBg="1" autoUpdateAnimBg="0"/>
      <p:bldP spid="56324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/>
          </p:cNvSpPr>
          <p:nvPr/>
        </p:nvSpPr>
        <p:spPr bwMode="auto">
          <a:xfrm>
            <a:off x="342900" y="1352550"/>
            <a:ext cx="8439150" cy="5105400"/>
          </a:xfrm>
          <a:prstGeom prst="horizontalScroll">
            <a:avLst>
              <a:gd name="adj" fmla="val 7704"/>
            </a:avLst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28575" cmpd="sng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3067050" y="484188"/>
            <a:ext cx="3409950" cy="984250"/>
          </a:xfrm>
          <a:prstGeom prst="octagon">
            <a:avLst>
              <a:gd name="adj" fmla="val 2928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ea typeface="黑体" pitchFamily="49" charset="-122"/>
              </a:rPr>
              <a:t>本章小结</a:t>
            </a:r>
            <a:endParaRPr lang="zh-CN" altLang="en-US"/>
          </a:p>
        </p:txBody>
      </p:sp>
      <p:sp>
        <p:nvSpPr>
          <p:cNvPr id="71684" name="Text Box 4"/>
          <p:cNvSpPr>
            <a:spLocks noChangeArrowheads="1"/>
          </p:cNvSpPr>
          <p:nvPr/>
        </p:nvSpPr>
        <p:spPr bwMode="auto">
          <a:xfrm>
            <a:off x="1403350" y="2636838"/>
            <a:ext cx="543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1. </a:t>
            </a:r>
            <a:r>
              <a:rPr lang="zh-CN" altLang="en-US" sz="2800" b="1"/>
              <a:t>指针的概念及定义</a:t>
            </a:r>
            <a:endParaRPr lang="zh-CN" altLang="en-US"/>
          </a:p>
        </p:txBody>
      </p:sp>
      <p:sp>
        <p:nvSpPr>
          <p:cNvPr id="71685" name="Text Box 5"/>
          <p:cNvSpPr>
            <a:spLocks noChangeArrowheads="1"/>
          </p:cNvSpPr>
          <p:nvPr/>
        </p:nvSpPr>
        <p:spPr bwMode="auto">
          <a:xfrm>
            <a:off x="1403350" y="4292600"/>
            <a:ext cx="592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2. </a:t>
            </a:r>
            <a:r>
              <a:rPr lang="zh-CN" altLang="en-US" sz="2800" b="1"/>
              <a:t>理解指针和字符串的应用</a:t>
            </a:r>
            <a:endParaRPr lang="zh-CN" altLang="en-US"/>
          </a:p>
        </p:txBody>
      </p:sp>
      <p:sp>
        <p:nvSpPr>
          <p:cNvPr id="71686" name="Text Box 6"/>
          <p:cNvSpPr>
            <a:spLocks noChangeArrowheads="1"/>
          </p:cNvSpPr>
          <p:nvPr/>
        </p:nvSpPr>
        <p:spPr bwMode="auto">
          <a:xfrm>
            <a:off x="1403350" y="508476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/>
              <a:t>3. </a:t>
            </a:r>
            <a:r>
              <a:rPr lang="zh-CN" altLang="en-US" sz="2800" b="1"/>
              <a:t>指针的运算</a:t>
            </a:r>
            <a:endParaRPr lang="zh-CN" altLang="en-US"/>
          </a:p>
        </p:txBody>
      </p:sp>
      <p:grpSp>
        <p:nvGrpSpPr>
          <p:cNvPr id="7168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71688" name="Freeform 9"/>
            <p:cNvSpPr>
              <a:spLocks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w 1991"/>
                <a:gd name="T123" fmla="*/ 0 h 1363"/>
                <a:gd name="T124" fmla="*/ 1991 w 1991"/>
                <a:gd name="T125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10"/>
            <p:cNvSpPr>
              <a:spLocks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w 1696"/>
                <a:gd name="T69" fmla="*/ 0 h 271"/>
                <a:gd name="T70" fmla="*/ 1696 w 1696"/>
                <a:gd name="T7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11"/>
            <p:cNvSpPr>
              <a:spLocks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w 1640"/>
                <a:gd name="T69" fmla="*/ 0 h 247"/>
                <a:gd name="T70" fmla="*/ 1640 w 1640"/>
                <a:gd name="T71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2"/>
            <p:cNvSpPr>
              <a:spLocks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w 1527"/>
                <a:gd name="T67" fmla="*/ 0 h 449"/>
                <a:gd name="T68" fmla="*/ 1527 w 1527"/>
                <a:gd name="T6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3"/>
            <p:cNvSpPr>
              <a:spLocks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w 1473"/>
                <a:gd name="T67" fmla="*/ 0 h 420"/>
                <a:gd name="T68" fmla="*/ 1473 w 1473"/>
                <a:gd name="T6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4"/>
            <p:cNvSpPr>
              <a:spLocks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w 547"/>
                <a:gd name="T105" fmla="*/ 0 h 746"/>
                <a:gd name="T106" fmla="*/ 547 w 547"/>
                <a:gd name="T10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5"/>
            <p:cNvSpPr>
              <a:spLocks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w 774"/>
                <a:gd name="T113" fmla="*/ 0 h 327"/>
                <a:gd name="T114" fmla="*/ 774 w 774"/>
                <a:gd name="T1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6"/>
            <p:cNvSpPr>
              <a:spLocks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w 754"/>
                <a:gd name="T101" fmla="*/ 0 h 312"/>
                <a:gd name="T102" fmla="*/ 754 w 754"/>
                <a:gd name="T10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7"/>
            <p:cNvSpPr>
              <a:spLocks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w 271"/>
                <a:gd name="T69" fmla="*/ 0 h 90"/>
                <a:gd name="T70" fmla="*/ 271 w 271"/>
                <a:gd name="T7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8"/>
            <p:cNvSpPr>
              <a:spLocks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w 477"/>
                <a:gd name="T89" fmla="*/ 0 h 327"/>
                <a:gd name="T90" fmla="*/ 477 w 477"/>
                <a:gd name="T9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T88" t="T89" r="T90" b="T91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19"/>
            <p:cNvSpPr>
              <a:spLocks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w 1430"/>
                <a:gd name="T101" fmla="*/ 0 h 561"/>
                <a:gd name="T102" fmla="*/ 1430 w 1430"/>
                <a:gd name="T103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20"/>
            <p:cNvSpPr>
              <a:spLocks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w 40"/>
                <a:gd name="T35" fmla="*/ 0 h 12"/>
                <a:gd name="T36" fmla="*/ 40 w 40"/>
                <a:gd name="T3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21"/>
            <p:cNvSpPr>
              <a:spLocks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w 33"/>
                <a:gd name="T37" fmla="*/ 0 h 22"/>
                <a:gd name="T38" fmla="*/ 33 w 33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22"/>
            <p:cNvSpPr>
              <a:spLocks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w 107"/>
                <a:gd name="T75" fmla="*/ 0 h 30"/>
                <a:gd name="T76" fmla="*/ 107 w 107"/>
                <a:gd name="T7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23"/>
            <p:cNvSpPr>
              <a:spLocks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w 345"/>
                <a:gd name="T109" fmla="*/ 0 h 566"/>
                <a:gd name="T110" fmla="*/ 345 w 345"/>
                <a:gd name="T111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T108" t="T109" r="T110" b="T111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4"/>
            <p:cNvSpPr>
              <a:spLocks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w 155"/>
                <a:gd name="T59" fmla="*/ 0 h 41"/>
                <a:gd name="T60" fmla="*/ 155 w 155"/>
                <a:gd name="T6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5"/>
            <p:cNvSpPr>
              <a:spLocks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w 158"/>
                <a:gd name="T19" fmla="*/ 0 h 27"/>
                <a:gd name="T20" fmla="*/ 158 w 158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6"/>
            <p:cNvSpPr>
              <a:spLocks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w 92"/>
                <a:gd name="T75" fmla="*/ 0 h 39"/>
                <a:gd name="T76" fmla="*/ 92 w 92"/>
                <a:gd name="T7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7"/>
            <p:cNvSpPr>
              <a:spLocks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w 103"/>
                <a:gd name="T75" fmla="*/ 0 h 42"/>
                <a:gd name="T76" fmla="*/ 103 w 103"/>
                <a:gd name="T7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8"/>
            <p:cNvSpPr>
              <a:spLocks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w 41"/>
                <a:gd name="T35" fmla="*/ 0 h 11"/>
                <a:gd name="T36" fmla="*/ 41 w 41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9"/>
            <p:cNvSpPr>
              <a:spLocks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w 373"/>
                <a:gd name="T81" fmla="*/ 0 h 341"/>
                <a:gd name="T82" fmla="*/ 373 w 373"/>
                <a:gd name="T8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T80" t="T81" r="T82" b="T8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30"/>
            <p:cNvSpPr>
              <a:spLocks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w 243"/>
                <a:gd name="T103" fmla="*/ 0 h 504"/>
                <a:gd name="T104" fmla="*/ 243 w 243"/>
                <a:gd name="T10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1"/>
            <p:cNvSpPr>
              <a:spLocks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w 909"/>
                <a:gd name="T113" fmla="*/ 0 h 818"/>
                <a:gd name="T114" fmla="*/ 909 w 909"/>
                <a:gd name="T115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2"/>
            <p:cNvSpPr>
              <a:spLocks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w 42"/>
                <a:gd name="T43" fmla="*/ 0 h 111"/>
                <a:gd name="T44" fmla="*/ 42 w 42"/>
                <a:gd name="T4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33"/>
            <p:cNvSpPr>
              <a:spLocks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w 57"/>
                <a:gd name="T43" fmla="*/ 0 h 44"/>
                <a:gd name="T44" fmla="*/ 57 w 57"/>
                <a:gd name="T4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34"/>
            <p:cNvSpPr>
              <a:spLocks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w 38"/>
                <a:gd name="T43" fmla="*/ 0 h 73"/>
                <a:gd name="T44" fmla="*/ 38 w 38"/>
                <a:gd name="T4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35"/>
            <p:cNvSpPr>
              <a:spLocks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w 22"/>
                <a:gd name="T35" fmla="*/ 0 h 46"/>
                <a:gd name="T36" fmla="*/ 22 w 22"/>
                <a:gd name="T3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36"/>
            <p:cNvSpPr>
              <a:spLocks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w 31"/>
                <a:gd name="T35" fmla="*/ 0 h 53"/>
                <a:gd name="T36" fmla="*/ 31 w 31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37"/>
            <p:cNvSpPr>
              <a:spLocks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w 20"/>
                <a:gd name="T27" fmla="*/ 0 h 45"/>
                <a:gd name="T28" fmla="*/ 20 w 20"/>
                <a:gd name="T2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38"/>
            <p:cNvSpPr>
              <a:spLocks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w 173"/>
                <a:gd name="T73" fmla="*/ 0 h 76"/>
                <a:gd name="T74" fmla="*/ 173 w 173"/>
                <a:gd name="T7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T72" t="T73" r="T74" b="T75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39"/>
            <p:cNvSpPr>
              <a:spLocks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w 16"/>
                <a:gd name="T21" fmla="*/ 0 h 26"/>
                <a:gd name="T22" fmla="*/ 16 w 1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0"/>
            <p:cNvSpPr>
              <a:spLocks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w 879"/>
                <a:gd name="T97" fmla="*/ 0 h 543"/>
                <a:gd name="T98" fmla="*/ 879 w 879"/>
                <a:gd name="T99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T96" t="T97" r="T98" b="T99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"/>
            <p:cNvSpPr>
              <a:spLocks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w 119"/>
                <a:gd name="T55" fmla="*/ 0 h 111"/>
                <a:gd name="T56" fmla="*/ 119 w 119"/>
                <a:gd name="T5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2"/>
            <p:cNvSpPr>
              <a:spLocks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w 140"/>
                <a:gd name="T55" fmla="*/ 0 h 44"/>
                <a:gd name="T56" fmla="*/ 140 w 140"/>
                <a:gd name="T5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T54" t="T55" r="T56" b="T57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3"/>
            <p:cNvSpPr>
              <a:spLocks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w 65"/>
                <a:gd name="T53" fmla="*/ 0 h 108"/>
                <a:gd name="T54" fmla="*/ 65 w 65"/>
                <a:gd name="T5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4"/>
            <p:cNvSpPr>
              <a:spLocks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w 98"/>
                <a:gd name="T53" fmla="*/ 0 h 109"/>
                <a:gd name="T54" fmla="*/ 98 w 98"/>
                <a:gd name="T5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5"/>
            <p:cNvSpPr>
              <a:spLocks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w 93"/>
                <a:gd name="T67" fmla="*/ 0 h 50"/>
                <a:gd name="T68" fmla="*/ 93 w 9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6"/>
            <p:cNvSpPr>
              <a:spLocks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w 25"/>
                <a:gd name="T69" fmla="*/ 0 h 189"/>
                <a:gd name="T70" fmla="*/ 25 w 25"/>
                <a:gd name="T7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T68" t="T69" r="T70" b="T71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w 94"/>
                <a:gd name="T59" fmla="*/ 0 h 50"/>
                <a:gd name="T60" fmla="*/ 94 w 94"/>
                <a:gd name="T6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w 4"/>
                <a:gd name="T19" fmla="*/ 0 h 24"/>
                <a:gd name="T20" fmla="*/ 4 w 4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w 611"/>
                <a:gd name="T115" fmla="*/ 0 h 363"/>
                <a:gd name="T116" fmla="*/ 611 w 611"/>
                <a:gd name="T117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w 570"/>
                <a:gd name="T117" fmla="*/ 0 h 248"/>
                <a:gd name="T118" fmla="*/ 570 w 570"/>
                <a:gd name="T11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T116" t="T117" r="T118" b="T119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51"/>
            <p:cNvSpPr>
              <a:spLocks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w 55"/>
                <a:gd name="T59" fmla="*/ 0 h 122"/>
                <a:gd name="T60" fmla="*/ 55 w 55"/>
                <a:gd name="T6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52"/>
            <p:cNvSpPr>
              <a:spLocks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w 601"/>
                <a:gd name="T111" fmla="*/ 0 h 223"/>
                <a:gd name="T112" fmla="*/ 601 w 601"/>
                <a:gd name="T11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T110" t="T111" r="T112" b="T113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53"/>
            <p:cNvSpPr>
              <a:spLocks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w 118"/>
                <a:gd name="T59" fmla="*/ 0 h 121"/>
                <a:gd name="T60" fmla="*/ 118 w 118"/>
                <a:gd name="T6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T58" t="T59" r="T60" b="T61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54"/>
            <p:cNvSpPr>
              <a:spLocks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w 146"/>
                <a:gd name="T101" fmla="*/ 0 h 149"/>
                <a:gd name="T102" fmla="*/ 146 w 146"/>
                <a:gd name="T10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T100" t="T101" r="T102" b="T10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55"/>
            <p:cNvSpPr>
              <a:spLocks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w 120"/>
                <a:gd name="T67" fmla="*/ 0 h 103"/>
                <a:gd name="T68" fmla="*/ 120 w 120"/>
                <a:gd name="T6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T66" t="T67" r="T68" b="T69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56"/>
            <p:cNvSpPr>
              <a:spLocks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w 68"/>
                <a:gd name="T39" fmla="*/ 0 h 152"/>
                <a:gd name="T40" fmla="*/ 68 w 68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Freeform 57"/>
            <p:cNvSpPr>
              <a:spLocks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w 53"/>
                <a:gd name="T31" fmla="*/ 0 h 134"/>
                <a:gd name="T32" fmla="*/ 53 w 53"/>
                <a:gd name="T3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T30" t="T31" r="T32" b="T33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Freeform 58"/>
            <p:cNvSpPr>
              <a:spLocks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w 28"/>
                <a:gd name="T11" fmla="*/ 0 h 81"/>
                <a:gd name="T12" fmla="*/ 28 w 2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8" name="Freeform 59"/>
            <p:cNvSpPr>
              <a:spLocks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w 20"/>
                <a:gd name="T11" fmla="*/ 0 h 56"/>
                <a:gd name="T12" fmla="*/ 20 w 2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60"/>
            <p:cNvSpPr>
              <a:spLocks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w 471"/>
                <a:gd name="T99" fmla="*/ 0 h 326"/>
                <a:gd name="T100" fmla="*/ 471 w 471"/>
                <a:gd name="T101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T98" t="T99" r="T100" b="T101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61"/>
            <p:cNvSpPr>
              <a:spLocks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w 653"/>
                <a:gd name="T107" fmla="*/ 0 h 139"/>
                <a:gd name="T108" fmla="*/ 653 w 653"/>
                <a:gd name="T10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62"/>
            <p:cNvSpPr>
              <a:spLocks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w 653"/>
                <a:gd name="T107" fmla="*/ 0 h 138"/>
                <a:gd name="T108" fmla="*/ 653 w 653"/>
                <a:gd name="T10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63"/>
            <p:cNvSpPr>
              <a:spLocks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w 561"/>
                <a:gd name="T37" fmla="*/ 0 h 84"/>
                <a:gd name="T38" fmla="*/ 561 w 561"/>
                <a:gd name="T3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T36" t="T37" r="T38" b="T39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64"/>
            <p:cNvSpPr>
              <a:spLocks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w 688"/>
                <a:gd name="T103" fmla="*/ 0 h 182"/>
                <a:gd name="T104" fmla="*/ 688 w 688"/>
                <a:gd name="T10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T102" t="T103" r="T104" b="T105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65"/>
            <p:cNvSpPr>
              <a:spLocks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w 94"/>
                <a:gd name="T9" fmla="*/ 0 h 174"/>
                <a:gd name="T10" fmla="*/ 94 w 94"/>
                <a:gd name="T1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66"/>
            <p:cNvSpPr>
              <a:spLocks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w 458"/>
                <a:gd name="T115" fmla="*/ 0 h 60"/>
                <a:gd name="T116" fmla="*/ 458 w 458"/>
                <a:gd name="T1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67"/>
            <p:cNvSpPr>
              <a:spLocks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Freeform 68"/>
            <p:cNvSpPr>
              <a:spLocks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w 39"/>
                <a:gd name="T21" fmla="*/ 0 h 5"/>
                <a:gd name="T22" fmla="*/ 39 w 39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8" name="Freeform 69"/>
            <p:cNvSpPr>
              <a:spLocks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70"/>
            <p:cNvSpPr>
              <a:spLocks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71"/>
            <p:cNvSpPr>
              <a:spLocks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w 35"/>
                <a:gd name="T21" fmla="*/ 0 h 4"/>
                <a:gd name="T22" fmla="*/ 35 w 35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72"/>
            <p:cNvSpPr>
              <a:spLocks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73"/>
            <p:cNvSpPr>
              <a:spLocks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w 84"/>
                <a:gd name="T35" fmla="*/ 0 h 29"/>
                <a:gd name="T36" fmla="*/ 84 w 84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74"/>
            <p:cNvSpPr>
              <a:spLocks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75"/>
            <p:cNvSpPr>
              <a:spLocks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w 68"/>
                <a:gd name="T35" fmla="*/ 0 h 2"/>
                <a:gd name="T36" fmla="*/ 68 w 68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76"/>
            <p:cNvSpPr>
              <a:spLocks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w 64"/>
                <a:gd name="T35" fmla="*/ 0 h 5"/>
                <a:gd name="T36" fmla="*/ 64 w 64"/>
                <a:gd name="T3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77"/>
            <p:cNvSpPr>
              <a:spLocks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w 34"/>
                <a:gd name="T21" fmla="*/ 0 h 4"/>
                <a:gd name="T22" fmla="*/ 34 w 34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78"/>
            <p:cNvSpPr>
              <a:spLocks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79"/>
            <p:cNvSpPr>
              <a:spLocks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w 83"/>
                <a:gd name="T35" fmla="*/ 0 h 30"/>
                <a:gd name="T36" fmla="*/ 83 w 83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80"/>
            <p:cNvSpPr>
              <a:spLocks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w 38"/>
                <a:gd name="T21" fmla="*/ 0 h 6"/>
                <a:gd name="T22" fmla="*/ 38 w 38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81"/>
            <p:cNvSpPr>
              <a:spLocks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w 71"/>
                <a:gd name="T35" fmla="*/ 0 h 3"/>
                <a:gd name="T36" fmla="*/ 71 w 7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82"/>
            <p:cNvSpPr>
              <a:spLocks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83"/>
            <p:cNvSpPr>
              <a:spLocks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w 32"/>
                <a:gd name="T13" fmla="*/ 0 h 3"/>
                <a:gd name="T14" fmla="*/ 32 w 3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84"/>
            <p:cNvSpPr>
              <a:spLocks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w 17"/>
                <a:gd name="T7" fmla="*/ 0 h 2"/>
                <a:gd name="T8" fmla="*/ 17 w 1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85"/>
            <p:cNvSpPr>
              <a:spLocks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w 83"/>
                <a:gd name="T35" fmla="*/ 0 h 29"/>
                <a:gd name="T36" fmla="*/ 83 w 83"/>
                <a:gd name="T3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86"/>
            <p:cNvSpPr>
              <a:spLocks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w 38"/>
                <a:gd name="T21" fmla="*/ 0 h 5"/>
                <a:gd name="T22" fmla="*/ 38 w 38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87"/>
            <p:cNvSpPr>
              <a:spLocks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w 70"/>
                <a:gd name="T35" fmla="*/ 0 h 1"/>
                <a:gd name="T36" fmla="*/ 70 w 70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88"/>
            <p:cNvSpPr>
              <a:spLocks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w 63"/>
                <a:gd name="T35" fmla="*/ 0 h 7"/>
                <a:gd name="T36" fmla="*/ 63 w 63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89"/>
            <p:cNvSpPr>
              <a:spLocks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w 36"/>
                <a:gd name="T21" fmla="*/ 0 h 4"/>
                <a:gd name="T22" fmla="*/ 36 w 36"/>
                <a:gd name="T2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90"/>
            <p:cNvSpPr>
              <a:spLocks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w 17"/>
                <a:gd name="T7" fmla="*/ 0 h 4"/>
                <a:gd name="T8" fmla="*/ 17 w 1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91"/>
            <p:cNvSpPr>
              <a:spLocks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w 84"/>
                <a:gd name="T35" fmla="*/ 0 h 30"/>
                <a:gd name="T36" fmla="*/ 84 w 84"/>
                <a:gd name="T3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92"/>
            <p:cNvSpPr>
              <a:spLocks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w 40"/>
                <a:gd name="T21" fmla="*/ 0 h 6"/>
                <a:gd name="T22" fmla="*/ 40 w 40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93"/>
            <p:cNvSpPr>
              <a:spLocks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w 70"/>
                <a:gd name="T35" fmla="*/ 0 h 2"/>
                <a:gd name="T36" fmla="*/ 70 w 70"/>
                <a:gd name="T3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94"/>
            <p:cNvSpPr>
              <a:spLocks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w 62"/>
                <a:gd name="T35" fmla="*/ 0 h 6"/>
                <a:gd name="T36" fmla="*/ 62 w 62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T34" t="T35" r="T36" b="T37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95"/>
            <p:cNvSpPr>
              <a:spLocks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w 35"/>
                <a:gd name="T21" fmla="*/ 0 h 5"/>
                <a:gd name="T22" fmla="*/ 35 w 3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96"/>
            <p:cNvSpPr>
              <a:spLocks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w 17"/>
                <a:gd name="T7" fmla="*/ 0 h 3"/>
                <a:gd name="T8" fmla="*/ 17 w 1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97"/>
            <p:cNvSpPr>
              <a:spLocks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98"/>
            <p:cNvSpPr>
              <a:spLocks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w 35"/>
                <a:gd name="T7" fmla="*/ 0 h 4"/>
                <a:gd name="T8" fmla="*/ 35 w 3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99"/>
            <p:cNvSpPr>
              <a:spLocks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w 77"/>
                <a:gd name="T7" fmla="*/ 0 h 11"/>
                <a:gd name="T8" fmla="*/ 77 w 77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100"/>
            <p:cNvSpPr>
              <a:spLocks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101"/>
            <p:cNvSpPr>
              <a:spLocks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w 88"/>
                <a:gd name="T21" fmla="*/ 0 h 18"/>
                <a:gd name="T22" fmla="*/ 88 w 88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102"/>
            <p:cNvSpPr>
              <a:spLocks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103"/>
            <p:cNvSpPr>
              <a:spLocks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104"/>
            <p:cNvSpPr>
              <a:spLocks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105"/>
            <p:cNvSpPr>
              <a:spLocks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106"/>
            <p:cNvSpPr>
              <a:spLocks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w 29"/>
                <a:gd name="T7" fmla="*/ 0 h 3"/>
                <a:gd name="T8" fmla="*/ 29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107"/>
            <p:cNvSpPr>
              <a:spLocks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108"/>
            <p:cNvSpPr>
              <a:spLocks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109"/>
            <p:cNvSpPr>
              <a:spLocks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110"/>
            <p:cNvSpPr>
              <a:spLocks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w 35"/>
                <a:gd name="T7" fmla="*/ 0 h 3"/>
                <a:gd name="T8" fmla="*/ 35 w 3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111"/>
            <p:cNvSpPr>
              <a:spLocks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112"/>
            <p:cNvSpPr>
              <a:spLocks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113"/>
            <p:cNvSpPr>
              <a:spLocks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w 87"/>
                <a:gd name="T21" fmla="*/ 0 h 19"/>
                <a:gd name="T22" fmla="*/ 87 w 87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114"/>
            <p:cNvSpPr>
              <a:spLocks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115"/>
            <p:cNvSpPr>
              <a:spLocks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w 35"/>
                <a:gd name="T27" fmla="*/ 0 h 22"/>
                <a:gd name="T28" fmla="*/ 35 w 35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116"/>
            <p:cNvSpPr>
              <a:spLocks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w 36"/>
                <a:gd name="T7" fmla="*/ 0 h 4"/>
                <a:gd name="T8" fmla="*/ 36 w 3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117"/>
            <p:cNvSpPr>
              <a:spLocks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w 76"/>
                <a:gd name="T7" fmla="*/ 0 h 11"/>
                <a:gd name="T8" fmla="*/ 76 w 7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118"/>
            <p:cNvSpPr>
              <a:spLocks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w 31"/>
                <a:gd name="T7" fmla="*/ 0 h 4"/>
                <a:gd name="T8" fmla="*/ 31 w 3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119"/>
            <p:cNvSpPr>
              <a:spLocks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w 87"/>
                <a:gd name="T21" fmla="*/ 0 h 18"/>
                <a:gd name="T22" fmla="*/ 87 w 8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120"/>
            <p:cNvSpPr>
              <a:spLocks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w 50"/>
                <a:gd name="T7" fmla="*/ 0 h 10"/>
                <a:gd name="T8" fmla="*/ 50 w 5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121"/>
            <p:cNvSpPr>
              <a:spLocks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w 36"/>
                <a:gd name="T27" fmla="*/ 0 h 22"/>
                <a:gd name="T28" fmla="*/ 36 w 36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T26" t="T27" r="T28" b="T29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122"/>
            <p:cNvSpPr>
              <a:spLocks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w 36"/>
                <a:gd name="T7" fmla="*/ 0 h 3"/>
                <a:gd name="T8" fmla="*/ 36 w 3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123"/>
            <p:cNvSpPr>
              <a:spLocks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w 76"/>
                <a:gd name="T7" fmla="*/ 0 h 10"/>
                <a:gd name="T8" fmla="*/ 76 w 7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124"/>
            <p:cNvSpPr>
              <a:spLocks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w 32"/>
                <a:gd name="T7" fmla="*/ 0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125"/>
            <p:cNvSpPr>
              <a:spLocks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w 83"/>
                <a:gd name="T21" fmla="*/ 0 h 19"/>
                <a:gd name="T22" fmla="*/ 83 w 83"/>
                <a:gd name="T2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126"/>
            <p:cNvSpPr>
              <a:spLocks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w 51"/>
                <a:gd name="T7" fmla="*/ 0 h 10"/>
                <a:gd name="T8" fmla="*/ 51 w 5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127"/>
            <p:cNvSpPr>
              <a:spLocks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w 571"/>
                <a:gd name="T13" fmla="*/ 0 h 149"/>
                <a:gd name="T14" fmla="*/ 571 w 571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128"/>
            <p:cNvSpPr>
              <a:spLocks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w 39"/>
                <a:gd name="T7" fmla="*/ 0 h 1"/>
                <a:gd name="T8" fmla="*/ 39 w 3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129"/>
            <p:cNvSpPr>
              <a:spLocks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w 117"/>
                <a:gd name="T39" fmla="*/ 0 h 140"/>
                <a:gd name="T40" fmla="*/ 117 w 117"/>
                <a:gd name="T4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130"/>
            <p:cNvSpPr>
              <a:spLocks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w 352"/>
                <a:gd name="T107" fmla="*/ 0 h 402"/>
                <a:gd name="T108" fmla="*/ 352 w 352"/>
                <a:gd name="T10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T106" t="T107" r="T108" b="T109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131"/>
            <p:cNvSpPr>
              <a:spLocks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w 117"/>
                <a:gd name="T53" fmla="*/ 0 h 166"/>
                <a:gd name="T54" fmla="*/ 117 w 117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132"/>
            <p:cNvSpPr>
              <a:spLocks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w 128"/>
                <a:gd name="T61" fmla="*/ 0 h 160"/>
                <a:gd name="T62" fmla="*/ 128 w 128"/>
                <a:gd name="T6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133"/>
            <p:cNvSpPr>
              <a:spLocks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w 124"/>
                <a:gd name="T53" fmla="*/ 0 h 159"/>
                <a:gd name="T54" fmla="*/ 124 w 124"/>
                <a:gd name="T5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T52" t="T53" r="T54" b="T55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134"/>
            <p:cNvSpPr>
              <a:spLocks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w 29"/>
                <a:gd name="T43" fmla="*/ 0 h 21"/>
                <a:gd name="T44" fmla="*/ 29 w 29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T42" t="T43" r="T44" b="T45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135"/>
            <p:cNvSpPr>
              <a:spLocks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w 93"/>
                <a:gd name="T75" fmla="*/ 0 h 21"/>
                <a:gd name="T76" fmla="*/ 93 w 93"/>
                <a:gd name="T7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T74" t="T75" r="T76" b="T77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136"/>
            <p:cNvSpPr>
              <a:spLocks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w 99"/>
                <a:gd name="T61" fmla="*/ 0 h 30"/>
                <a:gd name="T62" fmla="*/ 99 w 99"/>
                <a:gd name="T6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T60" t="T61" r="T62" b="T6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6" name="Text Box 137"/>
          <p:cNvSpPr>
            <a:spLocks noChangeArrowheads="1"/>
          </p:cNvSpPr>
          <p:nvPr/>
        </p:nvSpPr>
        <p:spPr bwMode="auto">
          <a:xfrm>
            <a:off x="977900" y="190500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1" charset="-122"/>
              </a:rPr>
              <a:t>本章主要介绍的内容：</a:t>
            </a:r>
            <a:endParaRPr lang="zh-CN" altLang="en-US"/>
          </a:p>
        </p:txBody>
      </p:sp>
      <p:sp>
        <p:nvSpPr>
          <p:cNvPr id="71817" name="Text Box 138"/>
          <p:cNvSpPr>
            <a:spLocks noChangeArrowheads="1"/>
          </p:cNvSpPr>
          <p:nvPr/>
        </p:nvSpPr>
        <p:spPr bwMode="auto">
          <a:xfrm>
            <a:off x="1763713" y="3284538"/>
            <a:ext cx="6821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/>
              <a:t>(</a:t>
            </a:r>
            <a:r>
              <a:rPr lang="zh-CN" altLang="en-US" sz="2800" b="1" dirty="0"/>
              <a:t>包含简单变量的指针、一维数组和二维数组的</a:t>
            </a:r>
            <a:r>
              <a:rPr lang="zh-CN" altLang="en-US" sz="2800" b="1" dirty="0" smtClean="0"/>
              <a:t>指针</a:t>
            </a:r>
            <a:r>
              <a:rPr lang="en-US" sz="2800" b="1" dirty="0" smtClean="0"/>
              <a:t>)</a:t>
            </a:r>
            <a:endParaRPr lang="zh-CN" altLang="en-US" dirty="0"/>
          </a:p>
        </p:txBody>
      </p:sp>
      <p:grpSp>
        <p:nvGrpSpPr>
          <p:cNvPr id="71818" name="Group 15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1819" name="Text Box 16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1820" name="Freeform 16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395288" y="692150"/>
            <a:ext cx="8401050" cy="5524500"/>
          </a:xfrm>
          <a:prstGeom prst="horizontalScroll">
            <a:avLst>
              <a:gd name="adj" fmla="val 6579"/>
            </a:avLst>
          </a:prstGeom>
          <a:gradFill rotWithShape="0">
            <a:gsLst>
              <a:gs pos="0">
                <a:srgbClr val="A3FFFF"/>
              </a:gs>
              <a:gs pos="50000">
                <a:srgbClr val="F0FFFF"/>
              </a:gs>
              <a:gs pos="100000">
                <a:srgbClr val="A3FFFF"/>
              </a:gs>
            </a:gsLst>
            <a:lin ang="18900000" scaled="1"/>
          </a:gra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Comic Sans MS" pitchFamily="66" charset="0"/>
            </a:endParaRPr>
          </a:p>
        </p:txBody>
      </p:sp>
      <p:pic>
        <p:nvPicPr>
          <p:cNvPr id="7270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>
            <a:spLocks noChangeArrowheads="1"/>
          </p:cNvSpPr>
          <p:nvPr/>
        </p:nvSpPr>
        <p:spPr bwMode="auto">
          <a:xfrm>
            <a:off x="2971800" y="1695450"/>
            <a:ext cx="5181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sym typeface="Comic Sans MS" pitchFamily="66" charset="0"/>
              </a:rPr>
              <a:t>作业：</a:t>
            </a:r>
            <a:endParaRPr lang="en-US" altLang="zh-CN" sz="2800" b="1" dirty="0" smtClean="0">
              <a:solidFill>
                <a:srgbClr val="9900FF"/>
              </a:solidFill>
              <a:sym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9900FF"/>
                </a:solidFill>
                <a:sym typeface="Comic Sans MS" pitchFamily="66" charset="0"/>
              </a:rPr>
              <a:t>P192</a:t>
            </a:r>
            <a:r>
              <a:rPr lang="en-US" sz="2800" dirty="0" smtClean="0">
                <a:solidFill>
                  <a:srgbClr val="000000"/>
                </a:solidFill>
                <a:sym typeface="Comic Sans MS" pitchFamily="66" charset="0"/>
              </a:rPr>
              <a:t>     </a:t>
            </a:r>
            <a:r>
              <a:rPr lang="en-US" sz="2800" b="1" dirty="0">
                <a:solidFill>
                  <a:srgbClr val="000000"/>
                </a:solidFill>
                <a:sym typeface="Comic Sans MS" pitchFamily="66" charset="0"/>
              </a:rPr>
              <a:t>1  5   9</a:t>
            </a:r>
          </a:p>
        </p:txBody>
      </p:sp>
      <p:sp>
        <p:nvSpPr>
          <p:cNvPr id="7270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72710" name="Group 30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72711" name="Text Box 31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72712" name="Freeform 32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6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0243" name="Text Box 17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0244" name="Freeform 18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2833688" y="1525588"/>
            <a:ext cx="4865687" cy="4625975"/>
            <a:chOff x="0" y="0"/>
            <a:chExt cx="3065" cy="2914"/>
          </a:xfrm>
        </p:grpSpPr>
        <p:sp>
          <p:nvSpPr>
            <p:cNvPr id="10246" name="Freeform 24"/>
            <p:cNvSpPr>
              <a:spLocks/>
            </p:cNvSpPr>
            <p:nvPr/>
          </p:nvSpPr>
          <p:spPr bwMode="auto">
            <a:xfrm>
              <a:off x="539" y="2558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  <a:gd name="T8" fmla="*/ 0 w 1211"/>
                <a:gd name="T9" fmla="*/ 0 h 456"/>
                <a:gd name="T10" fmla="*/ 1211 w 121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Freeform 25"/>
            <p:cNvSpPr>
              <a:spLocks/>
            </p:cNvSpPr>
            <p:nvPr/>
          </p:nvSpPr>
          <p:spPr bwMode="auto">
            <a:xfrm>
              <a:off x="540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w 1212"/>
                <a:gd name="T21" fmla="*/ 0 h 672"/>
                <a:gd name="T22" fmla="*/ 1212 w 1212"/>
                <a:gd name="T23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6"/>
            <p:cNvSpPr>
              <a:spLocks noChangeArrowheads="1"/>
            </p:cNvSpPr>
            <p:nvPr/>
          </p:nvSpPr>
          <p:spPr bwMode="auto">
            <a:xfrm>
              <a:off x="539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>
              <a:off x="551" y="438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>
              <a:off x="551" y="694"/>
              <a:ext cx="1211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551" y="927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51" y="11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31"/>
            <p:cNvSpPr>
              <a:spLocks noChangeShapeType="1"/>
            </p:cNvSpPr>
            <p:nvPr/>
          </p:nvSpPr>
          <p:spPr bwMode="auto">
            <a:xfrm>
              <a:off x="539" y="1440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32"/>
            <p:cNvSpPr>
              <a:spLocks noChangeShapeType="1"/>
            </p:cNvSpPr>
            <p:nvPr/>
          </p:nvSpPr>
          <p:spPr bwMode="auto">
            <a:xfrm>
              <a:off x="551" y="1982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539" y="2221"/>
              <a:ext cx="1" cy="45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4"/>
            <p:cNvSpPr>
              <a:spLocks noChangeShapeType="1"/>
            </p:cNvSpPr>
            <p:nvPr/>
          </p:nvSpPr>
          <p:spPr bwMode="auto">
            <a:xfrm>
              <a:off x="1750" y="2221"/>
              <a:ext cx="1" cy="60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35"/>
            <p:cNvSpPr>
              <a:spLocks noChangeArrowheads="1"/>
            </p:cNvSpPr>
            <p:nvPr/>
          </p:nvSpPr>
          <p:spPr bwMode="auto">
            <a:xfrm>
              <a:off x="1030" y="58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8" name="Text Box 36"/>
            <p:cNvSpPr>
              <a:spLocks noChangeArrowheads="1"/>
            </p:cNvSpPr>
            <p:nvPr/>
          </p:nvSpPr>
          <p:spPr bwMode="auto">
            <a:xfrm>
              <a:off x="1029" y="2263"/>
              <a:ext cx="308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…...</a:t>
              </a:r>
              <a:endParaRPr lang="zh-CN" altLang="en-US"/>
            </a:p>
          </p:txBody>
        </p:sp>
        <p:sp>
          <p:nvSpPr>
            <p:cNvPr id="10259" name="Text Box 37"/>
            <p:cNvSpPr>
              <a:spLocks noChangeArrowheads="1"/>
            </p:cNvSpPr>
            <p:nvPr/>
          </p:nvSpPr>
          <p:spPr bwMode="auto">
            <a:xfrm>
              <a:off x="0" y="4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0260" name="Text Box 38"/>
            <p:cNvSpPr>
              <a:spLocks noChangeArrowheads="1"/>
            </p:cNvSpPr>
            <p:nvPr/>
          </p:nvSpPr>
          <p:spPr bwMode="auto">
            <a:xfrm>
              <a:off x="0" y="144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2004</a:t>
              </a:r>
              <a:endParaRPr lang="zh-CN" altLang="en-US"/>
            </a:p>
          </p:txBody>
        </p:sp>
        <p:sp>
          <p:nvSpPr>
            <p:cNvPr id="10261" name="Text Box 39"/>
            <p:cNvSpPr>
              <a:spLocks noChangeArrowheads="1"/>
            </p:cNvSpPr>
            <p:nvPr/>
          </p:nvSpPr>
          <p:spPr bwMode="auto">
            <a:xfrm>
              <a:off x="0" y="19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2006</a:t>
              </a:r>
              <a:endParaRPr lang="zh-CN" altLang="en-US"/>
            </a:p>
          </p:txBody>
        </p:sp>
        <p:sp>
          <p:nvSpPr>
            <p:cNvPr id="10262" name="Text Box 40"/>
            <p:cNvSpPr>
              <a:spLocks noChangeArrowheads="1"/>
            </p:cNvSpPr>
            <p:nvPr/>
          </p:nvSpPr>
          <p:spPr bwMode="auto">
            <a:xfrm>
              <a:off x="0" y="17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2005</a:t>
              </a:r>
              <a:endParaRPr lang="zh-CN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551" y="1704"/>
              <a:ext cx="12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 flipH="1">
              <a:off x="1740" y="566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Text Box 43"/>
            <p:cNvSpPr>
              <a:spLocks noChangeArrowheads="1"/>
            </p:cNvSpPr>
            <p:nvPr/>
          </p:nvSpPr>
          <p:spPr bwMode="auto">
            <a:xfrm>
              <a:off x="1922" y="412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7A77"/>
                  </a:solidFill>
                  <a:sym typeface="Arial" pitchFamily="34" charset="0"/>
                </a:rPr>
                <a:t>整型变量</a:t>
              </a:r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i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6" name="Text Box 44"/>
            <p:cNvSpPr>
              <a:spLocks noChangeArrowheads="1"/>
            </p:cNvSpPr>
            <p:nvPr/>
          </p:nvSpPr>
          <p:spPr bwMode="auto">
            <a:xfrm>
              <a:off x="940" y="4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 flipH="1">
              <a:off x="1764" y="1564"/>
              <a:ext cx="228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46"/>
            <p:cNvSpPr>
              <a:spLocks noChangeArrowheads="1"/>
            </p:cNvSpPr>
            <p:nvPr/>
          </p:nvSpPr>
          <p:spPr bwMode="auto">
            <a:xfrm>
              <a:off x="1946" y="1410"/>
              <a:ext cx="1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7A77"/>
                  </a:solidFill>
                  <a:sym typeface="Arial" pitchFamily="34" charset="0"/>
                </a:rPr>
                <a:t>变量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</a:t>
              </a:r>
              <a:r>
                <a:rPr lang="en-US" dirty="0" err="1">
                  <a:solidFill>
                    <a:schemeClr val="accent2"/>
                  </a:solidFill>
                  <a:sym typeface="Arial" pitchFamily="34" charset="0"/>
                </a:rPr>
                <a:t>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69" name="Text Box 47"/>
            <p:cNvSpPr>
              <a:spLocks noChangeArrowheads="1"/>
            </p:cNvSpPr>
            <p:nvPr/>
          </p:nvSpPr>
          <p:spPr bwMode="auto">
            <a:xfrm>
              <a:off x="0" y="6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2001</a:t>
              </a:r>
              <a:endParaRPr lang="zh-CN" altLang="en-US"/>
            </a:p>
          </p:txBody>
        </p:sp>
        <p:sp>
          <p:nvSpPr>
            <p:cNvPr id="10270" name="Text Box 48"/>
            <p:cNvSpPr>
              <a:spLocks noChangeArrowheads="1"/>
            </p:cNvSpPr>
            <p:nvPr/>
          </p:nvSpPr>
          <p:spPr bwMode="auto">
            <a:xfrm>
              <a:off x="0" y="9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2002</a:t>
              </a:r>
              <a:endParaRPr lang="zh-CN" altLang="en-US"/>
            </a:p>
          </p:txBody>
        </p:sp>
        <p:sp>
          <p:nvSpPr>
            <p:cNvPr id="10271" name="Text Box 49"/>
            <p:cNvSpPr>
              <a:spLocks noChangeArrowheads="1"/>
            </p:cNvSpPr>
            <p:nvPr/>
          </p:nvSpPr>
          <p:spPr bwMode="auto">
            <a:xfrm>
              <a:off x="0" y="117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2003</a:t>
              </a:r>
              <a:endParaRPr lang="zh-CN" altLang="en-US"/>
            </a:p>
          </p:txBody>
        </p:sp>
      </p:grpSp>
      <p:sp>
        <p:nvSpPr>
          <p:cNvPr id="10272" name="Rectangle 50"/>
          <p:cNvSpPr>
            <a:spLocks noChangeArrowheads="1"/>
          </p:cNvSpPr>
          <p:nvPr/>
        </p:nvSpPr>
        <p:spPr bwMode="auto">
          <a:xfrm>
            <a:off x="323850" y="692150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0273" name="Text Box 51"/>
          <p:cNvSpPr>
            <a:spLocks noChangeArrowheads="1"/>
          </p:cNvSpPr>
          <p:nvPr/>
        </p:nvSpPr>
        <p:spPr bwMode="auto">
          <a:xfrm>
            <a:off x="4281488" y="3860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0274" name="AutoShape 52"/>
          <p:cNvSpPr>
            <a:spLocks/>
          </p:cNvSpPr>
          <p:nvPr/>
        </p:nvSpPr>
        <p:spPr bwMode="auto">
          <a:xfrm>
            <a:off x="1116013" y="1484313"/>
            <a:ext cx="941387" cy="561975"/>
          </a:xfrm>
          <a:prstGeom prst="wedgeEllipseCallout">
            <a:avLst>
              <a:gd name="adj1" fmla="val 118468"/>
              <a:gd name="adj2" fmla="val 77403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</a:t>
            </a:r>
            <a:endParaRPr lang="zh-CN" altLang="en-US"/>
          </a:p>
        </p:txBody>
      </p:sp>
      <p:sp>
        <p:nvSpPr>
          <p:cNvPr id="10275" name="AutoShape 53"/>
          <p:cNvSpPr>
            <a:spLocks/>
          </p:cNvSpPr>
          <p:nvPr/>
        </p:nvSpPr>
        <p:spPr bwMode="auto">
          <a:xfrm>
            <a:off x="5867400" y="4235450"/>
            <a:ext cx="1658938" cy="561975"/>
          </a:xfrm>
          <a:prstGeom prst="wedgeEllipseCallout">
            <a:avLst>
              <a:gd name="adj1" fmla="val -37861"/>
              <a:gd name="adj2" fmla="val 25144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grpSp>
        <p:nvGrpSpPr>
          <p:cNvPr id="10276" name="Group 54"/>
          <p:cNvGrpSpPr>
            <a:grpSpLocks/>
          </p:cNvGrpSpPr>
          <p:nvPr/>
        </p:nvGrpSpPr>
        <p:grpSpPr bwMode="auto">
          <a:xfrm>
            <a:off x="2586038" y="2205038"/>
            <a:ext cx="1009650" cy="1871662"/>
            <a:chOff x="0" y="0"/>
            <a:chExt cx="636" cy="1179"/>
          </a:xfrm>
        </p:grpSpPr>
        <p:grpSp>
          <p:nvGrpSpPr>
            <p:cNvPr id="10277" name="Group 55"/>
            <p:cNvGrpSpPr>
              <a:grpSpLocks/>
            </p:cNvGrpSpPr>
            <p:nvPr/>
          </p:nvGrpSpPr>
          <p:grpSpPr bwMode="auto">
            <a:xfrm>
              <a:off x="0" y="136"/>
              <a:ext cx="636" cy="1043"/>
              <a:chOff x="0" y="0"/>
              <a:chExt cx="636" cy="1043"/>
            </a:xfrm>
          </p:grpSpPr>
          <p:sp>
            <p:nvSpPr>
              <p:cNvPr id="10278" name="Line 56"/>
              <p:cNvSpPr>
                <a:spLocks noChangeShapeType="1"/>
              </p:cNvSpPr>
              <p:nvPr/>
            </p:nvSpPr>
            <p:spPr bwMode="auto">
              <a:xfrm flipH="1">
                <a:off x="12" y="0"/>
                <a:ext cx="15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Line 57"/>
              <p:cNvSpPr>
                <a:spLocks noChangeShapeType="1"/>
              </p:cNvSpPr>
              <p:nvPr/>
            </p:nvSpPr>
            <p:spPr bwMode="auto">
              <a:xfrm>
                <a:off x="0" y="7"/>
                <a:ext cx="12" cy="1025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Line 58"/>
              <p:cNvSpPr>
                <a:spLocks noChangeShapeType="1"/>
              </p:cNvSpPr>
              <p:nvPr/>
            </p:nvSpPr>
            <p:spPr bwMode="auto">
              <a:xfrm>
                <a:off x="0" y="1043"/>
                <a:ext cx="636" cy="1"/>
              </a:xfrm>
              <a:prstGeom prst="line">
                <a:avLst/>
              </a:prstGeom>
              <a:noFill/>
              <a:ln w="38100" cmpd="sng">
                <a:solidFill>
                  <a:srgbClr val="339933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1" name="Freeform 59"/>
            <p:cNvSpPr>
              <a:spLocks/>
            </p:cNvSpPr>
            <p:nvPr/>
          </p:nvSpPr>
          <p:spPr bwMode="auto">
            <a:xfrm>
              <a:off x="162" y="0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w 426"/>
                <a:gd name="T19" fmla="*/ 0 h 279"/>
                <a:gd name="T20" fmla="*/ 426 w 426"/>
                <a:gd name="T2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82" name="AutoShape 60"/>
          <p:cNvSpPr>
            <a:spLocks/>
          </p:cNvSpPr>
          <p:nvPr/>
        </p:nvSpPr>
        <p:spPr bwMode="auto">
          <a:xfrm>
            <a:off x="6083300" y="2798763"/>
            <a:ext cx="1812925" cy="485775"/>
          </a:xfrm>
          <a:prstGeom prst="borderCallout1">
            <a:avLst>
              <a:gd name="adj1" fmla="val 23528"/>
              <a:gd name="adj2" fmla="val -4204"/>
              <a:gd name="adj3" fmla="val -63398"/>
              <a:gd name="adj4" fmla="val -66116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>
                <a:solidFill>
                  <a:srgbClr val="0000FF"/>
                </a:solidFill>
                <a:ea typeface="隶书" pitchFamily="49" charset="-122"/>
              </a:rPr>
              <a:t>内容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sp>
        <p:nvSpPr>
          <p:cNvPr id="10283" name="AutoShape 61"/>
          <p:cNvSpPr>
            <a:spLocks/>
          </p:cNvSpPr>
          <p:nvPr/>
        </p:nvSpPr>
        <p:spPr bwMode="auto">
          <a:xfrm>
            <a:off x="468313" y="2781300"/>
            <a:ext cx="1403350" cy="850900"/>
          </a:xfrm>
          <a:prstGeom prst="borderCallout1">
            <a:avLst>
              <a:gd name="adj1" fmla="val 13431"/>
              <a:gd name="adj2" fmla="val 105431"/>
              <a:gd name="adj3" fmla="val -44963"/>
              <a:gd name="adj4" fmla="val 170130"/>
            </a:avLst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A77"/>
                </a:solidFill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变量的</a:t>
            </a:r>
            <a:r>
              <a:rPr lang="zh-CN" altLang="en-US" dirty="0" smtClean="0">
                <a:solidFill>
                  <a:schemeClr val="accent2"/>
                </a:solidFill>
                <a:ea typeface="隶书" pitchFamily="49" charset="-122"/>
              </a:rPr>
              <a:t>地址 </a:t>
            </a:r>
            <a:r>
              <a:rPr lang="en-US" altLang="zh-CN" dirty="0" smtClean="0">
                <a:solidFill>
                  <a:schemeClr val="accent2"/>
                </a:solidFill>
                <a:ea typeface="隶书" pitchFamily="49" charset="-122"/>
              </a:rPr>
              <a:t>&amp;i</a:t>
            </a:r>
            <a:endParaRPr lang="zh-CN" altLang="en-US" dirty="0">
              <a:solidFill>
                <a:srgbClr val="007A77"/>
              </a:solidFill>
              <a:ea typeface="隶书" pitchFamily="49" charset="-122"/>
            </a:endParaRPr>
          </a:p>
        </p:txBody>
      </p:sp>
      <p:grpSp>
        <p:nvGrpSpPr>
          <p:cNvPr id="10284" name="Group 77"/>
          <p:cNvGrpSpPr>
            <a:grpSpLocks/>
          </p:cNvGrpSpPr>
          <p:nvPr/>
        </p:nvGrpSpPr>
        <p:grpSpPr bwMode="auto">
          <a:xfrm>
            <a:off x="4067175" y="5111750"/>
            <a:ext cx="5076825" cy="1341438"/>
            <a:chOff x="0" y="0"/>
            <a:chExt cx="3198" cy="845"/>
          </a:xfrm>
        </p:grpSpPr>
        <p:sp>
          <p:nvSpPr>
            <p:cNvPr id="1028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3198" cy="845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0286" name="Text Box 65"/>
            <p:cNvSpPr>
              <a:spLocks noChangeArrowheads="1"/>
            </p:cNvSpPr>
            <p:nvPr/>
          </p:nvSpPr>
          <p:spPr bwMode="auto">
            <a:xfrm>
              <a:off x="91" y="74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指针变量</a:t>
              </a:r>
              <a:endParaRPr lang="zh-CN" altLang="en-US"/>
            </a:p>
          </p:txBody>
        </p:sp>
        <p:sp>
          <p:nvSpPr>
            <p:cNvPr id="10287" name="Text Box 66"/>
            <p:cNvSpPr>
              <a:spLocks noChangeArrowheads="1"/>
            </p:cNvSpPr>
            <p:nvPr/>
          </p:nvSpPr>
          <p:spPr bwMode="auto">
            <a:xfrm>
              <a:off x="681" y="52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007A77"/>
                  </a:solidFill>
                  <a:ea typeface="隶书" pitchFamily="49" charset="-122"/>
                </a:rPr>
                <a:t>变量</a:t>
              </a:r>
              <a:endParaRPr lang="zh-CN" altLang="en-US"/>
            </a:p>
          </p:txBody>
        </p:sp>
        <p:grpSp>
          <p:nvGrpSpPr>
            <p:cNvPr id="10288" name="Group 67"/>
            <p:cNvGrpSpPr>
              <a:grpSpLocks/>
            </p:cNvGrpSpPr>
            <p:nvPr/>
          </p:nvGrpSpPr>
          <p:grpSpPr bwMode="auto">
            <a:xfrm>
              <a:off x="961" y="85"/>
              <a:ext cx="2213" cy="740"/>
              <a:chOff x="0" y="0"/>
              <a:chExt cx="2682" cy="996"/>
            </a:xfrm>
          </p:grpSpPr>
          <p:sp>
            <p:nvSpPr>
              <p:cNvPr id="10289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19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变量地址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(</a:t>
                </a:r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</a:t>
                </a:r>
                <a:r>
                  <a:rPr lang="en-US">
                    <a:solidFill>
                      <a:srgbClr val="007A77"/>
                    </a:solidFill>
                    <a:ea typeface="隶书" pitchFamily="49" charset="-122"/>
                  </a:rPr>
                  <a:t>)</a:t>
                </a:r>
                <a:endParaRPr lang="zh-CN" altLang="en-US"/>
              </a:p>
            </p:txBody>
          </p:sp>
          <p:sp>
            <p:nvSpPr>
              <p:cNvPr id="10290" name="Rectangle 69"/>
              <p:cNvSpPr>
                <a:spLocks noChangeArrowheads="1"/>
              </p:cNvSpPr>
              <p:nvPr/>
            </p:nvSpPr>
            <p:spPr bwMode="auto">
              <a:xfrm>
                <a:off x="382" y="576"/>
                <a:ext cx="865" cy="4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变量值</a:t>
                </a:r>
                <a:endParaRPr lang="zh-CN" altLang="en-US"/>
              </a:p>
            </p:txBody>
          </p:sp>
          <p:sp>
            <p:nvSpPr>
              <p:cNvPr id="10291" name="Line 70"/>
              <p:cNvSpPr>
                <a:spLocks noChangeShapeType="1"/>
              </p:cNvSpPr>
              <p:nvPr/>
            </p:nvSpPr>
            <p:spPr bwMode="auto">
              <a:xfrm>
                <a:off x="731" y="378"/>
                <a:ext cx="1" cy="276"/>
              </a:xfrm>
              <a:prstGeom prst="line">
                <a:avLst/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92" name="Text Box 71"/>
              <p:cNvSpPr>
                <a:spLocks noChangeArrowheads="1"/>
              </p:cNvSpPr>
              <p:nvPr/>
            </p:nvSpPr>
            <p:spPr bwMode="auto">
              <a:xfrm>
                <a:off x="669" y="292"/>
                <a:ext cx="6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00FF"/>
                    </a:solidFill>
                    <a:ea typeface="隶书" pitchFamily="49" charset="-122"/>
                  </a:rPr>
                  <a:t>指向</a:t>
                </a:r>
                <a:endParaRPr lang="zh-CN" altLang="en-US">
                  <a:solidFill>
                    <a:srgbClr val="007A77"/>
                  </a:solidFill>
                  <a:ea typeface="隶书" pitchFamily="49" charset="-122"/>
                </a:endParaRPr>
              </a:p>
            </p:txBody>
          </p:sp>
          <p:cxnSp>
            <p:nvCxnSpPr>
              <p:cNvPr id="10293" name="AutoShape 72"/>
              <p:cNvCxnSpPr>
                <a:cxnSpLocks noChangeShapeType="1"/>
                <a:stCxn id="10290" idx="3"/>
                <a:endCxn id="10289" idx="3"/>
              </p:cNvCxnSpPr>
              <p:nvPr/>
            </p:nvCxnSpPr>
            <p:spPr bwMode="auto">
              <a:xfrm flipV="1">
                <a:off x="1184" y="210"/>
                <a:ext cx="397" cy="576"/>
              </a:xfrm>
              <a:prstGeom prst="curvedConnector3">
                <a:avLst>
                  <a:gd name="adj1" fmla="val 133250"/>
                </a:avLst>
              </a:prstGeom>
              <a:noFill/>
              <a:ln w="38100" cmpd="sng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94" name="Text Box 73"/>
              <p:cNvSpPr>
                <a:spLocks noChangeArrowheads="1"/>
              </p:cNvSpPr>
              <p:nvPr/>
            </p:nvSpPr>
            <p:spPr bwMode="auto">
              <a:xfrm>
                <a:off x="1613" y="222"/>
                <a:ext cx="1069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地址存入</a:t>
                </a:r>
              </a:p>
              <a:p>
                <a:pPr algn="ctr"/>
                <a:r>
                  <a:rPr lang="zh-CN" altLang="en-US">
                    <a:solidFill>
                      <a:srgbClr val="007A77"/>
                    </a:solidFill>
                    <a:ea typeface="隶书" pitchFamily="49" charset="-122"/>
                  </a:rPr>
                  <a:t>指针变量</a:t>
                </a:r>
                <a:endParaRPr lang="zh-CN" altLang="en-US"/>
              </a:p>
            </p:txBody>
          </p:sp>
        </p:grpSp>
      </p:grpSp>
      <p:sp>
        <p:nvSpPr>
          <p:cNvPr id="10295" name="Rectangle 74"/>
          <p:cNvSpPr>
            <a:spLocks noChangeArrowheads="1"/>
          </p:cNvSpPr>
          <p:nvPr/>
        </p:nvSpPr>
        <p:spPr bwMode="auto">
          <a:xfrm>
            <a:off x="819150" y="56562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0296" name="Rectangle 76"/>
          <p:cNvSpPr>
            <a:spLocks noChangeArrowheads="1"/>
          </p:cNvSpPr>
          <p:nvPr/>
        </p:nvSpPr>
        <p:spPr bwMode="auto">
          <a:xfrm>
            <a:off x="250825" y="188913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指针与指针变量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3144" y="738188"/>
            <a:ext cx="2583142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 i, *</a:t>
            </a:r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;</a:t>
            </a: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i_pointer</a:t>
            </a:r>
            <a:r>
              <a:rPr lang="en-US" altLang="zh-CN" dirty="0" smtClean="0">
                <a:solidFill>
                  <a:schemeClr val="tx2"/>
                </a:solidFill>
              </a:rPr>
              <a:t> = &amp;i;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ldLvl="0" autoUpdateAnimBg="0"/>
      <p:bldP spid="10274" grpId="0" bldLvl="0" animBg="1" autoUpdateAnimBg="0"/>
      <p:bldP spid="10275" grpId="0" bldLvl="0" animBg="1" autoUpdateAnimBg="0"/>
      <p:bldP spid="10282" grpId="0" bldLvl="0" animBg="1" autoUpdateAnimBg="0"/>
      <p:bldP spid="10283" grpId="0" bldLvl="0" animBg="1" autoUpdateAnimBg="0"/>
      <p:bldP spid="1029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1267" name="Text Box 19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1268" name="Freeform 20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9" name="AutoShape 34"/>
          <p:cNvSpPr>
            <a:spLocks/>
          </p:cNvSpPr>
          <p:nvPr/>
        </p:nvSpPr>
        <p:spPr bwMode="auto">
          <a:xfrm>
            <a:off x="414338" y="685800"/>
            <a:ext cx="7710487" cy="1014413"/>
          </a:xfrm>
          <a:prstGeom prst="wedgeRectCallout">
            <a:avLst>
              <a:gd name="adj1" fmla="val -23764"/>
              <a:gd name="adj2" fmla="val -27755"/>
            </a:avLst>
          </a:prstGeom>
          <a:solidFill>
            <a:schemeClr val="bg1"/>
          </a:solidFill>
          <a:ln w="38100" cmpd="sng">
            <a:solidFill>
              <a:srgbClr val="99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&amp;  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取变量的地址</a:t>
            </a:r>
            <a:endParaRPr lang="en-US" sz="2000" b="1">
              <a:solidFill>
                <a:srgbClr val="008000"/>
              </a:solidFill>
              <a:sym typeface="Arial" pitchFamily="34" charset="0"/>
            </a:endParaRPr>
          </a:p>
          <a:p>
            <a:r>
              <a:rPr lang="en-US" sz="2000" b="1">
                <a:solidFill>
                  <a:srgbClr val="008000"/>
                </a:solidFill>
                <a:sym typeface="Arial" pitchFamily="34" charset="0"/>
              </a:rPr>
              <a:t>*    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取指针所指向变量的内容</a:t>
            </a:r>
            <a:endParaRPr lang="zh-CN" altLang="en-US" sz="2000" b="1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二者为单目运算符 ，优先级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 2 </a:t>
            </a:r>
            <a:r>
              <a:rPr lang="zh-CN" altLang="en-US" sz="2000">
                <a:solidFill>
                  <a:srgbClr val="007A77"/>
                </a:solidFill>
                <a:sym typeface="Arial" pitchFamily="34" charset="0"/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sym typeface="Arial" pitchFamily="34" charset="0"/>
              </a:rPr>
              <a:t>结合性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:</a:t>
            </a:r>
            <a:r>
              <a:rPr lang="zh-CN" altLang="en-US" sz="2000" b="1">
                <a:solidFill>
                  <a:srgbClr val="0000FF"/>
                </a:solidFill>
                <a:sym typeface="Arial" pitchFamily="34" charset="0"/>
              </a:rPr>
              <a:t>自右向左</a:t>
            </a:r>
            <a:endParaRPr lang="zh-CN" altLang="en-US"/>
          </a:p>
        </p:txBody>
      </p:sp>
      <p:sp>
        <p:nvSpPr>
          <p:cNvPr id="11270" name="Rectangle 35"/>
          <p:cNvSpPr>
            <a:spLocks noChangeArrowheads="1"/>
          </p:cNvSpPr>
          <p:nvPr/>
        </p:nvSpPr>
        <p:spPr bwMode="auto">
          <a:xfrm>
            <a:off x="5095875" y="2301875"/>
            <a:ext cx="3375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zh-CN" altLang="en-US" b="1">
                <a:solidFill>
                  <a:srgbClr val="008000"/>
                </a:solidFill>
                <a:sym typeface="Arial" pitchFamily="34" charset="0"/>
              </a:rPr>
              <a:t>两者关系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：互为</a:t>
            </a:r>
            <a:r>
              <a:rPr lang="zh-CN" altLang="en-US" b="1">
                <a:solidFill>
                  <a:srgbClr val="0000FF"/>
                </a:solidFill>
                <a:sym typeface="Arial" pitchFamily="34" charset="0"/>
              </a:rPr>
              <a:t>逆运算</a:t>
            </a:r>
            <a:endParaRPr lang="zh-CN" altLang="en-US" b="1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1272" name="AutoShape 37"/>
          <p:cNvSpPr>
            <a:spLocks/>
          </p:cNvSpPr>
          <p:nvPr/>
        </p:nvSpPr>
        <p:spPr bwMode="auto">
          <a:xfrm>
            <a:off x="433388" y="4221088"/>
            <a:ext cx="655637" cy="382588"/>
          </a:xfrm>
          <a:custGeom>
            <a:avLst/>
            <a:gdLst>
              <a:gd name="T0" fmla="*/ 3 w 413"/>
              <a:gd name="T1" fmla="*/ 37 h 241"/>
              <a:gd name="T2" fmla="*/ 291 w 413"/>
              <a:gd name="T3" fmla="*/ 25 h 241"/>
              <a:gd name="T4" fmla="*/ 411 w 413"/>
              <a:gd name="T5" fmla="*/ 85 h 241"/>
              <a:gd name="T6" fmla="*/ 399 w 413"/>
              <a:gd name="T7" fmla="*/ 157 h 241"/>
              <a:gd name="T8" fmla="*/ 255 w 413"/>
              <a:gd name="T9" fmla="*/ 241 h 241"/>
              <a:gd name="T10" fmla="*/ 51 w 413"/>
              <a:gd name="T11" fmla="*/ 205 h 241"/>
              <a:gd name="T12" fmla="*/ 3 w 413"/>
              <a:gd name="T13" fmla="*/ 133 h 241"/>
              <a:gd name="T14" fmla="*/ 27 w 413"/>
              <a:gd name="T15" fmla="*/ 61 h 241"/>
              <a:gd name="T16" fmla="*/ 3 w 413"/>
              <a:gd name="T17" fmla="*/ 37 h 241"/>
              <a:gd name="T18" fmla="*/ 0 w 413"/>
              <a:gd name="T19" fmla="*/ 0 h 241"/>
              <a:gd name="T20" fmla="*/ 413 w 413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413" h="241">
                <a:moveTo>
                  <a:pt x="3" y="37"/>
                </a:moveTo>
                <a:cubicBezTo>
                  <a:pt x="113" y="0"/>
                  <a:pt x="145" y="16"/>
                  <a:pt x="291" y="25"/>
                </a:cubicBezTo>
                <a:cubicBezTo>
                  <a:pt x="357" y="36"/>
                  <a:pt x="390" y="22"/>
                  <a:pt x="411" y="85"/>
                </a:cubicBezTo>
                <a:cubicBezTo>
                  <a:pt x="407" y="109"/>
                  <a:pt x="413" y="137"/>
                  <a:pt x="399" y="157"/>
                </a:cubicBezTo>
                <a:cubicBezTo>
                  <a:pt x="371" y="197"/>
                  <a:pt x="294" y="215"/>
                  <a:pt x="255" y="241"/>
                </a:cubicBezTo>
                <a:cubicBezTo>
                  <a:pt x="177" y="233"/>
                  <a:pt x="122" y="229"/>
                  <a:pt x="51" y="205"/>
                </a:cubicBezTo>
                <a:cubicBezTo>
                  <a:pt x="34" y="188"/>
                  <a:pt x="0" y="164"/>
                  <a:pt x="3" y="133"/>
                </a:cubicBezTo>
                <a:cubicBezTo>
                  <a:pt x="6" y="108"/>
                  <a:pt x="27" y="61"/>
                  <a:pt x="27" y="61"/>
                </a:cubicBezTo>
                <a:cubicBezTo>
                  <a:pt x="13" y="20"/>
                  <a:pt x="24" y="16"/>
                  <a:pt x="3" y="37"/>
                </a:cubicBezTo>
                <a:close/>
              </a:path>
            </a:pathLst>
          </a:custGeom>
          <a:solidFill>
            <a:schemeClr val="bg1"/>
          </a:solidFill>
          <a:ln w="38100" cmpd="sng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273" name="Group 38"/>
          <p:cNvGrpSpPr>
            <a:grpSpLocks/>
          </p:cNvGrpSpPr>
          <p:nvPr/>
        </p:nvGrpSpPr>
        <p:grpSpPr bwMode="auto">
          <a:xfrm>
            <a:off x="166688" y="1889125"/>
            <a:ext cx="5195887" cy="4625975"/>
            <a:chOff x="0" y="0"/>
            <a:chExt cx="3273" cy="2914"/>
          </a:xfrm>
        </p:grpSpPr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156" y="0"/>
              <a:ext cx="3067" cy="2914"/>
              <a:chOff x="0" y="0"/>
              <a:chExt cx="3067" cy="2914"/>
            </a:xfrm>
          </p:grpSpPr>
          <p:sp>
            <p:nvSpPr>
              <p:cNvPr id="11275" name="Freeform 40"/>
              <p:cNvSpPr>
                <a:spLocks/>
              </p:cNvSpPr>
              <p:nvPr/>
            </p:nvSpPr>
            <p:spPr bwMode="auto">
              <a:xfrm>
                <a:off x="539" y="2558"/>
                <a:ext cx="1211" cy="356"/>
              </a:xfrm>
              <a:custGeom>
                <a:avLst/>
                <a:gdLst>
                  <a:gd name="T0" fmla="*/ 0 w 1211"/>
                  <a:gd name="T1" fmla="*/ 163 h 456"/>
                  <a:gd name="T2" fmla="*/ 500 w 1211"/>
                  <a:gd name="T3" fmla="*/ 41 h 456"/>
                  <a:gd name="T4" fmla="*/ 1089 w 1211"/>
                  <a:gd name="T5" fmla="*/ 408 h 456"/>
                  <a:gd name="T6" fmla="*/ 1211 w 1211"/>
                  <a:gd name="T7" fmla="*/ 330 h 456"/>
                  <a:gd name="T8" fmla="*/ 0 w 1211"/>
                  <a:gd name="T9" fmla="*/ 0 h 456"/>
                  <a:gd name="T10" fmla="*/ 1211 w 1211"/>
                  <a:gd name="T11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Freeform 41"/>
              <p:cNvSpPr>
                <a:spLocks/>
              </p:cNvSpPr>
              <p:nvPr/>
            </p:nvSpPr>
            <p:spPr bwMode="auto">
              <a:xfrm>
                <a:off x="540" y="2212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w 1212"/>
                  <a:gd name="T21" fmla="*/ 0 h 672"/>
                  <a:gd name="T22" fmla="*/ 1212 w 1212"/>
                  <a:gd name="T23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DDDDD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Rectangle 42"/>
              <p:cNvSpPr>
                <a:spLocks noChangeArrowheads="1"/>
              </p:cNvSpPr>
              <p:nvPr/>
            </p:nvSpPr>
            <p:spPr bwMode="auto">
              <a:xfrm>
                <a:off x="539" y="0"/>
                <a:ext cx="1211" cy="2212"/>
              </a:xfrm>
              <a:prstGeom prst="rect">
                <a:avLst/>
              </a:prstGeom>
              <a:solidFill>
                <a:srgbClr val="DDDDDD"/>
              </a:solidFill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78" name="Line 43"/>
              <p:cNvSpPr>
                <a:spLocks noChangeShapeType="1"/>
              </p:cNvSpPr>
              <p:nvPr/>
            </p:nvSpPr>
            <p:spPr bwMode="auto">
              <a:xfrm>
                <a:off x="551" y="438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44"/>
              <p:cNvSpPr>
                <a:spLocks noChangeShapeType="1"/>
              </p:cNvSpPr>
              <p:nvPr/>
            </p:nvSpPr>
            <p:spPr bwMode="auto">
              <a:xfrm>
                <a:off x="551" y="69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0" name="Line 45"/>
              <p:cNvSpPr>
                <a:spLocks noChangeShapeType="1"/>
              </p:cNvSpPr>
              <p:nvPr/>
            </p:nvSpPr>
            <p:spPr bwMode="auto">
              <a:xfrm>
                <a:off x="551" y="927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1" name="Line 46"/>
              <p:cNvSpPr>
                <a:spLocks noChangeShapeType="1"/>
              </p:cNvSpPr>
              <p:nvPr/>
            </p:nvSpPr>
            <p:spPr bwMode="auto">
              <a:xfrm>
                <a:off x="551" y="11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47"/>
              <p:cNvSpPr>
                <a:spLocks noChangeShapeType="1"/>
              </p:cNvSpPr>
              <p:nvPr/>
            </p:nvSpPr>
            <p:spPr bwMode="auto">
              <a:xfrm>
                <a:off x="539" y="1440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3" name="Line 48"/>
              <p:cNvSpPr>
                <a:spLocks noChangeShapeType="1"/>
              </p:cNvSpPr>
              <p:nvPr/>
            </p:nvSpPr>
            <p:spPr bwMode="auto">
              <a:xfrm>
                <a:off x="551" y="1982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49"/>
              <p:cNvSpPr>
                <a:spLocks noChangeShapeType="1"/>
              </p:cNvSpPr>
              <p:nvPr/>
            </p:nvSpPr>
            <p:spPr bwMode="auto">
              <a:xfrm>
                <a:off x="539" y="2221"/>
                <a:ext cx="1" cy="456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Line 50"/>
              <p:cNvSpPr>
                <a:spLocks noChangeShapeType="1"/>
              </p:cNvSpPr>
              <p:nvPr/>
            </p:nvSpPr>
            <p:spPr bwMode="auto">
              <a:xfrm>
                <a:off x="1750" y="2221"/>
                <a:ext cx="1" cy="60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Text Box 51"/>
              <p:cNvSpPr>
                <a:spLocks noChangeArrowheads="1"/>
              </p:cNvSpPr>
              <p:nvPr/>
            </p:nvSpPr>
            <p:spPr bwMode="auto">
              <a:xfrm>
                <a:off x="1030" y="58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7" name="Text Box 52"/>
              <p:cNvSpPr>
                <a:spLocks noChangeArrowheads="1"/>
              </p:cNvSpPr>
              <p:nvPr/>
            </p:nvSpPr>
            <p:spPr bwMode="auto">
              <a:xfrm>
                <a:off x="1029" y="2263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…...</a:t>
                </a:r>
                <a:endParaRPr lang="zh-CN" altLang="en-US"/>
              </a:p>
            </p:txBody>
          </p:sp>
          <p:sp>
            <p:nvSpPr>
              <p:cNvPr id="11288" name="Text Box 53"/>
              <p:cNvSpPr>
                <a:spLocks noChangeArrowheads="1"/>
              </p:cNvSpPr>
              <p:nvPr/>
            </p:nvSpPr>
            <p:spPr bwMode="auto">
              <a:xfrm>
                <a:off x="0" y="489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1289" name="Text Box 54"/>
              <p:cNvSpPr>
                <a:spLocks noChangeArrowheads="1"/>
              </p:cNvSpPr>
              <p:nvPr/>
            </p:nvSpPr>
            <p:spPr bwMode="auto">
              <a:xfrm>
                <a:off x="0" y="146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2004</a:t>
                </a:r>
                <a:endParaRPr lang="zh-CN" altLang="en-US"/>
              </a:p>
            </p:txBody>
          </p:sp>
          <p:sp>
            <p:nvSpPr>
              <p:cNvPr id="11290" name="Text Box 55"/>
              <p:cNvSpPr>
                <a:spLocks noChangeArrowheads="1"/>
              </p:cNvSpPr>
              <p:nvPr/>
            </p:nvSpPr>
            <p:spPr bwMode="auto">
              <a:xfrm>
                <a:off x="0" y="194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2006</a:t>
                </a:r>
                <a:endParaRPr lang="zh-CN" altLang="en-US"/>
              </a:p>
            </p:txBody>
          </p:sp>
          <p:sp>
            <p:nvSpPr>
              <p:cNvPr id="11291" name="Text Box 56"/>
              <p:cNvSpPr>
                <a:spLocks noChangeArrowheads="1"/>
              </p:cNvSpPr>
              <p:nvPr/>
            </p:nvSpPr>
            <p:spPr bwMode="auto">
              <a:xfrm>
                <a:off x="0" y="17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2005</a:t>
                </a:r>
                <a:endParaRPr lang="zh-CN" altLang="en-US"/>
              </a:p>
            </p:txBody>
          </p:sp>
          <p:sp>
            <p:nvSpPr>
              <p:cNvPr id="11292" name="Line 57"/>
              <p:cNvSpPr>
                <a:spLocks noChangeShapeType="1"/>
              </p:cNvSpPr>
              <p:nvPr/>
            </p:nvSpPr>
            <p:spPr bwMode="auto">
              <a:xfrm>
                <a:off x="551" y="1704"/>
                <a:ext cx="1211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58"/>
              <p:cNvSpPr>
                <a:spLocks noChangeShapeType="1"/>
              </p:cNvSpPr>
              <p:nvPr/>
            </p:nvSpPr>
            <p:spPr bwMode="auto">
              <a:xfrm flipH="1">
                <a:off x="1740" y="442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Text Box 59"/>
              <p:cNvSpPr>
                <a:spLocks noChangeArrowheads="1"/>
              </p:cNvSpPr>
              <p:nvPr/>
            </p:nvSpPr>
            <p:spPr bwMode="auto">
              <a:xfrm>
                <a:off x="1922" y="28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整型变量</a:t>
                </a:r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i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5" name="Text Box 60"/>
              <p:cNvSpPr>
                <a:spLocks noChangeArrowheads="1"/>
              </p:cNvSpPr>
              <p:nvPr/>
            </p:nvSpPr>
            <p:spPr bwMode="auto">
              <a:xfrm>
                <a:off x="940" y="4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FF"/>
                    </a:solidFill>
                    <a:sym typeface="Arial" pitchFamily="34" charset="0"/>
                  </a:rPr>
                  <a:t>10</a:t>
                </a:r>
                <a:endParaRPr lang="zh-CN" altLang="en-US"/>
              </a:p>
            </p:txBody>
          </p:sp>
          <p:sp>
            <p:nvSpPr>
              <p:cNvPr id="11296" name="Line 61"/>
              <p:cNvSpPr>
                <a:spLocks noChangeShapeType="1"/>
              </p:cNvSpPr>
              <p:nvPr/>
            </p:nvSpPr>
            <p:spPr bwMode="auto">
              <a:xfrm flipH="1">
                <a:off x="1764" y="1438"/>
                <a:ext cx="228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Text Box 62"/>
              <p:cNvSpPr>
                <a:spLocks noChangeArrowheads="1"/>
              </p:cNvSpPr>
              <p:nvPr/>
            </p:nvSpPr>
            <p:spPr bwMode="auto">
              <a:xfrm>
                <a:off x="1946" y="1284"/>
                <a:ext cx="11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7A77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accent2"/>
                    </a:solidFill>
                    <a:sym typeface="Arial" pitchFamily="34" charset="0"/>
                  </a:rPr>
                  <a:t>i</a:t>
                </a:r>
                <a:r>
                  <a:rPr lang="en-US">
                    <a:solidFill>
                      <a:schemeClr val="accent2"/>
                    </a:solidFill>
                    <a:sym typeface="Arial" pitchFamily="34" charset="0"/>
                  </a:rPr>
                  <a:t>_pointer</a:t>
                </a:r>
                <a:endParaRPr lang="en-US" sz="2000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1298" name="Text Box 63"/>
              <p:cNvSpPr>
                <a:spLocks noChangeArrowheads="1"/>
              </p:cNvSpPr>
              <p:nvPr/>
            </p:nvSpPr>
            <p:spPr bwMode="auto">
              <a:xfrm>
                <a:off x="0" y="73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2001</a:t>
                </a:r>
                <a:endParaRPr lang="zh-CN" altLang="en-US"/>
              </a:p>
            </p:txBody>
          </p:sp>
          <p:sp>
            <p:nvSpPr>
              <p:cNvPr id="11299" name="Text Box 64"/>
              <p:cNvSpPr>
                <a:spLocks noChangeArrowheads="1"/>
              </p:cNvSpPr>
              <p:nvPr/>
            </p:nvSpPr>
            <p:spPr bwMode="auto">
              <a:xfrm>
                <a:off x="0" y="97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2002</a:t>
                </a:r>
                <a:endParaRPr lang="zh-CN" altLang="en-US"/>
              </a:p>
            </p:txBody>
          </p:sp>
          <p:sp>
            <p:nvSpPr>
              <p:cNvPr id="11300" name="Text Box 65"/>
              <p:cNvSpPr>
                <a:spLocks noChangeArrowheads="1"/>
              </p:cNvSpPr>
              <p:nvPr/>
            </p:nvSpPr>
            <p:spPr bwMode="auto">
              <a:xfrm>
                <a:off x="0" y="121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2003</a:t>
                </a:r>
                <a:endParaRPr lang="zh-CN" altLang="en-US"/>
              </a:p>
            </p:txBody>
          </p:sp>
        </p:grpSp>
        <p:sp>
          <p:nvSpPr>
            <p:cNvPr id="11301" name="Text Box 66"/>
            <p:cNvSpPr>
              <a:spLocks noChangeArrowheads="1"/>
            </p:cNvSpPr>
            <p:nvPr/>
          </p:nvSpPr>
          <p:spPr bwMode="auto">
            <a:xfrm>
              <a:off x="1068" y="145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02" name="AutoShape 67"/>
            <p:cNvSpPr>
              <a:spLocks/>
            </p:cNvSpPr>
            <p:nvPr/>
          </p:nvSpPr>
          <p:spPr bwMode="auto">
            <a:xfrm>
              <a:off x="2222" y="1609"/>
              <a:ext cx="1051" cy="354"/>
            </a:xfrm>
            <a:prstGeom prst="wedgeEllipseCallout">
              <a:avLst>
                <a:gd name="adj1" fmla="val -50954"/>
                <a:gd name="adj2" fmla="val -74569"/>
              </a:avLst>
            </a:prstGeom>
            <a:noFill/>
            <a:ln w="38100" cmpd="sng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007A77"/>
                  </a:solidFill>
                  <a:sym typeface="Arial" pitchFamily="34" charset="0"/>
                </a:rPr>
                <a:t>指针变量</a:t>
              </a:r>
              <a:endParaRPr lang="zh-CN" altLang="en-US"/>
            </a:p>
          </p:txBody>
        </p:sp>
        <p:grpSp>
          <p:nvGrpSpPr>
            <p:cNvPr id="11303" name="Group 68"/>
            <p:cNvGrpSpPr>
              <a:grpSpLocks/>
            </p:cNvGrpSpPr>
            <p:nvPr/>
          </p:nvGrpSpPr>
          <p:grpSpPr bwMode="auto">
            <a:xfrm>
              <a:off x="0" y="471"/>
              <a:ext cx="588" cy="1101"/>
              <a:chOff x="0" y="0"/>
              <a:chExt cx="588" cy="1101"/>
            </a:xfrm>
          </p:grpSpPr>
          <p:grpSp>
            <p:nvGrpSpPr>
              <p:cNvPr id="11304" name="Group 69"/>
              <p:cNvGrpSpPr>
                <a:grpSpLocks/>
              </p:cNvGrpSpPr>
              <p:nvPr/>
            </p:nvGrpSpPr>
            <p:grpSpPr bwMode="auto">
              <a:xfrm>
                <a:off x="0" y="144"/>
                <a:ext cx="168" cy="957"/>
                <a:chOff x="0" y="0"/>
                <a:chExt cx="168" cy="957"/>
              </a:xfrm>
            </p:grpSpPr>
            <p:sp>
              <p:nvSpPr>
                <p:cNvPr id="113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2" y="0"/>
                  <a:ext cx="156" cy="1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arrow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6" name="Line 7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957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07" name="Line 72"/>
                <p:cNvSpPr>
                  <a:spLocks noChangeShapeType="1"/>
                </p:cNvSpPr>
                <p:nvPr/>
              </p:nvSpPr>
              <p:spPr bwMode="auto">
                <a:xfrm>
                  <a:off x="0" y="950"/>
                  <a:ext cx="168" cy="0"/>
                </a:xfrm>
                <a:prstGeom prst="line">
                  <a:avLst/>
                </a:prstGeom>
                <a:noFill/>
                <a:ln w="38100" cmpd="sng">
                  <a:solidFill>
                    <a:srgbClr val="339933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Freeform 73"/>
              <p:cNvSpPr>
                <a:spLocks/>
              </p:cNvSpPr>
              <p:nvPr/>
            </p:nvSpPr>
            <p:spPr bwMode="auto">
              <a:xfrm>
                <a:off x="162" y="0"/>
                <a:ext cx="426" cy="279"/>
              </a:xfrm>
              <a:custGeom>
                <a:avLst/>
                <a:gdLst>
                  <a:gd name="T0" fmla="*/ 294 w 426"/>
                  <a:gd name="T1" fmla="*/ 24 h 279"/>
                  <a:gd name="T2" fmla="*/ 18 w 426"/>
                  <a:gd name="T3" fmla="*/ 36 h 279"/>
                  <a:gd name="T4" fmla="*/ 18 w 426"/>
                  <a:gd name="T5" fmla="*/ 144 h 279"/>
                  <a:gd name="T6" fmla="*/ 42 w 426"/>
                  <a:gd name="T7" fmla="*/ 216 h 279"/>
                  <a:gd name="T8" fmla="*/ 258 w 426"/>
                  <a:gd name="T9" fmla="*/ 276 h 279"/>
                  <a:gd name="T10" fmla="*/ 402 w 426"/>
                  <a:gd name="T11" fmla="*/ 240 h 279"/>
                  <a:gd name="T12" fmla="*/ 426 w 426"/>
                  <a:gd name="T13" fmla="*/ 168 h 279"/>
                  <a:gd name="T14" fmla="*/ 342 w 426"/>
                  <a:gd name="T15" fmla="*/ 48 h 279"/>
                  <a:gd name="T16" fmla="*/ 294 w 426"/>
                  <a:gd name="T17" fmla="*/ 24 h 279"/>
                  <a:gd name="T18" fmla="*/ 0 w 426"/>
                  <a:gd name="T19" fmla="*/ 0 h 279"/>
                  <a:gd name="T20" fmla="*/ 426 w 426"/>
                  <a:gd name="T2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426" h="279">
                    <a:moveTo>
                      <a:pt x="294" y="24"/>
                    </a:moveTo>
                    <a:cubicBezTo>
                      <a:pt x="200" y="11"/>
                      <a:pt x="110" y="5"/>
                      <a:pt x="18" y="36"/>
                    </a:cubicBezTo>
                    <a:cubicBezTo>
                      <a:pt x="0" y="89"/>
                      <a:pt x="0" y="72"/>
                      <a:pt x="18" y="144"/>
                    </a:cubicBezTo>
                    <a:cubicBezTo>
                      <a:pt x="24" y="169"/>
                      <a:pt x="18" y="208"/>
                      <a:pt x="42" y="216"/>
                    </a:cubicBezTo>
                    <a:cubicBezTo>
                      <a:pt x="115" y="240"/>
                      <a:pt x="182" y="261"/>
                      <a:pt x="258" y="276"/>
                    </a:cubicBezTo>
                    <a:cubicBezTo>
                      <a:pt x="276" y="274"/>
                      <a:pt x="377" y="279"/>
                      <a:pt x="402" y="240"/>
                    </a:cubicBezTo>
                    <a:cubicBezTo>
                      <a:pt x="415" y="219"/>
                      <a:pt x="426" y="168"/>
                      <a:pt x="426" y="168"/>
                    </a:cubicBezTo>
                    <a:cubicBezTo>
                      <a:pt x="405" y="104"/>
                      <a:pt x="409" y="70"/>
                      <a:pt x="342" y="48"/>
                    </a:cubicBezTo>
                    <a:cubicBezTo>
                      <a:pt x="326" y="0"/>
                      <a:pt x="342" y="8"/>
                      <a:pt x="294" y="2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09" name="Rectangle 74"/>
          <p:cNvSpPr>
            <a:spLocks/>
          </p:cNvSpPr>
          <p:nvPr/>
        </p:nvSpPr>
        <p:spPr bwMode="auto">
          <a:xfrm>
            <a:off x="539750" y="5383213"/>
            <a:ext cx="8424863" cy="122713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指针变量，它的内容是地址常量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r>
              <a:rPr lang="zh-CN" altLang="en-US">
                <a:solidFill>
                  <a:srgbClr val="339933"/>
                </a:solidFill>
                <a:sym typeface="Arial" pitchFamily="34" charset="0"/>
              </a:rPr>
              <a:t>*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指针的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目标变量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，它的内容是数据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10)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accent2"/>
                </a:solidFill>
                <a:sym typeface="Arial" pitchFamily="34" charset="0"/>
              </a:rPr>
              <a:t>&amp;i_pointer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</a:t>
            </a:r>
            <a:r>
              <a:rPr lang="zh-CN" alt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指针变量占用内存的地址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.(</a:t>
            </a:r>
            <a:r>
              <a:rPr lang="zh-CN" alt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图中，</a:t>
            </a:r>
            <a:r>
              <a:rPr lang="en-US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2004)</a:t>
            </a:r>
            <a:endParaRPr lang="zh-CN" altLang="en-US">
              <a:solidFill>
                <a:srgbClr val="C00000"/>
              </a:solidFill>
              <a:sym typeface="Arial" pitchFamily="34" charset="0"/>
            </a:endParaRPr>
          </a:p>
        </p:txBody>
      </p:sp>
      <p:grpSp>
        <p:nvGrpSpPr>
          <p:cNvPr id="11310" name="Group 75"/>
          <p:cNvGrpSpPr>
            <a:grpSpLocks/>
          </p:cNvGrpSpPr>
          <p:nvPr/>
        </p:nvGrpSpPr>
        <p:grpSpPr bwMode="auto">
          <a:xfrm>
            <a:off x="5435422" y="4233863"/>
            <a:ext cx="3554591" cy="850900"/>
            <a:chOff x="-52" y="0"/>
            <a:chExt cx="2525" cy="761"/>
          </a:xfrm>
        </p:grpSpPr>
        <p:sp>
          <p:nvSpPr>
            <p:cNvPr id="11311" name="Rectangle 76"/>
            <p:cNvSpPr>
              <a:spLocks noChangeArrowheads="1"/>
            </p:cNvSpPr>
            <p:nvPr/>
          </p:nvSpPr>
          <p:spPr bwMode="auto">
            <a:xfrm>
              <a:off x="768" y="285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  <p:sp>
          <p:nvSpPr>
            <p:cNvPr id="11312" name="Rectangle 77"/>
            <p:cNvSpPr>
              <a:spLocks noChangeArrowheads="1"/>
            </p:cNvSpPr>
            <p:nvPr/>
          </p:nvSpPr>
          <p:spPr bwMode="auto">
            <a:xfrm>
              <a:off x="1786" y="270"/>
              <a:ext cx="611" cy="25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10</a:t>
              </a:r>
              <a:endParaRPr lang="zh-CN" altLang="en-US"/>
            </a:p>
          </p:txBody>
        </p:sp>
        <p:sp>
          <p:nvSpPr>
            <p:cNvPr id="11313" name="Line 78"/>
            <p:cNvSpPr>
              <a:spLocks noChangeShapeType="1"/>
            </p:cNvSpPr>
            <p:nvPr/>
          </p:nvSpPr>
          <p:spPr bwMode="auto">
            <a:xfrm>
              <a:off x="1379" y="418"/>
              <a:ext cx="41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Text Box 79"/>
            <p:cNvSpPr>
              <a:spLocks noChangeArrowheads="1"/>
            </p:cNvSpPr>
            <p:nvPr/>
          </p:nvSpPr>
          <p:spPr bwMode="auto">
            <a:xfrm>
              <a:off x="722" y="26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00FF"/>
                  </a:solidFill>
                  <a:sym typeface="Arial" pitchFamily="34" charset="0"/>
                </a:rPr>
                <a:t>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5" name="Text Box 80"/>
            <p:cNvSpPr>
              <a:spLocks noChangeArrowheads="1"/>
            </p:cNvSpPr>
            <p:nvPr/>
          </p:nvSpPr>
          <p:spPr bwMode="auto">
            <a:xfrm>
              <a:off x="1701" y="0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339933"/>
                  </a:solidFill>
                  <a:sym typeface="Arial" pitchFamily="34" charset="0"/>
                </a:rPr>
                <a:t>*i_pointer</a:t>
              </a:r>
              <a:endParaRPr lang="en-US" sz="200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6" name="Text Box 81"/>
            <p:cNvSpPr>
              <a:spLocks noChangeArrowheads="1"/>
            </p:cNvSpPr>
            <p:nvPr/>
          </p:nvSpPr>
          <p:spPr bwMode="auto">
            <a:xfrm>
              <a:off x="-52" y="28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sym typeface="Arial" pitchFamily="34" charset="0"/>
                </a:rPr>
                <a:t>&amp;</a:t>
              </a:r>
              <a:r>
                <a:rPr lang="en-US" sz="2000" dirty="0" err="1">
                  <a:solidFill>
                    <a:schemeClr val="accent2"/>
                  </a:solidFill>
                  <a:sym typeface="Arial" pitchFamily="34" charset="0"/>
                </a:rPr>
                <a:t>i_pointer</a:t>
              </a:r>
              <a:endParaRPr lang="en-US" sz="2000" dirty="0">
                <a:solidFill>
                  <a:srgbClr val="007A77"/>
                </a:solidFill>
                <a:sym typeface="Arial" pitchFamily="34" charset="0"/>
              </a:endParaRPr>
            </a:p>
          </p:txBody>
        </p:sp>
        <p:sp>
          <p:nvSpPr>
            <p:cNvPr id="11317" name="Text Box 82"/>
            <p:cNvSpPr>
              <a:spLocks noChangeArrowheads="1"/>
            </p:cNvSpPr>
            <p:nvPr/>
          </p:nvSpPr>
          <p:spPr bwMode="auto">
            <a:xfrm>
              <a:off x="2028" y="511"/>
              <a:ext cx="1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007A77"/>
                  </a:solidFill>
                  <a:sym typeface="Arial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11318" name="Rectangle 84"/>
          <p:cNvSpPr>
            <a:spLocks/>
          </p:cNvSpPr>
          <p:nvPr/>
        </p:nvSpPr>
        <p:spPr bwMode="auto">
          <a:xfrm>
            <a:off x="4787900" y="2765425"/>
            <a:ext cx="3598863" cy="10445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Arial" pitchFamily="34" charset="0"/>
              </a:rPr>
              <a:t>int i, *i_pointer;</a:t>
            </a:r>
            <a:endParaRPr lang="en-US" sz="2000">
              <a:solidFill>
                <a:srgbClr val="0000FF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&amp;(*i_pointer)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i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*i_pointer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 =</a:t>
            </a:r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    </a:t>
            </a:r>
            <a:r>
              <a:rPr lang="en-US" sz="2000">
                <a:solidFill>
                  <a:srgbClr val="669900"/>
                </a:solidFill>
                <a:sym typeface="Arial" pitchFamily="34" charset="0"/>
              </a:rPr>
              <a:t>*(&amp;i)</a:t>
            </a:r>
            <a:endParaRPr lang="zh-CN" altLang="en-US" sz="2000"/>
          </a:p>
        </p:txBody>
      </p:sp>
      <p:sp>
        <p:nvSpPr>
          <p:cNvPr id="11319" name="Rectangle 86"/>
          <p:cNvSpPr>
            <a:spLocks noChangeArrowheads="1"/>
          </p:cNvSpPr>
          <p:nvPr/>
        </p:nvSpPr>
        <p:spPr bwMode="auto">
          <a:xfrm>
            <a:off x="107950" y="44450"/>
            <a:ext cx="3600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　</a:t>
            </a:r>
            <a:r>
              <a:rPr 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&amp;</a:t>
            </a: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与＊运算符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4137925" y="2708950"/>
            <a:ext cx="2045" cy="12570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bldLvl="5" autoUpdateAnimBg="0"/>
      <p:bldP spid="11309" grpId="0" bldLvl="0" animBg="1" autoUpdateAnimBg="0"/>
      <p:bldP spid="1131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2291" name="Text Box 10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2292" name="Freeform 11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298450" y="549275"/>
            <a:ext cx="85312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使用变量名存取变量值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b="1">
                <a:solidFill>
                  <a:srgbClr val="008000"/>
                </a:solidFill>
                <a:latin typeface="Arial" pitchFamily="34" charset="0"/>
                <a:sym typeface="Arial" pitchFamily="34" charset="0"/>
              </a:rPr>
              <a:t>间接访问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通过指针访问变量。即通过存放变量地址的变量去访问变量。</a:t>
            </a:r>
          </a:p>
        </p:txBody>
      </p:sp>
      <p:sp>
        <p:nvSpPr>
          <p:cNvPr id="12294" name="Text Box 16"/>
          <p:cNvSpPr>
            <a:spLocks noChangeArrowheads="1"/>
          </p:cNvSpPr>
          <p:nvPr/>
        </p:nvSpPr>
        <p:spPr bwMode="auto">
          <a:xfrm>
            <a:off x="5057775" y="2035175"/>
            <a:ext cx="3987800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i=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3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295" name="Group 17"/>
          <p:cNvGrpSpPr>
            <a:grpSpLocks/>
          </p:cNvGrpSpPr>
          <p:nvPr/>
        </p:nvGrpSpPr>
        <p:grpSpPr bwMode="auto">
          <a:xfrm>
            <a:off x="604838" y="1889125"/>
            <a:ext cx="4948237" cy="4625975"/>
            <a:chOff x="0" y="0"/>
            <a:chExt cx="3117" cy="2914"/>
          </a:xfrm>
        </p:grpSpPr>
        <p:grpSp>
          <p:nvGrpSpPr>
            <p:cNvPr id="12296" name="Group 18"/>
            <p:cNvGrpSpPr>
              <a:grpSpLocks/>
            </p:cNvGrpSpPr>
            <p:nvPr/>
          </p:nvGrpSpPr>
          <p:grpSpPr bwMode="auto">
            <a:xfrm>
              <a:off x="0" y="0"/>
              <a:ext cx="3117" cy="2914"/>
              <a:chOff x="0" y="0"/>
              <a:chExt cx="3117" cy="2914"/>
            </a:xfrm>
          </p:grpSpPr>
          <p:sp>
            <p:nvSpPr>
              <p:cNvPr id="12297" name="AutoShape 19"/>
              <p:cNvSpPr>
                <a:spLocks/>
              </p:cNvSpPr>
              <p:nvPr/>
            </p:nvSpPr>
            <p:spPr bwMode="auto">
              <a:xfrm>
                <a:off x="2066" y="1741"/>
                <a:ext cx="1051" cy="354"/>
              </a:xfrm>
              <a:prstGeom prst="wedgeEllipseCallout">
                <a:avLst>
                  <a:gd name="adj1" fmla="val -50954"/>
                  <a:gd name="adj2" fmla="val -74569"/>
                </a:avLst>
              </a:prstGeom>
              <a:noFill/>
              <a:ln w="38100" cmpd="sng">
                <a:solidFill>
                  <a:srgbClr val="FF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rgbClr val="008000"/>
                    </a:solidFill>
                    <a:sym typeface="Arial" pitchFamily="34" charset="0"/>
                  </a:rPr>
                  <a:t>指针变量</a:t>
                </a:r>
                <a:endParaRPr lang="zh-CN" altLang="en-US"/>
              </a:p>
            </p:txBody>
          </p:sp>
          <p:grpSp>
            <p:nvGrpSpPr>
              <p:cNvPr id="12298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3067" cy="2914"/>
                <a:chOff x="0" y="0"/>
                <a:chExt cx="3067" cy="2914"/>
              </a:xfrm>
            </p:grpSpPr>
            <p:grpSp>
              <p:nvGrpSpPr>
                <p:cNvPr id="12299" name="Group 2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67" cy="2914"/>
                  <a:chOff x="0" y="0"/>
                  <a:chExt cx="3067" cy="2914"/>
                </a:xfrm>
              </p:grpSpPr>
              <p:sp>
                <p:nvSpPr>
                  <p:cNvPr id="12300" name="Freeform 22"/>
                  <p:cNvSpPr>
                    <a:spLocks/>
                  </p:cNvSpPr>
                  <p:nvPr/>
                </p:nvSpPr>
                <p:spPr bwMode="auto">
                  <a:xfrm>
                    <a:off x="539" y="2558"/>
                    <a:ext cx="1211" cy="356"/>
                  </a:xfrm>
                  <a:custGeom>
                    <a:avLst/>
                    <a:gdLst>
                      <a:gd name="T0" fmla="*/ 0 w 1211"/>
                      <a:gd name="T1" fmla="*/ 163 h 456"/>
                      <a:gd name="T2" fmla="*/ 500 w 1211"/>
                      <a:gd name="T3" fmla="*/ 41 h 456"/>
                      <a:gd name="T4" fmla="*/ 1089 w 1211"/>
                      <a:gd name="T5" fmla="*/ 408 h 456"/>
                      <a:gd name="T6" fmla="*/ 1211 w 1211"/>
                      <a:gd name="T7" fmla="*/ 330 h 456"/>
                      <a:gd name="T8" fmla="*/ 0 w 1211"/>
                      <a:gd name="T9" fmla="*/ 0 h 456"/>
                      <a:gd name="T10" fmla="*/ 1211 w 1211"/>
                      <a:gd name="T11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1" name="Freeform 23"/>
                  <p:cNvSpPr>
                    <a:spLocks/>
                  </p:cNvSpPr>
                  <p:nvPr/>
                </p:nvSpPr>
                <p:spPr bwMode="auto">
                  <a:xfrm>
                    <a:off x="540" y="2212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w 1212"/>
                      <a:gd name="T21" fmla="*/ 0 h 672"/>
                      <a:gd name="T22" fmla="*/ 1212 w 1212"/>
                      <a:gd name="T23" fmla="*/ 672 h 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T20" t="T21" r="T22" b="T2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0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0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438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69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927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1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1440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982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39" y="2221"/>
                    <a:ext cx="1" cy="456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50" y="2221"/>
                    <a:ext cx="1" cy="60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Text Box 33"/>
                  <p:cNvSpPr>
                    <a:spLocks noChangeArrowheads="1"/>
                  </p:cNvSpPr>
                  <p:nvPr/>
                </p:nvSpPr>
                <p:spPr bwMode="auto">
                  <a:xfrm>
                    <a:off x="1030" y="58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2" name="Text Box 34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263"/>
                    <a:ext cx="308" cy="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…...</a:t>
                    </a:r>
                    <a:endParaRPr lang="zh-CN" altLang="en-US"/>
                  </a:p>
                </p:txBody>
              </p:sp>
              <p:sp>
                <p:nvSpPr>
                  <p:cNvPr id="12313" name="Text Box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75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2000</a:t>
                    </a:r>
                    <a:endParaRPr lang="zh-CN" altLang="en-US"/>
                  </a:p>
                </p:txBody>
              </p:sp>
              <p:sp>
                <p:nvSpPr>
                  <p:cNvPr id="12314" name="Text Box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6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2004</a:t>
                    </a:r>
                    <a:endParaRPr lang="zh-CN" altLang="en-US"/>
                  </a:p>
                </p:txBody>
              </p:sp>
              <p:sp>
                <p:nvSpPr>
                  <p:cNvPr id="12315" name="Text Box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93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2006</a:t>
                    </a:r>
                    <a:endParaRPr lang="zh-CN" altLang="en-US"/>
                  </a:p>
                </p:txBody>
              </p:sp>
              <p:sp>
                <p:nvSpPr>
                  <p:cNvPr id="12316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89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2005</a:t>
                    </a:r>
                    <a:endParaRPr lang="zh-CN" altLang="en-US"/>
                  </a:p>
                </p:txBody>
              </p:sp>
              <p:sp>
                <p:nvSpPr>
                  <p:cNvPr id="1231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51" y="1704"/>
                    <a:ext cx="1211" cy="1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0" y="521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9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922" y="367"/>
                    <a:ext cx="8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整型变量</a:t>
                    </a:r>
                    <a:r>
                      <a:rPr lang="en-US">
                        <a:solidFill>
                          <a:srgbClr val="0000FF"/>
                        </a:solidFill>
                        <a:sym typeface="Arial" pitchFamily="34" charset="0"/>
                      </a:rPr>
                      <a:t>i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0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4" y="1570"/>
                    <a:ext cx="228" cy="1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1416"/>
                    <a:ext cx="11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b="1">
                        <a:solidFill>
                          <a:srgbClr val="008000"/>
                        </a:solidFill>
                        <a:sym typeface="Arial" pitchFamily="34" charset="0"/>
                      </a:rPr>
                      <a:t>变量</a:t>
                    </a:r>
                    <a:r>
                      <a:rPr lang="en-US" sz="2000">
                        <a:solidFill>
                          <a:schemeClr val="accent2"/>
                        </a:solidFill>
                        <a:sym typeface="Arial" pitchFamily="34" charset="0"/>
                      </a:rPr>
                      <a:t>i</a:t>
                    </a:r>
                    <a:r>
                      <a:rPr lang="en-US">
                        <a:solidFill>
                          <a:schemeClr val="accent2"/>
                        </a:solidFill>
                        <a:sym typeface="Arial" pitchFamily="34" charset="0"/>
                      </a:rPr>
                      <a:t>_pointer</a:t>
                    </a:r>
                    <a:endParaRPr lang="en-US" sz="2000">
                      <a:solidFill>
                        <a:srgbClr val="007A77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12322" name="Text Box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2001</a:t>
                    </a:r>
                    <a:endParaRPr lang="zh-CN" altLang="en-US"/>
                  </a:p>
                </p:txBody>
              </p:sp>
              <p:sp>
                <p:nvSpPr>
                  <p:cNvPr id="12323" name="Text Box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1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2002</a:t>
                    </a:r>
                    <a:endParaRPr lang="zh-CN" altLang="en-US"/>
                  </a:p>
                </p:txBody>
              </p:sp>
              <p:sp>
                <p:nvSpPr>
                  <p:cNvPr id="12324" name="Text Box 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03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007A77"/>
                        </a:solidFill>
                        <a:sym typeface="Arial" pitchFamily="34" charset="0"/>
                      </a:rPr>
                      <a:t>2003</a:t>
                    </a:r>
                    <a:endParaRPr lang="zh-CN" altLang="en-US"/>
                  </a:p>
                </p:txBody>
              </p:sp>
            </p:grpSp>
            <p:sp>
              <p:nvSpPr>
                <p:cNvPr id="12325" name="Oval 48"/>
                <p:cNvSpPr>
                  <a:spLocks/>
                </p:cNvSpPr>
                <p:nvPr/>
              </p:nvSpPr>
              <p:spPr bwMode="auto">
                <a:xfrm>
                  <a:off x="3" y="475"/>
                  <a:ext cx="420" cy="240"/>
                </a:xfrm>
                <a:prstGeom prst="ellipse">
                  <a:avLst/>
                </a:pr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>
                    <a:solidFill>
                      <a:srgbClr val="007A77"/>
                    </a:solidFill>
                    <a:sym typeface="Arial" pitchFamily="34" charset="0"/>
                  </a:endParaRPr>
                </a:p>
              </p:txBody>
            </p:sp>
          </p:grpSp>
        </p:grpSp>
        <p:sp>
          <p:nvSpPr>
            <p:cNvPr id="12326" name="Text Box 49"/>
            <p:cNvSpPr>
              <a:spLocks noChangeArrowheads="1"/>
            </p:cNvSpPr>
            <p:nvPr/>
          </p:nvSpPr>
          <p:spPr bwMode="auto">
            <a:xfrm>
              <a:off x="912" y="142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sym typeface="Arial" pitchFamily="34" charset="0"/>
                </a:rPr>
                <a:t>2000</a:t>
              </a:r>
              <a:endParaRPr lang="zh-CN" altLang="en-US"/>
            </a:p>
          </p:txBody>
        </p:sp>
      </p:grpSp>
      <p:sp>
        <p:nvSpPr>
          <p:cNvPr id="12327" name="Text Box 50"/>
          <p:cNvSpPr>
            <a:spLocks noChangeArrowheads="1"/>
          </p:cNvSpPr>
          <p:nvPr/>
        </p:nvSpPr>
        <p:spPr bwMode="auto">
          <a:xfrm>
            <a:off x="2227263" y="2571750"/>
            <a:ext cx="307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  <a:sym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2328" name="Text Box 51"/>
          <p:cNvSpPr>
            <a:spLocks noChangeArrowheads="1"/>
          </p:cNvSpPr>
          <p:nvPr/>
        </p:nvSpPr>
        <p:spPr bwMode="auto">
          <a:xfrm>
            <a:off x="3532188" y="5349875"/>
            <a:ext cx="5307012" cy="495300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>
                <a:solidFill>
                  <a:srgbClr val="007A77"/>
                </a:solidFill>
                <a:sym typeface="Arial" pitchFamily="34" charset="0"/>
              </a:rPr>
              <a:t>     *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i_pointer=</a:t>
            </a:r>
            <a:r>
              <a:rPr lang="en-US">
                <a:solidFill>
                  <a:srgbClr val="FF9900"/>
                </a:solidFill>
                <a:sym typeface="Arial" pitchFamily="34" charset="0"/>
              </a:rPr>
              <a:t>20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        </a:t>
            </a:r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-----</a:t>
            </a:r>
            <a:r>
              <a:rPr lang="zh-CN" altLang="en-US">
                <a:solidFill>
                  <a:srgbClr val="FF99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29" name="Oval 52"/>
          <p:cNvSpPr>
            <a:spLocks/>
          </p:cNvSpPr>
          <p:nvPr/>
        </p:nvSpPr>
        <p:spPr bwMode="auto">
          <a:xfrm>
            <a:off x="2057400" y="4143375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2332" name="Line 55"/>
          <p:cNvSpPr>
            <a:spLocks noChangeShapeType="1"/>
          </p:cNvSpPr>
          <p:nvPr/>
        </p:nvSpPr>
        <p:spPr bwMode="auto">
          <a:xfrm flipV="1">
            <a:off x="5867400" y="2928938"/>
            <a:ext cx="0" cy="243840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3" name="Text Box 56"/>
          <p:cNvSpPr>
            <a:spLocks noChangeArrowheads="1"/>
          </p:cNvSpPr>
          <p:nvPr/>
        </p:nvSpPr>
        <p:spPr bwMode="auto">
          <a:xfrm>
            <a:off x="2106613" y="2571750"/>
            <a:ext cx="43497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9900"/>
                </a:solidFill>
                <a:sym typeface="Arial" pitchFamily="34" charset="0"/>
              </a:rPr>
              <a:t>20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grpSp>
        <p:nvGrpSpPr>
          <p:cNvPr id="12334" name="Group 57"/>
          <p:cNvGrpSpPr>
            <a:grpSpLocks/>
          </p:cNvGrpSpPr>
          <p:nvPr/>
        </p:nvGrpSpPr>
        <p:grpSpPr bwMode="auto">
          <a:xfrm>
            <a:off x="2781300" y="2471738"/>
            <a:ext cx="3371850" cy="385762"/>
            <a:chOff x="0" y="0"/>
            <a:chExt cx="2124" cy="243"/>
          </a:xfrm>
        </p:grpSpPr>
        <p:sp>
          <p:nvSpPr>
            <p:cNvPr id="12335" name="Line 58"/>
            <p:cNvSpPr>
              <a:spLocks noChangeShapeType="1"/>
            </p:cNvSpPr>
            <p:nvPr/>
          </p:nvSpPr>
          <p:spPr bwMode="auto">
            <a:xfrm>
              <a:off x="2113" y="0"/>
              <a:ext cx="5" cy="243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6" name="Line 59"/>
            <p:cNvSpPr>
              <a:spLocks noChangeShapeType="1"/>
            </p:cNvSpPr>
            <p:nvPr/>
          </p:nvSpPr>
          <p:spPr bwMode="auto">
            <a:xfrm flipH="1">
              <a:off x="0" y="243"/>
              <a:ext cx="2124" cy="1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2337" name="Line 60"/>
          <p:cNvSpPr>
            <a:spLocks noChangeShapeType="1"/>
          </p:cNvSpPr>
          <p:nvPr/>
        </p:nvSpPr>
        <p:spPr bwMode="auto">
          <a:xfrm flipH="1">
            <a:off x="2786063" y="2928938"/>
            <a:ext cx="30480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38" name="Rectangle 68"/>
          <p:cNvSpPr>
            <a:spLocks noChangeArrowheads="1"/>
          </p:cNvSpPr>
          <p:nvPr/>
        </p:nvSpPr>
        <p:spPr bwMode="auto">
          <a:xfrm>
            <a:off x="0" y="44450"/>
            <a:ext cx="42497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</a:pPr>
            <a:r>
              <a:rPr lang="zh-CN" altLang="en-US" sz="2800" b="1">
                <a:solidFill>
                  <a:srgbClr val="9900CC"/>
                </a:solidFill>
                <a:latin typeface="Arial" pitchFamily="34" charset="0"/>
                <a:sym typeface="Arial" pitchFamily="34" charset="0"/>
              </a:rPr>
              <a:t>直接访问与间接访问</a:t>
            </a:r>
            <a:endParaRPr lang="zh-CN" altLang="en-US"/>
          </a:p>
        </p:txBody>
      </p:sp>
      <p:sp>
        <p:nvSpPr>
          <p:cNvPr id="12339" name="圆角矩形 1"/>
          <p:cNvSpPr>
            <a:spLocks/>
          </p:cNvSpPr>
          <p:nvPr/>
        </p:nvSpPr>
        <p:spPr bwMode="auto">
          <a:xfrm>
            <a:off x="6184900" y="3222625"/>
            <a:ext cx="220345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0114" y="2833688"/>
            <a:ext cx="1807286" cy="1547812"/>
            <a:chOff x="250114" y="2833688"/>
            <a:chExt cx="1807286" cy="1547812"/>
          </a:xfrm>
        </p:grpSpPr>
        <p:sp>
          <p:nvSpPr>
            <p:cNvPr id="12330" name="Line 53"/>
            <p:cNvSpPr>
              <a:spLocks noChangeShapeType="1"/>
            </p:cNvSpPr>
            <p:nvPr/>
          </p:nvSpPr>
          <p:spPr bwMode="auto">
            <a:xfrm flipH="1">
              <a:off x="251700" y="4357688"/>
              <a:ext cx="1805700" cy="23812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1" name="Line 54"/>
            <p:cNvSpPr>
              <a:spLocks noChangeShapeType="1"/>
            </p:cNvSpPr>
            <p:nvPr/>
          </p:nvSpPr>
          <p:spPr bwMode="auto">
            <a:xfrm flipV="1">
              <a:off x="250114" y="2833688"/>
              <a:ext cx="1586" cy="1523999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2331" idx="1"/>
              <a:endCxn id="12325" idx="2"/>
            </p:cNvCxnSpPr>
            <p:nvPr/>
          </p:nvCxnSpPr>
          <p:spPr bwMode="auto">
            <a:xfrm>
              <a:off x="251700" y="2833688"/>
              <a:ext cx="3579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nimBg="1" autoUpdateAnimBg="0"/>
      <p:bldP spid="12327" grpId="0" bldLvl="0" animBg="1" autoUpdateAnimBg="0"/>
      <p:bldP spid="12328" grpId="0" bldLvl="0" animBg="1" autoUpdateAnimBg="0"/>
      <p:bldP spid="12329" grpId="0" bldLvl="0" animBg="1" autoUpdateAnimBg="0"/>
      <p:bldP spid="12332" grpId="0" animBg="1"/>
      <p:bldP spid="12333" grpId="0" bldLvl="0" animBg="1" autoUpdateAnimBg="0"/>
      <p:bldP spid="12337" grpId="0" animBg="1"/>
      <p:bldP spid="1233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F51BED78-6E7E-41D3-87B2-D83D7268EAA3}" type="slidenum">
              <a:rPr lang="zh-CN" altLang="en-US" sz="1400">
                <a:latin typeface="Arial" pitchFamily="34" charset="0"/>
                <a:sym typeface="Arial" pitchFamily="34" charset="0"/>
              </a:rPr>
              <a:pPr algn="r"/>
              <a:t>8</a:t>
            </a:fld>
            <a:endParaRPr lang="en-US" sz="1800">
              <a:sym typeface="Arial" pitchFamily="34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3316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3317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AutoShape 16"/>
          <p:cNvSpPr>
            <a:spLocks/>
          </p:cNvSpPr>
          <p:nvPr/>
        </p:nvSpPr>
        <p:spPr bwMode="auto">
          <a:xfrm>
            <a:off x="5738813" y="4595813"/>
            <a:ext cx="1668462" cy="561975"/>
          </a:xfrm>
          <a:prstGeom prst="wedgeEllipseCallout">
            <a:avLst>
              <a:gd name="adj1" fmla="val -50954"/>
              <a:gd name="adj2" fmla="val -74569"/>
            </a:avLst>
          </a:prstGeom>
          <a:noFill/>
          <a:ln w="38100" cmpd="sng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3319" name="Freeform 17"/>
          <p:cNvSpPr>
            <a:spLocks/>
          </p:cNvSpPr>
          <p:nvPr/>
        </p:nvSpPr>
        <p:spPr bwMode="auto">
          <a:xfrm>
            <a:off x="3314700" y="5880100"/>
            <a:ext cx="1922463" cy="565150"/>
          </a:xfrm>
          <a:custGeom>
            <a:avLst/>
            <a:gdLst>
              <a:gd name="T0" fmla="*/ 0 w 1211"/>
              <a:gd name="T1" fmla="*/ 163 h 456"/>
              <a:gd name="T2" fmla="*/ 500 w 1211"/>
              <a:gd name="T3" fmla="*/ 41 h 456"/>
              <a:gd name="T4" fmla="*/ 1089 w 1211"/>
              <a:gd name="T5" fmla="*/ 408 h 456"/>
              <a:gd name="T6" fmla="*/ 1211 w 1211"/>
              <a:gd name="T7" fmla="*/ 330 h 456"/>
              <a:gd name="T8" fmla="*/ 0 w 1211"/>
              <a:gd name="T9" fmla="*/ 0 h 456"/>
              <a:gd name="T10" fmla="*/ 1211 w 1211"/>
              <a:gd name="T11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11" h="456">
                <a:moveTo>
                  <a:pt x="0" y="163"/>
                </a:moveTo>
                <a:cubicBezTo>
                  <a:pt x="159" y="81"/>
                  <a:pt x="318" y="0"/>
                  <a:pt x="500" y="41"/>
                </a:cubicBezTo>
                <a:cubicBezTo>
                  <a:pt x="682" y="82"/>
                  <a:pt x="970" y="360"/>
                  <a:pt x="1089" y="408"/>
                </a:cubicBezTo>
                <a:cubicBezTo>
                  <a:pt x="1208" y="456"/>
                  <a:pt x="1191" y="345"/>
                  <a:pt x="1211" y="330"/>
                </a:cubicBezTo>
              </a:path>
            </a:pathLst>
          </a:cu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Freeform 18"/>
          <p:cNvSpPr>
            <a:spLocks/>
          </p:cNvSpPr>
          <p:nvPr/>
        </p:nvSpPr>
        <p:spPr bwMode="auto">
          <a:xfrm>
            <a:off x="3316288" y="5330825"/>
            <a:ext cx="1924050" cy="1066800"/>
          </a:xfrm>
          <a:custGeom>
            <a:avLst/>
            <a:gdLst>
              <a:gd name="T0" fmla="*/ 12 w 1212"/>
              <a:gd name="T1" fmla="*/ 0 h 672"/>
              <a:gd name="T2" fmla="*/ 1212 w 1212"/>
              <a:gd name="T3" fmla="*/ 0 h 672"/>
              <a:gd name="T4" fmla="*/ 1212 w 1212"/>
              <a:gd name="T5" fmla="*/ 624 h 672"/>
              <a:gd name="T6" fmla="*/ 1140 w 1212"/>
              <a:gd name="T7" fmla="*/ 672 h 672"/>
              <a:gd name="T8" fmla="*/ 720 w 1212"/>
              <a:gd name="T9" fmla="*/ 468 h 672"/>
              <a:gd name="T10" fmla="*/ 540 w 1212"/>
              <a:gd name="T11" fmla="*/ 384 h 672"/>
              <a:gd name="T12" fmla="*/ 360 w 1212"/>
              <a:gd name="T13" fmla="*/ 372 h 672"/>
              <a:gd name="T14" fmla="*/ 216 w 1212"/>
              <a:gd name="T15" fmla="*/ 408 h 672"/>
              <a:gd name="T16" fmla="*/ 0 w 1212"/>
              <a:gd name="T17" fmla="*/ 468 h 672"/>
              <a:gd name="T18" fmla="*/ 12 w 1212"/>
              <a:gd name="T19" fmla="*/ 0 h 672"/>
              <a:gd name="T20" fmla="*/ 0 w 1212"/>
              <a:gd name="T21" fmla="*/ 0 h 672"/>
              <a:gd name="T22" fmla="*/ 1212 w 1212"/>
              <a:gd name="T23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12" h="672">
                <a:moveTo>
                  <a:pt x="12" y="0"/>
                </a:moveTo>
                <a:lnTo>
                  <a:pt x="1212" y="0"/>
                </a:lnTo>
                <a:lnTo>
                  <a:pt x="1212" y="624"/>
                </a:lnTo>
                <a:lnTo>
                  <a:pt x="1140" y="672"/>
                </a:lnTo>
                <a:lnTo>
                  <a:pt x="720" y="468"/>
                </a:lnTo>
                <a:lnTo>
                  <a:pt x="540" y="384"/>
                </a:lnTo>
                <a:lnTo>
                  <a:pt x="360" y="372"/>
                </a:lnTo>
                <a:lnTo>
                  <a:pt x="216" y="408"/>
                </a:lnTo>
                <a:lnTo>
                  <a:pt x="0" y="468"/>
                </a:lnTo>
                <a:lnTo>
                  <a:pt x="12" y="0"/>
                </a:lnTo>
                <a:close/>
              </a:path>
            </a:pathLst>
          </a:custGeom>
          <a:solidFill>
            <a:srgbClr val="DDDDDD"/>
          </a:soli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3314700" y="1819275"/>
            <a:ext cx="1922463" cy="3511550"/>
          </a:xfrm>
          <a:prstGeom prst="rect">
            <a:avLst/>
          </a:prstGeom>
          <a:solidFill>
            <a:srgbClr val="DDDDDD"/>
          </a:solidFill>
          <a:ln w="381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22" name="Line 20"/>
          <p:cNvSpPr>
            <a:spLocks noChangeShapeType="1"/>
          </p:cNvSpPr>
          <p:nvPr/>
        </p:nvSpPr>
        <p:spPr bwMode="auto">
          <a:xfrm>
            <a:off x="3333750" y="25146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21"/>
          <p:cNvSpPr>
            <a:spLocks noChangeShapeType="1"/>
          </p:cNvSpPr>
          <p:nvPr/>
        </p:nvSpPr>
        <p:spPr bwMode="auto">
          <a:xfrm>
            <a:off x="3333750" y="2921000"/>
            <a:ext cx="1922463" cy="0"/>
          </a:xfrm>
          <a:prstGeom prst="line">
            <a:avLst/>
          </a:prstGeom>
          <a:noFill/>
          <a:ln w="9525" cmpd="sng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22"/>
          <p:cNvSpPr>
            <a:spLocks noChangeShapeType="1"/>
          </p:cNvSpPr>
          <p:nvPr/>
        </p:nvSpPr>
        <p:spPr bwMode="auto">
          <a:xfrm>
            <a:off x="3333750" y="3290888"/>
            <a:ext cx="1922463" cy="1587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23"/>
          <p:cNvSpPr>
            <a:spLocks noChangeShapeType="1"/>
          </p:cNvSpPr>
          <p:nvPr/>
        </p:nvSpPr>
        <p:spPr bwMode="auto">
          <a:xfrm>
            <a:off x="3333750" y="369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3314700" y="41052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3333750" y="4965700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3314700" y="5345113"/>
            <a:ext cx="0" cy="7239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5237163" y="5345113"/>
            <a:ext cx="1587" cy="952500"/>
          </a:xfrm>
          <a:prstGeom prst="line">
            <a:avLst/>
          </a:prstGeom>
          <a:noFill/>
          <a:ln w="952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Text Box 28"/>
          <p:cNvSpPr>
            <a:spLocks noChangeArrowheads="1"/>
          </p:cNvSpPr>
          <p:nvPr/>
        </p:nvSpPr>
        <p:spPr bwMode="auto">
          <a:xfrm>
            <a:off x="4094163" y="1911350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1" name="Text Box 29"/>
          <p:cNvSpPr>
            <a:spLocks noChangeArrowheads="1"/>
          </p:cNvSpPr>
          <p:nvPr/>
        </p:nvSpPr>
        <p:spPr bwMode="auto">
          <a:xfrm>
            <a:off x="4092575" y="5411788"/>
            <a:ext cx="488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…...</a:t>
            </a:r>
            <a:endParaRPr lang="zh-CN" altLang="en-US"/>
          </a:p>
        </p:txBody>
      </p:sp>
      <p:sp>
        <p:nvSpPr>
          <p:cNvPr id="13332" name="Text Box 30"/>
          <p:cNvSpPr>
            <a:spLocks noChangeArrowheads="1"/>
          </p:cNvSpPr>
          <p:nvPr/>
        </p:nvSpPr>
        <p:spPr bwMode="auto">
          <a:xfrm>
            <a:off x="2459038" y="2527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33" name="Text Box 31"/>
          <p:cNvSpPr>
            <a:spLocks noChangeArrowheads="1"/>
          </p:cNvSpPr>
          <p:nvPr/>
        </p:nvSpPr>
        <p:spPr bwMode="auto">
          <a:xfrm>
            <a:off x="2459038" y="40973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2004</a:t>
            </a:r>
            <a:endParaRPr lang="zh-CN" altLang="en-US"/>
          </a:p>
        </p:txBody>
      </p:sp>
      <p:sp>
        <p:nvSpPr>
          <p:cNvPr id="13334" name="Text Box 32"/>
          <p:cNvSpPr>
            <a:spLocks noChangeArrowheads="1"/>
          </p:cNvSpPr>
          <p:nvPr/>
        </p:nvSpPr>
        <p:spPr bwMode="auto">
          <a:xfrm>
            <a:off x="2459038" y="48672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2006</a:t>
            </a:r>
            <a:endParaRPr lang="zh-CN" altLang="en-US"/>
          </a:p>
        </p:txBody>
      </p:sp>
      <p:sp>
        <p:nvSpPr>
          <p:cNvPr id="13335" name="Text Box 33"/>
          <p:cNvSpPr>
            <a:spLocks noChangeArrowheads="1"/>
          </p:cNvSpPr>
          <p:nvPr/>
        </p:nvSpPr>
        <p:spPr bwMode="auto">
          <a:xfrm>
            <a:off x="2459038" y="44831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2005</a:t>
            </a:r>
            <a:endParaRPr lang="zh-CN" alt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3333750" y="4524375"/>
            <a:ext cx="1922463" cy="0"/>
          </a:xfrm>
          <a:prstGeom prst="line">
            <a:avLst/>
          </a:prstGeom>
          <a:noFill/>
          <a:ln w="9525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35"/>
          <p:cNvSpPr>
            <a:spLocks noChangeShapeType="1"/>
          </p:cNvSpPr>
          <p:nvPr/>
        </p:nvSpPr>
        <p:spPr bwMode="auto">
          <a:xfrm flipH="1">
            <a:off x="5221288" y="274320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36"/>
          <p:cNvSpPr>
            <a:spLocks noChangeArrowheads="1"/>
          </p:cNvSpPr>
          <p:nvPr/>
        </p:nvSpPr>
        <p:spPr bwMode="auto">
          <a:xfrm>
            <a:off x="5510213" y="2498725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0000FF"/>
                </a:solidFill>
                <a:sym typeface="Arial" pitchFamily="34" charset="0"/>
              </a:rPr>
              <a:t>i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39" name="Text Box 37"/>
          <p:cNvSpPr>
            <a:spLocks noChangeArrowheads="1"/>
          </p:cNvSpPr>
          <p:nvPr/>
        </p:nvSpPr>
        <p:spPr bwMode="auto">
          <a:xfrm>
            <a:off x="3951288" y="2492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0000FF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 flipH="1">
            <a:off x="5259388" y="43243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39"/>
          <p:cNvSpPr>
            <a:spLocks noChangeArrowheads="1"/>
          </p:cNvSpPr>
          <p:nvPr/>
        </p:nvSpPr>
        <p:spPr bwMode="auto">
          <a:xfrm>
            <a:off x="5548313" y="407987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变量</a:t>
            </a:r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accent2"/>
                </a:solidFill>
                <a:sym typeface="Arial" pitchFamily="34" charset="0"/>
              </a:rPr>
              <a:t>_pointer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2" name="Text Box 40"/>
          <p:cNvSpPr>
            <a:spLocks noChangeArrowheads="1"/>
          </p:cNvSpPr>
          <p:nvPr/>
        </p:nvSpPr>
        <p:spPr bwMode="auto">
          <a:xfrm>
            <a:off x="2459038" y="294163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2001</a:t>
            </a:r>
            <a:endParaRPr lang="zh-CN" altLang="en-US"/>
          </a:p>
        </p:txBody>
      </p:sp>
      <p:sp>
        <p:nvSpPr>
          <p:cNvPr id="13343" name="Text Box 41"/>
          <p:cNvSpPr>
            <a:spLocks noChangeArrowheads="1"/>
          </p:cNvSpPr>
          <p:nvPr/>
        </p:nvSpPr>
        <p:spPr bwMode="auto">
          <a:xfrm>
            <a:off x="2459038" y="33274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2002</a:t>
            </a:r>
            <a:endParaRPr lang="zh-CN" altLang="en-US"/>
          </a:p>
        </p:txBody>
      </p:sp>
      <p:sp>
        <p:nvSpPr>
          <p:cNvPr id="13344" name="Text Box 42"/>
          <p:cNvSpPr>
            <a:spLocks noChangeArrowheads="1"/>
          </p:cNvSpPr>
          <p:nvPr/>
        </p:nvSpPr>
        <p:spPr bwMode="auto">
          <a:xfrm>
            <a:off x="2459038" y="37115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7A77"/>
                </a:solidFill>
                <a:sym typeface="Arial" pitchFamily="34" charset="0"/>
              </a:rPr>
              <a:t>2003</a:t>
            </a:r>
            <a:endParaRPr lang="zh-CN" altLang="en-US"/>
          </a:p>
        </p:txBody>
      </p:sp>
      <p:sp>
        <p:nvSpPr>
          <p:cNvPr id="13345" name="Oval 43"/>
          <p:cNvSpPr>
            <a:spLocks/>
          </p:cNvSpPr>
          <p:nvPr/>
        </p:nvSpPr>
        <p:spPr bwMode="auto">
          <a:xfrm>
            <a:off x="2463800" y="2565400"/>
            <a:ext cx="666750" cy="381000"/>
          </a:xfrm>
          <a:prstGeom prst="ellipse">
            <a:avLst/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6" name="Text Box 44"/>
          <p:cNvSpPr>
            <a:spLocks noChangeArrowheads="1"/>
          </p:cNvSpPr>
          <p:nvPr/>
        </p:nvSpPr>
        <p:spPr bwMode="auto">
          <a:xfrm>
            <a:off x="3906838" y="4149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sym typeface="Arial" pitchFamily="34" charset="0"/>
              </a:rPr>
              <a:t>2000</a:t>
            </a:r>
            <a:endParaRPr lang="zh-CN" altLang="en-US"/>
          </a:p>
        </p:txBody>
      </p:sp>
      <p:sp>
        <p:nvSpPr>
          <p:cNvPr id="13347" name="Line 45"/>
          <p:cNvSpPr>
            <a:spLocks noChangeShapeType="1"/>
          </p:cNvSpPr>
          <p:nvPr/>
        </p:nvSpPr>
        <p:spPr bwMode="auto">
          <a:xfrm flipH="1">
            <a:off x="5259388" y="3524250"/>
            <a:ext cx="36195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46"/>
          <p:cNvSpPr>
            <a:spLocks noChangeArrowheads="1"/>
          </p:cNvSpPr>
          <p:nvPr/>
        </p:nvSpPr>
        <p:spPr bwMode="auto">
          <a:xfrm>
            <a:off x="5548313" y="327977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7A77"/>
                </a:solidFill>
                <a:sym typeface="Arial" pitchFamily="34" charset="0"/>
              </a:rPr>
              <a:t>整型变量</a:t>
            </a:r>
            <a:r>
              <a:rPr lang="en-US">
                <a:solidFill>
                  <a:srgbClr val="339933"/>
                </a:solidFill>
                <a:sym typeface="Arial" pitchFamily="34" charset="0"/>
              </a:rPr>
              <a:t>k</a:t>
            </a:r>
            <a:endParaRPr lang="en-US" sz="2000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49" name="Line 47"/>
          <p:cNvSpPr>
            <a:spLocks noChangeShapeType="1"/>
          </p:cNvSpPr>
          <p:nvPr/>
        </p:nvSpPr>
        <p:spPr bwMode="auto">
          <a:xfrm>
            <a:off x="4254500" y="2927350"/>
            <a:ext cx="0" cy="495300"/>
          </a:xfrm>
          <a:prstGeom prst="line">
            <a:avLst/>
          </a:prstGeom>
          <a:noFill/>
          <a:ln w="38100" cmpd="sng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0" name="Oval 49"/>
          <p:cNvSpPr>
            <a:spLocks/>
          </p:cNvSpPr>
          <p:nvPr/>
        </p:nvSpPr>
        <p:spPr bwMode="auto">
          <a:xfrm>
            <a:off x="3930650" y="4159250"/>
            <a:ext cx="666750" cy="381000"/>
          </a:xfrm>
          <a:prstGeom prst="ellips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3351" name="Line 50"/>
          <p:cNvSpPr>
            <a:spLocks noChangeShapeType="1"/>
          </p:cNvSpPr>
          <p:nvPr/>
        </p:nvSpPr>
        <p:spPr bwMode="auto">
          <a:xfrm flipH="1">
            <a:off x="2406650" y="4365625"/>
            <a:ext cx="1485900" cy="0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2" name="Line 51"/>
          <p:cNvSpPr>
            <a:spLocks noChangeShapeType="1"/>
          </p:cNvSpPr>
          <p:nvPr/>
        </p:nvSpPr>
        <p:spPr bwMode="auto">
          <a:xfrm flipV="1">
            <a:off x="2411413" y="2830513"/>
            <a:ext cx="1587" cy="1535112"/>
          </a:xfrm>
          <a:prstGeom prst="line">
            <a:avLst/>
          </a:prstGeom>
          <a:noFill/>
          <a:ln w="38100" cmpd="sng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53" name="Oval 52"/>
          <p:cNvSpPr>
            <a:spLocks/>
          </p:cNvSpPr>
          <p:nvPr/>
        </p:nvSpPr>
        <p:spPr bwMode="auto">
          <a:xfrm>
            <a:off x="3911600" y="2565400"/>
            <a:ext cx="666750" cy="381000"/>
          </a:xfrm>
          <a:prstGeom prst="ellipse">
            <a:avLst/>
          </a:prstGeom>
          <a:noFill/>
          <a:ln w="38100" cmpd="sng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en-US" sz="2000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4" name="Text Box 53"/>
          <p:cNvSpPr>
            <a:spLocks noChangeArrowheads="1"/>
          </p:cNvSpPr>
          <p:nvPr/>
        </p:nvSpPr>
        <p:spPr bwMode="auto">
          <a:xfrm>
            <a:off x="3929063" y="3255963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2800">
                <a:solidFill>
                  <a:srgbClr val="339933"/>
                </a:solidFill>
                <a:sym typeface="Arial" pitchFamily="34" charset="0"/>
              </a:rPr>
              <a:t>10</a:t>
            </a:r>
            <a:endParaRPr lang="en-US" sz="280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13355" name="Text Box 54"/>
          <p:cNvSpPr>
            <a:spLocks noChangeArrowheads="1"/>
          </p:cNvSpPr>
          <p:nvPr/>
        </p:nvSpPr>
        <p:spPr bwMode="auto">
          <a:xfrm>
            <a:off x="827088" y="26988"/>
            <a:ext cx="5689600" cy="15716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rgbClr val="007A77"/>
                </a:solidFill>
                <a:ea typeface="隶书" pitchFamily="49" charset="-122"/>
              </a:rPr>
              <a:t>例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i,k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; 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  </a:t>
            </a:r>
            <a:r>
              <a:rPr lang="en-US" dirty="0" err="1" smtClean="0">
                <a:solidFill>
                  <a:srgbClr val="007A77"/>
                </a:solidFill>
                <a:sym typeface="Arial" pitchFamily="34" charset="0"/>
              </a:rPr>
              <a:t>int</a:t>
            </a:r>
            <a:r>
              <a:rPr lang="en-US" dirty="0" smtClean="0">
                <a:solidFill>
                  <a:srgbClr val="007A77"/>
                </a:solidFill>
                <a:sym typeface="Arial" pitchFamily="34" charset="0"/>
              </a:rPr>
              <a:t> 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*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zh-CN" altLang="en-US" dirty="0">
                <a:solidFill>
                  <a:srgbClr val="007A77"/>
                </a:solidFill>
                <a:sym typeface="Arial" pitchFamily="34" charset="0"/>
              </a:rPr>
              <a:t>；</a:t>
            </a:r>
            <a:endParaRPr 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         </a:t>
            </a:r>
            <a:r>
              <a:rPr lang="en-US" dirty="0" err="1">
                <a:solidFill>
                  <a:srgbClr val="007A77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7A77"/>
                </a:solidFill>
                <a:sym typeface="Arial" pitchFamily="34" charset="0"/>
              </a:rPr>
              <a:t> = &amp;i;</a:t>
            </a:r>
            <a:endParaRPr lang="zh-CN" altLang="en-US" dirty="0">
              <a:solidFill>
                <a:srgbClr val="007A77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sym typeface="Arial" pitchFamily="34" charset="0"/>
              </a:rPr>
              <a:t>          k=i;                       </a:t>
            </a:r>
            <a:endParaRPr lang="zh-CN" altLang="en-US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          k=*</a:t>
            </a:r>
            <a:r>
              <a:rPr lang="en-US" dirty="0" err="1">
                <a:solidFill>
                  <a:srgbClr val="0000FF"/>
                </a:solidFill>
                <a:sym typeface="Arial" pitchFamily="34" charset="0"/>
              </a:rPr>
              <a:t>i_pointer</a:t>
            </a:r>
            <a:r>
              <a:rPr lang="en-US" dirty="0">
                <a:solidFill>
                  <a:srgbClr val="0000FF"/>
                </a:solidFill>
                <a:sym typeface="Arial" pitchFamily="34" charset="0"/>
              </a:rPr>
              <a:t>;       </a:t>
            </a:r>
            <a:endParaRPr lang="en-US" dirty="0">
              <a:solidFill>
                <a:srgbClr val="0000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13356" name="Rectangle 55"/>
          <p:cNvSpPr>
            <a:spLocks noChangeArrowheads="1"/>
          </p:cNvSpPr>
          <p:nvPr/>
        </p:nvSpPr>
        <p:spPr bwMode="auto">
          <a:xfrm>
            <a:off x="1003300" y="1679575"/>
            <a:ext cx="21367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例子图解</a:t>
            </a:r>
            <a:endParaRPr lang="zh-CN" altLang="en-US"/>
          </a:p>
        </p:txBody>
      </p:sp>
      <p:sp>
        <p:nvSpPr>
          <p:cNvPr id="13357" name="Text Box 48"/>
          <p:cNvSpPr>
            <a:spLocks noChangeArrowheads="1"/>
          </p:cNvSpPr>
          <p:nvPr/>
        </p:nvSpPr>
        <p:spPr bwMode="auto">
          <a:xfrm>
            <a:off x="3851275" y="811213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339933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直接访问</a:t>
            </a:r>
            <a:endParaRPr lang="zh-CN" altLang="en-US">
              <a:solidFill>
                <a:srgbClr val="339933"/>
              </a:solidFill>
              <a:sym typeface="Arial" pitchFamily="34" charset="0"/>
            </a:endParaRPr>
          </a:p>
        </p:txBody>
      </p:sp>
      <p:sp>
        <p:nvSpPr>
          <p:cNvPr id="13358" name="Text Box 56"/>
          <p:cNvSpPr>
            <a:spLocks noChangeArrowheads="1"/>
          </p:cNvSpPr>
          <p:nvPr/>
        </p:nvSpPr>
        <p:spPr bwMode="auto">
          <a:xfrm>
            <a:off x="3851275" y="1100138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>
                <a:solidFill>
                  <a:srgbClr val="007A77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间接访问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bldLvl="0" animBg="1" autoUpdateAnimBg="0"/>
      <p:bldP spid="13346" grpId="0" bldLvl="0" autoUpdateAnimBg="0"/>
      <p:bldP spid="13349" grpId="0" animBg="1"/>
      <p:bldP spid="13350" grpId="0" bldLvl="0" animBg="1" autoUpdateAnimBg="0"/>
      <p:bldP spid="13351" grpId="0" animBg="1"/>
      <p:bldP spid="13352" grpId="0" animBg="1"/>
      <p:bldP spid="13353" grpId="0" bldLvl="0" animBg="1" autoUpdateAnimBg="0"/>
      <p:bldP spid="13354" grpId="0" bldLvl="0" autoUpdateAnimBg="0"/>
      <p:bldP spid="13356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727825" y="0"/>
            <a:ext cx="2263775" cy="476250"/>
            <a:chOff x="0" y="0"/>
            <a:chExt cx="1426" cy="300"/>
          </a:xfrm>
        </p:grpSpPr>
        <p:sp>
          <p:nvSpPr>
            <p:cNvPr id="14339" name="Text Box 3"/>
            <p:cNvSpPr>
              <a:spLocks noChangeArrowheads="1"/>
            </p:cNvSpPr>
            <p:nvPr/>
          </p:nvSpPr>
          <p:spPr bwMode="auto">
            <a:xfrm>
              <a:off x="86" y="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FF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第八章  指针</a:t>
              </a:r>
              <a:endParaRPr lang="zh-CN" altLang="en-US"/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0" y="144"/>
              <a:ext cx="1426" cy="156"/>
            </a:xfrm>
            <a:custGeom>
              <a:avLst/>
              <a:gdLst>
                <a:gd name="T0" fmla="*/ 0 w 1536"/>
                <a:gd name="T1" fmla="*/ 0 h 168"/>
                <a:gd name="T2" fmla="*/ 0 w 1536"/>
                <a:gd name="T3" fmla="*/ 168 h 168"/>
                <a:gd name="T4" fmla="*/ 1536 w 1536"/>
                <a:gd name="T5" fmla="*/ 168 h 168"/>
                <a:gd name="T6" fmla="*/ 0 w 1536"/>
                <a:gd name="T7" fmla="*/ 0 h 168"/>
                <a:gd name="T8" fmla="*/ 1536 w 153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536" h="168">
                  <a:moveTo>
                    <a:pt x="0" y="0"/>
                  </a:moveTo>
                  <a:lnTo>
                    <a:pt x="0" y="168"/>
                  </a:lnTo>
                  <a:lnTo>
                    <a:pt x="1536" y="16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med" len="lg"/>
              <a:tailEnd type="oval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257175" y="2425700"/>
            <a:ext cx="8620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sym typeface="Arial" pitchFamily="34" charset="0"/>
              </a:rPr>
              <a:t>指针变量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与其</a:t>
            </a:r>
            <a:r>
              <a:rPr lang="zh-CN" altLang="en-US">
                <a:solidFill>
                  <a:srgbClr val="339933"/>
                </a:solidFill>
                <a:latin typeface="Arial" pitchFamily="34" charset="0"/>
                <a:sym typeface="Arial" pitchFamily="34" charset="0"/>
              </a:rPr>
              <a:t>所指向的变量</a:t>
            </a:r>
            <a:r>
              <a:rPr lang="zh-CN" altLang="en-US">
                <a:solidFill>
                  <a:srgbClr val="007A77"/>
                </a:solidFill>
                <a:latin typeface="Arial" pitchFamily="34" charset="0"/>
                <a:sym typeface="Arial" pitchFamily="34" charset="0"/>
              </a:rPr>
              <a:t>之间的关系</a:t>
            </a:r>
            <a:endParaRPr lang="zh-CN" altLang="en-US"/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1260475" y="4394200"/>
            <a:ext cx="6407150" cy="1193800"/>
            <a:chOff x="0" y="0"/>
            <a:chExt cx="3751" cy="753"/>
          </a:xfrm>
        </p:grpSpPr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0" y="0"/>
              <a:ext cx="1793" cy="753"/>
              <a:chOff x="0" y="0"/>
              <a:chExt cx="1793" cy="753"/>
            </a:xfrm>
          </p:grpSpPr>
          <p:sp>
            <p:nvSpPr>
              <p:cNvPr id="14344" name="Rectangle 19"/>
              <p:cNvSpPr>
                <a:spLocks noChangeArrowheads="1"/>
              </p:cNvSpPr>
              <p:nvPr/>
            </p:nvSpPr>
            <p:spPr bwMode="auto">
              <a:xfrm>
                <a:off x="13" y="236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7A77"/>
                  </a:solidFill>
                  <a:sym typeface="Arial" pitchFamily="34" charset="0"/>
                </a:endParaRPr>
              </a:p>
            </p:txBody>
          </p:sp>
          <p:sp>
            <p:nvSpPr>
              <p:cNvPr id="14345" name="Rectangle 20"/>
              <p:cNvSpPr>
                <a:spLocks noChangeArrowheads="1"/>
              </p:cNvSpPr>
              <p:nvPr/>
            </p:nvSpPr>
            <p:spPr bwMode="auto">
              <a:xfrm>
                <a:off x="1086" y="254"/>
                <a:ext cx="600" cy="267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14346" name="Text Box 21"/>
              <p:cNvSpPr>
                <a:spLocks noChangeArrowheads="1"/>
              </p:cNvSpPr>
              <p:nvPr/>
            </p:nvSpPr>
            <p:spPr bwMode="auto">
              <a:xfrm>
                <a:off x="1172" y="2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2"/>
                    </a:solidFill>
                    <a:sym typeface="Arial" pitchFamily="34" charset="0"/>
                  </a:rPr>
                  <a:t>变量</a:t>
                </a:r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4347" name="Text Box 22"/>
              <p:cNvSpPr>
                <a:spLocks noChangeArrowheads="1"/>
              </p:cNvSpPr>
              <p:nvPr/>
            </p:nvSpPr>
            <p:spPr bwMode="auto">
              <a:xfrm>
                <a:off x="94" y="24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007A77"/>
                    </a:solidFill>
                    <a:sym typeface="Arial" pitchFamily="34" charset="0"/>
                  </a:rPr>
                  <a:t>2000</a:t>
                </a:r>
                <a:endParaRPr lang="zh-CN" altLang="en-US"/>
              </a:p>
            </p:txBody>
          </p:sp>
          <p:sp>
            <p:nvSpPr>
              <p:cNvPr id="14348" name="Text Box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i_pointer</a:t>
                </a:r>
              </a:p>
            </p:txBody>
          </p:sp>
          <p:sp>
            <p:nvSpPr>
              <p:cNvPr id="14349" name="Line 24"/>
              <p:cNvSpPr>
                <a:spLocks noChangeShapeType="1"/>
              </p:cNvSpPr>
              <p:nvPr/>
            </p:nvSpPr>
            <p:spPr bwMode="auto">
              <a:xfrm>
                <a:off x="628" y="385"/>
                <a:ext cx="466" cy="1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Text Box 25"/>
              <p:cNvSpPr>
                <a:spLocks noChangeArrowheads="1"/>
              </p:cNvSpPr>
              <p:nvPr/>
            </p:nvSpPr>
            <p:spPr bwMode="auto">
              <a:xfrm>
                <a:off x="1021" y="503"/>
                <a:ext cx="7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sym typeface="Arial" pitchFamily="34" charset="0"/>
                  </a:rPr>
                  <a:t>*i_pointer</a:t>
                </a:r>
              </a:p>
            </p:txBody>
          </p:sp>
        </p:grpSp>
        <p:sp>
          <p:nvSpPr>
            <p:cNvPr id="14351" name="Text Box 26"/>
            <p:cNvSpPr>
              <a:spLocks noChangeArrowheads="1"/>
            </p:cNvSpPr>
            <p:nvPr/>
          </p:nvSpPr>
          <p:spPr bwMode="auto">
            <a:xfrm>
              <a:off x="2049" y="38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</a:t>
              </a:r>
            </a:p>
          </p:txBody>
        </p:sp>
        <p:sp>
          <p:nvSpPr>
            <p:cNvPr id="14352" name="Text Box 27"/>
            <p:cNvSpPr>
              <a:spLocks noChangeArrowheads="1"/>
            </p:cNvSpPr>
            <p:nvPr/>
          </p:nvSpPr>
          <p:spPr bwMode="auto">
            <a:xfrm>
              <a:off x="2743" y="38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</a:t>
              </a:r>
            </a:p>
          </p:txBody>
        </p:sp>
        <p:sp>
          <p:nvSpPr>
            <p:cNvPr id="14353" name="Text Box 28"/>
            <p:cNvSpPr>
              <a:spLocks noChangeArrowheads="1"/>
            </p:cNvSpPr>
            <p:nvPr/>
          </p:nvSpPr>
          <p:spPr bwMode="auto">
            <a:xfrm>
              <a:off x="1983" y="234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&amp;i</a:t>
              </a:r>
            </a:p>
          </p:txBody>
        </p:sp>
        <p:sp>
          <p:nvSpPr>
            <p:cNvPr id="14354" name="Text Box 29"/>
            <p:cNvSpPr>
              <a:spLocks noChangeArrowheads="1"/>
            </p:cNvSpPr>
            <p:nvPr/>
          </p:nvSpPr>
          <p:spPr bwMode="auto">
            <a:xfrm>
              <a:off x="2779" y="23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i_pointer</a:t>
              </a:r>
            </a:p>
          </p:txBody>
        </p:sp>
        <p:sp>
          <p:nvSpPr>
            <p:cNvPr id="14355" name="Text Box 30"/>
            <p:cNvSpPr>
              <a:spLocks noChangeArrowheads="1"/>
            </p:cNvSpPr>
            <p:nvPr/>
          </p:nvSpPr>
          <p:spPr bwMode="auto">
            <a:xfrm>
              <a:off x="1985" y="480"/>
              <a:ext cx="3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sym typeface="Arial" pitchFamily="34" charset="0"/>
                </a:rPr>
                <a:t>i=3</a:t>
              </a:r>
              <a:endParaRPr lang="en-US" sz="2000" dirty="0">
                <a:solidFill>
                  <a:schemeClr val="tx2"/>
                </a:solidFill>
                <a:sym typeface="Arial" pitchFamily="34" charset="0"/>
              </a:endParaRPr>
            </a:p>
          </p:txBody>
        </p:sp>
        <p:sp>
          <p:nvSpPr>
            <p:cNvPr id="14356" name="Text Box 31"/>
            <p:cNvSpPr>
              <a:spLocks noChangeArrowheads="1"/>
            </p:cNvSpPr>
            <p:nvPr/>
          </p:nvSpPr>
          <p:spPr bwMode="auto">
            <a:xfrm>
              <a:off x="2668" y="481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  <a:sym typeface="Arial" pitchFamily="34" charset="0"/>
                </a:rPr>
                <a:t>*i_pointer=3</a:t>
              </a:r>
            </a:p>
          </p:txBody>
        </p:sp>
      </p:grp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5154613" y="4672013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8" name="AutoShape 34"/>
          <p:cNvSpPr>
            <a:spLocks noChangeArrowheads="1"/>
          </p:cNvSpPr>
          <p:nvPr/>
        </p:nvSpPr>
        <p:spPr bwMode="auto">
          <a:xfrm>
            <a:off x="5148263" y="4981575"/>
            <a:ext cx="863600" cy="141288"/>
          </a:xfrm>
          <a:prstGeom prst="leftRightArrow">
            <a:avLst>
              <a:gd name="adj1" fmla="val 50000"/>
              <a:gd name="adj2" fmla="val 122247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59" name="AutoShape 35"/>
          <p:cNvSpPr>
            <a:spLocks noChangeArrowheads="1"/>
          </p:cNvSpPr>
          <p:nvPr/>
        </p:nvSpPr>
        <p:spPr bwMode="auto">
          <a:xfrm>
            <a:off x="5170488" y="5373688"/>
            <a:ext cx="863600" cy="141287"/>
          </a:xfrm>
          <a:prstGeom prst="leftRightArrow">
            <a:avLst>
              <a:gd name="adj1" fmla="val 50000"/>
              <a:gd name="adj2" fmla="val 122248"/>
            </a:avLst>
          </a:prstGeom>
          <a:solidFill>
            <a:srgbClr val="FFFFFF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7A77"/>
              </a:solidFill>
              <a:sym typeface="Arial" pitchFamily="34" charset="0"/>
            </a:endParaRPr>
          </a:p>
        </p:txBody>
      </p:sp>
      <p:sp>
        <p:nvSpPr>
          <p:cNvPr id="14360" name="Rectangle 57"/>
          <p:cNvSpPr>
            <a:spLocks noChangeArrowheads="1"/>
          </p:cNvSpPr>
          <p:nvPr/>
        </p:nvSpPr>
        <p:spPr bwMode="auto">
          <a:xfrm>
            <a:off x="539750" y="44450"/>
            <a:ext cx="75485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§</a:t>
            </a:r>
            <a:r>
              <a:rPr 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8.2 </a:t>
            </a: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t>指针变量</a:t>
            </a:r>
            <a:endParaRPr lang="zh-CN" altLang="en-US"/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>
            <a:off x="981075" y="1412875"/>
            <a:ext cx="76342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一个变量的地址</a:t>
            </a:r>
          </a:p>
          <a:p>
            <a:pPr lvl="1"/>
            <a:r>
              <a:rPr lang="zh-CN" altLang="en-US" b="1">
                <a:solidFill>
                  <a:srgbClr val="007A77"/>
                </a:solidFill>
                <a:sym typeface="Arial" pitchFamily="34" charset="0"/>
              </a:rPr>
              <a:t>指针变量：</a:t>
            </a:r>
            <a:r>
              <a:rPr lang="zh-CN" altLang="en-US" b="1">
                <a:solidFill>
                  <a:schemeClr val="hlink"/>
                </a:solidFill>
                <a:sym typeface="Arial" pitchFamily="34" charset="0"/>
              </a:rPr>
              <a:t>专门存放变量地址的变量</a:t>
            </a:r>
            <a:endParaRPr lang="zh-CN" altLang="en-US"/>
          </a:p>
        </p:txBody>
      </p:sp>
      <p:sp>
        <p:nvSpPr>
          <p:cNvPr id="14362" name="圆角矩形 45"/>
          <p:cNvSpPr>
            <a:spLocks/>
          </p:cNvSpPr>
          <p:nvPr/>
        </p:nvSpPr>
        <p:spPr bwMode="auto">
          <a:xfrm>
            <a:off x="2251075" y="2924175"/>
            <a:ext cx="2147888" cy="1308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b="1" i="1">
                <a:sym typeface="Times New Roman" pitchFamily="18" charset="0"/>
              </a:rPr>
              <a:t>int i</a:t>
            </a:r>
            <a:r>
              <a:rPr lang="en-US">
                <a:solidFill>
                  <a:srgbClr val="007A77"/>
                </a:solidFill>
                <a:sym typeface="Arial" pitchFamily="34" charset="0"/>
              </a:rPr>
              <a:t>;</a:t>
            </a:r>
            <a:endParaRPr lang="zh-CN" altLang="en-US">
              <a:solidFill>
                <a:srgbClr val="007A77"/>
              </a:solidFill>
              <a:sym typeface="Arial" pitchFamily="34" charset="0"/>
            </a:endParaRPr>
          </a:p>
          <a:p>
            <a:pPr eaLnBrk="1" hangingPunct="1"/>
            <a:r>
              <a:rPr lang="en-US" b="1" i="1">
                <a:sym typeface="Times New Roman" pitchFamily="18" charset="0"/>
              </a:rPr>
              <a:t>int *i_pointer;</a:t>
            </a:r>
            <a:endParaRPr lang="zh-CN" altLang="en-US" b="1" i="1">
              <a:sym typeface="Times New Roman" pitchFamily="18" charset="0"/>
            </a:endParaRPr>
          </a:p>
          <a:p>
            <a:pPr eaLnBrk="1" hangingPunct="1"/>
            <a:r>
              <a:rPr lang="en-US">
                <a:solidFill>
                  <a:srgbClr val="007A77"/>
                </a:solidFill>
                <a:sym typeface="Arial" pitchFamily="34" charset="0"/>
              </a:rPr>
              <a:t>i_pointer = &amp;i;</a:t>
            </a:r>
            <a:endParaRPr lang="zh-CN" altLang="en-US" b="1" i="1"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IDAYS">
  <a:themeElements>
    <a:clrScheme name="SUNIDAYS 1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SUNIDAY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NIDAYS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FF5050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CC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OSE">
  <a:themeElements>
    <a:clrScheme name="LOOSE 1">
      <a:dk1>
        <a:srgbClr val="000000"/>
      </a:dk1>
      <a:lt1>
        <a:srgbClr val="FFFFFF"/>
      </a:lt1>
      <a:dk2>
        <a:srgbClr val="000000"/>
      </a:dk2>
      <a:lt2>
        <a:srgbClr val="892D5B"/>
      </a:lt2>
      <a:accent1>
        <a:srgbClr val="CC9B10"/>
      </a:accent1>
      <a:accent2>
        <a:srgbClr val="C6CB65"/>
      </a:accent2>
      <a:accent3>
        <a:srgbClr val="FFFFFF"/>
      </a:accent3>
      <a:accent4>
        <a:srgbClr val="000000"/>
      </a:accent4>
      <a:accent5>
        <a:srgbClr val="E2CBAA"/>
      </a:accent5>
      <a:accent6>
        <a:srgbClr val="B3B85B"/>
      </a:accent6>
      <a:hlink>
        <a:srgbClr val="9F83BD"/>
      </a:hlink>
      <a:folHlink>
        <a:srgbClr val="F8CB0A"/>
      </a:folHlink>
    </a:clrScheme>
    <a:fontScheme name="LOOS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OOSE 1">
        <a:dk1>
          <a:srgbClr val="000000"/>
        </a:dk1>
        <a:lt1>
          <a:srgbClr val="FFFFFF"/>
        </a:lt1>
        <a:dk2>
          <a:srgbClr val="000000"/>
        </a:dk2>
        <a:lt2>
          <a:srgbClr val="892D5B"/>
        </a:lt2>
        <a:accent1>
          <a:srgbClr val="CC9B10"/>
        </a:accent1>
        <a:accent2>
          <a:srgbClr val="C6CB65"/>
        </a:accent2>
        <a:accent3>
          <a:srgbClr val="FFFFFF"/>
        </a:accent3>
        <a:accent4>
          <a:srgbClr val="000000"/>
        </a:accent4>
        <a:accent5>
          <a:srgbClr val="E2CBAA"/>
        </a:accent5>
        <a:accent6>
          <a:srgbClr val="B3B85B"/>
        </a:accent6>
        <a:hlink>
          <a:srgbClr val="9F83BD"/>
        </a:hlink>
        <a:folHlink>
          <a:srgbClr val="F8CB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PEED">
  <a:themeElements>
    <a:clrScheme name="SPEED 1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SPEED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PEED 1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CC66"/>
      </a:lt1>
      <a:dk2>
        <a:srgbClr val="996633"/>
      </a:dk2>
      <a:lt2>
        <a:srgbClr val="CC6600"/>
      </a:lt2>
      <a:accent1>
        <a:srgbClr val="FF9933"/>
      </a:accent1>
      <a:accent2>
        <a:srgbClr val="FF5050"/>
      </a:accent2>
      <a:accent3>
        <a:srgbClr val="FFE2B8"/>
      </a:accent3>
      <a:accent4>
        <a:srgbClr val="000000"/>
      </a:accent4>
      <a:accent5>
        <a:srgbClr val="FFCAAD"/>
      </a:accent5>
      <a:accent6>
        <a:srgbClr val="E74848"/>
      </a:accent6>
      <a:hlink>
        <a:srgbClr val="CC9900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Pages>0</Pages>
  <Words>5453</Words>
  <Characters>0</Characters>
  <Application>Microsoft Office PowerPoint</Application>
  <DocSecurity>0</DocSecurity>
  <PresentationFormat>全屏显示(4:3)</PresentationFormat>
  <Lines>0</Lines>
  <Paragraphs>1319</Paragraphs>
  <Slides>47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SUNIDAYS</vt:lpstr>
      <vt:lpstr>LOOSE</vt:lpstr>
      <vt:lpstr>诗情画意</vt:lpstr>
      <vt:lpstr>SPEED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指针一章教学内容</dc:title>
  <dc:creator>郭金维</dc:creator>
  <cp:lastModifiedBy>Administrator</cp:lastModifiedBy>
  <cp:revision>373</cp:revision>
  <dcterms:created xsi:type="dcterms:W3CDTF">2003-07-10T12:35:00Z</dcterms:created>
  <dcterms:modified xsi:type="dcterms:W3CDTF">2016-11-28T09:09:47Z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