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handoutMasterIdLst>
    <p:handoutMasterId r:id="rId47"/>
  </p:handoutMasterIdLst>
  <p:sldIdLst>
    <p:sldId id="415" r:id="rId2"/>
    <p:sldId id="416" r:id="rId3"/>
    <p:sldId id="417" r:id="rId4"/>
    <p:sldId id="470" r:id="rId5"/>
    <p:sldId id="259" r:id="rId6"/>
    <p:sldId id="262" r:id="rId7"/>
    <p:sldId id="265" r:id="rId8"/>
    <p:sldId id="268" r:id="rId9"/>
    <p:sldId id="426" r:id="rId10"/>
    <p:sldId id="427" r:id="rId11"/>
    <p:sldId id="264" r:id="rId12"/>
    <p:sldId id="266" r:id="rId13"/>
    <p:sldId id="471" r:id="rId14"/>
    <p:sldId id="338" r:id="rId15"/>
    <p:sldId id="423" r:id="rId16"/>
    <p:sldId id="302" r:id="rId17"/>
    <p:sldId id="428" r:id="rId18"/>
    <p:sldId id="429" r:id="rId19"/>
    <p:sldId id="430" r:id="rId20"/>
    <p:sldId id="438" r:id="rId21"/>
    <p:sldId id="439" r:id="rId22"/>
    <p:sldId id="350" r:id="rId23"/>
    <p:sldId id="351" r:id="rId24"/>
    <p:sldId id="431" r:id="rId25"/>
    <p:sldId id="432" r:id="rId26"/>
    <p:sldId id="353" r:id="rId27"/>
    <p:sldId id="434" r:id="rId28"/>
    <p:sldId id="435" r:id="rId29"/>
    <p:sldId id="436" r:id="rId30"/>
    <p:sldId id="437" r:id="rId31"/>
    <p:sldId id="325" r:id="rId32"/>
    <p:sldId id="440" r:id="rId33"/>
    <p:sldId id="472" r:id="rId34"/>
    <p:sldId id="474" r:id="rId35"/>
    <p:sldId id="441" r:id="rId36"/>
    <p:sldId id="444" r:id="rId37"/>
    <p:sldId id="473" r:id="rId38"/>
    <p:sldId id="475" r:id="rId39"/>
    <p:sldId id="476" r:id="rId40"/>
    <p:sldId id="477" r:id="rId41"/>
    <p:sldId id="450" r:id="rId42"/>
    <p:sldId id="454" r:id="rId43"/>
    <p:sldId id="461" r:id="rId44"/>
    <p:sldId id="422"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808000"/>
    <a:srgbClr val="FF9900"/>
    <a:srgbClr val="3333FF"/>
    <a:srgbClr val="FF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autoAdjust="0"/>
    <p:restoredTop sz="86115" autoAdjust="0"/>
  </p:normalViewPr>
  <p:slideViewPr>
    <p:cSldViewPr>
      <p:cViewPr varScale="1">
        <p:scale>
          <a:sx n="59" d="100"/>
          <a:sy n="59" d="100"/>
        </p:scale>
        <p:origin x="-1075"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0968"/>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296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97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564546A6-80A6-42DC-AC34-E9D9A7036C7B}" type="slidenum">
              <a:rPr lang="en-US" altLang="zh-CN"/>
              <a:pPr/>
              <a:t>‹#›</a:t>
            </a:fld>
            <a:endParaRPr lang="en-US" altLang="zh-CN"/>
          </a:p>
        </p:txBody>
      </p:sp>
    </p:spTree>
    <p:extLst>
      <p:ext uri="{BB962C8B-B14F-4D97-AF65-F5344CB8AC3E}">
        <p14:creationId xmlns:p14="http://schemas.microsoft.com/office/powerpoint/2010/main" val="1381860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86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6FE18D6A-7E1F-405F-BD4F-A4655B19287C}" type="slidenum">
              <a:rPr lang="en-US" altLang="zh-CN"/>
              <a:pPr/>
              <a:t>‹#›</a:t>
            </a:fld>
            <a:endParaRPr lang="en-US" altLang="zh-CN"/>
          </a:p>
        </p:txBody>
      </p:sp>
    </p:spTree>
    <p:extLst>
      <p:ext uri="{BB962C8B-B14F-4D97-AF65-F5344CB8AC3E}">
        <p14:creationId xmlns:p14="http://schemas.microsoft.com/office/powerpoint/2010/main" val="26956754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8626E-673F-41D1-A322-8D0C06421B7C}" type="slidenum">
              <a:rPr lang="en-US" altLang="zh-CN"/>
              <a:pPr/>
              <a:t>18</a:t>
            </a:fld>
            <a:endParaRPr lang="en-US" altLang="zh-CN"/>
          </a:p>
        </p:txBody>
      </p:sp>
      <p:sp>
        <p:nvSpPr>
          <p:cNvPr id="249858" name="Rectangle 2"/>
          <p:cNvSpPr>
            <a:spLocks noChangeArrowheads="1" noTextEdit="1"/>
          </p:cNvSpPr>
          <p:nvPr>
            <p:ph type="sldImg"/>
          </p:nvPr>
        </p:nvSpPr>
        <p:spPr>
          <a:ln/>
        </p:spPr>
      </p:sp>
      <p:sp>
        <p:nvSpPr>
          <p:cNvPr id="249859" name="Rectangle 3"/>
          <p:cNvSpPr>
            <a:spLocks noGrp="1" noChangeArrowheads="1"/>
          </p:cNvSpPr>
          <p:nvPr>
            <p:ph type="body" idx="1"/>
          </p:nvPr>
        </p:nvSpPr>
        <p:spPr/>
        <p:txBody>
          <a:bodyPr/>
          <a:lstStyle/>
          <a:p>
            <a:r>
              <a:rPr kumimoji="1" lang="zh-CN" altLang="en-US" b="1"/>
              <a:t>做完这些工作后，便开始执行正常的程序。病毒程序可能在执行正常的程序后再置触发条件等工作。病毒可以寄生在源程序的首部或尾部，但都要修改源程序的长度和一些控制信息，以保证病毒能成为源程序的一部分，并在执行时首先执行它。</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A7153-4413-493B-ACC6-488D842FE313}" type="slidenum">
              <a:rPr lang="en-US" altLang="zh-CN"/>
              <a:pPr/>
              <a:t>35</a:t>
            </a:fld>
            <a:endParaRPr lang="en-US" altLang="zh-CN"/>
          </a:p>
        </p:txBody>
      </p:sp>
      <p:sp>
        <p:nvSpPr>
          <p:cNvPr id="297986" name="Rectangle 2"/>
          <p:cNvSpPr>
            <a:spLocks noChangeArrowheads="1" noTextEdit="1"/>
          </p:cNvSpPr>
          <p:nvPr>
            <p:ph type="sldImg"/>
          </p:nvPr>
        </p:nvSpPr>
        <p:spPr>
          <a:ln/>
        </p:spPr>
      </p:sp>
      <p:sp>
        <p:nvSpPr>
          <p:cNvPr id="297987" name="Rectangle 3"/>
          <p:cNvSpPr>
            <a:spLocks noGrp="1" noChangeArrowheads="1"/>
          </p:cNvSpPr>
          <p:nvPr>
            <p:ph type="body" idx="1"/>
          </p:nvPr>
        </p:nvSpPr>
        <p:spPr/>
        <p:txBody>
          <a:bodyPr/>
          <a:lstStyle/>
          <a:p>
            <a:r>
              <a:rPr kumimoji="1" lang="zh-CN" altLang="en-US"/>
              <a:t>计算机程序与信息数据之间都有约定的存放磁盘、文件夹、文件名的对应关系，如果将某些文件的文件名，或存放文件的磁盘和文件夹进行了改变，对于处理它的程序来说，这个数据文件就成了不可用的。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01152-C191-479F-99F1-0DC728F863CF}" type="slidenum">
              <a:rPr lang="en-US" altLang="zh-CN"/>
              <a:pPr/>
              <a:t>38</a:t>
            </a:fld>
            <a:endParaRPr lang="en-US" altLang="zh-CN"/>
          </a:p>
        </p:txBody>
      </p:sp>
      <p:sp>
        <p:nvSpPr>
          <p:cNvPr id="300034" name="Rectangle 2"/>
          <p:cNvSpPr>
            <a:spLocks noChangeArrowheads="1" noTextEdit="1"/>
          </p:cNvSpPr>
          <p:nvPr>
            <p:ph type="sldImg"/>
          </p:nvPr>
        </p:nvSpPr>
        <p:spPr>
          <a:xfrm>
            <a:off x="1168400" y="685800"/>
            <a:ext cx="4368800" cy="3276600"/>
          </a:xfrm>
          <a:ln/>
        </p:spPr>
      </p:sp>
      <p:sp>
        <p:nvSpPr>
          <p:cNvPr id="300035" name="Rectangle 3"/>
          <p:cNvSpPr>
            <a:spLocks noGrp="1" noChangeArrowheads="1"/>
          </p:cNvSpPr>
          <p:nvPr>
            <p:ph type="body" idx="1"/>
          </p:nvPr>
        </p:nvSpPr>
        <p:spPr>
          <a:xfrm>
            <a:off x="914400" y="4038600"/>
            <a:ext cx="5029200" cy="4419600"/>
          </a:xfrm>
        </p:spPr>
        <p:txBody>
          <a:bodyPr/>
          <a:lstStyle/>
          <a:p>
            <a:pPr>
              <a:spcAft>
                <a:spcPts val="600"/>
              </a:spcAft>
            </a:pPr>
            <a:r>
              <a:rPr lang="en-US" altLang="zh-CN" sz="1000" b="1"/>
              <a:t>1</a:t>
            </a:r>
            <a:r>
              <a:rPr lang="zh-CN" altLang="en-US" sz="1000" b="1"/>
              <a:t>、需求、风险、代价平衡分析的原则</a:t>
            </a:r>
          </a:p>
          <a:p>
            <a:r>
              <a:rPr lang="zh-CN" altLang="en-US" sz="1000"/>
              <a:t>对任一网络来说，绝对安全难以达到，也不一定必要。对一个网络要进行实际分析，对网络面临的威胁及可能承担的风险进行定性与定量相结合的分析，然后制定规范和措施，确定本系统的安全策略。</a:t>
            </a:r>
          </a:p>
          <a:p>
            <a:pPr>
              <a:spcAft>
                <a:spcPts val="600"/>
              </a:spcAft>
            </a:pPr>
            <a:r>
              <a:rPr lang="en-US" altLang="zh-CN" sz="1000" b="1"/>
              <a:t>2</a:t>
            </a:r>
            <a:r>
              <a:rPr lang="zh-CN" altLang="en-US" sz="1000" b="1"/>
              <a:t>、综合性、整体性原则</a:t>
            </a:r>
            <a:endParaRPr lang="zh-CN" altLang="en-US" sz="1000"/>
          </a:p>
          <a:p>
            <a:r>
              <a:rPr lang="zh-CN" altLang="en-US" sz="1000"/>
              <a:t>运用系统工程的观点、方法，分析网络的安全问题，并制定具体措施。一个较好的安全措施往往是多种方法适当综合的应用结果。</a:t>
            </a:r>
          </a:p>
          <a:p>
            <a:r>
              <a:rPr lang="zh-CN" altLang="en-US" sz="1000"/>
              <a:t>一个计算机网络包括个人、设备、软件、数据等环节。它们在网络安全中的地位和影响作用，只有从系统综合的整体角度去看待和分析，才可能获得有效、可行的措施。</a:t>
            </a:r>
          </a:p>
          <a:p>
            <a:pPr>
              <a:spcAft>
                <a:spcPts val="600"/>
              </a:spcAft>
            </a:pPr>
            <a:r>
              <a:rPr lang="en-US" altLang="zh-CN" sz="1000" b="1"/>
              <a:t>3</a:t>
            </a:r>
            <a:r>
              <a:rPr lang="zh-CN" altLang="en-US" sz="1000" b="1"/>
              <a:t>、一致性原则</a:t>
            </a:r>
            <a:endParaRPr lang="zh-CN" altLang="en-US" sz="1000"/>
          </a:p>
          <a:p>
            <a:r>
              <a:rPr lang="zh-CN" altLang="en-US" sz="1000"/>
              <a:t>这主要是指网络安全问题应与整个网络的工作周期</a:t>
            </a:r>
            <a:r>
              <a:rPr lang="en-US" altLang="zh-CN" sz="1000"/>
              <a:t>(</a:t>
            </a:r>
            <a:r>
              <a:rPr lang="zh-CN" altLang="en-US" sz="1000"/>
              <a:t>或生命周期</a:t>
            </a:r>
            <a:r>
              <a:rPr lang="en-US" altLang="zh-CN" sz="1000"/>
              <a:t>)</a:t>
            </a:r>
            <a:r>
              <a:rPr lang="zh-CN" altLang="en-US" sz="1000"/>
              <a:t>同时存在，制定的安全体系结构必须与网络的安全需求相一致。实际上，在网络建设之初就考虑网络安全对策，比等网络建设好后再考虑，不但容易，而且花费也少得多。</a:t>
            </a:r>
          </a:p>
          <a:p>
            <a:pPr>
              <a:spcAft>
                <a:spcPts val="600"/>
              </a:spcAft>
            </a:pPr>
            <a:r>
              <a:rPr lang="en-US" altLang="zh-CN" sz="1000" b="1"/>
              <a:t>4</a:t>
            </a:r>
            <a:r>
              <a:rPr lang="zh-CN" altLang="en-US" sz="1000" b="1"/>
              <a:t>、易操作性原则</a:t>
            </a:r>
            <a:endParaRPr lang="zh-CN" altLang="en-US" sz="1000"/>
          </a:p>
          <a:p>
            <a:r>
              <a:rPr lang="zh-CN" altLang="en-US" sz="1000"/>
              <a:t>安全措施要由人来完成，如果措施过于复杂，对人的要求过高，本身就降低了安全性。其次，采用的措施不能影响系统正常运行。</a:t>
            </a:r>
          </a:p>
          <a:p>
            <a:pPr>
              <a:spcAft>
                <a:spcPts val="600"/>
              </a:spcAft>
            </a:pPr>
            <a:r>
              <a:rPr lang="en-US" altLang="zh-CN" sz="1000" b="1"/>
              <a:t>5</a:t>
            </a:r>
            <a:r>
              <a:rPr lang="zh-CN" altLang="en-US" sz="1000" b="1"/>
              <a:t>、适应性、灵活性原则</a:t>
            </a:r>
            <a:endParaRPr lang="zh-CN" altLang="en-US" sz="1000"/>
          </a:p>
          <a:p>
            <a:r>
              <a:rPr lang="zh-CN" altLang="en-US" sz="1000"/>
              <a:t>安全措施必须能随着网络性能及安全需求的变化而变化，要容易适应、容易修改。</a:t>
            </a:r>
            <a:endParaRPr lang="zh-CN" altLang="en-US" sz="1000" b="1"/>
          </a:p>
          <a:p>
            <a:pPr>
              <a:spcAft>
                <a:spcPts val="600"/>
              </a:spcAft>
            </a:pPr>
            <a:r>
              <a:rPr lang="en-US" altLang="zh-CN" sz="1000" b="1"/>
              <a:t>6</a:t>
            </a:r>
            <a:r>
              <a:rPr lang="zh-CN" altLang="en-US" sz="1000" b="1"/>
              <a:t>、可评价性原则</a:t>
            </a:r>
          </a:p>
          <a:p>
            <a:pPr>
              <a:spcAft>
                <a:spcPts val="600"/>
              </a:spcAft>
            </a:pPr>
            <a:r>
              <a:rPr lang="zh-CN" altLang="en-US" sz="1000"/>
              <a:t>这是一个到目前仍未得到很好解决的问题，即如何预先评价网络安全设计并验证其安全性。这还需要开展更多的研究工作。</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0B117-816E-4A74-9C96-B376D6E883A2}" type="slidenum">
              <a:rPr lang="en-US" altLang="zh-CN"/>
              <a:pPr/>
              <a:t>39</a:t>
            </a:fld>
            <a:endParaRPr lang="en-US" altLang="zh-CN"/>
          </a:p>
        </p:txBody>
      </p:sp>
      <p:sp>
        <p:nvSpPr>
          <p:cNvPr id="302082" name="Rectangle 2"/>
          <p:cNvSpPr>
            <a:spLocks noChangeArrowheads="1" noTextEdit="1"/>
          </p:cNvSpPr>
          <p:nvPr>
            <p:ph type="sldImg"/>
          </p:nvPr>
        </p:nvSpPr>
        <p:spPr>
          <a:xfrm>
            <a:off x="1168400" y="685800"/>
            <a:ext cx="4368800" cy="3276600"/>
          </a:xfrm>
          <a:ln/>
        </p:spPr>
      </p:sp>
      <p:sp>
        <p:nvSpPr>
          <p:cNvPr id="302083" name="Rectangle 3"/>
          <p:cNvSpPr>
            <a:spLocks noGrp="1" noChangeArrowheads="1"/>
          </p:cNvSpPr>
          <p:nvPr>
            <p:ph type="body" idx="1"/>
          </p:nvPr>
        </p:nvSpPr>
        <p:spPr>
          <a:xfrm>
            <a:off x="914400" y="4038600"/>
            <a:ext cx="5029200" cy="4419600"/>
          </a:xfrm>
        </p:spPr>
        <p:txBody>
          <a:bodyPr/>
          <a:lstStyle/>
          <a:p>
            <a:pPr>
              <a:spcAft>
                <a:spcPts val="600"/>
              </a:spcAft>
            </a:pPr>
            <a:r>
              <a:rPr lang="en-US" altLang="zh-CN" sz="1000" b="1"/>
              <a:t>1</a:t>
            </a:r>
            <a:r>
              <a:rPr lang="zh-CN" altLang="en-US" sz="1000" b="1"/>
              <a:t>、需求、风险、代价平衡分析的原则</a:t>
            </a:r>
          </a:p>
          <a:p>
            <a:r>
              <a:rPr lang="zh-CN" altLang="en-US" sz="1000"/>
              <a:t>对任一网络来说，绝对安全难以达到，也不一定必要。对一个网络要进行实际分析，对网络面临的威胁及可能承担的风险进行定性与定量相结合的分析，然后制定规范和措施，确定本系统的安全策略。</a:t>
            </a:r>
          </a:p>
          <a:p>
            <a:pPr>
              <a:spcAft>
                <a:spcPts val="600"/>
              </a:spcAft>
            </a:pPr>
            <a:r>
              <a:rPr lang="en-US" altLang="zh-CN" sz="1000" b="1"/>
              <a:t>2</a:t>
            </a:r>
            <a:r>
              <a:rPr lang="zh-CN" altLang="en-US" sz="1000" b="1"/>
              <a:t>、综合性、整体性原则</a:t>
            </a:r>
            <a:endParaRPr lang="zh-CN" altLang="en-US" sz="1000"/>
          </a:p>
          <a:p>
            <a:r>
              <a:rPr lang="zh-CN" altLang="en-US" sz="1000"/>
              <a:t>运用系统工程的观点、方法，分析网络的安全问题，并制定具体措施。一个较好的安全措施往往是多种方法适当综合的应用结果。</a:t>
            </a:r>
          </a:p>
          <a:p>
            <a:r>
              <a:rPr lang="zh-CN" altLang="en-US" sz="1000"/>
              <a:t>一个计算机网络包括个人、设备、软件、数据等环节。它们在网络安全中的地位和影响作用，只有从系统综合的整体角度去看待和分析，才可能获得有效、可行的措施。</a:t>
            </a:r>
          </a:p>
          <a:p>
            <a:pPr>
              <a:spcAft>
                <a:spcPts val="600"/>
              </a:spcAft>
            </a:pPr>
            <a:r>
              <a:rPr lang="en-US" altLang="zh-CN" sz="1000" b="1"/>
              <a:t>3</a:t>
            </a:r>
            <a:r>
              <a:rPr lang="zh-CN" altLang="en-US" sz="1000" b="1"/>
              <a:t>、一致性原则</a:t>
            </a:r>
            <a:endParaRPr lang="zh-CN" altLang="en-US" sz="1000"/>
          </a:p>
          <a:p>
            <a:r>
              <a:rPr lang="zh-CN" altLang="en-US" sz="1000"/>
              <a:t>这主要是指网络安全问题应与整个网络的工作周期</a:t>
            </a:r>
            <a:r>
              <a:rPr lang="en-US" altLang="zh-CN" sz="1000"/>
              <a:t>(</a:t>
            </a:r>
            <a:r>
              <a:rPr lang="zh-CN" altLang="en-US" sz="1000"/>
              <a:t>或生命周期</a:t>
            </a:r>
            <a:r>
              <a:rPr lang="en-US" altLang="zh-CN" sz="1000"/>
              <a:t>)</a:t>
            </a:r>
            <a:r>
              <a:rPr lang="zh-CN" altLang="en-US" sz="1000"/>
              <a:t>同时存在，制定的安全体系结构必须与网络的安全需求相一致。实际上，在网络建设之初就考虑网络安全对策，比等网络建设好后再考虑，不但容易，而且花费也少得多。</a:t>
            </a:r>
          </a:p>
          <a:p>
            <a:pPr>
              <a:spcAft>
                <a:spcPts val="600"/>
              </a:spcAft>
            </a:pPr>
            <a:r>
              <a:rPr lang="en-US" altLang="zh-CN" sz="1000" b="1"/>
              <a:t>4</a:t>
            </a:r>
            <a:r>
              <a:rPr lang="zh-CN" altLang="en-US" sz="1000" b="1"/>
              <a:t>、易操作性原则</a:t>
            </a:r>
            <a:endParaRPr lang="zh-CN" altLang="en-US" sz="1000"/>
          </a:p>
          <a:p>
            <a:r>
              <a:rPr lang="zh-CN" altLang="en-US" sz="1000"/>
              <a:t>安全措施要由人来完成，如果措施过于复杂，对人的要求过高，本身就降低了安全性。其次，采用的措施不能影响系统正常运行。</a:t>
            </a:r>
          </a:p>
          <a:p>
            <a:pPr>
              <a:spcAft>
                <a:spcPts val="600"/>
              </a:spcAft>
            </a:pPr>
            <a:r>
              <a:rPr lang="en-US" altLang="zh-CN" sz="1000" b="1"/>
              <a:t>5</a:t>
            </a:r>
            <a:r>
              <a:rPr lang="zh-CN" altLang="en-US" sz="1000" b="1"/>
              <a:t>、适应性、灵活性原则</a:t>
            </a:r>
            <a:endParaRPr lang="zh-CN" altLang="en-US" sz="1000"/>
          </a:p>
          <a:p>
            <a:r>
              <a:rPr lang="zh-CN" altLang="en-US" sz="1000"/>
              <a:t>安全措施必须能随着网络性能及安全需求的变化而变化，要容易适应、容易修改。</a:t>
            </a:r>
            <a:endParaRPr lang="zh-CN" altLang="en-US" sz="1000" b="1"/>
          </a:p>
          <a:p>
            <a:pPr>
              <a:spcAft>
                <a:spcPts val="600"/>
              </a:spcAft>
            </a:pPr>
            <a:r>
              <a:rPr lang="en-US" altLang="zh-CN" sz="1000" b="1"/>
              <a:t>6</a:t>
            </a:r>
            <a:r>
              <a:rPr lang="zh-CN" altLang="en-US" sz="1000" b="1"/>
              <a:t>、可评价性原则</a:t>
            </a:r>
          </a:p>
          <a:p>
            <a:pPr>
              <a:spcAft>
                <a:spcPts val="600"/>
              </a:spcAft>
            </a:pPr>
            <a:r>
              <a:rPr lang="zh-CN" altLang="en-US" sz="1000"/>
              <a:t>这是一个到目前仍未得到很好解决的问题，即如何预先评价网络安全设计并验证其安全性。这还需要开展更多的研究工作。</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D40A4-A969-4A5F-917A-9BBF6BC1C314}" type="slidenum">
              <a:rPr lang="en-US" altLang="zh-CN"/>
              <a:pPr/>
              <a:t>40</a:t>
            </a:fld>
            <a:endParaRPr lang="en-US" altLang="zh-CN"/>
          </a:p>
        </p:txBody>
      </p:sp>
      <p:sp>
        <p:nvSpPr>
          <p:cNvPr id="304130" name="Rectangle 2"/>
          <p:cNvSpPr>
            <a:spLocks noChangeArrowheads="1" noTextEdit="1"/>
          </p:cNvSpPr>
          <p:nvPr>
            <p:ph type="sldImg"/>
          </p:nvPr>
        </p:nvSpPr>
        <p:spPr>
          <a:xfrm>
            <a:off x="1168400" y="685800"/>
            <a:ext cx="4368800" cy="3276600"/>
          </a:xfrm>
          <a:ln/>
        </p:spPr>
      </p:sp>
      <p:sp>
        <p:nvSpPr>
          <p:cNvPr id="304131" name="Rectangle 3"/>
          <p:cNvSpPr>
            <a:spLocks noGrp="1" noChangeArrowheads="1"/>
          </p:cNvSpPr>
          <p:nvPr>
            <p:ph type="body" idx="1"/>
          </p:nvPr>
        </p:nvSpPr>
        <p:spPr>
          <a:xfrm>
            <a:off x="914400" y="4038600"/>
            <a:ext cx="5029200" cy="4419600"/>
          </a:xfrm>
        </p:spPr>
        <p:txBody>
          <a:bodyPr/>
          <a:lstStyle/>
          <a:p>
            <a:pPr>
              <a:spcAft>
                <a:spcPts val="600"/>
              </a:spcAft>
            </a:pPr>
            <a:r>
              <a:rPr lang="en-US" altLang="zh-CN" sz="1000" b="1"/>
              <a:t>1</a:t>
            </a:r>
            <a:r>
              <a:rPr lang="zh-CN" altLang="en-US" sz="1000" b="1"/>
              <a:t>、需求、风险、代价平衡分析的原则</a:t>
            </a:r>
          </a:p>
          <a:p>
            <a:r>
              <a:rPr lang="zh-CN" altLang="en-US" sz="1000"/>
              <a:t>对任一网络来说，绝对安全难以达到，也不一定必要。对一个网络要进行实际分析，对网络面临的威胁及可能承担的风险进行定性与定量相结合的分析，然后制定规范和措施，确定本系统的安全策略。</a:t>
            </a:r>
          </a:p>
          <a:p>
            <a:pPr>
              <a:spcAft>
                <a:spcPts val="600"/>
              </a:spcAft>
            </a:pPr>
            <a:r>
              <a:rPr lang="en-US" altLang="zh-CN" sz="1000" b="1"/>
              <a:t>2</a:t>
            </a:r>
            <a:r>
              <a:rPr lang="zh-CN" altLang="en-US" sz="1000" b="1"/>
              <a:t>、综合性、整体性原则</a:t>
            </a:r>
            <a:endParaRPr lang="zh-CN" altLang="en-US" sz="1000"/>
          </a:p>
          <a:p>
            <a:r>
              <a:rPr lang="zh-CN" altLang="en-US" sz="1000"/>
              <a:t>运用系统工程的观点、方法，分析网络的安全问题，并制定具体措施。一个较好的安全措施往往是多种方法适当综合的应用结果。</a:t>
            </a:r>
          </a:p>
          <a:p>
            <a:r>
              <a:rPr lang="zh-CN" altLang="en-US" sz="1000"/>
              <a:t>一个计算机网络包括个人、设备、软件、数据等环节。它们在网络安全中的地位和影响作用，只有从系统综合的整体角度去看待和分析，才可能获得有效、可行的措施。</a:t>
            </a:r>
          </a:p>
          <a:p>
            <a:pPr>
              <a:spcAft>
                <a:spcPts val="600"/>
              </a:spcAft>
            </a:pPr>
            <a:r>
              <a:rPr lang="en-US" altLang="zh-CN" sz="1000" b="1"/>
              <a:t>3</a:t>
            </a:r>
            <a:r>
              <a:rPr lang="zh-CN" altLang="en-US" sz="1000" b="1"/>
              <a:t>、一致性原则</a:t>
            </a:r>
            <a:endParaRPr lang="zh-CN" altLang="en-US" sz="1000"/>
          </a:p>
          <a:p>
            <a:r>
              <a:rPr lang="zh-CN" altLang="en-US" sz="1000"/>
              <a:t>这主要是指网络安全问题应与整个网络的工作周期</a:t>
            </a:r>
            <a:r>
              <a:rPr lang="en-US" altLang="zh-CN" sz="1000"/>
              <a:t>(</a:t>
            </a:r>
            <a:r>
              <a:rPr lang="zh-CN" altLang="en-US" sz="1000"/>
              <a:t>或生命周期</a:t>
            </a:r>
            <a:r>
              <a:rPr lang="en-US" altLang="zh-CN" sz="1000"/>
              <a:t>)</a:t>
            </a:r>
            <a:r>
              <a:rPr lang="zh-CN" altLang="en-US" sz="1000"/>
              <a:t>同时存在，制定的安全体系结构必须与网络的安全需求相一致。实际上，在网络建设之初就考虑网络安全对策，比等网络建设好后再考虑，不但容易，而且花费也少得多。</a:t>
            </a:r>
          </a:p>
          <a:p>
            <a:pPr>
              <a:spcAft>
                <a:spcPts val="600"/>
              </a:spcAft>
            </a:pPr>
            <a:r>
              <a:rPr lang="en-US" altLang="zh-CN" sz="1000" b="1"/>
              <a:t>4</a:t>
            </a:r>
            <a:r>
              <a:rPr lang="zh-CN" altLang="en-US" sz="1000" b="1"/>
              <a:t>、易操作性原则</a:t>
            </a:r>
            <a:endParaRPr lang="zh-CN" altLang="en-US" sz="1000"/>
          </a:p>
          <a:p>
            <a:r>
              <a:rPr lang="zh-CN" altLang="en-US" sz="1000"/>
              <a:t>安全措施要由人来完成，如果措施过于复杂，对人的要求过高，本身就降低了安全性。其次，采用的措施不能影响系统正常运行。</a:t>
            </a:r>
          </a:p>
          <a:p>
            <a:pPr>
              <a:spcAft>
                <a:spcPts val="600"/>
              </a:spcAft>
            </a:pPr>
            <a:r>
              <a:rPr lang="en-US" altLang="zh-CN" sz="1000" b="1"/>
              <a:t>5</a:t>
            </a:r>
            <a:r>
              <a:rPr lang="zh-CN" altLang="en-US" sz="1000" b="1"/>
              <a:t>、适应性、灵活性原则</a:t>
            </a:r>
            <a:endParaRPr lang="zh-CN" altLang="en-US" sz="1000"/>
          </a:p>
          <a:p>
            <a:r>
              <a:rPr lang="zh-CN" altLang="en-US" sz="1000"/>
              <a:t>安全措施必须能随着网络性能及安全需求的变化而变化，要容易适应、容易修改。</a:t>
            </a:r>
            <a:endParaRPr lang="zh-CN" altLang="en-US" sz="1000" b="1"/>
          </a:p>
          <a:p>
            <a:pPr>
              <a:spcAft>
                <a:spcPts val="600"/>
              </a:spcAft>
            </a:pPr>
            <a:r>
              <a:rPr lang="en-US" altLang="zh-CN" sz="1000" b="1"/>
              <a:t>6</a:t>
            </a:r>
            <a:r>
              <a:rPr lang="zh-CN" altLang="en-US" sz="1000" b="1"/>
              <a:t>、可评价性原则</a:t>
            </a:r>
          </a:p>
          <a:p>
            <a:pPr>
              <a:spcAft>
                <a:spcPts val="600"/>
              </a:spcAft>
            </a:pPr>
            <a:r>
              <a:rPr lang="zh-CN" altLang="en-US" sz="1000"/>
              <a:t>这是一个到目前仍未得到很好解决的问题，即如何预先评价网络安全设计并验证其安全性。这还需要开展更多的研究工作。</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0A43F-8A8C-4CF1-A7ED-9DD44731D46B}" type="slidenum">
              <a:rPr lang="en-US" altLang="zh-CN"/>
              <a:pPr/>
              <a:t>41</a:t>
            </a:fld>
            <a:endParaRPr lang="en-US" altLang="zh-CN"/>
          </a:p>
        </p:txBody>
      </p:sp>
      <p:sp>
        <p:nvSpPr>
          <p:cNvPr id="306178" name="Rectangle 2"/>
          <p:cNvSpPr>
            <a:spLocks noChangeArrowheads="1" noTextEdit="1"/>
          </p:cNvSpPr>
          <p:nvPr>
            <p:ph type="sldImg"/>
          </p:nvPr>
        </p:nvSpPr>
        <p:spPr>
          <a:ln/>
        </p:spPr>
      </p:sp>
      <p:sp>
        <p:nvSpPr>
          <p:cNvPr id="306179" name="Rectangle 3"/>
          <p:cNvSpPr>
            <a:spLocks noGrp="1" noChangeArrowheads="1"/>
          </p:cNvSpPr>
          <p:nvPr>
            <p:ph type="body" idx="1"/>
          </p:nvPr>
        </p:nvSpPr>
        <p:spPr/>
        <p:txBody>
          <a:bodyPr/>
          <a:lstStyle/>
          <a:p>
            <a:r>
              <a:rPr kumimoji="1" lang="zh-CN" altLang="en-US"/>
              <a:t>对于报文是否来自确认发方的验证，一是对发方加密的身份标志解密后进行识别；二是报文中设置加密的通行字。确认自己是否为该报文的目的收方的方法与确认发方的方法类似。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71082-D075-4846-B349-7A73EE4313C2}" type="slidenum">
              <a:rPr lang="en-US" altLang="zh-CN"/>
              <a:pPr/>
              <a:t>44</a:t>
            </a:fld>
            <a:endParaRPr lang="en-US" altLang="zh-CN"/>
          </a:p>
        </p:txBody>
      </p:sp>
      <p:sp>
        <p:nvSpPr>
          <p:cNvPr id="308226" name="Rectangle 2"/>
          <p:cNvSpPr>
            <a:spLocks noChangeArrowheads="1" noTextEdit="1"/>
          </p:cNvSpPr>
          <p:nvPr>
            <p:ph type="sldImg"/>
          </p:nvPr>
        </p:nvSpPr>
        <p:spPr>
          <a:ln/>
        </p:spPr>
      </p:sp>
      <p:sp>
        <p:nvSpPr>
          <p:cNvPr id="308227" name="Rectangle 3"/>
          <p:cNvSpPr>
            <a:spLocks noGrp="1" noChangeArrowheads="1"/>
          </p:cNvSpPr>
          <p:nvPr>
            <p:ph type="body" idx="1"/>
          </p:nvPr>
        </p:nvSpPr>
        <p:spPr/>
        <p:txBody>
          <a:bodyPr/>
          <a:lstStyle/>
          <a:p>
            <a:r>
              <a:rPr lang="en-US" altLang="zh-CN">
                <a:latin typeface="Arial"/>
              </a:rPr>
              <a:t>”</a:t>
            </a:r>
            <a:r>
              <a:rPr lang="zh-CN" altLang="en-US"/>
              <a:t>，也称</a:t>
            </a:r>
            <a:r>
              <a:rPr lang="zh-CN" altLang="en-US">
                <a:latin typeface="Arial"/>
              </a:rPr>
              <a:t>“</a:t>
            </a:r>
            <a:r>
              <a:rPr lang="zh-CN" altLang="en-US"/>
              <a:t>非军事化区</a:t>
            </a:r>
            <a:r>
              <a:rPr lang="zh-CN" altLang="en-US">
                <a:latin typeface="Arial"/>
              </a:rPr>
              <a:t>”</a:t>
            </a:r>
            <a:r>
              <a:rPr lang="zh-CN" altLang="en-US"/>
              <a:t>。它是为了解决安装防火墙后外部网络不能访问内部网络服务器的问题，而设立的一个非安全系统与安全系统之间的缓冲区，这个缓冲区位于企业内部网络和外部网络之间的小网络区域内，在这个小网络区域内可以放置一些必须公开的服务器设施，如企业</a:t>
            </a:r>
            <a:r>
              <a:rPr lang="en-US" altLang="zh-CN"/>
              <a:t>Web</a:t>
            </a:r>
            <a:r>
              <a:rPr lang="zh-CN" altLang="en-US"/>
              <a:t>服务器、</a:t>
            </a:r>
            <a:r>
              <a:rPr lang="en-US" altLang="zh-CN"/>
              <a:t>FTP</a:t>
            </a:r>
            <a:r>
              <a:rPr lang="zh-CN" altLang="en-US"/>
              <a:t>服务器和论坛等。另一方面，通过这样一个</a:t>
            </a:r>
            <a:r>
              <a:rPr lang="en-US" altLang="zh-CN"/>
              <a:t>DMZ</a:t>
            </a:r>
            <a:r>
              <a:rPr lang="zh-CN" altLang="en-US"/>
              <a:t>区域，更加有效地保护了内部网络，因为这种网络部署，比起一般的防火墙方案，对攻击者来说又多了一道关卡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6674"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156675"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56676"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p>
        </p:txBody>
      </p:sp>
      <p:sp>
        <p:nvSpPr>
          <p:cNvPr id="156677"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156678" name="Rectangle 6"/>
          <p:cNvSpPr>
            <a:spLocks noGrp="1" noChangeArrowheads="1"/>
          </p:cNvSpPr>
          <p:nvPr>
            <p:ph type="sldNum" sz="quarter" idx="4"/>
          </p:nvPr>
        </p:nvSpPr>
        <p:spPr>
          <a:xfrm>
            <a:off x="6553200" y="6076950"/>
            <a:ext cx="2289175" cy="476250"/>
          </a:xfrm>
        </p:spPr>
        <p:txBody>
          <a:bodyPr/>
          <a:lstStyle>
            <a:lvl1pPr>
              <a:defRPr/>
            </a:lvl1pPr>
          </a:lstStyle>
          <a:p>
            <a:fld id="{1C4521DC-BCE9-4AE9-AB0F-0A74164C7AF3}" type="slidenum">
              <a:rPr lang="en-US" altLang="zh-CN"/>
              <a:pPr/>
              <a:t>‹#›</a:t>
            </a:fld>
            <a:endParaRPr lang="en-US" altLang="zh-CN"/>
          </a:p>
        </p:txBody>
      </p:sp>
      <p:sp>
        <p:nvSpPr>
          <p:cNvPr id="156679" name="Text Box 7"/>
          <p:cNvSpPr txBox="1">
            <a:spLocks noChangeArrowheads="1"/>
          </p:cNvSpPr>
          <p:nvPr userDrawn="1"/>
        </p:nvSpPr>
        <p:spPr bwMode="auto">
          <a:xfrm>
            <a:off x="215900" y="76200"/>
            <a:ext cx="501650" cy="6705600"/>
          </a:xfrm>
          <a:prstGeom prst="rect">
            <a:avLst/>
          </a:prstGeom>
          <a:noFill/>
          <a:ln w="12700" cap="rnd">
            <a:solidFill>
              <a:srgbClr val="FFCC99"/>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r>
              <a:rPr kumimoji="1" lang="en-US" altLang="zh-CN" sz="2000" b="1">
                <a:solidFill>
                  <a:srgbClr val="800000"/>
                </a:solidFill>
                <a:latin typeface="隶书" pitchFamily="49" charset="-122"/>
                <a:ea typeface="隶书" pitchFamily="49" charset="-122"/>
              </a:rPr>
              <a:t>8.1</a:t>
            </a:r>
            <a:r>
              <a:rPr kumimoji="1" lang="zh-CN" altLang="en-US" sz="2000" b="1">
                <a:solidFill>
                  <a:srgbClr val="800000"/>
                </a:solidFill>
                <a:latin typeface="隶书" pitchFamily="49" charset="-122"/>
                <a:ea typeface="隶书" pitchFamily="49" charset="-122"/>
              </a:rPr>
              <a:t>　计算机病毒概述</a:t>
            </a:r>
          </a:p>
        </p:txBody>
      </p:sp>
      <p:sp>
        <p:nvSpPr>
          <p:cNvPr id="156680" name="Line 8"/>
          <p:cNvSpPr>
            <a:spLocks noChangeShapeType="1"/>
          </p:cNvSpPr>
          <p:nvPr userDrawn="1"/>
        </p:nvSpPr>
        <p:spPr bwMode="auto">
          <a:xfrm>
            <a:off x="457200" y="304800"/>
            <a:ext cx="0" cy="1670050"/>
          </a:xfrm>
          <a:prstGeom prst="line">
            <a:avLst/>
          </a:prstGeom>
          <a:noFill/>
          <a:ln w="12700" cap="rnd">
            <a:solidFill>
              <a:srgbClr val="FFCC99"/>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81" name="Line 9"/>
          <p:cNvSpPr>
            <a:spLocks noChangeShapeType="1"/>
          </p:cNvSpPr>
          <p:nvPr userDrawn="1"/>
        </p:nvSpPr>
        <p:spPr bwMode="auto">
          <a:xfrm flipV="1">
            <a:off x="450850" y="4918075"/>
            <a:ext cx="0" cy="1558925"/>
          </a:xfrm>
          <a:prstGeom prst="line">
            <a:avLst/>
          </a:prstGeom>
          <a:noFill/>
          <a:ln w="12700" cap="rnd">
            <a:solidFill>
              <a:srgbClr val="FFCC99"/>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1B74326-2351-42B4-A7D3-4D5EAAB53A1D}" type="slidenum">
              <a:rPr lang="en-US" altLang="zh-CN"/>
              <a:pPr/>
              <a:t>‹#›</a:t>
            </a:fld>
            <a:endParaRPr lang="en-US" altLang="zh-CN"/>
          </a:p>
        </p:txBody>
      </p:sp>
    </p:spTree>
    <p:extLst>
      <p:ext uri="{BB962C8B-B14F-4D97-AF65-F5344CB8AC3E}">
        <p14:creationId xmlns:p14="http://schemas.microsoft.com/office/powerpoint/2010/main" val="98322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3388" y="404813"/>
            <a:ext cx="2152650" cy="3268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04813"/>
            <a:ext cx="6307138" cy="3268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D2D52DF-48D7-4AD8-BE36-D0906F463DC1}" type="slidenum">
              <a:rPr lang="en-US" altLang="zh-CN"/>
              <a:pPr/>
              <a:t>‹#›</a:t>
            </a:fld>
            <a:endParaRPr lang="en-US" altLang="zh-CN"/>
          </a:p>
        </p:txBody>
      </p:sp>
    </p:spTree>
    <p:extLst>
      <p:ext uri="{BB962C8B-B14F-4D97-AF65-F5344CB8AC3E}">
        <p14:creationId xmlns:p14="http://schemas.microsoft.com/office/powerpoint/2010/main" val="389273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E11AC11-0114-46FD-9B34-47BD48E13764}" type="slidenum">
              <a:rPr lang="en-US" altLang="zh-CN"/>
              <a:pPr/>
              <a:t>‹#›</a:t>
            </a:fld>
            <a:endParaRPr lang="en-US" altLang="zh-CN"/>
          </a:p>
        </p:txBody>
      </p:sp>
    </p:spTree>
    <p:extLst>
      <p:ext uri="{BB962C8B-B14F-4D97-AF65-F5344CB8AC3E}">
        <p14:creationId xmlns:p14="http://schemas.microsoft.com/office/powerpoint/2010/main" val="91409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5636921-26FA-44B1-8002-CCD324A87713}" type="slidenum">
              <a:rPr lang="en-US" altLang="zh-CN"/>
              <a:pPr/>
              <a:t>‹#›</a:t>
            </a:fld>
            <a:endParaRPr lang="en-US" altLang="zh-CN"/>
          </a:p>
        </p:txBody>
      </p:sp>
    </p:spTree>
    <p:extLst>
      <p:ext uri="{BB962C8B-B14F-4D97-AF65-F5344CB8AC3E}">
        <p14:creationId xmlns:p14="http://schemas.microsoft.com/office/powerpoint/2010/main" val="80660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412875"/>
            <a:ext cx="4194175"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41863" y="1412875"/>
            <a:ext cx="4194175"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1825FE-7754-440D-8A54-CD4A3E1CA290}" type="slidenum">
              <a:rPr lang="en-US" altLang="zh-CN"/>
              <a:pPr/>
              <a:t>‹#›</a:t>
            </a:fld>
            <a:endParaRPr lang="en-US" altLang="zh-CN"/>
          </a:p>
        </p:txBody>
      </p:sp>
    </p:spTree>
    <p:extLst>
      <p:ext uri="{BB962C8B-B14F-4D97-AF65-F5344CB8AC3E}">
        <p14:creationId xmlns:p14="http://schemas.microsoft.com/office/powerpoint/2010/main" val="377466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5764E80-DE8A-4A13-B07C-0E870A300E50}" type="slidenum">
              <a:rPr lang="en-US" altLang="zh-CN"/>
              <a:pPr/>
              <a:t>‹#›</a:t>
            </a:fld>
            <a:endParaRPr lang="en-US" altLang="zh-CN"/>
          </a:p>
        </p:txBody>
      </p:sp>
    </p:spTree>
    <p:extLst>
      <p:ext uri="{BB962C8B-B14F-4D97-AF65-F5344CB8AC3E}">
        <p14:creationId xmlns:p14="http://schemas.microsoft.com/office/powerpoint/2010/main" val="299950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5A1FC87-5B20-43BB-A444-15C46CB9CC7F}" type="slidenum">
              <a:rPr lang="en-US" altLang="zh-CN"/>
              <a:pPr/>
              <a:t>‹#›</a:t>
            </a:fld>
            <a:endParaRPr lang="en-US" altLang="zh-CN"/>
          </a:p>
        </p:txBody>
      </p:sp>
    </p:spTree>
    <p:extLst>
      <p:ext uri="{BB962C8B-B14F-4D97-AF65-F5344CB8AC3E}">
        <p14:creationId xmlns:p14="http://schemas.microsoft.com/office/powerpoint/2010/main" val="252926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24AB4AA-C154-4E13-8868-CF9C9D1616CD}" type="slidenum">
              <a:rPr lang="en-US" altLang="zh-CN"/>
              <a:pPr/>
              <a:t>‹#›</a:t>
            </a:fld>
            <a:endParaRPr lang="en-US" altLang="zh-CN"/>
          </a:p>
        </p:txBody>
      </p:sp>
    </p:spTree>
    <p:extLst>
      <p:ext uri="{BB962C8B-B14F-4D97-AF65-F5344CB8AC3E}">
        <p14:creationId xmlns:p14="http://schemas.microsoft.com/office/powerpoint/2010/main" val="359398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7CE49CC-E4F3-4ADC-9E0E-C026FCF2C53E}" type="slidenum">
              <a:rPr lang="en-US" altLang="zh-CN"/>
              <a:pPr/>
              <a:t>‹#›</a:t>
            </a:fld>
            <a:endParaRPr lang="en-US" altLang="zh-CN"/>
          </a:p>
        </p:txBody>
      </p:sp>
    </p:spTree>
    <p:extLst>
      <p:ext uri="{BB962C8B-B14F-4D97-AF65-F5344CB8AC3E}">
        <p14:creationId xmlns:p14="http://schemas.microsoft.com/office/powerpoint/2010/main" val="288499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EF25461-D56E-4046-9C3A-CF4993A0C842}" type="slidenum">
              <a:rPr lang="en-US" altLang="zh-CN"/>
              <a:pPr/>
              <a:t>‹#›</a:t>
            </a:fld>
            <a:endParaRPr lang="en-US" altLang="zh-CN"/>
          </a:p>
        </p:txBody>
      </p:sp>
    </p:spTree>
    <p:extLst>
      <p:ext uri="{BB962C8B-B14F-4D97-AF65-F5344CB8AC3E}">
        <p14:creationId xmlns:p14="http://schemas.microsoft.com/office/powerpoint/2010/main" val="208295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5650" name="Rectangle 2"/>
          <p:cNvSpPr>
            <a:spLocks noGrp="1" noRot="1" noChangeArrowheads="1"/>
          </p:cNvSpPr>
          <p:nvPr>
            <p:ph type="title"/>
          </p:nvPr>
        </p:nvSpPr>
        <p:spPr bwMode="auto">
          <a:xfrm>
            <a:off x="323850" y="404813"/>
            <a:ext cx="8540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55651" name="Rectangle 3"/>
          <p:cNvSpPr>
            <a:spLocks noGrp="1" noRot="1" noChangeArrowheads="1"/>
          </p:cNvSpPr>
          <p:nvPr>
            <p:ph type="body" idx="1"/>
          </p:nvPr>
        </p:nvSpPr>
        <p:spPr bwMode="auto">
          <a:xfrm>
            <a:off x="395288" y="1412875"/>
            <a:ext cx="8540750"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652"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5653"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5654"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E6BDCB3-F7D7-4F3C-B01E-167413F51477}" type="slidenum">
              <a:rPr lang="en-US" altLang="zh-CN"/>
              <a:pPr/>
              <a:t>‹#›</a:t>
            </a:fld>
            <a:endParaRPr lang="en-US" altLang="zh-CN"/>
          </a:p>
        </p:txBody>
      </p:sp>
      <p:sp>
        <p:nvSpPr>
          <p:cNvPr id="155656" name="Line 8"/>
          <p:cNvSpPr>
            <a:spLocks noChangeShapeType="1"/>
          </p:cNvSpPr>
          <p:nvPr userDrawn="1"/>
        </p:nvSpPr>
        <p:spPr bwMode="auto">
          <a:xfrm>
            <a:off x="457200" y="304800"/>
            <a:ext cx="0" cy="1670050"/>
          </a:xfrm>
          <a:prstGeom prst="line">
            <a:avLst/>
          </a:prstGeom>
          <a:noFill/>
          <a:ln w="12700" cap="rnd">
            <a:solidFill>
              <a:srgbClr val="FFCC99"/>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657" name="Line 9"/>
          <p:cNvSpPr>
            <a:spLocks noChangeShapeType="1"/>
          </p:cNvSpPr>
          <p:nvPr userDrawn="1"/>
        </p:nvSpPr>
        <p:spPr bwMode="auto">
          <a:xfrm flipV="1">
            <a:off x="450850" y="4918075"/>
            <a:ext cx="0" cy="1558925"/>
          </a:xfrm>
          <a:prstGeom prst="line">
            <a:avLst/>
          </a:prstGeom>
          <a:noFill/>
          <a:ln w="12700" cap="rnd">
            <a:solidFill>
              <a:srgbClr val="FFCC99"/>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fontAlgn="base">
        <a:spcBef>
          <a:spcPct val="0"/>
        </a:spcBef>
        <a:spcAft>
          <a:spcPct val="0"/>
        </a:spcAft>
        <a:defRPr sz="4400" b="1">
          <a:solidFill>
            <a:srgbClr val="FF3300"/>
          </a:solidFill>
          <a:latin typeface="+mj-lt"/>
          <a:ea typeface="+mj-ea"/>
          <a:cs typeface="+mj-cs"/>
        </a:defRPr>
      </a:lvl1pPr>
      <a:lvl2pPr algn="ctr" rtl="0" fontAlgn="base">
        <a:spcBef>
          <a:spcPct val="0"/>
        </a:spcBef>
        <a:spcAft>
          <a:spcPct val="0"/>
        </a:spcAft>
        <a:defRPr sz="4400" b="1">
          <a:solidFill>
            <a:srgbClr val="FF3300"/>
          </a:solidFill>
          <a:latin typeface="Arial" charset="0"/>
          <a:ea typeface="华文中宋" pitchFamily="2" charset="-122"/>
        </a:defRPr>
      </a:lvl2pPr>
      <a:lvl3pPr algn="ctr" rtl="0" fontAlgn="base">
        <a:spcBef>
          <a:spcPct val="0"/>
        </a:spcBef>
        <a:spcAft>
          <a:spcPct val="0"/>
        </a:spcAft>
        <a:defRPr sz="4400" b="1">
          <a:solidFill>
            <a:srgbClr val="FF3300"/>
          </a:solidFill>
          <a:latin typeface="Arial" charset="0"/>
          <a:ea typeface="华文中宋" pitchFamily="2" charset="-122"/>
        </a:defRPr>
      </a:lvl3pPr>
      <a:lvl4pPr algn="ctr" rtl="0" fontAlgn="base">
        <a:spcBef>
          <a:spcPct val="0"/>
        </a:spcBef>
        <a:spcAft>
          <a:spcPct val="0"/>
        </a:spcAft>
        <a:defRPr sz="4400" b="1">
          <a:solidFill>
            <a:srgbClr val="FF3300"/>
          </a:solidFill>
          <a:latin typeface="Arial" charset="0"/>
          <a:ea typeface="华文中宋" pitchFamily="2" charset="-122"/>
        </a:defRPr>
      </a:lvl4pPr>
      <a:lvl5pPr algn="ctr" rtl="0" fontAlgn="base">
        <a:spcBef>
          <a:spcPct val="0"/>
        </a:spcBef>
        <a:spcAft>
          <a:spcPct val="0"/>
        </a:spcAft>
        <a:defRPr sz="4400" b="1">
          <a:solidFill>
            <a:srgbClr val="FF3300"/>
          </a:solidFill>
          <a:latin typeface="Arial" charset="0"/>
          <a:ea typeface="华文中宋" pitchFamily="2" charset="-122"/>
        </a:defRPr>
      </a:lvl5pPr>
      <a:lvl6pPr marL="457200" algn="ctr" rtl="0" fontAlgn="base">
        <a:spcBef>
          <a:spcPct val="0"/>
        </a:spcBef>
        <a:spcAft>
          <a:spcPct val="0"/>
        </a:spcAft>
        <a:defRPr sz="4400" b="1">
          <a:solidFill>
            <a:srgbClr val="FF3300"/>
          </a:solidFill>
          <a:latin typeface="Arial" charset="0"/>
          <a:ea typeface="华文中宋" pitchFamily="2" charset="-122"/>
        </a:defRPr>
      </a:lvl6pPr>
      <a:lvl7pPr marL="914400" algn="ctr" rtl="0" fontAlgn="base">
        <a:spcBef>
          <a:spcPct val="0"/>
        </a:spcBef>
        <a:spcAft>
          <a:spcPct val="0"/>
        </a:spcAft>
        <a:defRPr sz="4400" b="1">
          <a:solidFill>
            <a:srgbClr val="FF3300"/>
          </a:solidFill>
          <a:latin typeface="Arial" charset="0"/>
          <a:ea typeface="华文中宋" pitchFamily="2" charset="-122"/>
        </a:defRPr>
      </a:lvl7pPr>
      <a:lvl8pPr marL="1371600" algn="ctr" rtl="0" fontAlgn="base">
        <a:spcBef>
          <a:spcPct val="0"/>
        </a:spcBef>
        <a:spcAft>
          <a:spcPct val="0"/>
        </a:spcAft>
        <a:defRPr sz="4400" b="1">
          <a:solidFill>
            <a:srgbClr val="FF3300"/>
          </a:solidFill>
          <a:latin typeface="Arial" charset="0"/>
          <a:ea typeface="华文中宋" pitchFamily="2" charset="-122"/>
        </a:defRPr>
      </a:lvl8pPr>
      <a:lvl9pPr marL="1828800" algn="ctr" rtl="0" fontAlgn="base">
        <a:spcBef>
          <a:spcPct val="0"/>
        </a:spcBef>
        <a:spcAft>
          <a:spcPct val="0"/>
        </a:spcAft>
        <a:defRPr sz="4400" b="1">
          <a:solidFill>
            <a:srgbClr val="FF3300"/>
          </a:solidFill>
          <a:latin typeface="Arial" charset="0"/>
          <a:ea typeface="华文中宋"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b="1">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b="1">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40.xml"/><Relationship Id="rId4" Type="http://schemas.openxmlformats.org/officeDocument/2006/relationships/slide" Target="slide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png"/><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png"/><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16.xml"/><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8.png"/><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BA175B4-92E7-483E-BB92-EDDC3496938F}" type="slidenum">
              <a:rPr lang="en-US" altLang="zh-CN"/>
              <a:pPr/>
              <a:t>1</a:t>
            </a:fld>
            <a:endParaRPr lang="en-US" altLang="zh-CN"/>
          </a:p>
        </p:txBody>
      </p:sp>
      <p:sp>
        <p:nvSpPr>
          <p:cNvPr id="233474" name="Rectangle 2"/>
          <p:cNvSpPr>
            <a:spLocks noGrp="1" noRot="1" noChangeArrowheads="1"/>
          </p:cNvSpPr>
          <p:nvPr>
            <p:ph type="title"/>
          </p:nvPr>
        </p:nvSpPr>
        <p:spPr>
          <a:xfrm>
            <a:off x="250825" y="1341438"/>
            <a:ext cx="8281988" cy="762000"/>
          </a:xfrm>
          <a:noFill/>
          <a:ln/>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flatTx/>
          </a:bodyPr>
          <a:lstStyle/>
          <a:p>
            <a:r>
              <a:rPr lang="zh-CN" altLang="en-US"/>
              <a:t>计算机病毒防治与信息安全</a:t>
            </a:r>
          </a:p>
        </p:txBody>
      </p:sp>
      <p:sp>
        <p:nvSpPr>
          <p:cNvPr id="233476" name="Text Box 4"/>
          <p:cNvSpPr txBox="1">
            <a:spLocks noChangeArrowheads="1"/>
          </p:cNvSpPr>
          <p:nvPr/>
        </p:nvSpPr>
        <p:spPr bwMode="auto">
          <a:xfrm>
            <a:off x="2051050" y="2133600"/>
            <a:ext cx="467201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kumimoji="1" lang="zh-CN" altLang="en-US" sz="3200" b="1">
                <a:solidFill>
                  <a:srgbClr val="000000"/>
                </a:solidFill>
                <a:latin typeface="Times New Roman" pitchFamily="18" charset="0"/>
                <a:hlinkClick r:id="rId2" action="ppaction://hlinksldjump"/>
              </a:rPr>
              <a:t>计算机病毒的特征及危害</a:t>
            </a:r>
            <a:endParaRPr kumimoji="1" lang="zh-CN" altLang="en-US" sz="3200" b="1">
              <a:solidFill>
                <a:srgbClr val="000000"/>
              </a:solidFill>
              <a:latin typeface="Times New Roman" pitchFamily="18" charset="0"/>
            </a:endParaRPr>
          </a:p>
          <a:p>
            <a:pPr>
              <a:lnSpc>
                <a:spcPct val="200000"/>
              </a:lnSpc>
            </a:pPr>
            <a:r>
              <a:rPr kumimoji="1" lang="zh-CN" altLang="en-US" sz="3200" b="1">
                <a:solidFill>
                  <a:srgbClr val="000000"/>
                </a:solidFill>
                <a:latin typeface="Times New Roman" pitchFamily="18" charset="0"/>
                <a:hlinkClick r:id="rId3" action="ppaction://hlinksldjump"/>
              </a:rPr>
              <a:t>计算机病毒的检测及防范</a:t>
            </a:r>
            <a:endParaRPr kumimoji="1" lang="zh-CN" altLang="en-US" sz="3200" b="1">
              <a:solidFill>
                <a:srgbClr val="000000"/>
              </a:solidFill>
              <a:latin typeface="Times New Roman" pitchFamily="18" charset="0"/>
            </a:endParaRPr>
          </a:p>
          <a:p>
            <a:pPr>
              <a:lnSpc>
                <a:spcPct val="200000"/>
              </a:lnSpc>
            </a:pPr>
            <a:r>
              <a:rPr kumimoji="1" lang="zh-CN" altLang="en-US" sz="3200" b="1">
                <a:solidFill>
                  <a:srgbClr val="000000"/>
                </a:solidFill>
                <a:latin typeface="Times New Roman" pitchFamily="18" charset="0"/>
                <a:hlinkClick r:id="rId4" action="ppaction://hlinksldjump"/>
              </a:rPr>
              <a:t>信息安全</a:t>
            </a:r>
            <a:endParaRPr kumimoji="1" lang="zh-CN" altLang="en-US" sz="3200" b="1">
              <a:solidFill>
                <a:srgbClr val="000000"/>
              </a:solidFill>
              <a:latin typeface="Times New Roman" pitchFamily="18" charset="0"/>
            </a:endParaRPr>
          </a:p>
          <a:p>
            <a:pPr>
              <a:lnSpc>
                <a:spcPct val="200000"/>
              </a:lnSpc>
            </a:pPr>
            <a:r>
              <a:rPr kumimoji="1" lang="zh-CN" altLang="en-US" sz="3200" b="1">
                <a:solidFill>
                  <a:srgbClr val="000000"/>
                </a:solidFill>
                <a:latin typeface="Times New Roman" pitchFamily="18" charset="0"/>
                <a:hlinkClick r:id="rId5" action="ppaction://hlinksldjump"/>
              </a:rPr>
              <a:t>网络安全</a:t>
            </a:r>
            <a:endParaRPr kumimoji="1" lang="zh-CN" altLang="en-US" sz="3200" b="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37A2D8F-9F77-490A-8765-8CD6F28FF7A1}" type="slidenum">
              <a:rPr lang="en-US" altLang="zh-CN"/>
              <a:pPr/>
              <a:t>10</a:t>
            </a:fld>
            <a:endParaRPr lang="en-US" altLang="zh-CN"/>
          </a:p>
        </p:txBody>
      </p:sp>
      <p:sp>
        <p:nvSpPr>
          <p:cNvPr id="245762" name="Text Box 2"/>
          <p:cNvSpPr txBox="1">
            <a:spLocks noChangeArrowheads="1"/>
          </p:cNvSpPr>
          <p:nvPr/>
        </p:nvSpPr>
        <p:spPr bwMode="auto">
          <a:xfrm>
            <a:off x="323850" y="692150"/>
            <a:ext cx="84582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3300"/>
                </a:solidFill>
                <a:latin typeface="宋体" pitchFamily="2" charset="-122"/>
              </a:rPr>
              <a:t>速度下降</a:t>
            </a:r>
            <a:r>
              <a:rPr lang="zh-CN" altLang="en-US" sz="2800" b="1">
                <a:latin typeface="宋体" pitchFamily="2" charset="-122"/>
              </a:rPr>
              <a:t> 不少病毒在时钟中纳入了时间的循环计数，迫使计算机空转，计算机速度明显下降。</a:t>
            </a:r>
            <a:br>
              <a:rPr lang="zh-CN" altLang="en-US" sz="2800" b="1">
                <a:latin typeface="宋体" pitchFamily="2" charset="-122"/>
              </a:rPr>
            </a:br>
            <a:r>
              <a:rPr lang="zh-CN" altLang="en-US" sz="2800" b="1">
                <a:solidFill>
                  <a:srgbClr val="FF3300"/>
                </a:solidFill>
                <a:latin typeface="宋体" pitchFamily="2" charset="-122"/>
              </a:rPr>
              <a:t>攻击磁盘</a:t>
            </a:r>
            <a:r>
              <a:rPr lang="zh-CN" altLang="en-US" sz="2800" b="1">
                <a:latin typeface="宋体" pitchFamily="2" charset="-122"/>
              </a:rPr>
              <a:t> 攻击磁盘数据、不写盘、写操作变读操作、写盘时丢字节等。</a:t>
            </a:r>
            <a:br>
              <a:rPr lang="zh-CN" altLang="en-US" sz="2800" b="1">
                <a:latin typeface="宋体" pitchFamily="2" charset="-122"/>
              </a:rPr>
            </a:br>
            <a:r>
              <a:rPr lang="zh-CN" altLang="en-US" sz="2800" b="1">
                <a:solidFill>
                  <a:srgbClr val="FF3300"/>
                </a:solidFill>
                <a:latin typeface="宋体" pitchFamily="2" charset="-122"/>
              </a:rPr>
              <a:t>扰乱屏幕显示</a:t>
            </a:r>
            <a:r>
              <a:rPr lang="zh-CN" altLang="en-US" sz="2800" b="1">
                <a:latin typeface="宋体" pitchFamily="2" charset="-122"/>
              </a:rPr>
              <a:t> 字符显示错乱、跌落、环绕、倒置、光标下跌、滚屏、抖动、吃字符等。</a:t>
            </a:r>
            <a:br>
              <a:rPr lang="zh-CN" altLang="en-US" sz="2800" b="1">
                <a:latin typeface="宋体" pitchFamily="2" charset="-122"/>
              </a:rPr>
            </a:br>
            <a:r>
              <a:rPr lang="zh-CN" altLang="en-US" sz="2800" b="1">
                <a:solidFill>
                  <a:srgbClr val="FF3300"/>
                </a:solidFill>
                <a:latin typeface="宋体" pitchFamily="2" charset="-122"/>
              </a:rPr>
              <a:t>攻击键盘</a:t>
            </a:r>
            <a:r>
              <a:rPr lang="zh-CN" altLang="en-US" sz="2800" b="1">
                <a:latin typeface="宋体" pitchFamily="2" charset="-122"/>
              </a:rPr>
              <a:t> 响铃、封锁键盘、换字、抹掉缓存区字符、重复输入。</a:t>
            </a:r>
            <a:br>
              <a:rPr lang="zh-CN" altLang="en-US" sz="2800" b="1">
                <a:latin typeface="宋体" pitchFamily="2" charset="-122"/>
              </a:rPr>
            </a:br>
            <a:r>
              <a:rPr lang="zh-CN" altLang="en-US" sz="2800" b="1">
                <a:solidFill>
                  <a:srgbClr val="FF3300"/>
                </a:solidFill>
                <a:latin typeface="宋体" pitchFamily="2" charset="-122"/>
              </a:rPr>
              <a:t>攻击喇叭</a:t>
            </a:r>
            <a:r>
              <a:rPr lang="zh-CN" altLang="en-US" sz="2800" b="1">
                <a:latin typeface="宋体" pitchFamily="2" charset="-122"/>
              </a:rPr>
              <a:t> 发出各种不同的声音，如演奏曲子、警笛声、炸弹噪声、鸣叫、咔咔声、嘀嗒声</a:t>
            </a:r>
            <a:br>
              <a:rPr lang="zh-CN" altLang="en-US" sz="2800" b="1">
                <a:latin typeface="宋体" pitchFamily="2" charset="-122"/>
              </a:rPr>
            </a:br>
            <a:r>
              <a:rPr lang="zh-CN" altLang="en-US" sz="2800" b="1">
                <a:solidFill>
                  <a:srgbClr val="FF3300"/>
                </a:solidFill>
                <a:latin typeface="宋体" pitchFamily="2" charset="-122"/>
              </a:rPr>
              <a:t>攻击</a:t>
            </a:r>
            <a:r>
              <a:rPr lang="en-US" altLang="zh-CN" sz="2800" b="1">
                <a:solidFill>
                  <a:srgbClr val="FF3300"/>
                </a:solidFill>
                <a:latin typeface="宋体" pitchFamily="2" charset="-122"/>
              </a:rPr>
              <a:t>CMOS</a:t>
            </a:r>
            <a:r>
              <a:rPr lang="en-US" altLang="zh-CN" sz="2800" b="1">
                <a:latin typeface="宋体" pitchFamily="2" charset="-122"/>
              </a:rPr>
              <a:t> </a:t>
            </a:r>
            <a:r>
              <a:rPr lang="zh-CN" altLang="en-US" sz="2800" b="1">
                <a:latin typeface="宋体" pitchFamily="2" charset="-122"/>
              </a:rPr>
              <a:t>对</a:t>
            </a:r>
            <a:r>
              <a:rPr lang="en-US" altLang="zh-CN" sz="2800" b="1">
                <a:latin typeface="宋体" pitchFamily="2" charset="-122"/>
              </a:rPr>
              <a:t>CMOS</a:t>
            </a:r>
            <a:r>
              <a:rPr lang="zh-CN" altLang="en-US" sz="2800" b="1">
                <a:latin typeface="宋体" pitchFamily="2" charset="-122"/>
              </a:rPr>
              <a:t>区进行写入动作，破坏系统</a:t>
            </a:r>
            <a:r>
              <a:rPr lang="en-US" altLang="zh-CN" sz="2800" b="1">
                <a:latin typeface="宋体" pitchFamily="2" charset="-122"/>
              </a:rPr>
              <a:t>CMOS</a:t>
            </a:r>
            <a:r>
              <a:rPr lang="zh-CN" altLang="en-US" sz="2800" b="1">
                <a:latin typeface="宋体" pitchFamily="2" charset="-122"/>
              </a:rPr>
              <a:t>中的数据。</a:t>
            </a:r>
            <a:br>
              <a:rPr lang="zh-CN" altLang="en-US" sz="2800" b="1">
                <a:latin typeface="宋体" pitchFamily="2" charset="-122"/>
              </a:rPr>
            </a:br>
            <a:r>
              <a:rPr lang="zh-CN" altLang="en-US" sz="2800" b="1">
                <a:solidFill>
                  <a:srgbClr val="FF3300"/>
                </a:solidFill>
                <a:latin typeface="宋体" pitchFamily="2" charset="-122"/>
              </a:rPr>
              <a:t>干扰打印机</a:t>
            </a:r>
            <a:r>
              <a:rPr lang="zh-CN" altLang="en-US" sz="2800" b="1">
                <a:latin typeface="宋体" pitchFamily="2" charset="-122"/>
              </a:rPr>
              <a:t> 间断性打印、更换字符等。</a:t>
            </a:r>
            <a:endParaRPr lang="zh-CN" altLang="en-US" b="1"/>
          </a:p>
        </p:txBody>
      </p:sp>
      <p:sp>
        <p:nvSpPr>
          <p:cNvPr id="245763" name="Rectangle 3"/>
          <p:cNvSpPr>
            <a:spLocks noChangeArrowheads="1"/>
          </p:cNvSpPr>
          <p:nvPr/>
        </p:nvSpPr>
        <p:spPr bwMode="auto">
          <a:xfrm>
            <a:off x="760413" y="-53975"/>
            <a:ext cx="45323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solidFill>
                  <a:srgbClr val="000000"/>
                </a:solidFill>
                <a:ea typeface="隶书" pitchFamily="49" charset="-122"/>
              </a:rPr>
              <a:t>病毒的破坏行为</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A0B4F14-667C-4D8E-9AFD-51C08FEFDC07}" type="slidenum">
              <a:rPr lang="en-US" altLang="zh-CN"/>
              <a:pPr/>
              <a:t>11</a:t>
            </a:fld>
            <a:endParaRPr lang="en-US" altLang="zh-CN"/>
          </a:p>
        </p:txBody>
      </p:sp>
      <p:sp>
        <p:nvSpPr>
          <p:cNvPr id="47106" name="Rectangle 2"/>
          <p:cNvSpPr>
            <a:spLocks noGrp="1" noRot="1" noChangeArrowheads="1"/>
          </p:cNvSpPr>
          <p:nvPr>
            <p:ph type="title"/>
          </p:nvPr>
        </p:nvSpPr>
        <p:spPr>
          <a:xfrm>
            <a:off x="323850" y="188913"/>
            <a:ext cx="8540750" cy="762000"/>
          </a:xfrm>
        </p:spPr>
        <p:txBody>
          <a:bodyPr/>
          <a:lstStyle/>
          <a:p>
            <a:r>
              <a:rPr lang="zh-CN" altLang="en-US"/>
              <a:t>　计算机病毒的分类</a:t>
            </a:r>
            <a:endParaRPr lang="zh-CN" altLang="en-US">
              <a:latin typeface="宋体" pitchFamily="2" charset="-122"/>
            </a:endParaRPr>
          </a:p>
        </p:txBody>
      </p:sp>
      <p:sp>
        <p:nvSpPr>
          <p:cNvPr id="47107" name="Rectangle 3"/>
          <p:cNvSpPr>
            <a:spLocks noGrp="1" noRot="1" noChangeArrowheads="1"/>
          </p:cNvSpPr>
          <p:nvPr>
            <p:ph type="body" idx="1"/>
          </p:nvPr>
        </p:nvSpPr>
        <p:spPr>
          <a:xfrm>
            <a:off x="755650" y="981075"/>
            <a:ext cx="8135938" cy="5395913"/>
          </a:xfrm>
        </p:spPr>
        <p:txBody>
          <a:bodyPr/>
          <a:lstStyle/>
          <a:p>
            <a:pPr algn="just">
              <a:lnSpc>
                <a:spcPct val="90000"/>
              </a:lnSpc>
              <a:buFont typeface="Wingdings" pitchFamily="2" charset="2"/>
              <a:buNone/>
            </a:pPr>
            <a:r>
              <a:rPr lang="zh-CN" altLang="en-US">
                <a:latin typeface="Times New Roman" pitchFamily="18" charset="0"/>
              </a:rPr>
              <a:t>病毒种类众多，分类如下：</a:t>
            </a:r>
            <a:endParaRPr lang="zh-CN" altLang="en-US"/>
          </a:p>
          <a:p>
            <a:pPr algn="just">
              <a:lnSpc>
                <a:spcPct val="90000"/>
              </a:lnSpc>
            </a:pPr>
            <a:r>
              <a:rPr lang="en-US" altLang="zh-CN">
                <a:ea typeface="楷体_GB2312" pitchFamily="49" charset="-122"/>
              </a:rPr>
              <a:t>1</a:t>
            </a:r>
            <a:r>
              <a:rPr lang="zh-CN" altLang="en-US">
                <a:latin typeface="Times New Roman" pitchFamily="18" charset="0"/>
                <a:ea typeface="楷体_GB2312" pitchFamily="49" charset="-122"/>
              </a:rPr>
              <a:t>．按破坏性可分为良性病毒和恶性病毒</a:t>
            </a:r>
          </a:p>
          <a:p>
            <a:pPr algn="just">
              <a:lnSpc>
                <a:spcPct val="90000"/>
              </a:lnSpc>
            </a:pPr>
            <a:r>
              <a:rPr lang="en-US" altLang="zh-CN">
                <a:ea typeface="楷体_GB2312" pitchFamily="49" charset="-122"/>
              </a:rPr>
              <a:t>2</a:t>
            </a:r>
            <a:r>
              <a:rPr lang="zh-CN" altLang="en-US">
                <a:latin typeface="Times New Roman" pitchFamily="18" charset="0"/>
                <a:ea typeface="楷体_GB2312" pitchFamily="49" charset="-122"/>
              </a:rPr>
              <a:t>．按触发条件分为定时型、定数型、随机发作型</a:t>
            </a:r>
          </a:p>
          <a:p>
            <a:pPr algn="just">
              <a:lnSpc>
                <a:spcPct val="90000"/>
              </a:lnSpc>
            </a:pPr>
            <a:r>
              <a:rPr lang="en-US" altLang="zh-CN">
                <a:ea typeface="楷体_GB2312" pitchFamily="49" charset="-122"/>
              </a:rPr>
              <a:t>3</a:t>
            </a:r>
            <a:r>
              <a:rPr lang="zh-CN" altLang="en-US">
                <a:latin typeface="Times New Roman" pitchFamily="18" charset="0"/>
                <a:ea typeface="楷体_GB2312" pitchFamily="49" charset="-122"/>
              </a:rPr>
              <a:t>．按传染方式分为引导型、文件型和混合型病毒</a:t>
            </a:r>
          </a:p>
          <a:p>
            <a:pPr algn="just">
              <a:lnSpc>
                <a:spcPct val="90000"/>
              </a:lnSpc>
            </a:pPr>
            <a:r>
              <a:rPr lang="en-US" altLang="zh-CN">
                <a:latin typeface="Times New Roman" pitchFamily="18" charset="0"/>
                <a:ea typeface="楷体_GB2312" pitchFamily="49" charset="-122"/>
              </a:rPr>
              <a:t>4.</a:t>
            </a:r>
            <a:r>
              <a:rPr lang="zh-CN" altLang="en-US">
                <a:latin typeface="Times New Roman" pitchFamily="18" charset="0"/>
                <a:ea typeface="楷体_GB2312" pitchFamily="49" charset="-122"/>
              </a:rPr>
              <a:t>新型病毒，部分新型病毒由于其独特性而暂时无法按照前面的类型进行分类（宏病毒、木马、蠕虫和网页病毒）</a:t>
            </a:r>
            <a:endParaRPr lang="zh-CN" altLang="en-US">
              <a:ea typeface="楷体_GB2312" pitchFamily="49" charset="-122"/>
            </a:endParaRPr>
          </a:p>
          <a:p>
            <a:pPr algn="just">
              <a:lnSpc>
                <a:spcPct val="90000"/>
              </a:lnSpc>
            </a:pPr>
            <a:r>
              <a:rPr lang="en-US" altLang="zh-CN">
                <a:ea typeface="楷体_GB2312" pitchFamily="49" charset="-122"/>
              </a:rPr>
              <a:t>5</a:t>
            </a:r>
            <a:r>
              <a:rPr lang="zh-CN" altLang="en-US">
                <a:latin typeface="Times New Roman" pitchFamily="18" charset="0"/>
                <a:ea typeface="楷体_GB2312" pitchFamily="49" charset="-122"/>
              </a:rPr>
              <a:t>．其它分类方式；（连接方式分为源码型、入侵型、操作系统型和外壳型病毒）</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F8DBA2C-19CA-459F-92B9-AD2FB55AEA68}" type="slidenum">
              <a:rPr lang="en-US" altLang="zh-CN"/>
              <a:pPr/>
              <a:t>12</a:t>
            </a:fld>
            <a:endParaRPr lang="en-US" altLang="zh-CN"/>
          </a:p>
        </p:txBody>
      </p:sp>
      <p:sp>
        <p:nvSpPr>
          <p:cNvPr id="49154" name="Rectangle 2"/>
          <p:cNvSpPr>
            <a:spLocks noGrp="1" noRot="1" noChangeArrowheads="1"/>
          </p:cNvSpPr>
          <p:nvPr>
            <p:ph type="title"/>
          </p:nvPr>
        </p:nvSpPr>
        <p:spPr>
          <a:xfrm>
            <a:off x="395288" y="476250"/>
            <a:ext cx="8540750" cy="625475"/>
          </a:xfrm>
        </p:spPr>
        <p:txBody>
          <a:bodyPr/>
          <a:lstStyle/>
          <a:p>
            <a:r>
              <a:rPr lang="zh-CN" altLang="en-US" sz="3500"/>
              <a:t>计算机病毒的隐藏之处和入侵途径</a:t>
            </a:r>
            <a:endParaRPr lang="zh-CN" altLang="en-US" sz="3500">
              <a:latin typeface="宋体" pitchFamily="2" charset="-122"/>
            </a:endParaRPr>
          </a:p>
        </p:txBody>
      </p:sp>
      <p:sp>
        <p:nvSpPr>
          <p:cNvPr id="49155" name="Rectangle 3"/>
          <p:cNvSpPr>
            <a:spLocks noGrp="1" noRot="1" noChangeArrowheads="1"/>
          </p:cNvSpPr>
          <p:nvPr>
            <p:ph type="body" idx="1"/>
          </p:nvPr>
        </p:nvSpPr>
        <p:spPr>
          <a:xfrm>
            <a:off x="900113" y="1412875"/>
            <a:ext cx="7488237" cy="4668838"/>
          </a:xfrm>
        </p:spPr>
        <p:txBody>
          <a:bodyPr/>
          <a:lstStyle/>
          <a:p>
            <a:pPr algn="just"/>
            <a:r>
              <a:rPr lang="en-US" altLang="zh-CN">
                <a:ea typeface="楷体_GB2312" pitchFamily="49" charset="-122"/>
              </a:rPr>
              <a:t>1</a:t>
            </a:r>
            <a:r>
              <a:rPr lang="zh-CN" altLang="en-US">
                <a:latin typeface="Times New Roman" pitchFamily="18" charset="0"/>
                <a:ea typeface="楷体_GB2312" pitchFamily="49" charset="-122"/>
              </a:rPr>
              <a:t>．病毒的隐藏之处</a:t>
            </a:r>
            <a:endParaRPr lang="zh-CN" altLang="en-US">
              <a:ea typeface="楷体_GB2312" pitchFamily="49" charset="-122"/>
            </a:endParaRPr>
          </a:p>
          <a:p>
            <a:r>
              <a:rPr lang="zh-CN" altLang="en-US"/>
              <a:t> （</a:t>
            </a:r>
            <a:r>
              <a:rPr lang="en-US" altLang="zh-CN"/>
              <a:t>1</a:t>
            </a:r>
            <a:r>
              <a:rPr lang="zh-CN" altLang="en-US">
                <a:latin typeface="Times New Roman" pitchFamily="18" charset="0"/>
              </a:rPr>
              <a:t>）可执行文件。</a:t>
            </a:r>
          </a:p>
          <a:p>
            <a:r>
              <a:rPr lang="zh-CN" altLang="en-US"/>
              <a:t> （</a:t>
            </a:r>
            <a:r>
              <a:rPr lang="en-US" altLang="zh-CN"/>
              <a:t>2</a:t>
            </a:r>
            <a:r>
              <a:rPr lang="zh-CN" altLang="en-US">
                <a:latin typeface="Times New Roman" pitchFamily="18" charset="0"/>
              </a:rPr>
              <a:t>）引导扇区。</a:t>
            </a:r>
          </a:p>
          <a:p>
            <a:r>
              <a:rPr lang="zh-CN" altLang="en-US"/>
              <a:t>（ </a:t>
            </a:r>
            <a:r>
              <a:rPr lang="en-US" altLang="zh-CN"/>
              <a:t>3</a:t>
            </a:r>
            <a:r>
              <a:rPr lang="zh-CN" altLang="en-US">
                <a:latin typeface="Times New Roman" pitchFamily="18" charset="0"/>
              </a:rPr>
              <a:t>）表格和文档。</a:t>
            </a:r>
            <a:r>
              <a:rPr lang="zh-CN" altLang="en-US"/>
              <a:t> </a:t>
            </a:r>
          </a:p>
          <a:p>
            <a:r>
              <a:rPr lang="zh-CN" altLang="en-US"/>
              <a:t> （</a:t>
            </a:r>
            <a:r>
              <a:rPr lang="en-US" altLang="zh-CN"/>
              <a:t>4</a:t>
            </a:r>
            <a:r>
              <a:rPr lang="zh-CN" altLang="en-US">
                <a:latin typeface="Times New Roman" pitchFamily="18" charset="0"/>
              </a:rPr>
              <a:t>）</a:t>
            </a:r>
            <a:r>
              <a:rPr lang="en-US" altLang="zh-CN"/>
              <a:t>Java</a:t>
            </a:r>
            <a:r>
              <a:rPr lang="zh-CN" altLang="en-US">
                <a:latin typeface="Times New Roman" pitchFamily="18" charset="0"/>
              </a:rPr>
              <a:t>小程序和</a:t>
            </a:r>
            <a:r>
              <a:rPr lang="en-US" altLang="zh-CN"/>
              <a:t>ActiveX</a:t>
            </a:r>
            <a:r>
              <a:rPr lang="zh-CN" altLang="en-US">
                <a:latin typeface="Times New Roman" pitchFamily="18" charset="0"/>
              </a:rPr>
              <a:t>控件。</a:t>
            </a:r>
            <a:r>
              <a:rPr lang="zh-CN" altLang="en-US"/>
              <a:t> </a:t>
            </a:r>
          </a:p>
          <a:p>
            <a:r>
              <a:rPr lang="en-US" altLang="zh-CN"/>
              <a:t>2</a:t>
            </a:r>
            <a:r>
              <a:rPr lang="zh-CN" altLang="en-US">
                <a:latin typeface="Times New Roman" pitchFamily="18" charset="0"/>
              </a:rPr>
              <a:t>．病毒的入侵途径</a:t>
            </a:r>
            <a:r>
              <a:rPr lang="zh-CN" altLang="en-US"/>
              <a:t> </a:t>
            </a:r>
          </a:p>
          <a:p>
            <a:r>
              <a:rPr lang="zh-CN" altLang="en-US">
                <a:latin typeface="Times New Roman" pitchFamily="18" charset="0"/>
              </a:rPr>
              <a:t>（</a:t>
            </a:r>
            <a:r>
              <a:rPr lang="en-US" altLang="zh-CN"/>
              <a:t>1</a:t>
            </a:r>
            <a:r>
              <a:rPr lang="zh-CN" altLang="en-US">
                <a:latin typeface="Times New Roman" pitchFamily="18" charset="0"/>
              </a:rPr>
              <a:t>）传统方法</a:t>
            </a:r>
            <a:r>
              <a:rPr lang="zh-CN" altLang="en-US"/>
              <a:t> （磁盘、光盘等）</a:t>
            </a:r>
          </a:p>
          <a:p>
            <a:r>
              <a:rPr lang="zh-CN" altLang="en-US">
                <a:latin typeface="Times New Roman" pitchFamily="18" charset="0"/>
              </a:rPr>
              <a:t>（</a:t>
            </a:r>
            <a:r>
              <a:rPr lang="en-US" altLang="zh-CN"/>
              <a:t>2</a:t>
            </a:r>
            <a:r>
              <a:rPr lang="zh-CN" altLang="en-US">
                <a:latin typeface="Times New Roman" pitchFamily="18" charset="0"/>
              </a:rPr>
              <a:t>）</a:t>
            </a:r>
            <a:r>
              <a:rPr lang="en-US" altLang="zh-CN"/>
              <a:t>Internet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290995-92FC-460D-8FBE-8E7E3EB08822}" type="slidenum">
              <a:rPr lang="en-US" altLang="zh-CN"/>
              <a:pPr/>
              <a:t>13</a:t>
            </a:fld>
            <a:endParaRPr lang="en-US" altLang="zh-CN"/>
          </a:p>
        </p:txBody>
      </p:sp>
      <p:sp>
        <p:nvSpPr>
          <p:cNvPr id="293890" name="Rectangle 2"/>
          <p:cNvSpPr>
            <a:spLocks noGrp="1" noRot="1" noChangeArrowheads="1"/>
          </p:cNvSpPr>
          <p:nvPr>
            <p:ph type="title"/>
          </p:nvPr>
        </p:nvSpPr>
        <p:spPr>
          <a:xfrm>
            <a:off x="250825" y="1341438"/>
            <a:ext cx="8281988" cy="762000"/>
          </a:xfrm>
          <a:noFill/>
          <a:ln/>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flatTx/>
          </a:bodyPr>
          <a:lstStyle/>
          <a:p>
            <a:r>
              <a:rPr lang="zh-CN" altLang="en-US"/>
              <a:t>计算机病毒防治与信息安全</a:t>
            </a:r>
          </a:p>
        </p:txBody>
      </p:sp>
      <p:sp>
        <p:nvSpPr>
          <p:cNvPr id="293891" name="Text Box 3"/>
          <p:cNvSpPr txBox="1">
            <a:spLocks noChangeArrowheads="1"/>
          </p:cNvSpPr>
          <p:nvPr/>
        </p:nvSpPr>
        <p:spPr bwMode="auto">
          <a:xfrm>
            <a:off x="2051050" y="2133600"/>
            <a:ext cx="467201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kumimoji="1" lang="zh-CN" altLang="en-US" sz="3200" b="1">
                <a:solidFill>
                  <a:srgbClr val="000000"/>
                </a:solidFill>
                <a:latin typeface="Times New Roman" pitchFamily="18" charset="0"/>
                <a:hlinkClick r:id="rId2" action="ppaction://hlinksldjump"/>
              </a:rPr>
              <a:t>计算机病毒的特征及危害</a:t>
            </a:r>
            <a:endParaRPr kumimoji="1" lang="zh-CN" altLang="en-US" sz="3200" b="1">
              <a:solidFill>
                <a:srgbClr val="000000"/>
              </a:solidFill>
              <a:latin typeface="Times New Roman" pitchFamily="18" charset="0"/>
            </a:endParaRPr>
          </a:p>
          <a:p>
            <a:pPr>
              <a:lnSpc>
                <a:spcPct val="200000"/>
              </a:lnSpc>
            </a:pPr>
            <a:r>
              <a:rPr kumimoji="1" lang="zh-CN" altLang="en-US" sz="3200" b="1" i="1">
                <a:solidFill>
                  <a:srgbClr val="000000"/>
                </a:solidFill>
                <a:latin typeface="Times New Roman" pitchFamily="18" charset="0"/>
              </a:rPr>
              <a:t>计算机病毒的检测及防范</a:t>
            </a:r>
          </a:p>
          <a:p>
            <a:pPr>
              <a:lnSpc>
                <a:spcPct val="200000"/>
              </a:lnSpc>
            </a:pPr>
            <a:r>
              <a:rPr kumimoji="1" lang="zh-CN" altLang="en-US" sz="3200" b="1">
                <a:solidFill>
                  <a:srgbClr val="000000"/>
                </a:solidFill>
                <a:latin typeface="Times New Roman" pitchFamily="18" charset="0"/>
                <a:hlinkClick r:id="rId3" action="ppaction://hlinksldjump"/>
              </a:rPr>
              <a:t>信息安全</a:t>
            </a:r>
            <a:endParaRPr kumimoji="1" lang="zh-CN" altLang="en-US" sz="3200" b="1">
              <a:solidFill>
                <a:srgbClr val="000000"/>
              </a:solidFill>
              <a:latin typeface="Times New Roman" pitchFamily="18" charset="0"/>
            </a:endParaRPr>
          </a:p>
          <a:p>
            <a:pPr>
              <a:lnSpc>
                <a:spcPct val="200000"/>
              </a:lnSpc>
            </a:pPr>
            <a:r>
              <a:rPr kumimoji="1" lang="zh-CN" altLang="en-US" sz="3200" b="1">
                <a:solidFill>
                  <a:srgbClr val="000000"/>
                </a:solidFill>
                <a:latin typeface="Times New Roman" pitchFamily="18" charset="0"/>
                <a:hlinkClick r:id="rId4" action="ppaction://hlinksldjump"/>
              </a:rPr>
              <a:t>网络安全</a:t>
            </a:r>
            <a:endParaRPr kumimoji="1" lang="zh-CN" altLang="en-US" sz="3200" b="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664F9430-5C0F-4A12-B242-A9283AB493E1}" type="slidenum">
              <a:rPr lang="en-US" altLang="zh-CN"/>
              <a:pPr/>
              <a:t>14</a:t>
            </a:fld>
            <a:endParaRPr lang="en-US" altLang="zh-CN"/>
          </a:p>
        </p:txBody>
      </p:sp>
      <p:sp>
        <p:nvSpPr>
          <p:cNvPr id="126978" name="Rectangle 2"/>
          <p:cNvSpPr>
            <a:spLocks noGrp="1" noRot="1" noChangeArrowheads="1"/>
          </p:cNvSpPr>
          <p:nvPr>
            <p:ph type="title"/>
          </p:nvPr>
        </p:nvSpPr>
        <p:spPr>
          <a:xfrm>
            <a:off x="1403350" y="200025"/>
            <a:ext cx="7467600" cy="762000"/>
          </a:xfrm>
        </p:spPr>
        <p:txBody>
          <a:bodyPr/>
          <a:lstStyle/>
          <a:p>
            <a:r>
              <a:rPr lang="zh-CN" altLang="en-US">
                <a:latin typeface="Times New Roman" pitchFamily="18" charset="0"/>
              </a:rPr>
              <a:t>计算机病毒的结构</a:t>
            </a:r>
            <a:endParaRPr lang="zh-CN" altLang="en-US"/>
          </a:p>
        </p:txBody>
      </p:sp>
      <p:sp>
        <p:nvSpPr>
          <p:cNvPr id="126980" name="Rectangle 4"/>
          <p:cNvSpPr>
            <a:spLocks noChangeArrowheads="1"/>
          </p:cNvSpPr>
          <p:nvPr/>
        </p:nvSpPr>
        <p:spPr bwMode="auto">
          <a:xfrm>
            <a:off x="620713" y="1563688"/>
            <a:ext cx="914400" cy="472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spcBef>
                <a:spcPct val="20000"/>
              </a:spcBef>
              <a:buClr>
                <a:schemeClr val="hlink"/>
              </a:buClr>
              <a:buSzPct val="60000"/>
              <a:buFont typeface="Wingdings" pitchFamily="2" charset="2"/>
              <a:buNone/>
            </a:pPr>
            <a:r>
              <a:rPr kumimoji="1" lang="zh-CN" altLang="en-US" sz="3200" b="1"/>
              <a:t>计</a:t>
            </a:r>
          </a:p>
          <a:p>
            <a:pPr algn="ctr">
              <a:spcBef>
                <a:spcPct val="20000"/>
              </a:spcBef>
              <a:buClr>
                <a:schemeClr val="hlink"/>
              </a:buClr>
              <a:buSzPct val="60000"/>
              <a:buFont typeface="Wingdings" pitchFamily="2" charset="2"/>
              <a:buNone/>
            </a:pPr>
            <a:r>
              <a:rPr kumimoji="1" lang="zh-CN" altLang="en-US" sz="3200" b="1"/>
              <a:t>算</a:t>
            </a:r>
          </a:p>
          <a:p>
            <a:pPr algn="ctr">
              <a:spcBef>
                <a:spcPct val="20000"/>
              </a:spcBef>
              <a:buClr>
                <a:schemeClr val="hlink"/>
              </a:buClr>
              <a:buSzPct val="60000"/>
              <a:buFont typeface="Wingdings" pitchFamily="2" charset="2"/>
              <a:buNone/>
            </a:pPr>
            <a:r>
              <a:rPr kumimoji="1" lang="zh-CN" altLang="en-US" sz="3200" b="1"/>
              <a:t>机</a:t>
            </a:r>
          </a:p>
          <a:p>
            <a:pPr algn="ctr">
              <a:spcBef>
                <a:spcPct val="20000"/>
              </a:spcBef>
              <a:buClr>
                <a:schemeClr val="hlink"/>
              </a:buClr>
              <a:buSzPct val="60000"/>
              <a:buFont typeface="Wingdings" pitchFamily="2" charset="2"/>
              <a:buNone/>
            </a:pPr>
            <a:r>
              <a:rPr kumimoji="1" lang="zh-CN" altLang="en-US" sz="3200" b="1"/>
              <a:t>病</a:t>
            </a:r>
          </a:p>
          <a:p>
            <a:pPr algn="ctr">
              <a:spcBef>
                <a:spcPct val="20000"/>
              </a:spcBef>
              <a:buClr>
                <a:schemeClr val="hlink"/>
              </a:buClr>
              <a:buSzPct val="60000"/>
              <a:buFont typeface="Wingdings" pitchFamily="2" charset="2"/>
              <a:buNone/>
            </a:pPr>
            <a:r>
              <a:rPr kumimoji="1" lang="zh-CN" altLang="en-US" sz="3200" b="1"/>
              <a:t>毒</a:t>
            </a:r>
          </a:p>
          <a:p>
            <a:pPr algn="ctr">
              <a:spcBef>
                <a:spcPct val="20000"/>
              </a:spcBef>
              <a:buClr>
                <a:schemeClr val="hlink"/>
              </a:buClr>
              <a:buSzPct val="60000"/>
              <a:buFont typeface="Wingdings" pitchFamily="2" charset="2"/>
              <a:buNone/>
            </a:pPr>
            <a:r>
              <a:rPr kumimoji="1" lang="zh-CN" altLang="en-US" sz="3200" b="1"/>
              <a:t>程</a:t>
            </a:r>
          </a:p>
          <a:p>
            <a:pPr algn="ctr">
              <a:spcBef>
                <a:spcPct val="20000"/>
              </a:spcBef>
              <a:buClr>
                <a:schemeClr val="hlink"/>
              </a:buClr>
              <a:buSzPct val="60000"/>
              <a:buFont typeface="Wingdings" pitchFamily="2" charset="2"/>
              <a:buNone/>
            </a:pPr>
            <a:r>
              <a:rPr kumimoji="1" lang="zh-CN" altLang="en-US" sz="3200" b="1"/>
              <a:t>序</a:t>
            </a:r>
          </a:p>
        </p:txBody>
      </p:sp>
      <p:sp>
        <p:nvSpPr>
          <p:cNvPr id="126981" name="Rectangle 5"/>
          <p:cNvSpPr>
            <a:spLocks noChangeArrowheads="1"/>
          </p:cNvSpPr>
          <p:nvPr/>
        </p:nvSpPr>
        <p:spPr bwMode="auto">
          <a:xfrm>
            <a:off x="3059113" y="5373688"/>
            <a:ext cx="57150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spcBef>
                <a:spcPct val="20000"/>
              </a:spcBef>
              <a:buClr>
                <a:schemeClr val="hlink"/>
              </a:buClr>
              <a:buSzPct val="60000"/>
              <a:buFont typeface="Wingdings" pitchFamily="2" charset="2"/>
              <a:buNone/>
            </a:pPr>
            <a:r>
              <a:rPr kumimoji="1" lang="zh-CN" altLang="en-US" sz="3200" b="1"/>
              <a:t>病毒表现模块（激发机制）</a:t>
            </a:r>
          </a:p>
        </p:txBody>
      </p:sp>
      <p:sp>
        <p:nvSpPr>
          <p:cNvPr id="126982" name="Rectangle 6"/>
          <p:cNvSpPr>
            <a:spLocks noChangeArrowheads="1"/>
          </p:cNvSpPr>
          <p:nvPr/>
        </p:nvSpPr>
        <p:spPr bwMode="auto">
          <a:xfrm>
            <a:off x="3059113" y="1639888"/>
            <a:ext cx="57150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spcBef>
                <a:spcPct val="20000"/>
              </a:spcBef>
              <a:buClr>
                <a:schemeClr val="hlink"/>
              </a:buClr>
              <a:buSzPct val="60000"/>
              <a:buFont typeface="Wingdings" pitchFamily="2" charset="2"/>
              <a:buNone/>
            </a:pPr>
            <a:r>
              <a:rPr kumimoji="1" lang="zh-CN" altLang="en-US" sz="3200" b="1"/>
              <a:t>病毒引导模块（潜伏机制） </a:t>
            </a:r>
          </a:p>
        </p:txBody>
      </p:sp>
      <p:sp>
        <p:nvSpPr>
          <p:cNvPr id="126983" name="Rectangle 7"/>
          <p:cNvSpPr>
            <a:spLocks noChangeArrowheads="1"/>
          </p:cNvSpPr>
          <p:nvPr/>
        </p:nvSpPr>
        <p:spPr bwMode="auto">
          <a:xfrm>
            <a:off x="3059113" y="3468688"/>
            <a:ext cx="57150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spcBef>
                <a:spcPct val="20000"/>
              </a:spcBef>
              <a:buClr>
                <a:schemeClr val="hlink"/>
              </a:buClr>
              <a:buSzPct val="60000"/>
              <a:buFont typeface="Wingdings" pitchFamily="2" charset="2"/>
              <a:buNone/>
            </a:pPr>
            <a:r>
              <a:rPr kumimoji="1" lang="zh-CN" altLang="en-US" sz="3200" b="1"/>
              <a:t>病毒传染模块（再生机制）</a:t>
            </a:r>
          </a:p>
        </p:txBody>
      </p:sp>
      <p:sp>
        <p:nvSpPr>
          <p:cNvPr id="126984" name="Line 8"/>
          <p:cNvSpPr>
            <a:spLocks noChangeShapeType="1"/>
          </p:cNvSpPr>
          <p:nvPr/>
        </p:nvSpPr>
        <p:spPr bwMode="auto">
          <a:xfrm>
            <a:off x="1535113" y="5907088"/>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26985" name="Line 9"/>
          <p:cNvSpPr>
            <a:spLocks noChangeShapeType="1"/>
          </p:cNvSpPr>
          <p:nvPr/>
        </p:nvSpPr>
        <p:spPr bwMode="auto">
          <a:xfrm>
            <a:off x="1535113" y="3925888"/>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126986" name="Line 10"/>
          <p:cNvSpPr>
            <a:spLocks noChangeShapeType="1"/>
          </p:cNvSpPr>
          <p:nvPr/>
        </p:nvSpPr>
        <p:spPr bwMode="auto">
          <a:xfrm>
            <a:off x="1535113" y="2097088"/>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1F727DE-C895-4282-A9B7-A9519EEE38E0}" type="slidenum">
              <a:rPr lang="en-US" altLang="zh-CN"/>
              <a:pPr/>
              <a:t>15</a:t>
            </a:fld>
            <a:endParaRPr lang="en-US" altLang="zh-CN"/>
          </a:p>
        </p:txBody>
      </p:sp>
      <p:sp>
        <p:nvSpPr>
          <p:cNvPr id="241676" name="Rectangle 12"/>
          <p:cNvSpPr>
            <a:spLocks noGrp="1" noRot="1" noChangeArrowheads="1"/>
          </p:cNvSpPr>
          <p:nvPr>
            <p:ph type="body" idx="1"/>
          </p:nvPr>
        </p:nvSpPr>
        <p:spPr>
          <a:xfrm>
            <a:off x="892175" y="3716338"/>
            <a:ext cx="7712075" cy="2428875"/>
          </a:xfrm>
          <a:noFill/>
          <a:ln/>
        </p:spPr>
        <p:txBody>
          <a:bodyPr/>
          <a:lstStyle/>
          <a:p>
            <a:pPr marL="0" indent="0">
              <a:buFont typeface="Wingdings" pitchFamily="2" charset="2"/>
              <a:buNone/>
            </a:pPr>
            <a:r>
              <a:rPr lang="en-US" altLang="zh-CN" sz="2400"/>
              <a:t>3 . </a:t>
            </a:r>
            <a:r>
              <a:rPr lang="zh-CN" altLang="en-US" sz="2400"/>
              <a:t>表现部分</a:t>
            </a:r>
          </a:p>
          <a:p>
            <a:pPr marL="0" indent="0">
              <a:buFont typeface="Wingdings" pitchFamily="2" charset="2"/>
              <a:buNone/>
            </a:pPr>
            <a:r>
              <a:rPr lang="zh-CN" altLang="en-US" sz="2400"/>
              <a:t>     病毒间差异最大的部分，前两部分是为这部分服务的。它破坏被传染系统或者在被传染系统的设备上表现出特定的现象。大部分病毒都是在一定条件下才会触发其表现部分的。</a:t>
            </a:r>
          </a:p>
          <a:p>
            <a:pPr marL="0" indent="0"/>
            <a:endParaRPr lang="en-US" altLang="zh-CN" sz="2400"/>
          </a:p>
        </p:txBody>
      </p:sp>
      <p:sp>
        <p:nvSpPr>
          <p:cNvPr id="241677" name="Text Box 13"/>
          <p:cNvSpPr txBox="1">
            <a:spLocks noChangeArrowheads="1"/>
          </p:cNvSpPr>
          <p:nvPr/>
        </p:nvSpPr>
        <p:spPr bwMode="auto">
          <a:xfrm>
            <a:off x="755650" y="476250"/>
            <a:ext cx="7848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1 . </a:t>
            </a:r>
            <a:r>
              <a:rPr lang="zh-CN" altLang="en-US" sz="2400" b="1"/>
              <a:t>引导部分</a:t>
            </a:r>
          </a:p>
          <a:p>
            <a:r>
              <a:rPr lang="zh-CN" altLang="en-US" sz="2400" b="1"/>
              <a:t>     也就是病毒的初始化部分，它随着宿主程序的执行而进入内存，为传染部分做准备。</a:t>
            </a:r>
          </a:p>
          <a:p>
            <a:r>
              <a:rPr lang="en-US" altLang="zh-CN" sz="2400" b="1"/>
              <a:t>2 . </a:t>
            </a:r>
            <a:r>
              <a:rPr lang="zh-CN" altLang="en-US" sz="2400" b="1"/>
              <a:t>传染部分</a:t>
            </a:r>
          </a:p>
          <a:p>
            <a:r>
              <a:rPr lang="zh-CN" altLang="en-US" sz="2400" b="1"/>
              <a:t>     作用是将病毒代码复制到目标上去。一般病毒在对目标进行传染前，要首先判断传染条件是否满足，判断病毒是否已经感染过该目标等，如</a:t>
            </a:r>
            <a:r>
              <a:rPr lang="en-US" altLang="zh-CN" sz="2400" b="1"/>
              <a:t>CIH</a:t>
            </a:r>
            <a:r>
              <a:rPr lang="zh-CN" altLang="en-US" sz="2400" b="1"/>
              <a:t>病毒只针对</a:t>
            </a:r>
            <a:r>
              <a:rPr lang="en-US" altLang="zh-CN" sz="2400" b="1"/>
              <a:t>Windows 95/98</a:t>
            </a:r>
            <a:r>
              <a:rPr lang="zh-CN" altLang="en-US" sz="2400" b="1"/>
              <a:t>操作系统。</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EEB0ED0-A9C1-4072-AB1E-3AE1A5D3AD3D}" type="slidenum">
              <a:rPr lang="en-US" altLang="zh-CN"/>
              <a:pPr/>
              <a:t>16</a:t>
            </a:fld>
            <a:endParaRPr lang="en-US" altLang="zh-CN"/>
          </a:p>
        </p:txBody>
      </p:sp>
      <p:sp>
        <p:nvSpPr>
          <p:cNvPr id="87042" name="Rectangle 2"/>
          <p:cNvSpPr>
            <a:spLocks noGrp="1" noRot="1" noChangeArrowheads="1"/>
          </p:cNvSpPr>
          <p:nvPr>
            <p:ph type="title"/>
          </p:nvPr>
        </p:nvSpPr>
        <p:spPr>
          <a:xfrm>
            <a:off x="755650" y="908050"/>
            <a:ext cx="7467600" cy="762000"/>
          </a:xfrm>
        </p:spPr>
        <p:txBody>
          <a:bodyPr/>
          <a:lstStyle/>
          <a:p>
            <a:r>
              <a:rPr lang="zh-CN" altLang="en-US"/>
              <a:t>计算机病毒的感染机制</a:t>
            </a:r>
          </a:p>
        </p:txBody>
      </p:sp>
      <p:sp>
        <p:nvSpPr>
          <p:cNvPr id="87045" name="Rectangle 5"/>
          <p:cNvSpPr>
            <a:spLocks noGrp="1" noRot="1" noChangeArrowheads="1"/>
          </p:cNvSpPr>
          <p:nvPr>
            <p:ph type="body" idx="1"/>
          </p:nvPr>
        </p:nvSpPr>
        <p:spPr>
          <a:xfrm>
            <a:off x="603250" y="2276475"/>
            <a:ext cx="8540750" cy="1747838"/>
          </a:xfrm>
        </p:spPr>
        <p:txBody>
          <a:bodyPr/>
          <a:lstStyle/>
          <a:p>
            <a:r>
              <a:rPr lang="zh-CN" altLang="en-US"/>
              <a:t>病毒植入磁盘引导扇区</a:t>
            </a:r>
          </a:p>
          <a:p>
            <a:r>
              <a:rPr lang="zh-CN" altLang="en-US"/>
              <a:t>病毒寄生在可执行程序中</a:t>
            </a:r>
          </a:p>
          <a:p>
            <a:r>
              <a:rPr lang="zh-CN" altLang="en-US"/>
              <a:t>操作系统级病毒</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A93104A5-D4AA-4204-9D15-6DE66148A96A}" type="slidenum">
              <a:rPr lang="en-US" altLang="zh-CN"/>
              <a:pPr/>
              <a:t>17</a:t>
            </a:fld>
            <a:endParaRPr lang="en-US" altLang="zh-CN"/>
          </a:p>
        </p:txBody>
      </p:sp>
      <p:sp>
        <p:nvSpPr>
          <p:cNvPr id="246786" name="Text Box 2"/>
          <p:cNvSpPr txBox="1">
            <a:spLocks noChangeArrowheads="1"/>
          </p:cNvSpPr>
          <p:nvPr/>
        </p:nvSpPr>
        <p:spPr bwMode="auto">
          <a:xfrm>
            <a:off x="304800" y="1052513"/>
            <a:ext cx="8839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zh-CN" altLang="en-US" sz="3200" b="1">
                <a:solidFill>
                  <a:srgbClr val="000000"/>
                </a:solidFill>
                <a:latin typeface="宋体" pitchFamily="2" charset="-122"/>
              </a:rPr>
              <a:t>表现方式：</a:t>
            </a:r>
            <a:r>
              <a:rPr kumimoji="1" lang="zh-CN" altLang="en-US" sz="2400" b="1">
                <a:latin typeface="宋体" pitchFamily="2" charset="-122"/>
              </a:rPr>
              <a:t>利用操作系统的引导过程，占据系统的引导扇区，而将原来的引导扇区内容及病毒其他部分放到另外的磁盘空间，并将这些扇区标志置</a:t>
            </a:r>
            <a:r>
              <a:rPr kumimoji="1" lang="zh-CN" altLang="en-US" sz="2400" b="1">
                <a:latin typeface="Times New Roman"/>
              </a:rPr>
              <a:t>“</a:t>
            </a:r>
            <a:r>
              <a:rPr kumimoji="1" lang="zh-CN" altLang="en-US" sz="2400" b="1">
                <a:latin typeface="宋体" pitchFamily="2" charset="-122"/>
              </a:rPr>
              <a:t>坏</a:t>
            </a:r>
            <a:r>
              <a:rPr kumimoji="1" lang="zh-CN" altLang="en-US" sz="2400" b="1">
                <a:latin typeface="Times New Roman"/>
              </a:rPr>
              <a:t>”</a:t>
            </a:r>
            <a:r>
              <a:rPr kumimoji="1" lang="zh-CN" altLang="en-US" sz="2400" b="1">
                <a:latin typeface="宋体" pitchFamily="2" charset="-122"/>
              </a:rPr>
              <a:t>。</a:t>
            </a:r>
            <a:endParaRPr kumimoji="1" lang="zh-CN" altLang="en-US" sz="2400" b="1">
              <a:latin typeface="Times New Roman" pitchFamily="18" charset="0"/>
            </a:endParaRPr>
          </a:p>
        </p:txBody>
      </p:sp>
      <p:sp>
        <p:nvSpPr>
          <p:cNvPr id="246787" name="Rectangle 3"/>
          <p:cNvSpPr>
            <a:spLocks noChangeArrowheads="1"/>
          </p:cNvSpPr>
          <p:nvPr/>
        </p:nvSpPr>
        <p:spPr bwMode="auto">
          <a:xfrm>
            <a:off x="684213" y="0"/>
            <a:ext cx="592137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pPr>
            <a:r>
              <a:rPr kumimoji="1" lang="en-US" altLang="zh-CN" sz="3600" b="1">
                <a:solidFill>
                  <a:srgbClr val="000000"/>
                </a:solidFill>
                <a:latin typeface="隶书" pitchFamily="49" charset="-122"/>
                <a:ea typeface="隶书" pitchFamily="49" charset="-122"/>
              </a:rPr>
              <a:t>1. </a:t>
            </a:r>
            <a:r>
              <a:rPr kumimoji="1" lang="zh-CN" altLang="en-US" sz="3600" b="1">
                <a:solidFill>
                  <a:srgbClr val="000000"/>
                </a:solidFill>
                <a:latin typeface="隶书" pitchFamily="49" charset="-122"/>
                <a:ea typeface="隶书" pitchFamily="49" charset="-122"/>
              </a:rPr>
              <a:t>病毒驻留磁盘引导扇区中</a:t>
            </a:r>
          </a:p>
        </p:txBody>
      </p:sp>
      <p:sp>
        <p:nvSpPr>
          <p:cNvPr id="246789" name="Text Box 5"/>
          <p:cNvSpPr txBox="1">
            <a:spLocks noChangeArrowheads="1"/>
          </p:cNvSpPr>
          <p:nvPr/>
        </p:nvSpPr>
        <p:spPr bwMode="auto">
          <a:xfrm>
            <a:off x="304800" y="2852738"/>
            <a:ext cx="8839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buClr>
                <a:srgbClr val="FF3300"/>
              </a:buClr>
              <a:buFont typeface="Wingdings" pitchFamily="2" charset="2"/>
              <a:buChar char="Ø"/>
            </a:pPr>
            <a:r>
              <a:rPr kumimoji="1" lang="zh-CN" altLang="en-US" sz="2400" b="1">
                <a:latin typeface="宋体" pitchFamily="2" charset="-122"/>
              </a:rPr>
              <a:t>系统初始化，就将病毒激活。</a:t>
            </a:r>
          </a:p>
          <a:p>
            <a:pPr algn="just">
              <a:lnSpc>
                <a:spcPct val="120000"/>
              </a:lnSpc>
              <a:spcBef>
                <a:spcPct val="50000"/>
              </a:spcBef>
              <a:buClr>
                <a:srgbClr val="FF3300"/>
              </a:buClr>
              <a:buFont typeface="Wingdings" pitchFamily="2" charset="2"/>
              <a:buChar char="Ø"/>
            </a:pPr>
            <a:r>
              <a:rPr kumimoji="1" lang="zh-CN" altLang="en-US" sz="2400" b="1">
                <a:latin typeface="宋体" pitchFamily="2" charset="-122"/>
              </a:rPr>
              <a:t>病毒程序首先将自身拷贝到内存高端并占据该范围，然后设置触发条件，最后引入正常的操作系统。</a:t>
            </a:r>
          </a:p>
          <a:p>
            <a:pPr algn="just">
              <a:lnSpc>
                <a:spcPct val="120000"/>
              </a:lnSpc>
              <a:spcBef>
                <a:spcPct val="50000"/>
              </a:spcBef>
              <a:buClr>
                <a:srgbClr val="FF3300"/>
              </a:buClr>
              <a:buFont typeface="Wingdings" pitchFamily="2" charset="2"/>
              <a:buChar char="Ø"/>
            </a:pPr>
            <a:r>
              <a:rPr kumimoji="1" lang="zh-CN" altLang="en-US" sz="2400" b="1">
                <a:latin typeface="宋体" pitchFamily="2" charset="-122"/>
              </a:rPr>
              <a:t>一旦触发条件成熟，病毒就被触发。如果有磁盘没被感染，则进行传染，然后就进行破坏。</a:t>
            </a:r>
            <a:r>
              <a:rPr kumimoji="1" lang="zh-CN" altLang="en-US" sz="2400" b="1">
                <a:latin typeface="Times New Roman" pitchFamily="18" charset="0"/>
              </a:rPr>
              <a:t>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02C0E10-1761-4063-87EE-ABF4564A2DB7}" type="slidenum">
              <a:rPr lang="en-US" altLang="zh-CN"/>
              <a:pPr/>
              <a:t>18</a:t>
            </a:fld>
            <a:endParaRPr lang="en-US" altLang="zh-CN"/>
          </a:p>
        </p:txBody>
      </p:sp>
      <p:sp>
        <p:nvSpPr>
          <p:cNvPr id="247810" name="Text Box 2"/>
          <p:cNvSpPr txBox="1">
            <a:spLocks noChangeArrowheads="1"/>
          </p:cNvSpPr>
          <p:nvPr/>
        </p:nvSpPr>
        <p:spPr bwMode="auto">
          <a:xfrm>
            <a:off x="609600" y="836613"/>
            <a:ext cx="8534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zh-CN" altLang="en-US" sz="3200" b="1">
                <a:solidFill>
                  <a:srgbClr val="000000"/>
                </a:solidFill>
              </a:rPr>
              <a:t>表现方式</a:t>
            </a:r>
            <a:r>
              <a:rPr kumimoji="1" lang="zh-CN" altLang="en-US" b="1">
                <a:solidFill>
                  <a:srgbClr val="000000"/>
                </a:solidFill>
              </a:rPr>
              <a:t>：</a:t>
            </a:r>
            <a:r>
              <a:rPr kumimoji="1" lang="zh-CN" altLang="en-US" sz="2400" b="1">
                <a:latin typeface="宋体" pitchFamily="2" charset="-122"/>
              </a:rPr>
              <a:t>病毒寄生在正常的可执行程序中，一旦程序执行，病毒就被激活，于是病毒程序首先被执行。</a:t>
            </a:r>
          </a:p>
        </p:txBody>
      </p:sp>
      <p:sp>
        <p:nvSpPr>
          <p:cNvPr id="247811" name="Rectangle 3"/>
          <p:cNvSpPr>
            <a:spLocks noChangeArrowheads="1"/>
          </p:cNvSpPr>
          <p:nvPr/>
        </p:nvSpPr>
        <p:spPr bwMode="auto">
          <a:xfrm>
            <a:off x="971550" y="0"/>
            <a:ext cx="592137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pPr>
            <a:r>
              <a:rPr kumimoji="1" lang="en-US" altLang="zh-CN" sz="3600" b="1">
                <a:solidFill>
                  <a:srgbClr val="000000"/>
                </a:solidFill>
                <a:latin typeface="隶书" pitchFamily="49" charset="-122"/>
                <a:ea typeface="隶书" pitchFamily="49" charset="-122"/>
              </a:rPr>
              <a:t>2. </a:t>
            </a:r>
            <a:r>
              <a:rPr kumimoji="1" lang="zh-CN" altLang="en-US" sz="3600" b="1">
                <a:solidFill>
                  <a:srgbClr val="000000"/>
                </a:solidFill>
                <a:latin typeface="隶书" pitchFamily="49" charset="-122"/>
                <a:ea typeface="隶书" pitchFamily="49" charset="-122"/>
              </a:rPr>
              <a:t>病毒寄生在可执行程序中</a:t>
            </a:r>
          </a:p>
        </p:txBody>
      </p:sp>
      <p:sp>
        <p:nvSpPr>
          <p:cNvPr id="247812" name="Text Box 4"/>
          <p:cNvSpPr txBox="1">
            <a:spLocks noChangeArrowheads="1"/>
          </p:cNvSpPr>
          <p:nvPr/>
        </p:nvSpPr>
        <p:spPr bwMode="auto">
          <a:xfrm>
            <a:off x="609600" y="2492375"/>
            <a:ext cx="8139113"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buClr>
                <a:srgbClr val="FF3300"/>
              </a:buClr>
              <a:buFont typeface="Wingdings" pitchFamily="2" charset="2"/>
              <a:buChar char="Ø"/>
            </a:pPr>
            <a:r>
              <a:rPr kumimoji="1" lang="zh-CN" altLang="en-US" sz="2400" b="1">
                <a:latin typeface="宋体" pitchFamily="2" charset="-122"/>
              </a:rPr>
              <a:t>程序执行，病毒就被激活，于是病毒程序首先被执行。</a:t>
            </a:r>
          </a:p>
          <a:p>
            <a:pPr algn="just">
              <a:lnSpc>
                <a:spcPct val="120000"/>
              </a:lnSpc>
              <a:spcBef>
                <a:spcPct val="50000"/>
              </a:spcBef>
              <a:buClr>
                <a:srgbClr val="FF3300"/>
              </a:buClr>
              <a:buFont typeface="Wingdings" pitchFamily="2" charset="2"/>
              <a:buChar char="Ø"/>
            </a:pPr>
            <a:r>
              <a:rPr kumimoji="1" lang="zh-CN" altLang="en-US" sz="2400" b="1">
                <a:latin typeface="宋体" pitchFamily="2" charset="-122"/>
              </a:rPr>
              <a:t>它将自身驻留在内存中，然后置触发条件，也可能立即进行传染，但一般不作表现。传染性较强，可能对网络其他用户进行传染。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CD8A22B-57B6-4B54-AFB1-E6AA5F47AA98}" type="slidenum">
              <a:rPr lang="en-US" altLang="zh-CN"/>
              <a:pPr/>
              <a:t>19</a:t>
            </a:fld>
            <a:endParaRPr lang="en-US" altLang="zh-CN"/>
          </a:p>
        </p:txBody>
      </p:sp>
      <p:sp>
        <p:nvSpPr>
          <p:cNvPr id="248834" name="Text Box 2"/>
          <p:cNvSpPr txBox="1">
            <a:spLocks noChangeArrowheads="1"/>
          </p:cNvSpPr>
          <p:nvPr/>
        </p:nvSpPr>
        <p:spPr bwMode="auto">
          <a:xfrm>
            <a:off x="468313" y="1196975"/>
            <a:ext cx="8382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200000"/>
              </a:lnSpc>
              <a:spcBef>
                <a:spcPct val="50000"/>
              </a:spcBef>
            </a:pPr>
            <a:r>
              <a:rPr kumimoji="1" lang="zh-CN" altLang="en-US" sz="2400" b="1">
                <a:latin typeface="宋体" pitchFamily="2" charset="-122"/>
              </a:rPr>
              <a:t>　　修改操作系统本身，使</a:t>
            </a:r>
            <a:r>
              <a:rPr kumimoji="1" lang="zh-CN" altLang="en-US" sz="2400" b="1">
                <a:solidFill>
                  <a:srgbClr val="000000"/>
                </a:solidFill>
                <a:latin typeface="宋体" pitchFamily="2" charset="-122"/>
              </a:rPr>
              <a:t>病毒成为操作系统</a:t>
            </a:r>
            <a:r>
              <a:rPr kumimoji="1" lang="zh-CN" altLang="en-US" sz="2400" b="1">
                <a:latin typeface="宋体" pitchFamily="2" charset="-122"/>
              </a:rPr>
              <a:t>的一部分，只要机器工作，病毒就处在随时可能被触发的状态。现代操作系统的开放性和不绝对完善性给这种病毒出现的可能性提供了基础。它在传染方面也可能利用操作系统的性能，干扰网络的正常工作。</a:t>
            </a:r>
            <a:r>
              <a:rPr kumimoji="1" lang="zh-CN" altLang="en-US" sz="2400" b="1">
                <a:latin typeface="Times New Roman" pitchFamily="18" charset="0"/>
              </a:rPr>
              <a:t> </a:t>
            </a:r>
          </a:p>
        </p:txBody>
      </p:sp>
      <p:sp>
        <p:nvSpPr>
          <p:cNvPr id="248835" name="Rectangle 3"/>
          <p:cNvSpPr>
            <a:spLocks noChangeArrowheads="1"/>
          </p:cNvSpPr>
          <p:nvPr/>
        </p:nvSpPr>
        <p:spPr bwMode="auto">
          <a:xfrm>
            <a:off x="755650" y="0"/>
            <a:ext cx="4545013"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pPr>
            <a:r>
              <a:rPr kumimoji="1" lang="zh-CN" altLang="en-US" sz="3600" b="1">
                <a:solidFill>
                  <a:srgbClr val="000000"/>
                </a:solidFill>
                <a:latin typeface="隶书" pitchFamily="49" charset="-122"/>
                <a:ea typeface="隶书" pitchFamily="49" charset="-122"/>
              </a:rPr>
              <a:t>　</a:t>
            </a:r>
            <a:r>
              <a:rPr kumimoji="1" lang="en-US" altLang="zh-CN" sz="3600" b="1">
                <a:solidFill>
                  <a:srgbClr val="000000"/>
                </a:solidFill>
                <a:latin typeface="隶书" pitchFamily="49" charset="-122"/>
                <a:ea typeface="隶书" pitchFamily="49" charset="-122"/>
              </a:rPr>
              <a:t>3. </a:t>
            </a:r>
            <a:r>
              <a:rPr kumimoji="1" lang="zh-CN" altLang="en-US" sz="3600" b="1">
                <a:solidFill>
                  <a:srgbClr val="000000"/>
                </a:solidFill>
                <a:latin typeface="隶书" pitchFamily="49" charset="-122"/>
                <a:ea typeface="隶书" pitchFamily="49" charset="-122"/>
              </a:rPr>
              <a:t>操作系统级病毒</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E9DD37D-9F34-44E5-8710-44A83240C3B2}" type="slidenum">
              <a:rPr lang="en-US" altLang="zh-CN"/>
              <a:pPr/>
              <a:t>2</a:t>
            </a:fld>
            <a:endParaRPr lang="en-US" altLang="zh-CN"/>
          </a:p>
        </p:txBody>
      </p:sp>
      <p:sp>
        <p:nvSpPr>
          <p:cNvPr id="234498" name="Rectangle 2"/>
          <p:cNvSpPr>
            <a:spLocks noGrp="1" noRot="1" noChangeArrowheads="1"/>
          </p:cNvSpPr>
          <p:nvPr>
            <p:ph type="title"/>
          </p:nvPr>
        </p:nvSpPr>
        <p:spPr>
          <a:xfrm>
            <a:off x="2987675" y="1290638"/>
            <a:ext cx="5616575" cy="762000"/>
          </a:xfrm>
        </p:spPr>
        <p:txBody>
          <a:bodyPr/>
          <a:lstStyle/>
          <a:p>
            <a:r>
              <a:rPr lang="zh-CN" altLang="en-US"/>
              <a:t>什么是计算机安全？</a:t>
            </a:r>
          </a:p>
        </p:txBody>
      </p:sp>
      <p:pic>
        <p:nvPicPr>
          <p:cNvPr id="234500" name="Picture 4" descr="J00786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057400"/>
            <a:ext cx="1857375" cy="3995738"/>
          </a:xfrm>
          <a:prstGeom prst="rect">
            <a:avLst/>
          </a:prstGeom>
          <a:noFill/>
          <a:extLst>
            <a:ext uri="{909E8E84-426E-40DD-AFC4-6F175D3DCCD1}">
              <a14:hiddenFill xmlns:a14="http://schemas.microsoft.com/office/drawing/2010/main">
                <a:solidFill>
                  <a:srgbClr val="FFFFFF"/>
                </a:solidFill>
              </a14:hiddenFill>
            </a:ext>
          </a:extLst>
        </p:spPr>
      </p:pic>
      <p:sp>
        <p:nvSpPr>
          <p:cNvPr id="234501" name="Text Box 5"/>
          <p:cNvSpPr txBox="1">
            <a:spLocks noChangeArrowheads="1"/>
          </p:cNvSpPr>
          <p:nvPr/>
        </p:nvSpPr>
        <p:spPr bwMode="auto">
          <a:xfrm>
            <a:off x="3203575" y="2708275"/>
            <a:ext cx="5329238"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r>
              <a:rPr lang="zh-CN" altLang="en-US" sz="2800" b="1"/>
              <a:t>为数据处理系统建立和采取的技术的和管理的安全保护，保护计算机硬件、软件，数据不因偶然的或恶意的原因而遭破坏、更改、显露。”</a:t>
            </a:r>
            <a:r>
              <a:rPr lang="zh-CN" altLang="en-US" sz="2800" b="1">
                <a:solidFill>
                  <a:srgbClr val="FF3300"/>
                </a:solidFill>
              </a:rPr>
              <a:t>计算机安全包括：实体安全，软件安全，数据安全和运行安全。</a:t>
            </a:r>
            <a:r>
              <a:rPr lang="zh-CN" altLang="en-US" b="1">
                <a:solidFill>
                  <a:srgbClr val="FF99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500"/>
                                        </p:tgtEl>
                                        <p:attrNameLst>
                                          <p:attrName>style.visibility</p:attrName>
                                        </p:attrNameLst>
                                      </p:cBhvr>
                                      <p:to>
                                        <p:strVal val="visible"/>
                                      </p:to>
                                    </p:set>
                                  </p:childTnLst>
                                </p:cTn>
                              </p:par>
                            </p:childTnLst>
                          </p:cTn>
                        </p:par>
                        <p:par>
                          <p:cTn id="7" fill="hold" nodeType="afterGroup">
                            <p:stCondLst>
                              <p:cond delay="0"/>
                            </p:stCondLst>
                            <p:childTnLst>
                              <p:par>
                                <p:cTn id="8" presetID="17" presetClass="entr" presetSubtype="8" fill="hold" grpId="0" nodeType="afterEffect">
                                  <p:stCondLst>
                                    <p:cond delay="0"/>
                                  </p:stCondLst>
                                  <p:childTnLst>
                                    <p:set>
                                      <p:cBhvr>
                                        <p:cTn id="9" dur="1" fill="hold">
                                          <p:stCondLst>
                                            <p:cond delay="0"/>
                                          </p:stCondLst>
                                        </p:cTn>
                                        <p:tgtEl>
                                          <p:spTgt spid="234498"/>
                                        </p:tgtEl>
                                        <p:attrNameLst>
                                          <p:attrName>style.visibility</p:attrName>
                                        </p:attrNameLst>
                                      </p:cBhvr>
                                      <p:to>
                                        <p:strVal val="visible"/>
                                      </p:to>
                                    </p:set>
                                    <p:anim calcmode="lin" valueType="num">
                                      <p:cBhvr>
                                        <p:cTn id="10" dur="500" fill="hold"/>
                                        <p:tgtEl>
                                          <p:spTgt spid="234498"/>
                                        </p:tgtEl>
                                        <p:attrNameLst>
                                          <p:attrName>ppt_x</p:attrName>
                                        </p:attrNameLst>
                                      </p:cBhvr>
                                      <p:tavLst>
                                        <p:tav tm="0">
                                          <p:val>
                                            <p:strVal val="#ppt_x-#ppt_w/2"/>
                                          </p:val>
                                        </p:tav>
                                        <p:tav tm="100000">
                                          <p:val>
                                            <p:strVal val="#ppt_x"/>
                                          </p:val>
                                        </p:tav>
                                      </p:tavLst>
                                    </p:anim>
                                    <p:anim calcmode="lin" valueType="num">
                                      <p:cBhvr>
                                        <p:cTn id="11" dur="500" fill="hold"/>
                                        <p:tgtEl>
                                          <p:spTgt spid="234498"/>
                                        </p:tgtEl>
                                        <p:attrNameLst>
                                          <p:attrName>ppt_y</p:attrName>
                                        </p:attrNameLst>
                                      </p:cBhvr>
                                      <p:tavLst>
                                        <p:tav tm="0">
                                          <p:val>
                                            <p:strVal val="#ppt_y"/>
                                          </p:val>
                                        </p:tav>
                                        <p:tav tm="100000">
                                          <p:val>
                                            <p:strVal val="#ppt_y"/>
                                          </p:val>
                                        </p:tav>
                                      </p:tavLst>
                                    </p:anim>
                                    <p:anim calcmode="lin" valueType="num">
                                      <p:cBhvr>
                                        <p:cTn id="12" dur="500" fill="hold"/>
                                        <p:tgtEl>
                                          <p:spTgt spid="234498"/>
                                        </p:tgtEl>
                                        <p:attrNameLst>
                                          <p:attrName>ppt_w</p:attrName>
                                        </p:attrNameLst>
                                      </p:cBhvr>
                                      <p:tavLst>
                                        <p:tav tm="0">
                                          <p:val>
                                            <p:fltVal val="0"/>
                                          </p:val>
                                        </p:tav>
                                        <p:tav tm="100000">
                                          <p:val>
                                            <p:strVal val="#ppt_w"/>
                                          </p:val>
                                        </p:tav>
                                      </p:tavLst>
                                    </p:anim>
                                    <p:anim calcmode="lin" valueType="num">
                                      <p:cBhvr>
                                        <p:cTn id="13" dur="500" fill="hold"/>
                                        <p:tgtEl>
                                          <p:spTgt spid="234498"/>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34501"/>
                                        </p:tgtEl>
                                        <p:attrNameLst>
                                          <p:attrName>style.visibility</p:attrName>
                                        </p:attrNameLst>
                                      </p:cBhvr>
                                      <p:to>
                                        <p:strVal val="visible"/>
                                      </p:to>
                                    </p:set>
                                    <p:animEffect transition="in" filter="strips(downRight)">
                                      <p:cBhvr>
                                        <p:cTn id="18" dur="500"/>
                                        <p:tgtEl>
                                          <p:spTgt spid="23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p:bldP spid="2345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69A8708-78AF-46D3-A26A-1BF30139D5A4}" type="slidenum">
              <a:rPr lang="en-US" altLang="zh-CN"/>
              <a:pPr/>
              <a:t>20</a:t>
            </a:fld>
            <a:endParaRPr lang="en-US" altLang="zh-CN"/>
          </a:p>
        </p:txBody>
      </p:sp>
      <p:sp>
        <p:nvSpPr>
          <p:cNvPr id="259074" name="Rectangle 2"/>
          <p:cNvSpPr>
            <a:spLocks noGrp="1" noRot="1" noChangeArrowheads="1"/>
          </p:cNvSpPr>
          <p:nvPr>
            <p:ph type="title"/>
          </p:nvPr>
        </p:nvSpPr>
        <p:spPr/>
        <p:txBody>
          <a:bodyPr/>
          <a:lstStyle/>
          <a:p>
            <a:r>
              <a:rPr lang="zh-CN" altLang="en-US"/>
              <a:t>一个文件病毒传染的实例 </a:t>
            </a:r>
          </a:p>
        </p:txBody>
      </p:sp>
      <p:sp>
        <p:nvSpPr>
          <p:cNvPr id="259075" name="Rectangle 3"/>
          <p:cNvSpPr>
            <a:spLocks noGrp="1" noRot="1" noChangeArrowheads="1"/>
          </p:cNvSpPr>
          <p:nvPr>
            <p:ph type="body" idx="1"/>
          </p:nvPr>
        </p:nvSpPr>
        <p:spPr>
          <a:xfrm>
            <a:off x="468313" y="1524000"/>
            <a:ext cx="8394700" cy="4575175"/>
          </a:xfrm>
        </p:spPr>
        <p:txBody>
          <a:bodyPr/>
          <a:lstStyle/>
          <a:p>
            <a:pPr algn="just"/>
            <a:r>
              <a:rPr lang="en-US" altLang="zh-CN">
                <a:latin typeface="Times New Roman" pitchFamily="18" charset="0"/>
              </a:rPr>
              <a:t>        </a:t>
            </a:r>
            <a:r>
              <a:rPr lang="zh-CN" altLang="en-US">
                <a:latin typeface="Times New Roman" pitchFamily="18" charset="0"/>
              </a:rPr>
              <a:t>假如</a:t>
            </a:r>
            <a:r>
              <a:rPr lang="en-US" altLang="zh-CN"/>
              <a:t>VVV.COM</a:t>
            </a:r>
            <a:r>
              <a:rPr lang="zh-CN" altLang="en-US">
                <a:latin typeface="Times New Roman" pitchFamily="18" charset="0"/>
              </a:rPr>
              <a:t>（或</a:t>
            </a:r>
            <a:r>
              <a:rPr lang="en-US" altLang="zh-CN"/>
              <a:t>.EXE</a:t>
            </a:r>
            <a:r>
              <a:rPr lang="zh-CN" altLang="en-US">
                <a:latin typeface="Times New Roman" pitchFamily="18" charset="0"/>
              </a:rPr>
              <a:t>）文件已染有耶路撒冷病毒，那么运行该文件后，耶路撒冷病毒的引导模块会修改</a:t>
            </a:r>
            <a:r>
              <a:rPr lang="en-US" altLang="zh-CN"/>
              <a:t>INT 21H</a:t>
            </a:r>
            <a:r>
              <a:rPr lang="zh-CN" altLang="en-US">
                <a:latin typeface="Times New Roman" pitchFamily="18" charset="0"/>
              </a:rPr>
              <a:t>的中断向量，使之指向病毒传染模块，并将病毒代码驻留内存，此后退回操作系统。以后再有任何加载执行文件的操作，病毒的传染模块将通过</a:t>
            </a:r>
            <a:r>
              <a:rPr lang="en-US" altLang="zh-CN"/>
              <a:t>INT 21H</a:t>
            </a:r>
            <a:r>
              <a:rPr lang="zh-CN" altLang="en-US">
                <a:latin typeface="Times New Roman" pitchFamily="18" charset="0"/>
              </a:rPr>
              <a:t>的调用率先获得控制权，并进行以下操作：</a:t>
            </a:r>
            <a:endParaRPr lang="zh-CN" altLang="en-US"/>
          </a:p>
          <a:p>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C2CAAF7E-E885-473D-84C7-D16E879C578A}" type="slidenum">
              <a:rPr lang="en-US" altLang="zh-CN"/>
              <a:pPr/>
              <a:t>21</a:t>
            </a:fld>
            <a:endParaRPr lang="en-US" altLang="zh-CN"/>
          </a:p>
        </p:txBody>
      </p:sp>
      <p:sp>
        <p:nvSpPr>
          <p:cNvPr id="260098" name="Rectangle 2"/>
          <p:cNvSpPr>
            <a:spLocks noGrp="1" noRot="1" noChangeArrowheads="1"/>
          </p:cNvSpPr>
          <p:nvPr>
            <p:ph type="body" idx="1"/>
          </p:nvPr>
        </p:nvSpPr>
        <p:spPr>
          <a:xfrm>
            <a:off x="539750" y="1524000"/>
            <a:ext cx="8323263" cy="3794125"/>
          </a:xfrm>
        </p:spPr>
        <p:txBody>
          <a:bodyPr/>
          <a:lstStyle/>
          <a:p>
            <a:pPr algn="just"/>
            <a:r>
              <a:rPr lang="en-US" altLang="zh-CN"/>
              <a:t>1</a:t>
            </a:r>
            <a:r>
              <a:rPr lang="zh-CN" altLang="en-US">
                <a:latin typeface="Times New Roman" pitchFamily="18" charset="0"/>
              </a:rPr>
              <a:t>）读出该文件特定部分。</a:t>
            </a:r>
            <a:endParaRPr lang="zh-CN" altLang="en-US"/>
          </a:p>
          <a:p>
            <a:pPr algn="just"/>
            <a:r>
              <a:rPr lang="en-US" altLang="zh-CN"/>
              <a:t>2</a:t>
            </a:r>
            <a:r>
              <a:rPr lang="zh-CN" altLang="en-US"/>
              <a:t>）</a:t>
            </a:r>
            <a:r>
              <a:rPr lang="zh-CN" altLang="en-US">
                <a:latin typeface="Times New Roman" pitchFamily="18" charset="0"/>
              </a:rPr>
              <a:t>判断是否传染。</a:t>
            </a:r>
            <a:endParaRPr lang="zh-CN" altLang="en-US"/>
          </a:p>
          <a:p>
            <a:pPr algn="just"/>
            <a:r>
              <a:rPr lang="en-US" altLang="zh-CN"/>
              <a:t>3</a:t>
            </a:r>
            <a:r>
              <a:rPr lang="zh-CN" altLang="en-US">
                <a:latin typeface="Times New Roman" pitchFamily="18" charset="0"/>
              </a:rPr>
              <a:t>）如果满足条件，则用某种方式将病毒代码与该可执行文件链接，再将链接后的文件重新写入磁盘。</a:t>
            </a:r>
            <a:endParaRPr lang="zh-CN" altLang="en-US"/>
          </a:p>
          <a:p>
            <a:pPr algn="just"/>
            <a:r>
              <a:rPr lang="en-US" altLang="zh-CN"/>
              <a:t>4</a:t>
            </a:r>
            <a:r>
              <a:rPr lang="zh-CN" altLang="en-US">
                <a:latin typeface="Times New Roman" pitchFamily="18" charset="0"/>
              </a:rPr>
              <a:t>）转回原</a:t>
            </a:r>
            <a:r>
              <a:rPr lang="en-US" altLang="zh-CN"/>
              <a:t>INT 21H</a:t>
            </a:r>
            <a:r>
              <a:rPr lang="zh-CN" altLang="en-US">
                <a:latin typeface="Times New Roman" pitchFamily="18" charset="0"/>
              </a:rPr>
              <a:t>入口，对该执行文件进行正常加载。</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E55B80F-4335-4D9B-8C15-7002486A236B}" type="slidenum">
              <a:rPr lang="en-US" altLang="zh-CN"/>
              <a:pPr/>
              <a:t>22</a:t>
            </a:fld>
            <a:endParaRPr lang="en-US" altLang="zh-CN"/>
          </a:p>
        </p:txBody>
      </p:sp>
      <p:sp>
        <p:nvSpPr>
          <p:cNvPr id="165890" name="Rectangle 2"/>
          <p:cNvSpPr>
            <a:spLocks noGrp="1" noRot="1" noChangeArrowheads="1"/>
          </p:cNvSpPr>
          <p:nvPr>
            <p:ph type="title"/>
          </p:nvPr>
        </p:nvSpPr>
        <p:spPr/>
        <p:txBody>
          <a:bodyPr/>
          <a:lstStyle/>
          <a:p>
            <a:r>
              <a:rPr lang="zh-CN" altLang="en-US">
                <a:ea typeface="楷体_GB2312" pitchFamily="49" charset="-122"/>
              </a:rPr>
              <a:t>病毒的检测依据</a:t>
            </a:r>
          </a:p>
        </p:txBody>
      </p:sp>
      <p:sp>
        <p:nvSpPr>
          <p:cNvPr id="165891" name="Rectangle 3"/>
          <p:cNvSpPr>
            <a:spLocks noGrp="1" noRot="1" noChangeArrowheads="1"/>
          </p:cNvSpPr>
          <p:nvPr>
            <p:ph type="body" idx="1"/>
          </p:nvPr>
        </p:nvSpPr>
        <p:spPr>
          <a:xfrm>
            <a:off x="539750" y="1341438"/>
            <a:ext cx="8067675" cy="5218112"/>
          </a:xfrm>
        </p:spPr>
        <p:txBody>
          <a:bodyPr/>
          <a:lstStyle/>
          <a:p>
            <a:pPr algn="just"/>
            <a:r>
              <a:rPr lang="zh-CN" altLang="en-US" sz="2800">
                <a:latin typeface="Times New Roman" pitchFamily="18" charset="0"/>
              </a:rPr>
              <a:t>计算机工作出现下列</a:t>
            </a:r>
            <a:r>
              <a:rPr lang="zh-CN" altLang="en-US" sz="2800">
                <a:solidFill>
                  <a:srgbClr val="FF3300"/>
                </a:solidFill>
                <a:latin typeface="Times New Roman" pitchFamily="18" charset="0"/>
              </a:rPr>
              <a:t>异常现象</a:t>
            </a:r>
            <a:r>
              <a:rPr lang="zh-CN" altLang="en-US" sz="2800">
                <a:latin typeface="Times New Roman" pitchFamily="18" charset="0"/>
              </a:rPr>
              <a:t>，则有可能感染了病毒：</a:t>
            </a:r>
            <a:endParaRPr lang="zh-CN" altLang="en-US" sz="2800"/>
          </a:p>
          <a:p>
            <a:pPr algn="just"/>
            <a:r>
              <a:rPr lang="en-US" altLang="zh-CN" sz="2800"/>
              <a:t>1</a:t>
            </a:r>
            <a:r>
              <a:rPr lang="zh-CN" altLang="en-US" sz="2800">
                <a:latin typeface="Times New Roman" pitchFamily="18" charset="0"/>
              </a:rPr>
              <a:t>）屏幕出现异常图形或画面，这些画面可能是一些鬼怪，也可能是一些下落</a:t>
            </a:r>
            <a:r>
              <a:rPr lang="zh-CN" altLang="en-US" sz="2800"/>
              <a:t>的雨点、字符、树叶等，并且系统很难退出或恢复。</a:t>
            </a:r>
          </a:p>
          <a:p>
            <a:pPr algn="just"/>
            <a:r>
              <a:rPr lang="en-US" altLang="zh-CN" sz="2800"/>
              <a:t>2</a:t>
            </a:r>
            <a:r>
              <a:rPr lang="zh-CN" altLang="en-US" sz="2800">
                <a:latin typeface="Times New Roman" pitchFamily="18" charset="0"/>
              </a:rPr>
              <a:t>）扬声器发出与正常操作无关的声音，如演奏乐曲或是随意组合的、杂乱的</a:t>
            </a:r>
            <a:r>
              <a:rPr lang="zh-CN" altLang="en-US" sz="2800"/>
              <a:t>声音。</a:t>
            </a:r>
          </a:p>
          <a:p>
            <a:pPr algn="just"/>
            <a:r>
              <a:rPr lang="en-US" altLang="zh-CN" sz="2800"/>
              <a:t>3</a:t>
            </a:r>
            <a:r>
              <a:rPr lang="zh-CN" altLang="en-US" sz="2800">
                <a:latin typeface="Times New Roman" pitchFamily="18" charset="0"/>
              </a:rPr>
              <a:t>）磁盘可用空间减少，出现大量坏簇，且坏簇数目不断增多，直到无法继</a:t>
            </a:r>
            <a:r>
              <a:rPr lang="zh-CN" altLang="en-US" sz="2800"/>
              <a:t>续工作。</a:t>
            </a:r>
          </a:p>
          <a:p>
            <a:pPr algn="just"/>
            <a:r>
              <a:rPr lang="en-US" altLang="zh-CN" sz="2800"/>
              <a:t>4</a:t>
            </a:r>
            <a:r>
              <a:rPr lang="zh-CN" altLang="en-US" sz="2800">
                <a:latin typeface="Times New Roman" pitchFamily="18" charset="0"/>
              </a:rPr>
              <a:t>）硬盘不能引导系统。</a:t>
            </a:r>
            <a:endParaRPr lang="zh-CN" altLang="en-US" sz="2800"/>
          </a:p>
          <a:p>
            <a:pPr algn="just"/>
            <a:r>
              <a:rPr lang="en-US" altLang="zh-CN" sz="2800"/>
              <a:t>5</a:t>
            </a:r>
            <a:r>
              <a:rPr lang="zh-CN" altLang="en-US" sz="2800">
                <a:latin typeface="Times New Roman" pitchFamily="18" charset="0"/>
              </a:rPr>
              <a:t>）磁盘上的文件或程序丢失。</a:t>
            </a:r>
            <a:r>
              <a:rPr lang="zh-CN" altLang="en-US" sz="280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25BE81D-6272-4A2D-A745-AD3079B1A717}" type="slidenum">
              <a:rPr lang="en-US" altLang="zh-CN"/>
              <a:pPr/>
              <a:t>23</a:t>
            </a:fld>
            <a:endParaRPr lang="en-US" altLang="zh-CN"/>
          </a:p>
        </p:txBody>
      </p:sp>
      <p:sp>
        <p:nvSpPr>
          <p:cNvPr id="166914" name="Rectangle 2"/>
          <p:cNvSpPr>
            <a:spLocks noGrp="1" noRot="1" noChangeArrowheads="1"/>
          </p:cNvSpPr>
          <p:nvPr>
            <p:ph type="body" idx="1"/>
          </p:nvPr>
        </p:nvSpPr>
        <p:spPr>
          <a:xfrm>
            <a:off x="611188" y="1125538"/>
            <a:ext cx="8139112" cy="4865687"/>
          </a:xfrm>
        </p:spPr>
        <p:txBody>
          <a:bodyPr/>
          <a:lstStyle/>
          <a:p>
            <a:pPr algn="just"/>
            <a:r>
              <a:rPr lang="en-US" altLang="zh-CN"/>
              <a:t>6</a:t>
            </a:r>
            <a:r>
              <a:rPr lang="zh-CN" altLang="en-US">
                <a:latin typeface="Times New Roman" pitchFamily="18" charset="0"/>
              </a:rPr>
              <a:t>）磁盘读</a:t>
            </a:r>
            <a:r>
              <a:rPr lang="en-US" altLang="zh-CN"/>
              <a:t>/</a:t>
            </a:r>
            <a:r>
              <a:rPr lang="zh-CN" altLang="en-US">
                <a:latin typeface="Times New Roman" pitchFamily="18" charset="0"/>
              </a:rPr>
              <a:t>写文件明显变慢，访问的时间加长。</a:t>
            </a:r>
            <a:endParaRPr lang="zh-CN" altLang="en-US"/>
          </a:p>
          <a:p>
            <a:pPr algn="just"/>
            <a:r>
              <a:rPr lang="en-US" altLang="zh-CN"/>
              <a:t>7</a:t>
            </a:r>
            <a:r>
              <a:rPr lang="zh-CN" altLang="en-US">
                <a:latin typeface="Times New Roman" pitchFamily="18" charset="0"/>
              </a:rPr>
              <a:t>）系统引导变慢或出现问题，有时出现</a:t>
            </a:r>
            <a:r>
              <a:rPr lang="zh-CN" altLang="en-US">
                <a:latin typeface="Arial"/>
              </a:rPr>
              <a:t>“</a:t>
            </a:r>
            <a:r>
              <a:rPr lang="zh-CN" altLang="en-US">
                <a:latin typeface="Times New Roman" pitchFamily="18" charset="0"/>
              </a:rPr>
              <a:t>写保护错</a:t>
            </a:r>
            <a:r>
              <a:rPr lang="zh-CN" altLang="en-US">
                <a:latin typeface="Arial"/>
              </a:rPr>
              <a:t>”</a:t>
            </a:r>
            <a:r>
              <a:rPr lang="zh-CN" altLang="en-US">
                <a:latin typeface="Times New Roman" pitchFamily="18" charset="0"/>
              </a:rPr>
              <a:t>提示。</a:t>
            </a:r>
            <a:endParaRPr lang="zh-CN" altLang="en-US"/>
          </a:p>
          <a:p>
            <a:pPr algn="just"/>
            <a:r>
              <a:rPr lang="en-US" altLang="zh-CN"/>
              <a:t>8</a:t>
            </a:r>
            <a:r>
              <a:rPr lang="zh-CN" altLang="en-US">
                <a:latin typeface="Times New Roman" pitchFamily="18" charset="0"/>
              </a:rPr>
              <a:t>）系统经常死机或出现异常的重启动现象。</a:t>
            </a:r>
            <a:endParaRPr lang="zh-CN" altLang="en-US"/>
          </a:p>
          <a:p>
            <a:pPr algn="just"/>
            <a:r>
              <a:rPr lang="en-US" altLang="zh-CN"/>
              <a:t>9</a:t>
            </a:r>
            <a:r>
              <a:rPr lang="zh-CN" altLang="en-US">
                <a:latin typeface="Times New Roman" pitchFamily="18" charset="0"/>
              </a:rPr>
              <a:t>）原来运行的程序突然不能运行，总是出现出错提示。</a:t>
            </a:r>
            <a:endParaRPr lang="zh-CN" altLang="en-US"/>
          </a:p>
          <a:p>
            <a:pPr algn="just"/>
            <a:r>
              <a:rPr lang="en-US" altLang="zh-CN"/>
              <a:t>10</a:t>
            </a:r>
            <a:r>
              <a:rPr lang="zh-CN" altLang="en-US">
                <a:latin typeface="Times New Roman" pitchFamily="18" charset="0"/>
              </a:rPr>
              <a:t>）打印机不能正常启动。</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6B7FE52-9162-4EA5-89D5-92F5B3370502}" type="slidenum">
              <a:rPr lang="en-US" altLang="zh-CN"/>
              <a:pPr/>
              <a:t>24</a:t>
            </a:fld>
            <a:endParaRPr lang="en-US" altLang="zh-CN"/>
          </a:p>
        </p:txBody>
      </p:sp>
      <p:sp>
        <p:nvSpPr>
          <p:cNvPr id="250882" name="Text Box 2"/>
          <p:cNvSpPr txBox="1">
            <a:spLocks noChangeArrowheads="1"/>
          </p:cNvSpPr>
          <p:nvPr/>
        </p:nvSpPr>
        <p:spPr bwMode="auto">
          <a:xfrm>
            <a:off x="395288" y="981075"/>
            <a:ext cx="8583612"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第一种途径</a:t>
            </a:r>
            <a:r>
              <a:rPr lang="zh-CN" altLang="en-US" sz="2800" b="1"/>
              <a:t>         通过不可移动的计算机硬件设备进行传播，这些设备通常有计算机的专用</a:t>
            </a:r>
            <a:r>
              <a:rPr lang="en-US" altLang="zh-CN" sz="2800" b="1"/>
              <a:t>ASIC</a:t>
            </a:r>
            <a:r>
              <a:rPr lang="zh-CN" altLang="en-US" sz="2800" b="1"/>
              <a:t>芯片和硬盘等。</a:t>
            </a:r>
            <a:endParaRPr lang="zh-CN" altLang="en-US" b="1"/>
          </a:p>
          <a:p>
            <a:r>
              <a:rPr lang="zh-CN" altLang="en-US" sz="2800" b="1">
                <a:solidFill>
                  <a:srgbClr val="000000"/>
                </a:solidFill>
              </a:rPr>
              <a:t>第二种途径</a:t>
            </a:r>
            <a:r>
              <a:rPr lang="zh-CN" altLang="en-US" sz="2800" b="1"/>
              <a:t>       通过移动存储设备来传播这些设备包括磁盘、光盘等。在移动存储设备中，</a:t>
            </a:r>
            <a:r>
              <a:rPr lang="zh-CN" altLang="en-US" b="1"/>
              <a:t>磁</a:t>
            </a:r>
            <a:r>
              <a:rPr lang="zh-CN" altLang="en-US" sz="2800" b="1"/>
              <a:t>盘是使用最广泛移动最频繁的存储介质，因此也成了计算机病毒寄生的“温床”。 </a:t>
            </a:r>
          </a:p>
          <a:p>
            <a:r>
              <a:rPr lang="zh-CN" altLang="en-US" sz="2800" b="1">
                <a:solidFill>
                  <a:srgbClr val="000000"/>
                </a:solidFill>
              </a:rPr>
              <a:t>第三种途径</a:t>
            </a:r>
            <a:r>
              <a:rPr lang="zh-CN" altLang="en-US" sz="2800" b="1"/>
              <a:t>    通过计算机网络进行传播。计算机病毒可以附着在正常文件中通过网络进入一个又一个系统 ，</a:t>
            </a:r>
          </a:p>
          <a:p>
            <a:r>
              <a:rPr lang="zh-CN" altLang="en-US" sz="2800" b="1">
                <a:solidFill>
                  <a:srgbClr val="000000"/>
                </a:solidFill>
              </a:rPr>
              <a:t>第四种途径</a:t>
            </a:r>
            <a:r>
              <a:rPr lang="zh-CN" altLang="en-US" sz="2800" b="1"/>
              <a:t>   通过点对点通信系统和无线通道传播 。</a:t>
            </a:r>
          </a:p>
        </p:txBody>
      </p:sp>
      <p:sp>
        <p:nvSpPr>
          <p:cNvPr id="250883" name="Rectangle 3"/>
          <p:cNvSpPr>
            <a:spLocks noChangeArrowheads="1"/>
          </p:cNvSpPr>
          <p:nvPr/>
        </p:nvSpPr>
        <p:spPr bwMode="auto">
          <a:xfrm>
            <a:off x="1081088" y="-68263"/>
            <a:ext cx="5280025" cy="7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0000"/>
                </a:solidFill>
                <a:ea typeface="隶书" pitchFamily="49" charset="-122"/>
              </a:rPr>
              <a:t>计算机病毒的传播途径</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p:txBody>
          <a:bodyPr/>
          <a:lstStyle/>
          <a:p>
            <a:fld id="{745B0B43-B6AA-4C31-B021-11011C976EE7}" type="slidenum">
              <a:rPr lang="en-US" altLang="zh-CN"/>
              <a:pPr/>
              <a:t>25</a:t>
            </a:fld>
            <a:endParaRPr lang="en-US" altLang="zh-CN"/>
          </a:p>
        </p:txBody>
      </p:sp>
      <p:sp>
        <p:nvSpPr>
          <p:cNvPr id="251906" name="AutoShape 2"/>
          <p:cNvSpPr>
            <a:spLocks noChangeArrowheads="1"/>
          </p:cNvSpPr>
          <p:nvPr/>
        </p:nvSpPr>
        <p:spPr bwMode="auto">
          <a:xfrm>
            <a:off x="381000" y="609600"/>
            <a:ext cx="2209800" cy="17526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51907" name="AutoShape 3"/>
          <p:cNvSpPr>
            <a:spLocks noChangeArrowheads="1"/>
          </p:cNvSpPr>
          <p:nvPr/>
        </p:nvSpPr>
        <p:spPr bwMode="auto">
          <a:xfrm>
            <a:off x="3429000" y="533400"/>
            <a:ext cx="1905000" cy="1752600"/>
          </a:xfrm>
          <a:prstGeom prst="roundRect">
            <a:avLst>
              <a:gd name="adj" fmla="val 16667"/>
            </a:avLst>
          </a:prstGeom>
          <a:solidFill>
            <a:srgbClr val="8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51908" name="AutoShape 4"/>
          <p:cNvSpPr>
            <a:spLocks noChangeArrowheads="1"/>
          </p:cNvSpPr>
          <p:nvPr/>
        </p:nvSpPr>
        <p:spPr bwMode="auto">
          <a:xfrm>
            <a:off x="6629400" y="1524000"/>
            <a:ext cx="1905000" cy="1524000"/>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51909" name="AutoShape 5"/>
          <p:cNvSpPr>
            <a:spLocks noChangeArrowheads="1"/>
          </p:cNvSpPr>
          <p:nvPr/>
        </p:nvSpPr>
        <p:spPr bwMode="auto">
          <a:xfrm>
            <a:off x="6400800" y="3886200"/>
            <a:ext cx="1828800" cy="1752600"/>
          </a:xfrm>
          <a:prstGeom prst="roundRect">
            <a:avLst>
              <a:gd name="adj" fmla="val 16667"/>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51910" name="AutoShape 6"/>
          <p:cNvSpPr>
            <a:spLocks noChangeArrowheads="1"/>
          </p:cNvSpPr>
          <p:nvPr/>
        </p:nvSpPr>
        <p:spPr bwMode="auto">
          <a:xfrm>
            <a:off x="3505200" y="4572000"/>
            <a:ext cx="2133600" cy="1524000"/>
          </a:xfrm>
          <a:prstGeom prst="roundRect">
            <a:avLst>
              <a:gd name="adj" fmla="val 16667"/>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51911" name="AutoShape 7"/>
          <p:cNvSpPr>
            <a:spLocks noChangeArrowheads="1"/>
          </p:cNvSpPr>
          <p:nvPr/>
        </p:nvSpPr>
        <p:spPr bwMode="auto">
          <a:xfrm>
            <a:off x="685800" y="3733800"/>
            <a:ext cx="1905000" cy="1905000"/>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51912" name="AutoShape 8"/>
          <p:cNvSpPr>
            <a:spLocks noChangeArrowheads="1"/>
          </p:cNvSpPr>
          <p:nvPr/>
        </p:nvSpPr>
        <p:spPr bwMode="auto">
          <a:xfrm>
            <a:off x="2514600" y="1524000"/>
            <a:ext cx="990600" cy="485775"/>
          </a:xfrm>
          <a:prstGeom prst="rightArrow">
            <a:avLst>
              <a:gd name="adj1" fmla="val 50000"/>
              <a:gd name="adj2" fmla="val 509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13" name="AutoShape 9"/>
          <p:cNvSpPr>
            <a:spLocks noChangeArrowheads="1"/>
          </p:cNvSpPr>
          <p:nvPr/>
        </p:nvSpPr>
        <p:spPr bwMode="auto">
          <a:xfrm>
            <a:off x="7924800" y="2971800"/>
            <a:ext cx="733425" cy="1214438"/>
          </a:xfrm>
          <a:prstGeom prst="curvedLeft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14" name="AutoShape 10"/>
          <p:cNvSpPr>
            <a:spLocks noChangeArrowheads="1"/>
          </p:cNvSpPr>
          <p:nvPr/>
        </p:nvSpPr>
        <p:spPr bwMode="auto">
          <a:xfrm>
            <a:off x="5334000" y="914400"/>
            <a:ext cx="1600200" cy="733425"/>
          </a:xfrm>
          <a:prstGeom prst="curvedDownArrow">
            <a:avLst>
              <a:gd name="adj1" fmla="val 43636"/>
              <a:gd name="adj2" fmla="val 8727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15" name="AutoShape 11"/>
          <p:cNvSpPr>
            <a:spLocks noChangeArrowheads="1"/>
          </p:cNvSpPr>
          <p:nvPr/>
        </p:nvSpPr>
        <p:spPr bwMode="auto">
          <a:xfrm rot="-16200000">
            <a:off x="2209006" y="4877594"/>
            <a:ext cx="746125" cy="1811338"/>
          </a:xfrm>
          <a:prstGeom prst="curvedLeftArrow">
            <a:avLst>
              <a:gd name="adj1" fmla="val 48553"/>
              <a:gd name="adj2" fmla="val 9710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16" name="AutoShape 12"/>
          <p:cNvSpPr>
            <a:spLocks noChangeArrowheads="1"/>
          </p:cNvSpPr>
          <p:nvPr/>
        </p:nvSpPr>
        <p:spPr bwMode="auto">
          <a:xfrm flipH="1">
            <a:off x="5257800" y="5715000"/>
            <a:ext cx="1828800" cy="733425"/>
          </a:xfrm>
          <a:prstGeom prst="curvedUpArrow">
            <a:avLst>
              <a:gd name="adj1" fmla="val 49870"/>
              <a:gd name="adj2" fmla="val 9974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17" name="Text Box 13"/>
          <p:cNvSpPr txBox="1">
            <a:spLocks noChangeArrowheads="1"/>
          </p:cNvSpPr>
          <p:nvPr/>
        </p:nvSpPr>
        <p:spPr bwMode="auto">
          <a:xfrm>
            <a:off x="533400" y="609600"/>
            <a:ext cx="1981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t>传染源</a:t>
            </a:r>
            <a:r>
              <a:rPr lang="zh-CN" altLang="en-US" sz="2400">
                <a:solidFill>
                  <a:srgbClr val="000000"/>
                </a:solidFill>
              </a:rPr>
              <a:t>：</a:t>
            </a:r>
            <a:r>
              <a:rPr lang="zh-CN" altLang="en-US" sz="2800">
                <a:solidFill>
                  <a:srgbClr val="000000"/>
                </a:solidFill>
              </a:rPr>
              <a:t>病毒制造</a:t>
            </a:r>
            <a:endParaRPr lang="zh-CN" altLang="en-US" sz="2800"/>
          </a:p>
        </p:txBody>
      </p:sp>
      <p:sp>
        <p:nvSpPr>
          <p:cNvPr id="251918" name="Text Box 14"/>
          <p:cNvSpPr txBox="1">
            <a:spLocks noChangeArrowheads="1"/>
          </p:cNvSpPr>
          <p:nvPr/>
        </p:nvSpPr>
        <p:spPr bwMode="auto">
          <a:xfrm>
            <a:off x="3581400" y="533400"/>
            <a:ext cx="1768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3300"/>
                </a:solidFill>
              </a:rPr>
              <a:t>传染媒介</a:t>
            </a:r>
            <a:r>
              <a:rPr lang="zh-CN" altLang="en-US" sz="2400">
                <a:solidFill>
                  <a:srgbClr val="000000"/>
                </a:solidFill>
              </a:rPr>
              <a:t>：</a:t>
            </a:r>
          </a:p>
          <a:p>
            <a:r>
              <a:rPr lang="zh-CN" altLang="en-US" sz="2400">
                <a:solidFill>
                  <a:srgbClr val="000000"/>
                </a:solidFill>
              </a:rPr>
              <a:t>网络、可移动的存储介质</a:t>
            </a:r>
            <a:r>
              <a:rPr lang="zh-CN" altLang="en-US"/>
              <a:t> </a:t>
            </a:r>
          </a:p>
        </p:txBody>
      </p:sp>
      <p:sp>
        <p:nvSpPr>
          <p:cNvPr id="251919" name="Text Box 15"/>
          <p:cNvSpPr txBox="1">
            <a:spLocks noChangeArrowheads="1"/>
          </p:cNvSpPr>
          <p:nvPr/>
        </p:nvSpPr>
        <p:spPr bwMode="auto">
          <a:xfrm>
            <a:off x="6553200" y="3962400"/>
            <a:ext cx="1768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3300"/>
                </a:solidFill>
              </a:rPr>
              <a:t>病毒激活</a:t>
            </a:r>
            <a:r>
              <a:rPr lang="zh-CN" altLang="en-US" sz="2400" b="1">
                <a:solidFill>
                  <a:srgbClr val="000000"/>
                </a:solidFill>
              </a:rPr>
              <a:t>：</a:t>
            </a:r>
          </a:p>
          <a:p>
            <a:r>
              <a:rPr lang="zh-CN" altLang="en-US" sz="2400" b="1">
                <a:solidFill>
                  <a:srgbClr val="000000"/>
                </a:solidFill>
              </a:rPr>
              <a:t>设置触发条件</a:t>
            </a:r>
            <a:r>
              <a:rPr lang="zh-CN" altLang="en-US" sz="2400" b="1"/>
              <a:t> </a:t>
            </a:r>
            <a:r>
              <a:rPr lang="zh-CN" altLang="en-US" sz="2400" b="1">
                <a:solidFill>
                  <a:srgbClr val="000000"/>
                </a:solidFill>
              </a:rPr>
              <a:t>条件成熟开始作用</a:t>
            </a:r>
            <a:endParaRPr lang="zh-CN" altLang="en-US" b="1"/>
          </a:p>
        </p:txBody>
      </p:sp>
      <p:sp>
        <p:nvSpPr>
          <p:cNvPr id="251920" name="Text Box 16"/>
          <p:cNvSpPr txBox="1">
            <a:spLocks noChangeArrowheads="1"/>
          </p:cNvSpPr>
          <p:nvPr/>
        </p:nvSpPr>
        <p:spPr bwMode="auto">
          <a:xfrm>
            <a:off x="6461125" y="3922713"/>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a:t>
            </a:r>
          </a:p>
        </p:txBody>
      </p:sp>
      <p:sp>
        <p:nvSpPr>
          <p:cNvPr id="251921" name="Text Box 17"/>
          <p:cNvSpPr txBox="1">
            <a:spLocks noChangeArrowheads="1"/>
          </p:cNvSpPr>
          <p:nvPr/>
        </p:nvSpPr>
        <p:spPr bwMode="auto">
          <a:xfrm>
            <a:off x="3489325" y="4608513"/>
            <a:ext cx="19970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3300"/>
                </a:solidFill>
              </a:rPr>
              <a:t>病毒表现</a:t>
            </a:r>
            <a:r>
              <a:rPr lang="zh-CN" altLang="en-US" sz="2400"/>
              <a:t> ：</a:t>
            </a:r>
          </a:p>
          <a:p>
            <a:r>
              <a:rPr lang="zh-CN" altLang="en-US" sz="2400">
                <a:solidFill>
                  <a:srgbClr val="000000"/>
                </a:solidFill>
              </a:rPr>
              <a:t>凡是软件</a:t>
            </a:r>
            <a:br>
              <a:rPr lang="zh-CN" altLang="en-US" sz="2400">
                <a:solidFill>
                  <a:srgbClr val="000000"/>
                </a:solidFill>
              </a:rPr>
            </a:br>
            <a:r>
              <a:rPr lang="zh-CN" altLang="en-US" sz="2400">
                <a:solidFill>
                  <a:srgbClr val="000000"/>
                </a:solidFill>
              </a:rPr>
              <a:t>技术能够触发到的地方</a:t>
            </a:r>
            <a:endParaRPr lang="zh-CN" altLang="en-US"/>
          </a:p>
        </p:txBody>
      </p:sp>
      <p:sp>
        <p:nvSpPr>
          <p:cNvPr id="251922" name="Text Box 18"/>
          <p:cNvSpPr txBox="1">
            <a:spLocks noChangeArrowheads="1"/>
          </p:cNvSpPr>
          <p:nvPr/>
        </p:nvSpPr>
        <p:spPr bwMode="auto">
          <a:xfrm>
            <a:off x="838200" y="3886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251923" name="Text Box 19"/>
          <p:cNvSpPr txBox="1">
            <a:spLocks noChangeArrowheads="1"/>
          </p:cNvSpPr>
          <p:nvPr/>
        </p:nvSpPr>
        <p:spPr bwMode="auto">
          <a:xfrm>
            <a:off x="762000" y="3810000"/>
            <a:ext cx="1828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00"/>
                </a:solidFill>
              </a:rPr>
              <a:t>传染</a:t>
            </a:r>
            <a:r>
              <a:rPr lang="zh-CN" altLang="en-US" sz="2400" b="1"/>
              <a:t> ：</a:t>
            </a:r>
          </a:p>
          <a:p>
            <a:r>
              <a:rPr lang="zh-CN" altLang="en-US" sz="2400" b="1">
                <a:solidFill>
                  <a:srgbClr val="000000"/>
                </a:solidFill>
              </a:rPr>
              <a:t>病毒复制一个自身副本到传染对象中去</a:t>
            </a:r>
            <a:endParaRPr lang="zh-CN" altLang="en-US" b="1"/>
          </a:p>
        </p:txBody>
      </p:sp>
      <p:sp>
        <p:nvSpPr>
          <p:cNvPr id="251924" name="Text Box 20"/>
          <p:cNvSpPr txBox="1">
            <a:spLocks noChangeArrowheads="1"/>
          </p:cNvSpPr>
          <p:nvPr/>
        </p:nvSpPr>
        <p:spPr bwMode="auto">
          <a:xfrm>
            <a:off x="2987675" y="2997200"/>
            <a:ext cx="4260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FF3300"/>
                </a:solidFill>
              </a:rPr>
              <a:t>病毒传播工作过程</a:t>
            </a:r>
          </a:p>
        </p:txBody>
      </p:sp>
      <p:sp>
        <p:nvSpPr>
          <p:cNvPr id="251925" name="Text Box 21"/>
          <p:cNvSpPr txBox="1">
            <a:spLocks noChangeArrowheads="1"/>
          </p:cNvSpPr>
          <p:nvPr/>
        </p:nvSpPr>
        <p:spPr bwMode="auto">
          <a:xfrm>
            <a:off x="6765925" y="1492250"/>
            <a:ext cx="2022475"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00"/>
                </a:solidFill>
              </a:rPr>
              <a:t>存储介质</a:t>
            </a:r>
            <a:r>
              <a:rPr lang="zh-CN" altLang="en-US" b="1"/>
              <a:t>：</a:t>
            </a:r>
          </a:p>
          <a:p>
            <a:r>
              <a:rPr lang="zh-CN" altLang="en-US" sz="2400" b="1">
                <a:solidFill>
                  <a:srgbClr val="000000"/>
                </a:solidFill>
              </a:rPr>
              <a:t>硬盘、程序、</a:t>
            </a:r>
          </a:p>
          <a:p>
            <a:r>
              <a:rPr lang="zh-CN" altLang="en-US" sz="2400" b="1">
                <a:solidFill>
                  <a:srgbClr val="000000"/>
                </a:solidFill>
              </a:rPr>
              <a:t>系统。</a:t>
            </a:r>
          </a:p>
        </p:txBody>
      </p:sp>
      <p:sp>
        <p:nvSpPr>
          <p:cNvPr id="251926" name="AutoShape 22"/>
          <p:cNvSpPr>
            <a:spLocks noChangeArrowheads="1"/>
          </p:cNvSpPr>
          <p:nvPr/>
        </p:nvSpPr>
        <p:spPr bwMode="auto">
          <a:xfrm>
            <a:off x="2362200" y="1905000"/>
            <a:ext cx="814388" cy="1828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8716404-332C-413D-A210-20920C97C75E}" type="slidenum">
              <a:rPr lang="en-US" altLang="zh-CN"/>
              <a:pPr/>
              <a:t>26</a:t>
            </a:fld>
            <a:endParaRPr lang="en-US" altLang="zh-CN"/>
          </a:p>
        </p:txBody>
      </p:sp>
      <p:sp>
        <p:nvSpPr>
          <p:cNvPr id="168962" name="Rectangle 2"/>
          <p:cNvSpPr>
            <a:spLocks noGrp="1" noRot="1" noChangeArrowheads="1"/>
          </p:cNvSpPr>
          <p:nvPr>
            <p:ph type="title"/>
          </p:nvPr>
        </p:nvSpPr>
        <p:spPr>
          <a:xfrm>
            <a:off x="971550" y="836613"/>
            <a:ext cx="7467600" cy="762000"/>
          </a:xfrm>
        </p:spPr>
        <p:txBody>
          <a:bodyPr/>
          <a:lstStyle/>
          <a:p>
            <a:r>
              <a:rPr lang="zh-CN" altLang="en-US"/>
              <a:t>　计算</a:t>
            </a:r>
            <a:r>
              <a:rPr lang="zh-CN" altLang="en-US">
                <a:latin typeface="宋体" pitchFamily="2" charset="-122"/>
              </a:rPr>
              <a:t>机病毒的防治</a:t>
            </a:r>
          </a:p>
        </p:txBody>
      </p:sp>
      <p:sp>
        <p:nvSpPr>
          <p:cNvPr id="168963" name="Rectangle 3"/>
          <p:cNvSpPr>
            <a:spLocks noGrp="1" noRot="1" noChangeArrowheads="1"/>
          </p:cNvSpPr>
          <p:nvPr>
            <p:ph type="body" idx="1"/>
          </p:nvPr>
        </p:nvSpPr>
        <p:spPr>
          <a:xfrm>
            <a:off x="539750" y="2060575"/>
            <a:ext cx="6985000" cy="1300163"/>
          </a:xfrm>
        </p:spPr>
        <p:txBody>
          <a:bodyPr/>
          <a:lstStyle/>
          <a:p>
            <a:r>
              <a:rPr lang="en-US" altLang="zh-CN" sz="3600"/>
              <a:t>1</a:t>
            </a:r>
            <a:r>
              <a:rPr lang="zh-CN" altLang="en-US" sz="3600">
                <a:latin typeface="Times New Roman" pitchFamily="18" charset="0"/>
              </a:rPr>
              <a:t>．建立、健全法律和管理制度</a:t>
            </a:r>
            <a:r>
              <a:rPr lang="zh-CN" altLang="en-US" sz="3600"/>
              <a:t> </a:t>
            </a:r>
          </a:p>
          <a:p>
            <a:r>
              <a:rPr lang="en-US" altLang="zh-CN" sz="3600"/>
              <a:t>2</a:t>
            </a:r>
            <a:r>
              <a:rPr lang="zh-CN" altLang="en-US" sz="3600">
                <a:latin typeface="Times New Roman" pitchFamily="18" charset="0"/>
              </a:rPr>
              <a:t>．采取更有效的技术措施</a:t>
            </a:r>
            <a:r>
              <a:rPr lang="zh-CN" altLang="en-US" sz="360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E1ED43D-5A22-4C85-AD9B-063F2E8AD421}" type="slidenum">
              <a:rPr lang="en-US" altLang="zh-CN"/>
              <a:pPr/>
              <a:t>27</a:t>
            </a:fld>
            <a:endParaRPr lang="en-US" altLang="zh-CN"/>
          </a:p>
        </p:txBody>
      </p:sp>
      <p:sp>
        <p:nvSpPr>
          <p:cNvPr id="253954" name="Text Box 2"/>
          <p:cNvSpPr txBox="1">
            <a:spLocks noChangeArrowheads="1"/>
          </p:cNvSpPr>
          <p:nvPr/>
        </p:nvSpPr>
        <p:spPr bwMode="auto">
          <a:xfrm>
            <a:off x="323850" y="1125538"/>
            <a:ext cx="85344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宋体" pitchFamily="2" charset="-122"/>
              </a:rPr>
              <a:t>    </a:t>
            </a:r>
            <a:r>
              <a:rPr lang="zh-CN" altLang="en-US" sz="2800" b="1">
                <a:latin typeface="宋体" pitchFamily="2" charset="-122"/>
              </a:rPr>
              <a:t>多数是个人用户，他们首先没有使用比较安全的个人防火墙产品，其次从来没有将</a:t>
            </a:r>
            <a:r>
              <a:rPr lang="en-US" altLang="zh-CN" sz="2800" b="1">
                <a:latin typeface="宋体" pitchFamily="2" charset="-122"/>
              </a:rPr>
              <a:t>Windows</a:t>
            </a:r>
            <a:r>
              <a:rPr lang="zh-CN" altLang="en-US" sz="2800" b="1">
                <a:latin typeface="宋体" pitchFamily="2" charset="-122"/>
              </a:rPr>
              <a:t>的自动升级功能激活。</a:t>
            </a:r>
          </a:p>
          <a:p>
            <a:r>
              <a:rPr lang="zh-CN" altLang="en-US" sz="2800" b="1">
                <a:latin typeface="宋体" pitchFamily="2" charset="-122"/>
              </a:rPr>
              <a:t>     </a:t>
            </a:r>
            <a:r>
              <a:rPr lang="zh-CN" altLang="en-US" sz="2800" b="1">
                <a:latin typeface="Tahoma" pitchFamily="34" charset="0"/>
                <a:cs typeface="Tahoma" pitchFamily="34" charset="0"/>
              </a:rPr>
              <a:t>除了个人用户，国内外照样有许多企业局域网也感染病毒。其中有的是因为企业内的员工私下拨号上网而为局域网引来病毒，也有相当一部分同样是由于在技术上采取的防范措施不足所致。</a:t>
            </a:r>
            <a:endParaRPr lang="zh-CN" altLang="en-US" sz="2800" b="1"/>
          </a:p>
        </p:txBody>
      </p:sp>
      <p:sp>
        <p:nvSpPr>
          <p:cNvPr id="253955" name="Text Box 3"/>
          <p:cNvSpPr txBox="1">
            <a:spLocks noChangeArrowheads="1"/>
          </p:cNvSpPr>
          <p:nvPr/>
        </p:nvSpPr>
        <p:spPr bwMode="auto">
          <a:xfrm>
            <a:off x="2771775" y="260350"/>
            <a:ext cx="3751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FF3300"/>
                </a:solidFill>
                <a:ea typeface="隶书" pitchFamily="49" charset="-122"/>
              </a:rPr>
              <a:t>防范意识最重要</a:t>
            </a:r>
          </a:p>
        </p:txBody>
      </p:sp>
      <p:sp>
        <p:nvSpPr>
          <p:cNvPr id="253956" name="Text Box 4"/>
          <p:cNvSpPr txBox="1">
            <a:spLocks noChangeArrowheads="1"/>
          </p:cNvSpPr>
          <p:nvPr/>
        </p:nvSpPr>
        <p:spPr bwMode="auto">
          <a:xfrm>
            <a:off x="395288" y="45085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ahoma" pitchFamily="34" charset="0"/>
                <a:cs typeface="Tahoma" pitchFamily="34" charset="0"/>
              </a:rPr>
              <a:t>     </a:t>
            </a:r>
            <a:r>
              <a:rPr lang="zh-CN" altLang="en-US" sz="2800" b="1">
                <a:solidFill>
                  <a:srgbClr val="000000"/>
                </a:solidFill>
                <a:latin typeface="Tahoma" pitchFamily="34" charset="0"/>
                <a:cs typeface="Tahoma" pitchFamily="34" charset="0"/>
              </a:rPr>
              <a:t>网络安全技术不能绝对预防所有的病毒侵害</a:t>
            </a:r>
            <a:r>
              <a:rPr lang="zh-CN" altLang="en-US" sz="2800" b="1">
                <a:latin typeface="Tahoma" pitchFamily="34" charset="0"/>
                <a:cs typeface="Tahoma" pitchFamily="34" charset="0"/>
              </a:rPr>
              <a:t>，通过加强防范措施减少病毒带来的危害。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803C0BC-F179-4F9B-9381-5DB3F004688D}" type="slidenum">
              <a:rPr lang="en-US" altLang="zh-CN"/>
              <a:pPr/>
              <a:t>28</a:t>
            </a:fld>
            <a:endParaRPr lang="en-US" altLang="zh-CN"/>
          </a:p>
        </p:txBody>
      </p:sp>
      <p:sp>
        <p:nvSpPr>
          <p:cNvPr id="254978" name="Text Box 2"/>
          <p:cNvSpPr txBox="1">
            <a:spLocks noChangeArrowheads="1"/>
          </p:cNvSpPr>
          <p:nvPr/>
        </p:nvSpPr>
        <p:spPr bwMode="auto">
          <a:xfrm>
            <a:off x="304800" y="990600"/>
            <a:ext cx="86106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i="1">
                <a:solidFill>
                  <a:srgbClr val="FF3300"/>
                </a:solidFill>
                <a:latin typeface="宋体" pitchFamily="2" charset="-122"/>
              </a:rPr>
              <a:t>一</a:t>
            </a:r>
            <a:r>
              <a:rPr lang="zh-CN" altLang="en-US" sz="2800" b="1" i="1">
                <a:solidFill>
                  <a:srgbClr val="FF3300"/>
                </a:solidFill>
                <a:latin typeface="Times New Roman" pitchFamily="18" charset="0"/>
                <a:cs typeface="Times New Roman" pitchFamily="18" charset="0"/>
              </a:rPr>
              <a:t> </a:t>
            </a:r>
            <a:r>
              <a:rPr lang="zh-CN" altLang="en-US" sz="2800" b="1" i="1">
                <a:solidFill>
                  <a:srgbClr val="FF3300"/>
                </a:solidFill>
                <a:latin typeface="宋体" pitchFamily="2" charset="-122"/>
              </a:rPr>
              <a:t>怎样保持计算机不染病毒</a:t>
            </a:r>
          </a:p>
          <a:p>
            <a:r>
              <a:rPr lang="en-US" altLang="zh-CN" sz="2800" b="1">
                <a:solidFill>
                  <a:srgbClr val="FF3300"/>
                </a:solidFill>
                <a:latin typeface="宋体" pitchFamily="2" charset="-122"/>
              </a:rPr>
              <a:t>1</a:t>
            </a:r>
            <a:r>
              <a:rPr lang="zh-CN" altLang="en-US" sz="2800" b="1">
                <a:solidFill>
                  <a:srgbClr val="FF3300"/>
                </a:solidFill>
                <a:latin typeface="宋体" pitchFamily="2" charset="-122"/>
              </a:rPr>
              <a:t>、有规律的备份系统关键数据</a:t>
            </a:r>
            <a:r>
              <a:rPr lang="zh-CN" altLang="en-US" sz="2800" b="1">
                <a:latin typeface="宋体" pitchFamily="2" charset="-122"/>
              </a:rPr>
              <a:t>。这里所说的系统关键数据一般是指您日常工作中自己创作、收集而来的数据文件，比如您手工输入的文章、您费了很大劲得到的股票数据等。这类数据您一定要至少每周备份一次，通常可以备份到移动磁盘上。 </a:t>
            </a:r>
            <a:r>
              <a:rPr lang="zh-CN" altLang="en-US" sz="2800" b="1">
                <a:latin typeface="Times New Roman" pitchFamily="18" charset="0"/>
                <a:cs typeface="Times New Roman" pitchFamily="18" charset="0"/>
              </a:rPr>
              <a:t/>
            </a:r>
            <a:br>
              <a:rPr lang="zh-CN" altLang="en-US" sz="2800" b="1">
                <a:latin typeface="Times New Roman" pitchFamily="18" charset="0"/>
                <a:cs typeface="Times New Roman" pitchFamily="18" charset="0"/>
              </a:rPr>
            </a:br>
            <a:r>
              <a:rPr lang="en-US" altLang="zh-CN" sz="2800" b="1">
                <a:solidFill>
                  <a:srgbClr val="FF3300"/>
                </a:solidFill>
                <a:latin typeface="Times New Roman" pitchFamily="18" charset="0"/>
              </a:rPr>
              <a:t>2</a:t>
            </a:r>
            <a:r>
              <a:rPr lang="zh-CN" altLang="en-US" sz="2800" b="1">
                <a:solidFill>
                  <a:srgbClr val="FF3300"/>
                </a:solidFill>
                <a:latin typeface="宋体" pitchFamily="2" charset="-122"/>
              </a:rPr>
              <a:t>、制作一个</a:t>
            </a:r>
            <a:r>
              <a:rPr lang="en-US" altLang="zh-CN" sz="2800" b="1">
                <a:solidFill>
                  <a:srgbClr val="FF3300"/>
                </a:solidFill>
                <a:latin typeface="Times New Roman" pitchFamily="18" charset="0"/>
              </a:rPr>
              <a:t>"</a:t>
            </a:r>
            <a:r>
              <a:rPr lang="zh-CN" altLang="en-US" sz="2800" b="1">
                <a:solidFill>
                  <a:srgbClr val="FF3300"/>
                </a:solidFill>
                <a:latin typeface="宋体" pitchFamily="2" charset="-122"/>
              </a:rPr>
              <a:t>干净的</a:t>
            </a:r>
            <a:r>
              <a:rPr lang="en-US" altLang="zh-CN" sz="2800" b="1">
                <a:solidFill>
                  <a:srgbClr val="FF3300"/>
                </a:solidFill>
                <a:latin typeface="Times New Roman" pitchFamily="18" charset="0"/>
              </a:rPr>
              <a:t>"</a:t>
            </a:r>
            <a:r>
              <a:rPr lang="zh-CN" altLang="en-US" sz="2800" b="1">
                <a:solidFill>
                  <a:srgbClr val="FF3300"/>
                </a:solidFill>
                <a:latin typeface="宋体" pitchFamily="2" charset="-122"/>
              </a:rPr>
              <a:t>，确认没有病毒的系统应急引导盘</a:t>
            </a:r>
            <a:r>
              <a:rPr lang="zh-CN" altLang="en-US" sz="2800" b="1">
                <a:latin typeface="宋体" pitchFamily="2" charset="-122"/>
              </a:rPr>
              <a:t>，并复制一个反病毒软件到这个盘上，还有一些有用的其他工具软件，然后关上写保护。</a:t>
            </a:r>
            <a:r>
              <a:rPr lang="zh-CN" altLang="en-US" sz="2800" b="1">
                <a:latin typeface="Times New Roman" pitchFamily="18" charset="0"/>
              </a:rPr>
              <a:t/>
            </a:r>
            <a:br>
              <a:rPr lang="zh-CN" altLang="en-US" sz="2800" b="1">
                <a:latin typeface="Times New Roman" pitchFamily="18" charset="0"/>
              </a:rPr>
            </a:br>
            <a:endParaRPr lang="zh-CN" altLang="en-US" sz="2800" b="1">
              <a:latin typeface="Times New Roman" pitchFamily="18" charset="0"/>
            </a:endParaRPr>
          </a:p>
        </p:txBody>
      </p:sp>
      <p:sp>
        <p:nvSpPr>
          <p:cNvPr id="254979" name="Rectangle 3"/>
          <p:cNvSpPr>
            <a:spLocks noChangeArrowheads="1"/>
          </p:cNvSpPr>
          <p:nvPr/>
        </p:nvSpPr>
        <p:spPr bwMode="auto">
          <a:xfrm>
            <a:off x="971550" y="0"/>
            <a:ext cx="426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3300"/>
                </a:solidFill>
                <a:ea typeface="隶书" pitchFamily="49" charset="-122"/>
              </a:rPr>
              <a:t>计算机病毒防治小常识</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E53A6FB-8FE3-4A32-8EA8-582F6F185A28}" type="slidenum">
              <a:rPr lang="en-US" altLang="zh-CN"/>
              <a:pPr/>
              <a:t>29</a:t>
            </a:fld>
            <a:endParaRPr lang="en-US" altLang="zh-CN"/>
          </a:p>
        </p:txBody>
      </p:sp>
      <p:sp>
        <p:nvSpPr>
          <p:cNvPr id="256002" name="Text Box 2"/>
          <p:cNvSpPr txBox="1">
            <a:spLocks noChangeArrowheads="1"/>
          </p:cNvSpPr>
          <p:nvPr/>
        </p:nvSpPr>
        <p:spPr bwMode="auto">
          <a:xfrm>
            <a:off x="381000" y="1143000"/>
            <a:ext cx="8382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3300"/>
                </a:solidFill>
                <a:latin typeface="Times New Roman" pitchFamily="18" charset="0"/>
                <a:cs typeface="Times New Roman" pitchFamily="18" charset="0"/>
              </a:rPr>
              <a:t>3</a:t>
            </a:r>
            <a:r>
              <a:rPr lang="zh-CN" altLang="en-US" sz="2800" b="1">
                <a:solidFill>
                  <a:srgbClr val="FF3300"/>
                </a:solidFill>
                <a:latin typeface="宋体" pitchFamily="2" charset="-122"/>
              </a:rPr>
              <a:t>、在使用磁盘之前检查病毒</a:t>
            </a:r>
            <a:r>
              <a:rPr lang="zh-CN" altLang="en-US" sz="2800" b="1">
                <a:latin typeface="宋体" pitchFamily="2" charset="-122"/>
              </a:rPr>
              <a:t>。不要执行没有检验的文件，包括您从</a:t>
            </a:r>
            <a:r>
              <a:rPr lang="en-US" altLang="zh-CN" sz="2800" b="1">
                <a:latin typeface="Times New Roman" pitchFamily="18" charset="0"/>
                <a:cs typeface="Times New Roman" pitchFamily="18" charset="0"/>
              </a:rPr>
              <a:t>LAN/WAN </a:t>
            </a:r>
            <a:r>
              <a:rPr lang="zh-CN" altLang="en-US" sz="2800" b="1">
                <a:latin typeface="宋体" pitchFamily="2" charset="-122"/>
              </a:rPr>
              <a:t>或因特网下载的文件。使用前请一定要先进行查毒处理。</a:t>
            </a:r>
            <a:r>
              <a:rPr lang="zh-CN" altLang="en-US" sz="2800" b="1">
                <a:latin typeface="Times New Roman" pitchFamily="18" charset="0"/>
                <a:cs typeface="Times New Roman" pitchFamily="18" charset="0"/>
              </a:rPr>
              <a:t/>
            </a:r>
            <a:br>
              <a:rPr lang="zh-CN" altLang="en-US" sz="2800" b="1">
                <a:latin typeface="Times New Roman" pitchFamily="18" charset="0"/>
                <a:cs typeface="Times New Roman" pitchFamily="18" charset="0"/>
              </a:rPr>
            </a:br>
            <a:r>
              <a:rPr lang="en-US" altLang="zh-CN" sz="2800" b="1">
                <a:solidFill>
                  <a:srgbClr val="FF3300"/>
                </a:solidFill>
                <a:latin typeface="Times New Roman" pitchFamily="18" charset="0"/>
              </a:rPr>
              <a:t>4</a:t>
            </a:r>
            <a:r>
              <a:rPr lang="zh-CN" altLang="en-US" sz="2800" b="1">
                <a:solidFill>
                  <a:srgbClr val="FF3300"/>
                </a:solidFill>
                <a:latin typeface="宋体" pitchFamily="2" charset="-122"/>
              </a:rPr>
              <a:t>、经常升级您的反病毒软件</a:t>
            </a:r>
            <a:r>
              <a:rPr lang="zh-CN" altLang="en-US" sz="2800" b="1">
                <a:latin typeface="宋体" pitchFamily="2" charset="-122"/>
              </a:rPr>
              <a:t>。请留意反病毒厂商的升级通告</a:t>
            </a:r>
            <a:r>
              <a:rPr lang="zh-CN" altLang="en-US" sz="2800" b="1">
                <a:latin typeface="Times New Roman" pitchFamily="18" charset="0"/>
                <a:cs typeface="Times New Roman" pitchFamily="18" charset="0"/>
              </a:rPr>
              <a:t> </a:t>
            </a:r>
          </a:p>
          <a:p>
            <a:r>
              <a:rPr lang="en-US" altLang="zh-CN" sz="2800" b="1">
                <a:solidFill>
                  <a:srgbClr val="FF3300"/>
                </a:solidFill>
                <a:latin typeface="Times New Roman" pitchFamily="18" charset="0"/>
              </a:rPr>
              <a:t>5</a:t>
            </a:r>
            <a:r>
              <a:rPr lang="zh-CN" altLang="en-US" sz="2800" b="1">
                <a:solidFill>
                  <a:srgbClr val="FF3300"/>
                </a:solidFill>
                <a:latin typeface="宋体" pitchFamily="2" charset="-122"/>
              </a:rPr>
              <a:t>、注意您的计算机有没有奇怪的现象</a:t>
            </a:r>
            <a:r>
              <a:rPr lang="zh-CN" altLang="en-US" sz="2800" b="1">
                <a:latin typeface="宋体" pitchFamily="2" charset="-122"/>
              </a:rPr>
              <a:t>（例如速度变慢、出现奇怪的文件、文件尺寸变大、内存减少），这些奇怪的现象的出现意味着您的计算机感染了病毒、计算机中存在有问题的软件或出现了硬件故障。</a:t>
            </a:r>
            <a:r>
              <a:rPr lang="zh-CN" altLang="en-US" sz="2800" b="1">
                <a:latin typeface="Times New Roman" pitchFamily="18" charset="0"/>
                <a:cs typeface="Times New Roman" pitchFamily="18" charset="0"/>
              </a:rPr>
              <a:t> </a:t>
            </a:r>
          </a:p>
        </p:txBody>
      </p:sp>
      <p:sp>
        <p:nvSpPr>
          <p:cNvPr id="256003" name="Rectangle 3"/>
          <p:cNvSpPr>
            <a:spLocks noChangeArrowheads="1"/>
          </p:cNvSpPr>
          <p:nvPr/>
        </p:nvSpPr>
        <p:spPr bwMode="auto">
          <a:xfrm>
            <a:off x="611188" y="0"/>
            <a:ext cx="426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FF3300"/>
                </a:solidFill>
                <a:ea typeface="隶书" pitchFamily="49" charset="-122"/>
              </a:rPr>
              <a:t>计算机病毒防治小常识</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CE623FC-8296-4764-8822-45F209BA86AA}" type="slidenum">
              <a:rPr lang="en-US" altLang="zh-CN"/>
              <a:pPr/>
              <a:t>3</a:t>
            </a:fld>
            <a:endParaRPr lang="en-US" altLang="zh-CN"/>
          </a:p>
        </p:txBody>
      </p:sp>
      <p:pic>
        <p:nvPicPr>
          <p:cNvPr id="235524" name="Picture 4" descr="check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96975"/>
            <a:ext cx="4068763" cy="2068513"/>
          </a:xfrm>
          <a:prstGeom prst="rect">
            <a:avLst/>
          </a:prstGeom>
          <a:noFill/>
          <a:extLst>
            <a:ext uri="{909E8E84-426E-40DD-AFC4-6F175D3DCCD1}">
              <a14:hiddenFill xmlns:a14="http://schemas.microsoft.com/office/drawing/2010/main">
                <a:solidFill>
                  <a:srgbClr val="FFFFFF"/>
                </a:solidFill>
              </a14:hiddenFill>
            </a:ext>
          </a:extLst>
        </p:spPr>
      </p:pic>
      <p:pic>
        <p:nvPicPr>
          <p:cNvPr id="235525" name="Picture 5" descr="check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3330575"/>
            <a:ext cx="4035425" cy="2251075"/>
          </a:xfrm>
          <a:prstGeom prst="rect">
            <a:avLst/>
          </a:prstGeom>
          <a:noFill/>
          <a:extLst>
            <a:ext uri="{909E8E84-426E-40DD-AFC4-6F175D3DCCD1}">
              <a14:hiddenFill xmlns:a14="http://schemas.microsoft.com/office/drawing/2010/main">
                <a:solidFill>
                  <a:srgbClr val="FFFFFF"/>
                </a:solidFill>
              </a14:hiddenFill>
            </a:ext>
          </a:extLst>
        </p:spPr>
      </p:pic>
      <p:pic>
        <p:nvPicPr>
          <p:cNvPr id="235526" name="Picture 6" descr="check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0" y="1196975"/>
            <a:ext cx="4038600" cy="2060575"/>
          </a:xfrm>
          <a:prstGeom prst="rect">
            <a:avLst/>
          </a:prstGeom>
          <a:noFill/>
          <a:extLst>
            <a:ext uri="{909E8E84-426E-40DD-AFC4-6F175D3DCCD1}">
              <a14:hiddenFill xmlns:a14="http://schemas.microsoft.com/office/drawing/2010/main">
                <a:solidFill>
                  <a:srgbClr val="FFFFFF"/>
                </a:solidFill>
              </a14:hiddenFill>
            </a:ext>
          </a:extLst>
        </p:spPr>
      </p:pic>
      <p:pic>
        <p:nvPicPr>
          <p:cNvPr id="235527" name="Picture 7" descr="check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550" y="3330575"/>
            <a:ext cx="3987800" cy="223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1000"/>
                                  </p:stCondLst>
                                  <p:childTnLst>
                                    <p:set>
                                      <p:cBhvr>
                                        <p:cTn id="6" dur="1" fill="hold">
                                          <p:stCondLst>
                                            <p:cond delay="0"/>
                                          </p:stCondLst>
                                        </p:cTn>
                                        <p:tgtEl>
                                          <p:spTgt spid="235524"/>
                                        </p:tgtEl>
                                        <p:attrNameLst>
                                          <p:attrName>style.visibility</p:attrName>
                                        </p:attrNameLst>
                                      </p:cBhvr>
                                      <p:to>
                                        <p:strVal val="visible"/>
                                      </p:to>
                                    </p:set>
                                    <p:animEffect transition="in" filter="checkerboard(across)">
                                      <p:cBhvr>
                                        <p:cTn id="7" dur="500"/>
                                        <p:tgtEl>
                                          <p:spTgt spid="235524"/>
                                        </p:tgtEl>
                                      </p:cBhvr>
                                    </p:animEffect>
                                  </p:childTnLst>
                                </p:cTn>
                              </p:par>
                            </p:childTnLst>
                          </p:cTn>
                        </p:par>
                        <p:par>
                          <p:cTn id="8" fill="hold" nodeType="afterGroup">
                            <p:stCondLst>
                              <p:cond delay="1500"/>
                            </p:stCondLst>
                            <p:childTnLst>
                              <p:par>
                                <p:cTn id="9" presetID="3" presetClass="entr" presetSubtype="5" fill="hold" nodeType="afterEffect">
                                  <p:stCondLst>
                                    <p:cond delay="1000"/>
                                  </p:stCondLst>
                                  <p:childTnLst>
                                    <p:set>
                                      <p:cBhvr>
                                        <p:cTn id="10" dur="1" fill="hold">
                                          <p:stCondLst>
                                            <p:cond delay="0"/>
                                          </p:stCondLst>
                                        </p:cTn>
                                        <p:tgtEl>
                                          <p:spTgt spid="235526"/>
                                        </p:tgtEl>
                                        <p:attrNameLst>
                                          <p:attrName>style.visibility</p:attrName>
                                        </p:attrNameLst>
                                      </p:cBhvr>
                                      <p:to>
                                        <p:strVal val="visible"/>
                                      </p:to>
                                    </p:set>
                                    <p:animEffect transition="in" filter="blinds(vertical)">
                                      <p:cBhvr>
                                        <p:cTn id="11" dur="500"/>
                                        <p:tgtEl>
                                          <p:spTgt spid="235526"/>
                                        </p:tgtEl>
                                      </p:cBhvr>
                                    </p:animEffect>
                                  </p:childTnLst>
                                </p:cTn>
                              </p:par>
                            </p:childTnLst>
                          </p:cTn>
                        </p:par>
                        <p:par>
                          <p:cTn id="12" fill="hold" nodeType="afterGroup">
                            <p:stCondLst>
                              <p:cond delay="3000"/>
                            </p:stCondLst>
                            <p:childTnLst>
                              <p:par>
                                <p:cTn id="13" presetID="3" presetClass="entr" presetSubtype="5" fill="hold" nodeType="afterEffect">
                                  <p:stCondLst>
                                    <p:cond delay="2000"/>
                                  </p:stCondLst>
                                  <p:childTnLst>
                                    <p:set>
                                      <p:cBhvr>
                                        <p:cTn id="14" dur="1" fill="hold">
                                          <p:stCondLst>
                                            <p:cond delay="0"/>
                                          </p:stCondLst>
                                        </p:cTn>
                                        <p:tgtEl>
                                          <p:spTgt spid="235525"/>
                                        </p:tgtEl>
                                        <p:attrNameLst>
                                          <p:attrName>style.visibility</p:attrName>
                                        </p:attrNameLst>
                                      </p:cBhvr>
                                      <p:to>
                                        <p:strVal val="visible"/>
                                      </p:to>
                                    </p:set>
                                    <p:animEffect transition="in" filter="blinds(vertical)">
                                      <p:cBhvr>
                                        <p:cTn id="15" dur="500"/>
                                        <p:tgtEl>
                                          <p:spTgt spid="235525"/>
                                        </p:tgtEl>
                                      </p:cBhvr>
                                    </p:animEffect>
                                  </p:childTnLst>
                                </p:cTn>
                              </p:par>
                            </p:childTnLst>
                          </p:cTn>
                        </p:par>
                        <p:par>
                          <p:cTn id="16" fill="hold" nodeType="afterGroup">
                            <p:stCondLst>
                              <p:cond delay="5500"/>
                            </p:stCondLst>
                            <p:childTnLst>
                              <p:par>
                                <p:cTn id="17" presetID="3" presetClass="entr" presetSubtype="5" fill="hold" nodeType="afterEffect">
                                  <p:stCondLst>
                                    <p:cond delay="2000"/>
                                  </p:stCondLst>
                                  <p:childTnLst>
                                    <p:set>
                                      <p:cBhvr>
                                        <p:cTn id="18" dur="1" fill="hold">
                                          <p:stCondLst>
                                            <p:cond delay="0"/>
                                          </p:stCondLst>
                                        </p:cTn>
                                        <p:tgtEl>
                                          <p:spTgt spid="235527"/>
                                        </p:tgtEl>
                                        <p:attrNameLst>
                                          <p:attrName>style.visibility</p:attrName>
                                        </p:attrNameLst>
                                      </p:cBhvr>
                                      <p:to>
                                        <p:strVal val="visible"/>
                                      </p:to>
                                    </p:set>
                                    <p:animEffect transition="in" filter="blinds(vertical)">
                                      <p:cBhvr>
                                        <p:cTn id="19" dur="500"/>
                                        <p:tgtEl>
                                          <p:spTgt spid="235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CEC4BDAA-73B8-4BA9-855C-AE6A6D78F17D}" type="slidenum">
              <a:rPr lang="en-US" altLang="zh-CN"/>
              <a:pPr/>
              <a:t>30</a:t>
            </a:fld>
            <a:endParaRPr lang="en-US" altLang="zh-CN"/>
          </a:p>
        </p:txBody>
      </p:sp>
      <p:sp>
        <p:nvSpPr>
          <p:cNvPr id="257026" name="Text Box 2"/>
          <p:cNvSpPr txBox="1">
            <a:spLocks noChangeArrowheads="1"/>
          </p:cNvSpPr>
          <p:nvPr/>
        </p:nvSpPr>
        <p:spPr bwMode="auto">
          <a:xfrm>
            <a:off x="395288" y="1196975"/>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rPr>
              <a:t>  </a:t>
            </a:r>
            <a:r>
              <a:rPr lang="en-US" altLang="zh-CN" sz="2800" b="1">
                <a:solidFill>
                  <a:srgbClr val="FF3300"/>
                </a:solidFill>
                <a:latin typeface="Times New Roman" pitchFamily="18" charset="0"/>
              </a:rPr>
              <a:t>1.</a:t>
            </a:r>
            <a:r>
              <a:rPr lang="zh-CN" altLang="en-US" sz="2800" b="1">
                <a:solidFill>
                  <a:srgbClr val="FF3300"/>
                </a:solidFill>
                <a:latin typeface="宋体" pitchFamily="2" charset="-122"/>
              </a:rPr>
              <a:t>在杀毒之前，要先备份重要的数据文件</a:t>
            </a:r>
            <a:r>
              <a:rPr lang="zh-CN" altLang="en-US" sz="2800" b="1">
                <a:latin typeface="宋体" pitchFamily="2" charset="-122"/>
              </a:rPr>
              <a:t>，哪怕是有毒的文件。如果杀毒失败了，您仍可以恢复回来，再使用其它杀毒软件修复。尽管这种可能性不大，但也要预防万一</a:t>
            </a:r>
            <a:r>
              <a:rPr lang="zh-CN" altLang="en-US" sz="2800" b="1">
                <a:latin typeface="Times New Roman" pitchFamily="18" charset="0"/>
              </a:rPr>
              <a:t> 。</a:t>
            </a:r>
          </a:p>
          <a:p>
            <a:r>
              <a:rPr lang="zh-CN" altLang="en-US" sz="2800" b="1">
                <a:solidFill>
                  <a:srgbClr val="FF3300"/>
                </a:solidFill>
                <a:latin typeface="宋体" pitchFamily="2" charset="-122"/>
              </a:rPr>
              <a:t> </a:t>
            </a:r>
            <a:r>
              <a:rPr lang="en-US" altLang="zh-CN" sz="2800" b="1">
                <a:solidFill>
                  <a:srgbClr val="FF3300"/>
                </a:solidFill>
                <a:latin typeface="宋体" pitchFamily="2" charset="-122"/>
              </a:rPr>
              <a:t>2. </a:t>
            </a:r>
            <a:r>
              <a:rPr lang="zh-CN" altLang="en-US" sz="2800" b="1">
                <a:solidFill>
                  <a:srgbClr val="FF3300"/>
                </a:solidFill>
                <a:latin typeface="宋体" pitchFamily="2" charset="-122"/>
              </a:rPr>
              <a:t>启动杀毒软件，并对整个硬盘进行扫描。</a:t>
            </a:r>
          </a:p>
        </p:txBody>
      </p:sp>
      <p:sp>
        <p:nvSpPr>
          <p:cNvPr id="257027" name="Rectangle 3"/>
          <p:cNvSpPr>
            <a:spLocks noChangeArrowheads="1"/>
          </p:cNvSpPr>
          <p:nvPr/>
        </p:nvSpPr>
        <p:spPr bwMode="auto">
          <a:xfrm>
            <a:off x="684213" y="155575"/>
            <a:ext cx="5919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FF3300"/>
                </a:solidFill>
                <a:latin typeface="隶书" pitchFamily="49" charset="-122"/>
                <a:ea typeface="隶书" pitchFamily="49" charset="-122"/>
              </a:rPr>
              <a:t>二 计算机感染了病毒怎么办</a:t>
            </a:r>
          </a:p>
        </p:txBody>
      </p:sp>
      <p:sp>
        <p:nvSpPr>
          <p:cNvPr id="257028" name="Text Box 4"/>
          <p:cNvSpPr txBox="1">
            <a:spLocks noChangeArrowheads="1"/>
          </p:cNvSpPr>
          <p:nvPr/>
        </p:nvSpPr>
        <p:spPr bwMode="auto">
          <a:xfrm>
            <a:off x="611188" y="3716338"/>
            <a:ext cx="83375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3300"/>
                </a:solidFill>
                <a:latin typeface="宋体" pitchFamily="2" charset="-122"/>
              </a:rPr>
              <a:t>3. </a:t>
            </a:r>
            <a:r>
              <a:rPr lang="zh-CN" altLang="en-US" sz="2800" b="1">
                <a:solidFill>
                  <a:srgbClr val="FF3300"/>
                </a:solidFill>
                <a:latin typeface="宋体" pitchFamily="2" charset="-122"/>
              </a:rPr>
              <a:t>发现病毒后，一般应利用杀毒软件清除文件中的病毒</a:t>
            </a:r>
            <a:r>
              <a:rPr lang="zh-CN" altLang="en-US" sz="2800" b="1">
                <a:latin typeface="宋体" pitchFamily="2" charset="-122"/>
              </a:rPr>
              <a:t>，如果文件中的病毒不能被清除，建议删除感染的文件。</a:t>
            </a:r>
            <a:r>
              <a:rPr lang="zh-CN" altLang="en-US" sz="2800" b="1">
                <a:latin typeface="Times New Roman" pitchFamily="18" charset="0"/>
                <a:cs typeface="Times New Roman" pitchFamily="18" charset="0"/>
              </a:rPr>
              <a:t/>
            </a:r>
            <a:br>
              <a:rPr lang="zh-CN" altLang="en-US" sz="2800" b="1">
                <a:latin typeface="Times New Roman" pitchFamily="18" charset="0"/>
                <a:cs typeface="Times New Roman" pitchFamily="18" charset="0"/>
              </a:rPr>
            </a:br>
            <a:r>
              <a:rPr lang="en-US" altLang="zh-CN" sz="2800" b="1">
                <a:solidFill>
                  <a:srgbClr val="FF3300"/>
                </a:solidFill>
                <a:latin typeface="Times New Roman" pitchFamily="18" charset="0"/>
                <a:cs typeface="Times New Roman" pitchFamily="18" charset="0"/>
              </a:rPr>
              <a:t>4</a:t>
            </a:r>
            <a:r>
              <a:rPr lang="en-US" altLang="zh-CN" sz="2800" b="1">
                <a:solidFill>
                  <a:srgbClr val="FF3300"/>
                </a:solidFill>
                <a:latin typeface="Times New Roman" pitchFamily="18" charset="0"/>
              </a:rPr>
              <a:t>.</a:t>
            </a:r>
            <a:r>
              <a:rPr lang="en-US" altLang="zh-CN" sz="2800" b="1">
                <a:solidFill>
                  <a:srgbClr val="FF3300"/>
                </a:solidFill>
                <a:latin typeface="宋体" pitchFamily="2" charset="-122"/>
              </a:rPr>
              <a:t> </a:t>
            </a:r>
            <a:r>
              <a:rPr lang="zh-CN" altLang="en-US" sz="2800" b="1">
                <a:solidFill>
                  <a:srgbClr val="FF3300"/>
                </a:solidFill>
                <a:latin typeface="宋体" pitchFamily="2" charset="-122"/>
              </a:rPr>
              <a:t>感染了一个新的未知病毒</a:t>
            </a:r>
            <a:r>
              <a:rPr lang="en-US" altLang="zh-CN" sz="2800" b="1">
                <a:solidFill>
                  <a:srgbClr val="FF3300"/>
                </a:solidFill>
                <a:latin typeface="宋体" pitchFamily="2" charset="-122"/>
              </a:rPr>
              <a:t>,</a:t>
            </a:r>
            <a:r>
              <a:rPr lang="zh-CN" altLang="en-US" sz="2800" b="1">
                <a:solidFill>
                  <a:srgbClr val="FF3300"/>
                </a:solidFill>
                <a:latin typeface="宋体" pitchFamily="2" charset="-122"/>
              </a:rPr>
              <a:t>尽量隔离这些目标。</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DA44945-CBF7-4F2C-ADF3-472ECBCEF012}" type="slidenum">
              <a:rPr lang="en-US" altLang="zh-CN"/>
              <a:pPr/>
              <a:t>31</a:t>
            </a:fld>
            <a:endParaRPr lang="en-US" altLang="zh-CN"/>
          </a:p>
        </p:txBody>
      </p:sp>
      <p:sp>
        <p:nvSpPr>
          <p:cNvPr id="110594" name="Rectangle 2"/>
          <p:cNvSpPr>
            <a:spLocks noGrp="1" noRot="1" noChangeArrowheads="1"/>
          </p:cNvSpPr>
          <p:nvPr>
            <p:ph type="title"/>
          </p:nvPr>
        </p:nvSpPr>
        <p:spPr>
          <a:xfrm>
            <a:off x="323850" y="620713"/>
            <a:ext cx="8540750" cy="762000"/>
          </a:xfrm>
        </p:spPr>
        <p:txBody>
          <a:bodyPr/>
          <a:lstStyle/>
          <a:p>
            <a:r>
              <a:rPr lang="zh-CN" altLang="en-US"/>
              <a:t>常用的防、杀毒软件 </a:t>
            </a:r>
          </a:p>
        </p:txBody>
      </p:sp>
      <p:sp>
        <p:nvSpPr>
          <p:cNvPr id="110595" name="Rectangle 3"/>
          <p:cNvSpPr>
            <a:spLocks noGrp="1" noRot="1" noChangeArrowheads="1"/>
          </p:cNvSpPr>
          <p:nvPr>
            <p:ph type="body" idx="1"/>
          </p:nvPr>
        </p:nvSpPr>
        <p:spPr>
          <a:xfrm>
            <a:off x="971550" y="2060575"/>
            <a:ext cx="7786688" cy="4084638"/>
          </a:xfrm>
        </p:spPr>
        <p:txBody>
          <a:bodyPr/>
          <a:lstStyle/>
          <a:p>
            <a:pPr algn="just">
              <a:buFont typeface="Wingdings" pitchFamily="2" charset="2"/>
              <a:buChar char="Ø"/>
            </a:pPr>
            <a:r>
              <a:rPr lang="zh-CN" altLang="en-US"/>
              <a:t>诺顿（</a:t>
            </a:r>
            <a:r>
              <a:rPr lang="en-US" altLang="zh-CN"/>
              <a:t>Norton AntiVirus</a:t>
            </a:r>
            <a:r>
              <a:rPr lang="zh-CN" altLang="en-US"/>
              <a:t>）</a:t>
            </a:r>
          </a:p>
          <a:p>
            <a:pPr algn="just">
              <a:buFont typeface="Wingdings" pitchFamily="2" charset="2"/>
              <a:buChar char="Ø"/>
            </a:pPr>
            <a:r>
              <a:rPr lang="zh-CN" altLang="en-US"/>
              <a:t>卡巴斯基反病毒软件</a:t>
            </a:r>
          </a:p>
          <a:p>
            <a:pPr algn="just">
              <a:buFont typeface="Wingdings" pitchFamily="2" charset="2"/>
              <a:buChar char="Ø"/>
            </a:pPr>
            <a:r>
              <a:rPr lang="zh-CN" altLang="en-US"/>
              <a:t>金山毒霸系列</a:t>
            </a:r>
          </a:p>
          <a:p>
            <a:pPr algn="just">
              <a:buFont typeface="Wingdings" pitchFamily="2" charset="2"/>
              <a:buChar char="Ø"/>
            </a:pPr>
            <a:r>
              <a:rPr lang="zh-CN" altLang="en-US"/>
              <a:t>瑞星系列</a:t>
            </a:r>
          </a:p>
          <a:p>
            <a:pPr algn="just">
              <a:buFont typeface="Wingdings" pitchFamily="2" charset="2"/>
              <a:buChar char="Ø"/>
            </a:pPr>
            <a:r>
              <a:rPr lang="en-US" altLang="zh-CN"/>
              <a:t>360</a:t>
            </a:r>
            <a:r>
              <a:rPr lang="zh-CN" altLang="en-US"/>
              <a:t>系列</a:t>
            </a:r>
          </a:p>
          <a:p>
            <a:pPr algn="just">
              <a:buFont typeface="Wingdings" pitchFamily="2" charset="2"/>
              <a:buChar char="Ø"/>
            </a:pPr>
            <a:r>
              <a:rPr lang="zh-CN" altLang="en-US"/>
              <a:t>其它流行病毒专杀工具</a:t>
            </a:r>
          </a:p>
          <a:p>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C5C809E-4751-40A1-A144-C949B5B7550F}" type="slidenum">
              <a:rPr lang="en-US" altLang="zh-CN"/>
              <a:pPr/>
              <a:t>32</a:t>
            </a:fld>
            <a:endParaRPr lang="en-US" altLang="zh-CN"/>
          </a:p>
        </p:txBody>
      </p:sp>
      <p:sp>
        <p:nvSpPr>
          <p:cNvPr id="261122" name="Rectangle 2"/>
          <p:cNvSpPr>
            <a:spLocks noGrp="1" noRot="1" noChangeArrowheads="1"/>
          </p:cNvSpPr>
          <p:nvPr>
            <p:ph type="title"/>
          </p:nvPr>
        </p:nvSpPr>
        <p:spPr>
          <a:xfrm>
            <a:off x="323850" y="908050"/>
            <a:ext cx="8540750" cy="762000"/>
          </a:xfrm>
        </p:spPr>
        <p:txBody>
          <a:bodyPr/>
          <a:lstStyle/>
          <a:p>
            <a:r>
              <a:rPr lang="zh-CN" altLang="en-US"/>
              <a:t>防、杀毒软件的选购指标 </a:t>
            </a:r>
          </a:p>
        </p:txBody>
      </p:sp>
      <p:sp>
        <p:nvSpPr>
          <p:cNvPr id="261123" name="Rectangle 3"/>
          <p:cNvSpPr>
            <a:spLocks noGrp="1" noRot="1" noChangeArrowheads="1"/>
          </p:cNvSpPr>
          <p:nvPr>
            <p:ph type="body" idx="1"/>
          </p:nvPr>
        </p:nvSpPr>
        <p:spPr>
          <a:xfrm>
            <a:off x="1476375" y="2060575"/>
            <a:ext cx="7056438" cy="3500438"/>
          </a:xfrm>
        </p:spPr>
        <p:txBody>
          <a:bodyPr/>
          <a:lstStyle/>
          <a:p>
            <a:r>
              <a:rPr lang="zh-CN" altLang="en-US">
                <a:latin typeface="Times New Roman" pitchFamily="18" charset="0"/>
              </a:rPr>
              <a:t>（</a:t>
            </a:r>
            <a:r>
              <a:rPr lang="en-US" altLang="zh-CN"/>
              <a:t>1</a:t>
            </a:r>
            <a:r>
              <a:rPr lang="zh-CN" altLang="en-US">
                <a:latin typeface="Times New Roman" pitchFamily="18" charset="0"/>
              </a:rPr>
              <a:t>）查杀病毒数量多，安全可靠</a:t>
            </a:r>
          </a:p>
          <a:p>
            <a:r>
              <a:rPr lang="zh-CN" altLang="en-US">
                <a:latin typeface="Times New Roman" pitchFamily="18" charset="0"/>
              </a:rPr>
              <a:t>（</a:t>
            </a:r>
            <a:r>
              <a:rPr lang="en-US" altLang="zh-CN"/>
              <a:t>2</a:t>
            </a:r>
            <a:r>
              <a:rPr lang="zh-CN" altLang="en-US">
                <a:latin typeface="Times New Roman" pitchFamily="18" charset="0"/>
              </a:rPr>
              <a:t>）要有实时反病毒</a:t>
            </a:r>
            <a:r>
              <a:rPr lang="zh-CN" altLang="en-US">
                <a:latin typeface="Arial"/>
              </a:rPr>
              <a:t>“</a:t>
            </a:r>
            <a:r>
              <a:rPr lang="zh-CN" altLang="en-US">
                <a:latin typeface="Times New Roman" pitchFamily="18" charset="0"/>
              </a:rPr>
              <a:t>防火墙</a:t>
            </a:r>
            <a:r>
              <a:rPr lang="zh-CN" altLang="en-US">
                <a:latin typeface="Arial"/>
              </a:rPr>
              <a:t>”</a:t>
            </a:r>
            <a:r>
              <a:rPr lang="zh-CN" altLang="en-US">
                <a:latin typeface="Times New Roman" pitchFamily="18" charset="0"/>
              </a:rPr>
              <a:t>技术</a:t>
            </a:r>
            <a:endParaRPr lang="zh-CN" altLang="en-US"/>
          </a:p>
          <a:p>
            <a:r>
              <a:rPr lang="zh-CN" altLang="en-US">
                <a:latin typeface="Times New Roman" pitchFamily="18" charset="0"/>
              </a:rPr>
              <a:t>（</a:t>
            </a:r>
            <a:r>
              <a:rPr lang="en-US" altLang="zh-CN"/>
              <a:t>3</a:t>
            </a:r>
            <a:r>
              <a:rPr lang="zh-CN" altLang="en-US">
                <a:latin typeface="Times New Roman" pitchFamily="18" charset="0"/>
              </a:rPr>
              <a:t>）内存占有量要低</a:t>
            </a:r>
          </a:p>
          <a:p>
            <a:r>
              <a:rPr lang="zh-CN" altLang="en-US">
                <a:latin typeface="Times New Roman" pitchFamily="18" charset="0"/>
              </a:rPr>
              <a:t>（</a:t>
            </a:r>
            <a:r>
              <a:rPr lang="en-US" altLang="zh-CN">
                <a:latin typeface="Times New Roman" pitchFamily="18" charset="0"/>
              </a:rPr>
              <a:t>4</a:t>
            </a:r>
            <a:r>
              <a:rPr lang="zh-CN" altLang="en-US">
                <a:latin typeface="Times New Roman" pitchFamily="18" charset="0"/>
              </a:rPr>
              <a:t>）恢复数据能力</a:t>
            </a:r>
          </a:p>
          <a:p>
            <a:r>
              <a:rPr lang="zh-CN" altLang="en-US">
                <a:latin typeface="Times New Roman" pitchFamily="18" charset="0"/>
              </a:rPr>
              <a:t>（</a:t>
            </a:r>
            <a:r>
              <a:rPr lang="en-US" altLang="zh-CN">
                <a:latin typeface="Times New Roman" pitchFamily="18" charset="0"/>
              </a:rPr>
              <a:t>5</a:t>
            </a:r>
            <a:r>
              <a:rPr lang="zh-CN" altLang="en-US">
                <a:latin typeface="Times New Roman" pitchFamily="18" charset="0"/>
              </a:rPr>
              <a:t>）扫描速度快、识别率高</a:t>
            </a:r>
          </a:p>
          <a:p>
            <a:r>
              <a:rPr lang="zh-CN" altLang="en-US">
                <a:latin typeface="Times New Roman" pitchFamily="18" charset="0"/>
              </a:rPr>
              <a:t>（</a:t>
            </a:r>
            <a:r>
              <a:rPr lang="en-US" altLang="zh-CN">
                <a:latin typeface="Times New Roman" pitchFamily="18" charset="0"/>
              </a:rPr>
              <a:t>6</a:t>
            </a:r>
            <a:r>
              <a:rPr lang="zh-CN" altLang="en-US">
                <a:latin typeface="Times New Roman" pitchFamily="18" charset="0"/>
              </a:rPr>
              <a:t>）病毒清除测试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CAFDD37-4BD6-478D-A787-C3FE1CD069C9}" type="slidenum">
              <a:rPr lang="en-US" altLang="zh-CN"/>
              <a:pPr/>
              <a:t>33</a:t>
            </a:fld>
            <a:endParaRPr lang="en-US" altLang="zh-CN"/>
          </a:p>
        </p:txBody>
      </p:sp>
      <p:sp>
        <p:nvSpPr>
          <p:cNvPr id="294914" name="Rectangle 2"/>
          <p:cNvSpPr>
            <a:spLocks noGrp="1" noRot="1" noChangeArrowheads="1"/>
          </p:cNvSpPr>
          <p:nvPr>
            <p:ph type="title"/>
          </p:nvPr>
        </p:nvSpPr>
        <p:spPr>
          <a:xfrm>
            <a:off x="250825" y="1341438"/>
            <a:ext cx="8281988" cy="762000"/>
          </a:xfrm>
          <a:noFill/>
          <a:ln/>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flatTx/>
          </a:bodyPr>
          <a:lstStyle/>
          <a:p>
            <a:r>
              <a:rPr lang="zh-CN" altLang="en-US"/>
              <a:t>计算机病毒防治与信息安全</a:t>
            </a:r>
          </a:p>
        </p:txBody>
      </p:sp>
      <p:sp>
        <p:nvSpPr>
          <p:cNvPr id="294915" name="Text Box 3"/>
          <p:cNvSpPr txBox="1">
            <a:spLocks noChangeArrowheads="1"/>
          </p:cNvSpPr>
          <p:nvPr/>
        </p:nvSpPr>
        <p:spPr bwMode="auto">
          <a:xfrm>
            <a:off x="2051050" y="2133600"/>
            <a:ext cx="467201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kumimoji="1" lang="zh-CN" altLang="en-US" sz="3200" b="1" u="sng">
                <a:solidFill>
                  <a:schemeClr val="hlink"/>
                </a:solidFill>
                <a:latin typeface="Times New Roman" pitchFamily="18" charset="0"/>
              </a:rPr>
              <a:t>计算机病毒的特征及危害</a:t>
            </a:r>
          </a:p>
          <a:p>
            <a:pPr>
              <a:lnSpc>
                <a:spcPct val="200000"/>
              </a:lnSpc>
            </a:pPr>
            <a:r>
              <a:rPr kumimoji="1" lang="zh-CN" altLang="en-US" sz="3200" b="1">
                <a:solidFill>
                  <a:srgbClr val="000000"/>
                </a:solidFill>
                <a:latin typeface="Times New Roman" pitchFamily="18" charset="0"/>
                <a:hlinkClick r:id="rId2" action="ppaction://hlinksldjump"/>
              </a:rPr>
              <a:t>计算机病毒的检测及防范</a:t>
            </a:r>
            <a:endParaRPr kumimoji="1" lang="zh-CN" altLang="en-US" sz="3200" b="1">
              <a:solidFill>
                <a:srgbClr val="000000"/>
              </a:solidFill>
              <a:latin typeface="Times New Roman" pitchFamily="18" charset="0"/>
            </a:endParaRPr>
          </a:p>
          <a:p>
            <a:pPr>
              <a:lnSpc>
                <a:spcPct val="200000"/>
              </a:lnSpc>
            </a:pPr>
            <a:r>
              <a:rPr kumimoji="1" lang="zh-CN" altLang="en-US" sz="3200" b="1" i="1">
                <a:solidFill>
                  <a:srgbClr val="000000"/>
                </a:solidFill>
                <a:latin typeface="Times New Roman" pitchFamily="18" charset="0"/>
              </a:rPr>
              <a:t>信息安全</a:t>
            </a:r>
          </a:p>
          <a:p>
            <a:pPr>
              <a:lnSpc>
                <a:spcPct val="200000"/>
              </a:lnSpc>
            </a:pPr>
            <a:r>
              <a:rPr kumimoji="1" lang="zh-CN" altLang="en-US" sz="3200" b="1">
                <a:solidFill>
                  <a:srgbClr val="000000"/>
                </a:solidFill>
                <a:latin typeface="Times New Roman" pitchFamily="18" charset="0"/>
                <a:hlinkClick r:id="rId3" action="ppaction://hlinksldjump"/>
              </a:rPr>
              <a:t>网络安全</a:t>
            </a:r>
            <a:endParaRPr kumimoji="1" lang="zh-CN" altLang="en-US" sz="3200" b="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A5C011A-1F0C-4D02-B23B-F4905D844479}" type="slidenum">
              <a:rPr lang="en-US" altLang="zh-CN"/>
              <a:pPr/>
              <a:t>34</a:t>
            </a:fld>
            <a:endParaRPr lang="en-US" altLang="zh-CN"/>
          </a:p>
        </p:txBody>
      </p:sp>
      <p:sp>
        <p:nvSpPr>
          <p:cNvPr id="296962" name="Rectangle 2"/>
          <p:cNvSpPr>
            <a:spLocks noGrp="1" noRot="1" noChangeArrowheads="1"/>
          </p:cNvSpPr>
          <p:nvPr>
            <p:ph type="title"/>
          </p:nvPr>
        </p:nvSpPr>
        <p:spPr/>
        <p:txBody>
          <a:bodyPr/>
          <a:lstStyle/>
          <a:p>
            <a:r>
              <a:rPr lang="zh-CN" altLang="en-US"/>
              <a:t>信息安全</a:t>
            </a:r>
          </a:p>
        </p:txBody>
      </p:sp>
      <p:sp>
        <p:nvSpPr>
          <p:cNvPr id="296963" name="Rectangle 3"/>
          <p:cNvSpPr>
            <a:spLocks noGrp="1" noRot="1" noChangeArrowheads="1"/>
          </p:cNvSpPr>
          <p:nvPr>
            <p:ph type="body" idx="1"/>
          </p:nvPr>
        </p:nvSpPr>
        <p:spPr>
          <a:xfrm>
            <a:off x="323850" y="1700213"/>
            <a:ext cx="8540750" cy="2287587"/>
          </a:xfrm>
        </p:spPr>
        <p:txBody>
          <a:bodyPr/>
          <a:lstStyle/>
          <a:p>
            <a:r>
              <a:rPr lang="zh-CN" altLang="en-US" sz="4800">
                <a:ea typeface="隶书" pitchFamily="49" charset="-122"/>
              </a:rPr>
              <a:t>防止信息财产被故意的或偶然的泄露、破坏、更改，保证信息的使用完整、有效、合法。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A1D26B2-63ED-4BB9-AC51-00EA4F6809EA}" type="slidenum">
              <a:rPr lang="en-US" altLang="zh-CN"/>
              <a:pPr/>
              <a:t>35</a:t>
            </a:fld>
            <a:endParaRPr lang="en-US" altLang="zh-CN"/>
          </a:p>
        </p:txBody>
      </p:sp>
      <p:sp>
        <p:nvSpPr>
          <p:cNvPr id="262147" name="Text Box 3"/>
          <p:cNvSpPr txBox="1">
            <a:spLocks noChangeArrowheads="1"/>
          </p:cNvSpPr>
          <p:nvPr/>
        </p:nvSpPr>
        <p:spPr bwMode="auto">
          <a:xfrm>
            <a:off x="609600" y="692150"/>
            <a:ext cx="8534400" cy="57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10000"/>
              </a:spcBef>
              <a:spcAft>
                <a:spcPct val="10000"/>
              </a:spcAft>
            </a:pPr>
            <a:r>
              <a:rPr kumimoji="1" lang="en-US" altLang="zh-CN" sz="2400" b="1">
                <a:solidFill>
                  <a:srgbClr val="000000"/>
                </a:solidFill>
                <a:latin typeface="宋体" pitchFamily="2" charset="-122"/>
              </a:rPr>
              <a:t>1. </a:t>
            </a:r>
            <a:r>
              <a:rPr kumimoji="1" lang="zh-CN" altLang="en-US" sz="2400" b="1">
                <a:solidFill>
                  <a:srgbClr val="000000"/>
                </a:solidFill>
                <a:latin typeface="宋体" pitchFamily="2" charset="-122"/>
              </a:rPr>
              <a:t>信息可用性遭到破坏</a:t>
            </a:r>
          </a:p>
          <a:p>
            <a:pPr>
              <a:lnSpc>
                <a:spcPct val="120000"/>
              </a:lnSpc>
              <a:spcBef>
                <a:spcPct val="10000"/>
              </a:spcBef>
              <a:spcAft>
                <a:spcPct val="10000"/>
              </a:spcAft>
            </a:pPr>
            <a:r>
              <a:rPr kumimoji="1" lang="zh-CN" altLang="en-US" sz="2400" b="1" i="1">
                <a:solidFill>
                  <a:schemeClr val="hlink"/>
                </a:solidFill>
                <a:latin typeface="宋体" pitchFamily="2" charset="-122"/>
              </a:rPr>
              <a:t>信息的可用性</a:t>
            </a:r>
            <a:r>
              <a:rPr kumimoji="1" lang="zh-CN" altLang="en-US" sz="2400" b="1">
                <a:latin typeface="宋体" pitchFamily="2" charset="-122"/>
              </a:rPr>
              <a:t>是指用户的应用程序能够利用相应的信息进行正确的处理。在数据文件中加入了一些错误的或应用程序不能识别的信息代码，导致程序不能正常运行或得到错误的结果。</a:t>
            </a:r>
          </a:p>
          <a:p>
            <a:pPr>
              <a:lnSpc>
                <a:spcPct val="120000"/>
              </a:lnSpc>
              <a:spcBef>
                <a:spcPct val="10000"/>
              </a:spcBef>
              <a:spcAft>
                <a:spcPct val="10000"/>
              </a:spcAft>
            </a:pPr>
            <a:r>
              <a:rPr kumimoji="1" lang="en-US" altLang="zh-CN" sz="2400" b="1">
                <a:solidFill>
                  <a:srgbClr val="000000"/>
                </a:solidFill>
                <a:latin typeface="宋体" pitchFamily="2" charset="-122"/>
              </a:rPr>
              <a:t>2. </a:t>
            </a:r>
            <a:r>
              <a:rPr kumimoji="1" lang="zh-CN" altLang="en-US" sz="2400" b="1">
                <a:solidFill>
                  <a:srgbClr val="000000"/>
                </a:solidFill>
                <a:latin typeface="宋体" pitchFamily="2" charset="-122"/>
              </a:rPr>
              <a:t>信息完整性的破坏</a:t>
            </a:r>
          </a:p>
          <a:p>
            <a:pPr>
              <a:lnSpc>
                <a:spcPct val="120000"/>
              </a:lnSpc>
              <a:spcBef>
                <a:spcPct val="10000"/>
              </a:spcBef>
              <a:spcAft>
                <a:spcPct val="10000"/>
              </a:spcAft>
            </a:pPr>
            <a:r>
              <a:rPr kumimoji="1" lang="zh-CN" altLang="en-US" sz="2400" b="1" i="1">
                <a:solidFill>
                  <a:schemeClr val="hlink"/>
                </a:solidFill>
                <a:latin typeface="宋体" pitchFamily="2" charset="-122"/>
              </a:rPr>
              <a:t>信息的完整性</a:t>
            </a:r>
            <a:r>
              <a:rPr kumimoji="1" lang="zh-CN" altLang="en-US" sz="2400" b="1">
                <a:latin typeface="宋体" pitchFamily="2" charset="-122"/>
              </a:rPr>
              <a:t>包含信息数据的多少、正确与否、排列顺序几个方面。任何一个方面遭到破坏均会破坏信息的完整性。</a:t>
            </a:r>
          </a:p>
          <a:p>
            <a:pPr>
              <a:lnSpc>
                <a:spcPct val="120000"/>
              </a:lnSpc>
              <a:spcBef>
                <a:spcPct val="10000"/>
              </a:spcBef>
              <a:spcAft>
                <a:spcPct val="10000"/>
              </a:spcAft>
            </a:pPr>
            <a:r>
              <a:rPr kumimoji="1" lang="zh-CN" altLang="en-US" sz="2400" b="1" i="1">
                <a:solidFill>
                  <a:schemeClr val="hlink"/>
                </a:solidFill>
                <a:latin typeface="宋体" pitchFamily="2" charset="-122"/>
              </a:rPr>
              <a:t>信息完整性的破坏因素</a:t>
            </a:r>
            <a:r>
              <a:rPr kumimoji="1" lang="zh-CN" altLang="en-US" sz="2400" b="1">
                <a:latin typeface="宋体" pitchFamily="2" charset="-122"/>
              </a:rPr>
              <a:t>有人为的因素、设备的因素、自然的因素及计算机病毒等，均可破坏信息的完整性。</a:t>
            </a:r>
            <a:r>
              <a:rPr kumimoji="1" lang="zh-CN" altLang="en-US" sz="2400" b="1">
                <a:latin typeface="Times New Roman" pitchFamily="18" charset="0"/>
              </a:rPr>
              <a:t> </a:t>
            </a:r>
          </a:p>
          <a:p>
            <a:pPr>
              <a:lnSpc>
                <a:spcPct val="120000"/>
              </a:lnSpc>
              <a:spcBef>
                <a:spcPct val="10000"/>
              </a:spcBef>
              <a:spcAft>
                <a:spcPct val="10000"/>
              </a:spcAft>
            </a:pPr>
            <a:r>
              <a:rPr kumimoji="1" lang="en-US" altLang="zh-CN" sz="2400" b="1">
                <a:solidFill>
                  <a:srgbClr val="000000"/>
                </a:solidFill>
                <a:latin typeface="宋体" pitchFamily="2" charset="-122"/>
              </a:rPr>
              <a:t>3. </a:t>
            </a:r>
            <a:r>
              <a:rPr kumimoji="1" lang="zh-CN" altLang="en-US" sz="2400" b="1">
                <a:solidFill>
                  <a:srgbClr val="000000"/>
                </a:solidFill>
                <a:latin typeface="宋体" pitchFamily="2" charset="-122"/>
              </a:rPr>
              <a:t>保密性的破坏</a:t>
            </a:r>
          </a:p>
          <a:p>
            <a:pPr>
              <a:lnSpc>
                <a:spcPct val="120000"/>
              </a:lnSpc>
              <a:spcBef>
                <a:spcPct val="10000"/>
              </a:spcBef>
              <a:spcAft>
                <a:spcPct val="10000"/>
              </a:spcAft>
            </a:pPr>
            <a:r>
              <a:rPr kumimoji="1" lang="zh-CN" altLang="en-US" sz="2400" b="1">
                <a:latin typeface="宋体" pitchFamily="2" charset="-122"/>
              </a:rPr>
              <a:t>许多信息具有高度的保密性，一但保密性遭到破坏，其损失是极其巨大的。</a:t>
            </a:r>
          </a:p>
        </p:txBody>
      </p:sp>
      <p:sp>
        <p:nvSpPr>
          <p:cNvPr id="262148" name="Rectangle 4"/>
          <p:cNvSpPr>
            <a:spLocks noChangeArrowheads="1"/>
          </p:cNvSpPr>
          <p:nvPr/>
        </p:nvSpPr>
        <p:spPr bwMode="auto">
          <a:xfrm>
            <a:off x="684213" y="0"/>
            <a:ext cx="344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ea typeface="隶书" pitchFamily="49" charset="-122"/>
              </a:rPr>
              <a:t>对信息安全的破坏</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BD5C6FD-CD1E-4B44-BF80-62A27B4C6728}" type="slidenum">
              <a:rPr lang="en-US" altLang="zh-CN"/>
              <a:pPr/>
              <a:t>36</a:t>
            </a:fld>
            <a:endParaRPr lang="en-US" altLang="zh-CN"/>
          </a:p>
        </p:txBody>
      </p:sp>
      <p:sp>
        <p:nvSpPr>
          <p:cNvPr id="265218" name="Text Box 2"/>
          <p:cNvSpPr txBox="1">
            <a:spLocks noChangeArrowheads="1"/>
          </p:cNvSpPr>
          <p:nvPr/>
        </p:nvSpPr>
        <p:spPr bwMode="auto">
          <a:xfrm>
            <a:off x="539750" y="1196975"/>
            <a:ext cx="83820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2400" b="1">
                <a:latin typeface="宋体" pitchFamily="2" charset="-122"/>
              </a:rPr>
              <a:t>为了保障信息的可用性、完整性和保密性而采用的技术措施称为信息安全技术（防止信息泄露、访问控制、加解密技术）。</a:t>
            </a:r>
            <a:r>
              <a:rPr kumimoji="1" lang="zh-CN" altLang="en-US" sz="2400" b="1">
                <a:latin typeface="Times New Roman" pitchFamily="18" charset="0"/>
              </a:rPr>
              <a:t> </a:t>
            </a:r>
          </a:p>
        </p:txBody>
      </p:sp>
      <p:sp>
        <p:nvSpPr>
          <p:cNvPr id="265219" name="Rectangle 3"/>
          <p:cNvSpPr>
            <a:spLocks noChangeArrowheads="1"/>
          </p:cNvSpPr>
          <p:nvPr/>
        </p:nvSpPr>
        <p:spPr bwMode="auto">
          <a:xfrm>
            <a:off x="539750" y="220663"/>
            <a:ext cx="293687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spcBef>
                <a:spcPct val="50000"/>
              </a:spcBef>
            </a:pPr>
            <a:r>
              <a:rPr kumimoji="1" lang="zh-CN" altLang="en-US" sz="3600" b="1">
                <a:solidFill>
                  <a:srgbClr val="FF3300"/>
                </a:solidFill>
                <a:ea typeface="隶书" pitchFamily="49" charset="-122"/>
              </a:rPr>
              <a:t>信息安全技术</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70C336D-61D7-4423-BCE3-EBE68D2399B3}" type="slidenum">
              <a:rPr lang="en-US" altLang="zh-CN"/>
              <a:pPr/>
              <a:t>37</a:t>
            </a:fld>
            <a:endParaRPr lang="en-US" altLang="zh-CN"/>
          </a:p>
        </p:txBody>
      </p:sp>
      <p:sp>
        <p:nvSpPr>
          <p:cNvPr id="295938" name="Rectangle 2"/>
          <p:cNvSpPr>
            <a:spLocks noGrp="1" noRot="1" noChangeArrowheads="1"/>
          </p:cNvSpPr>
          <p:nvPr>
            <p:ph type="title"/>
          </p:nvPr>
        </p:nvSpPr>
        <p:spPr>
          <a:xfrm>
            <a:off x="250825" y="1341438"/>
            <a:ext cx="8281988" cy="762000"/>
          </a:xfrm>
          <a:noFill/>
          <a:ln/>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flatTx/>
          </a:bodyPr>
          <a:lstStyle/>
          <a:p>
            <a:r>
              <a:rPr lang="zh-CN" altLang="en-US"/>
              <a:t>计算机病毒防治与信息安全</a:t>
            </a:r>
          </a:p>
        </p:txBody>
      </p:sp>
      <p:sp>
        <p:nvSpPr>
          <p:cNvPr id="295939" name="Text Box 3"/>
          <p:cNvSpPr txBox="1">
            <a:spLocks noChangeArrowheads="1"/>
          </p:cNvSpPr>
          <p:nvPr/>
        </p:nvSpPr>
        <p:spPr bwMode="auto">
          <a:xfrm>
            <a:off x="2051050" y="2133600"/>
            <a:ext cx="467201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kumimoji="1" lang="zh-CN" altLang="en-US" sz="3200" b="1" u="sng">
                <a:solidFill>
                  <a:schemeClr val="hlink"/>
                </a:solidFill>
                <a:latin typeface="Times New Roman" pitchFamily="18" charset="0"/>
              </a:rPr>
              <a:t>计算机病毒的特征及危害</a:t>
            </a:r>
          </a:p>
          <a:p>
            <a:pPr>
              <a:lnSpc>
                <a:spcPct val="200000"/>
              </a:lnSpc>
            </a:pPr>
            <a:r>
              <a:rPr kumimoji="1" lang="zh-CN" altLang="en-US" sz="3200" b="1">
                <a:solidFill>
                  <a:srgbClr val="000000"/>
                </a:solidFill>
                <a:latin typeface="Times New Roman" pitchFamily="18" charset="0"/>
                <a:hlinkClick r:id="rId2" action="ppaction://hlinksldjump"/>
              </a:rPr>
              <a:t>计算机病毒的检测及防范</a:t>
            </a:r>
            <a:endParaRPr kumimoji="1" lang="zh-CN" altLang="en-US" sz="3200" b="1">
              <a:solidFill>
                <a:srgbClr val="000000"/>
              </a:solidFill>
              <a:latin typeface="Times New Roman" pitchFamily="18" charset="0"/>
            </a:endParaRPr>
          </a:p>
          <a:p>
            <a:pPr>
              <a:lnSpc>
                <a:spcPct val="200000"/>
              </a:lnSpc>
            </a:pPr>
            <a:r>
              <a:rPr kumimoji="1" lang="zh-CN" altLang="en-US" sz="3200" b="1" u="sng">
                <a:solidFill>
                  <a:schemeClr val="hlink"/>
                </a:solidFill>
                <a:latin typeface="Times New Roman" pitchFamily="18" charset="0"/>
              </a:rPr>
              <a:t>信息安全</a:t>
            </a:r>
          </a:p>
          <a:p>
            <a:pPr>
              <a:lnSpc>
                <a:spcPct val="200000"/>
              </a:lnSpc>
            </a:pPr>
            <a:r>
              <a:rPr kumimoji="1" lang="zh-CN" altLang="en-US" sz="3200" b="1" i="1">
                <a:solidFill>
                  <a:srgbClr val="000000"/>
                </a:solidFill>
                <a:latin typeface="Times New Roman" pitchFamily="18" charset="0"/>
              </a:rPr>
              <a:t>网络安全</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D53A2897-AC70-488A-A31A-83A1C8D440A8}" type="slidenum">
              <a:rPr lang="en-US" altLang="zh-CN"/>
              <a:pPr/>
              <a:t>38</a:t>
            </a:fld>
            <a:endParaRPr lang="en-US" altLang="zh-CN"/>
          </a:p>
        </p:txBody>
      </p:sp>
      <p:sp>
        <p:nvSpPr>
          <p:cNvPr id="299010" name="Rectangle 2"/>
          <p:cNvSpPr>
            <a:spLocks noGrp="1" noRot="1" noChangeArrowheads="1"/>
          </p:cNvSpPr>
          <p:nvPr>
            <p:ph type="title"/>
          </p:nvPr>
        </p:nvSpPr>
        <p:spPr/>
        <p:txBody>
          <a:bodyPr/>
          <a:lstStyle/>
          <a:p>
            <a:pPr algn="l"/>
            <a:r>
              <a:rPr kumimoji="1" lang="zh-CN" altLang="en-US">
                <a:solidFill>
                  <a:schemeClr val="tx1"/>
                </a:solidFill>
              </a:rPr>
              <a:t>网络的不安全因素</a:t>
            </a:r>
            <a:endParaRPr lang="zh-CN" altLang="en-US"/>
          </a:p>
        </p:txBody>
      </p:sp>
      <p:sp>
        <p:nvSpPr>
          <p:cNvPr id="299011" name="Text Box 3"/>
          <p:cNvSpPr txBox="1">
            <a:spLocks noChangeArrowheads="1"/>
          </p:cNvSpPr>
          <p:nvPr/>
        </p:nvSpPr>
        <p:spPr bwMode="auto">
          <a:xfrm>
            <a:off x="1295400" y="1797050"/>
            <a:ext cx="3040063" cy="34004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eaLnBrk="0" hangingPunct="0">
              <a:lnSpc>
                <a:spcPct val="120000"/>
              </a:lnSpc>
              <a:spcBef>
                <a:spcPct val="20000"/>
              </a:spcBef>
            </a:pPr>
            <a:r>
              <a:rPr kumimoji="1" lang="zh-CN" altLang="en-US" sz="3200" b="1">
                <a:solidFill>
                  <a:srgbClr val="4D4D4D"/>
                </a:solidFill>
                <a:ea typeface="幼圆" pitchFamily="49" charset="-122"/>
              </a:rPr>
              <a:t>自然因素的威胁</a:t>
            </a:r>
          </a:p>
          <a:p>
            <a:pPr eaLnBrk="0" hangingPunct="0">
              <a:lnSpc>
                <a:spcPct val="120000"/>
              </a:lnSpc>
              <a:spcBef>
                <a:spcPct val="20000"/>
              </a:spcBef>
            </a:pPr>
            <a:endParaRPr lang="zh-CN" altLang="en-US" sz="3200" b="1">
              <a:solidFill>
                <a:srgbClr val="4D4D4D"/>
              </a:solidFill>
              <a:ea typeface="幼圆" pitchFamily="49" charset="-122"/>
            </a:endParaRPr>
          </a:p>
          <a:p>
            <a:pPr eaLnBrk="0" hangingPunct="0">
              <a:lnSpc>
                <a:spcPct val="120000"/>
              </a:lnSpc>
              <a:spcBef>
                <a:spcPct val="20000"/>
              </a:spcBef>
            </a:pPr>
            <a:endParaRPr lang="zh-CN" altLang="en-US" sz="3200" b="1">
              <a:solidFill>
                <a:srgbClr val="4D4D4D"/>
              </a:solidFill>
              <a:ea typeface="幼圆" pitchFamily="49" charset="-122"/>
            </a:endParaRPr>
          </a:p>
          <a:p>
            <a:pPr eaLnBrk="0" hangingPunct="0">
              <a:lnSpc>
                <a:spcPct val="120000"/>
              </a:lnSpc>
              <a:spcBef>
                <a:spcPct val="20000"/>
              </a:spcBef>
            </a:pPr>
            <a:endParaRPr lang="zh-CN" altLang="en-US" sz="3200" b="1">
              <a:solidFill>
                <a:srgbClr val="4D4D4D"/>
              </a:solidFill>
              <a:ea typeface="幼圆" pitchFamily="49" charset="-122"/>
            </a:endParaRPr>
          </a:p>
          <a:p>
            <a:pPr eaLnBrk="0" hangingPunct="0">
              <a:lnSpc>
                <a:spcPct val="120000"/>
              </a:lnSpc>
              <a:spcBef>
                <a:spcPct val="20000"/>
              </a:spcBef>
            </a:pPr>
            <a:r>
              <a:rPr lang="zh-CN" altLang="en-US" sz="3200" b="1">
                <a:solidFill>
                  <a:srgbClr val="4D4D4D"/>
                </a:solidFill>
                <a:ea typeface="幼圆" pitchFamily="49" charset="-122"/>
              </a:rPr>
              <a:t>人为因素的威胁</a:t>
            </a:r>
            <a:endParaRPr lang="zh-CN" altLang="en-US" sz="2000" b="1">
              <a:ea typeface="幼圆" pitchFamily="49" charset="-122"/>
            </a:endParaRPr>
          </a:p>
        </p:txBody>
      </p:sp>
      <p:grpSp>
        <p:nvGrpSpPr>
          <p:cNvPr id="299012" name="Group 4"/>
          <p:cNvGrpSpPr>
            <a:grpSpLocks/>
          </p:cNvGrpSpPr>
          <p:nvPr/>
        </p:nvGrpSpPr>
        <p:grpSpPr bwMode="auto">
          <a:xfrm>
            <a:off x="685800" y="2057400"/>
            <a:ext cx="346075" cy="3084513"/>
            <a:chOff x="432" y="1296"/>
            <a:chExt cx="218" cy="1943"/>
          </a:xfrm>
        </p:grpSpPr>
        <p:graphicFrame>
          <p:nvGraphicFramePr>
            <p:cNvPr id="299013" name="Object 5"/>
            <p:cNvGraphicFramePr>
              <a:graphicFrameLocks noChangeAspect="1"/>
            </p:cNvGraphicFramePr>
            <p:nvPr/>
          </p:nvGraphicFramePr>
          <p:xfrm>
            <a:off x="432" y="1296"/>
            <a:ext cx="218" cy="215"/>
          </p:xfrm>
          <a:graphic>
            <a:graphicData uri="http://schemas.openxmlformats.org/presentationml/2006/ole">
              <mc:AlternateContent xmlns:mc="http://schemas.openxmlformats.org/markup-compatibility/2006">
                <mc:Choice xmlns:v="urn:schemas-microsoft-com:vml" Requires="v">
                  <p:oleObj spid="_x0000_s299016" name="BMP 图象" r:id="rId4" imgW="685714" imgH="676369" progId="Paint.Picture">
                    <p:embed/>
                  </p:oleObj>
                </mc:Choice>
                <mc:Fallback>
                  <p:oleObj name="BMP 图象" r:id="rId4" imgW="685714" imgH="676369" progId="Paint.Picture">
                    <p:embed/>
                    <p:pic>
                      <p:nvPicPr>
                        <p:cNvPr id="0" name="Object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129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9014" name="Object 6"/>
            <p:cNvGraphicFramePr>
              <a:graphicFrameLocks noChangeAspect="1"/>
            </p:cNvGraphicFramePr>
            <p:nvPr/>
          </p:nvGraphicFramePr>
          <p:xfrm>
            <a:off x="432" y="3024"/>
            <a:ext cx="218" cy="215"/>
          </p:xfrm>
          <a:graphic>
            <a:graphicData uri="http://schemas.openxmlformats.org/presentationml/2006/ole">
              <mc:AlternateContent xmlns:mc="http://schemas.openxmlformats.org/markup-compatibility/2006">
                <mc:Choice xmlns:v="urn:schemas-microsoft-com:vml" Requires="v">
                  <p:oleObj spid="_x0000_s299017" name="BMP 图象" r:id="rId6" imgW="685714" imgH="676369" progId="Paint.Picture">
                    <p:embed/>
                  </p:oleObj>
                </mc:Choice>
                <mc:Fallback>
                  <p:oleObj name="BMP 图象" r:id="rId6" imgW="685714" imgH="676369" progId="Paint.Picture">
                    <p:embed/>
                    <p:pic>
                      <p:nvPicPr>
                        <p:cNvPr id="0" name="Object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302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 calcmode="lin" valueType="num">
                                      <p:cBhvr additive="base">
                                        <p:cTn id="7" dur="500" fill="hold"/>
                                        <p:tgtEl>
                                          <p:spTgt spid="299011"/>
                                        </p:tgtEl>
                                        <p:attrNameLst>
                                          <p:attrName>ppt_x</p:attrName>
                                        </p:attrNameLst>
                                      </p:cBhvr>
                                      <p:tavLst>
                                        <p:tav tm="0">
                                          <p:val>
                                            <p:strVal val="0-#ppt_w/2"/>
                                          </p:val>
                                        </p:tav>
                                        <p:tav tm="100000">
                                          <p:val>
                                            <p:strVal val="#ppt_x"/>
                                          </p:val>
                                        </p:tav>
                                      </p:tavLst>
                                    </p:anim>
                                    <p:anim calcmode="lin" valueType="num">
                                      <p:cBhvr additive="base">
                                        <p:cTn id="8" dur="500" fill="hold"/>
                                        <p:tgtEl>
                                          <p:spTgt spid="2990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9010"/>
                                        </p:tgtEl>
                                        <p:attrNameLst>
                                          <p:attrName>style.visibility</p:attrName>
                                        </p:attrNameLst>
                                      </p:cBhvr>
                                      <p:to>
                                        <p:strVal val="visible"/>
                                      </p:to>
                                    </p:set>
                                    <p:anim calcmode="lin" valueType="num">
                                      <p:cBhvr additive="base">
                                        <p:cTn id="13" dur="500" fill="hold"/>
                                        <p:tgtEl>
                                          <p:spTgt spid="299010"/>
                                        </p:tgtEl>
                                        <p:attrNameLst>
                                          <p:attrName>ppt_x</p:attrName>
                                        </p:attrNameLst>
                                      </p:cBhvr>
                                      <p:tavLst>
                                        <p:tav tm="0">
                                          <p:val>
                                            <p:strVal val="0-#ppt_w/2"/>
                                          </p:val>
                                        </p:tav>
                                        <p:tav tm="100000">
                                          <p:val>
                                            <p:strVal val="#ppt_x"/>
                                          </p:val>
                                        </p:tav>
                                      </p:tavLst>
                                    </p:anim>
                                    <p:anim calcmode="lin" valueType="num">
                                      <p:cBhvr additive="base">
                                        <p:cTn id="14" dur="500" fill="hold"/>
                                        <p:tgtEl>
                                          <p:spTgt spid="2990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99012"/>
                                        </p:tgtEl>
                                        <p:attrNameLst>
                                          <p:attrName>style.visibility</p:attrName>
                                        </p:attrNameLst>
                                      </p:cBhvr>
                                      <p:to>
                                        <p:strVal val="visible"/>
                                      </p:to>
                                    </p:set>
                                    <p:animEffect transition="in" filter="blinds(horizontal)">
                                      <p:cBhvr>
                                        <p:cTn id="19" dur="500"/>
                                        <p:tgtEl>
                                          <p:spTgt spid="29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autoUpdateAnimBg="0"/>
      <p:bldP spid="29901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fld id="{3BAADBF2-C8E8-4397-AF0C-156D7F296485}" type="slidenum">
              <a:rPr lang="en-US" altLang="zh-CN"/>
              <a:pPr/>
              <a:t>39</a:t>
            </a:fld>
            <a:endParaRPr lang="en-US" altLang="zh-CN"/>
          </a:p>
        </p:txBody>
      </p:sp>
      <p:sp>
        <p:nvSpPr>
          <p:cNvPr id="301058" name="Rectangle 2"/>
          <p:cNvSpPr>
            <a:spLocks noGrp="1" noRot="1" noChangeArrowheads="1"/>
          </p:cNvSpPr>
          <p:nvPr>
            <p:ph type="title"/>
          </p:nvPr>
        </p:nvSpPr>
        <p:spPr/>
        <p:txBody>
          <a:bodyPr/>
          <a:lstStyle/>
          <a:p>
            <a:r>
              <a:rPr lang="en-US" altLang="zh-CN"/>
              <a:t>  </a:t>
            </a:r>
            <a:r>
              <a:rPr lang="zh-CN" altLang="en-US"/>
              <a:t>人为因素和自然因素</a:t>
            </a:r>
          </a:p>
        </p:txBody>
      </p:sp>
      <p:sp>
        <p:nvSpPr>
          <p:cNvPr id="301059" name="Text Box 3"/>
          <p:cNvSpPr txBox="1">
            <a:spLocks noChangeArrowheads="1"/>
          </p:cNvSpPr>
          <p:nvPr/>
        </p:nvSpPr>
        <p:spPr bwMode="auto">
          <a:xfrm>
            <a:off x="1295400" y="1797050"/>
            <a:ext cx="3040063" cy="34004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eaLnBrk="0" hangingPunct="0">
              <a:lnSpc>
                <a:spcPct val="120000"/>
              </a:lnSpc>
              <a:spcBef>
                <a:spcPct val="20000"/>
              </a:spcBef>
            </a:pPr>
            <a:r>
              <a:rPr kumimoji="1" lang="zh-CN" altLang="en-US" sz="3200" b="1" i="1">
                <a:solidFill>
                  <a:srgbClr val="FF0066"/>
                </a:solidFill>
                <a:ea typeface="幼圆" pitchFamily="49" charset="-122"/>
              </a:rPr>
              <a:t>自然因素的威胁</a:t>
            </a:r>
          </a:p>
          <a:p>
            <a:pPr eaLnBrk="0" hangingPunct="0">
              <a:lnSpc>
                <a:spcPct val="120000"/>
              </a:lnSpc>
              <a:spcBef>
                <a:spcPct val="20000"/>
              </a:spcBef>
            </a:pPr>
            <a:endParaRPr lang="zh-CN" altLang="en-US" sz="3200" b="1">
              <a:solidFill>
                <a:srgbClr val="4D4D4D"/>
              </a:solidFill>
              <a:ea typeface="幼圆" pitchFamily="49" charset="-122"/>
            </a:endParaRPr>
          </a:p>
          <a:p>
            <a:pPr eaLnBrk="0" hangingPunct="0">
              <a:lnSpc>
                <a:spcPct val="120000"/>
              </a:lnSpc>
              <a:spcBef>
                <a:spcPct val="20000"/>
              </a:spcBef>
            </a:pPr>
            <a:endParaRPr lang="zh-CN" altLang="en-US" sz="3200" b="1">
              <a:solidFill>
                <a:srgbClr val="4D4D4D"/>
              </a:solidFill>
              <a:ea typeface="幼圆" pitchFamily="49" charset="-122"/>
            </a:endParaRPr>
          </a:p>
          <a:p>
            <a:pPr eaLnBrk="0" hangingPunct="0">
              <a:lnSpc>
                <a:spcPct val="120000"/>
              </a:lnSpc>
              <a:spcBef>
                <a:spcPct val="20000"/>
              </a:spcBef>
            </a:pPr>
            <a:endParaRPr lang="zh-CN" altLang="en-US" sz="3200" b="1">
              <a:solidFill>
                <a:srgbClr val="4D4D4D"/>
              </a:solidFill>
              <a:ea typeface="幼圆" pitchFamily="49" charset="-122"/>
            </a:endParaRPr>
          </a:p>
          <a:p>
            <a:pPr eaLnBrk="0" hangingPunct="0">
              <a:lnSpc>
                <a:spcPct val="120000"/>
              </a:lnSpc>
              <a:spcBef>
                <a:spcPct val="20000"/>
              </a:spcBef>
            </a:pPr>
            <a:r>
              <a:rPr lang="zh-CN" altLang="en-US" sz="3200" b="1">
                <a:solidFill>
                  <a:srgbClr val="4D4D4D"/>
                </a:solidFill>
                <a:ea typeface="幼圆" pitchFamily="49" charset="-122"/>
              </a:rPr>
              <a:t>人为因素的威胁</a:t>
            </a:r>
            <a:endParaRPr lang="zh-CN" altLang="en-US" sz="2000" b="1">
              <a:ea typeface="幼圆" pitchFamily="49" charset="-122"/>
            </a:endParaRPr>
          </a:p>
        </p:txBody>
      </p:sp>
      <p:grpSp>
        <p:nvGrpSpPr>
          <p:cNvPr id="301060" name="Group 4"/>
          <p:cNvGrpSpPr>
            <a:grpSpLocks/>
          </p:cNvGrpSpPr>
          <p:nvPr/>
        </p:nvGrpSpPr>
        <p:grpSpPr bwMode="auto">
          <a:xfrm>
            <a:off x="685800" y="2057400"/>
            <a:ext cx="346075" cy="3084513"/>
            <a:chOff x="432" y="1296"/>
            <a:chExt cx="218" cy="1943"/>
          </a:xfrm>
        </p:grpSpPr>
        <p:graphicFrame>
          <p:nvGraphicFramePr>
            <p:cNvPr id="301061" name="Object 5"/>
            <p:cNvGraphicFramePr>
              <a:graphicFrameLocks noChangeAspect="1"/>
            </p:cNvGraphicFramePr>
            <p:nvPr/>
          </p:nvGraphicFramePr>
          <p:xfrm>
            <a:off x="432" y="1296"/>
            <a:ext cx="218" cy="215"/>
          </p:xfrm>
          <a:graphic>
            <a:graphicData uri="http://schemas.openxmlformats.org/presentationml/2006/ole">
              <mc:AlternateContent xmlns:mc="http://schemas.openxmlformats.org/markup-compatibility/2006">
                <mc:Choice xmlns:v="urn:schemas-microsoft-com:vml" Requires="v">
                  <p:oleObj spid="_x0000_s301064" name="BMP 图象" r:id="rId4" imgW="685714" imgH="676369" progId="Paint.Picture">
                    <p:embed/>
                  </p:oleObj>
                </mc:Choice>
                <mc:Fallback>
                  <p:oleObj name="BMP 图象" r:id="rId4" imgW="685714" imgH="676369" progId="Paint.Picture">
                    <p:embed/>
                    <p:pic>
                      <p:nvPicPr>
                        <p:cNvPr id="0" name="Object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129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2" name="Object 6"/>
            <p:cNvGraphicFramePr>
              <a:graphicFrameLocks noChangeAspect="1"/>
            </p:cNvGraphicFramePr>
            <p:nvPr/>
          </p:nvGraphicFramePr>
          <p:xfrm>
            <a:off x="432" y="3024"/>
            <a:ext cx="218" cy="215"/>
          </p:xfrm>
          <a:graphic>
            <a:graphicData uri="http://schemas.openxmlformats.org/presentationml/2006/ole">
              <mc:AlternateContent xmlns:mc="http://schemas.openxmlformats.org/markup-compatibility/2006">
                <mc:Choice xmlns:v="urn:schemas-microsoft-com:vml" Requires="v">
                  <p:oleObj spid="_x0000_s301065" name="BMP 图象" r:id="rId6" imgW="685714" imgH="676369" progId="Paint.Picture">
                    <p:embed/>
                  </p:oleObj>
                </mc:Choice>
                <mc:Fallback>
                  <p:oleObj name="BMP 图象" r:id="rId6" imgW="685714" imgH="676369" progId="Paint.Picture">
                    <p:embed/>
                    <p:pic>
                      <p:nvPicPr>
                        <p:cNvPr id="0" name="Object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302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1063" name="AutoShape 7"/>
          <p:cNvSpPr>
            <a:spLocks noChangeArrowheads="1"/>
          </p:cNvSpPr>
          <p:nvPr/>
        </p:nvSpPr>
        <p:spPr bwMode="auto">
          <a:xfrm>
            <a:off x="4953000" y="1143000"/>
            <a:ext cx="4191000" cy="5334000"/>
          </a:xfrm>
          <a:prstGeom prst="wedgeRoundRectCallout">
            <a:avLst>
              <a:gd name="adj1" fmla="val -73560"/>
              <a:gd name="adj2" fmla="val -26727"/>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lIns="0" tIns="0" rIns="0" bIns="0" anchor="ctr"/>
          <a:lstStyle/>
          <a:p>
            <a:pPr algn="ctr"/>
            <a:r>
              <a:rPr kumimoji="1" lang="zh-CN" altLang="en-US" sz="2800" b="1">
                <a:latin typeface="Lucida Sans" pitchFamily="34" charset="0"/>
              </a:rPr>
              <a:t>主要原因：</a:t>
            </a:r>
          </a:p>
          <a:p>
            <a:pPr algn="ctr"/>
            <a:r>
              <a:rPr kumimoji="1" lang="zh-CN" altLang="en-US" sz="2800" b="1">
                <a:latin typeface="Lucida Sans" pitchFamily="34" charset="0"/>
              </a:rPr>
              <a:t>硬件故障、软件出错、火灾、水灾，</a:t>
            </a:r>
          </a:p>
          <a:p>
            <a:pPr algn="ctr"/>
            <a:r>
              <a:rPr kumimoji="1" lang="zh-CN" altLang="en-US" sz="2800" b="1">
                <a:latin typeface="Lucida Sans" pitchFamily="34" charset="0"/>
              </a:rPr>
              <a:t>特点：突发性。</a:t>
            </a:r>
          </a:p>
          <a:p>
            <a:pPr algn="ctr"/>
            <a:r>
              <a:rPr kumimoji="1" lang="zh-CN" altLang="en-US" sz="2800" b="1">
                <a:latin typeface="Lucida Sans" pitchFamily="34" charset="0"/>
              </a:rPr>
              <a:t>解决办法：数据备份</a:t>
            </a:r>
            <a:endParaRPr kumimoji="1" lang="zh-CN" altLang="en-US" sz="2400">
              <a:latin typeface="Lucida San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1063"/>
                                        </p:tgtEl>
                                        <p:attrNameLst>
                                          <p:attrName>style.visibility</p:attrName>
                                        </p:attrNameLst>
                                      </p:cBhvr>
                                      <p:to>
                                        <p:strVal val="visible"/>
                                      </p:to>
                                    </p:set>
                                    <p:animEffect transition="in" filter="dissolve">
                                      <p:cBhvr>
                                        <p:cTn id="7" dur="500"/>
                                        <p:tgtEl>
                                          <p:spTgt spid="301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92BCA4D-B4E4-402A-B778-0162ED99A00B}" type="slidenum">
              <a:rPr lang="en-US" altLang="zh-CN"/>
              <a:pPr/>
              <a:t>4</a:t>
            </a:fld>
            <a:endParaRPr lang="en-US" altLang="zh-CN"/>
          </a:p>
        </p:txBody>
      </p:sp>
      <p:sp>
        <p:nvSpPr>
          <p:cNvPr id="292866" name="Rectangle 2"/>
          <p:cNvSpPr>
            <a:spLocks noGrp="1" noRot="1" noChangeArrowheads="1"/>
          </p:cNvSpPr>
          <p:nvPr>
            <p:ph type="title"/>
          </p:nvPr>
        </p:nvSpPr>
        <p:spPr>
          <a:xfrm>
            <a:off x="250825" y="1341438"/>
            <a:ext cx="8281988" cy="762000"/>
          </a:xfrm>
          <a:noFill/>
          <a:ln/>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flatTx/>
          </a:bodyPr>
          <a:lstStyle/>
          <a:p>
            <a:r>
              <a:rPr lang="zh-CN" altLang="en-US"/>
              <a:t>计算机病毒防治与信息安全</a:t>
            </a:r>
          </a:p>
        </p:txBody>
      </p:sp>
      <p:sp>
        <p:nvSpPr>
          <p:cNvPr id="292867" name="Text Box 3"/>
          <p:cNvSpPr txBox="1">
            <a:spLocks noChangeArrowheads="1"/>
          </p:cNvSpPr>
          <p:nvPr/>
        </p:nvSpPr>
        <p:spPr bwMode="auto">
          <a:xfrm>
            <a:off x="2051050" y="2133600"/>
            <a:ext cx="467201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r>
              <a:rPr kumimoji="1" lang="zh-CN" altLang="en-US" sz="3200" b="1" i="1">
                <a:solidFill>
                  <a:srgbClr val="000000"/>
                </a:solidFill>
                <a:latin typeface="Times New Roman" pitchFamily="18" charset="0"/>
              </a:rPr>
              <a:t>计算机病毒的特征及危害</a:t>
            </a:r>
          </a:p>
          <a:p>
            <a:pPr>
              <a:lnSpc>
                <a:spcPct val="200000"/>
              </a:lnSpc>
            </a:pPr>
            <a:r>
              <a:rPr kumimoji="1" lang="zh-CN" altLang="en-US" sz="3200" b="1">
                <a:solidFill>
                  <a:srgbClr val="000000"/>
                </a:solidFill>
                <a:latin typeface="Times New Roman" pitchFamily="18" charset="0"/>
                <a:hlinkClick r:id="rId2" action="ppaction://hlinksldjump"/>
              </a:rPr>
              <a:t>计算机病毒的检测及防范</a:t>
            </a:r>
            <a:endParaRPr kumimoji="1" lang="zh-CN" altLang="en-US" sz="3200" b="1">
              <a:solidFill>
                <a:srgbClr val="000000"/>
              </a:solidFill>
              <a:latin typeface="Times New Roman" pitchFamily="18" charset="0"/>
            </a:endParaRPr>
          </a:p>
          <a:p>
            <a:pPr>
              <a:lnSpc>
                <a:spcPct val="200000"/>
              </a:lnSpc>
            </a:pPr>
            <a:r>
              <a:rPr kumimoji="1" lang="zh-CN" altLang="en-US" sz="3200" b="1">
                <a:solidFill>
                  <a:srgbClr val="000000"/>
                </a:solidFill>
                <a:latin typeface="Times New Roman" pitchFamily="18" charset="0"/>
                <a:hlinkClick r:id="rId3" action="ppaction://hlinksldjump"/>
              </a:rPr>
              <a:t>信息安全</a:t>
            </a:r>
            <a:endParaRPr kumimoji="1" lang="zh-CN" altLang="en-US" sz="3200" b="1">
              <a:solidFill>
                <a:srgbClr val="000000"/>
              </a:solidFill>
              <a:latin typeface="Times New Roman" pitchFamily="18" charset="0"/>
            </a:endParaRPr>
          </a:p>
          <a:p>
            <a:pPr>
              <a:lnSpc>
                <a:spcPct val="200000"/>
              </a:lnSpc>
            </a:pPr>
            <a:r>
              <a:rPr kumimoji="1" lang="zh-CN" altLang="en-US" sz="3200" b="1">
                <a:solidFill>
                  <a:srgbClr val="000000"/>
                </a:solidFill>
                <a:latin typeface="Times New Roman" pitchFamily="18" charset="0"/>
                <a:hlinkClick r:id="rId4" action="ppaction://hlinksldjump"/>
              </a:rPr>
              <a:t>网络安全</a:t>
            </a:r>
            <a:endParaRPr kumimoji="1" lang="zh-CN" altLang="en-US" sz="3200" b="1">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fld id="{7B4E2AEA-17A3-4F25-B343-B4C1860B83D3}" type="slidenum">
              <a:rPr lang="en-US" altLang="zh-CN"/>
              <a:pPr/>
              <a:t>40</a:t>
            </a:fld>
            <a:endParaRPr lang="en-US" altLang="zh-CN"/>
          </a:p>
        </p:txBody>
      </p:sp>
      <p:sp>
        <p:nvSpPr>
          <p:cNvPr id="303106" name="Rectangle 2"/>
          <p:cNvSpPr>
            <a:spLocks noGrp="1" noRot="1" noChangeArrowheads="1"/>
          </p:cNvSpPr>
          <p:nvPr>
            <p:ph type="title"/>
          </p:nvPr>
        </p:nvSpPr>
        <p:spPr/>
        <p:txBody>
          <a:bodyPr/>
          <a:lstStyle/>
          <a:p>
            <a:r>
              <a:rPr lang="en-US" altLang="zh-CN"/>
              <a:t>  </a:t>
            </a:r>
            <a:r>
              <a:rPr lang="zh-CN" altLang="en-US"/>
              <a:t>人为因素和自然因素</a:t>
            </a:r>
          </a:p>
        </p:txBody>
      </p:sp>
      <p:sp>
        <p:nvSpPr>
          <p:cNvPr id="303107" name="Text Box 3"/>
          <p:cNvSpPr txBox="1">
            <a:spLocks noChangeArrowheads="1"/>
          </p:cNvSpPr>
          <p:nvPr/>
        </p:nvSpPr>
        <p:spPr bwMode="auto">
          <a:xfrm>
            <a:off x="1143000" y="1828800"/>
            <a:ext cx="3040063" cy="34004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eaLnBrk="0" hangingPunct="0">
              <a:lnSpc>
                <a:spcPct val="120000"/>
              </a:lnSpc>
              <a:spcBef>
                <a:spcPct val="20000"/>
              </a:spcBef>
            </a:pPr>
            <a:r>
              <a:rPr kumimoji="1" lang="zh-CN" altLang="en-US" sz="3200" b="1">
                <a:ea typeface="幼圆" pitchFamily="49" charset="-122"/>
              </a:rPr>
              <a:t>自然因素的威胁</a:t>
            </a:r>
          </a:p>
          <a:p>
            <a:pPr eaLnBrk="0" hangingPunct="0">
              <a:lnSpc>
                <a:spcPct val="120000"/>
              </a:lnSpc>
              <a:spcBef>
                <a:spcPct val="20000"/>
              </a:spcBef>
            </a:pPr>
            <a:endParaRPr lang="zh-CN" altLang="en-US" sz="3200" b="1">
              <a:solidFill>
                <a:srgbClr val="4D4D4D"/>
              </a:solidFill>
              <a:ea typeface="幼圆" pitchFamily="49" charset="-122"/>
            </a:endParaRPr>
          </a:p>
          <a:p>
            <a:pPr eaLnBrk="0" hangingPunct="0">
              <a:lnSpc>
                <a:spcPct val="120000"/>
              </a:lnSpc>
              <a:spcBef>
                <a:spcPct val="20000"/>
              </a:spcBef>
            </a:pPr>
            <a:endParaRPr lang="zh-CN" altLang="en-US" sz="3200" b="1">
              <a:solidFill>
                <a:srgbClr val="4D4D4D"/>
              </a:solidFill>
              <a:ea typeface="幼圆" pitchFamily="49" charset="-122"/>
            </a:endParaRPr>
          </a:p>
          <a:p>
            <a:pPr eaLnBrk="0" hangingPunct="0">
              <a:lnSpc>
                <a:spcPct val="120000"/>
              </a:lnSpc>
              <a:spcBef>
                <a:spcPct val="20000"/>
              </a:spcBef>
            </a:pPr>
            <a:endParaRPr lang="zh-CN" altLang="en-US" sz="3200" b="1">
              <a:solidFill>
                <a:srgbClr val="4D4D4D"/>
              </a:solidFill>
              <a:ea typeface="幼圆" pitchFamily="49" charset="-122"/>
            </a:endParaRPr>
          </a:p>
          <a:p>
            <a:pPr eaLnBrk="0" hangingPunct="0">
              <a:lnSpc>
                <a:spcPct val="120000"/>
              </a:lnSpc>
              <a:spcBef>
                <a:spcPct val="20000"/>
              </a:spcBef>
            </a:pPr>
            <a:r>
              <a:rPr kumimoji="1" lang="zh-CN" altLang="en-US" sz="3200" b="1" i="1">
                <a:solidFill>
                  <a:srgbClr val="FF0066"/>
                </a:solidFill>
                <a:ea typeface="幼圆" pitchFamily="49" charset="-122"/>
              </a:rPr>
              <a:t>人为因素的威胁</a:t>
            </a:r>
          </a:p>
        </p:txBody>
      </p:sp>
      <p:grpSp>
        <p:nvGrpSpPr>
          <p:cNvPr id="303108" name="Group 4"/>
          <p:cNvGrpSpPr>
            <a:grpSpLocks/>
          </p:cNvGrpSpPr>
          <p:nvPr/>
        </p:nvGrpSpPr>
        <p:grpSpPr bwMode="auto">
          <a:xfrm>
            <a:off x="685800" y="2057400"/>
            <a:ext cx="346075" cy="3084513"/>
            <a:chOff x="432" y="1296"/>
            <a:chExt cx="218" cy="1943"/>
          </a:xfrm>
        </p:grpSpPr>
        <p:graphicFrame>
          <p:nvGraphicFramePr>
            <p:cNvPr id="303109" name="Object 5"/>
            <p:cNvGraphicFramePr>
              <a:graphicFrameLocks noChangeAspect="1"/>
            </p:cNvGraphicFramePr>
            <p:nvPr/>
          </p:nvGraphicFramePr>
          <p:xfrm>
            <a:off x="432" y="1296"/>
            <a:ext cx="218" cy="215"/>
          </p:xfrm>
          <a:graphic>
            <a:graphicData uri="http://schemas.openxmlformats.org/presentationml/2006/ole">
              <mc:AlternateContent xmlns:mc="http://schemas.openxmlformats.org/markup-compatibility/2006">
                <mc:Choice xmlns:v="urn:schemas-microsoft-com:vml" Requires="v">
                  <p:oleObj spid="_x0000_s303112" name="BMP 图象" r:id="rId4" imgW="685714" imgH="676369" progId="Paint.Picture">
                    <p:embed/>
                  </p:oleObj>
                </mc:Choice>
                <mc:Fallback>
                  <p:oleObj name="BMP 图象" r:id="rId4" imgW="685714" imgH="676369" progId="Paint.Picture">
                    <p:embed/>
                    <p:pic>
                      <p:nvPicPr>
                        <p:cNvPr id="0" name="Object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129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3110" name="Object 6"/>
            <p:cNvGraphicFramePr>
              <a:graphicFrameLocks noChangeAspect="1"/>
            </p:cNvGraphicFramePr>
            <p:nvPr/>
          </p:nvGraphicFramePr>
          <p:xfrm>
            <a:off x="432" y="3024"/>
            <a:ext cx="218" cy="215"/>
          </p:xfrm>
          <a:graphic>
            <a:graphicData uri="http://schemas.openxmlformats.org/presentationml/2006/ole">
              <mc:AlternateContent xmlns:mc="http://schemas.openxmlformats.org/markup-compatibility/2006">
                <mc:Choice xmlns:v="urn:schemas-microsoft-com:vml" Requires="v">
                  <p:oleObj spid="_x0000_s303113" name="BMP 图象" r:id="rId6" imgW="685714" imgH="676369" progId="Paint.Picture">
                    <p:embed/>
                  </p:oleObj>
                </mc:Choice>
                <mc:Fallback>
                  <p:oleObj name="BMP 图象" r:id="rId6" imgW="685714" imgH="676369" progId="Paint.Picture">
                    <p:embed/>
                    <p:pic>
                      <p:nvPicPr>
                        <p:cNvPr id="0" name="Object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302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3111" name="AutoShape 7"/>
          <p:cNvSpPr>
            <a:spLocks noChangeArrowheads="1"/>
          </p:cNvSpPr>
          <p:nvPr/>
        </p:nvSpPr>
        <p:spPr bwMode="auto">
          <a:xfrm>
            <a:off x="4953000" y="1447800"/>
            <a:ext cx="4191000" cy="5029200"/>
          </a:xfrm>
          <a:prstGeom prst="wedgeRoundRectCallout">
            <a:avLst>
              <a:gd name="adj1" fmla="val -70380"/>
              <a:gd name="adj2" fmla="val 15593"/>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lIns="0" tIns="0" rIns="0" bIns="0" anchor="ctr"/>
          <a:lstStyle/>
          <a:p>
            <a:r>
              <a:rPr kumimoji="1" lang="zh-CN" altLang="en-US" sz="2400">
                <a:latin typeface="Lucida Sans" pitchFamily="34" charset="0"/>
                <a:ea typeface="黑体" pitchFamily="2" charset="-122"/>
              </a:rPr>
              <a:t>主要原因</a:t>
            </a:r>
            <a:r>
              <a:rPr kumimoji="1" lang="zh-CN" altLang="en-US" sz="2400">
                <a:latin typeface="Lucida Sans" pitchFamily="34" charset="0"/>
              </a:rPr>
              <a:t>：</a:t>
            </a:r>
          </a:p>
          <a:p>
            <a:endParaRPr kumimoji="1" lang="zh-CN" altLang="en-US" sz="2400">
              <a:latin typeface="Lucida Sans" pitchFamily="34" charset="0"/>
            </a:endParaRPr>
          </a:p>
          <a:p>
            <a:r>
              <a:rPr kumimoji="1" lang="zh-CN" altLang="en-US" sz="2800" b="1">
                <a:solidFill>
                  <a:srgbClr val="FF3300"/>
                </a:solidFill>
                <a:latin typeface="Lucida Sans" pitchFamily="34" charset="0"/>
                <a:ea typeface="幼圆" pitchFamily="49" charset="-122"/>
              </a:rPr>
              <a:t>善意的</a:t>
            </a:r>
          </a:p>
          <a:p>
            <a:pPr>
              <a:buFont typeface="Wingdings" pitchFamily="2" charset="2"/>
              <a:buChar char="Ø"/>
            </a:pPr>
            <a:r>
              <a:rPr kumimoji="1" lang="zh-CN" altLang="en-US" sz="2800" b="1">
                <a:solidFill>
                  <a:srgbClr val="FF3300"/>
                </a:solidFill>
                <a:latin typeface="Lucida Sans" pitchFamily="34" charset="0"/>
                <a:ea typeface="幼圆" pitchFamily="49" charset="-122"/>
              </a:rPr>
              <a:t>管理不善、误操作</a:t>
            </a:r>
          </a:p>
          <a:p>
            <a:pPr>
              <a:buFont typeface="Wingdings" pitchFamily="2" charset="2"/>
              <a:buChar char="Ø"/>
            </a:pPr>
            <a:r>
              <a:rPr kumimoji="1" lang="zh-CN" altLang="en-US" sz="2800" b="1">
                <a:solidFill>
                  <a:srgbClr val="FF3300"/>
                </a:solidFill>
                <a:latin typeface="Lucida Sans" pitchFamily="34" charset="0"/>
                <a:ea typeface="幼圆" pitchFamily="49" charset="-122"/>
              </a:rPr>
              <a:t>想显示自己水平的人</a:t>
            </a:r>
          </a:p>
          <a:p>
            <a:endParaRPr kumimoji="1" lang="zh-CN" altLang="en-US" sz="2800" b="1">
              <a:solidFill>
                <a:srgbClr val="FF3300"/>
              </a:solidFill>
              <a:latin typeface="Lucida Sans" pitchFamily="34" charset="0"/>
              <a:ea typeface="幼圆" pitchFamily="49" charset="-122"/>
            </a:endParaRPr>
          </a:p>
          <a:p>
            <a:r>
              <a:rPr kumimoji="1" lang="zh-CN" altLang="en-US" sz="2800" b="1">
                <a:solidFill>
                  <a:srgbClr val="FF3300"/>
                </a:solidFill>
                <a:latin typeface="Lucida Sans" pitchFamily="34" charset="0"/>
                <a:ea typeface="幼圆" pitchFamily="49" charset="-122"/>
              </a:rPr>
              <a:t>恶意的（计算机犯罪行为）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3111"/>
                                        </p:tgtEl>
                                        <p:attrNameLst>
                                          <p:attrName>style.visibility</p:attrName>
                                        </p:attrNameLst>
                                      </p:cBhvr>
                                      <p:to>
                                        <p:strVal val="visible"/>
                                      </p:to>
                                    </p:set>
                                    <p:animEffect transition="in" filter="dissolve">
                                      <p:cBhvr>
                                        <p:cTn id="7" dur="500"/>
                                        <p:tgtEl>
                                          <p:spTgt spid="30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D168E4C-9E3D-4659-9758-7EC1525A5499}" type="slidenum">
              <a:rPr lang="en-US" altLang="zh-CN"/>
              <a:pPr/>
              <a:t>41</a:t>
            </a:fld>
            <a:endParaRPr lang="en-US" altLang="zh-CN"/>
          </a:p>
        </p:txBody>
      </p:sp>
      <p:sp>
        <p:nvSpPr>
          <p:cNvPr id="271362" name="Text Box 2"/>
          <p:cNvSpPr txBox="1">
            <a:spLocks noChangeArrowheads="1"/>
          </p:cNvSpPr>
          <p:nvPr/>
        </p:nvSpPr>
        <p:spPr bwMode="auto">
          <a:xfrm>
            <a:off x="323850" y="620713"/>
            <a:ext cx="8458200" cy="326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50000"/>
              </a:spcBef>
            </a:pPr>
            <a:r>
              <a:rPr kumimoji="1" lang="zh-CN" altLang="en-US" sz="2400" b="1">
                <a:latin typeface="宋体" pitchFamily="2" charset="-122"/>
              </a:rPr>
              <a:t>　　</a:t>
            </a:r>
            <a:r>
              <a:rPr kumimoji="1" lang="en-US" altLang="zh-CN" sz="2400" b="1">
                <a:latin typeface="宋体" pitchFamily="2" charset="-122"/>
              </a:rPr>
              <a:t>1. </a:t>
            </a:r>
            <a:r>
              <a:rPr kumimoji="1" lang="zh-CN" altLang="en-US" sz="2400" b="1">
                <a:latin typeface="宋体" pitchFamily="2" charset="-122"/>
              </a:rPr>
              <a:t>身份验证和访问控制</a:t>
            </a:r>
          </a:p>
          <a:p>
            <a:pPr algn="just">
              <a:lnSpc>
                <a:spcPct val="110000"/>
              </a:lnSpc>
              <a:spcBef>
                <a:spcPct val="50000"/>
              </a:spcBef>
            </a:pPr>
            <a:r>
              <a:rPr kumimoji="1" lang="zh-CN" altLang="en-US" sz="2400" b="1">
                <a:latin typeface="宋体" pitchFamily="2" charset="-122"/>
              </a:rPr>
              <a:t>　　身份验证是访问控制的基础。身份验证是对使用网络的终端用户进行识别的验证，以证实他是否为声称的那个人，防止假冒。</a:t>
            </a:r>
          </a:p>
          <a:p>
            <a:pPr algn="just">
              <a:lnSpc>
                <a:spcPct val="110000"/>
              </a:lnSpc>
              <a:spcBef>
                <a:spcPct val="50000"/>
              </a:spcBef>
            </a:pPr>
            <a:r>
              <a:rPr kumimoji="1" lang="zh-CN" altLang="en-US" sz="2400" b="1">
                <a:latin typeface="宋体" pitchFamily="2" charset="-122"/>
              </a:rPr>
              <a:t>　　身份验证包含</a:t>
            </a:r>
            <a:r>
              <a:rPr kumimoji="1" lang="zh-CN" altLang="en-US" sz="2400" b="1">
                <a:solidFill>
                  <a:srgbClr val="FF3300"/>
                </a:solidFill>
                <a:latin typeface="宋体" pitchFamily="2" charset="-122"/>
              </a:rPr>
              <a:t>识别和验证两</a:t>
            </a:r>
            <a:r>
              <a:rPr kumimoji="1" lang="zh-CN" altLang="en-US" sz="2400" b="1">
                <a:latin typeface="宋体" pitchFamily="2" charset="-122"/>
              </a:rPr>
              <a:t>个部分，识别是对用户声称的标志进行对比，看是否符合条件；验证是对用户的身份进行验证，其验证的方法有口令、信物及人类生物特征等。</a:t>
            </a:r>
            <a:endParaRPr kumimoji="1" lang="zh-CN" altLang="en-US" sz="2400" b="1">
              <a:solidFill>
                <a:srgbClr val="FF3300"/>
              </a:solidFill>
              <a:latin typeface="Times New Roman" pitchFamily="18" charset="0"/>
            </a:endParaRPr>
          </a:p>
        </p:txBody>
      </p:sp>
      <p:sp>
        <p:nvSpPr>
          <p:cNvPr id="271363" name="Rectangle 3"/>
          <p:cNvSpPr>
            <a:spLocks noChangeArrowheads="1"/>
          </p:cNvSpPr>
          <p:nvPr/>
        </p:nvSpPr>
        <p:spPr bwMode="auto">
          <a:xfrm>
            <a:off x="952500" y="-46038"/>
            <a:ext cx="2632075" cy="62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3200" b="1">
                <a:solidFill>
                  <a:srgbClr val="FF3300"/>
                </a:solidFill>
                <a:ea typeface="隶书" pitchFamily="49" charset="-122"/>
              </a:rPr>
              <a:t>网络安全技术</a:t>
            </a:r>
          </a:p>
        </p:txBody>
      </p:sp>
      <p:sp>
        <p:nvSpPr>
          <p:cNvPr id="271364" name="Text Box 4"/>
          <p:cNvSpPr txBox="1">
            <a:spLocks noChangeArrowheads="1"/>
          </p:cNvSpPr>
          <p:nvPr/>
        </p:nvSpPr>
        <p:spPr bwMode="auto">
          <a:xfrm>
            <a:off x="468313" y="3933825"/>
            <a:ext cx="8458200"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b="1">
                <a:latin typeface="宋体" pitchFamily="2" charset="-122"/>
              </a:rPr>
              <a:t>　　</a:t>
            </a:r>
            <a:r>
              <a:rPr kumimoji="1" lang="en-US" altLang="zh-CN" sz="2400" b="1">
                <a:latin typeface="宋体" pitchFamily="2" charset="-122"/>
              </a:rPr>
              <a:t>2. </a:t>
            </a:r>
            <a:r>
              <a:rPr kumimoji="1" lang="zh-CN" altLang="en-US" sz="2400" b="1">
                <a:latin typeface="宋体" pitchFamily="2" charset="-122"/>
              </a:rPr>
              <a:t>报文验证</a:t>
            </a:r>
          </a:p>
          <a:p>
            <a:pPr>
              <a:lnSpc>
                <a:spcPct val="130000"/>
              </a:lnSpc>
              <a:spcBef>
                <a:spcPct val="50000"/>
              </a:spcBef>
            </a:pPr>
            <a:r>
              <a:rPr kumimoji="1" lang="zh-CN" altLang="en-US" sz="2400" b="1">
                <a:latin typeface="宋体" pitchFamily="2" charset="-122"/>
              </a:rPr>
              <a:t>　　报文验证包括内容的</a:t>
            </a:r>
            <a:r>
              <a:rPr kumimoji="1" lang="zh-CN" altLang="en-US" sz="2400" b="1">
                <a:solidFill>
                  <a:srgbClr val="FF3300"/>
                </a:solidFill>
                <a:latin typeface="宋体" pitchFamily="2" charset="-122"/>
              </a:rPr>
              <a:t>完整性、真实性、正确性</a:t>
            </a:r>
            <a:r>
              <a:rPr kumimoji="1" lang="zh-CN" altLang="en-US" sz="2400" b="1">
                <a:latin typeface="宋体" pitchFamily="2" charset="-122"/>
              </a:rPr>
              <a:t>的验证以及报文发方和收方的验证。报文内容验证、发送方验证。</a:t>
            </a:r>
            <a:endParaRPr kumimoji="1" lang="zh-CN" altLang="en-US" sz="2400" b="1">
              <a:latin typeface="Times New Roman"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DD0FDCF-6A07-4831-B0F4-FF1D38EA8192}" type="slidenum">
              <a:rPr lang="en-US" altLang="zh-CN"/>
              <a:pPr/>
              <a:t>42</a:t>
            </a:fld>
            <a:endParaRPr lang="en-US" altLang="zh-CN"/>
          </a:p>
        </p:txBody>
      </p:sp>
      <p:sp>
        <p:nvSpPr>
          <p:cNvPr id="275458" name="Text Box 2"/>
          <p:cNvSpPr txBox="1">
            <a:spLocks noChangeArrowheads="1"/>
          </p:cNvSpPr>
          <p:nvPr/>
        </p:nvSpPr>
        <p:spPr bwMode="auto">
          <a:xfrm>
            <a:off x="323850" y="836613"/>
            <a:ext cx="8382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b="1">
                <a:latin typeface="宋体" pitchFamily="2" charset="-122"/>
              </a:rPr>
              <a:t>　　</a:t>
            </a:r>
            <a:r>
              <a:rPr kumimoji="1" lang="en-US" altLang="zh-CN" sz="2400" b="1">
                <a:latin typeface="宋体" pitchFamily="2" charset="-122"/>
              </a:rPr>
              <a:t>3. </a:t>
            </a:r>
            <a:r>
              <a:rPr kumimoji="1" lang="zh-CN" altLang="en-US" sz="2400" b="1">
                <a:latin typeface="宋体" pitchFamily="2" charset="-122"/>
              </a:rPr>
              <a:t>数字签名</a:t>
            </a:r>
          </a:p>
          <a:p>
            <a:pPr>
              <a:lnSpc>
                <a:spcPct val="130000"/>
              </a:lnSpc>
              <a:spcBef>
                <a:spcPct val="50000"/>
              </a:spcBef>
            </a:pPr>
            <a:r>
              <a:rPr kumimoji="1" lang="zh-CN" altLang="en-US" sz="2400" b="1">
                <a:latin typeface="宋体" pitchFamily="2" charset="-122"/>
              </a:rPr>
              <a:t>　　数字签名是数据的接收者用来证实数据的发送者确实无误的一种方法。它是一种组合加密技术，密文和用来解密的密钥一起发送，而该密钥本身又被加密，还需要另一个密钥来解码。因此它具有较好的安全性，是电子商务中首选的安全技术。</a:t>
            </a:r>
            <a:r>
              <a:rPr kumimoji="1" lang="zh-CN" altLang="en-US" sz="2400" b="1">
                <a:latin typeface="Times New Roman" pitchFamily="18" charset="0"/>
              </a:rPr>
              <a:t> </a:t>
            </a:r>
          </a:p>
        </p:txBody>
      </p:sp>
      <p:sp>
        <p:nvSpPr>
          <p:cNvPr id="275459" name="Rectangle 3"/>
          <p:cNvSpPr>
            <a:spLocks noChangeArrowheads="1"/>
          </p:cNvSpPr>
          <p:nvPr/>
        </p:nvSpPr>
        <p:spPr bwMode="auto">
          <a:xfrm>
            <a:off x="952500" y="-46038"/>
            <a:ext cx="2632075" cy="62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3200" b="1">
                <a:solidFill>
                  <a:srgbClr val="FF3300"/>
                </a:solidFill>
                <a:ea typeface="隶书" pitchFamily="49" charset="-122"/>
              </a:rPr>
              <a:t>网络安全技术</a:t>
            </a:r>
          </a:p>
        </p:txBody>
      </p:sp>
      <p:sp>
        <p:nvSpPr>
          <p:cNvPr id="275460" name="Text Box 4"/>
          <p:cNvSpPr txBox="1">
            <a:spLocks noChangeArrowheads="1"/>
          </p:cNvSpPr>
          <p:nvPr/>
        </p:nvSpPr>
        <p:spPr bwMode="auto">
          <a:xfrm>
            <a:off x="179388" y="3933825"/>
            <a:ext cx="8534400"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zh-CN" altLang="en-US" sz="2400" b="1">
                <a:latin typeface="宋体" pitchFamily="2" charset="-122"/>
              </a:rPr>
              <a:t>　　</a:t>
            </a:r>
            <a:r>
              <a:rPr kumimoji="1" lang="en-US" altLang="zh-CN" sz="2400" b="1">
                <a:latin typeface="宋体" pitchFamily="2" charset="-122"/>
              </a:rPr>
              <a:t>4.</a:t>
            </a:r>
            <a:r>
              <a:rPr kumimoji="1" lang="zh-CN" altLang="en-US" sz="2400" b="1">
                <a:latin typeface="宋体" pitchFamily="2" charset="-122"/>
              </a:rPr>
              <a:t>数据加密技术</a:t>
            </a:r>
          </a:p>
          <a:p>
            <a:pPr algn="just">
              <a:lnSpc>
                <a:spcPct val="130000"/>
              </a:lnSpc>
              <a:spcBef>
                <a:spcPct val="50000"/>
              </a:spcBef>
            </a:pPr>
            <a:r>
              <a:rPr kumimoji="1" lang="zh-CN" altLang="en-US" sz="2400" b="1">
                <a:latin typeface="宋体" pitchFamily="2" charset="-122"/>
              </a:rPr>
              <a:t>　　网络通信一般共享信道，为了在网络被窃听的情况下保证数据的安全性，应对传输的数据进行加密。　　</a:t>
            </a:r>
            <a:endParaRPr kumimoji="1" lang="zh-CN" altLang="en-US" sz="2400" b="1">
              <a:latin typeface="Times New Roman"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77A0B129-AF82-4C80-B0AD-963063E2B783}" type="slidenum">
              <a:rPr lang="en-US" altLang="zh-CN"/>
              <a:pPr/>
              <a:t>43</a:t>
            </a:fld>
            <a:endParaRPr lang="en-US" altLang="zh-CN"/>
          </a:p>
        </p:txBody>
      </p:sp>
      <p:sp>
        <p:nvSpPr>
          <p:cNvPr id="282626" name="Text Box 2"/>
          <p:cNvSpPr txBox="1">
            <a:spLocks noChangeArrowheads="1"/>
          </p:cNvSpPr>
          <p:nvPr/>
        </p:nvSpPr>
        <p:spPr bwMode="auto">
          <a:xfrm>
            <a:off x="468313" y="549275"/>
            <a:ext cx="83820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b="1">
                <a:latin typeface="宋体" pitchFamily="2" charset="-122"/>
              </a:rPr>
              <a:t>　　</a:t>
            </a:r>
            <a:r>
              <a:rPr kumimoji="1" lang="en-US" altLang="zh-CN" sz="2400" b="1">
                <a:latin typeface="宋体" pitchFamily="2" charset="-122"/>
              </a:rPr>
              <a:t>5. </a:t>
            </a:r>
            <a:r>
              <a:rPr kumimoji="1" lang="zh-CN" altLang="en-US" sz="2400" b="1">
                <a:latin typeface="宋体" pitchFamily="2" charset="-122"/>
              </a:rPr>
              <a:t>防火墙</a:t>
            </a:r>
          </a:p>
          <a:p>
            <a:pPr>
              <a:lnSpc>
                <a:spcPct val="130000"/>
              </a:lnSpc>
              <a:spcBef>
                <a:spcPct val="50000"/>
              </a:spcBef>
            </a:pPr>
            <a:r>
              <a:rPr kumimoji="1" lang="zh-CN" altLang="en-US" sz="2400" b="1">
                <a:latin typeface="宋体" pitchFamily="2" charset="-122"/>
              </a:rPr>
              <a:t>　　它在内部网络和外部网络之间插入一个</a:t>
            </a:r>
            <a:r>
              <a:rPr kumimoji="1" lang="zh-CN" altLang="en-US" sz="2400" b="1">
                <a:solidFill>
                  <a:srgbClr val="FF3300"/>
                </a:solidFill>
                <a:latin typeface="宋体" pitchFamily="2" charset="-122"/>
              </a:rPr>
              <a:t>中介系统</a:t>
            </a:r>
            <a:r>
              <a:rPr kumimoji="1" lang="zh-CN" altLang="en-US" sz="2400" b="1">
                <a:latin typeface="宋体" pitchFamily="2" charset="-122"/>
              </a:rPr>
              <a:t>，竖起一道安全屏障，其作用是阻断来自外部通过网络对本网络的威胁和入侵，提供扼守本网络的安全和审计的惟一关卡。</a:t>
            </a:r>
          </a:p>
          <a:p>
            <a:pPr>
              <a:lnSpc>
                <a:spcPct val="130000"/>
              </a:lnSpc>
              <a:spcBef>
                <a:spcPct val="50000"/>
              </a:spcBef>
            </a:pPr>
            <a:endParaRPr kumimoji="1" lang="en-US" altLang="zh-CN" sz="2400" b="1">
              <a:latin typeface="Times New Roman" pitchFamily="18" charset="0"/>
            </a:endParaRPr>
          </a:p>
        </p:txBody>
      </p:sp>
      <p:sp>
        <p:nvSpPr>
          <p:cNvPr id="282627" name="Rectangle 3"/>
          <p:cNvSpPr>
            <a:spLocks noChangeArrowheads="1"/>
          </p:cNvSpPr>
          <p:nvPr/>
        </p:nvSpPr>
        <p:spPr bwMode="auto">
          <a:xfrm>
            <a:off x="952500" y="-46038"/>
            <a:ext cx="2632075" cy="62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3200" b="1">
                <a:solidFill>
                  <a:srgbClr val="FF3300"/>
                </a:solidFill>
                <a:ea typeface="隶书" pitchFamily="49" charset="-122"/>
              </a:rPr>
              <a:t>网络安全技术</a:t>
            </a:r>
          </a:p>
        </p:txBody>
      </p:sp>
      <p:sp>
        <p:nvSpPr>
          <p:cNvPr id="282628" name="Text Box 4"/>
          <p:cNvSpPr txBox="1">
            <a:spLocks noChangeArrowheads="1"/>
          </p:cNvSpPr>
          <p:nvPr/>
        </p:nvSpPr>
        <p:spPr bwMode="auto">
          <a:xfrm>
            <a:off x="395288" y="2781300"/>
            <a:ext cx="853440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b="1">
                <a:latin typeface="宋体" pitchFamily="2" charset="-122"/>
              </a:rPr>
              <a:t>　　两种基本保护原则：</a:t>
            </a:r>
          </a:p>
          <a:p>
            <a:pPr algn="just">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(1) </a:t>
            </a:r>
            <a:r>
              <a:rPr kumimoji="1" lang="zh-CN" altLang="en-US" sz="2400" b="1">
                <a:solidFill>
                  <a:srgbClr val="FF3300"/>
                </a:solidFill>
                <a:latin typeface="宋体" pitchFamily="2" charset="-122"/>
              </a:rPr>
              <a:t>未被允许的均被禁止</a:t>
            </a:r>
            <a:r>
              <a:rPr kumimoji="1" lang="zh-CN" altLang="en-US" sz="2400" b="1">
                <a:latin typeface="宋体" pitchFamily="2" charset="-122"/>
              </a:rPr>
              <a:t>。这时防火墙封锁所有的信息流，然后对希望的服务逐项开放，这种原则安全性高，但使用不够方便。</a:t>
            </a:r>
          </a:p>
          <a:p>
            <a:pPr algn="just">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(2) </a:t>
            </a:r>
            <a:r>
              <a:rPr kumimoji="1" lang="zh-CN" altLang="en-US" sz="2400" b="1">
                <a:solidFill>
                  <a:srgbClr val="FF3300"/>
                </a:solidFill>
                <a:latin typeface="宋体" pitchFamily="2" charset="-122"/>
              </a:rPr>
              <a:t>未被禁止的均为允许</a:t>
            </a:r>
            <a:r>
              <a:rPr kumimoji="1" lang="zh-CN" altLang="en-US" sz="2400" b="1">
                <a:latin typeface="宋体" pitchFamily="2" charset="-122"/>
              </a:rPr>
              <a:t>。这时防火墙转发所有的信息流，再逐项屏蔽可能有害的服务。这种原则使用方便，但安全性容易遭到破坏。</a:t>
            </a:r>
            <a:endParaRPr kumimoji="1" lang="zh-CN" altLang="en-US" sz="2400" b="1">
              <a:latin typeface="Times New Roman"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灯片编号占位符 5"/>
          <p:cNvSpPr>
            <a:spLocks noGrp="1"/>
          </p:cNvSpPr>
          <p:nvPr>
            <p:ph type="sldNum" sz="quarter" idx="12"/>
          </p:nvPr>
        </p:nvSpPr>
        <p:spPr/>
        <p:txBody>
          <a:bodyPr/>
          <a:lstStyle/>
          <a:p>
            <a:fld id="{EE076290-EC62-4C13-8F44-74279A3F98E9}" type="slidenum">
              <a:rPr lang="en-US" altLang="zh-CN"/>
              <a:pPr/>
              <a:t>44</a:t>
            </a:fld>
            <a:endParaRPr lang="en-US" altLang="zh-CN"/>
          </a:p>
        </p:txBody>
      </p:sp>
      <p:grpSp>
        <p:nvGrpSpPr>
          <p:cNvPr id="240644" name="Group 4"/>
          <p:cNvGrpSpPr>
            <a:grpSpLocks/>
          </p:cNvGrpSpPr>
          <p:nvPr/>
        </p:nvGrpSpPr>
        <p:grpSpPr bwMode="auto">
          <a:xfrm>
            <a:off x="250825" y="836613"/>
            <a:ext cx="7956550" cy="5221287"/>
            <a:chOff x="439" y="922"/>
            <a:chExt cx="5012" cy="3289"/>
          </a:xfrm>
        </p:grpSpPr>
        <p:sp>
          <p:nvSpPr>
            <p:cNvPr id="240645" name="Oval 5"/>
            <p:cNvSpPr>
              <a:spLocks noChangeArrowheads="1"/>
            </p:cNvSpPr>
            <p:nvPr/>
          </p:nvSpPr>
          <p:spPr bwMode="auto">
            <a:xfrm>
              <a:off x="3385" y="1410"/>
              <a:ext cx="2066" cy="700"/>
            </a:xfrm>
            <a:prstGeom prst="ellipse">
              <a:avLst/>
            </a:prstGeom>
            <a:gradFill rotWithShape="0">
              <a:gsLst>
                <a:gs pos="0">
                  <a:srgbClr val="FFFFFF"/>
                </a:gs>
                <a:gs pos="100000">
                  <a:srgbClr val="FFCC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6" name="Line 6"/>
            <p:cNvSpPr>
              <a:spLocks noChangeShapeType="1"/>
            </p:cNvSpPr>
            <p:nvPr/>
          </p:nvSpPr>
          <p:spPr bwMode="auto">
            <a:xfrm flipV="1">
              <a:off x="3204" y="1781"/>
              <a:ext cx="1129" cy="776"/>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0647" name="Group 7"/>
            <p:cNvGrpSpPr>
              <a:grpSpLocks/>
            </p:cNvGrpSpPr>
            <p:nvPr/>
          </p:nvGrpSpPr>
          <p:grpSpPr bwMode="auto">
            <a:xfrm>
              <a:off x="2631" y="2159"/>
              <a:ext cx="637" cy="1007"/>
              <a:chOff x="2604" y="768"/>
              <a:chExt cx="630" cy="996"/>
            </a:xfrm>
          </p:grpSpPr>
          <p:grpSp>
            <p:nvGrpSpPr>
              <p:cNvPr id="240648" name="Group 8"/>
              <p:cNvGrpSpPr>
                <a:grpSpLocks/>
              </p:cNvGrpSpPr>
              <p:nvPr/>
            </p:nvGrpSpPr>
            <p:grpSpPr bwMode="auto">
              <a:xfrm>
                <a:off x="2814" y="1574"/>
                <a:ext cx="45" cy="64"/>
                <a:chOff x="3312" y="1728"/>
                <a:chExt cx="208" cy="240"/>
              </a:xfrm>
            </p:grpSpPr>
            <p:sp>
              <p:nvSpPr>
                <p:cNvPr id="240649" name="Oval 9"/>
                <p:cNvSpPr>
                  <a:spLocks noChangeArrowheads="1"/>
                </p:cNvSpPr>
                <p:nvPr/>
              </p:nvSpPr>
              <p:spPr bwMode="auto">
                <a:xfrm>
                  <a:off x="3312" y="1728"/>
                  <a:ext cx="208" cy="240"/>
                </a:xfrm>
                <a:prstGeom prst="ellipse">
                  <a:avLst/>
                </a:pr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50" name="AutoShape 10"/>
                <p:cNvSpPr>
                  <a:spLocks noChangeArrowheads="1"/>
                </p:cNvSpPr>
                <p:nvPr/>
              </p:nvSpPr>
              <p:spPr bwMode="auto">
                <a:xfrm flipH="1">
                  <a:off x="3408" y="1728"/>
                  <a:ext cx="112" cy="240"/>
                </a:xfrm>
                <a:prstGeom prst="moon">
                  <a:avLst>
                    <a:gd name="adj" fmla="val 66667"/>
                  </a:avLst>
                </a:prstGeom>
                <a:solidFill>
                  <a:srgbClr val="A5002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51" name="Group 11"/>
              <p:cNvGrpSpPr>
                <a:grpSpLocks/>
              </p:cNvGrpSpPr>
              <p:nvPr/>
            </p:nvGrpSpPr>
            <p:grpSpPr bwMode="auto">
              <a:xfrm>
                <a:off x="2874" y="1410"/>
                <a:ext cx="360" cy="225"/>
                <a:chOff x="2736" y="2448"/>
                <a:chExt cx="384" cy="336"/>
              </a:xfrm>
            </p:grpSpPr>
            <p:sp>
              <p:nvSpPr>
                <p:cNvPr id="240652" name="Freeform 12"/>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53" name="Freeform 13"/>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54" name="Freeform 14"/>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55" name="Group 15"/>
              <p:cNvGrpSpPr>
                <a:grpSpLocks/>
              </p:cNvGrpSpPr>
              <p:nvPr/>
            </p:nvGrpSpPr>
            <p:grpSpPr bwMode="auto">
              <a:xfrm>
                <a:off x="2604" y="1539"/>
                <a:ext cx="360" cy="225"/>
                <a:chOff x="2736" y="2448"/>
                <a:chExt cx="384" cy="336"/>
              </a:xfrm>
            </p:grpSpPr>
            <p:sp>
              <p:nvSpPr>
                <p:cNvPr id="240656" name="Freeform 16"/>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57" name="Freeform 17"/>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58" name="Freeform 18"/>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59" name="Group 19"/>
              <p:cNvGrpSpPr>
                <a:grpSpLocks/>
              </p:cNvGrpSpPr>
              <p:nvPr/>
            </p:nvGrpSpPr>
            <p:grpSpPr bwMode="auto">
              <a:xfrm>
                <a:off x="2874" y="1282"/>
                <a:ext cx="360" cy="225"/>
                <a:chOff x="2736" y="2448"/>
                <a:chExt cx="384" cy="336"/>
              </a:xfrm>
            </p:grpSpPr>
            <p:sp>
              <p:nvSpPr>
                <p:cNvPr id="240660" name="Freeform 20"/>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61" name="Freeform 21"/>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62" name="Freeform 22"/>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63" name="Group 23"/>
              <p:cNvGrpSpPr>
                <a:grpSpLocks/>
              </p:cNvGrpSpPr>
              <p:nvPr/>
            </p:nvGrpSpPr>
            <p:grpSpPr bwMode="auto">
              <a:xfrm>
                <a:off x="2604" y="1410"/>
                <a:ext cx="360" cy="225"/>
                <a:chOff x="2736" y="2448"/>
                <a:chExt cx="384" cy="336"/>
              </a:xfrm>
            </p:grpSpPr>
            <p:sp>
              <p:nvSpPr>
                <p:cNvPr id="240664" name="Freeform 24"/>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65" name="Freeform 25"/>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66" name="Freeform 26"/>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67" name="Group 27"/>
              <p:cNvGrpSpPr>
                <a:grpSpLocks/>
              </p:cNvGrpSpPr>
              <p:nvPr/>
            </p:nvGrpSpPr>
            <p:grpSpPr bwMode="auto">
              <a:xfrm>
                <a:off x="2874" y="1153"/>
                <a:ext cx="360" cy="225"/>
                <a:chOff x="2736" y="2448"/>
                <a:chExt cx="384" cy="336"/>
              </a:xfrm>
            </p:grpSpPr>
            <p:sp>
              <p:nvSpPr>
                <p:cNvPr id="240668" name="Freeform 28"/>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69" name="Freeform 29"/>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70" name="Freeform 30"/>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71" name="Group 31"/>
              <p:cNvGrpSpPr>
                <a:grpSpLocks/>
              </p:cNvGrpSpPr>
              <p:nvPr/>
            </p:nvGrpSpPr>
            <p:grpSpPr bwMode="auto">
              <a:xfrm>
                <a:off x="2604" y="1282"/>
                <a:ext cx="360" cy="225"/>
                <a:chOff x="2736" y="2448"/>
                <a:chExt cx="384" cy="336"/>
              </a:xfrm>
            </p:grpSpPr>
            <p:sp>
              <p:nvSpPr>
                <p:cNvPr id="240672" name="Freeform 32"/>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73" name="Freeform 33"/>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74" name="Freeform 34"/>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75" name="Group 35"/>
              <p:cNvGrpSpPr>
                <a:grpSpLocks/>
              </p:cNvGrpSpPr>
              <p:nvPr/>
            </p:nvGrpSpPr>
            <p:grpSpPr bwMode="auto">
              <a:xfrm>
                <a:off x="2874" y="1025"/>
                <a:ext cx="360" cy="225"/>
                <a:chOff x="2736" y="2448"/>
                <a:chExt cx="384" cy="336"/>
              </a:xfrm>
            </p:grpSpPr>
            <p:sp>
              <p:nvSpPr>
                <p:cNvPr id="240676" name="Freeform 36"/>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77" name="Freeform 37"/>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78" name="Freeform 38"/>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79" name="Group 39"/>
              <p:cNvGrpSpPr>
                <a:grpSpLocks/>
              </p:cNvGrpSpPr>
              <p:nvPr/>
            </p:nvGrpSpPr>
            <p:grpSpPr bwMode="auto">
              <a:xfrm>
                <a:off x="2604" y="1153"/>
                <a:ext cx="360" cy="225"/>
                <a:chOff x="2736" y="2448"/>
                <a:chExt cx="384" cy="336"/>
              </a:xfrm>
            </p:grpSpPr>
            <p:sp>
              <p:nvSpPr>
                <p:cNvPr id="240680" name="Freeform 40"/>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81" name="Freeform 41"/>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82" name="Freeform 42"/>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83" name="Group 43"/>
              <p:cNvGrpSpPr>
                <a:grpSpLocks/>
              </p:cNvGrpSpPr>
              <p:nvPr/>
            </p:nvGrpSpPr>
            <p:grpSpPr bwMode="auto">
              <a:xfrm>
                <a:off x="2874" y="896"/>
                <a:ext cx="360" cy="225"/>
                <a:chOff x="2736" y="2448"/>
                <a:chExt cx="384" cy="336"/>
              </a:xfrm>
            </p:grpSpPr>
            <p:sp>
              <p:nvSpPr>
                <p:cNvPr id="240684" name="Freeform 44"/>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85" name="Freeform 45"/>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86" name="Freeform 46"/>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87" name="Group 47"/>
              <p:cNvGrpSpPr>
                <a:grpSpLocks/>
              </p:cNvGrpSpPr>
              <p:nvPr/>
            </p:nvGrpSpPr>
            <p:grpSpPr bwMode="auto">
              <a:xfrm>
                <a:off x="2604" y="1025"/>
                <a:ext cx="360" cy="225"/>
                <a:chOff x="2736" y="2448"/>
                <a:chExt cx="384" cy="336"/>
              </a:xfrm>
            </p:grpSpPr>
            <p:sp>
              <p:nvSpPr>
                <p:cNvPr id="240688" name="Freeform 48"/>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89" name="Freeform 49"/>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90" name="Freeform 50"/>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91" name="Group 51"/>
              <p:cNvGrpSpPr>
                <a:grpSpLocks/>
              </p:cNvGrpSpPr>
              <p:nvPr/>
            </p:nvGrpSpPr>
            <p:grpSpPr bwMode="auto">
              <a:xfrm>
                <a:off x="2874" y="768"/>
                <a:ext cx="360" cy="225"/>
                <a:chOff x="2736" y="2448"/>
                <a:chExt cx="384" cy="336"/>
              </a:xfrm>
            </p:grpSpPr>
            <p:sp>
              <p:nvSpPr>
                <p:cNvPr id="240692" name="Freeform 52"/>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93" name="Freeform 53"/>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94" name="Freeform 54"/>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695" name="Group 55"/>
              <p:cNvGrpSpPr>
                <a:grpSpLocks/>
              </p:cNvGrpSpPr>
              <p:nvPr/>
            </p:nvGrpSpPr>
            <p:grpSpPr bwMode="auto">
              <a:xfrm>
                <a:off x="2604" y="896"/>
                <a:ext cx="360" cy="225"/>
                <a:chOff x="2736" y="2448"/>
                <a:chExt cx="384" cy="336"/>
              </a:xfrm>
            </p:grpSpPr>
            <p:sp>
              <p:nvSpPr>
                <p:cNvPr id="240696" name="Freeform 56"/>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97" name="Freeform 57"/>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98" name="Freeform 58"/>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40699" name="Text Box 59"/>
            <p:cNvSpPr txBox="1">
              <a:spLocks noChangeArrowheads="1"/>
            </p:cNvSpPr>
            <p:nvPr/>
          </p:nvSpPr>
          <p:spPr bwMode="auto">
            <a:xfrm>
              <a:off x="2484" y="3289"/>
              <a:ext cx="71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a:solidFill>
                    <a:srgbClr val="CC0000"/>
                  </a:solidFill>
                </a:rPr>
                <a:t>Firewall</a:t>
              </a:r>
            </a:p>
          </p:txBody>
        </p:sp>
        <p:sp>
          <p:nvSpPr>
            <p:cNvPr id="240700" name="Freeform 60"/>
            <p:cNvSpPr>
              <a:spLocks/>
            </p:cNvSpPr>
            <p:nvPr/>
          </p:nvSpPr>
          <p:spPr bwMode="auto">
            <a:xfrm>
              <a:off x="2676" y="2922"/>
              <a:ext cx="2580" cy="636"/>
            </a:xfrm>
            <a:custGeom>
              <a:avLst/>
              <a:gdLst>
                <a:gd name="T0" fmla="*/ 0 w 2580"/>
                <a:gd name="T1" fmla="*/ 0 h 636"/>
                <a:gd name="T2" fmla="*/ 2580 w 2580"/>
                <a:gd name="T3" fmla="*/ 636 h 636"/>
              </a:gdLst>
              <a:ahLst/>
              <a:cxnLst>
                <a:cxn ang="0">
                  <a:pos x="T0" y="T1"/>
                </a:cxn>
                <a:cxn ang="0">
                  <a:pos x="T2" y="T3"/>
                </a:cxn>
              </a:cxnLst>
              <a:rect l="0" t="0" r="r" b="b"/>
              <a:pathLst>
                <a:path w="2580" h="636">
                  <a:moveTo>
                    <a:pt x="0" y="0"/>
                  </a:moveTo>
                  <a:lnTo>
                    <a:pt x="2580" y="636"/>
                  </a:lnTo>
                </a:path>
              </a:pathLst>
            </a:custGeom>
            <a:noFill/>
            <a:ln w="57150">
              <a:solidFill>
                <a:srgbClr val="0099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01" name="Line 61"/>
            <p:cNvSpPr>
              <a:spLocks noChangeShapeType="1"/>
            </p:cNvSpPr>
            <p:nvPr/>
          </p:nvSpPr>
          <p:spPr bwMode="auto">
            <a:xfrm>
              <a:off x="996" y="2540"/>
              <a:ext cx="1824" cy="417"/>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40702" name="Line 62"/>
            <p:cNvSpPr>
              <a:spLocks noChangeShapeType="1"/>
            </p:cNvSpPr>
            <p:nvPr/>
          </p:nvSpPr>
          <p:spPr bwMode="auto">
            <a:xfrm flipV="1">
              <a:off x="4116" y="3402"/>
              <a:ext cx="352" cy="211"/>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03" name="Line 63"/>
            <p:cNvSpPr>
              <a:spLocks noChangeShapeType="1"/>
            </p:cNvSpPr>
            <p:nvPr/>
          </p:nvSpPr>
          <p:spPr bwMode="auto">
            <a:xfrm flipV="1">
              <a:off x="4932" y="3546"/>
              <a:ext cx="352" cy="211"/>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0704" name="Group 64"/>
            <p:cNvGrpSpPr>
              <a:grpSpLocks/>
            </p:cNvGrpSpPr>
            <p:nvPr/>
          </p:nvGrpSpPr>
          <p:grpSpPr bwMode="auto">
            <a:xfrm>
              <a:off x="3444" y="3041"/>
              <a:ext cx="912" cy="832"/>
              <a:chOff x="566" y="2496"/>
              <a:chExt cx="1164" cy="1061"/>
            </a:xfrm>
          </p:grpSpPr>
          <p:grpSp>
            <p:nvGrpSpPr>
              <p:cNvPr id="240705" name="Group 65"/>
              <p:cNvGrpSpPr>
                <a:grpSpLocks/>
              </p:cNvGrpSpPr>
              <p:nvPr/>
            </p:nvGrpSpPr>
            <p:grpSpPr bwMode="auto">
              <a:xfrm>
                <a:off x="566" y="3245"/>
                <a:ext cx="827" cy="312"/>
                <a:chOff x="2039" y="1882"/>
                <a:chExt cx="954" cy="400"/>
              </a:xfrm>
            </p:grpSpPr>
            <p:sp>
              <p:nvSpPr>
                <p:cNvPr id="240706" name="Freeform 66"/>
                <p:cNvSpPr>
                  <a:spLocks/>
                </p:cNvSpPr>
                <p:nvPr/>
              </p:nvSpPr>
              <p:spPr bwMode="auto">
                <a:xfrm>
                  <a:off x="2039" y="1882"/>
                  <a:ext cx="954" cy="400"/>
                </a:xfrm>
                <a:custGeom>
                  <a:avLst/>
                  <a:gdLst>
                    <a:gd name="T0" fmla="*/ 872 w 872"/>
                    <a:gd name="T1" fmla="*/ 178 h 366"/>
                    <a:gd name="T2" fmla="*/ 872 w 872"/>
                    <a:gd name="T3" fmla="*/ 246 h 366"/>
                    <a:gd name="T4" fmla="*/ 682 w 872"/>
                    <a:gd name="T5" fmla="*/ 366 h 366"/>
                    <a:gd name="T6" fmla="*/ 0 w 872"/>
                    <a:gd name="T7" fmla="*/ 170 h 366"/>
                    <a:gd name="T8" fmla="*/ 0 w 872"/>
                    <a:gd name="T9" fmla="*/ 142 h 366"/>
                    <a:gd name="T10" fmla="*/ 230 w 872"/>
                    <a:gd name="T11" fmla="*/ 0 h 366"/>
                    <a:gd name="T12" fmla="*/ 872 w 872"/>
                    <a:gd name="T13" fmla="*/ 178 h 366"/>
                  </a:gdLst>
                  <a:ahLst/>
                  <a:cxnLst>
                    <a:cxn ang="0">
                      <a:pos x="T0" y="T1"/>
                    </a:cxn>
                    <a:cxn ang="0">
                      <a:pos x="T2" y="T3"/>
                    </a:cxn>
                    <a:cxn ang="0">
                      <a:pos x="T4" y="T5"/>
                    </a:cxn>
                    <a:cxn ang="0">
                      <a:pos x="T6" y="T7"/>
                    </a:cxn>
                    <a:cxn ang="0">
                      <a:pos x="T8" y="T9"/>
                    </a:cxn>
                    <a:cxn ang="0">
                      <a:pos x="T10" y="T11"/>
                    </a:cxn>
                    <a:cxn ang="0">
                      <a:pos x="T12" y="T13"/>
                    </a:cxn>
                  </a:cxnLst>
                  <a:rect l="0" t="0" r="r" b="b"/>
                  <a:pathLst>
                    <a:path w="872" h="366">
                      <a:moveTo>
                        <a:pt x="872" y="178"/>
                      </a:moveTo>
                      <a:lnTo>
                        <a:pt x="872" y="246"/>
                      </a:lnTo>
                      <a:lnTo>
                        <a:pt x="682" y="366"/>
                      </a:lnTo>
                      <a:lnTo>
                        <a:pt x="0" y="170"/>
                      </a:lnTo>
                      <a:lnTo>
                        <a:pt x="0" y="142"/>
                      </a:lnTo>
                      <a:lnTo>
                        <a:pt x="230" y="0"/>
                      </a:lnTo>
                      <a:lnTo>
                        <a:pt x="872" y="178"/>
                      </a:lnTo>
                      <a:close/>
                    </a:path>
                  </a:pathLst>
                </a:custGeom>
                <a:gradFill rotWithShape="0">
                  <a:gsLst>
                    <a:gs pos="0">
                      <a:srgbClr val="B2B2B2"/>
                    </a:gs>
                    <a:gs pos="100000">
                      <a:srgbClr val="B2B2B2">
                        <a:gamma/>
                        <a:tint val="34118"/>
                        <a:invGamma/>
                      </a:srgbClr>
                    </a:gs>
                  </a:gsLst>
                  <a:path path="rect">
                    <a:fillToRect l="100000" t="100000"/>
                  </a:path>
                </a:gradFill>
                <a:ln w="63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07" name="Freeform 67"/>
                <p:cNvSpPr>
                  <a:spLocks/>
                </p:cNvSpPr>
                <p:nvPr/>
              </p:nvSpPr>
              <p:spPr bwMode="auto">
                <a:xfrm>
                  <a:off x="2054" y="1890"/>
                  <a:ext cx="928" cy="355"/>
                </a:xfrm>
                <a:custGeom>
                  <a:avLst/>
                  <a:gdLst>
                    <a:gd name="T0" fmla="*/ 848 w 848"/>
                    <a:gd name="T1" fmla="*/ 174 h 324"/>
                    <a:gd name="T2" fmla="*/ 216 w 848"/>
                    <a:gd name="T3" fmla="*/ 0 h 324"/>
                    <a:gd name="T4" fmla="*/ 0 w 848"/>
                    <a:gd name="T5" fmla="*/ 134 h 324"/>
                    <a:gd name="T6" fmla="*/ 666 w 848"/>
                    <a:gd name="T7" fmla="*/ 324 h 324"/>
                    <a:gd name="T8" fmla="*/ 848 w 848"/>
                    <a:gd name="T9" fmla="*/ 174 h 324"/>
                  </a:gdLst>
                  <a:ahLst/>
                  <a:cxnLst>
                    <a:cxn ang="0">
                      <a:pos x="T0" y="T1"/>
                    </a:cxn>
                    <a:cxn ang="0">
                      <a:pos x="T2" y="T3"/>
                    </a:cxn>
                    <a:cxn ang="0">
                      <a:pos x="T4" y="T5"/>
                    </a:cxn>
                    <a:cxn ang="0">
                      <a:pos x="T6" y="T7"/>
                    </a:cxn>
                    <a:cxn ang="0">
                      <a:pos x="T8" y="T9"/>
                    </a:cxn>
                  </a:cxnLst>
                  <a:rect l="0" t="0" r="r" b="b"/>
                  <a:pathLst>
                    <a:path w="848" h="324">
                      <a:moveTo>
                        <a:pt x="848" y="174"/>
                      </a:moveTo>
                      <a:lnTo>
                        <a:pt x="216" y="0"/>
                      </a:lnTo>
                      <a:lnTo>
                        <a:pt x="0" y="134"/>
                      </a:lnTo>
                      <a:lnTo>
                        <a:pt x="666" y="324"/>
                      </a:lnTo>
                      <a:lnTo>
                        <a:pt x="848" y="174"/>
                      </a:lnTo>
                      <a:close/>
                    </a:path>
                  </a:pathLst>
                </a:custGeom>
                <a:solidFill>
                  <a:schemeClr val="bg1"/>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08" name="Freeform 68"/>
                <p:cNvSpPr>
                  <a:spLocks/>
                </p:cNvSpPr>
                <p:nvPr/>
              </p:nvSpPr>
              <p:spPr bwMode="auto">
                <a:xfrm>
                  <a:off x="2282" y="1910"/>
                  <a:ext cx="522" cy="151"/>
                </a:xfrm>
                <a:custGeom>
                  <a:avLst/>
                  <a:gdLst>
                    <a:gd name="T0" fmla="*/ 0 w 477"/>
                    <a:gd name="T1" fmla="*/ 12 h 138"/>
                    <a:gd name="T2" fmla="*/ 456 w 477"/>
                    <a:gd name="T3" fmla="*/ 138 h 138"/>
                    <a:gd name="T4" fmla="*/ 477 w 477"/>
                    <a:gd name="T5" fmla="*/ 125 h 138"/>
                    <a:gd name="T6" fmla="*/ 20 w 477"/>
                    <a:gd name="T7" fmla="*/ 0 h 138"/>
                  </a:gdLst>
                  <a:ahLst/>
                  <a:cxnLst>
                    <a:cxn ang="0">
                      <a:pos x="T0" y="T1"/>
                    </a:cxn>
                    <a:cxn ang="0">
                      <a:pos x="T2" y="T3"/>
                    </a:cxn>
                    <a:cxn ang="0">
                      <a:pos x="T4" y="T5"/>
                    </a:cxn>
                    <a:cxn ang="0">
                      <a:pos x="T6" y="T7"/>
                    </a:cxn>
                  </a:cxnLst>
                  <a:rect l="0" t="0" r="r" b="b"/>
                  <a:pathLst>
                    <a:path w="477" h="138">
                      <a:moveTo>
                        <a:pt x="0" y="12"/>
                      </a:moveTo>
                      <a:lnTo>
                        <a:pt x="456" y="138"/>
                      </a:lnTo>
                      <a:lnTo>
                        <a:pt x="477" y="125"/>
                      </a:lnTo>
                      <a:lnTo>
                        <a:pt x="2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09" name="Freeform 69"/>
                <p:cNvSpPr>
                  <a:spLocks/>
                </p:cNvSpPr>
                <p:nvPr/>
              </p:nvSpPr>
              <p:spPr bwMode="auto">
                <a:xfrm>
                  <a:off x="2132" y="1941"/>
                  <a:ext cx="543" cy="193"/>
                </a:xfrm>
                <a:custGeom>
                  <a:avLst/>
                  <a:gdLst>
                    <a:gd name="T0" fmla="*/ 0 w 496"/>
                    <a:gd name="T1" fmla="*/ 66 h 177"/>
                    <a:gd name="T2" fmla="*/ 21 w 496"/>
                    <a:gd name="T3" fmla="*/ 73 h 177"/>
                    <a:gd name="T4" fmla="*/ 45 w 496"/>
                    <a:gd name="T5" fmla="*/ 61 h 177"/>
                    <a:gd name="T6" fmla="*/ 60 w 496"/>
                    <a:gd name="T7" fmla="*/ 66 h 177"/>
                    <a:gd name="T8" fmla="*/ 45 w 496"/>
                    <a:gd name="T9" fmla="*/ 80 h 177"/>
                    <a:gd name="T10" fmla="*/ 344 w 496"/>
                    <a:gd name="T11" fmla="*/ 163 h 177"/>
                    <a:gd name="T12" fmla="*/ 360 w 496"/>
                    <a:gd name="T13" fmla="*/ 151 h 177"/>
                    <a:gd name="T14" fmla="*/ 386 w 496"/>
                    <a:gd name="T15" fmla="*/ 158 h 177"/>
                    <a:gd name="T16" fmla="*/ 370 w 496"/>
                    <a:gd name="T17" fmla="*/ 170 h 177"/>
                    <a:gd name="T18" fmla="*/ 396 w 496"/>
                    <a:gd name="T19" fmla="*/ 177 h 177"/>
                    <a:gd name="T20" fmla="*/ 496 w 496"/>
                    <a:gd name="T21" fmla="*/ 106 h 177"/>
                    <a:gd name="T22" fmla="*/ 111 w 496"/>
                    <a:gd name="T2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177">
                      <a:moveTo>
                        <a:pt x="0" y="66"/>
                      </a:moveTo>
                      <a:lnTo>
                        <a:pt x="21" y="73"/>
                      </a:lnTo>
                      <a:lnTo>
                        <a:pt x="45" y="61"/>
                      </a:lnTo>
                      <a:lnTo>
                        <a:pt x="60" y="66"/>
                      </a:lnTo>
                      <a:lnTo>
                        <a:pt x="45" y="80"/>
                      </a:lnTo>
                      <a:lnTo>
                        <a:pt x="344" y="163"/>
                      </a:lnTo>
                      <a:lnTo>
                        <a:pt x="360" y="151"/>
                      </a:lnTo>
                      <a:lnTo>
                        <a:pt x="386" y="158"/>
                      </a:lnTo>
                      <a:lnTo>
                        <a:pt x="370" y="170"/>
                      </a:lnTo>
                      <a:lnTo>
                        <a:pt x="396" y="177"/>
                      </a:lnTo>
                      <a:lnTo>
                        <a:pt x="496" y="106"/>
                      </a:lnTo>
                      <a:lnTo>
                        <a:pt x="111"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10" name="Freeform 70"/>
                <p:cNvSpPr>
                  <a:spLocks/>
                </p:cNvSpPr>
                <p:nvPr/>
              </p:nvSpPr>
              <p:spPr bwMode="auto">
                <a:xfrm>
                  <a:off x="2657" y="2066"/>
                  <a:ext cx="118" cy="48"/>
                </a:xfrm>
                <a:custGeom>
                  <a:avLst/>
                  <a:gdLst>
                    <a:gd name="T0" fmla="*/ 40 w 108"/>
                    <a:gd name="T1" fmla="*/ 0 h 44"/>
                    <a:gd name="T2" fmla="*/ 107 w 108"/>
                    <a:gd name="T3" fmla="*/ 17 h 44"/>
                    <a:gd name="T4" fmla="*/ 69 w 108"/>
                    <a:gd name="T5" fmla="*/ 43 h 44"/>
                    <a:gd name="T6" fmla="*/ 0 w 108"/>
                    <a:gd name="T7" fmla="*/ 25 h 44"/>
                    <a:gd name="T8" fmla="*/ 40 w 108"/>
                    <a:gd name="T9" fmla="*/ 0 h 44"/>
                  </a:gdLst>
                  <a:ahLst/>
                  <a:cxnLst>
                    <a:cxn ang="0">
                      <a:pos x="T0" y="T1"/>
                    </a:cxn>
                    <a:cxn ang="0">
                      <a:pos x="T2" y="T3"/>
                    </a:cxn>
                    <a:cxn ang="0">
                      <a:pos x="T4" y="T5"/>
                    </a:cxn>
                    <a:cxn ang="0">
                      <a:pos x="T6" y="T7"/>
                    </a:cxn>
                    <a:cxn ang="0">
                      <a:pos x="T8" y="T9"/>
                    </a:cxn>
                  </a:cxnLst>
                  <a:rect l="0" t="0" r="r" b="b"/>
                  <a:pathLst>
                    <a:path w="108" h="44">
                      <a:moveTo>
                        <a:pt x="40" y="0"/>
                      </a:moveTo>
                      <a:lnTo>
                        <a:pt x="107" y="17"/>
                      </a:lnTo>
                      <a:lnTo>
                        <a:pt x="69" y="43"/>
                      </a:lnTo>
                      <a:lnTo>
                        <a:pt x="0" y="25"/>
                      </a:lnTo>
                      <a:lnTo>
                        <a:pt x="4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11" name="Freeform 71"/>
                <p:cNvSpPr>
                  <a:spLocks/>
                </p:cNvSpPr>
                <p:nvPr/>
              </p:nvSpPr>
              <p:spPr bwMode="auto">
                <a:xfrm>
                  <a:off x="2590" y="2118"/>
                  <a:ext cx="106" cy="46"/>
                </a:xfrm>
                <a:custGeom>
                  <a:avLst/>
                  <a:gdLst>
                    <a:gd name="T0" fmla="*/ 21 w 97"/>
                    <a:gd name="T1" fmla="*/ 7 h 42"/>
                    <a:gd name="T2" fmla="*/ 46 w 97"/>
                    <a:gd name="T3" fmla="*/ 11 h 42"/>
                    <a:gd name="T4" fmla="*/ 60 w 97"/>
                    <a:gd name="T5" fmla="*/ 0 h 42"/>
                    <a:gd name="T6" fmla="*/ 84 w 97"/>
                    <a:gd name="T7" fmla="*/ 8 h 42"/>
                    <a:gd name="T8" fmla="*/ 72 w 97"/>
                    <a:gd name="T9" fmla="*/ 19 h 42"/>
                    <a:gd name="T10" fmla="*/ 96 w 97"/>
                    <a:gd name="T11" fmla="*/ 25 h 42"/>
                    <a:gd name="T12" fmla="*/ 77 w 97"/>
                    <a:gd name="T13" fmla="*/ 41 h 42"/>
                    <a:gd name="T14" fmla="*/ 0 w 97"/>
                    <a:gd name="T15" fmla="*/ 21 h 42"/>
                    <a:gd name="T16" fmla="*/ 21 w 97"/>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42">
                      <a:moveTo>
                        <a:pt x="21" y="7"/>
                      </a:moveTo>
                      <a:lnTo>
                        <a:pt x="46" y="11"/>
                      </a:lnTo>
                      <a:lnTo>
                        <a:pt x="60" y="0"/>
                      </a:lnTo>
                      <a:lnTo>
                        <a:pt x="84" y="8"/>
                      </a:lnTo>
                      <a:lnTo>
                        <a:pt x="72" y="19"/>
                      </a:lnTo>
                      <a:lnTo>
                        <a:pt x="96" y="25"/>
                      </a:lnTo>
                      <a:lnTo>
                        <a:pt x="77" y="41"/>
                      </a:lnTo>
                      <a:lnTo>
                        <a:pt x="0" y="21"/>
                      </a:lnTo>
                      <a:lnTo>
                        <a:pt x="21" y="7"/>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12" name="Freeform 72"/>
                <p:cNvSpPr>
                  <a:spLocks/>
                </p:cNvSpPr>
                <p:nvPr/>
              </p:nvSpPr>
              <p:spPr bwMode="auto">
                <a:xfrm>
                  <a:off x="2695" y="2087"/>
                  <a:ext cx="203" cy="107"/>
                </a:xfrm>
                <a:custGeom>
                  <a:avLst/>
                  <a:gdLst>
                    <a:gd name="T0" fmla="*/ 101 w 185"/>
                    <a:gd name="T1" fmla="*/ 0 h 97"/>
                    <a:gd name="T2" fmla="*/ 185 w 185"/>
                    <a:gd name="T3" fmla="*/ 22 h 97"/>
                    <a:gd name="T4" fmla="*/ 83 w 185"/>
                    <a:gd name="T5" fmla="*/ 97 h 97"/>
                    <a:gd name="T6" fmla="*/ 0 w 185"/>
                    <a:gd name="T7" fmla="*/ 74 h 97"/>
                    <a:gd name="T8" fmla="*/ 101 w 185"/>
                    <a:gd name="T9" fmla="*/ 0 h 97"/>
                  </a:gdLst>
                  <a:ahLst/>
                  <a:cxnLst>
                    <a:cxn ang="0">
                      <a:pos x="T0" y="T1"/>
                    </a:cxn>
                    <a:cxn ang="0">
                      <a:pos x="T2" y="T3"/>
                    </a:cxn>
                    <a:cxn ang="0">
                      <a:pos x="T4" y="T5"/>
                    </a:cxn>
                    <a:cxn ang="0">
                      <a:pos x="T6" y="T7"/>
                    </a:cxn>
                    <a:cxn ang="0">
                      <a:pos x="T8" y="T9"/>
                    </a:cxn>
                  </a:cxnLst>
                  <a:rect l="0" t="0" r="r" b="b"/>
                  <a:pathLst>
                    <a:path w="185" h="97">
                      <a:moveTo>
                        <a:pt x="101" y="0"/>
                      </a:moveTo>
                      <a:lnTo>
                        <a:pt x="185" y="22"/>
                      </a:lnTo>
                      <a:lnTo>
                        <a:pt x="83" y="97"/>
                      </a:lnTo>
                      <a:lnTo>
                        <a:pt x="0" y="74"/>
                      </a:lnTo>
                      <a:lnTo>
                        <a:pt x="101"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0713" name="Group 73"/>
              <p:cNvGrpSpPr>
                <a:grpSpLocks/>
              </p:cNvGrpSpPr>
              <p:nvPr/>
            </p:nvGrpSpPr>
            <p:grpSpPr bwMode="auto">
              <a:xfrm>
                <a:off x="816" y="2496"/>
                <a:ext cx="914" cy="893"/>
                <a:chOff x="4132" y="924"/>
                <a:chExt cx="1055" cy="1145"/>
              </a:xfrm>
            </p:grpSpPr>
            <p:grpSp>
              <p:nvGrpSpPr>
                <p:cNvPr id="240714" name="Group 74"/>
                <p:cNvGrpSpPr>
                  <a:grpSpLocks/>
                </p:cNvGrpSpPr>
                <p:nvPr/>
              </p:nvGrpSpPr>
              <p:grpSpPr bwMode="auto">
                <a:xfrm>
                  <a:off x="4132" y="1490"/>
                  <a:ext cx="1055" cy="579"/>
                  <a:chOff x="4132" y="1490"/>
                  <a:chExt cx="1055" cy="579"/>
                </a:xfrm>
              </p:grpSpPr>
              <p:sp>
                <p:nvSpPr>
                  <p:cNvPr id="240715" name="Freeform 75"/>
                  <p:cNvSpPr>
                    <a:spLocks noChangeAspect="1"/>
                  </p:cNvSpPr>
                  <p:nvPr/>
                </p:nvSpPr>
                <p:spPr bwMode="auto">
                  <a:xfrm>
                    <a:off x="4823" y="1647"/>
                    <a:ext cx="364" cy="422"/>
                  </a:xfrm>
                  <a:custGeom>
                    <a:avLst/>
                    <a:gdLst>
                      <a:gd name="T0" fmla="*/ 3 w 364"/>
                      <a:gd name="T1" fmla="*/ 212 h 422"/>
                      <a:gd name="T2" fmla="*/ 364 w 364"/>
                      <a:gd name="T3" fmla="*/ 0 h 422"/>
                      <a:gd name="T4" fmla="*/ 363 w 364"/>
                      <a:gd name="T5" fmla="*/ 191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3" y="191"/>
                        </a:lnTo>
                        <a:lnTo>
                          <a:pt x="0" y="422"/>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16" name="Freeform 76"/>
                  <p:cNvSpPr>
                    <a:spLocks noChangeAspect="1"/>
                  </p:cNvSpPr>
                  <p:nvPr/>
                </p:nvSpPr>
                <p:spPr bwMode="auto">
                  <a:xfrm>
                    <a:off x="4133" y="1490"/>
                    <a:ext cx="1054" cy="374"/>
                  </a:xfrm>
                  <a:custGeom>
                    <a:avLst/>
                    <a:gdLst>
                      <a:gd name="T0" fmla="*/ 691 w 1054"/>
                      <a:gd name="T1" fmla="*/ 374 h 374"/>
                      <a:gd name="T2" fmla="*/ 0 w 1054"/>
                      <a:gd name="T3" fmla="*/ 191 h 374"/>
                      <a:gd name="T4" fmla="*/ 363 w 1054"/>
                      <a:gd name="T5" fmla="*/ 0 h 374"/>
                      <a:gd name="T6" fmla="*/ 1054 w 1054"/>
                      <a:gd name="T7" fmla="*/ 157 h 374"/>
                      <a:gd name="T8" fmla="*/ 691 w 1054"/>
                      <a:gd name="T9" fmla="*/ 374 h 374"/>
                    </a:gdLst>
                    <a:ahLst/>
                    <a:cxnLst>
                      <a:cxn ang="0">
                        <a:pos x="T0" y="T1"/>
                      </a:cxn>
                      <a:cxn ang="0">
                        <a:pos x="T2" y="T3"/>
                      </a:cxn>
                      <a:cxn ang="0">
                        <a:pos x="T4" y="T5"/>
                      </a:cxn>
                      <a:cxn ang="0">
                        <a:pos x="T6" y="T7"/>
                      </a:cxn>
                      <a:cxn ang="0">
                        <a:pos x="T8" y="T9"/>
                      </a:cxn>
                    </a:cxnLst>
                    <a:rect l="0" t="0" r="r" b="b"/>
                    <a:pathLst>
                      <a:path w="1054" h="374">
                        <a:moveTo>
                          <a:pt x="691" y="374"/>
                        </a:moveTo>
                        <a:lnTo>
                          <a:pt x="0" y="191"/>
                        </a:lnTo>
                        <a:lnTo>
                          <a:pt x="363" y="0"/>
                        </a:lnTo>
                        <a:lnTo>
                          <a:pt x="1054" y="157"/>
                        </a:lnTo>
                        <a:lnTo>
                          <a:pt x="691" y="37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17" name="Freeform 77"/>
                  <p:cNvSpPr>
                    <a:spLocks noChangeAspect="1"/>
                  </p:cNvSpPr>
                  <p:nvPr/>
                </p:nvSpPr>
                <p:spPr bwMode="auto">
                  <a:xfrm>
                    <a:off x="4132" y="1679"/>
                    <a:ext cx="691" cy="390"/>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18" name="Freeform 78"/>
                  <p:cNvSpPr>
                    <a:spLocks noChangeAspect="1"/>
                  </p:cNvSpPr>
                  <p:nvPr/>
                </p:nvSpPr>
                <p:spPr bwMode="auto">
                  <a:xfrm>
                    <a:off x="4494" y="1817"/>
                    <a:ext cx="271" cy="189"/>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19" name="Freeform 79"/>
                  <p:cNvSpPr>
                    <a:spLocks noChangeAspect="1" noChangeArrowheads="1"/>
                  </p:cNvSpPr>
                  <p:nvPr/>
                </p:nvSpPr>
                <p:spPr bwMode="auto">
                  <a:xfrm>
                    <a:off x="4500" y="1887"/>
                    <a:ext cx="261" cy="69"/>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6350">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20" name="Freeform 80"/>
                  <p:cNvSpPr>
                    <a:spLocks/>
                  </p:cNvSpPr>
                  <p:nvPr/>
                </p:nvSpPr>
                <p:spPr bwMode="auto">
                  <a:xfrm>
                    <a:off x="4493" y="1815"/>
                    <a:ext cx="270" cy="116"/>
                  </a:xfrm>
                  <a:custGeom>
                    <a:avLst/>
                    <a:gdLst>
                      <a:gd name="T0" fmla="*/ 0 w 270"/>
                      <a:gd name="T1" fmla="*/ 116 h 116"/>
                      <a:gd name="T2" fmla="*/ 1 w 270"/>
                      <a:gd name="T3" fmla="*/ 0 h 116"/>
                      <a:gd name="T4" fmla="*/ 270 w 270"/>
                      <a:gd name="T5" fmla="*/ 75 h 116"/>
                    </a:gdLst>
                    <a:ahLst/>
                    <a:cxnLst>
                      <a:cxn ang="0">
                        <a:pos x="T0" y="T1"/>
                      </a:cxn>
                      <a:cxn ang="0">
                        <a:pos x="T2" y="T3"/>
                      </a:cxn>
                      <a:cxn ang="0">
                        <a:pos x="T4" y="T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21" name="Line 81"/>
                  <p:cNvSpPr>
                    <a:spLocks noChangeShapeType="1"/>
                  </p:cNvSpPr>
                  <p:nvPr/>
                </p:nvSpPr>
                <p:spPr bwMode="auto">
                  <a:xfrm>
                    <a:off x="4518" y="1854"/>
                    <a:ext cx="211" cy="54"/>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22" name="Line 82"/>
                  <p:cNvSpPr>
                    <a:spLocks noChangeShapeType="1"/>
                  </p:cNvSpPr>
                  <p:nvPr/>
                </p:nvSpPr>
                <p:spPr bwMode="auto">
                  <a:xfrm>
                    <a:off x="4697" y="1962"/>
                    <a:ext cx="41" cy="9"/>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23" name="Freeform 83"/>
                  <p:cNvSpPr>
                    <a:spLocks/>
                  </p:cNvSpPr>
                  <p:nvPr/>
                </p:nvSpPr>
                <p:spPr bwMode="auto">
                  <a:xfrm>
                    <a:off x="4584" y="1869"/>
                    <a:ext cx="64" cy="35"/>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zh-CN" altLang="en-US"/>
                  </a:p>
                </p:txBody>
              </p:sp>
              <p:sp>
                <p:nvSpPr>
                  <p:cNvPr id="240724" name="Line 84"/>
                  <p:cNvSpPr>
                    <a:spLocks noChangeShapeType="1"/>
                  </p:cNvSpPr>
                  <p:nvPr/>
                </p:nvSpPr>
                <p:spPr bwMode="auto">
                  <a:xfrm>
                    <a:off x="4151" y="1751"/>
                    <a:ext cx="279" cy="78"/>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zh-CN" altLang="en-US"/>
                  </a:p>
                </p:txBody>
              </p:sp>
              <p:sp>
                <p:nvSpPr>
                  <p:cNvPr id="240725" name="Line 85"/>
                  <p:cNvSpPr>
                    <a:spLocks noChangeShapeType="1"/>
                  </p:cNvSpPr>
                  <p:nvPr/>
                </p:nvSpPr>
                <p:spPr bwMode="auto">
                  <a:xfrm>
                    <a:off x="4151" y="1783"/>
                    <a:ext cx="279" cy="78"/>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zh-CN" altLang="en-US"/>
                  </a:p>
                </p:txBody>
              </p:sp>
              <p:sp>
                <p:nvSpPr>
                  <p:cNvPr id="240726" name="Line 86"/>
                  <p:cNvSpPr>
                    <a:spLocks noChangeShapeType="1"/>
                  </p:cNvSpPr>
                  <p:nvPr/>
                </p:nvSpPr>
                <p:spPr bwMode="auto">
                  <a:xfrm>
                    <a:off x="4151" y="1813"/>
                    <a:ext cx="279" cy="78"/>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zh-CN" altLang="en-US"/>
                  </a:p>
                </p:txBody>
              </p:sp>
              <p:sp>
                <p:nvSpPr>
                  <p:cNvPr id="240727" name="Freeform 87"/>
                  <p:cNvSpPr>
                    <a:spLocks/>
                  </p:cNvSpPr>
                  <p:nvPr/>
                </p:nvSpPr>
                <p:spPr bwMode="auto">
                  <a:xfrm>
                    <a:off x="4496" y="1899"/>
                    <a:ext cx="275" cy="117"/>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grpSp>
            <p:grpSp>
              <p:nvGrpSpPr>
                <p:cNvPr id="240728" name="Group 88"/>
                <p:cNvGrpSpPr>
                  <a:grpSpLocks/>
                </p:cNvGrpSpPr>
                <p:nvPr/>
              </p:nvGrpSpPr>
              <p:grpSpPr bwMode="auto">
                <a:xfrm>
                  <a:off x="4248" y="924"/>
                  <a:ext cx="908" cy="854"/>
                  <a:chOff x="4248" y="924"/>
                  <a:chExt cx="908" cy="854"/>
                </a:xfrm>
              </p:grpSpPr>
              <p:sp>
                <p:nvSpPr>
                  <p:cNvPr id="240729" name="Freeform 89"/>
                  <p:cNvSpPr>
                    <a:spLocks/>
                  </p:cNvSpPr>
                  <p:nvPr/>
                </p:nvSpPr>
                <p:spPr bwMode="auto">
                  <a:xfrm>
                    <a:off x="4317" y="1480"/>
                    <a:ext cx="707" cy="298"/>
                  </a:xfrm>
                  <a:custGeom>
                    <a:avLst/>
                    <a:gdLst>
                      <a:gd name="T0" fmla="*/ 0 w 707"/>
                      <a:gd name="T1" fmla="*/ 163 h 298"/>
                      <a:gd name="T2" fmla="*/ 303 w 707"/>
                      <a:gd name="T3" fmla="*/ 0 h 298"/>
                      <a:gd name="T4" fmla="*/ 707 w 707"/>
                      <a:gd name="T5" fmla="*/ 116 h 298"/>
                      <a:gd name="T6" fmla="*/ 707 w 707"/>
                      <a:gd name="T7" fmla="*/ 138 h 298"/>
                      <a:gd name="T8" fmla="*/ 417 w 707"/>
                      <a:gd name="T9" fmla="*/ 298 h 298"/>
                      <a:gd name="T10" fmla="*/ 0 w 707"/>
                      <a:gd name="T11" fmla="*/ 188 h 298"/>
                      <a:gd name="T12" fmla="*/ 0 w 707"/>
                      <a:gd name="T13" fmla="*/ 163 h 298"/>
                    </a:gdLst>
                    <a:ahLst/>
                    <a:cxnLst>
                      <a:cxn ang="0">
                        <a:pos x="T0" y="T1"/>
                      </a:cxn>
                      <a:cxn ang="0">
                        <a:pos x="T2" y="T3"/>
                      </a:cxn>
                      <a:cxn ang="0">
                        <a:pos x="T4" y="T5"/>
                      </a:cxn>
                      <a:cxn ang="0">
                        <a:pos x="T6" y="T7"/>
                      </a:cxn>
                      <a:cxn ang="0">
                        <a:pos x="T8" y="T9"/>
                      </a:cxn>
                      <a:cxn ang="0">
                        <a:pos x="T10" y="T11"/>
                      </a:cxn>
                      <a:cxn ang="0">
                        <a:pos x="T12" y="T13"/>
                      </a:cxn>
                    </a:cxnLst>
                    <a:rect l="0" t="0" r="r" b="b"/>
                    <a:pathLst>
                      <a:path w="707" h="298">
                        <a:moveTo>
                          <a:pt x="0" y="163"/>
                        </a:moveTo>
                        <a:lnTo>
                          <a:pt x="303" y="0"/>
                        </a:lnTo>
                        <a:lnTo>
                          <a:pt x="707" y="116"/>
                        </a:lnTo>
                        <a:lnTo>
                          <a:pt x="707" y="138"/>
                        </a:lnTo>
                        <a:lnTo>
                          <a:pt x="417" y="298"/>
                        </a:lnTo>
                        <a:lnTo>
                          <a:pt x="0" y="188"/>
                        </a:lnTo>
                        <a:lnTo>
                          <a:pt x="0" y="163"/>
                        </a:lnTo>
                        <a:close/>
                      </a:path>
                    </a:pathLst>
                  </a:custGeom>
                  <a:solidFill>
                    <a:srgbClr val="DDDDDD"/>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30" name="Freeform 90"/>
                  <p:cNvSpPr>
                    <a:spLocks/>
                  </p:cNvSpPr>
                  <p:nvPr/>
                </p:nvSpPr>
                <p:spPr bwMode="auto">
                  <a:xfrm>
                    <a:off x="4325" y="1486"/>
                    <a:ext cx="685" cy="264"/>
                  </a:xfrm>
                  <a:custGeom>
                    <a:avLst/>
                    <a:gdLst>
                      <a:gd name="T0" fmla="*/ 0 w 685"/>
                      <a:gd name="T1" fmla="*/ 158 h 264"/>
                      <a:gd name="T2" fmla="*/ 409 w 685"/>
                      <a:gd name="T3" fmla="*/ 264 h 264"/>
                      <a:gd name="T4" fmla="*/ 685 w 685"/>
                      <a:gd name="T5" fmla="*/ 110 h 264"/>
                      <a:gd name="T6" fmla="*/ 297 w 685"/>
                      <a:gd name="T7" fmla="*/ 0 h 264"/>
                      <a:gd name="T8" fmla="*/ 0 w 685"/>
                      <a:gd name="T9" fmla="*/ 158 h 264"/>
                    </a:gdLst>
                    <a:ahLst/>
                    <a:cxnLst>
                      <a:cxn ang="0">
                        <a:pos x="T0" y="T1"/>
                      </a:cxn>
                      <a:cxn ang="0">
                        <a:pos x="T2" y="T3"/>
                      </a:cxn>
                      <a:cxn ang="0">
                        <a:pos x="T4" y="T5"/>
                      </a:cxn>
                      <a:cxn ang="0">
                        <a:pos x="T6" y="T7"/>
                      </a:cxn>
                      <a:cxn ang="0">
                        <a:pos x="T8" y="T9"/>
                      </a:cxn>
                    </a:cxnLst>
                    <a:rect l="0" t="0" r="r" b="b"/>
                    <a:pathLst>
                      <a:path w="685" h="264">
                        <a:moveTo>
                          <a:pt x="0" y="158"/>
                        </a:moveTo>
                        <a:lnTo>
                          <a:pt x="409" y="264"/>
                        </a:lnTo>
                        <a:lnTo>
                          <a:pt x="685" y="110"/>
                        </a:lnTo>
                        <a:lnTo>
                          <a:pt x="297" y="0"/>
                        </a:lnTo>
                        <a:lnTo>
                          <a:pt x="0" y="158"/>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zh-CN" altLang="en-US"/>
                  </a:p>
                </p:txBody>
              </p:sp>
              <p:sp>
                <p:nvSpPr>
                  <p:cNvPr id="240731" name="Oval 91"/>
                  <p:cNvSpPr>
                    <a:spLocks noChangeArrowheads="1"/>
                  </p:cNvSpPr>
                  <p:nvPr/>
                </p:nvSpPr>
                <p:spPr bwMode="auto">
                  <a:xfrm>
                    <a:off x="4496" y="1551"/>
                    <a:ext cx="356" cy="143"/>
                  </a:xfrm>
                  <a:prstGeom prst="ellipse">
                    <a:avLst/>
                  </a:prstGeom>
                  <a:solidFill>
                    <a:srgbClr val="B2B2B2"/>
                  </a:solidFill>
                  <a:ln w="635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32" name="Freeform 92"/>
                  <p:cNvSpPr>
                    <a:spLocks/>
                  </p:cNvSpPr>
                  <p:nvPr/>
                </p:nvSpPr>
                <p:spPr bwMode="auto">
                  <a:xfrm>
                    <a:off x="4302" y="1557"/>
                    <a:ext cx="574" cy="160"/>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33" name="Freeform 93"/>
                  <p:cNvSpPr>
                    <a:spLocks noChangeAspect="1"/>
                  </p:cNvSpPr>
                  <p:nvPr/>
                </p:nvSpPr>
                <p:spPr bwMode="auto">
                  <a:xfrm>
                    <a:off x="4439" y="924"/>
                    <a:ext cx="717" cy="662"/>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34" name="Freeform 94"/>
                  <p:cNvSpPr>
                    <a:spLocks noChangeAspect="1"/>
                  </p:cNvSpPr>
                  <p:nvPr/>
                </p:nvSpPr>
                <p:spPr bwMode="auto">
                  <a:xfrm>
                    <a:off x="4886" y="1070"/>
                    <a:ext cx="144" cy="644"/>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35" name="Freeform 95"/>
                  <p:cNvSpPr>
                    <a:spLocks noChangeAspect="1"/>
                  </p:cNvSpPr>
                  <p:nvPr/>
                </p:nvSpPr>
                <p:spPr bwMode="auto">
                  <a:xfrm>
                    <a:off x="4248" y="931"/>
                    <a:ext cx="782" cy="219"/>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36" name="Freeform 96"/>
                  <p:cNvSpPr>
                    <a:spLocks noChangeAspect="1"/>
                  </p:cNvSpPr>
                  <p:nvPr/>
                </p:nvSpPr>
                <p:spPr bwMode="auto">
                  <a:xfrm>
                    <a:off x="4248" y="997"/>
                    <a:ext cx="639" cy="720"/>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37" name="Freeform 97"/>
                  <p:cNvSpPr>
                    <a:spLocks noChangeAspect="1"/>
                  </p:cNvSpPr>
                  <p:nvPr/>
                </p:nvSpPr>
                <p:spPr bwMode="auto">
                  <a:xfrm>
                    <a:off x="4298" y="1060"/>
                    <a:ext cx="540" cy="591"/>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38" name="Freeform 98"/>
                  <p:cNvSpPr>
                    <a:spLocks/>
                  </p:cNvSpPr>
                  <p:nvPr/>
                </p:nvSpPr>
                <p:spPr bwMode="auto">
                  <a:xfrm>
                    <a:off x="4331" y="1100"/>
                    <a:ext cx="473" cy="509"/>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zh-CN" altLang="en-US"/>
                  </a:p>
                </p:txBody>
              </p:sp>
              <p:sp>
                <p:nvSpPr>
                  <p:cNvPr id="240739" name="Line 99"/>
                  <p:cNvSpPr>
                    <a:spLocks noChangeShapeType="1"/>
                  </p:cNvSpPr>
                  <p:nvPr/>
                </p:nvSpPr>
                <p:spPr bwMode="auto">
                  <a:xfrm>
                    <a:off x="4372" y="1141"/>
                    <a:ext cx="0" cy="78"/>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40740" name="Group 100"/>
            <p:cNvGrpSpPr>
              <a:grpSpLocks/>
            </p:cNvGrpSpPr>
            <p:nvPr/>
          </p:nvGrpSpPr>
          <p:grpSpPr bwMode="auto">
            <a:xfrm>
              <a:off x="4164" y="3210"/>
              <a:ext cx="912" cy="832"/>
              <a:chOff x="566" y="2496"/>
              <a:chExt cx="1164" cy="1061"/>
            </a:xfrm>
          </p:grpSpPr>
          <p:grpSp>
            <p:nvGrpSpPr>
              <p:cNvPr id="240741" name="Group 101"/>
              <p:cNvGrpSpPr>
                <a:grpSpLocks/>
              </p:cNvGrpSpPr>
              <p:nvPr/>
            </p:nvGrpSpPr>
            <p:grpSpPr bwMode="auto">
              <a:xfrm>
                <a:off x="566" y="3245"/>
                <a:ext cx="827" cy="312"/>
                <a:chOff x="2039" y="1882"/>
                <a:chExt cx="954" cy="400"/>
              </a:xfrm>
            </p:grpSpPr>
            <p:sp>
              <p:nvSpPr>
                <p:cNvPr id="240742" name="Freeform 102"/>
                <p:cNvSpPr>
                  <a:spLocks/>
                </p:cNvSpPr>
                <p:nvPr/>
              </p:nvSpPr>
              <p:spPr bwMode="auto">
                <a:xfrm>
                  <a:off x="2039" y="1882"/>
                  <a:ext cx="954" cy="400"/>
                </a:xfrm>
                <a:custGeom>
                  <a:avLst/>
                  <a:gdLst>
                    <a:gd name="T0" fmla="*/ 872 w 872"/>
                    <a:gd name="T1" fmla="*/ 178 h 366"/>
                    <a:gd name="T2" fmla="*/ 872 w 872"/>
                    <a:gd name="T3" fmla="*/ 246 h 366"/>
                    <a:gd name="T4" fmla="*/ 682 w 872"/>
                    <a:gd name="T5" fmla="*/ 366 h 366"/>
                    <a:gd name="T6" fmla="*/ 0 w 872"/>
                    <a:gd name="T7" fmla="*/ 170 h 366"/>
                    <a:gd name="T8" fmla="*/ 0 w 872"/>
                    <a:gd name="T9" fmla="*/ 142 h 366"/>
                    <a:gd name="T10" fmla="*/ 230 w 872"/>
                    <a:gd name="T11" fmla="*/ 0 h 366"/>
                    <a:gd name="T12" fmla="*/ 872 w 872"/>
                    <a:gd name="T13" fmla="*/ 178 h 366"/>
                  </a:gdLst>
                  <a:ahLst/>
                  <a:cxnLst>
                    <a:cxn ang="0">
                      <a:pos x="T0" y="T1"/>
                    </a:cxn>
                    <a:cxn ang="0">
                      <a:pos x="T2" y="T3"/>
                    </a:cxn>
                    <a:cxn ang="0">
                      <a:pos x="T4" y="T5"/>
                    </a:cxn>
                    <a:cxn ang="0">
                      <a:pos x="T6" y="T7"/>
                    </a:cxn>
                    <a:cxn ang="0">
                      <a:pos x="T8" y="T9"/>
                    </a:cxn>
                    <a:cxn ang="0">
                      <a:pos x="T10" y="T11"/>
                    </a:cxn>
                    <a:cxn ang="0">
                      <a:pos x="T12" y="T13"/>
                    </a:cxn>
                  </a:cxnLst>
                  <a:rect l="0" t="0" r="r" b="b"/>
                  <a:pathLst>
                    <a:path w="872" h="366">
                      <a:moveTo>
                        <a:pt x="872" y="178"/>
                      </a:moveTo>
                      <a:lnTo>
                        <a:pt x="872" y="246"/>
                      </a:lnTo>
                      <a:lnTo>
                        <a:pt x="682" y="366"/>
                      </a:lnTo>
                      <a:lnTo>
                        <a:pt x="0" y="170"/>
                      </a:lnTo>
                      <a:lnTo>
                        <a:pt x="0" y="142"/>
                      </a:lnTo>
                      <a:lnTo>
                        <a:pt x="230" y="0"/>
                      </a:lnTo>
                      <a:lnTo>
                        <a:pt x="872" y="178"/>
                      </a:lnTo>
                      <a:close/>
                    </a:path>
                  </a:pathLst>
                </a:custGeom>
                <a:gradFill rotWithShape="0">
                  <a:gsLst>
                    <a:gs pos="0">
                      <a:srgbClr val="B2B2B2"/>
                    </a:gs>
                    <a:gs pos="100000">
                      <a:srgbClr val="B2B2B2">
                        <a:gamma/>
                        <a:tint val="34118"/>
                        <a:invGamma/>
                      </a:srgbClr>
                    </a:gs>
                  </a:gsLst>
                  <a:path path="rect">
                    <a:fillToRect l="100000" t="100000"/>
                  </a:path>
                </a:gradFill>
                <a:ln w="63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43" name="Freeform 103"/>
                <p:cNvSpPr>
                  <a:spLocks/>
                </p:cNvSpPr>
                <p:nvPr/>
              </p:nvSpPr>
              <p:spPr bwMode="auto">
                <a:xfrm>
                  <a:off x="2054" y="1890"/>
                  <a:ext cx="928" cy="355"/>
                </a:xfrm>
                <a:custGeom>
                  <a:avLst/>
                  <a:gdLst>
                    <a:gd name="T0" fmla="*/ 848 w 848"/>
                    <a:gd name="T1" fmla="*/ 174 h 324"/>
                    <a:gd name="T2" fmla="*/ 216 w 848"/>
                    <a:gd name="T3" fmla="*/ 0 h 324"/>
                    <a:gd name="T4" fmla="*/ 0 w 848"/>
                    <a:gd name="T5" fmla="*/ 134 h 324"/>
                    <a:gd name="T6" fmla="*/ 666 w 848"/>
                    <a:gd name="T7" fmla="*/ 324 h 324"/>
                    <a:gd name="T8" fmla="*/ 848 w 848"/>
                    <a:gd name="T9" fmla="*/ 174 h 324"/>
                  </a:gdLst>
                  <a:ahLst/>
                  <a:cxnLst>
                    <a:cxn ang="0">
                      <a:pos x="T0" y="T1"/>
                    </a:cxn>
                    <a:cxn ang="0">
                      <a:pos x="T2" y="T3"/>
                    </a:cxn>
                    <a:cxn ang="0">
                      <a:pos x="T4" y="T5"/>
                    </a:cxn>
                    <a:cxn ang="0">
                      <a:pos x="T6" y="T7"/>
                    </a:cxn>
                    <a:cxn ang="0">
                      <a:pos x="T8" y="T9"/>
                    </a:cxn>
                  </a:cxnLst>
                  <a:rect l="0" t="0" r="r" b="b"/>
                  <a:pathLst>
                    <a:path w="848" h="324">
                      <a:moveTo>
                        <a:pt x="848" y="174"/>
                      </a:moveTo>
                      <a:lnTo>
                        <a:pt x="216" y="0"/>
                      </a:lnTo>
                      <a:lnTo>
                        <a:pt x="0" y="134"/>
                      </a:lnTo>
                      <a:lnTo>
                        <a:pt x="666" y="324"/>
                      </a:lnTo>
                      <a:lnTo>
                        <a:pt x="848" y="174"/>
                      </a:lnTo>
                      <a:close/>
                    </a:path>
                  </a:pathLst>
                </a:custGeom>
                <a:solidFill>
                  <a:schemeClr val="bg1"/>
                </a:solidFill>
                <a:ln>
                  <a:noFill/>
                </a:ln>
                <a:effectLst/>
                <a:extLst>
                  <a:ext uri="{91240B29-F687-4F45-9708-019B960494DF}">
                    <a14:hiddenLine xmlns:a14="http://schemas.microsoft.com/office/drawing/2010/main" w="317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44" name="Freeform 104"/>
                <p:cNvSpPr>
                  <a:spLocks/>
                </p:cNvSpPr>
                <p:nvPr/>
              </p:nvSpPr>
              <p:spPr bwMode="auto">
                <a:xfrm>
                  <a:off x="2282" y="1910"/>
                  <a:ext cx="522" cy="151"/>
                </a:xfrm>
                <a:custGeom>
                  <a:avLst/>
                  <a:gdLst>
                    <a:gd name="T0" fmla="*/ 0 w 477"/>
                    <a:gd name="T1" fmla="*/ 12 h 138"/>
                    <a:gd name="T2" fmla="*/ 456 w 477"/>
                    <a:gd name="T3" fmla="*/ 138 h 138"/>
                    <a:gd name="T4" fmla="*/ 477 w 477"/>
                    <a:gd name="T5" fmla="*/ 125 h 138"/>
                    <a:gd name="T6" fmla="*/ 20 w 477"/>
                    <a:gd name="T7" fmla="*/ 0 h 138"/>
                  </a:gdLst>
                  <a:ahLst/>
                  <a:cxnLst>
                    <a:cxn ang="0">
                      <a:pos x="T0" y="T1"/>
                    </a:cxn>
                    <a:cxn ang="0">
                      <a:pos x="T2" y="T3"/>
                    </a:cxn>
                    <a:cxn ang="0">
                      <a:pos x="T4" y="T5"/>
                    </a:cxn>
                    <a:cxn ang="0">
                      <a:pos x="T6" y="T7"/>
                    </a:cxn>
                  </a:cxnLst>
                  <a:rect l="0" t="0" r="r" b="b"/>
                  <a:pathLst>
                    <a:path w="477" h="138">
                      <a:moveTo>
                        <a:pt x="0" y="12"/>
                      </a:moveTo>
                      <a:lnTo>
                        <a:pt x="456" y="138"/>
                      </a:lnTo>
                      <a:lnTo>
                        <a:pt x="477" y="125"/>
                      </a:lnTo>
                      <a:lnTo>
                        <a:pt x="2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45" name="Freeform 105"/>
                <p:cNvSpPr>
                  <a:spLocks/>
                </p:cNvSpPr>
                <p:nvPr/>
              </p:nvSpPr>
              <p:spPr bwMode="auto">
                <a:xfrm>
                  <a:off x="2132" y="1941"/>
                  <a:ext cx="543" cy="193"/>
                </a:xfrm>
                <a:custGeom>
                  <a:avLst/>
                  <a:gdLst>
                    <a:gd name="T0" fmla="*/ 0 w 496"/>
                    <a:gd name="T1" fmla="*/ 66 h 177"/>
                    <a:gd name="T2" fmla="*/ 21 w 496"/>
                    <a:gd name="T3" fmla="*/ 73 h 177"/>
                    <a:gd name="T4" fmla="*/ 45 w 496"/>
                    <a:gd name="T5" fmla="*/ 61 h 177"/>
                    <a:gd name="T6" fmla="*/ 60 w 496"/>
                    <a:gd name="T7" fmla="*/ 66 h 177"/>
                    <a:gd name="T8" fmla="*/ 45 w 496"/>
                    <a:gd name="T9" fmla="*/ 80 h 177"/>
                    <a:gd name="T10" fmla="*/ 344 w 496"/>
                    <a:gd name="T11" fmla="*/ 163 h 177"/>
                    <a:gd name="T12" fmla="*/ 360 w 496"/>
                    <a:gd name="T13" fmla="*/ 151 h 177"/>
                    <a:gd name="T14" fmla="*/ 386 w 496"/>
                    <a:gd name="T15" fmla="*/ 158 h 177"/>
                    <a:gd name="T16" fmla="*/ 370 w 496"/>
                    <a:gd name="T17" fmla="*/ 170 h 177"/>
                    <a:gd name="T18" fmla="*/ 396 w 496"/>
                    <a:gd name="T19" fmla="*/ 177 h 177"/>
                    <a:gd name="T20" fmla="*/ 496 w 496"/>
                    <a:gd name="T21" fmla="*/ 106 h 177"/>
                    <a:gd name="T22" fmla="*/ 111 w 496"/>
                    <a:gd name="T2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177">
                      <a:moveTo>
                        <a:pt x="0" y="66"/>
                      </a:moveTo>
                      <a:lnTo>
                        <a:pt x="21" y="73"/>
                      </a:lnTo>
                      <a:lnTo>
                        <a:pt x="45" y="61"/>
                      </a:lnTo>
                      <a:lnTo>
                        <a:pt x="60" y="66"/>
                      </a:lnTo>
                      <a:lnTo>
                        <a:pt x="45" y="80"/>
                      </a:lnTo>
                      <a:lnTo>
                        <a:pt x="344" y="163"/>
                      </a:lnTo>
                      <a:lnTo>
                        <a:pt x="360" y="151"/>
                      </a:lnTo>
                      <a:lnTo>
                        <a:pt x="386" y="158"/>
                      </a:lnTo>
                      <a:lnTo>
                        <a:pt x="370" y="170"/>
                      </a:lnTo>
                      <a:lnTo>
                        <a:pt x="396" y="177"/>
                      </a:lnTo>
                      <a:lnTo>
                        <a:pt x="496" y="106"/>
                      </a:lnTo>
                      <a:lnTo>
                        <a:pt x="111"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46" name="Freeform 106"/>
                <p:cNvSpPr>
                  <a:spLocks/>
                </p:cNvSpPr>
                <p:nvPr/>
              </p:nvSpPr>
              <p:spPr bwMode="auto">
                <a:xfrm>
                  <a:off x="2657" y="2066"/>
                  <a:ext cx="118" cy="48"/>
                </a:xfrm>
                <a:custGeom>
                  <a:avLst/>
                  <a:gdLst>
                    <a:gd name="T0" fmla="*/ 40 w 108"/>
                    <a:gd name="T1" fmla="*/ 0 h 44"/>
                    <a:gd name="T2" fmla="*/ 107 w 108"/>
                    <a:gd name="T3" fmla="*/ 17 h 44"/>
                    <a:gd name="T4" fmla="*/ 69 w 108"/>
                    <a:gd name="T5" fmla="*/ 43 h 44"/>
                    <a:gd name="T6" fmla="*/ 0 w 108"/>
                    <a:gd name="T7" fmla="*/ 25 h 44"/>
                    <a:gd name="T8" fmla="*/ 40 w 108"/>
                    <a:gd name="T9" fmla="*/ 0 h 44"/>
                  </a:gdLst>
                  <a:ahLst/>
                  <a:cxnLst>
                    <a:cxn ang="0">
                      <a:pos x="T0" y="T1"/>
                    </a:cxn>
                    <a:cxn ang="0">
                      <a:pos x="T2" y="T3"/>
                    </a:cxn>
                    <a:cxn ang="0">
                      <a:pos x="T4" y="T5"/>
                    </a:cxn>
                    <a:cxn ang="0">
                      <a:pos x="T6" y="T7"/>
                    </a:cxn>
                    <a:cxn ang="0">
                      <a:pos x="T8" y="T9"/>
                    </a:cxn>
                  </a:cxnLst>
                  <a:rect l="0" t="0" r="r" b="b"/>
                  <a:pathLst>
                    <a:path w="108" h="44">
                      <a:moveTo>
                        <a:pt x="40" y="0"/>
                      </a:moveTo>
                      <a:lnTo>
                        <a:pt x="107" y="17"/>
                      </a:lnTo>
                      <a:lnTo>
                        <a:pt x="69" y="43"/>
                      </a:lnTo>
                      <a:lnTo>
                        <a:pt x="0" y="25"/>
                      </a:lnTo>
                      <a:lnTo>
                        <a:pt x="4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47" name="Freeform 107"/>
                <p:cNvSpPr>
                  <a:spLocks/>
                </p:cNvSpPr>
                <p:nvPr/>
              </p:nvSpPr>
              <p:spPr bwMode="auto">
                <a:xfrm>
                  <a:off x="2590" y="2118"/>
                  <a:ext cx="106" cy="46"/>
                </a:xfrm>
                <a:custGeom>
                  <a:avLst/>
                  <a:gdLst>
                    <a:gd name="T0" fmla="*/ 21 w 97"/>
                    <a:gd name="T1" fmla="*/ 7 h 42"/>
                    <a:gd name="T2" fmla="*/ 46 w 97"/>
                    <a:gd name="T3" fmla="*/ 11 h 42"/>
                    <a:gd name="T4" fmla="*/ 60 w 97"/>
                    <a:gd name="T5" fmla="*/ 0 h 42"/>
                    <a:gd name="T6" fmla="*/ 84 w 97"/>
                    <a:gd name="T7" fmla="*/ 8 h 42"/>
                    <a:gd name="T8" fmla="*/ 72 w 97"/>
                    <a:gd name="T9" fmla="*/ 19 h 42"/>
                    <a:gd name="T10" fmla="*/ 96 w 97"/>
                    <a:gd name="T11" fmla="*/ 25 h 42"/>
                    <a:gd name="T12" fmla="*/ 77 w 97"/>
                    <a:gd name="T13" fmla="*/ 41 h 42"/>
                    <a:gd name="T14" fmla="*/ 0 w 97"/>
                    <a:gd name="T15" fmla="*/ 21 h 42"/>
                    <a:gd name="T16" fmla="*/ 21 w 97"/>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42">
                      <a:moveTo>
                        <a:pt x="21" y="7"/>
                      </a:moveTo>
                      <a:lnTo>
                        <a:pt x="46" y="11"/>
                      </a:lnTo>
                      <a:lnTo>
                        <a:pt x="60" y="0"/>
                      </a:lnTo>
                      <a:lnTo>
                        <a:pt x="84" y="8"/>
                      </a:lnTo>
                      <a:lnTo>
                        <a:pt x="72" y="19"/>
                      </a:lnTo>
                      <a:lnTo>
                        <a:pt x="96" y="25"/>
                      </a:lnTo>
                      <a:lnTo>
                        <a:pt x="77" y="41"/>
                      </a:lnTo>
                      <a:lnTo>
                        <a:pt x="0" y="21"/>
                      </a:lnTo>
                      <a:lnTo>
                        <a:pt x="21" y="7"/>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48" name="Freeform 108"/>
                <p:cNvSpPr>
                  <a:spLocks/>
                </p:cNvSpPr>
                <p:nvPr/>
              </p:nvSpPr>
              <p:spPr bwMode="auto">
                <a:xfrm>
                  <a:off x="2695" y="2087"/>
                  <a:ext cx="203" cy="107"/>
                </a:xfrm>
                <a:custGeom>
                  <a:avLst/>
                  <a:gdLst>
                    <a:gd name="T0" fmla="*/ 101 w 185"/>
                    <a:gd name="T1" fmla="*/ 0 h 97"/>
                    <a:gd name="T2" fmla="*/ 185 w 185"/>
                    <a:gd name="T3" fmla="*/ 22 h 97"/>
                    <a:gd name="T4" fmla="*/ 83 w 185"/>
                    <a:gd name="T5" fmla="*/ 97 h 97"/>
                    <a:gd name="T6" fmla="*/ 0 w 185"/>
                    <a:gd name="T7" fmla="*/ 74 h 97"/>
                    <a:gd name="T8" fmla="*/ 101 w 185"/>
                    <a:gd name="T9" fmla="*/ 0 h 97"/>
                  </a:gdLst>
                  <a:ahLst/>
                  <a:cxnLst>
                    <a:cxn ang="0">
                      <a:pos x="T0" y="T1"/>
                    </a:cxn>
                    <a:cxn ang="0">
                      <a:pos x="T2" y="T3"/>
                    </a:cxn>
                    <a:cxn ang="0">
                      <a:pos x="T4" y="T5"/>
                    </a:cxn>
                    <a:cxn ang="0">
                      <a:pos x="T6" y="T7"/>
                    </a:cxn>
                    <a:cxn ang="0">
                      <a:pos x="T8" y="T9"/>
                    </a:cxn>
                  </a:cxnLst>
                  <a:rect l="0" t="0" r="r" b="b"/>
                  <a:pathLst>
                    <a:path w="185" h="97">
                      <a:moveTo>
                        <a:pt x="101" y="0"/>
                      </a:moveTo>
                      <a:lnTo>
                        <a:pt x="185" y="22"/>
                      </a:lnTo>
                      <a:lnTo>
                        <a:pt x="83" y="97"/>
                      </a:lnTo>
                      <a:lnTo>
                        <a:pt x="0" y="74"/>
                      </a:lnTo>
                      <a:lnTo>
                        <a:pt x="101"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0749" name="Group 109"/>
              <p:cNvGrpSpPr>
                <a:grpSpLocks/>
              </p:cNvGrpSpPr>
              <p:nvPr/>
            </p:nvGrpSpPr>
            <p:grpSpPr bwMode="auto">
              <a:xfrm>
                <a:off x="816" y="2496"/>
                <a:ext cx="914" cy="893"/>
                <a:chOff x="4132" y="924"/>
                <a:chExt cx="1055" cy="1145"/>
              </a:xfrm>
            </p:grpSpPr>
            <p:grpSp>
              <p:nvGrpSpPr>
                <p:cNvPr id="240750" name="Group 110"/>
                <p:cNvGrpSpPr>
                  <a:grpSpLocks/>
                </p:cNvGrpSpPr>
                <p:nvPr/>
              </p:nvGrpSpPr>
              <p:grpSpPr bwMode="auto">
                <a:xfrm>
                  <a:off x="4132" y="1490"/>
                  <a:ext cx="1055" cy="579"/>
                  <a:chOff x="4132" y="1490"/>
                  <a:chExt cx="1055" cy="579"/>
                </a:xfrm>
              </p:grpSpPr>
              <p:sp>
                <p:nvSpPr>
                  <p:cNvPr id="240751" name="Freeform 111"/>
                  <p:cNvSpPr>
                    <a:spLocks noChangeAspect="1"/>
                  </p:cNvSpPr>
                  <p:nvPr/>
                </p:nvSpPr>
                <p:spPr bwMode="auto">
                  <a:xfrm>
                    <a:off x="4823" y="1647"/>
                    <a:ext cx="364" cy="422"/>
                  </a:xfrm>
                  <a:custGeom>
                    <a:avLst/>
                    <a:gdLst>
                      <a:gd name="T0" fmla="*/ 3 w 364"/>
                      <a:gd name="T1" fmla="*/ 212 h 422"/>
                      <a:gd name="T2" fmla="*/ 364 w 364"/>
                      <a:gd name="T3" fmla="*/ 0 h 422"/>
                      <a:gd name="T4" fmla="*/ 363 w 364"/>
                      <a:gd name="T5" fmla="*/ 191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3" y="191"/>
                        </a:lnTo>
                        <a:lnTo>
                          <a:pt x="0" y="422"/>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52" name="Freeform 112"/>
                  <p:cNvSpPr>
                    <a:spLocks noChangeAspect="1"/>
                  </p:cNvSpPr>
                  <p:nvPr/>
                </p:nvSpPr>
                <p:spPr bwMode="auto">
                  <a:xfrm>
                    <a:off x="4133" y="1490"/>
                    <a:ext cx="1054" cy="374"/>
                  </a:xfrm>
                  <a:custGeom>
                    <a:avLst/>
                    <a:gdLst>
                      <a:gd name="T0" fmla="*/ 691 w 1054"/>
                      <a:gd name="T1" fmla="*/ 374 h 374"/>
                      <a:gd name="T2" fmla="*/ 0 w 1054"/>
                      <a:gd name="T3" fmla="*/ 191 h 374"/>
                      <a:gd name="T4" fmla="*/ 363 w 1054"/>
                      <a:gd name="T5" fmla="*/ 0 h 374"/>
                      <a:gd name="T6" fmla="*/ 1054 w 1054"/>
                      <a:gd name="T7" fmla="*/ 157 h 374"/>
                      <a:gd name="T8" fmla="*/ 691 w 1054"/>
                      <a:gd name="T9" fmla="*/ 374 h 374"/>
                    </a:gdLst>
                    <a:ahLst/>
                    <a:cxnLst>
                      <a:cxn ang="0">
                        <a:pos x="T0" y="T1"/>
                      </a:cxn>
                      <a:cxn ang="0">
                        <a:pos x="T2" y="T3"/>
                      </a:cxn>
                      <a:cxn ang="0">
                        <a:pos x="T4" y="T5"/>
                      </a:cxn>
                      <a:cxn ang="0">
                        <a:pos x="T6" y="T7"/>
                      </a:cxn>
                      <a:cxn ang="0">
                        <a:pos x="T8" y="T9"/>
                      </a:cxn>
                    </a:cxnLst>
                    <a:rect l="0" t="0" r="r" b="b"/>
                    <a:pathLst>
                      <a:path w="1054" h="374">
                        <a:moveTo>
                          <a:pt x="691" y="374"/>
                        </a:moveTo>
                        <a:lnTo>
                          <a:pt x="0" y="191"/>
                        </a:lnTo>
                        <a:lnTo>
                          <a:pt x="363" y="0"/>
                        </a:lnTo>
                        <a:lnTo>
                          <a:pt x="1054" y="157"/>
                        </a:lnTo>
                        <a:lnTo>
                          <a:pt x="691" y="37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53" name="Freeform 113"/>
                  <p:cNvSpPr>
                    <a:spLocks noChangeAspect="1"/>
                  </p:cNvSpPr>
                  <p:nvPr/>
                </p:nvSpPr>
                <p:spPr bwMode="auto">
                  <a:xfrm>
                    <a:off x="4132" y="1679"/>
                    <a:ext cx="691" cy="390"/>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54" name="Freeform 114"/>
                  <p:cNvSpPr>
                    <a:spLocks noChangeAspect="1"/>
                  </p:cNvSpPr>
                  <p:nvPr/>
                </p:nvSpPr>
                <p:spPr bwMode="auto">
                  <a:xfrm>
                    <a:off x="4494" y="1817"/>
                    <a:ext cx="271" cy="189"/>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55" name="Freeform 115"/>
                  <p:cNvSpPr>
                    <a:spLocks noChangeAspect="1" noChangeArrowheads="1"/>
                  </p:cNvSpPr>
                  <p:nvPr/>
                </p:nvSpPr>
                <p:spPr bwMode="auto">
                  <a:xfrm>
                    <a:off x="4500" y="1887"/>
                    <a:ext cx="261" cy="69"/>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6350">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56" name="Freeform 116"/>
                  <p:cNvSpPr>
                    <a:spLocks/>
                  </p:cNvSpPr>
                  <p:nvPr/>
                </p:nvSpPr>
                <p:spPr bwMode="auto">
                  <a:xfrm>
                    <a:off x="4493" y="1815"/>
                    <a:ext cx="270" cy="116"/>
                  </a:xfrm>
                  <a:custGeom>
                    <a:avLst/>
                    <a:gdLst>
                      <a:gd name="T0" fmla="*/ 0 w 270"/>
                      <a:gd name="T1" fmla="*/ 116 h 116"/>
                      <a:gd name="T2" fmla="*/ 1 w 270"/>
                      <a:gd name="T3" fmla="*/ 0 h 116"/>
                      <a:gd name="T4" fmla="*/ 270 w 270"/>
                      <a:gd name="T5" fmla="*/ 75 h 116"/>
                    </a:gdLst>
                    <a:ahLst/>
                    <a:cxnLst>
                      <a:cxn ang="0">
                        <a:pos x="T0" y="T1"/>
                      </a:cxn>
                      <a:cxn ang="0">
                        <a:pos x="T2" y="T3"/>
                      </a:cxn>
                      <a:cxn ang="0">
                        <a:pos x="T4" y="T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57" name="Line 117"/>
                  <p:cNvSpPr>
                    <a:spLocks noChangeShapeType="1"/>
                  </p:cNvSpPr>
                  <p:nvPr/>
                </p:nvSpPr>
                <p:spPr bwMode="auto">
                  <a:xfrm>
                    <a:off x="4518" y="1854"/>
                    <a:ext cx="211" cy="54"/>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58" name="Line 118"/>
                  <p:cNvSpPr>
                    <a:spLocks noChangeShapeType="1"/>
                  </p:cNvSpPr>
                  <p:nvPr/>
                </p:nvSpPr>
                <p:spPr bwMode="auto">
                  <a:xfrm>
                    <a:off x="4697" y="1962"/>
                    <a:ext cx="41" cy="9"/>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759" name="Freeform 119"/>
                  <p:cNvSpPr>
                    <a:spLocks/>
                  </p:cNvSpPr>
                  <p:nvPr/>
                </p:nvSpPr>
                <p:spPr bwMode="auto">
                  <a:xfrm>
                    <a:off x="4584" y="1869"/>
                    <a:ext cx="64" cy="35"/>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zh-CN" altLang="en-US"/>
                  </a:p>
                </p:txBody>
              </p:sp>
              <p:sp>
                <p:nvSpPr>
                  <p:cNvPr id="240760" name="Line 120"/>
                  <p:cNvSpPr>
                    <a:spLocks noChangeShapeType="1"/>
                  </p:cNvSpPr>
                  <p:nvPr/>
                </p:nvSpPr>
                <p:spPr bwMode="auto">
                  <a:xfrm>
                    <a:off x="4151" y="1751"/>
                    <a:ext cx="279" cy="78"/>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zh-CN" altLang="en-US"/>
                  </a:p>
                </p:txBody>
              </p:sp>
              <p:sp>
                <p:nvSpPr>
                  <p:cNvPr id="240761" name="Line 121"/>
                  <p:cNvSpPr>
                    <a:spLocks noChangeShapeType="1"/>
                  </p:cNvSpPr>
                  <p:nvPr/>
                </p:nvSpPr>
                <p:spPr bwMode="auto">
                  <a:xfrm>
                    <a:off x="4151" y="1783"/>
                    <a:ext cx="279" cy="78"/>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zh-CN" altLang="en-US"/>
                  </a:p>
                </p:txBody>
              </p:sp>
              <p:sp>
                <p:nvSpPr>
                  <p:cNvPr id="240762" name="Line 122"/>
                  <p:cNvSpPr>
                    <a:spLocks noChangeShapeType="1"/>
                  </p:cNvSpPr>
                  <p:nvPr/>
                </p:nvSpPr>
                <p:spPr bwMode="auto">
                  <a:xfrm>
                    <a:off x="4151" y="1813"/>
                    <a:ext cx="279" cy="78"/>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zh-CN" altLang="en-US"/>
                  </a:p>
                </p:txBody>
              </p:sp>
              <p:sp>
                <p:nvSpPr>
                  <p:cNvPr id="240763" name="Freeform 123"/>
                  <p:cNvSpPr>
                    <a:spLocks/>
                  </p:cNvSpPr>
                  <p:nvPr/>
                </p:nvSpPr>
                <p:spPr bwMode="auto">
                  <a:xfrm>
                    <a:off x="4496" y="1899"/>
                    <a:ext cx="275" cy="117"/>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grpSp>
            <p:grpSp>
              <p:nvGrpSpPr>
                <p:cNvPr id="240764" name="Group 124"/>
                <p:cNvGrpSpPr>
                  <a:grpSpLocks/>
                </p:cNvGrpSpPr>
                <p:nvPr/>
              </p:nvGrpSpPr>
              <p:grpSpPr bwMode="auto">
                <a:xfrm>
                  <a:off x="4248" y="924"/>
                  <a:ext cx="908" cy="854"/>
                  <a:chOff x="4248" y="924"/>
                  <a:chExt cx="908" cy="854"/>
                </a:xfrm>
              </p:grpSpPr>
              <p:sp>
                <p:nvSpPr>
                  <p:cNvPr id="240765" name="Freeform 125"/>
                  <p:cNvSpPr>
                    <a:spLocks/>
                  </p:cNvSpPr>
                  <p:nvPr/>
                </p:nvSpPr>
                <p:spPr bwMode="auto">
                  <a:xfrm>
                    <a:off x="4317" y="1480"/>
                    <a:ext cx="707" cy="298"/>
                  </a:xfrm>
                  <a:custGeom>
                    <a:avLst/>
                    <a:gdLst>
                      <a:gd name="T0" fmla="*/ 0 w 707"/>
                      <a:gd name="T1" fmla="*/ 163 h 298"/>
                      <a:gd name="T2" fmla="*/ 303 w 707"/>
                      <a:gd name="T3" fmla="*/ 0 h 298"/>
                      <a:gd name="T4" fmla="*/ 707 w 707"/>
                      <a:gd name="T5" fmla="*/ 116 h 298"/>
                      <a:gd name="T6" fmla="*/ 707 w 707"/>
                      <a:gd name="T7" fmla="*/ 138 h 298"/>
                      <a:gd name="T8" fmla="*/ 417 w 707"/>
                      <a:gd name="T9" fmla="*/ 298 h 298"/>
                      <a:gd name="T10" fmla="*/ 0 w 707"/>
                      <a:gd name="T11" fmla="*/ 188 h 298"/>
                      <a:gd name="T12" fmla="*/ 0 w 707"/>
                      <a:gd name="T13" fmla="*/ 163 h 298"/>
                    </a:gdLst>
                    <a:ahLst/>
                    <a:cxnLst>
                      <a:cxn ang="0">
                        <a:pos x="T0" y="T1"/>
                      </a:cxn>
                      <a:cxn ang="0">
                        <a:pos x="T2" y="T3"/>
                      </a:cxn>
                      <a:cxn ang="0">
                        <a:pos x="T4" y="T5"/>
                      </a:cxn>
                      <a:cxn ang="0">
                        <a:pos x="T6" y="T7"/>
                      </a:cxn>
                      <a:cxn ang="0">
                        <a:pos x="T8" y="T9"/>
                      </a:cxn>
                      <a:cxn ang="0">
                        <a:pos x="T10" y="T11"/>
                      </a:cxn>
                      <a:cxn ang="0">
                        <a:pos x="T12" y="T13"/>
                      </a:cxn>
                    </a:cxnLst>
                    <a:rect l="0" t="0" r="r" b="b"/>
                    <a:pathLst>
                      <a:path w="707" h="298">
                        <a:moveTo>
                          <a:pt x="0" y="163"/>
                        </a:moveTo>
                        <a:lnTo>
                          <a:pt x="303" y="0"/>
                        </a:lnTo>
                        <a:lnTo>
                          <a:pt x="707" y="116"/>
                        </a:lnTo>
                        <a:lnTo>
                          <a:pt x="707" y="138"/>
                        </a:lnTo>
                        <a:lnTo>
                          <a:pt x="417" y="298"/>
                        </a:lnTo>
                        <a:lnTo>
                          <a:pt x="0" y="188"/>
                        </a:lnTo>
                        <a:lnTo>
                          <a:pt x="0" y="163"/>
                        </a:lnTo>
                        <a:close/>
                      </a:path>
                    </a:pathLst>
                  </a:custGeom>
                  <a:solidFill>
                    <a:srgbClr val="DDDDDD"/>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66" name="Freeform 126"/>
                  <p:cNvSpPr>
                    <a:spLocks/>
                  </p:cNvSpPr>
                  <p:nvPr/>
                </p:nvSpPr>
                <p:spPr bwMode="auto">
                  <a:xfrm>
                    <a:off x="4325" y="1486"/>
                    <a:ext cx="685" cy="264"/>
                  </a:xfrm>
                  <a:custGeom>
                    <a:avLst/>
                    <a:gdLst>
                      <a:gd name="T0" fmla="*/ 0 w 685"/>
                      <a:gd name="T1" fmla="*/ 158 h 264"/>
                      <a:gd name="T2" fmla="*/ 409 w 685"/>
                      <a:gd name="T3" fmla="*/ 264 h 264"/>
                      <a:gd name="T4" fmla="*/ 685 w 685"/>
                      <a:gd name="T5" fmla="*/ 110 h 264"/>
                      <a:gd name="T6" fmla="*/ 297 w 685"/>
                      <a:gd name="T7" fmla="*/ 0 h 264"/>
                      <a:gd name="T8" fmla="*/ 0 w 685"/>
                      <a:gd name="T9" fmla="*/ 158 h 264"/>
                    </a:gdLst>
                    <a:ahLst/>
                    <a:cxnLst>
                      <a:cxn ang="0">
                        <a:pos x="T0" y="T1"/>
                      </a:cxn>
                      <a:cxn ang="0">
                        <a:pos x="T2" y="T3"/>
                      </a:cxn>
                      <a:cxn ang="0">
                        <a:pos x="T4" y="T5"/>
                      </a:cxn>
                      <a:cxn ang="0">
                        <a:pos x="T6" y="T7"/>
                      </a:cxn>
                      <a:cxn ang="0">
                        <a:pos x="T8" y="T9"/>
                      </a:cxn>
                    </a:cxnLst>
                    <a:rect l="0" t="0" r="r" b="b"/>
                    <a:pathLst>
                      <a:path w="685" h="264">
                        <a:moveTo>
                          <a:pt x="0" y="158"/>
                        </a:moveTo>
                        <a:lnTo>
                          <a:pt x="409" y="264"/>
                        </a:lnTo>
                        <a:lnTo>
                          <a:pt x="685" y="110"/>
                        </a:lnTo>
                        <a:lnTo>
                          <a:pt x="297" y="0"/>
                        </a:lnTo>
                        <a:lnTo>
                          <a:pt x="0" y="158"/>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zh-CN" altLang="en-US"/>
                  </a:p>
                </p:txBody>
              </p:sp>
              <p:sp>
                <p:nvSpPr>
                  <p:cNvPr id="240767" name="Oval 127"/>
                  <p:cNvSpPr>
                    <a:spLocks noChangeArrowheads="1"/>
                  </p:cNvSpPr>
                  <p:nvPr/>
                </p:nvSpPr>
                <p:spPr bwMode="auto">
                  <a:xfrm>
                    <a:off x="4496" y="1551"/>
                    <a:ext cx="356" cy="143"/>
                  </a:xfrm>
                  <a:prstGeom prst="ellipse">
                    <a:avLst/>
                  </a:prstGeom>
                  <a:solidFill>
                    <a:srgbClr val="B2B2B2"/>
                  </a:solidFill>
                  <a:ln w="635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68" name="Freeform 128"/>
                  <p:cNvSpPr>
                    <a:spLocks/>
                  </p:cNvSpPr>
                  <p:nvPr/>
                </p:nvSpPr>
                <p:spPr bwMode="auto">
                  <a:xfrm>
                    <a:off x="4302" y="1557"/>
                    <a:ext cx="574" cy="160"/>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69" name="Freeform 129"/>
                  <p:cNvSpPr>
                    <a:spLocks noChangeAspect="1"/>
                  </p:cNvSpPr>
                  <p:nvPr/>
                </p:nvSpPr>
                <p:spPr bwMode="auto">
                  <a:xfrm>
                    <a:off x="4439" y="924"/>
                    <a:ext cx="717" cy="662"/>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70" name="Freeform 130"/>
                  <p:cNvSpPr>
                    <a:spLocks noChangeAspect="1"/>
                  </p:cNvSpPr>
                  <p:nvPr/>
                </p:nvSpPr>
                <p:spPr bwMode="auto">
                  <a:xfrm>
                    <a:off x="4886" y="1070"/>
                    <a:ext cx="144" cy="644"/>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71" name="Freeform 131"/>
                  <p:cNvSpPr>
                    <a:spLocks noChangeAspect="1"/>
                  </p:cNvSpPr>
                  <p:nvPr/>
                </p:nvSpPr>
                <p:spPr bwMode="auto">
                  <a:xfrm>
                    <a:off x="4248" y="931"/>
                    <a:ext cx="782" cy="219"/>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72" name="Freeform 132"/>
                  <p:cNvSpPr>
                    <a:spLocks noChangeAspect="1"/>
                  </p:cNvSpPr>
                  <p:nvPr/>
                </p:nvSpPr>
                <p:spPr bwMode="auto">
                  <a:xfrm>
                    <a:off x="4248" y="997"/>
                    <a:ext cx="639" cy="720"/>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73" name="Freeform 133"/>
                  <p:cNvSpPr>
                    <a:spLocks noChangeAspect="1"/>
                  </p:cNvSpPr>
                  <p:nvPr/>
                </p:nvSpPr>
                <p:spPr bwMode="auto">
                  <a:xfrm>
                    <a:off x="4298" y="1060"/>
                    <a:ext cx="540" cy="591"/>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74" name="Freeform 134"/>
                  <p:cNvSpPr>
                    <a:spLocks/>
                  </p:cNvSpPr>
                  <p:nvPr/>
                </p:nvSpPr>
                <p:spPr bwMode="auto">
                  <a:xfrm>
                    <a:off x="4331" y="1100"/>
                    <a:ext cx="473" cy="509"/>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zh-CN" altLang="en-US"/>
                  </a:p>
                </p:txBody>
              </p:sp>
              <p:sp>
                <p:nvSpPr>
                  <p:cNvPr id="240775" name="Line 135"/>
                  <p:cNvSpPr>
                    <a:spLocks noChangeShapeType="1"/>
                  </p:cNvSpPr>
                  <p:nvPr/>
                </p:nvSpPr>
                <p:spPr bwMode="auto">
                  <a:xfrm>
                    <a:off x="4372" y="1141"/>
                    <a:ext cx="0" cy="78"/>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240776" name="Line 136"/>
            <p:cNvSpPr>
              <a:spLocks noChangeShapeType="1"/>
            </p:cNvSpPr>
            <p:nvPr/>
          </p:nvSpPr>
          <p:spPr bwMode="auto">
            <a:xfrm>
              <a:off x="3790" y="1642"/>
              <a:ext cx="960" cy="240"/>
            </a:xfrm>
            <a:prstGeom prst="line">
              <a:avLst/>
            </a:prstGeom>
            <a:noFill/>
            <a:ln w="5715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0777" name="Group 137"/>
            <p:cNvGrpSpPr>
              <a:grpSpLocks/>
            </p:cNvGrpSpPr>
            <p:nvPr/>
          </p:nvGrpSpPr>
          <p:grpSpPr bwMode="auto">
            <a:xfrm>
              <a:off x="4558" y="1162"/>
              <a:ext cx="549" cy="887"/>
              <a:chOff x="752" y="760"/>
              <a:chExt cx="626" cy="1012"/>
            </a:xfrm>
          </p:grpSpPr>
          <p:sp>
            <p:nvSpPr>
              <p:cNvPr id="240778" name="Freeform 138"/>
              <p:cNvSpPr>
                <a:spLocks/>
              </p:cNvSpPr>
              <p:nvPr/>
            </p:nvSpPr>
            <p:spPr bwMode="auto">
              <a:xfrm>
                <a:off x="754" y="760"/>
                <a:ext cx="623" cy="217"/>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79" name="Freeform 139"/>
              <p:cNvSpPr>
                <a:spLocks/>
              </p:cNvSpPr>
              <p:nvPr/>
            </p:nvSpPr>
            <p:spPr bwMode="auto">
              <a:xfrm>
                <a:off x="764" y="1513"/>
                <a:ext cx="604" cy="259"/>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80" name="Freeform 140"/>
              <p:cNvSpPr>
                <a:spLocks/>
              </p:cNvSpPr>
              <p:nvPr/>
            </p:nvSpPr>
            <p:spPr bwMode="auto">
              <a:xfrm>
                <a:off x="1026" y="820"/>
                <a:ext cx="352" cy="927"/>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81" name="Freeform 141"/>
              <p:cNvSpPr>
                <a:spLocks/>
              </p:cNvSpPr>
              <p:nvPr/>
            </p:nvSpPr>
            <p:spPr bwMode="auto">
              <a:xfrm>
                <a:off x="752" y="908"/>
                <a:ext cx="278" cy="834"/>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82" name="Line 142"/>
              <p:cNvSpPr>
                <a:spLocks noChangeShapeType="1"/>
              </p:cNvSpPr>
              <p:nvPr/>
            </p:nvSpPr>
            <p:spPr bwMode="auto">
              <a:xfrm>
                <a:off x="791" y="1610"/>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83" name="Oval 143"/>
              <p:cNvSpPr>
                <a:spLocks noChangeArrowheads="1"/>
              </p:cNvSpPr>
              <p:nvPr/>
            </p:nvSpPr>
            <p:spPr bwMode="auto">
              <a:xfrm>
                <a:off x="784" y="949"/>
                <a:ext cx="31" cy="17"/>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84" name="Line 144"/>
              <p:cNvSpPr>
                <a:spLocks noChangeShapeType="1"/>
              </p:cNvSpPr>
              <p:nvPr/>
            </p:nvSpPr>
            <p:spPr bwMode="auto">
              <a:xfrm>
                <a:off x="791" y="1572"/>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85" name="Line 145"/>
              <p:cNvSpPr>
                <a:spLocks noChangeShapeType="1"/>
              </p:cNvSpPr>
              <p:nvPr/>
            </p:nvSpPr>
            <p:spPr bwMode="auto">
              <a:xfrm>
                <a:off x="791" y="1534"/>
                <a:ext cx="192"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86" name="Line 146"/>
              <p:cNvSpPr>
                <a:spLocks noChangeShapeType="1"/>
              </p:cNvSpPr>
              <p:nvPr/>
            </p:nvSpPr>
            <p:spPr bwMode="auto">
              <a:xfrm>
                <a:off x="791" y="1497"/>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87" name="Line 147"/>
              <p:cNvSpPr>
                <a:spLocks noChangeShapeType="1"/>
              </p:cNvSpPr>
              <p:nvPr/>
            </p:nvSpPr>
            <p:spPr bwMode="auto">
              <a:xfrm>
                <a:off x="791" y="1458"/>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zh-CN" altLang="en-US"/>
              </a:p>
            </p:txBody>
          </p:sp>
          <p:sp>
            <p:nvSpPr>
              <p:cNvPr id="240788" name="Freeform 148"/>
              <p:cNvSpPr>
                <a:spLocks/>
              </p:cNvSpPr>
              <p:nvPr/>
            </p:nvSpPr>
            <p:spPr bwMode="auto">
              <a:xfrm>
                <a:off x="794" y="1094"/>
                <a:ext cx="190" cy="355"/>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89" name="Freeform 149"/>
              <p:cNvSpPr>
                <a:spLocks/>
              </p:cNvSpPr>
              <p:nvPr/>
            </p:nvSpPr>
            <p:spPr bwMode="auto">
              <a:xfrm>
                <a:off x="774" y="1024"/>
                <a:ext cx="218" cy="618"/>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90" name="Freeform 150"/>
              <p:cNvSpPr>
                <a:spLocks/>
              </p:cNvSpPr>
              <p:nvPr/>
            </p:nvSpPr>
            <p:spPr bwMode="auto">
              <a:xfrm>
                <a:off x="788" y="1047"/>
                <a:ext cx="194" cy="352"/>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91" name="Line 151"/>
              <p:cNvSpPr>
                <a:spLocks noChangeShapeType="1"/>
              </p:cNvSpPr>
              <p:nvPr/>
            </p:nvSpPr>
            <p:spPr bwMode="auto">
              <a:xfrm>
                <a:off x="789" y="1128"/>
                <a:ext cx="187"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92" name="Line 152"/>
              <p:cNvSpPr>
                <a:spLocks noChangeShapeType="1"/>
              </p:cNvSpPr>
              <p:nvPr/>
            </p:nvSpPr>
            <p:spPr bwMode="auto">
              <a:xfrm>
                <a:off x="789" y="1203"/>
                <a:ext cx="189"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93" name="Line 153"/>
              <p:cNvSpPr>
                <a:spLocks noChangeShapeType="1"/>
              </p:cNvSpPr>
              <p:nvPr/>
            </p:nvSpPr>
            <p:spPr bwMode="auto">
              <a:xfrm>
                <a:off x="789" y="1296"/>
                <a:ext cx="180"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94" name="Freeform 154"/>
              <p:cNvSpPr>
                <a:spLocks/>
              </p:cNvSpPr>
              <p:nvPr/>
            </p:nvSpPr>
            <p:spPr bwMode="auto">
              <a:xfrm>
                <a:off x="845" y="1091"/>
                <a:ext cx="74" cy="40"/>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95" name="Line 155"/>
              <p:cNvSpPr>
                <a:spLocks noChangeShapeType="1"/>
              </p:cNvSpPr>
              <p:nvPr/>
            </p:nvSpPr>
            <p:spPr bwMode="auto">
              <a:xfrm>
                <a:off x="816" y="1097"/>
                <a:ext cx="138"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96" name="Freeform 156"/>
              <p:cNvSpPr>
                <a:spLocks/>
              </p:cNvSpPr>
              <p:nvPr/>
            </p:nvSpPr>
            <p:spPr bwMode="auto">
              <a:xfrm>
                <a:off x="802" y="1234"/>
                <a:ext cx="167" cy="75"/>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97" name="Freeform 157"/>
              <p:cNvSpPr>
                <a:spLocks/>
              </p:cNvSpPr>
              <p:nvPr/>
            </p:nvSpPr>
            <p:spPr bwMode="auto">
              <a:xfrm>
                <a:off x="802" y="1327"/>
                <a:ext cx="167" cy="83"/>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98" name="Freeform 158"/>
              <p:cNvSpPr>
                <a:spLocks/>
              </p:cNvSpPr>
              <p:nvPr/>
            </p:nvSpPr>
            <p:spPr bwMode="auto">
              <a:xfrm>
                <a:off x="799" y="1150"/>
                <a:ext cx="170" cy="7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799" name="Line 159"/>
              <p:cNvSpPr>
                <a:spLocks noChangeShapeType="1"/>
              </p:cNvSpPr>
              <p:nvPr/>
            </p:nvSpPr>
            <p:spPr bwMode="auto">
              <a:xfrm flipH="1" flipV="1">
                <a:off x="921" y="1197"/>
                <a:ext cx="33" cy="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800" name="Line 160"/>
              <p:cNvSpPr>
                <a:spLocks noChangeShapeType="1"/>
              </p:cNvSpPr>
              <p:nvPr/>
            </p:nvSpPr>
            <p:spPr bwMode="auto">
              <a:xfrm flipH="1" flipV="1">
                <a:off x="921" y="1279"/>
                <a:ext cx="33" cy="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801" name="Line 161"/>
              <p:cNvSpPr>
                <a:spLocks noChangeShapeType="1"/>
              </p:cNvSpPr>
              <p:nvPr/>
            </p:nvSpPr>
            <p:spPr bwMode="auto">
              <a:xfrm flipH="1" flipV="1">
                <a:off x="921" y="1378"/>
                <a:ext cx="33" cy="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grpSp>
        <p:grpSp>
          <p:nvGrpSpPr>
            <p:cNvPr id="240802" name="Group 162"/>
            <p:cNvGrpSpPr>
              <a:grpSpLocks/>
            </p:cNvGrpSpPr>
            <p:nvPr/>
          </p:nvGrpSpPr>
          <p:grpSpPr bwMode="auto">
            <a:xfrm>
              <a:off x="3694" y="922"/>
              <a:ext cx="549" cy="887"/>
              <a:chOff x="752" y="760"/>
              <a:chExt cx="626" cy="1012"/>
            </a:xfrm>
          </p:grpSpPr>
          <p:sp>
            <p:nvSpPr>
              <p:cNvPr id="240803" name="Freeform 163"/>
              <p:cNvSpPr>
                <a:spLocks/>
              </p:cNvSpPr>
              <p:nvPr/>
            </p:nvSpPr>
            <p:spPr bwMode="auto">
              <a:xfrm>
                <a:off x="754" y="760"/>
                <a:ext cx="623" cy="217"/>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04" name="Freeform 164"/>
              <p:cNvSpPr>
                <a:spLocks/>
              </p:cNvSpPr>
              <p:nvPr/>
            </p:nvSpPr>
            <p:spPr bwMode="auto">
              <a:xfrm>
                <a:off x="764" y="1513"/>
                <a:ext cx="604" cy="259"/>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05" name="Freeform 165"/>
              <p:cNvSpPr>
                <a:spLocks/>
              </p:cNvSpPr>
              <p:nvPr/>
            </p:nvSpPr>
            <p:spPr bwMode="auto">
              <a:xfrm>
                <a:off x="1026" y="820"/>
                <a:ext cx="352" cy="927"/>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06" name="Freeform 166"/>
              <p:cNvSpPr>
                <a:spLocks/>
              </p:cNvSpPr>
              <p:nvPr/>
            </p:nvSpPr>
            <p:spPr bwMode="auto">
              <a:xfrm>
                <a:off x="752" y="908"/>
                <a:ext cx="278" cy="834"/>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07" name="Line 167"/>
              <p:cNvSpPr>
                <a:spLocks noChangeShapeType="1"/>
              </p:cNvSpPr>
              <p:nvPr/>
            </p:nvSpPr>
            <p:spPr bwMode="auto">
              <a:xfrm>
                <a:off x="791" y="1610"/>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08" name="Oval 168"/>
              <p:cNvSpPr>
                <a:spLocks noChangeArrowheads="1"/>
              </p:cNvSpPr>
              <p:nvPr/>
            </p:nvSpPr>
            <p:spPr bwMode="auto">
              <a:xfrm>
                <a:off x="784" y="949"/>
                <a:ext cx="31" cy="17"/>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09" name="Line 169"/>
              <p:cNvSpPr>
                <a:spLocks noChangeShapeType="1"/>
              </p:cNvSpPr>
              <p:nvPr/>
            </p:nvSpPr>
            <p:spPr bwMode="auto">
              <a:xfrm>
                <a:off x="791" y="1572"/>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10" name="Line 170"/>
              <p:cNvSpPr>
                <a:spLocks noChangeShapeType="1"/>
              </p:cNvSpPr>
              <p:nvPr/>
            </p:nvSpPr>
            <p:spPr bwMode="auto">
              <a:xfrm>
                <a:off x="791" y="1534"/>
                <a:ext cx="192"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11" name="Line 171"/>
              <p:cNvSpPr>
                <a:spLocks noChangeShapeType="1"/>
              </p:cNvSpPr>
              <p:nvPr/>
            </p:nvSpPr>
            <p:spPr bwMode="auto">
              <a:xfrm>
                <a:off x="791" y="1497"/>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12" name="Line 172"/>
              <p:cNvSpPr>
                <a:spLocks noChangeShapeType="1"/>
              </p:cNvSpPr>
              <p:nvPr/>
            </p:nvSpPr>
            <p:spPr bwMode="auto">
              <a:xfrm>
                <a:off x="791" y="1458"/>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zh-CN" altLang="en-US"/>
              </a:p>
            </p:txBody>
          </p:sp>
          <p:sp>
            <p:nvSpPr>
              <p:cNvPr id="240813" name="Freeform 173"/>
              <p:cNvSpPr>
                <a:spLocks/>
              </p:cNvSpPr>
              <p:nvPr/>
            </p:nvSpPr>
            <p:spPr bwMode="auto">
              <a:xfrm>
                <a:off x="794" y="1094"/>
                <a:ext cx="190" cy="355"/>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14" name="Freeform 174"/>
              <p:cNvSpPr>
                <a:spLocks/>
              </p:cNvSpPr>
              <p:nvPr/>
            </p:nvSpPr>
            <p:spPr bwMode="auto">
              <a:xfrm>
                <a:off x="774" y="1024"/>
                <a:ext cx="218" cy="618"/>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15" name="Freeform 175"/>
              <p:cNvSpPr>
                <a:spLocks/>
              </p:cNvSpPr>
              <p:nvPr/>
            </p:nvSpPr>
            <p:spPr bwMode="auto">
              <a:xfrm>
                <a:off x="788" y="1047"/>
                <a:ext cx="194" cy="352"/>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16" name="Line 176"/>
              <p:cNvSpPr>
                <a:spLocks noChangeShapeType="1"/>
              </p:cNvSpPr>
              <p:nvPr/>
            </p:nvSpPr>
            <p:spPr bwMode="auto">
              <a:xfrm>
                <a:off x="789" y="1128"/>
                <a:ext cx="187"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17" name="Line 177"/>
              <p:cNvSpPr>
                <a:spLocks noChangeShapeType="1"/>
              </p:cNvSpPr>
              <p:nvPr/>
            </p:nvSpPr>
            <p:spPr bwMode="auto">
              <a:xfrm>
                <a:off x="789" y="1203"/>
                <a:ext cx="189"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18" name="Line 178"/>
              <p:cNvSpPr>
                <a:spLocks noChangeShapeType="1"/>
              </p:cNvSpPr>
              <p:nvPr/>
            </p:nvSpPr>
            <p:spPr bwMode="auto">
              <a:xfrm>
                <a:off x="789" y="1296"/>
                <a:ext cx="180"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19" name="Freeform 179"/>
              <p:cNvSpPr>
                <a:spLocks/>
              </p:cNvSpPr>
              <p:nvPr/>
            </p:nvSpPr>
            <p:spPr bwMode="auto">
              <a:xfrm>
                <a:off x="845" y="1091"/>
                <a:ext cx="74" cy="40"/>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20" name="Line 180"/>
              <p:cNvSpPr>
                <a:spLocks noChangeShapeType="1"/>
              </p:cNvSpPr>
              <p:nvPr/>
            </p:nvSpPr>
            <p:spPr bwMode="auto">
              <a:xfrm>
                <a:off x="816" y="1097"/>
                <a:ext cx="138"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21" name="Freeform 181"/>
              <p:cNvSpPr>
                <a:spLocks/>
              </p:cNvSpPr>
              <p:nvPr/>
            </p:nvSpPr>
            <p:spPr bwMode="auto">
              <a:xfrm>
                <a:off x="802" y="1234"/>
                <a:ext cx="167" cy="75"/>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22" name="Freeform 182"/>
              <p:cNvSpPr>
                <a:spLocks/>
              </p:cNvSpPr>
              <p:nvPr/>
            </p:nvSpPr>
            <p:spPr bwMode="auto">
              <a:xfrm>
                <a:off x="802" y="1327"/>
                <a:ext cx="167" cy="83"/>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23" name="Freeform 183"/>
              <p:cNvSpPr>
                <a:spLocks/>
              </p:cNvSpPr>
              <p:nvPr/>
            </p:nvSpPr>
            <p:spPr bwMode="auto">
              <a:xfrm>
                <a:off x="799" y="1150"/>
                <a:ext cx="170" cy="7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824" name="Line 184"/>
              <p:cNvSpPr>
                <a:spLocks noChangeShapeType="1"/>
              </p:cNvSpPr>
              <p:nvPr/>
            </p:nvSpPr>
            <p:spPr bwMode="auto">
              <a:xfrm flipH="1" flipV="1">
                <a:off x="921" y="1197"/>
                <a:ext cx="33" cy="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825" name="Line 185"/>
              <p:cNvSpPr>
                <a:spLocks noChangeShapeType="1"/>
              </p:cNvSpPr>
              <p:nvPr/>
            </p:nvSpPr>
            <p:spPr bwMode="auto">
              <a:xfrm flipH="1" flipV="1">
                <a:off x="921" y="1279"/>
                <a:ext cx="33" cy="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sp>
            <p:nvSpPr>
              <p:cNvPr id="240826" name="Line 186"/>
              <p:cNvSpPr>
                <a:spLocks noChangeShapeType="1"/>
              </p:cNvSpPr>
              <p:nvPr/>
            </p:nvSpPr>
            <p:spPr bwMode="auto">
              <a:xfrm flipH="1" flipV="1">
                <a:off x="921" y="1378"/>
                <a:ext cx="33" cy="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zh-CN" altLang="en-US"/>
              </a:p>
            </p:txBody>
          </p:sp>
        </p:grpSp>
        <p:grpSp>
          <p:nvGrpSpPr>
            <p:cNvPr id="240827" name="Group 187"/>
            <p:cNvGrpSpPr>
              <a:grpSpLocks/>
            </p:cNvGrpSpPr>
            <p:nvPr/>
          </p:nvGrpSpPr>
          <p:grpSpPr bwMode="auto">
            <a:xfrm>
              <a:off x="2085" y="2419"/>
              <a:ext cx="637" cy="1007"/>
              <a:chOff x="2064" y="1025"/>
              <a:chExt cx="630" cy="996"/>
            </a:xfrm>
          </p:grpSpPr>
          <p:grpSp>
            <p:nvGrpSpPr>
              <p:cNvPr id="240828" name="Group 188"/>
              <p:cNvGrpSpPr>
                <a:grpSpLocks/>
              </p:cNvGrpSpPr>
              <p:nvPr/>
            </p:nvGrpSpPr>
            <p:grpSpPr bwMode="auto">
              <a:xfrm>
                <a:off x="2334" y="1667"/>
                <a:ext cx="360" cy="225"/>
                <a:chOff x="2736" y="2448"/>
                <a:chExt cx="384" cy="336"/>
              </a:xfrm>
            </p:grpSpPr>
            <p:sp>
              <p:nvSpPr>
                <p:cNvPr id="240829" name="Freeform 189"/>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30" name="Freeform 190"/>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31" name="Freeform 191"/>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32" name="Group 192"/>
              <p:cNvGrpSpPr>
                <a:grpSpLocks/>
              </p:cNvGrpSpPr>
              <p:nvPr/>
            </p:nvGrpSpPr>
            <p:grpSpPr bwMode="auto">
              <a:xfrm>
                <a:off x="2064" y="1796"/>
                <a:ext cx="360" cy="225"/>
                <a:chOff x="2736" y="2448"/>
                <a:chExt cx="384" cy="336"/>
              </a:xfrm>
            </p:grpSpPr>
            <p:sp>
              <p:nvSpPr>
                <p:cNvPr id="240833" name="Freeform 193"/>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34" name="Freeform 194"/>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35" name="Freeform 195"/>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36" name="Group 196"/>
              <p:cNvGrpSpPr>
                <a:grpSpLocks/>
              </p:cNvGrpSpPr>
              <p:nvPr/>
            </p:nvGrpSpPr>
            <p:grpSpPr bwMode="auto">
              <a:xfrm>
                <a:off x="2334" y="1539"/>
                <a:ext cx="360" cy="225"/>
                <a:chOff x="2736" y="2448"/>
                <a:chExt cx="384" cy="336"/>
              </a:xfrm>
            </p:grpSpPr>
            <p:sp>
              <p:nvSpPr>
                <p:cNvPr id="240837" name="Freeform 197"/>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38" name="Freeform 198"/>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39" name="Freeform 199"/>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40" name="Group 200"/>
              <p:cNvGrpSpPr>
                <a:grpSpLocks/>
              </p:cNvGrpSpPr>
              <p:nvPr/>
            </p:nvGrpSpPr>
            <p:grpSpPr bwMode="auto">
              <a:xfrm>
                <a:off x="2064" y="1667"/>
                <a:ext cx="360" cy="225"/>
                <a:chOff x="2736" y="2448"/>
                <a:chExt cx="384" cy="336"/>
              </a:xfrm>
            </p:grpSpPr>
            <p:sp>
              <p:nvSpPr>
                <p:cNvPr id="240841" name="Freeform 201"/>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42" name="Freeform 202"/>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43" name="Freeform 203"/>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44" name="Group 204"/>
              <p:cNvGrpSpPr>
                <a:grpSpLocks/>
              </p:cNvGrpSpPr>
              <p:nvPr/>
            </p:nvGrpSpPr>
            <p:grpSpPr bwMode="auto">
              <a:xfrm>
                <a:off x="2334" y="1410"/>
                <a:ext cx="360" cy="225"/>
                <a:chOff x="2736" y="2448"/>
                <a:chExt cx="384" cy="336"/>
              </a:xfrm>
            </p:grpSpPr>
            <p:sp>
              <p:nvSpPr>
                <p:cNvPr id="240845" name="Freeform 205"/>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46" name="Freeform 206"/>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47" name="Freeform 207"/>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48" name="Group 208"/>
              <p:cNvGrpSpPr>
                <a:grpSpLocks/>
              </p:cNvGrpSpPr>
              <p:nvPr/>
            </p:nvGrpSpPr>
            <p:grpSpPr bwMode="auto">
              <a:xfrm>
                <a:off x="2064" y="1539"/>
                <a:ext cx="360" cy="225"/>
                <a:chOff x="2736" y="2448"/>
                <a:chExt cx="384" cy="336"/>
              </a:xfrm>
            </p:grpSpPr>
            <p:sp>
              <p:nvSpPr>
                <p:cNvPr id="240849" name="Freeform 209"/>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50" name="Freeform 210"/>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51" name="Freeform 211"/>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52" name="Group 212"/>
              <p:cNvGrpSpPr>
                <a:grpSpLocks/>
              </p:cNvGrpSpPr>
              <p:nvPr/>
            </p:nvGrpSpPr>
            <p:grpSpPr bwMode="auto">
              <a:xfrm>
                <a:off x="2334" y="1282"/>
                <a:ext cx="360" cy="225"/>
                <a:chOff x="2736" y="2448"/>
                <a:chExt cx="384" cy="336"/>
              </a:xfrm>
            </p:grpSpPr>
            <p:sp>
              <p:nvSpPr>
                <p:cNvPr id="240853" name="Freeform 213"/>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54" name="Freeform 214"/>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55" name="Freeform 215"/>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56" name="Group 216"/>
              <p:cNvGrpSpPr>
                <a:grpSpLocks/>
              </p:cNvGrpSpPr>
              <p:nvPr/>
            </p:nvGrpSpPr>
            <p:grpSpPr bwMode="auto">
              <a:xfrm>
                <a:off x="2064" y="1410"/>
                <a:ext cx="360" cy="225"/>
                <a:chOff x="2736" y="2448"/>
                <a:chExt cx="384" cy="336"/>
              </a:xfrm>
            </p:grpSpPr>
            <p:sp>
              <p:nvSpPr>
                <p:cNvPr id="240857" name="Freeform 217"/>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58" name="Freeform 218"/>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59" name="Freeform 219"/>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60" name="Group 220"/>
              <p:cNvGrpSpPr>
                <a:grpSpLocks/>
              </p:cNvGrpSpPr>
              <p:nvPr/>
            </p:nvGrpSpPr>
            <p:grpSpPr bwMode="auto">
              <a:xfrm>
                <a:off x="2334" y="1153"/>
                <a:ext cx="360" cy="225"/>
                <a:chOff x="2736" y="2448"/>
                <a:chExt cx="384" cy="336"/>
              </a:xfrm>
            </p:grpSpPr>
            <p:sp>
              <p:nvSpPr>
                <p:cNvPr id="240861" name="Freeform 221"/>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62" name="Freeform 222"/>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63" name="Freeform 223"/>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64" name="Group 224"/>
              <p:cNvGrpSpPr>
                <a:grpSpLocks/>
              </p:cNvGrpSpPr>
              <p:nvPr/>
            </p:nvGrpSpPr>
            <p:grpSpPr bwMode="auto">
              <a:xfrm>
                <a:off x="2064" y="1282"/>
                <a:ext cx="360" cy="225"/>
                <a:chOff x="2736" y="2448"/>
                <a:chExt cx="384" cy="336"/>
              </a:xfrm>
            </p:grpSpPr>
            <p:sp>
              <p:nvSpPr>
                <p:cNvPr id="240865" name="Freeform 225"/>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66" name="Freeform 226"/>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67" name="Freeform 227"/>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68" name="Group 228"/>
              <p:cNvGrpSpPr>
                <a:grpSpLocks/>
              </p:cNvGrpSpPr>
              <p:nvPr/>
            </p:nvGrpSpPr>
            <p:grpSpPr bwMode="auto">
              <a:xfrm>
                <a:off x="2334" y="1025"/>
                <a:ext cx="360" cy="225"/>
                <a:chOff x="2736" y="2448"/>
                <a:chExt cx="384" cy="336"/>
              </a:xfrm>
            </p:grpSpPr>
            <p:sp>
              <p:nvSpPr>
                <p:cNvPr id="240869" name="Freeform 229"/>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70" name="Freeform 230"/>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71" name="Freeform 231"/>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872" name="Group 232"/>
              <p:cNvGrpSpPr>
                <a:grpSpLocks/>
              </p:cNvGrpSpPr>
              <p:nvPr/>
            </p:nvGrpSpPr>
            <p:grpSpPr bwMode="auto">
              <a:xfrm>
                <a:off x="2064" y="1153"/>
                <a:ext cx="360" cy="225"/>
                <a:chOff x="2736" y="2448"/>
                <a:chExt cx="384" cy="336"/>
              </a:xfrm>
            </p:grpSpPr>
            <p:sp>
              <p:nvSpPr>
                <p:cNvPr id="240873" name="Freeform 233"/>
                <p:cNvSpPr>
                  <a:spLocks/>
                </p:cNvSpPr>
                <p:nvPr/>
              </p:nvSpPr>
              <p:spPr bwMode="auto">
                <a:xfrm>
                  <a:off x="2880" y="2496"/>
                  <a:ext cx="240" cy="288"/>
                </a:xfrm>
                <a:custGeom>
                  <a:avLst/>
                  <a:gdLst>
                    <a:gd name="T0" fmla="*/ 0 w 240"/>
                    <a:gd name="T1" fmla="*/ 144 h 288"/>
                    <a:gd name="T2" fmla="*/ 0 w 240"/>
                    <a:gd name="T3" fmla="*/ 288 h 288"/>
                    <a:gd name="T4" fmla="*/ 240 w 240"/>
                    <a:gd name="T5" fmla="*/ 144 h 288"/>
                    <a:gd name="T6" fmla="*/ 240 w 240"/>
                    <a:gd name="T7" fmla="*/ 0 h 288"/>
                    <a:gd name="T8" fmla="*/ 0 w 240"/>
                    <a:gd name="T9" fmla="*/ 144 h 288"/>
                  </a:gdLst>
                  <a:ahLst/>
                  <a:cxnLst>
                    <a:cxn ang="0">
                      <a:pos x="T0" y="T1"/>
                    </a:cxn>
                    <a:cxn ang="0">
                      <a:pos x="T2" y="T3"/>
                    </a:cxn>
                    <a:cxn ang="0">
                      <a:pos x="T4" y="T5"/>
                    </a:cxn>
                    <a:cxn ang="0">
                      <a:pos x="T6" y="T7"/>
                    </a:cxn>
                    <a:cxn ang="0">
                      <a:pos x="T8" y="T9"/>
                    </a:cxn>
                  </a:cxnLst>
                  <a:rect l="0" t="0" r="r" b="b"/>
                  <a:pathLst>
                    <a:path w="240" h="288">
                      <a:moveTo>
                        <a:pt x="0" y="144"/>
                      </a:moveTo>
                      <a:lnTo>
                        <a:pt x="0" y="288"/>
                      </a:lnTo>
                      <a:lnTo>
                        <a:pt x="240" y="144"/>
                      </a:lnTo>
                      <a:lnTo>
                        <a:pt x="240" y="0"/>
                      </a:lnTo>
                      <a:lnTo>
                        <a:pt x="0" y="144"/>
                      </a:lnTo>
                      <a:close/>
                    </a:path>
                  </a:pathLst>
                </a:cu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74" name="Freeform 234"/>
                <p:cNvSpPr>
                  <a:spLocks/>
                </p:cNvSpPr>
                <p:nvPr/>
              </p:nvSpPr>
              <p:spPr bwMode="auto">
                <a:xfrm>
                  <a:off x="2736" y="2592"/>
                  <a:ext cx="144" cy="192"/>
                </a:xfrm>
                <a:custGeom>
                  <a:avLst/>
                  <a:gdLst>
                    <a:gd name="T0" fmla="*/ 144 w 144"/>
                    <a:gd name="T1" fmla="*/ 48 h 192"/>
                    <a:gd name="T2" fmla="*/ 144 w 144"/>
                    <a:gd name="T3" fmla="*/ 192 h 192"/>
                    <a:gd name="T4" fmla="*/ 0 w 144"/>
                    <a:gd name="T5" fmla="*/ 144 h 192"/>
                    <a:gd name="T6" fmla="*/ 0 w 144"/>
                    <a:gd name="T7" fmla="*/ 0 h 192"/>
                    <a:gd name="T8" fmla="*/ 144 w 144"/>
                    <a:gd name="T9" fmla="*/ 48 h 192"/>
                  </a:gdLst>
                  <a:ahLst/>
                  <a:cxnLst>
                    <a:cxn ang="0">
                      <a:pos x="T0" y="T1"/>
                    </a:cxn>
                    <a:cxn ang="0">
                      <a:pos x="T2" y="T3"/>
                    </a:cxn>
                    <a:cxn ang="0">
                      <a:pos x="T4" y="T5"/>
                    </a:cxn>
                    <a:cxn ang="0">
                      <a:pos x="T6" y="T7"/>
                    </a:cxn>
                    <a:cxn ang="0">
                      <a:pos x="T8" y="T9"/>
                    </a:cxn>
                  </a:cxnLst>
                  <a:rect l="0" t="0" r="r" b="b"/>
                  <a:pathLst>
                    <a:path w="144" h="192">
                      <a:moveTo>
                        <a:pt x="144" y="48"/>
                      </a:moveTo>
                      <a:lnTo>
                        <a:pt x="144" y="192"/>
                      </a:lnTo>
                      <a:lnTo>
                        <a:pt x="0" y="144"/>
                      </a:lnTo>
                      <a:lnTo>
                        <a:pt x="0" y="0"/>
                      </a:lnTo>
                      <a:lnTo>
                        <a:pt x="144" y="48"/>
                      </a:lnTo>
                      <a:close/>
                    </a:path>
                  </a:pathLst>
                </a:custGeom>
                <a:solidFill>
                  <a:srgbClr val="FF7C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875" name="Freeform 235"/>
                <p:cNvSpPr>
                  <a:spLocks/>
                </p:cNvSpPr>
                <p:nvPr/>
              </p:nvSpPr>
              <p:spPr bwMode="auto">
                <a:xfrm>
                  <a:off x="2736" y="2448"/>
                  <a:ext cx="384" cy="192"/>
                </a:xfrm>
                <a:custGeom>
                  <a:avLst/>
                  <a:gdLst>
                    <a:gd name="T0" fmla="*/ 0 w 384"/>
                    <a:gd name="T1" fmla="*/ 144 h 192"/>
                    <a:gd name="T2" fmla="*/ 240 w 384"/>
                    <a:gd name="T3" fmla="*/ 0 h 192"/>
                    <a:gd name="T4" fmla="*/ 384 w 384"/>
                    <a:gd name="T5" fmla="*/ 48 h 192"/>
                    <a:gd name="T6" fmla="*/ 144 w 384"/>
                    <a:gd name="T7" fmla="*/ 192 h 192"/>
                    <a:gd name="T8" fmla="*/ 0 w 384"/>
                    <a:gd name="T9" fmla="*/ 144 h 192"/>
                  </a:gdLst>
                  <a:ahLst/>
                  <a:cxnLst>
                    <a:cxn ang="0">
                      <a:pos x="T0" y="T1"/>
                    </a:cxn>
                    <a:cxn ang="0">
                      <a:pos x="T2" y="T3"/>
                    </a:cxn>
                    <a:cxn ang="0">
                      <a:pos x="T4" y="T5"/>
                    </a:cxn>
                    <a:cxn ang="0">
                      <a:pos x="T6" y="T7"/>
                    </a:cxn>
                    <a:cxn ang="0">
                      <a:pos x="T8" y="T9"/>
                    </a:cxn>
                  </a:cxnLst>
                  <a:rect l="0" t="0" r="r" b="b"/>
                  <a:pathLst>
                    <a:path w="384" h="192">
                      <a:moveTo>
                        <a:pt x="0" y="144"/>
                      </a:moveTo>
                      <a:lnTo>
                        <a:pt x="240" y="0"/>
                      </a:lnTo>
                      <a:lnTo>
                        <a:pt x="384" y="48"/>
                      </a:lnTo>
                      <a:lnTo>
                        <a:pt x="144" y="192"/>
                      </a:lnTo>
                      <a:lnTo>
                        <a:pt x="0" y="144"/>
                      </a:lnTo>
                      <a:close/>
                    </a:path>
                  </a:pathLst>
                </a:custGeom>
                <a:solidFill>
                  <a:srgbClr val="FF5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pic>
          <p:nvPicPr>
            <p:cNvPr id="240876" name="Picture 236" descr="Inter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 y="2014"/>
              <a:ext cx="613" cy="614"/>
            </a:xfrm>
            <a:prstGeom prst="rect">
              <a:avLst/>
            </a:prstGeom>
            <a:noFill/>
            <a:extLst>
              <a:ext uri="{909E8E84-426E-40DD-AFC4-6F175D3DCCD1}">
                <a14:hiddenFill xmlns:a14="http://schemas.microsoft.com/office/drawing/2010/main">
                  <a:solidFill>
                    <a:srgbClr val="FFFFFF"/>
                  </a:solidFill>
                </a14:hiddenFill>
              </a:ext>
            </a:extLst>
          </p:spPr>
        </p:pic>
        <p:sp>
          <p:nvSpPr>
            <p:cNvPr id="240877" name="Rectangle 237"/>
            <p:cNvSpPr>
              <a:spLocks noChangeAspect="1" noChangeArrowheads="1"/>
            </p:cNvSpPr>
            <p:nvPr/>
          </p:nvSpPr>
          <p:spPr bwMode="auto">
            <a:xfrm flipH="1">
              <a:off x="439" y="2562"/>
              <a:ext cx="586" cy="196"/>
            </a:xfrm>
            <a:prstGeom prst="rect">
              <a:avLst/>
            </a:prstGeom>
            <a:solidFill>
              <a:schemeClr val="bg1"/>
            </a:solidFill>
            <a:ln w="12700">
              <a:solidFill>
                <a:schemeClr val="tx2"/>
              </a:solidFill>
              <a:miter lim="800000"/>
              <a:headEnd/>
              <a:tailEnd/>
            </a:ln>
            <a:effectLst>
              <a:outerShdw dist="53882" dir="2700000" algn="ctr" rotWithShape="0">
                <a:schemeClr val="bg2"/>
              </a:outerShdw>
            </a:effectLst>
          </p:spPr>
          <p:txBody>
            <a:bodyPr wrap="none" lIns="85725" tIns="27432" rIns="85725" bIns="27432">
              <a:spAutoFit/>
            </a:bodyPr>
            <a:lstStyle/>
            <a:p>
              <a:pPr defTabSz="806450" eaLnBrk="0" hangingPunct="0"/>
              <a:r>
                <a:rPr lang="en-US" altLang="zh-CN" sz="1600" b="1"/>
                <a:t>Internet</a:t>
              </a:r>
            </a:p>
          </p:txBody>
        </p:sp>
        <p:sp>
          <p:nvSpPr>
            <p:cNvPr id="240878" name="Rectangle 238"/>
            <p:cNvSpPr>
              <a:spLocks noChangeAspect="1" noChangeArrowheads="1"/>
            </p:cNvSpPr>
            <p:nvPr/>
          </p:nvSpPr>
          <p:spPr bwMode="auto">
            <a:xfrm flipH="1">
              <a:off x="4188" y="2075"/>
              <a:ext cx="393" cy="196"/>
            </a:xfrm>
            <a:prstGeom prst="rect">
              <a:avLst/>
            </a:prstGeom>
            <a:solidFill>
              <a:schemeClr val="bg1"/>
            </a:solidFill>
            <a:ln w="12700">
              <a:solidFill>
                <a:schemeClr val="tx2"/>
              </a:solidFill>
              <a:miter lim="800000"/>
              <a:headEnd/>
              <a:tailEnd/>
            </a:ln>
            <a:effectLst>
              <a:outerShdw dist="53882" dir="2700000" algn="ctr" rotWithShape="0">
                <a:schemeClr val="bg2"/>
              </a:outerShdw>
            </a:effectLst>
          </p:spPr>
          <p:txBody>
            <a:bodyPr wrap="none" lIns="85725" tIns="27432" rIns="85725" bIns="27432">
              <a:spAutoFit/>
            </a:bodyPr>
            <a:lstStyle/>
            <a:p>
              <a:pPr defTabSz="806450" eaLnBrk="0" hangingPunct="0"/>
              <a:r>
                <a:rPr lang="en-US" altLang="zh-CN" sz="1600" b="1"/>
                <a:t>DMZ</a:t>
              </a:r>
            </a:p>
          </p:txBody>
        </p:sp>
        <p:sp>
          <p:nvSpPr>
            <p:cNvPr id="240879" name="Rectangle 239"/>
            <p:cNvSpPr>
              <a:spLocks noChangeAspect="1" noChangeArrowheads="1"/>
            </p:cNvSpPr>
            <p:nvPr/>
          </p:nvSpPr>
          <p:spPr bwMode="auto">
            <a:xfrm flipH="1">
              <a:off x="3336" y="4015"/>
              <a:ext cx="1120" cy="196"/>
            </a:xfrm>
            <a:prstGeom prst="rect">
              <a:avLst/>
            </a:prstGeom>
            <a:solidFill>
              <a:schemeClr val="bg1"/>
            </a:solidFill>
            <a:ln w="12700">
              <a:solidFill>
                <a:schemeClr val="tx2"/>
              </a:solidFill>
              <a:miter lim="800000"/>
              <a:headEnd/>
              <a:tailEnd/>
            </a:ln>
            <a:effectLst>
              <a:outerShdw dist="53882" dir="2700000" algn="ctr" rotWithShape="0">
                <a:schemeClr val="bg2"/>
              </a:outerShdw>
            </a:effectLst>
          </p:spPr>
          <p:txBody>
            <a:bodyPr wrap="none" lIns="85725" tIns="27432" rIns="85725" bIns="27432">
              <a:spAutoFit/>
            </a:bodyPr>
            <a:lstStyle/>
            <a:p>
              <a:pPr defTabSz="806450" eaLnBrk="0" hangingPunct="0"/>
              <a:r>
                <a:rPr lang="en-US" altLang="zh-CN" sz="1600" b="1"/>
                <a:t>Internal Network</a:t>
              </a:r>
            </a:p>
          </p:txBody>
        </p:sp>
      </p:grpSp>
      <p:sp>
        <p:nvSpPr>
          <p:cNvPr id="240880" name="AutoShape 240"/>
          <p:cNvSpPr>
            <a:spLocks noChangeArrowheads="1"/>
          </p:cNvSpPr>
          <p:nvPr/>
        </p:nvSpPr>
        <p:spPr bwMode="auto">
          <a:xfrm>
            <a:off x="1403350" y="1341438"/>
            <a:ext cx="2520950" cy="1585912"/>
          </a:xfrm>
          <a:prstGeom prst="wedgeRoundRectCallout">
            <a:avLst>
              <a:gd name="adj1" fmla="val 25755"/>
              <a:gd name="adj2" fmla="val 91644"/>
              <a:gd name="adj3" fmla="val 16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设置在不同网络（如可信任的企业内部网和不可信的公共网）或网络安全域之间的一系列部件的组合。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67FDB72-A246-47A0-9F71-A9C478EE4666}" type="slidenum">
              <a:rPr lang="en-US" altLang="zh-CN"/>
              <a:pPr/>
              <a:t>5</a:t>
            </a:fld>
            <a:endParaRPr lang="en-US" altLang="zh-CN"/>
          </a:p>
        </p:txBody>
      </p:sp>
      <p:sp>
        <p:nvSpPr>
          <p:cNvPr id="41986" name="Rectangle 2"/>
          <p:cNvSpPr>
            <a:spLocks noGrp="1" noRot="1" noChangeArrowheads="1"/>
          </p:cNvSpPr>
          <p:nvPr>
            <p:ph type="title"/>
          </p:nvPr>
        </p:nvSpPr>
        <p:spPr>
          <a:xfrm>
            <a:off x="971550" y="1125538"/>
            <a:ext cx="7467600" cy="914400"/>
          </a:xfrm>
        </p:spPr>
        <p:txBody>
          <a:bodyPr/>
          <a:lstStyle/>
          <a:p>
            <a:r>
              <a:rPr lang="zh-CN" altLang="en-US" sz="5400">
                <a:ea typeface="黑体" pitchFamily="2" charset="-122"/>
              </a:rPr>
              <a:t>计算机病毒</a:t>
            </a:r>
          </a:p>
        </p:txBody>
      </p:sp>
      <p:sp>
        <p:nvSpPr>
          <p:cNvPr id="41989" name="Rectangle 5"/>
          <p:cNvSpPr>
            <a:spLocks noChangeArrowheads="1"/>
          </p:cNvSpPr>
          <p:nvPr/>
        </p:nvSpPr>
        <p:spPr bwMode="auto">
          <a:xfrm>
            <a:off x="755650" y="2636838"/>
            <a:ext cx="7704138"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itchFamily="18" charset="0"/>
              </a:rPr>
              <a:t>　　计算机病毒从它诞生之日起到现在，已成为了当今信息社会的一个癌症，它随着计算机网络的发展，已经传播到信息社会的每一个角落，并大肆破坏计算机数据、改变操作程序、摧毁计算机硬件，给人们造成了重大损失。为了更好地防范计算机及网络病毒，必须了解计算机病毒的机制，同时掌握计算机病毒的预防和清除办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9C21D36-F5CA-41D2-88AF-B596F85D6699}" type="slidenum">
              <a:rPr lang="en-US" altLang="zh-CN"/>
              <a:pPr/>
              <a:t>6</a:t>
            </a:fld>
            <a:endParaRPr lang="en-US" altLang="zh-CN"/>
          </a:p>
        </p:txBody>
      </p:sp>
      <p:sp>
        <p:nvSpPr>
          <p:cNvPr id="45058" name="Rectangle 2"/>
          <p:cNvSpPr>
            <a:spLocks noGrp="1" noRot="1" noChangeArrowheads="1"/>
          </p:cNvSpPr>
          <p:nvPr>
            <p:ph type="title"/>
          </p:nvPr>
        </p:nvSpPr>
        <p:spPr/>
        <p:txBody>
          <a:bodyPr/>
          <a:lstStyle/>
          <a:p>
            <a:r>
              <a:rPr lang="zh-CN" altLang="en-US"/>
              <a:t>计算机病毒的定义</a:t>
            </a:r>
            <a:endParaRPr lang="zh-CN" altLang="en-US">
              <a:latin typeface="宋体" pitchFamily="2" charset="-122"/>
            </a:endParaRPr>
          </a:p>
        </p:txBody>
      </p:sp>
      <p:sp>
        <p:nvSpPr>
          <p:cNvPr id="45059" name="Rectangle 3"/>
          <p:cNvSpPr>
            <a:spLocks noGrp="1" noRot="1" noChangeArrowheads="1"/>
          </p:cNvSpPr>
          <p:nvPr>
            <p:ph type="body" idx="1"/>
          </p:nvPr>
        </p:nvSpPr>
        <p:spPr>
          <a:xfrm>
            <a:off x="755650" y="1341438"/>
            <a:ext cx="7848600" cy="5453062"/>
          </a:xfrm>
        </p:spPr>
        <p:txBody>
          <a:bodyPr/>
          <a:lstStyle/>
          <a:p>
            <a:pPr algn="just"/>
            <a:r>
              <a:rPr lang="en-US" altLang="zh-CN">
                <a:latin typeface="Times New Roman" pitchFamily="18" charset="0"/>
              </a:rPr>
              <a:t>       </a:t>
            </a:r>
            <a:r>
              <a:rPr lang="en-US" altLang="zh-CN">
                <a:latin typeface="Arial"/>
              </a:rPr>
              <a:t>“</a:t>
            </a:r>
            <a:r>
              <a:rPr lang="zh-CN" altLang="en-US">
                <a:latin typeface="Times New Roman" pitchFamily="18" charset="0"/>
              </a:rPr>
              <a:t>计算机病毒</a:t>
            </a:r>
            <a:r>
              <a:rPr lang="zh-CN" altLang="en-US">
                <a:latin typeface="Arial"/>
              </a:rPr>
              <a:t>”</a:t>
            </a:r>
            <a:r>
              <a:rPr lang="zh-CN" altLang="en-US">
                <a:latin typeface="Times New Roman" pitchFamily="18" charset="0"/>
              </a:rPr>
              <a:t>最早是由美国计算机病毒研究专家</a:t>
            </a:r>
            <a:r>
              <a:rPr lang="en-US" altLang="zh-CN">
                <a:solidFill>
                  <a:srgbClr val="FF3300"/>
                </a:solidFill>
              </a:rPr>
              <a:t>F.Cohen</a:t>
            </a:r>
            <a:r>
              <a:rPr lang="zh-CN" altLang="en-US">
                <a:latin typeface="Times New Roman" pitchFamily="18" charset="0"/>
              </a:rPr>
              <a:t>博士提出的。 </a:t>
            </a:r>
            <a:r>
              <a:rPr lang="zh-CN" altLang="en-US">
                <a:latin typeface="Arial"/>
              </a:rPr>
              <a:t>“</a:t>
            </a:r>
            <a:r>
              <a:rPr lang="zh-CN" altLang="en-US">
                <a:latin typeface="Times New Roman" pitchFamily="18" charset="0"/>
              </a:rPr>
              <a:t>计算机病毒</a:t>
            </a:r>
            <a:r>
              <a:rPr lang="zh-CN" altLang="en-US">
                <a:latin typeface="Arial"/>
              </a:rPr>
              <a:t>”</a:t>
            </a:r>
            <a:r>
              <a:rPr lang="zh-CN" altLang="en-US">
                <a:latin typeface="Times New Roman" pitchFamily="18" charset="0"/>
              </a:rPr>
              <a:t>有很多种定义，国外最流行的定义为：计算机病毒，是一段附着在其他程序上的可以实现自我繁殖的</a:t>
            </a:r>
            <a:r>
              <a:rPr lang="zh-CN" altLang="en-US">
                <a:solidFill>
                  <a:srgbClr val="FF3300"/>
                </a:solidFill>
                <a:latin typeface="Times New Roman" pitchFamily="18" charset="0"/>
              </a:rPr>
              <a:t>程序代码</a:t>
            </a:r>
            <a:r>
              <a:rPr lang="zh-CN" altLang="en-US">
                <a:latin typeface="Times New Roman" pitchFamily="18" charset="0"/>
              </a:rPr>
              <a:t>。在</a:t>
            </a:r>
            <a:r>
              <a:rPr lang="en-US" altLang="zh-CN">
                <a:latin typeface="Times New Roman" pitchFamily="18" charset="0"/>
              </a:rPr>
              <a:t>《</a:t>
            </a:r>
            <a:r>
              <a:rPr lang="zh-CN" altLang="en-US">
                <a:latin typeface="Times New Roman" pitchFamily="18" charset="0"/>
              </a:rPr>
              <a:t>中华人民共和国计算机信息系统安全保护条例</a:t>
            </a:r>
            <a:r>
              <a:rPr lang="en-US" altLang="zh-CN">
                <a:latin typeface="Times New Roman" pitchFamily="18" charset="0"/>
              </a:rPr>
              <a:t>》</a:t>
            </a:r>
            <a:r>
              <a:rPr lang="zh-CN" altLang="en-US">
                <a:latin typeface="Times New Roman" pitchFamily="18" charset="0"/>
              </a:rPr>
              <a:t>中的定义为：</a:t>
            </a:r>
            <a:r>
              <a:rPr lang="zh-CN" altLang="en-US">
                <a:latin typeface="Arial"/>
              </a:rPr>
              <a:t>“</a:t>
            </a:r>
            <a:r>
              <a:rPr lang="zh-CN" altLang="en-US">
                <a:latin typeface="Times New Roman" pitchFamily="18" charset="0"/>
              </a:rPr>
              <a:t>计算机病毒是指编制或者在计算机程序中插入的破坏计算机功能或者数据，影响计算机使用并且能够自我复制的一组计算机指令或者程序代码</a:t>
            </a:r>
            <a:r>
              <a:rPr lang="zh-CN" altLang="en-US">
                <a:latin typeface="Arial"/>
              </a:rPr>
              <a:t>”</a:t>
            </a:r>
            <a:r>
              <a:rPr lang="zh-CN" altLang="en-US">
                <a:latin typeface="Times New Roman" pitchFamily="18" charset="0"/>
              </a:rPr>
              <a:t>。</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7F889CD-56E1-422E-9846-49EDE491DDE0}" type="slidenum">
              <a:rPr lang="en-US" altLang="zh-CN"/>
              <a:pPr/>
              <a:t>7</a:t>
            </a:fld>
            <a:endParaRPr lang="en-US" altLang="zh-CN"/>
          </a:p>
        </p:txBody>
      </p:sp>
      <p:sp>
        <p:nvSpPr>
          <p:cNvPr id="48130" name="Rectangle 2"/>
          <p:cNvSpPr>
            <a:spLocks noGrp="1" noRot="1" noChangeArrowheads="1"/>
          </p:cNvSpPr>
          <p:nvPr>
            <p:ph type="title"/>
          </p:nvPr>
        </p:nvSpPr>
        <p:spPr/>
        <p:txBody>
          <a:bodyPr/>
          <a:lstStyle/>
          <a:p>
            <a:r>
              <a:rPr lang="zh-CN" altLang="en-US"/>
              <a:t>计算机病毒的特点</a:t>
            </a:r>
            <a:r>
              <a:rPr lang="zh-CN" altLang="en-US">
                <a:latin typeface="宋体" pitchFamily="2" charset="-122"/>
              </a:rPr>
              <a:t>	</a:t>
            </a:r>
          </a:p>
        </p:txBody>
      </p:sp>
      <p:sp>
        <p:nvSpPr>
          <p:cNvPr id="48131" name="Rectangle 3"/>
          <p:cNvSpPr>
            <a:spLocks noGrp="1" noRot="1" noChangeArrowheads="1"/>
          </p:cNvSpPr>
          <p:nvPr>
            <p:ph type="body" idx="1"/>
          </p:nvPr>
        </p:nvSpPr>
        <p:spPr>
          <a:xfrm>
            <a:off x="1258888" y="1557338"/>
            <a:ext cx="6985000" cy="3500437"/>
          </a:xfrm>
        </p:spPr>
        <p:txBody>
          <a:bodyPr/>
          <a:lstStyle/>
          <a:p>
            <a:r>
              <a:rPr lang="zh-CN" altLang="en-US">
                <a:latin typeface="Times New Roman" pitchFamily="18" charset="0"/>
              </a:rPr>
              <a:t>（</a:t>
            </a:r>
            <a:r>
              <a:rPr lang="en-US" altLang="zh-CN"/>
              <a:t>1</a:t>
            </a:r>
            <a:r>
              <a:rPr lang="zh-CN" altLang="en-US">
                <a:latin typeface="Times New Roman" pitchFamily="18" charset="0"/>
              </a:rPr>
              <a:t>）传染性（自我复制能力</a:t>
            </a:r>
            <a:r>
              <a:rPr lang="zh-CN" altLang="en-US"/>
              <a:t> ）</a:t>
            </a:r>
          </a:p>
          <a:p>
            <a:r>
              <a:rPr lang="zh-CN" altLang="en-US">
                <a:latin typeface="Times New Roman" pitchFamily="18" charset="0"/>
              </a:rPr>
              <a:t>（</a:t>
            </a:r>
            <a:r>
              <a:rPr lang="en-US" altLang="zh-CN"/>
              <a:t>2</a:t>
            </a:r>
            <a:r>
              <a:rPr lang="zh-CN" altLang="en-US">
                <a:latin typeface="Times New Roman" pitchFamily="18" charset="0"/>
              </a:rPr>
              <a:t>）寄生性、隐蔽性</a:t>
            </a:r>
            <a:endParaRPr lang="zh-CN" altLang="en-US"/>
          </a:p>
          <a:p>
            <a:r>
              <a:rPr lang="zh-CN" altLang="en-US">
                <a:latin typeface="Times New Roman" pitchFamily="18" charset="0"/>
              </a:rPr>
              <a:t>（</a:t>
            </a:r>
            <a:r>
              <a:rPr lang="en-US" altLang="zh-CN"/>
              <a:t>3</a:t>
            </a:r>
            <a:r>
              <a:rPr lang="zh-CN" altLang="en-US">
                <a:latin typeface="Times New Roman" pitchFamily="18" charset="0"/>
              </a:rPr>
              <a:t>）潜伏性</a:t>
            </a:r>
            <a:endParaRPr lang="zh-CN" altLang="en-US"/>
          </a:p>
          <a:p>
            <a:r>
              <a:rPr lang="zh-CN" altLang="en-US">
                <a:latin typeface="Times New Roman" pitchFamily="18" charset="0"/>
              </a:rPr>
              <a:t>（</a:t>
            </a:r>
            <a:r>
              <a:rPr lang="en-US" altLang="zh-CN"/>
              <a:t>4</a:t>
            </a:r>
            <a:r>
              <a:rPr lang="zh-CN" altLang="en-US">
                <a:latin typeface="Times New Roman" pitchFamily="18" charset="0"/>
              </a:rPr>
              <a:t>）非授权性（夺取系统控制权</a:t>
            </a:r>
            <a:r>
              <a:rPr lang="zh-CN" altLang="en-US"/>
              <a:t> ）</a:t>
            </a:r>
          </a:p>
          <a:p>
            <a:r>
              <a:rPr lang="zh-CN" altLang="en-US">
                <a:latin typeface="Times New Roman" pitchFamily="18" charset="0"/>
              </a:rPr>
              <a:t>（</a:t>
            </a:r>
            <a:r>
              <a:rPr lang="en-US" altLang="zh-CN"/>
              <a:t>5</a:t>
            </a:r>
            <a:r>
              <a:rPr lang="zh-CN" altLang="en-US">
                <a:latin typeface="Times New Roman" pitchFamily="18" charset="0"/>
              </a:rPr>
              <a:t>）刻意编写，人为破坏</a:t>
            </a:r>
            <a:r>
              <a:rPr lang="zh-CN" altLang="en-US"/>
              <a:t> </a:t>
            </a:r>
          </a:p>
          <a:p>
            <a:r>
              <a:rPr lang="zh-CN" altLang="en-US">
                <a:latin typeface="Times New Roman" pitchFamily="18" charset="0"/>
              </a:rPr>
              <a:t>（</a:t>
            </a:r>
            <a:r>
              <a:rPr lang="en-US" altLang="zh-CN"/>
              <a:t>6</a:t>
            </a:r>
            <a:r>
              <a:rPr lang="zh-CN" altLang="en-US">
                <a:latin typeface="Times New Roman" pitchFamily="18" charset="0"/>
              </a:rPr>
              <a:t>）不可预见性</a:t>
            </a:r>
            <a:r>
              <a:rPr lang="zh-CN" altLang="en-US"/>
              <a:t> </a:t>
            </a:r>
          </a:p>
        </p:txBody>
      </p:sp>
      <p:sp>
        <p:nvSpPr>
          <p:cNvPr id="48132" name="Text Box 4">
            <a:hlinkClick r:id="rId2" action="ppaction://hlinksldjump"/>
          </p:cNvPr>
          <p:cNvSpPr txBox="1">
            <a:spLocks noChangeArrowheads="1"/>
          </p:cNvSpPr>
          <p:nvPr/>
        </p:nvSpPr>
        <p:spPr bwMode="auto">
          <a:xfrm>
            <a:off x="7359650" y="6245225"/>
            <a:ext cx="1479550" cy="434975"/>
          </a:xfrm>
          <a:prstGeom prst="rect">
            <a:avLst/>
          </a:prstGeom>
          <a:noFill/>
          <a:ln w="38100" cap="rnd" cmpd="dbl">
            <a:solidFill>
              <a:schemeClr val="accent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anchor="b">
            <a:spAutoFit/>
          </a:bodyPr>
          <a:lstStyle/>
          <a:p>
            <a:r>
              <a:rPr kumimoji="1" lang="zh-CN" altLang="en-US" sz="2000" i="1">
                <a:solidFill>
                  <a:schemeClr val="hlink"/>
                </a:solidFill>
                <a:latin typeface="Times New Roman" pitchFamily="18" charset="0"/>
                <a:ea typeface="隶书" pitchFamily="49" charset="-122"/>
              </a:rPr>
              <a:t>返回本节</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1D31738-E320-42EB-AB49-E1FDC645FE3F}" type="slidenum">
              <a:rPr lang="en-US" altLang="zh-CN"/>
              <a:pPr/>
              <a:t>8</a:t>
            </a:fld>
            <a:endParaRPr lang="en-US" altLang="zh-CN"/>
          </a:p>
        </p:txBody>
      </p:sp>
      <p:sp>
        <p:nvSpPr>
          <p:cNvPr id="51202" name="Rectangle 2"/>
          <p:cNvSpPr>
            <a:spLocks noGrp="1" noRot="1" noChangeArrowheads="1"/>
          </p:cNvSpPr>
          <p:nvPr>
            <p:ph type="title"/>
          </p:nvPr>
        </p:nvSpPr>
        <p:spPr>
          <a:xfrm>
            <a:off x="323850" y="434975"/>
            <a:ext cx="8540750" cy="701675"/>
          </a:xfrm>
        </p:spPr>
        <p:txBody>
          <a:bodyPr/>
          <a:lstStyle/>
          <a:p>
            <a:r>
              <a:rPr lang="zh-CN" altLang="en-US" sz="4000"/>
              <a:t>计算机病毒的破坏行为</a:t>
            </a:r>
            <a:r>
              <a:rPr lang="zh-CN" altLang="en-US" sz="4000">
                <a:latin typeface="宋体" pitchFamily="2" charset="-122"/>
              </a:rPr>
              <a:t>	</a:t>
            </a:r>
          </a:p>
        </p:txBody>
      </p:sp>
      <p:sp>
        <p:nvSpPr>
          <p:cNvPr id="51203" name="Rectangle 3"/>
          <p:cNvSpPr>
            <a:spLocks noGrp="1" noRot="1" noChangeArrowheads="1"/>
          </p:cNvSpPr>
          <p:nvPr>
            <p:ph type="body" idx="1"/>
          </p:nvPr>
        </p:nvSpPr>
        <p:spPr>
          <a:xfrm>
            <a:off x="755650" y="1341438"/>
            <a:ext cx="7848600" cy="3890962"/>
          </a:xfrm>
        </p:spPr>
        <p:txBody>
          <a:bodyPr/>
          <a:lstStyle/>
          <a:p>
            <a:r>
              <a:rPr lang="zh-CN" altLang="en-US">
                <a:latin typeface="Times New Roman" pitchFamily="18" charset="0"/>
              </a:rPr>
              <a:t>（</a:t>
            </a:r>
            <a:r>
              <a:rPr lang="en-US" altLang="zh-CN"/>
              <a:t>1</a:t>
            </a:r>
            <a:r>
              <a:rPr lang="zh-CN" altLang="en-US">
                <a:latin typeface="Times New Roman" pitchFamily="18" charset="0"/>
              </a:rPr>
              <a:t>）占用资源，干扰系统运行，使运行速度下降</a:t>
            </a:r>
            <a:r>
              <a:rPr lang="zh-CN" altLang="en-US"/>
              <a:t> </a:t>
            </a:r>
          </a:p>
          <a:p>
            <a:r>
              <a:rPr lang="zh-CN" altLang="en-US">
                <a:latin typeface="Times New Roman" pitchFamily="18" charset="0"/>
              </a:rPr>
              <a:t>（</a:t>
            </a:r>
            <a:r>
              <a:rPr lang="en-US" altLang="zh-CN"/>
              <a:t>2</a:t>
            </a:r>
            <a:r>
              <a:rPr lang="zh-CN" altLang="en-US">
                <a:latin typeface="Times New Roman" pitchFamily="18" charset="0"/>
              </a:rPr>
              <a:t>）破坏或删除数据和文件</a:t>
            </a:r>
            <a:r>
              <a:rPr lang="zh-CN" altLang="en-US"/>
              <a:t> </a:t>
            </a:r>
          </a:p>
          <a:p>
            <a:r>
              <a:rPr lang="zh-CN" altLang="en-US">
                <a:latin typeface="Times New Roman" pitchFamily="18" charset="0"/>
              </a:rPr>
              <a:t>（</a:t>
            </a:r>
            <a:r>
              <a:rPr lang="en-US" altLang="zh-CN"/>
              <a:t>3</a:t>
            </a:r>
            <a:r>
              <a:rPr lang="zh-CN" altLang="en-US">
                <a:latin typeface="Times New Roman" pitchFamily="18" charset="0"/>
              </a:rPr>
              <a:t>）干扰键盘、喇叭或屏幕、打印机</a:t>
            </a:r>
            <a:r>
              <a:rPr lang="zh-CN" altLang="en-US"/>
              <a:t> </a:t>
            </a:r>
          </a:p>
          <a:p>
            <a:r>
              <a:rPr lang="zh-CN" altLang="en-US">
                <a:latin typeface="Times New Roman" pitchFamily="18" charset="0"/>
              </a:rPr>
              <a:t>（</a:t>
            </a:r>
            <a:r>
              <a:rPr lang="en-US" altLang="zh-CN"/>
              <a:t>4</a:t>
            </a:r>
            <a:r>
              <a:rPr lang="zh-CN" altLang="en-US">
                <a:latin typeface="Times New Roman" pitchFamily="18" charset="0"/>
              </a:rPr>
              <a:t>）攻击系统数据（</a:t>
            </a:r>
            <a:r>
              <a:rPr lang="en-US" altLang="zh-CN">
                <a:latin typeface="Times New Roman" pitchFamily="18" charset="0"/>
              </a:rPr>
              <a:t>DOS</a:t>
            </a:r>
            <a:r>
              <a:rPr lang="zh-CN" altLang="en-US">
                <a:latin typeface="Times New Roman" pitchFamily="18" charset="0"/>
              </a:rPr>
              <a:t>引导程序、</a:t>
            </a:r>
            <a:r>
              <a:rPr lang="en-US" altLang="zh-CN">
                <a:latin typeface="Times New Roman" pitchFamily="18" charset="0"/>
              </a:rPr>
              <a:t>FAT</a:t>
            </a:r>
            <a:r>
              <a:rPr lang="zh-CN" altLang="en-US">
                <a:latin typeface="Times New Roman" pitchFamily="18" charset="0"/>
              </a:rPr>
              <a:t>表）</a:t>
            </a:r>
            <a:endParaRPr lang="zh-CN" altLang="en-US"/>
          </a:p>
          <a:p>
            <a:r>
              <a:rPr lang="zh-CN" altLang="en-US">
                <a:latin typeface="Times New Roman" pitchFamily="18" charset="0"/>
              </a:rPr>
              <a:t>（</a:t>
            </a:r>
            <a:r>
              <a:rPr lang="en-US" altLang="zh-CN"/>
              <a:t>5</a:t>
            </a:r>
            <a:r>
              <a:rPr lang="zh-CN" altLang="en-US">
                <a:latin typeface="Times New Roman" pitchFamily="18" charset="0"/>
              </a:rPr>
              <a:t>）破坏网络系统</a:t>
            </a:r>
            <a:r>
              <a:rPr lang="zh-CN" altLang="en-US"/>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B5F8A0A-2423-47F5-BDB2-F14B8807BF35}" type="slidenum">
              <a:rPr lang="en-US" altLang="zh-CN"/>
              <a:pPr/>
              <a:t>9</a:t>
            </a:fld>
            <a:endParaRPr lang="en-US" altLang="zh-CN"/>
          </a:p>
        </p:txBody>
      </p:sp>
      <p:sp>
        <p:nvSpPr>
          <p:cNvPr id="244738" name="Text Box 2"/>
          <p:cNvSpPr txBox="1">
            <a:spLocks noChangeArrowheads="1"/>
          </p:cNvSpPr>
          <p:nvPr/>
        </p:nvSpPr>
        <p:spPr bwMode="auto">
          <a:xfrm>
            <a:off x="323850" y="981075"/>
            <a:ext cx="8534400" cy="549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3300"/>
                </a:solidFill>
                <a:latin typeface="宋体" pitchFamily="2" charset="-122"/>
              </a:rPr>
              <a:t>攻击系统数据区</a:t>
            </a:r>
            <a:r>
              <a:rPr lang="zh-CN" altLang="en-US" sz="2800" b="1">
                <a:latin typeface="宋体" pitchFamily="2" charset="-122"/>
              </a:rPr>
              <a:t> 即攻击计算机硬盘的主引导扇区、</a:t>
            </a:r>
            <a:r>
              <a:rPr lang="en-US" altLang="zh-CN" sz="2800" b="1">
                <a:latin typeface="宋体" pitchFamily="2" charset="-122"/>
              </a:rPr>
              <a:t>Boot</a:t>
            </a:r>
            <a:r>
              <a:rPr lang="zh-CN" altLang="en-US" sz="2800" b="1">
                <a:latin typeface="宋体" pitchFamily="2" charset="-122"/>
              </a:rPr>
              <a:t>扇区、</a:t>
            </a:r>
            <a:r>
              <a:rPr lang="en-US" altLang="zh-CN" sz="2800" b="1">
                <a:latin typeface="宋体" pitchFamily="2" charset="-122"/>
              </a:rPr>
              <a:t>FAT</a:t>
            </a:r>
            <a:r>
              <a:rPr lang="zh-CN" altLang="en-US" sz="2800" b="1">
                <a:latin typeface="宋体" pitchFamily="2" charset="-122"/>
              </a:rPr>
              <a:t>表、文件目录等内容（一般来说，攻击系统数据区的病毒是恶性病毒，受损的数据不易恢复）。</a:t>
            </a:r>
            <a:br>
              <a:rPr lang="zh-CN" altLang="en-US" sz="2800" b="1">
                <a:latin typeface="宋体" pitchFamily="2" charset="-122"/>
              </a:rPr>
            </a:br>
            <a:r>
              <a:rPr lang="zh-CN" altLang="en-US" sz="2800" b="1">
                <a:solidFill>
                  <a:srgbClr val="FF3300"/>
                </a:solidFill>
                <a:latin typeface="宋体" pitchFamily="2" charset="-122"/>
              </a:rPr>
              <a:t>攻击文件</a:t>
            </a:r>
            <a:r>
              <a:rPr lang="zh-CN" altLang="en-US" sz="2800" b="1">
                <a:latin typeface="宋体" pitchFamily="2" charset="-122"/>
              </a:rPr>
              <a:t> 是删除文件、修改文件名称、替换文件内容、删除部分程序代码等等。</a:t>
            </a:r>
            <a:br>
              <a:rPr lang="zh-CN" altLang="en-US" sz="2800" b="1">
                <a:latin typeface="宋体" pitchFamily="2" charset="-122"/>
              </a:rPr>
            </a:br>
            <a:r>
              <a:rPr lang="zh-CN" altLang="en-US" sz="2800" b="1">
                <a:solidFill>
                  <a:srgbClr val="FF3300"/>
                </a:solidFill>
                <a:latin typeface="宋体" pitchFamily="2" charset="-122"/>
              </a:rPr>
              <a:t>攻击内存</a:t>
            </a:r>
            <a:r>
              <a:rPr lang="zh-CN" altLang="en-US" sz="2800" b="1">
                <a:latin typeface="宋体" pitchFamily="2" charset="-122"/>
              </a:rPr>
              <a:t> 内存是计算机的重要资源，也是病毒的攻击目标。其攻击方式主要有占用大量内存、改变内存总量、禁止分配内存等。</a:t>
            </a:r>
            <a:br>
              <a:rPr lang="zh-CN" altLang="en-US" sz="2800" b="1">
                <a:latin typeface="宋体" pitchFamily="2" charset="-122"/>
              </a:rPr>
            </a:br>
            <a:r>
              <a:rPr lang="zh-CN" altLang="en-US" sz="2800" b="1">
                <a:solidFill>
                  <a:srgbClr val="FF3300"/>
                </a:solidFill>
                <a:latin typeface="宋体" pitchFamily="2" charset="-122"/>
              </a:rPr>
              <a:t>干扰系统运行</a:t>
            </a:r>
            <a:r>
              <a:rPr lang="zh-CN" altLang="en-US" sz="2800" b="1">
                <a:latin typeface="宋体" pitchFamily="2" charset="-122"/>
              </a:rPr>
              <a:t> 不执行用户指令、干扰指令的运行、内部栈溢出、占用特殊数据区、时钟倒转、自动重新启动计算机、死机等。</a:t>
            </a:r>
            <a:br>
              <a:rPr lang="zh-CN" altLang="en-US" sz="2800" b="1">
                <a:latin typeface="宋体" pitchFamily="2" charset="-122"/>
              </a:rPr>
            </a:br>
            <a:endParaRPr lang="zh-CN" altLang="en-US" b="1"/>
          </a:p>
        </p:txBody>
      </p:sp>
      <p:sp>
        <p:nvSpPr>
          <p:cNvPr id="244739" name="Rectangle 3"/>
          <p:cNvSpPr>
            <a:spLocks noChangeArrowheads="1"/>
          </p:cNvSpPr>
          <p:nvPr/>
        </p:nvSpPr>
        <p:spPr bwMode="auto">
          <a:xfrm>
            <a:off x="760413" y="-53975"/>
            <a:ext cx="45323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solidFill>
                  <a:srgbClr val="000000"/>
                </a:solidFill>
                <a:ea typeface="隶书" pitchFamily="49" charset="-122"/>
              </a:rPr>
              <a:t>病毒的破坏行为</a:t>
            </a:r>
          </a:p>
        </p:txBody>
      </p:sp>
    </p:spTree>
  </p:cSld>
  <p:clrMapOvr>
    <a:masterClrMapping/>
  </p:clrMapOvr>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2385</TotalTime>
  <Words>3573</Words>
  <Application>Microsoft Office PowerPoint</Application>
  <PresentationFormat>全屏显示(4:3)</PresentationFormat>
  <Paragraphs>322</Paragraphs>
  <Slides>44</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8" baseType="lpstr">
      <vt:lpstr>Times New Roman</vt:lpstr>
      <vt:lpstr>宋体</vt:lpstr>
      <vt:lpstr>Arial</vt:lpstr>
      <vt:lpstr>华文中宋</vt:lpstr>
      <vt:lpstr>Wingdings</vt:lpstr>
      <vt:lpstr>隶书</vt:lpstr>
      <vt:lpstr>黑体</vt:lpstr>
      <vt:lpstr>楷体_GB2312</vt:lpstr>
      <vt:lpstr>Courier New</vt:lpstr>
      <vt:lpstr>Tahoma</vt:lpstr>
      <vt:lpstr>幼圆</vt:lpstr>
      <vt:lpstr>Lucida Sans</vt:lpstr>
      <vt:lpstr>古瓶荷花</vt:lpstr>
      <vt:lpstr>BMP 图象</vt:lpstr>
      <vt:lpstr>计算机病毒防治与信息安全</vt:lpstr>
      <vt:lpstr>什么是计算机安全？</vt:lpstr>
      <vt:lpstr>PowerPoint 演示文稿</vt:lpstr>
      <vt:lpstr>计算机病毒防治与信息安全</vt:lpstr>
      <vt:lpstr>计算机病毒</vt:lpstr>
      <vt:lpstr>计算机病毒的定义</vt:lpstr>
      <vt:lpstr>计算机病毒的特点 </vt:lpstr>
      <vt:lpstr>计算机病毒的破坏行为 </vt:lpstr>
      <vt:lpstr>PowerPoint 演示文稿</vt:lpstr>
      <vt:lpstr>PowerPoint 演示文稿</vt:lpstr>
      <vt:lpstr>　计算机病毒的分类</vt:lpstr>
      <vt:lpstr>计算机病毒的隐藏之处和入侵途径</vt:lpstr>
      <vt:lpstr>计算机病毒防治与信息安全</vt:lpstr>
      <vt:lpstr>计算机病毒的结构</vt:lpstr>
      <vt:lpstr>PowerPoint 演示文稿</vt:lpstr>
      <vt:lpstr>计算机病毒的感染机制</vt:lpstr>
      <vt:lpstr>PowerPoint 演示文稿</vt:lpstr>
      <vt:lpstr>PowerPoint 演示文稿</vt:lpstr>
      <vt:lpstr>PowerPoint 演示文稿</vt:lpstr>
      <vt:lpstr>一个文件病毒传染的实例 </vt:lpstr>
      <vt:lpstr>PowerPoint 演示文稿</vt:lpstr>
      <vt:lpstr>病毒的检测依据</vt:lpstr>
      <vt:lpstr>PowerPoint 演示文稿</vt:lpstr>
      <vt:lpstr>PowerPoint 演示文稿</vt:lpstr>
      <vt:lpstr>PowerPoint 演示文稿</vt:lpstr>
      <vt:lpstr>　计算机病毒的防治</vt:lpstr>
      <vt:lpstr>PowerPoint 演示文稿</vt:lpstr>
      <vt:lpstr>PowerPoint 演示文稿</vt:lpstr>
      <vt:lpstr>PowerPoint 演示文稿</vt:lpstr>
      <vt:lpstr>PowerPoint 演示文稿</vt:lpstr>
      <vt:lpstr>常用的防、杀毒软件 </vt:lpstr>
      <vt:lpstr>防、杀毒软件的选购指标 </vt:lpstr>
      <vt:lpstr>计算机病毒防治与信息安全</vt:lpstr>
      <vt:lpstr>信息安全</vt:lpstr>
      <vt:lpstr>PowerPoint 演示文稿</vt:lpstr>
      <vt:lpstr>PowerPoint 演示文稿</vt:lpstr>
      <vt:lpstr>计算机病毒防治与信息安全</vt:lpstr>
      <vt:lpstr>网络的不安全因素</vt:lpstr>
      <vt:lpstr>  人为因素和自然因素</vt:lpstr>
      <vt:lpstr>  人为因素和自然因素</vt:lpstr>
      <vt:lpstr>PowerPoint 演示文稿</vt:lpstr>
      <vt:lpstr>PowerPoint 演示文稿</vt:lpstr>
      <vt:lpstr>PowerPoint 演示文稿</vt:lpstr>
      <vt:lpstr>PowerPoint 演示文稿</vt:lpstr>
    </vt:vector>
  </TitlesOfParts>
  <Company>gsjf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计算机病毒及防治</dc:title>
  <dc:creator>li</dc:creator>
  <cp:lastModifiedBy>Dun</cp:lastModifiedBy>
  <cp:revision>212</cp:revision>
  <cp:lastPrinted>1601-01-01T00:00:00Z</cp:lastPrinted>
  <dcterms:created xsi:type="dcterms:W3CDTF">2002-01-20T11:28:01Z</dcterms:created>
  <dcterms:modified xsi:type="dcterms:W3CDTF">2014-09-03T11:43:07Z</dcterms:modified>
</cp:coreProperties>
</file>