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1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268" r:id="rId11"/>
    <p:sldId id="327" r:id="rId12"/>
    <p:sldId id="328" r:id="rId13"/>
    <p:sldId id="360" r:id="rId14"/>
    <p:sldId id="269" r:id="rId15"/>
    <p:sldId id="361" r:id="rId16"/>
    <p:sldId id="270" r:id="rId17"/>
    <p:sldId id="362" r:id="rId18"/>
    <p:sldId id="493" r:id="rId19"/>
    <p:sldId id="507" r:id="rId20"/>
    <p:sldId id="498" r:id="rId21"/>
    <p:sldId id="499" r:id="rId22"/>
    <p:sldId id="500" r:id="rId23"/>
    <p:sldId id="501" r:id="rId24"/>
    <p:sldId id="503" r:id="rId25"/>
    <p:sldId id="504" r:id="rId26"/>
    <p:sldId id="505" r:id="rId27"/>
    <p:sldId id="506" r:id="rId28"/>
    <p:sldId id="363" r:id="rId29"/>
    <p:sldId id="364" r:id="rId30"/>
    <p:sldId id="365" r:id="rId31"/>
    <p:sldId id="366" r:id="rId32"/>
    <p:sldId id="367" r:id="rId33"/>
    <p:sldId id="369" r:id="rId34"/>
    <p:sldId id="370" r:id="rId35"/>
    <p:sldId id="371" r:id="rId36"/>
    <p:sldId id="372" r:id="rId37"/>
    <p:sldId id="292" r:id="rId38"/>
    <p:sldId id="293" r:id="rId39"/>
    <p:sldId id="294" r:id="rId40"/>
    <p:sldId id="490" r:id="rId41"/>
    <p:sldId id="491" r:id="rId42"/>
    <p:sldId id="295" r:id="rId43"/>
    <p:sldId id="296" r:id="rId44"/>
    <p:sldId id="297" r:id="rId45"/>
    <p:sldId id="298" r:id="rId46"/>
    <p:sldId id="299" r:id="rId47"/>
    <p:sldId id="300" r:id="rId48"/>
    <p:sldId id="375" r:id="rId49"/>
    <p:sldId id="376" r:id="rId50"/>
    <p:sldId id="377" r:id="rId51"/>
    <p:sldId id="378" r:id="rId52"/>
    <p:sldId id="379" r:id="rId53"/>
    <p:sldId id="380" r:id="rId54"/>
    <p:sldId id="487" r:id="rId55"/>
    <p:sldId id="381" r:id="rId56"/>
    <p:sldId id="382" r:id="rId57"/>
    <p:sldId id="479" r:id="rId58"/>
    <p:sldId id="480" r:id="rId59"/>
    <p:sldId id="481" r:id="rId60"/>
    <p:sldId id="482" r:id="rId61"/>
    <p:sldId id="483" r:id="rId62"/>
    <p:sldId id="383" r:id="rId63"/>
    <p:sldId id="384" r:id="rId64"/>
    <p:sldId id="386" r:id="rId65"/>
    <p:sldId id="387" r:id="rId66"/>
    <p:sldId id="388" r:id="rId67"/>
    <p:sldId id="389" r:id="rId68"/>
    <p:sldId id="406" r:id="rId69"/>
    <p:sldId id="407" r:id="rId70"/>
    <p:sldId id="408" r:id="rId71"/>
    <p:sldId id="409" r:id="rId72"/>
    <p:sldId id="410" r:id="rId73"/>
    <p:sldId id="413" r:id="rId74"/>
    <p:sldId id="414" r:id="rId75"/>
    <p:sldId id="417" r:id="rId76"/>
    <p:sldId id="420" r:id="rId77"/>
    <p:sldId id="423" r:id="rId78"/>
    <p:sldId id="424" r:id="rId79"/>
    <p:sldId id="471" r:id="rId80"/>
    <p:sldId id="425" r:id="rId81"/>
    <p:sldId id="427" r:id="rId82"/>
    <p:sldId id="428" r:id="rId83"/>
    <p:sldId id="430" r:id="rId84"/>
    <p:sldId id="431" r:id="rId85"/>
    <p:sldId id="432" r:id="rId86"/>
    <p:sldId id="478" r:id="rId87"/>
    <p:sldId id="433" r:id="rId88"/>
    <p:sldId id="440" r:id="rId89"/>
    <p:sldId id="441" r:id="rId90"/>
    <p:sldId id="444" r:id="rId91"/>
    <p:sldId id="442" r:id="rId92"/>
    <p:sldId id="443" r:id="rId93"/>
    <p:sldId id="445" r:id="rId94"/>
    <p:sldId id="446" r:id="rId95"/>
    <p:sldId id="447" r:id="rId96"/>
    <p:sldId id="488" r:id="rId97"/>
    <p:sldId id="489" r:id="rId98"/>
    <p:sldId id="315" r:id="rId99"/>
    <p:sldId id="451" r:id="rId10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762" autoAdjust="0"/>
    <p:restoredTop sz="88766" autoAdjust="0"/>
  </p:normalViewPr>
  <p:slideViewPr>
    <p:cSldViewPr>
      <p:cViewPr varScale="1">
        <p:scale>
          <a:sx n="101" d="100"/>
          <a:sy n="101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73482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0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21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7.xml"/><Relationship Id="rId4" Type="http://schemas.openxmlformats.org/officeDocument/2006/relationships/slide" Target="slide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6.xml"/><Relationship Id="rId5" Type="http://schemas.openxmlformats.org/officeDocument/2006/relationships/slide" Target="slide43.xml"/><Relationship Id="rId4" Type="http://schemas.openxmlformats.org/officeDocument/2006/relationships/audio" Target="../media/audio1.wav"/><Relationship Id="rId9" Type="http://schemas.openxmlformats.org/officeDocument/2006/relationships/slide" Target="slide8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4030203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整型变量举例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59246" y="1412776"/>
            <a:ext cx="7844954" cy="43396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10;   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010; 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八进制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0x10;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0x41;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十六进制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y = 10L;   y = 10l;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表示长整型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z;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z= 10U;  z = 10u;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表示无符号数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696437" y="1628800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860032" y="2492896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062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6840761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实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型（浮点型）变量举例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6" action="ppaction://hlinksldjump"/>
            <a:hlinkHover r:id="" action="ppaction://noaction">
              <a:snd r:embed="rId7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1453331"/>
            <a:ext cx="784495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y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3.14;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小数形式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3.0E+2;     x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3.0e+2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;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指数形式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8" y="3608141"/>
            <a:ext cx="617739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/>
              <a:t>指数形式：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d.ddddE+n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小数点向右移动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n</a:t>
            </a:r>
            <a:endParaRPr lang="en-US" altLang="zh-CN" sz="2000" baseline="30000" dirty="0"/>
          </a:p>
          <a:p>
            <a:pPr algn="l"/>
            <a:r>
              <a:rPr lang="en-US" altLang="zh-CN" sz="2000" dirty="0" err="1"/>
              <a:t>d.ddddE</a:t>
            </a:r>
            <a:r>
              <a:rPr lang="en-US" altLang="zh-CN" sz="2000" dirty="0"/>
              <a:t>-n  </a:t>
            </a:r>
            <a:r>
              <a:rPr lang="zh-CN" altLang="en-US" sz="2000" dirty="0"/>
              <a:t>小数点向左移动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-n</a:t>
            </a:r>
            <a:endParaRPr lang="en-US" altLang="zh-CN" sz="2000" dirty="0"/>
          </a:p>
          <a:p>
            <a:pPr algn="l"/>
            <a:r>
              <a:rPr lang="zh-CN" altLang="en-US" sz="2000" dirty="0"/>
              <a:t>小数点可以移动，</a:t>
            </a:r>
            <a:r>
              <a:rPr lang="zh-CN" altLang="en-US" sz="2000" dirty="0" smtClean="0"/>
              <a:t>因此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型又称为</a:t>
            </a:r>
            <a:r>
              <a:rPr lang="zh-CN" altLang="en-US" sz="2000" dirty="0"/>
              <a:t>浮点数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251518" y="5181600"/>
            <a:ext cx="7916964" cy="709612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必须有数字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是（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）整数，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号可以省略。</a:t>
            </a:r>
            <a:endParaRPr lang="zh-CN" altLang="en-US" sz="2000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5154" y="6021288"/>
            <a:ext cx="4752950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723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18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8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9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5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94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4581128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701674" y="1188616"/>
            <a:ext cx="8223251" cy="489364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342900" indent="-342900" algn="l" eaLnBrk="1" hangingPunct="1">
              <a:spcBef>
                <a:spcPct val="50000"/>
              </a:spcBef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char a</a:t>
            </a:r>
            <a:r>
              <a:rPr lang="en-US" altLang="zh-CN" dirty="0" smtClean="0"/>
              <a:t>;  </a:t>
            </a:r>
            <a:r>
              <a:rPr lang="zh-CN" altLang="en-US" dirty="0"/>
              <a:t> </a:t>
            </a:r>
            <a:r>
              <a:rPr lang="en-US" altLang="zh-CN" dirty="0" smtClean="0"/>
              <a:t>// 1</a:t>
            </a:r>
            <a:r>
              <a:rPr lang="zh-CN" altLang="en-US" dirty="0" smtClean="0"/>
              <a:t>个字节内存，存放字符对应的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smtClean="0"/>
              <a:t>‘A’;   </a:t>
            </a:r>
            <a:endParaRPr lang="en-US" altLang="zh-CN" dirty="0"/>
          </a:p>
          <a:p>
            <a:r>
              <a:rPr lang="en-US" altLang="zh-CN" dirty="0"/>
              <a:t>a = 0x41;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en-US" altLang="zh-CN" dirty="0" smtClean="0">
                <a:solidFill>
                  <a:srgbClr val="FF0000"/>
                </a:solidFill>
              </a:rPr>
              <a:t>‘A’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 = </a:t>
            </a:r>
            <a:r>
              <a:rPr lang="en-US" altLang="zh-CN" dirty="0" smtClean="0"/>
              <a:t>65;     </a:t>
            </a:r>
            <a:r>
              <a:rPr lang="en-US" altLang="zh-CN" dirty="0" smtClean="0">
                <a:solidFill>
                  <a:srgbClr val="FF0000"/>
                </a:solidFill>
              </a:rPr>
              <a:t>// ‘A’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 c;</a:t>
            </a:r>
          </a:p>
          <a:p>
            <a:r>
              <a:rPr lang="en-US" altLang="zh-CN" dirty="0" smtClean="0"/>
              <a:t>c = a+1;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字符变量可以当做整数参与运算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 = ‘A’ +1; 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d,%c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);    // 65, 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c = ‘\n’;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特殊字符，转义字符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9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3685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67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</a:t>
            </a:r>
            <a:endParaRPr lang="en-US" altLang="zh-CN" b="1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str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[4] = 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”;</a:t>
            </a:r>
            <a:endParaRPr lang="zh-CN" altLang="en-US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708920"/>
            <a:ext cx="2081808" cy="50418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  <p:extLst>
      <p:ext uri="{BB962C8B-B14F-4D97-AF65-F5344CB8AC3E}">
        <p14:creationId xmlns:p14="http://schemas.microsoft.com/office/powerpoint/2010/main" val="906772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  <a:endParaRPr kumimoji="0" lang="en-US" altLang="zh-CN" sz="24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</a:t>
            </a:r>
            <a:r>
              <a:rPr kumimoji="0" lang="zh-CN" altLang="en-US" sz="2400" dirty="0" smtClean="0">
                <a:latin typeface="楷体_GB2312" pitchFamily="49" charset="-122"/>
              </a:rPr>
              <a:t>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2" name="位图图像" r:id="rId4" imgW="2295238" imgH="428798" progId="PBrush">
                  <p:embed/>
                </p:oleObj>
              </mc:Choice>
              <mc:Fallback>
                <p:oleObj name="位图图像" r:id="rId4" imgW="2295238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27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613127"/>
            <a:ext cx="4680520" cy="61555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注：求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余运算“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93840" y="116632"/>
            <a:ext cx="3254024" cy="863501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ea typeface="隶书" pitchFamily="49" charset="-122"/>
              </a:rPr>
              <a:t>特别注意</a:t>
            </a:r>
            <a:endParaRPr lang="zh-CN" altLang="en-US" dirty="0"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568952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两个整型数据相除，结果取整；两个实型数据相除结果为实型。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= -5, b = 3, c;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-1;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1; b = 2;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1/2;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b;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 = a + 1/2;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b =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10.0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763713" y="332656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 </a:t>
            </a:r>
            <a:r>
              <a:rPr lang="en-US" altLang="zh-CN" b="1" dirty="0"/>
              <a:t>2.8  C</a:t>
            </a:r>
            <a:r>
              <a:rPr lang="zh-CN" altLang="en-US" b="1" dirty="0"/>
              <a:t>语言运算符的优先级和结合方向</a:t>
            </a:r>
          </a:p>
        </p:txBody>
      </p:sp>
      <p:pic>
        <p:nvPicPr>
          <p:cNvPr id="550921" name="Picture 9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1187450" y="980728"/>
            <a:ext cx="7416998" cy="5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1095127"/>
            <a:ext cx="576065" cy="5171802"/>
            <a:chOff x="395536" y="1095127"/>
            <a:chExt cx="576065" cy="5171802"/>
          </a:xfrm>
        </p:grpSpPr>
        <p:sp>
          <p:nvSpPr>
            <p:cNvPr id="2" name="下箭头 1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27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6" name="Picture 4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1"/>
          <a:stretch>
            <a:fillRect/>
          </a:stretch>
        </p:blipFill>
        <p:spPr bwMode="auto">
          <a:xfrm>
            <a:off x="731034" y="548680"/>
            <a:ext cx="8017430" cy="51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381750"/>
            <a:ext cx="75565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79388" y="5876925"/>
            <a:ext cx="896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/>
              <a:t>注： 运算形式一栏中各字母的含义如下： </a:t>
            </a:r>
            <a:r>
              <a:rPr lang="en-US" altLang="zh-CN" sz="1600"/>
              <a:t>a—</a:t>
            </a:r>
            <a:r>
              <a:rPr lang="zh-CN" altLang="en-US" sz="1600"/>
              <a:t>数组， </a:t>
            </a:r>
            <a:r>
              <a:rPr lang="en-US" altLang="zh-CN" sz="1600"/>
              <a:t>e—</a:t>
            </a:r>
            <a:r>
              <a:rPr lang="zh-CN" altLang="en-US" sz="1600"/>
              <a:t>表达式， </a:t>
            </a:r>
            <a:r>
              <a:rPr lang="en-US" altLang="zh-CN" sz="1600"/>
              <a:t>p—</a:t>
            </a:r>
            <a:r>
              <a:rPr lang="zh-CN" altLang="en-US" sz="1600"/>
              <a:t>指针， </a:t>
            </a:r>
            <a:r>
              <a:rPr lang="en-US" altLang="zh-CN" sz="1600"/>
              <a:t>t—</a:t>
            </a:r>
            <a:r>
              <a:rPr lang="zh-CN" altLang="en-US" sz="1600"/>
              <a:t>类型， </a:t>
            </a:r>
            <a:r>
              <a:rPr lang="en-US" altLang="zh-CN" sz="1600"/>
              <a:t>x, y—</a:t>
            </a:r>
            <a:r>
              <a:rPr lang="zh-CN" altLang="en-US" sz="1600"/>
              <a:t>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476672"/>
            <a:ext cx="576065" cy="5171802"/>
            <a:chOff x="395536" y="1095127"/>
            <a:chExt cx="576065" cy="5171802"/>
          </a:xfrm>
        </p:grpSpPr>
        <p:sp>
          <p:nvSpPr>
            <p:cNvPr id="6" name="下箭头 5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29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{  }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4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/>
              <a:t>自</a:t>
            </a:r>
            <a:r>
              <a:rPr lang="zh-CN" altLang="en-US" sz="2000" b="1" dirty="0"/>
              <a:t>左向右，优先级顺序：</a:t>
            </a:r>
            <a:r>
              <a:rPr lang="en-US" altLang="zh-CN" sz="2000" b="1" dirty="0">
                <a:solidFill>
                  <a:srgbClr val="FF0000"/>
                </a:solidFill>
              </a:rPr>
              <a:t>&lt;,!</a:t>
            </a:r>
            <a:r>
              <a:rPr lang="en-US" altLang="zh-CN" sz="2000" b="1" dirty="0"/>
              <a:t>,-(</a:t>
            </a:r>
            <a:r>
              <a:rPr lang="zh-CN" altLang="en-US" sz="2000" b="1" dirty="0"/>
              <a:t>减</a:t>
            </a:r>
            <a:r>
              <a:rPr lang="en-US" altLang="zh-CN" sz="2000" b="1" dirty="0" smtClean="0"/>
              <a:t>),&gt;,||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（忽略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高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/**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执行</a:t>
            </a:r>
            <a:r>
              <a:rPr lang="en-US" altLang="zh-CN" sz="2000" b="1" dirty="0">
                <a:solidFill>
                  <a:srgbClr val="FF0000"/>
                </a:solidFill>
              </a:rPr>
              <a:t>5&gt;4</a:t>
            </a:r>
            <a:r>
              <a:rPr lang="zh-CN" altLang="en-US" sz="2000" b="1" dirty="0">
                <a:solidFill>
                  <a:srgbClr val="FF0000"/>
                </a:solidFill>
              </a:rPr>
              <a:t>，得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，就知道</a:t>
            </a:r>
            <a:r>
              <a:rPr lang="en-US" altLang="zh-CN" sz="2000" b="1" dirty="0">
                <a:solidFill>
                  <a:srgbClr val="FF0000"/>
                </a:solidFill>
              </a:rPr>
              <a:t>||</a:t>
            </a:r>
            <a:r>
              <a:rPr lang="zh-CN" altLang="en-US" sz="2000" b="1" dirty="0">
                <a:solidFill>
                  <a:srgbClr val="FF0000"/>
                </a:solidFill>
              </a:rPr>
              <a:t>的结果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因此</a:t>
            </a:r>
            <a:r>
              <a:rPr lang="zh-CN" altLang="en-US" sz="2000" b="1" dirty="0">
                <a:solidFill>
                  <a:srgbClr val="FF0000"/>
                </a:solidFill>
              </a:rPr>
              <a:t>，后续操作不执行。 </a:t>
            </a: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**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5343302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919365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4077072"/>
            <a:ext cx="3816424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2000" dirty="0">
                <a:sym typeface="Monotype Sorts" pitchFamily="2" charset="2"/>
              </a:rPr>
              <a:t>由</a:t>
            </a:r>
            <a:r>
              <a:rPr lang="en-US" altLang="zh-CN" sz="2000" dirty="0">
                <a:sym typeface="Monotype Sorts" pitchFamily="2" charset="2"/>
              </a:rPr>
              <a:t>&amp;&amp;</a:t>
            </a:r>
            <a:r>
              <a:rPr lang="zh-CN" altLang="en-US" sz="2000" dirty="0">
                <a:sym typeface="Monotype Sorts" pitchFamily="2" charset="2"/>
              </a:rPr>
              <a:t>与</a:t>
            </a:r>
            <a:r>
              <a:rPr lang="en-US" altLang="zh-CN" sz="2000" dirty="0">
                <a:sym typeface="Monotype Sorts" pitchFamily="2" charset="2"/>
              </a:rPr>
              <a:t>||</a:t>
            </a:r>
            <a:r>
              <a:rPr lang="zh-CN" altLang="en-US" sz="2000" dirty="0">
                <a:sym typeface="Monotype Sorts" pitchFamily="2" charset="2"/>
              </a:rPr>
              <a:t>连接的表达式按从左到右的顺序进行（即使右端的优先级高，也是如此。）。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 =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0) &amp;&amp; (year%400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year;  //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年号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&amp;&amp;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175636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非润年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5661248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algn="l" eaLnBrk="1" hangingPunct="1"/>
            <a:r>
              <a:rPr lang="en-US" altLang="zh-CN" sz="2000" b="1" dirty="0" smtClean="0"/>
              <a:t>a</a:t>
            </a:r>
            <a:r>
              <a:rPr lang="en-US" altLang="zh-CN" sz="2000" b="1" dirty="0" smtClean="0"/>
              <a:t>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  <p:bldP spid="80904" grpId="0"/>
      <p:bldP spid="809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505200"/>
            <a:ext cx="838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10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8"/>
          <p:cNvSpPr>
            <a:spLocks/>
          </p:cNvSpPr>
          <p:nvPr/>
        </p:nvSpPr>
        <p:spPr bwMode="auto">
          <a:xfrm>
            <a:off x="684213" y="836613"/>
            <a:ext cx="8424862" cy="5688012"/>
          </a:xfrm>
          <a:custGeom>
            <a:avLst/>
            <a:gdLst>
              <a:gd name="T0" fmla="*/ 2147483647 w 5095"/>
              <a:gd name="T1" fmla="*/ 2147483647 h 3173"/>
              <a:gd name="T2" fmla="*/ 2147483647 w 5095"/>
              <a:gd name="T3" fmla="*/ 2147483647 h 3173"/>
              <a:gd name="T4" fmla="*/ 2147483647 w 5095"/>
              <a:gd name="T5" fmla="*/ 2147483647 h 3173"/>
              <a:gd name="T6" fmla="*/ 2147483647 w 5095"/>
              <a:gd name="T7" fmla="*/ 2147483647 h 3173"/>
              <a:gd name="T8" fmla="*/ 2147483647 w 5095"/>
              <a:gd name="T9" fmla="*/ 2147483647 h 3173"/>
              <a:gd name="T10" fmla="*/ 2147483647 w 5095"/>
              <a:gd name="T11" fmla="*/ 2147483647 h 3173"/>
              <a:gd name="T12" fmla="*/ 2147483647 w 5095"/>
              <a:gd name="T13" fmla="*/ 2147483647 h 3173"/>
              <a:gd name="T14" fmla="*/ 2147483647 w 5095"/>
              <a:gd name="T15" fmla="*/ 2147483647 h 3173"/>
              <a:gd name="T16" fmla="*/ 2147483647 w 5095"/>
              <a:gd name="T17" fmla="*/ 2147483647 h 3173"/>
              <a:gd name="T18" fmla="*/ 2147483647 w 5095"/>
              <a:gd name="T19" fmla="*/ 2147483647 h 3173"/>
              <a:gd name="T20" fmla="*/ 2147483647 w 5095"/>
              <a:gd name="T21" fmla="*/ 2147483647 h 3173"/>
              <a:gd name="T22" fmla="*/ 2147483647 w 5095"/>
              <a:gd name="T23" fmla="*/ 2147483647 h 3173"/>
              <a:gd name="T24" fmla="*/ 2147483647 w 5095"/>
              <a:gd name="T25" fmla="*/ 2147483647 h 3173"/>
              <a:gd name="T26" fmla="*/ 2147483647 w 5095"/>
              <a:gd name="T27" fmla="*/ 2147483647 h 3173"/>
              <a:gd name="T28" fmla="*/ 2147483647 w 5095"/>
              <a:gd name="T29" fmla="*/ 2147483647 h 3173"/>
              <a:gd name="T30" fmla="*/ 2147483647 w 5095"/>
              <a:gd name="T31" fmla="*/ 2147483647 h 3173"/>
              <a:gd name="T32" fmla="*/ 2147483647 w 5095"/>
              <a:gd name="T33" fmla="*/ 2147483647 h 3173"/>
              <a:gd name="T34" fmla="*/ 2147483647 w 5095"/>
              <a:gd name="T35" fmla="*/ 2147483647 h 3173"/>
              <a:gd name="T36" fmla="*/ 2147483647 w 5095"/>
              <a:gd name="T37" fmla="*/ 2147483647 h 3173"/>
              <a:gd name="T38" fmla="*/ 2147483647 w 5095"/>
              <a:gd name="T39" fmla="*/ 2147483647 h 3173"/>
              <a:gd name="T40" fmla="*/ 2147483647 w 5095"/>
              <a:gd name="T41" fmla="*/ 2147483647 h 3173"/>
              <a:gd name="T42" fmla="*/ 2147483647 w 5095"/>
              <a:gd name="T43" fmla="*/ 2147483647 h 3173"/>
              <a:gd name="T44" fmla="*/ 2147483647 w 5095"/>
              <a:gd name="T45" fmla="*/ 2147483647 h 3173"/>
              <a:gd name="T46" fmla="*/ 2147483647 w 5095"/>
              <a:gd name="T47" fmla="*/ 2147483647 h 3173"/>
              <a:gd name="T48" fmla="*/ 2147483647 w 5095"/>
              <a:gd name="T49" fmla="*/ 2147483647 h 3173"/>
              <a:gd name="T50" fmla="*/ 2147483647 w 5095"/>
              <a:gd name="T51" fmla="*/ 2147483647 h 3173"/>
              <a:gd name="T52" fmla="*/ 2147483647 w 5095"/>
              <a:gd name="T53" fmla="*/ 2147483647 h 3173"/>
              <a:gd name="T54" fmla="*/ 2147483647 w 5095"/>
              <a:gd name="T55" fmla="*/ 2147483647 h 3173"/>
              <a:gd name="T56" fmla="*/ 2147483647 w 5095"/>
              <a:gd name="T57" fmla="*/ 2147483647 h 3173"/>
              <a:gd name="T58" fmla="*/ 2147483647 w 5095"/>
              <a:gd name="T59" fmla="*/ 2147483647 h 3173"/>
              <a:gd name="T60" fmla="*/ 2147483647 w 5095"/>
              <a:gd name="T61" fmla="*/ 2147483647 h 3173"/>
              <a:gd name="T62" fmla="*/ 2147483647 w 5095"/>
              <a:gd name="T63" fmla="*/ 2147483647 h 3173"/>
              <a:gd name="T64" fmla="*/ 2147483647 w 5095"/>
              <a:gd name="T65" fmla="*/ 2147483647 h 3173"/>
              <a:gd name="T66" fmla="*/ 2147483647 w 5095"/>
              <a:gd name="T67" fmla="*/ 2147483647 h 3173"/>
              <a:gd name="T68" fmla="*/ 2147483647 w 5095"/>
              <a:gd name="T69" fmla="*/ 2147483647 h 31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095" h="3173">
                <a:moveTo>
                  <a:pt x="503" y="384"/>
                </a:moveTo>
                <a:cubicBezTo>
                  <a:pt x="539" y="366"/>
                  <a:pt x="555" y="349"/>
                  <a:pt x="594" y="339"/>
                </a:cubicBezTo>
                <a:cubicBezTo>
                  <a:pt x="678" y="288"/>
                  <a:pt x="774" y="270"/>
                  <a:pt x="869" y="247"/>
                </a:cubicBezTo>
                <a:cubicBezTo>
                  <a:pt x="936" y="231"/>
                  <a:pt x="995" y="199"/>
                  <a:pt x="1061" y="183"/>
                </a:cubicBezTo>
                <a:cubicBezTo>
                  <a:pt x="1073" y="177"/>
                  <a:pt x="1085" y="170"/>
                  <a:pt x="1097" y="165"/>
                </a:cubicBezTo>
                <a:cubicBezTo>
                  <a:pt x="1115" y="158"/>
                  <a:pt x="1152" y="147"/>
                  <a:pt x="1152" y="147"/>
                </a:cubicBezTo>
                <a:cubicBezTo>
                  <a:pt x="1202" y="109"/>
                  <a:pt x="1226" y="121"/>
                  <a:pt x="1280" y="101"/>
                </a:cubicBezTo>
                <a:cubicBezTo>
                  <a:pt x="1393" y="60"/>
                  <a:pt x="1431" y="48"/>
                  <a:pt x="1563" y="37"/>
                </a:cubicBezTo>
                <a:cubicBezTo>
                  <a:pt x="1624" y="25"/>
                  <a:pt x="1684" y="10"/>
                  <a:pt x="1746" y="0"/>
                </a:cubicBezTo>
                <a:cubicBezTo>
                  <a:pt x="2002" y="7"/>
                  <a:pt x="2258" y="9"/>
                  <a:pt x="2514" y="19"/>
                </a:cubicBezTo>
                <a:cubicBezTo>
                  <a:pt x="2566" y="21"/>
                  <a:pt x="2618" y="41"/>
                  <a:pt x="2670" y="46"/>
                </a:cubicBezTo>
                <a:cubicBezTo>
                  <a:pt x="2743" y="53"/>
                  <a:pt x="2948" y="61"/>
                  <a:pt x="3008" y="64"/>
                </a:cubicBezTo>
                <a:cubicBezTo>
                  <a:pt x="3157" y="86"/>
                  <a:pt x="3307" y="115"/>
                  <a:pt x="3456" y="128"/>
                </a:cubicBezTo>
                <a:cubicBezTo>
                  <a:pt x="3537" y="150"/>
                  <a:pt x="3608" y="151"/>
                  <a:pt x="3694" y="156"/>
                </a:cubicBezTo>
                <a:cubicBezTo>
                  <a:pt x="3812" y="180"/>
                  <a:pt x="3931" y="194"/>
                  <a:pt x="4050" y="211"/>
                </a:cubicBezTo>
                <a:cubicBezTo>
                  <a:pt x="4071" y="214"/>
                  <a:pt x="4093" y="216"/>
                  <a:pt x="4114" y="220"/>
                </a:cubicBezTo>
                <a:cubicBezTo>
                  <a:pt x="4145" y="225"/>
                  <a:pt x="4206" y="238"/>
                  <a:pt x="4206" y="238"/>
                </a:cubicBezTo>
                <a:cubicBezTo>
                  <a:pt x="4221" y="247"/>
                  <a:pt x="4235" y="259"/>
                  <a:pt x="4251" y="266"/>
                </a:cubicBezTo>
                <a:cubicBezTo>
                  <a:pt x="4263" y="271"/>
                  <a:pt x="4277" y="269"/>
                  <a:pt x="4288" y="275"/>
                </a:cubicBezTo>
                <a:cubicBezTo>
                  <a:pt x="4299" y="281"/>
                  <a:pt x="4305" y="294"/>
                  <a:pt x="4315" y="302"/>
                </a:cubicBezTo>
                <a:cubicBezTo>
                  <a:pt x="4362" y="340"/>
                  <a:pt x="4410" y="379"/>
                  <a:pt x="4462" y="412"/>
                </a:cubicBezTo>
                <a:cubicBezTo>
                  <a:pt x="4507" y="479"/>
                  <a:pt x="4450" y="401"/>
                  <a:pt x="4507" y="458"/>
                </a:cubicBezTo>
                <a:cubicBezTo>
                  <a:pt x="4544" y="495"/>
                  <a:pt x="4567" y="532"/>
                  <a:pt x="4617" y="549"/>
                </a:cubicBezTo>
                <a:cubicBezTo>
                  <a:pt x="4688" y="620"/>
                  <a:pt x="4652" y="604"/>
                  <a:pt x="4709" y="622"/>
                </a:cubicBezTo>
                <a:cubicBezTo>
                  <a:pt x="4727" y="634"/>
                  <a:pt x="4750" y="641"/>
                  <a:pt x="4763" y="659"/>
                </a:cubicBezTo>
                <a:cubicBezTo>
                  <a:pt x="4769" y="668"/>
                  <a:pt x="4773" y="679"/>
                  <a:pt x="4782" y="686"/>
                </a:cubicBezTo>
                <a:cubicBezTo>
                  <a:pt x="4789" y="692"/>
                  <a:pt x="4800" y="692"/>
                  <a:pt x="4809" y="695"/>
                </a:cubicBezTo>
                <a:cubicBezTo>
                  <a:pt x="4847" y="733"/>
                  <a:pt x="4888" y="770"/>
                  <a:pt x="4919" y="814"/>
                </a:cubicBezTo>
                <a:cubicBezTo>
                  <a:pt x="4932" y="832"/>
                  <a:pt x="4943" y="851"/>
                  <a:pt x="4955" y="869"/>
                </a:cubicBezTo>
                <a:cubicBezTo>
                  <a:pt x="4961" y="878"/>
                  <a:pt x="4974" y="896"/>
                  <a:pt x="4974" y="896"/>
                </a:cubicBezTo>
                <a:cubicBezTo>
                  <a:pt x="4998" y="997"/>
                  <a:pt x="4989" y="945"/>
                  <a:pt x="5001" y="1052"/>
                </a:cubicBezTo>
                <a:cubicBezTo>
                  <a:pt x="5007" y="1244"/>
                  <a:pt x="5020" y="1402"/>
                  <a:pt x="5029" y="1591"/>
                </a:cubicBezTo>
                <a:cubicBezTo>
                  <a:pt x="5023" y="1883"/>
                  <a:pt x="5095" y="2165"/>
                  <a:pt x="4882" y="2378"/>
                </a:cubicBezTo>
                <a:cubicBezTo>
                  <a:pt x="4862" y="2437"/>
                  <a:pt x="4889" y="2369"/>
                  <a:pt x="4837" y="2442"/>
                </a:cubicBezTo>
                <a:cubicBezTo>
                  <a:pt x="4831" y="2450"/>
                  <a:pt x="4832" y="2461"/>
                  <a:pt x="4827" y="2469"/>
                </a:cubicBezTo>
                <a:cubicBezTo>
                  <a:pt x="4809" y="2499"/>
                  <a:pt x="4797" y="2509"/>
                  <a:pt x="4773" y="2533"/>
                </a:cubicBezTo>
                <a:cubicBezTo>
                  <a:pt x="4757" y="2577"/>
                  <a:pt x="4718" y="2615"/>
                  <a:pt x="4690" y="2652"/>
                </a:cubicBezTo>
                <a:cubicBezTo>
                  <a:pt x="4662" y="2689"/>
                  <a:pt x="4645" y="2728"/>
                  <a:pt x="4599" y="2743"/>
                </a:cubicBezTo>
                <a:cubicBezTo>
                  <a:pt x="4564" y="2797"/>
                  <a:pt x="4604" y="2750"/>
                  <a:pt x="4535" y="2780"/>
                </a:cubicBezTo>
                <a:cubicBezTo>
                  <a:pt x="4521" y="2786"/>
                  <a:pt x="4512" y="2800"/>
                  <a:pt x="4498" y="2807"/>
                </a:cubicBezTo>
                <a:cubicBezTo>
                  <a:pt x="4492" y="2810"/>
                  <a:pt x="4417" y="2826"/>
                  <a:pt x="4416" y="2826"/>
                </a:cubicBezTo>
                <a:cubicBezTo>
                  <a:pt x="4371" y="2838"/>
                  <a:pt x="4335" y="2854"/>
                  <a:pt x="4288" y="2862"/>
                </a:cubicBezTo>
                <a:cubicBezTo>
                  <a:pt x="4237" y="2900"/>
                  <a:pt x="4184" y="2914"/>
                  <a:pt x="4123" y="2926"/>
                </a:cubicBezTo>
                <a:cubicBezTo>
                  <a:pt x="4053" y="2972"/>
                  <a:pt x="3963" y="2985"/>
                  <a:pt x="3886" y="3018"/>
                </a:cubicBezTo>
                <a:cubicBezTo>
                  <a:pt x="3845" y="3057"/>
                  <a:pt x="3783" y="3066"/>
                  <a:pt x="3730" y="3082"/>
                </a:cubicBezTo>
                <a:cubicBezTo>
                  <a:pt x="3685" y="3095"/>
                  <a:pt x="3647" y="3122"/>
                  <a:pt x="3602" y="3136"/>
                </a:cubicBezTo>
                <a:cubicBezTo>
                  <a:pt x="3529" y="3158"/>
                  <a:pt x="3449" y="3165"/>
                  <a:pt x="3374" y="3173"/>
                </a:cubicBezTo>
                <a:cubicBezTo>
                  <a:pt x="2242" y="3158"/>
                  <a:pt x="2365" y="3171"/>
                  <a:pt x="1701" y="3109"/>
                </a:cubicBezTo>
                <a:cubicBezTo>
                  <a:pt x="1445" y="3059"/>
                  <a:pt x="1186" y="3044"/>
                  <a:pt x="933" y="2981"/>
                </a:cubicBezTo>
                <a:cubicBezTo>
                  <a:pt x="909" y="2947"/>
                  <a:pt x="872" y="2930"/>
                  <a:pt x="832" y="2917"/>
                </a:cubicBezTo>
                <a:cubicBezTo>
                  <a:pt x="778" y="2842"/>
                  <a:pt x="703" y="2804"/>
                  <a:pt x="631" y="2752"/>
                </a:cubicBezTo>
                <a:cubicBezTo>
                  <a:pt x="559" y="2700"/>
                  <a:pt x="530" y="2657"/>
                  <a:pt x="439" y="2634"/>
                </a:cubicBezTo>
                <a:cubicBezTo>
                  <a:pt x="408" y="2601"/>
                  <a:pt x="429" y="2618"/>
                  <a:pt x="366" y="2597"/>
                </a:cubicBezTo>
                <a:cubicBezTo>
                  <a:pt x="332" y="2586"/>
                  <a:pt x="308" y="2562"/>
                  <a:pt x="274" y="2551"/>
                </a:cubicBezTo>
                <a:cubicBezTo>
                  <a:pt x="227" y="2504"/>
                  <a:pt x="198" y="2489"/>
                  <a:pt x="146" y="2451"/>
                </a:cubicBezTo>
                <a:cubicBezTo>
                  <a:pt x="100" y="2357"/>
                  <a:pt x="69" y="2262"/>
                  <a:pt x="46" y="2158"/>
                </a:cubicBezTo>
                <a:cubicBezTo>
                  <a:pt x="37" y="2067"/>
                  <a:pt x="28" y="1971"/>
                  <a:pt x="0" y="1884"/>
                </a:cubicBezTo>
                <a:cubicBezTo>
                  <a:pt x="3" y="1793"/>
                  <a:pt x="4" y="1701"/>
                  <a:pt x="9" y="1610"/>
                </a:cubicBezTo>
                <a:cubicBezTo>
                  <a:pt x="10" y="1597"/>
                  <a:pt x="16" y="1586"/>
                  <a:pt x="18" y="1573"/>
                </a:cubicBezTo>
                <a:cubicBezTo>
                  <a:pt x="22" y="1549"/>
                  <a:pt x="22" y="1524"/>
                  <a:pt x="27" y="1500"/>
                </a:cubicBezTo>
                <a:cubicBezTo>
                  <a:pt x="31" y="1481"/>
                  <a:pt x="40" y="1463"/>
                  <a:pt x="46" y="1445"/>
                </a:cubicBezTo>
                <a:cubicBezTo>
                  <a:pt x="49" y="1436"/>
                  <a:pt x="55" y="1418"/>
                  <a:pt x="55" y="1418"/>
                </a:cubicBezTo>
                <a:cubicBezTo>
                  <a:pt x="67" y="1319"/>
                  <a:pt x="76" y="1347"/>
                  <a:pt x="110" y="1262"/>
                </a:cubicBezTo>
                <a:cubicBezTo>
                  <a:pt x="129" y="1215"/>
                  <a:pt x="137" y="1133"/>
                  <a:pt x="174" y="1098"/>
                </a:cubicBezTo>
                <a:cubicBezTo>
                  <a:pt x="197" y="1026"/>
                  <a:pt x="161" y="1127"/>
                  <a:pt x="219" y="1024"/>
                </a:cubicBezTo>
                <a:cubicBezTo>
                  <a:pt x="236" y="994"/>
                  <a:pt x="236" y="963"/>
                  <a:pt x="256" y="933"/>
                </a:cubicBezTo>
                <a:cubicBezTo>
                  <a:pt x="282" y="828"/>
                  <a:pt x="328" y="728"/>
                  <a:pt x="375" y="631"/>
                </a:cubicBezTo>
                <a:cubicBezTo>
                  <a:pt x="382" y="579"/>
                  <a:pt x="395" y="542"/>
                  <a:pt x="411" y="494"/>
                </a:cubicBezTo>
                <a:cubicBezTo>
                  <a:pt x="411" y="490"/>
                  <a:pt x="389" y="350"/>
                  <a:pt x="457" y="357"/>
                </a:cubicBezTo>
                <a:cubicBezTo>
                  <a:pt x="475" y="359"/>
                  <a:pt x="488" y="375"/>
                  <a:pt x="503" y="384"/>
                </a:cubicBezTo>
                <a:close/>
              </a:path>
            </a:pathLst>
          </a:custGeom>
          <a:gradFill rotWithShape="1">
            <a:gsLst>
              <a:gs pos="0">
                <a:srgbClr val="CCCC00"/>
              </a:gs>
              <a:gs pos="100000">
                <a:schemeClr val="bg1"/>
              </a:gs>
            </a:gsLst>
            <a:lin ang="18900000" scaled="1"/>
          </a:gra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1125538"/>
            <a:ext cx="487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2349500"/>
            <a:ext cx="609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 sz="28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1628775"/>
            <a:ext cx="49212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924175"/>
            <a:ext cx="44005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1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23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3357563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2" name="Rectangle 13"/>
          <p:cNvSpPr>
            <a:spLocks noChangeArrowheads="1"/>
          </p:cNvSpPr>
          <p:nvPr/>
        </p:nvSpPr>
        <p:spPr bwMode="auto">
          <a:xfrm>
            <a:off x="2268538" y="4581525"/>
            <a:ext cx="34353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x;</a:t>
            </a:r>
          </a:p>
        </p:txBody>
      </p:sp>
      <p:sp>
        <p:nvSpPr>
          <p:cNvPr id="107533" name="Rectangle 14"/>
          <p:cNvSpPr>
            <a:spLocks noChangeArrowheads="1"/>
          </p:cNvSpPr>
          <p:nvPr/>
        </p:nvSpPr>
        <p:spPr bwMode="auto">
          <a:xfrm>
            <a:off x="4427538" y="465296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(int)x;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2084626" y="5138738"/>
            <a:ext cx="6647974" cy="10156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本身仍为实型,而(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)x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由一个中间变量(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整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数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存放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的整数部分。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83159"/>
            <a:ext cx="792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float f; double d; result float;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23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24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25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26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27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28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29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30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89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90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91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92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3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4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5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6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7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8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9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6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1    2    3   4   5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8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9352</TotalTime>
  <Words>9800</Words>
  <Application>Microsoft Office PowerPoint</Application>
  <PresentationFormat>全屏显示(4:3)</PresentationFormat>
  <Paragraphs>1436</Paragraphs>
  <Slides>99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03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ZhiwuLi</cp:lastModifiedBy>
  <cp:revision>601</cp:revision>
  <dcterms:created xsi:type="dcterms:W3CDTF">2003-07-10T12:25:36Z</dcterms:created>
  <dcterms:modified xsi:type="dcterms:W3CDTF">2016-10-19T09:03:05Z</dcterms:modified>
</cp:coreProperties>
</file>