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303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305" r:id="rId12"/>
    <p:sldId id="304" r:id="rId13"/>
    <p:sldId id="306" r:id="rId14"/>
    <p:sldId id="269" r:id="rId15"/>
    <p:sldId id="300" r:id="rId16"/>
    <p:sldId id="301" r:id="rId17"/>
    <p:sldId id="307" r:id="rId18"/>
    <p:sldId id="308" r:id="rId19"/>
    <p:sldId id="271" r:id="rId20"/>
    <p:sldId id="309" r:id="rId21"/>
    <p:sldId id="302" r:id="rId22"/>
    <p:sldId id="310" r:id="rId23"/>
    <p:sldId id="275" r:id="rId24"/>
    <p:sldId id="311" r:id="rId25"/>
    <p:sldId id="276" r:id="rId26"/>
    <p:sldId id="313" r:id="rId27"/>
    <p:sldId id="314" r:id="rId28"/>
    <p:sldId id="315" r:id="rId29"/>
    <p:sldId id="278" r:id="rId30"/>
    <p:sldId id="279" r:id="rId31"/>
    <p:sldId id="31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1C1C1C"/>
    <a:srgbClr val="990033"/>
    <a:srgbClr val="FF0000"/>
    <a:srgbClr val="FF9900"/>
    <a:srgbClr val="0000FF"/>
    <a:srgbClr val="0066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68076" autoAdjust="0"/>
  </p:normalViewPr>
  <p:slideViewPr>
    <p:cSldViewPr snapToGrid="0">
      <p:cViewPr varScale="1">
        <p:scale>
          <a:sx n="45" d="100"/>
          <a:sy n="45" d="100"/>
        </p:scale>
        <p:origin x="-970" y="-7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91AFA1-9A38-42CD-846F-028D8AB5C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9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3FF05E-F5D5-44CE-941A-6AC03D02DB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801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ascii</a:t>
            </a:r>
            <a:r>
              <a:rPr lang="en-US" altLang="zh-CN" baseline="0" dirty="0" smtClean="0"/>
              <a:t> 48</a:t>
            </a:r>
            <a:r>
              <a:rPr lang="zh-CN" altLang="en-US" baseline="0" dirty="0" smtClean="0"/>
              <a:t>，二进制</a:t>
            </a:r>
            <a:r>
              <a:rPr lang="en-US" altLang="zh-CN" baseline="0" dirty="0" smtClean="0"/>
              <a:t>00110000</a:t>
            </a:r>
          </a:p>
          <a:p>
            <a:pPr marL="228600" indent="-228600">
              <a:buAutoNum type="arabicPlain"/>
            </a:pPr>
            <a:r>
              <a:rPr lang="en-US" altLang="zh-CN" baseline="0" dirty="0" err="1" smtClean="0"/>
              <a:t>ascii</a:t>
            </a:r>
            <a:r>
              <a:rPr lang="en-US" altLang="zh-CN" baseline="0" dirty="0" smtClean="0"/>
              <a:t> 49</a:t>
            </a:r>
            <a:r>
              <a:rPr lang="zh-CN" altLang="en-US" baseline="0" dirty="0" smtClean="0"/>
              <a:t>，二进制</a:t>
            </a:r>
            <a:r>
              <a:rPr lang="en-US" altLang="zh-CN" baseline="0" dirty="0" smtClean="0"/>
              <a:t>00110001</a:t>
            </a:r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TC</a:t>
            </a:r>
            <a:r>
              <a:rPr lang="zh-CN" altLang="en-US" baseline="0" dirty="0" smtClean="0"/>
              <a:t>系统中，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用两个字节表示，在</a:t>
            </a:r>
            <a:r>
              <a:rPr lang="en-US" altLang="zh-CN" baseline="0" dirty="0" smtClean="0"/>
              <a:t>VC++</a:t>
            </a:r>
            <a:r>
              <a:rPr lang="zh-CN" altLang="en-US" baseline="0" dirty="0" smtClean="0"/>
              <a:t>中</a:t>
            </a:r>
            <a:r>
              <a:rPr lang="en-US" altLang="zh-CN" baseline="0" dirty="0" smtClean="0"/>
              <a:t>,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用四个字节表示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FF05E-F5D5-44CE-941A-6AC03D02DBB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617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8C274-FDAB-49E8-B023-8970BBC5D54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zh-CN" altLang="en-US"/>
              <a:t>第一个参数可以是：字符串常量、</a:t>
            </a:r>
            <a:r>
              <a:rPr lang="en-US" altLang="zh-CN"/>
              <a:t>char</a:t>
            </a:r>
            <a:r>
              <a:rPr lang="zh-CN" altLang="en-US"/>
              <a:t>数组名、</a:t>
            </a:r>
            <a:r>
              <a:rPr lang="en-US" altLang="zh-CN"/>
              <a:t>char</a:t>
            </a:r>
            <a:r>
              <a:rPr lang="zh-CN" altLang="en-US"/>
              <a:t>指针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8C274-FDAB-49E8-B023-8970BBC5D54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zh-CN" altLang="en-US"/>
              <a:t>第一个参数可以是：字符串常量、</a:t>
            </a:r>
            <a:r>
              <a:rPr lang="en-US" altLang="zh-CN"/>
              <a:t>char</a:t>
            </a:r>
            <a:r>
              <a:rPr lang="zh-CN" altLang="en-US"/>
              <a:t>数组名、</a:t>
            </a:r>
            <a:r>
              <a:rPr lang="en-US" altLang="zh-CN"/>
              <a:t>char</a:t>
            </a:r>
            <a:r>
              <a:rPr lang="zh-CN" altLang="en-US"/>
              <a:t>指针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2FC02-9CA6-4A12-AE00-75F21B72C29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041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E47D2-30CE-47CE-BA08-74D57BE41AA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>
                <a:latin typeface="隶书" pitchFamily="49" charset="-122"/>
                <a:ea typeface="隶书" pitchFamily="49" charset="-122"/>
              </a:rPr>
              <a:t>因为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fclose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先把缓冲区数据输出</a:t>
            </a:r>
          </a:p>
          <a:p>
            <a:pPr lvl="2"/>
            <a:r>
              <a:rPr lang="zh-CN" altLang="en-US">
                <a:latin typeface="隶书" pitchFamily="49" charset="-122"/>
                <a:ea typeface="隶书" pitchFamily="49" charset="-122"/>
              </a:rPr>
              <a:t>到磁盘文件，然后才释放文件指针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B5A72-DF71-4960-A566-57E76654863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若文件在当前目录下：</a:t>
            </a:r>
          </a:p>
          <a:p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("</a:t>
            </a:r>
            <a:r>
              <a:rPr lang="en-US" altLang="zh-CN" dirty="0" err="1"/>
              <a:t>aa.txt","r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若文件不在当前目录下：</a:t>
            </a:r>
          </a:p>
          <a:p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("d:\\</a:t>
            </a:r>
            <a:r>
              <a:rPr lang="en-US" altLang="zh-CN" dirty="0" err="1"/>
              <a:t>fengyi</a:t>
            </a:r>
            <a:r>
              <a:rPr lang="en-US" altLang="zh-CN" dirty="0"/>
              <a:t>\\</a:t>
            </a:r>
            <a:r>
              <a:rPr lang="en-US" altLang="zh-CN" dirty="0" err="1"/>
              <a:t>bkc</a:t>
            </a:r>
            <a:r>
              <a:rPr lang="en-US" altLang="zh-CN" dirty="0"/>
              <a:t>\\</a:t>
            </a:r>
            <a:r>
              <a:rPr lang="en-US" altLang="zh-CN" dirty="0" err="1"/>
              <a:t>aa.txt","r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若从键盘输入带路径文件名：</a:t>
            </a:r>
          </a:p>
          <a:p>
            <a:r>
              <a:rPr lang="en-US" altLang="zh-CN" dirty="0"/>
              <a:t>char </a:t>
            </a:r>
            <a:r>
              <a:rPr lang="en-US" altLang="zh-CN" dirty="0" err="1"/>
              <a:t>infile</a:t>
            </a:r>
            <a:r>
              <a:rPr lang="en-US" altLang="zh-CN" dirty="0"/>
              <a:t>[30];</a:t>
            </a:r>
          </a:p>
          <a:p>
            <a:r>
              <a:rPr lang="en-US" altLang="zh-CN" dirty="0" err="1"/>
              <a:t>scanf</a:t>
            </a:r>
            <a:r>
              <a:rPr lang="en-US" altLang="zh-CN" dirty="0"/>
              <a:t>("%s",</a:t>
            </a:r>
            <a:r>
              <a:rPr lang="en-US" altLang="zh-CN" dirty="0" err="1"/>
              <a:t>infile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</a:t>
            </a:r>
            <a:r>
              <a:rPr lang="en-US" altLang="zh-CN" dirty="0" err="1"/>
              <a:t>infile</a:t>
            </a:r>
            <a:r>
              <a:rPr lang="en-US" altLang="zh-CN" dirty="0"/>
              <a:t>,"r");</a:t>
            </a:r>
          </a:p>
          <a:p>
            <a:r>
              <a:rPr lang="zh-CN" altLang="en-US" dirty="0"/>
              <a:t>必须输入：</a:t>
            </a:r>
            <a:r>
              <a:rPr lang="en-US" altLang="zh-CN" dirty="0"/>
              <a:t>d:\fengyi\bkc\aa.txt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B5A72-DF71-4960-A566-57E76654863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若文件在当前目录下：</a:t>
            </a:r>
          </a:p>
          <a:p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("</a:t>
            </a:r>
            <a:r>
              <a:rPr lang="en-US" altLang="zh-CN" dirty="0" err="1"/>
              <a:t>aa.txt","r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若文件不在当前目录下：</a:t>
            </a:r>
          </a:p>
          <a:p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("d:\\</a:t>
            </a:r>
            <a:r>
              <a:rPr lang="en-US" altLang="zh-CN" dirty="0" err="1"/>
              <a:t>fengyi</a:t>
            </a:r>
            <a:r>
              <a:rPr lang="en-US" altLang="zh-CN" dirty="0"/>
              <a:t>\\</a:t>
            </a:r>
            <a:r>
              <a:rPr lang="en-US" altLang="zh-CN" dirty="0" err="1"/>
              <a:t>bkc</a:t>
            </a:r>
            <a:r>
              <a:rPr lang="en-US" altLang="zh-CN" dirty="0"/>
              <a:t>\\</a:t>
            </a:r>
            <a:r>
              <a:rPr lang="en-US" altLang="zh-CN" dirty="0" err="1"/>
              <a:t>aa.txt","r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若从键盘输入带路径文件名：</a:t>
            </a:r>
          </a:p>
          <a:p>
            <a:r>
              <a:rPr lang="en-US" altLang="zh-CN" dirty="0"/>
              <a:t>char </a:t>
            </a:r>
            <a:r>
              <a:rPr lang="en-US" altLang="zh-CN" dirty="0" err="1"/>
              <a:t>infile</a:t>
            </a:r>
            <a:r>
              <a:rPr lang="en-US" altLang="zh-CN" dirty="0"/>
              <a:t>[30];</a:t>
            </a:r>
          </a:p>
          <a:p>
            <a:r>
              <a:rPr lang="en-US" altLang="zh-CN" dirty="0" err="1"/>
              <a:t>scanf</a:t>
            </a:r>
            <a:r>
              <a:rPr lang="en-US" altLang="zh-CN" dirty="0"/>
              <a:t>("%s",</a:t>
            </a:r>
            <a:r>
              <a:rPr lang="en-US" altLang="zh-CN" dirty="0" err="1"/>
              <a:t>infile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</a:t>
            </a:r>
            <a:r>
              <a:rPr lang="en-US" altLang="zh-CN" dirty="0" err="1"/>
              <a:t>infile</a:t>
            </a:r>
            <a:r>
              <a:rPr lang="en-US" altLang="zh-CN" dirty="0"/>
              <a:t>,"r");</a:t>
            </a:r>
          </a:p>
          <a:p>
            <a:r>
              <a:rPr lang="zh-CN" altLang="en-US" dirty="0"/>
              <a:t>必须输入：</a:t>
            </a:r>
            <a:r>
              <a:rPr lang="en-US" altLang="zh-CN" dirty="0"/>
              <a:t>d:\fengyi\bkc\aa.txt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B5A72-DF71-4960-A566-57E76654863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若文件在当前目录下：</a:t>
            </a:r>
          </a:p>
          <a:p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("</a:t>
            </a:r>
            <a:r>
              <a:rPr lang="en-US" altLang="zh-CN" dirty="0" err="1"/>
              <a:t>aa.txt","r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若文件不在当前目录下：</a:t>
            </a:r>
          </a:p>
          <a:p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("d:\\</a:t>
            </a:r>
            <a:r>
              <a:rPr lang="en-US" altLang="zh-CN" dirty="0" err="1"/>
              <a:t>fengyi</a:t>
            </a:r>
            <a:r>
              <a:rPr lang="en-US" altLang="zh-CN" dirty="0"/>
              <a:t>\\</a:t>
            </a:r>
            <a:r>
              <a:rPr lang="en-US" altLang="zh-CN" dirty="0" err="1"/>
              <a:t>bkc</a:t>
            </a:r>
            <a:r>
              <a:rPr lang="en-US" altLang="zh-CN" dirty="0"/>
              <a:t>\\</a:t>
            </a:r>
            <a:r>
              <a:rPr lang="en-US" altLang="zh-CN" dirty="0" err="1"/>
              <a:t>aa.txt","r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若从键盘输入带路径文件名：</a:t>
            </a:r>
          </a:p>
          <a:p>
            <a:r>
              <a:rPr lang="en-US" altLang="zh-CN" dirty="0"/>
              <a:t>char </a:t>
            </a:r>
            <a:r>
              <a:rPr lang="en-US" altLang="zh-CN" dirty="0" err="1"/>
              <a:t>infile</a:t>
            </a:r>
            <a:r>
              <a:rPr lang="en-US" altLang="zh-CN" dirty="0"/>
              <a:t>[30];</a:t>
            </a:r>
          </a:p>
          <a:p>
            <a:r>
              <a:rPr lang="en-US" altLang="zh-CN" dirty="0" err="1"/>
              <a:t>scanf</a:t>
            </a:r>
            <a:r>
              <a:rPr lang="en-US" altLang="zh-CN" dirty="0"/>
              <a:t>("%s",</a:t>
            </a:r>
            <a:r>
              <a:rPr lang="en-US" altLang="zh-CN" dirty="0" err="1"/>
              <a:t>infile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</a:t>
            </a:r>
            <a:r>
              <a:rPr lang="en-US" altLang="zh-CN" dirty="0" err="1"/>
              <a:t>infile</a:t>
            </a:r>
            <a:r>
              <a:rPr lang="en-US" altLang="zh-CN" dirty="0"/>
              <a:t>,"r");</a:t>
            </a:r>
          </a:p>
          <a:p>
            <a:r>
              <a:rPr lang="zh-CN" altLang="en-US" dirty="0"/>
              <a:t>必须输入：</a:t>
            </a:r>
            <a:r>
              <a:rPr lang="en-US" altLang="zh-CN" dirty="0"/>
              <a:t>d:\fengyi\bkc\aa.txt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B5A72-DF71-4960-A566-57E76654863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若文件在当前目录下：</a:t>
            </a:r>
          </a:p>
          <a:p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("</a:t>
            </a:r>
            <a:r>
              <a:rPr lang="en-US" altLang="zh-CN" dirty="0" err="1"/>
              <a:t>aa.txt","r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若文件不在当前目录下：</a:t>
            </a:r>
          </a:p>
          <a:p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("d:\\</a:t>
            </a:r>
            <a:r>
              <a:rPr lang="en-US" altLang="zh-CN" dirty="0" err="1"/>
              <a:t>fengyi</a:t>
            </a:r>
            <a:r>
              <a:rPr lang="en-US" altLang="zh-CN" dirty="0"/>
              <a:t>\\</a:t>
            </a:r>
            <a:r>
              <a:rPr lang="en-US" altLang="zh-CN" dirty="0" err="1"/>
              <a:t>bkc</a:t>
            </a:r>
            <a:r>
              <a:rPr lang="en-US" altLang="zh-CN" dirty="0"/>
              <a:t>\\</a:t>
            </a:r>
            <a:r>
              <a:rPr lang="en-US" altLang="zh-CN" dirty="0" err="1"/>
              <a:t>aa.txt","r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若从键盘输入带路径文件名：</a:t>
            </a:r>
          </a:p>
          <a:p>
            <a:r>
              <a:rPr lang="en-US" altLang="zh-CN" dirty="0"/>
              <a:t>char </a:t>
            </a:r>
            <a:r>
              <a:rPr lang="en-US" altLang="zh-CN" dirty="0" err="1"/>
              <a:t>infile</a:t>
            </a:r>
            <a:r>
              <a:rPr lang="en-US" altLang="zh-CN" dirty="0"/>
              <a:t>[30];</a:t>
            </a:r>
          </a:p>
          <a:p>
            <a:r>
              <a:rPr lang="en-US" altLang="zh-CN" dirty="0" err="1"/>
              <a:t>scanf</a:t>
            </a:r>
            <a:r>
              <a:rPr lang="en-US" altLang="zh-CN" dirty="0"/>
              <a:t>("%s",</a:t>
            </a:r>
            <a:r>
              <a:rPr lang="en-US" altLang="zh-CN" dirty="0" err="1"/>
              <a:t>infile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</a:t>
            </a:r>
            <a:r>
              <a:rPr lang="en-US" altLang="zh-CN" dirty="0" err="1"/>
              <a:t>infile</a:t>
            </a:r>
            <a:r>
              <a:rPr lang="en-US" altLang="zh-CN" dirty="0"/>
              <a:t>,"r");</a:t>
            </a:r>
          </a:p>
          <a:p>
            <a:r>
              <a:rPr lang="zh-CN" altLang="en-US" dirty="0"/>
              <a:t>必须输入：</a:t>
            </a:r>
            <a:r>
              <a:rPr lang="en-US" altLang="zh-CN" dirty="0"/>
              <a:t>d:\fengyi\bkc\aa.txt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89DAF-C401-461A-8D51-47BD6C40378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/>
              <a:t>说明：输入时，要将</a:t>
            </a:r>
            <a:r>
              <a:rPr lang="en-US" altLang="zh-CN"/>
              <a:t>ASCII</a:t>
            </a:r>
            <a:r>
              <a:rPr lang="zh-CN" altLang="en-US"/>
              <a:t>码转换成二进制；输出时，要将二进制转换成</a:t>
            </a:r>
            <a:r>
              <a:rPr lang="en-US" altLang="zh-CN"/>
              <a:t>ASCII</a:t>
            </a:r>
            <a:r>
              <a:rPr lang="zh-CN" altLang="en-US"/>
              <a:t>码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89DAF-C401-461A-8D51-47BD6C40378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/>
              <a:t>说明：输入时，要将</a:t>
            </a:r>
            <a:r>
              <a:rPr lang="en-US" altLang="zh-CN"/>
              <a:t>ASCII</a:t>
            </a:r>
            <a:r>
              <a:rPr lang="zh-CN" altLang="en-US"/>
              <a:t>码转换成二进制；输出时，要将二进制转换成</a:t>
            </a:r>
            <a:r>
              <a:rPr lang="en-US" altLang="zh-CN"/>
              <a:t>ASCII</a:t>
            </a:r>
            <a:r>
              <a:rPr lang="zh-CN" altLang="en-US"/>
              <a:t>码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6451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454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545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454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4547" name="Rectangle 3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4548" name="Rectangle 3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4549" name="Rectangle 3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EB658F1-FD1F-4FCF-B08C-33D94FAD73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AE167-DA12-4CF0-AE32-876631A697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0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5D5B6-84FA-43DE-A2C9-219E58012D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49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A647D-78D4-4F07-B53A-947BCAC451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97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7F476-8121-4EC9-AB0B-77B1A16319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34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80249-0CA3-4407-92D8-C5CBDAE83D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6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CA70B-46AC-4EB2-8B68-D617E4247D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43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B79F5-C53B-4065-8B9E-CFE900F7F3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88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1DEF0-2E70-4EA8-83EB-017FF8175D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20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91EBD-7DFD-4571-8F9A-8294D91061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75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68414-F0E9-4DBA-8922-E61541B1C7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5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63491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2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3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4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5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6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7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8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9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0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2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3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5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6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2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3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4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5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6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7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18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3519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520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3521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352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CDB2A222-50AD-4A2F-8F41-E7C7562CF8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第十章  文件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3900" y="1838325"/>
            <a:ext cx="4714875" cy="6000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>
                <a:latin typeface="隶书" pitchFamily="49" charset="-122"/>
                <a:ea typeface="隶书" pitchFamily="49" charset="-122"/>
                <a:hlinkClick r:id="rId2" action="ppaction://hlinksldjump"/>
              </a:rPr>
              <a:t>C</a:t>
            </a:r>
            <a:r>
              <a:rPr lang="zh-CN" altLang="en-US" sz="2800">
                <a:latin typeface="隶书" pitchFamily="49" charset="-122"/>
                <a:ea typeface="隶书" pitchFamily="49" charset="-122"/>
                <a:hlinkClick r:id="rId2" action="ppaction://hlinksldjump"/>
              </a:rPr>
              <a:t>文件概述</a:t>
            </a:r>
            <a:endParaRPr lang="zh-CN" altLang="en-US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273425" y="2482850"/>
            <a:ext cx="47148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85000"/>
            </a:pPr>
            <a:r>
              <a:rPr lang="zh-CN" altLang="en-US" sz="2800">
                <a:latin typeface="隶书" pitchFamily="49" charset="-122"/>
                <a:ea typeface="隶书" pitchFamily="49" charset="-122"/>
                <a:hlinkClick r:id="rId3" action="ppaction://hlinksldjump"/>
              </a:rPr>
              <a:t>文件类型指针</a:t>
            </a:r>
            <a:endParaRPr lang="zh-CN" altLang="en-US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232150" y="3155950"/>
            <a:ext cx="47148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85000"/>
            </a:pPr>
            <a:r>
              <a:rPr lang="zh-CN" altLang="en-US" sz="2800">
                <a:latin typeface="隶书" pitchFamily="49" charset="-122"/>
                <a:ea typeface="隶书" pitchFamily="49" charset="-122"/>
                <a:hlinkClick r:id="rId4" action="ppaction://hlinksldjump"/>
              </a:rPr>
              <a:t>文件的打开与关闭</a:t>
            </a:r>
            <a:endParaRPr lang="zh-CN" altLang="en-US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3200400" y="3771900"/>
            <a:ext cx="2400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隶书" pitchFamily="49" charset="-122"/>
                <a:hlinkClick r:id="rId5" action="ppaction://hlinksldjump"/>
              </a:rPr>
              <a:t>文件的读写</a:t>
            </a:r>
            <a:endParaRPr lang="zh-CN" altLang="en-US" sz="2800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200400" y="4314825"/>
            <a:ext cx="2400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隶书" pitchFamily="49" charset="-122"/>
                <a:ea typeface="隶书" pitchFamily="49" charset="-122"/>
                <a:hlinkClick r:id="rId6" action="ppaction://hlinksldjump"/>
              </a:rPr>
              <a:t>文件的定位</a:t>
            </a:r>
            <a:endParaRPr lang="zh-CN" altLang="en-US" sz="280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200400" y="4886325"/>
            <a:ext cx="245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3333FF"/>
                </a:solidFill>
                <a:latin typeface="隶书" pitchFamily="49" charset="-122"/>
                <a:ea typeface="隶书" pitchFamily="49" charset="-122"/>
                <a:hlinkClick r:id="rId7" action="ppaction://hlinksldjump"/>
              </a:rPr>
              <a:t>出错的检测</a:t>
            </a:r>
            <a:endParaRPr lang="zh-CN" altLang="en-US" sz="280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3775936" y="173882"/>
            <a:ext cx="5202237" cy="6337300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0" hangingPunct="0"/>
            <a:r>
              <a:rPr lang="en-US" altLang="zh-CN" dirty="0" smtClean="0"/>
              <a:t>void main</a:t>
            </a:r>
            <a:r>
              <a:rPr lang="en-US" altLang="zh-CN" dirty="0"/>
              <a:t>()</a:t>
            </a:r>
          </a:p>
          <a:p>
            <a:pPr eaLnBrk="0" hangingPunct="0"/>
            <a:r>
              <a:rPr lang="en-US" altLang="zh-CN" dirty="0"/>
              <a:t>{  FILE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pPr eaLnBrk="0" hangingPunct="0"/>
            <a:r>
              <a:rPr lang="en-US" altLang="zh-CN" dirty="0"/>
              <a:t>    char </a:t>
            </a:r>
            <a:r>
              <a:rPr lang="en-US" altLang="zh-CN" dirty="0" err="1"/>
              <a:t>ch</a:t>
            </a:r>
            <a:r>
              <a:rPr lang="en-US" altLang="zh-CN" dirty="0"/>
              <a:t>,*filename=“out.txt”;</a:t>
            </a:r>
          </a:p>
          <a:p>
            <a:pPr eaLnBrk="0" hangingPunct="0"/>
            <a:r>
              <a:rPr lang="en-US" altLang="zh-CN" dirty="0"/>
              <a:t>    if((</a:t>
            </a:r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</a:t>
            </a:r>
            <a:r>
              <a:rPr lang="en-US" altLang="zh-CN" dirty="0" err="1"/>
              <a:t>filename,"w</a:t>
            </a:r>
            <a:r>
              <a:rPr lang="en-US" altLang="zh-CN" dirty="0"/>
              <a:t>"))==NULL)</a:t>
            </a:r>
          </a:p>
          <a:p>
            <a:pPr eaLnBrk="0" hangingPunct="0"/>
            <a:r>
              <a:rPr lang="en-US" altLang="zh-CN" dirty="0"/>
              <a:t>    {   </a:t>
            </a:r>
            <a:r>
              <a:rPr lang="en-US" altLang="zh-CN" dirty="0" err="1"/>
              <a:t>printf</a:t>
            </a:r>
            <a:r>
              <a:rPr lang="en-US" altLang="zh-CN" dirty="0"/>
              <a:t>("cannot open file\n");</a:t>
            </a:r>
          </a:p>
          <a:p>
            <a:pPr eaLnBrk="0" hangingPunct="0"/>
            <a:r>
              <a:rPr lang="en-US" altLang="zh-CN" dirty="0"/>
              <a:t>	exit(0);</a:t>
            </a:r>
          </a:p>
          <a:p>
            <a:pPr eaLnBrk="0" hangingPunct="0"/>
            <a:r>
              <a:rPr lang="en-US" altLang="zh-CN" dirty="0"/>
              <a:t>    }</a:t>
            </a:r>
          </a:p>
          <a:p>
            <a:pPr eaLnBrk="0" hangingPunct="0"/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("Please input string:");</a:t>
            </a:r>
          </a:p>
          <a:p>
            <a:pPr eaLnBrk="0" hangingPunct="0"/>
            <a:r>
              <a:rPr lang="en-US" altLang="zh-CN" dirty="0"/>
              <a:t>    </a:t>
            </a:r>
            <a:r>
              <a:rPr lang="en-US" altLang="zh-CN" dirty="0" err="1"/>
              <a:t>ch</a:t>
            </a:r>
            <a:r>
              <a:rPr lang="en-US" altLang="zh-CN" dirty="0"/>
              <a:t>=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pPr eaLnBrk="0" hangingPunct="0"/>
            <a:r>
              <a:rPr lang="en-US" altLang="zh-CN" dirty="0"/>
              <a:t>    while(</a:t>
            </a:r>
            <a:r>
              <a:rPr lang="en-US" altLang="zh-CN" dirty="0" err="1"/>
              <a:t>ch</a:t>
            </a:r>
            <a:r>
              <a:rPr lang="en-US" altLang="zh-CN" dirty="0"/>
              <a:t>!='#')</a:t>
            </a:r>
          </a:p>
          <a:p>
            <a:pPr eaLnBrk="0" hangingPunct="0"/>
            <a:r>
              <a:rPr lang="en-US" altLang="zh-CN" dirty="0"/>
              <a:t>    {    </a:t>
            </a:r>
            <a:r>
              <a:rPr lang="en-US" altLang="zh-CN" dirty="0" err="1">
                <a:solidFill>
                  <a:srgbClr val="FF0000"/>
                </a:solidFill>
              </a:rPr>
              <a:t>fputc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ch,fp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endParaRPr lang="en-US" altLang="zh-CN" dirty="0"/>
          </a:p>
          <a:p>
            <a:pPr eaLnBrk="0" hangingPunct="0"/>
            <a:r>
              <a:rPr lang="en-US" altLang="zh-CN" dirty="0"/>
              <a:t>          </a:t>
            </a:r>
            <a:r>
              <a:rPr lang="en-US" altLang="zh-CN" dirty="0" err="1"/>
              <a:t>putchar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pPr eaLnBrk="0" hangingPunct="0"/>
            <a:r>
              <a:rPr lang="en-US" altLang="zh-CN" dirty="0"/>
              <a:t>          </a:t>
            </a:r>
            <a:r>
              <a:rPr lang="en-US" altLang="zh-CN" dirty="0" err="1"/>
              <a:t>ch</a:t>
            </a:r>
            <a:r>
              <a:rPr lang="en-US" altLang="zh-CN" dirty="0"/>
              <a:t>=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pPr eaLnBrk="0" hangingPunct="0"/>
            <a:r>
              <a:rPr lang="en-US" altLang="zh-CN" dirty="0"/>
              <a:t>    }</a:t>
            </a:r>
          </a:p>
          <a:p>
            <a:pPr eaLnBrk="0" hangingPunct="0"/>
            <a:r>
              <a:rPr lang="en-US" altLang="zh-CN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pPr eaLnBrk="0" hangingPunct="0"/>
            <a:r>
              <a:rPr lang="en-US" altLang="zh-CN" dirty="0"/>
              <a:t>}</a:t>
            </a:r>
          </a:p>
        </p:txBody>
      </p:sp>
      <p:sp>
        <p:nvSpPr>
          <p:cNvPr id="20505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313104" y="666274"/>
            <a:ext cx="2901339" cy="1569660"/>
          </a:xfrm>
          <a:ln>
            <a:solidFill>
              <a:srgbClr val="1C1C1C"/>
            </a:solidFill>
          </a:ln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</a:rPr>
              <a:t>例：从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键盘输入字符，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</a:rPr>
              <a:t>逐个存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到磁盘文件中，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</a:rPr>
              <a:t>直到输入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’#’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</a:rPr>
              <a:t>为止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DEF0-2E70-4EA8-83EB-017FF8175D4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63768" y="308463"/>
            <a:ext cx="7246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例  读文本文件</a:t>
            </a:r>
            <a:r>
              <a:rPr lang="zh-CN" altLang="en-US" dirty="0" smtClean="0"/>
              <a:t>内容</a:t>
            </a:r>
            <a:r>
              <a:rPr lang="zh-CN" altLang="en-US" dirty="0"/>
              <a:t>，</a:t>
            </a:r>
            <a:r>
              <a:rPr lang="zh-CN" altLang="en-US" dirty="0" smtClean="0"/>
              <a:t>并</a:t>
            </a:r>
            <a:r>
              <a:rPr lang="zh-CN" altLang="en-US" dirty="0"/>
              <a:t>显示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484677" y="1297392"/>
            <a:ext cx="7498738" cy="4526497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0" hangingPunct="0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0" hangingPunct="0"/>
            <a:r>
              <a:rPr lang="en-US" altLang="zh-CN" dirty="0" smtClean="0"/>
              <a:t>void main</a:t>
            </a:r>
            <a:r>
              <a:rPr lang="en-US" altLang="zh-CN" dirty="0"/>
              <a:t>()</a:t>
            </a:r>
          </a:p>
          <a:p>
            <a:pPr eaLnBrk="0" hangingPunct="0"/>
            <a:r>
              <a:rPr lang="en-US" altLang="zh-CN" dirty="0"/>
              <a:t>{  FILE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pPr eaLnBrk="0" hangingPunct="0"/>
            <a:r>
              <a:rPr lang="en-US" altLang="zh-CN" dirty="0"/>
              <a:t>    char </a:t>
            </a:r>
            <a:r>
              <a:rPr lang="en-US" altLang="zh-CN" dirty="0" err="1"/>
              <a:t>ch</a:t>
            </a:r>
            <a:r>
              <a:rPr lang="en-US" altLang="zh-CN" dirty="0"/>
              <a:t>,*filename=“out.txt”;</a:t>
            </a:r>
          </a:p>
          <a:p>
            <a:pPr eaLnBrk="0" hangingPunct="0"/>
            <a:r>
              <a:rPr lang="en-US" altLang="zh-CN" dirty="0"/>
              <a:t>    if((</a:t>
            </a:r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</a:t>
            </a:r>
            <a:r>
              <a:rPr lang="en-US" altLang="zh-CN" dirty="0" err="1"/>
              <a:t>filename,”r</a:t>
            </a:r>
            <a:r>
              <a:rPr lang="en-US" altLang="zh-CN" dirty="0"/>
              <a:t>"))==NULL)</a:t>
            </a:r>
          </a:p>
          <a:p>
            <a:pPr eaLnBrk="0" hangingPunct="0"/>
            <a:r>
              <a:rPr lang="en-US" altLang="zh-CN" dirty="0"/>
              <a:t>    {   </a:t>
            </a:r>
            <a:r>
              <a:rPr lang="en-US" altLang="zh-CN" dirty="0" err="1"/>
              <a:t>printf</a:t>
            </a:r>
            <a:r>
              <a:rPr lang="en-US" altLang="zh-CN" dirty="0"/>
              <a:t>("cannot open file\n");</a:t>
            </a:r>
          </a:p>
          <a:p>
            <a:pPr eaLnBrk="0" hangingPunct="0"/>
            <a:r>
              <a:rPr lang="en-US" altLang="zh-CN" dirty="0"/>
              <a:t>         exit(0);</a:t>
            </a:r>
          </a:p>
          <a:p>
            <a:pPr eaLnBrk="0" hangingPunct="0"/>
            <a:r>
              <a:rPr lang="en-US" altLang="zh-CN" dirty="0"/>
              <a:t>    }</a:t>
            </a:r>
          </a:p>
          <a:p>
            <a:pPr eaLnBrk="0" hangingPunct="0"/>
            <a:r>
              <a:rPr lang="en-US" altLang="zh-CN" dirty="0"/>
              <a:t>    while((</a:t>
            </a:r>
            <a:r>
              <a:rPr lang="en-US" altLang="zh-CN" dirty="0" err="1">
                <a:solidFill>
                  <a:srgbClr val="006600"/>
                </a:solidFill>
              </a:rPr>
              <a:t>ch</a:t>
            </a:r>
            <a:r>
              <a:rPr lang="en-US" altLang="zh-CN" dirty="0">
                <a:solidFill>
                  <a:srgbClr val="006600"/>
                </a:solidFill>
              </a:rPr>
              <a:t>=</a:t>
            </a:r>
            <a:r>
              <a:rPr lang="en-US" altLang="zh-CN" dirty="0" err="1">
                <a:solidFill>
                  <a:srgbClr val="006600"/>
                </a:solidFill>
              </a:rPr>
              <a:t>fgetc</a:t>
            </a:r>
            <a:r>
              <a:rPr lang="en-US" altLang="zh-CN" dirty="0">
                <a:solidFill>
                  <a:srgbClr val="006600"/>
                </a:solidFill>
              </a:rPr>
              <a:t>(</a:t>
            </a:r>
            <a:r>
              <a:rPr lang="en-US" altLang="zh-CN" dirty="0" err="1">
                <a:solidFill>
                  <a:srgbClr val="006600"/>
                </a:solidFill>
              </a:rPr>
              <a:t>fp</a:t>
            </a:r>
            <a:r>
              <a:rPr lang="en-US" altLang="zh-CN" dirty="0">
                <a:solidFill>
                  <a:srgbClr val="006600"/>
                </a:solidFill>
              </a:rPr>
              <a:t>)</a:t>
            </a:r>
            <a:r>
              <a:rPr lang="en-US" altLang="zh-CN" dirty="0"/>
              <a:t>)!=</a:t>
            </a:r>
            <a:r>
              <a:rPr lang="en-US" altLang="zh-CN" dirty="0">
                <a:solidFill>
                  <a:srgbClr val="FF0000"/>
                </a:solidFill>
              </a:rPr>
              <a:t>EOF</a:t>
            </a:r>
            <a:r>
              <a:rPr lang="en-US" altLang="zh-CN" dirty="0"/>
              <a:t>)</a:t>
            </a:r>
          </a:p>
          <a:p>
            <a:pPr eaLnBrk="0" hangingPunct="0"/>
            <a:r>
              <a:rPr lang="en-US" altLang="zh-CN" dirty="0"/>
              <a:t>        </a:t>
            </a:r>
            <a:r>
              <a:rPr lang="en-US" altLang="zh-CN" dirty="0" err="1"/>
              <a:t>putchar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pPr eaLnBrk="0" hangingPunct="0"/>
            <a:r>
              <a:rPr lang="en-US" altLang="zh-CN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pPr eaLnBrk="0" hangingPunct="0"/>
            <a:r>
              <a:rPr lang="en-US" altLang="zh-CN" dirty="0"/>
              <a:t>}</a:t>
            </a:r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2869942" y="5060433"/>
            <a:ext cx="3267075" cy="495300"/>
          </a:xfrm>
          <a:prstGeom prst="wedgeRectCallout">
            <a:avLst>
              <a:gd name="adj1" fmla="val -16810"/>
              <a:gd name="adj2" fmla="val -124361"/>
            </a:avLst>
          </a:prstGeom>
          <a:solidFill>
            <a:schemeClr val="bg1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ea typeface="隶书" pitchFamily="49" charset="-122"/>
              </a:rPr>
              <a:t>判断文本文件是否结束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DEF0-2E70-4EA8-83EB-017FF8175D4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393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" grpId="0" animBg="1" autoUpdateAnimBg="0"/>
      <p:bldP spid="2050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212726" y="289983"/>
            <a:ext cx="2001838" cy="457200"/>
            <a:chOff x="266" y="2035"/>
            <a:chExt cx="1261" cy="288"/>
          </a:xfrm>
        </p:grpSpPr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355" y="2035"/>
              <a:ext cx="11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例  文件拷贝</a:t>
              </a:r>
            </a:p>
          </p:txBody>
        </p:sp>
        <p:sp>
          <p:nvSpPr>
            <p:cNvPr id="20492" name="AutoShape 12"/>
            <p:cNvSpPr>
              <a:spLocks noChangeArrowheads="1"/>
            </p:cNvSpPr>
            <p:nvPr/>
          </p:nvSpPr>
          <p:spPr bwMode="auto">
            <a:xfrm>
              <a:off x="266" y="2111"/>
              <a:ext cx="144" cy="133"/>
            </a:xfrm>
            <a:prstGeom prst="star4">
              <a:avLst>
                <a:gd name="adj" fmla="val 125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2677198" y="52021"/>
            <a:ext cx="5372100" cy="6702425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0" hangingPunct="0"/>
            <a:r>
              <a:rPr lang="en-US" altLang="zh-CN" dirty="0" smtClean="0"/>
              <a:t>void main</a:t>
            </a:r>
            <a:r>
              <a:rPr lang="en-US" altLang="zh-CN" dirty="0"/>
              <a:t>()</a:t>
            </a:r>
          </a:p>
          <a:p>
            <a:pPr eaLnBrk="0" hangingPunct="0"/>
            <a:r>
              <a:rPr lang="en-US" altLang="zh-CN" dirty="0"/>
              <a:t>{   FILE *in, *out;</a:t>
            </a:r>
          </a:p>
          <a:p>
            <a:pPr eaLnBrk="0" hangingPunct="0"/>
            <a:r>
              <a:rPr lang="en-US" altLang="zh-CN" dirty="0"/>
              <a:t>   char </a:t>
            </a:r>
            <a:r>
              <a:rPr lang="en-US" altLang="zh-CN" dirty="0" err="1"/>
              <a:t>ch,infile</a:t>
            </a:r>
            <a:r>
              <a:rPr lang="en-US" altLang="zh-CN" dirty="0"/>
              <a:t>[10],</a:t>
            </a:r>
            <a:r>
              <a:rPr lang="en-US" altLang="zh-CN" dirty="0" err="1"/>
              <a:t>outfile</a:t>
            </a:r>
            <a:r>
              <a:rPr lang="en-US" altLang="zh-CN" dirty="0"/>
              <a:t>[10];</a:t>
            </a:r>
          </a:p>
          <a:p>
            <a:pPr eaLnBrk="0" hangingPunct="0"/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("%s",</a:t>
            </a:r>
            <a:r>
              <a:rPr lang="en-US" altLang="zh-CN" dirty="0" err="1"/>
              <a:t>infile</a:t>
            </a:r>
            <a:r>
              <a:rPr lang="en-US" altLang="zh-CN" dirty="0"/>
              <a:t>);</a:t>
            </a:r>
          </a:p>
          <a:p>
            <a:pPr eaLnBrk="0" hangingPunct="0"/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("%s",</a:t>
            </a:r>
            <a:r>
              <a:rPr lang="en-US" altLang="zh-CN" dirty="0" err="1"/>
              <a:t>outfile</a:t>
            </a:r>
            <a:r>
              <a:rPr lang="en-US" altLang="zh-CN" dirty="0"/>
              <a:t>);</a:t>
            </a:r>
          </a:p>
          <a:p>
            <a:pPr eaLnBrk="0" hangingPunct="0"/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if ((in = </a:t>
            </a:r>
            <a:r>
              <a:rPr lang="en-US" altLang="zh-CN" dirty="0" err="1">
                <a:solidFill>
                  <a:srgbClr val="FF0000"/>
                </a:solidFill>
              </a:rPr>
              <a:t>fopen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infile</a:t>
            </a:r>
            <a:r>
              <a:rPr lang="en-US" altLang="zh-CN" dirty="0">
                <a:solidFill>
                  <a:srgbClr val="FF0000"/>
                </a:solidFill>
              </a:rPr>
              <a:t>, "r"))== NULL)</a:t>
            </a:r>
            <a:endParaRPr lang="en-US" altLang="zh-CN" dirty="0"/>
          </a:p>
          <a:p>
            <a:pPr eaLnBrk="0" hangingPunct="0"/>
            <a:r>
              <a:rPr lang="en-US" altLang="zh-CN" dirty="0"/>
              <a:t>   { </a:t>
            </a:r>
            <a:r>
              <a:rPr lang="en-US" altLang="zh-CN" dirty="0" err="1"/>
              <a:t>printf</a:t>
            </a:r>
            <a:r>
              <a:rPr lang="en-US" altLang="zh-CN" dirty="0"/>
              <a:t>("Cannot open </a:t>
            </a:r>
            <a:r>
              <a:rPr lang="en-US" altLang="zh-CN" dirty="0" err="1"/>
              <a:t>infile</a:t>
            </a:r>
            <a:r>
              <a:rPr lang="en-US" altLang="zh-CN" dirty="0"/>
              <a:t>.\n");</a:t>
            </a:r>
          </a:p>
          <a:p>
            <a:pPr eaLnBrk="0" hangingPunct="0"/>
            <a:r>
              <a:rPr lang="en-US" altLang="zh-CN" dirty="0"/>
              <a:t>      </a:t>
            </a:r>
            <a:r>
              <a:rPr lang="en-US" altLang="zh-CN" dirty="0">
                <a:solidFill>
                  <a:srgbClr val="FF0000"/>
                </a:solidFill>
              </a:rPr>
              <a:t>exit(0);</a:t>
            </a:r>
          </a:p>
          <a:p>
            <a:pPr eaLnBrk="0" hangingPunct="0"/>
            <a:r>
              <a:rPr lang="en-US" altLang="zh-CN" dirty="0"/>
              <a:t>   }</a:t>
            </a:r>
          </a:p>
          <a:p>
            <a:pPr eaLnBrk="0" hangingPunct="0"/>
            <a:r>
              <a:rPr lang="en-US" altLang="zh-CN" dirty="0"/>
              <a:t>   if </a:t>
            </a:r>
            <a:r>
              <a:rPr lang="en-US" altLang="zh-CN" dirty="0">
                <a:solidFill>
                  <a:srgbClr val="FF0000"/>
                </a:solidFill>
              </a:rPr>
              <a:t>((out = </a:t>
            </a:r>
            <a:r>
              <a:rPr lang="en-US" altLang="zh-CN" dirty="0" err="1">
                <a:solidFill>
                  <a:srgbClr val="FF0000"/>
                </a:solidFill>
              </a:rPr>
              <a:t>fopen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outfile</a:t>
            </a:r>
            <a:r>
              <a:rPr lang="en-US" altLang="zh-CN" dirty="0">
                <a:solidFill>
                  <a:srgbClr val="FF0000"/>
                </a:solidFill>
              </a:rPr>
              <a:t>, "w"))== NULL</a:t>
            </a:r>
            <a:r>
              <a:rPr lang="en-US" altLang="zh-CN" dirty="0"/>
              <a:t>)</a:t>
            </a:r>
          </a:p>
          <a:p>
            <a:pPr eaLnBrk="0" hangingPunct="0"/>
            <a:r>
              <a:rPr lang="en-US" altLang="zh-CN" dirty="0"/>
              <a:t>   { </a:t>
            </a:r>
            <a:r>
              <a:rPr lang="en-US" altLang="zh-CN" dirty="0" err="1"/>
              <a:t>printf</a:t>
            </a:r>
            <a:r>
              <a:rPr lang="en-US" altLang="zh-CN" dirty="0"/>
              <a:t>("Cannot open </a:t>
            </a:r>
            <a:r>
              <a:rPr lang="en-US" altLang="zh-CN" dirty="0" err="1"/>
              <a:t>outfile</a:t>
            </a:r>
            <a:r>
              <a:rPr lang="en-US" altLang="zh-CN" dirty="0"/>
              <a:t>.\n");</a:t>
            </a:r>
          </a:p>
          <a:p>
            <a:pPr eaLnBrk="0" hangingPunct="0"/>
            <a:r>
              <a:rPr lang="en-US" altLang="zh-CN" dirty="0"/>
              <a:t>      exit(0);</a:t>
            </a:r>
          </a:p>
          <a:p>
            <a:pPr eaLnBrk="0" hangingPunct="0"/>
            <a:r>
              <a:rPr lang="en-US" altLang="zh-CN" dirty="0"/>
              <a:t>   }</a:t>
            </a:r>
          </a:p>
          <a:p>
            <a:pPr eaLnBrk="0" hangingPunct="0"/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 (!</a:t>
            </a:r>
            <a:r>
              <a:rPr lang="en-US" altLang="zh-CN" dirty="0" err="1">
                <a:solidFill>
                  <a:srgbClr val="0000FF"/>
                </a:solidFill>
              </a:rPr>
              <a:t>feof</a:t>
            </a:r>
            <a:r>
              <a:rPr lang="en-US" altLang="zh-CN" dirty="0">
                <a:solidFill>
                  <a:srgbClr val="0000FF"/>
                </a:solidFill>
              </a:rPr>
              <a:t>(in))</a:t>
            </a:r>
          </a:p>
          <a:p>
            <a:pPr eaLnBrk="0" hangingPunct="0"/>
            <a:r>
              <a:rPr lang="en-US" altLang="zh-CN" dirty="0">
                <a:solidFill>
                  <a:srgbClr val="0000FF"/>
                </a:solidFill>
              </a:rPr>
              <a:t>        </a:t>
            </a:r>
            <a:r>
              <a:rPr lang="en-US" altLang="zh-CN" dirty="0" err="1">
                <a:solidFill>
                  <a:srgbClr val="0000FF"/>
                </a:solidFill>
              </a:rPr>
              <a:t>fputc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fgetc</a:t>
            </a:r>
            <a:r>
              <a:rPr lang="en-US" altLang="zh-CN" dirty="0">
                <a:solidFill>
                  <a:srgbClr val="0000FF"/>
                </a:solidFill>
              </a:rPr>
              <a:t>(in), out);</a:t>
            </a:r>
          </a:p>
          <a:p>
            <a:pPr eaLnBrk="0" hangingPunct="0"/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fclose</a:t>
            </a:r>
            <a:r>
              <a:rPr lang="en-US" altLang="zh-CN" dirty="0">
                <a:solidFill>
                  <a:srgbClr val="FF0000"/>
                </a:solidFill>
              </a:rPr>
              <a:t>(in);</a:t>
            </a: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fclose</a:t>
            </a:r>
            <a:r>
              <a:rPr lang="en-US" altLang="zh-CN" dirty="0">
                <a:solidFill>
                  <a:srgbClr val="FF0000"/>
                </a:solidFill>
              </a:rPr>
              <a:t>(out);</a:t>
            </a:r>
          </a:p>
          <a:p>
            <a:pPr eaLnBrk="0" hangingPunct="0"/>
            <a:r>
              <a:rPr lang="en-US" altLang="zh-CN" dirty="0"/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DEF0-2E70-4EA8-83EB-017FF8175D4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315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43083" y="2636086"/>
            <a:ext cx="3648075" cy="19558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dirty="0"/>
              <a:t> </a:t>
            </a:r>
            <a:r>
              <a:rPr lang="zh-CN" altLang="en-US" dirty="0"/>
              <a:t>判断</a:t>
            </a:r>
            <a:r>
              <a:rPr lang="zh-CN" altLang="en-US" dirty="0">
                <a:solidFill>
                  <a:srgbClr val="FF0000"/>
                </a:solidFill>
              </a:rPr>
              <a:t>二进制</a:t>
            </a:r>
            <a:r>
              <a:rPr lang="zh-CN" altLang="en-US" dirty="0"/>
              <a:t>文件是否结束</a:t>
            </a:r>
          </a:p>
          <a:p>
            <a:pPr eaLnBrk="0" hangingPunct="0"/>
            <a:r>
              <a:rPr lang="zh-CN" altLang="en-US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while(!</a:t>
            </a:r>
            <a:r>
              <a:rPr lang="en-US" altLang="zh-CN" dirty="0" err="1">
                <a:solidFill>
                  <a:srgbClr val="FF0000"/>
                </a:solidFill>
              </a:rPr>
              <a:t>feof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fp</a:t>
            </a:r>
            <a:r>
              <a:rPr lang="en-US" altLang="zh-CN" dirty="0">
                <a:solidFill>
                  <a:srgbClr val="0000FF"/>
                </a:solidFill>
              </a:rPr>
              <a:t>))</a:t>
            </a:r>
          </a:p>
          <a:p>
            <a:pPr eaLnBrk="0" hangingPunct="0"/>
            <a:r>
              <a:rPr lang="en-US" altLang="zh-CN" dirty="0">
                <a:solidFill>
                  <a:srgbClr val="0000FF"/>
                </a:solidFill>
              </a:rPr>
              <a:t>      {      c=</a:t>
            </a:r>
            <a:r>
              <a:rPr lang="en-US" altLang="zh-CN" dirty="0" err="1">
                <a:solidFill>
                  <a:srgbClr val="0000FF"/>
                </a:solidFill>
              </a:rPr>
              <a:t>fgetc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fp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  <a:p>
            <a:pPr eaLnBrk="0" hangingPunct="0"/>
            <a:r>
              <a:rPr lang="en-US" altLang="zh-CN" dirty="0">
                <a:solidFill>
                  <a:srgbClr val="0000FF"/>
                </a:solidFill>
              </a:rPr>
              <a:t>               ……..</a:t>
            </a:r>
          </a:p>
          <a:p>
            <a:pPr eaLnBrk="0" hangingPunct="0"/>
            <a:r>
              <a:rPr lang="en-US" altLang="zh-CN" dirty="0">
                <a:solidFill>
                  <a:srgbClr val="0000FF"/>
                </a:solidFill>
              </a:rPr>
              <a:t>      }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5008858" y="2606783"/>
            <a:ext cx="3671496" cy="1941173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zh-CN" altLang="en-US" dirty="0" smtClean="0"/>
              <a:t>判断文本文件是否结束</a:t>
            </a:r>
            <a:endParaRPr lang="en-US" altLang="zh-CN" dirty="0" smtClean="0"/>
          </a:p>
          <a:p>
            <a:pPr eaLnBrk="0" hangingPunct="0"/>
            <a:r>
              <a:rPr lang="en-US" altLang="zh-CN" dirty="0" smtClean="0"/>
              <a:t>while</a:t>
            </a:r>
            <a:r>
              <a:rPr lang="en-US" altLang="zh-CN" dirty="0"/>
              <a:t>((</a:t>
            </a:r>
            <a:r>
              <a:rPr lang="en-US" altLang="zh-CN" dirty="0" err="1">
                <a:solidFill>
                  <a:srgbClr val="006600"/>
                </a:solidFill>
              </a:rPr>
              <a:t>ch</a:t>
            </a:r>
            <a:r>
              <a:rPr lang="en-US" altLang="zh-CN" dirty="0">
                <a:solidFill>
                  <a:srgbClr val="006600"/>
                </a:solidFill>
              </a:rPr>
              <a:t>=</a:t>
            </a:r>
            <a:r>
              <a:rPr lang="en-US" altLang="zh-CN" dirty="0" err="1">
                <a:solidFill>
                  <a:srgbClr val="006600"/>
                </a:solidFill>
              </a:rPr>
              <a:t>fgetc</a:t>
            </a:r>
            <a:r>
              <a:rPr lang="en-US" altLang="zh-CN" dirty="0">
                <a:solidFill>
                  <a:srgbClr val="006600"/>
                </a:solidFill>
              </a:rPr>
              <a:t>(</a:t>
            </a:r>
            <a:r>
              <a:rPr lang="en-US" altLang="zh-CN" dirty="0" err="1">
                <a:solidFill>
                  <a:srgbClr val="006600"/>
                </a:solidFill>
              </a:rPr>
              <a:t>fp</a:t>
            </a:r>
            <a:r>
              <a:rPr lang="en-US" altLang="zh-CN" dirty="0">
                <a:solidFill>
                  <a:srgbClr val="006600"/>
                </a:solidFill>
              </a:rPr>
              <a:t>)</a:t>
            </a:r>
            <a:r>
              <a:rPr lang="en-US" altLang="zh-CN" dirty="0"/>
              <a:t>)!=</a:t>
            </a:r>
            <a:r>
              <a:rPr lang="en-US" altLang="zh-CN" dirty="0">
                <a:solidFill>
                  <a:srgbClr val="FF0000"/>
                </a:solidFill>
              </a:rPr>
              <a:t>EOF</a:t>
            </a:r>
            <a:r>
              <a:rPr lang="en-US" altLang="zh-CN" dirty="0" smtClean="0"/>
              <a:t>)</a:t>
            </a:r>
          </a:p>
          <a:p>
            <a:pPr eaLnBrk="0" hangingPunct="0"/>
            <a:r>
              <a:rPr lang="en-US" altLang="zh-CN" dirty="0"/>
              <a:t>{</a:t>
            </a:r>
          </a:p>
          <a:p>
            <a:pPr eaLnBrk="0" hangingPunct="0"/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eaLnBrk="0" hangingPunct="0"/>
            <a:r>
              <a:rPr lang="en-US" altLang="zh-CN" dirty="0"/>
              <a:t>}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284457" y="374646"/>
            <a:ext cx="8097543" cy="174148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84138" lvl="2" indent="-84138" eaLnBrk="0" hangingPunct="0"/>
            <a:r>
              <a:rPr lang="zh-CN" altLang="en-US" b="1" dirty="0" smtClean="0"/>
              <a:t>判断文件是否结束函数</a:t>
            </a:r>
            <a:endParaRPr lang="en-US" altLang="zh-CN" b="1" dirty="0"/>
          </a:p>
          <a:p>
            <a:pPr marL="84138" lvl="3" indent="-84138" eaLnBrk="0" hangingPunct="0"/>
            <a:r>
              <a:rPr lang="zh-CN" altLang="en-US" dirty="0"/>
              <a:t>函数原型： </a:t>
            </a:r>
            <a:r>
              <a:rPr lang="en-US" altLang="zh-CN" sz="2800" dirty="0" err="1">
                <a:solidFill>
                  <a:schemeClr val="tx2"/>
                </a:solidFill>
              </a:rPr>
              <a:t>int</a:t>
            </a:r>
            <a:r>
              <a:rPr lang="en-US" altLang="zh-CN" sz="2800" dirty="0">
                <a:solidFill>
                  <a:schemeClr val="tx2"/>
                </a:solidFill>
              </a:rPr>
              <a:t>  </a:t>
            </a:r>
            <a:r>
              <a:rPr lang="en-US" altLang="zh-CN" sz="2800" dirty="0" err="1">
                <a:solidFill>
                  <a:schemeClr val="tx2"/>
                </a:solidFill>
              </a:rPr>
              <a:t>feof</a:t>
            </a:r>
            <a:r>
              <a:rPr lang="en-US" altLang="zh-CN" sz="2800" dirty="0">
                <a:solidFill>
                  <a:schemeClr val="tx2"/>
                </a:solidFill>
              </a:rPr>
              <a:t>(FILE  *</a:t>
            </a:r>
            <a:r>
              <a:rPr lang="en-US" altLang="zh-CN" sz="2800" dirty="0" err="1">
                <a:solidFill>
                  <a:schemeClr val="tx2"/>
                </a:solidFill>
              </a:rPr>
              <a:t>fp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</a:p>
          <a:p>
            <a:pPr marL="84138" lvl="3" indent="-84138" eaLnBrk="0" hangingPunct="0"/>
            <a:r>
              <a:rPr lang="zh-CN" altLang="en-US" dirty="0"/>
              <a:t>功能：判断文件是否结束</a:t>
            </a:r>
          </a:p>
          <a:p>
            <a:pPr marL="84138" lvl="3" indent="-84138" eaLnBrk="0" hangingPunct="0"/>
            <a:r>
              <a:rPr lang="zh-CN" altLang="en-US" dirty="0"/>
              <a:t>返值：文件结束，返回真（非</a:t>
            </a:r>
            <a:r>
              <a:rPr lang="en-US" altLang="zh-CN" dirty="0"/>
              <a:t>0</a:t>
            </a:r>
            <a:r>
              <a:rPr lang="zh-CN" altLang="en-US" dirty="0"/>
              <a:t>）；文件未结束，返回</a:t>
            </a:r>
            <a:r>
              <a:rPr lang="en-US" altLang="zh-CN" dirty="0"/>
              <a:t>0</a:t>
            </a:r>
          </a:p>
          <a:p>
            <a:pPr marL="84138" lvl="3" indent="-84138" eaLnBrk="0" hangingPunct="0"/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DEF0-2E70-4EA8-83EB-017FF8175D45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592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9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323850"/>
            <a:ext cx="8583613" cy="962025"/>
          </a:xfrm>
        </p:spPr>
        <p:txBody>
          <a:bodyPr/>
          <a:lstStyle/>
          <a:p>
            <a:pPr lvl="1"/>
            <a:endParaRPr lang="en-US" altLang="zh-CN"/>
          </a:p>
          <a:p>
            <a:pPr lvl="2"/>
            <a:r>
              <a:rPr lang="zh-CN" altLang="en-US"/>
              <a:t>函数原型：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69925" y="1322388"/>
            <a:ext cx="8023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chemeClr val="tx2"/>
                </a:solidFill>
              </a:rPr>
              <a:t>size_t  fread(void  *buffer,size_t  size, size_t  count,FILE   *fp)</a:t>
            </a:r>
          </a:p>
          <a:p>
            <a:pPr eaLnBrk="0" hangingPunct="0"/>
            <a:r>
              <a:rPr lang="en-US" altLang="zh-CN">
                <a:solidFill>
                  <a:schemeClr val="tx2"/>
                </a:solidFill>
              </a:rPr>
              <a:t>size_t  fwrite(void  *buffer,size_t  size, size_t  count,FILE   *fp)</a:t>
            </a:r>
            <a:endParaRPr lang="en-US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22250" y="2298700"/>
            <a:ext cx="86550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2" eaLnBrk="0" hangingPunct="0"/>
            <a:r>
              <a:rPr lang="zh-CN" altLang="en-US"/>
              <a:t>功能：读</a:t>
            </a:r>
            <a:r>
              <a:rPr lang="en-US" altLang="zh-CN"/>
              <a:t>/</a:t>
            </a:r>
            <a:r>
              <a:rPr lang="zh-CN" altLang="en-US"/>
              <a:t>写数据块</a:t>
            </a:r>
          </a:p>
          <a:p>
            <a:pPr lvl="2" eaLnBrk="0" hangingPunct="0"/>
            <a:r>
              <a:rPr lang="zh-CN" altLang="en-US"/>
              <a:t>返值：成功，返回读</a:t>
            </a:r>
            <a:r>
              <a:rPr lang="en-US" altLang="zh-CN"/>
              <a:t>/</a:t>
            </a:r>
            <a:r>
              <a:rPr lang="zh-CN" altLang="en-US"/>
              <a:t>写的块数；出错或文件尾，返回</a:t>
            </a:r>
            <a:r>
              <a:rPr lang="en-US" altLang="zh-CN"/>
              <a:t>0</a:t>
            </a:r>
          </a:p>
          <a:p>
            <a:pPr lvl="2" eaLnBrk="0" hangingPunct="0"/>
            <a:r>
              <a:rPr lang="zh-CN" altLang="en-US"/>
              <a:t>说明：</a:t>
            </a:r>
          </a:p>
          <a:p>
            <a:pPr lvl="3" eaLnBrk="0" hangingPunct="0"/>
            <a:r>
              <a:rPr lang="en-US" altLang="zh-CN"/>
              <a:t>typedef   unsigned   size_t;</a:t>
            </a:r>
          </a:p>
          <a:p>
            <a:pPr lvl="3" eaLnBrk="0" hangingPunct="0"/>
            <a:r>
              <a:rPr lang="en-US" altLang="zh-CN"/>
              <a:t>buffer:  </a:t>
            </a:r>
            <a:r>
              <a:rPr lang="zh-CN" altLang="en-US"/>
              <a:t>指向要输入</a:t>
            </a:r>
            <a:r>
              <a:rPr lang="en-US" altLang="zh-CN"/>
              <a:t>/</a:t>
            </a:r>
            <a:r>
              <a:rPr lang="zh-CN" altLang="en-US"/>
              <a:t>输出数据块的首地址的指针</a:t>
            </a:r>
          </a:p>
          <a:p>
            <a:pPr lvl="3" eaLnBrk="0" hangingPunct="0"/>
            <a:r>
              <a:rPr lang="en-US" altLang="zh-CN"/>
              <a:t>size:  </a:t>
            </a:r>
            <a:r>
              <a:rPr lang="zh-CN" altLang="en-US"/>
              <a:t>每个要读</a:t>
            </a:r>
            <a:r>
              <a:rPr lang="en-US" altLang="zh-CN"/>
              <a:t>/</a:t>
            </a:r>
            <a:r>
              <a:rPr lang="zh-CN" altLang="en-US"/>
              <a:t>写的数据块的大小（字节数）</a:t>
            </a:r>
          </a:p>
          <a:p>
            <a:pPr lvl="3" eaLnBrk="0" hangingPunct="0"/>
            <a:r>
              <a:rPr lang="en-US" altLang="zh-CN"/>
              <a:t>count:   </a:t>
            </a:r>
            <a:r>
              <a:rPr lang="zh-CN" altLang="en-US"/>
              <a:t>要读</a:t>
            </a:r>
            <a:r>
              <a:rPr lang="en-US" altLang="zh-CN"/>
              <a:t>/</a:t>
            </a:r>
            <a:r>
              <a:rPr lang="zh-CN" altLang="en-US"/>
              <a:t>写的数据块的个数</a:t>
            </a:r>
          </a:p>
          <a:p>
            <a:pPr lvl="3" eaLnBrk="0" hangingPunct="0"/>
            <a:r>
              <a:rPr lang="en-US" altLang="zh-CN"/>
              <a:t>fp:    </a:t>
            </a:r>
            <a:r>
              <a:rPr lang="zh-CN" altLang="en-US"/>
              <a:t>要读</a:t>
            </a:r>
            <a:r>
              <a:rPr lang="en-US" altLang="zh-CN"/>
              <a:t>/</a:t>
            </a:r>
            <a:r>
              <a:rPr lang="zh-CN" altLang="en-US"/>
              <a:t>写的文件指针</a:t>
            </a:r>
          </a:p>
          <a:p>
            <a:pPr lvl="3" eaLnBrk="0" hangingPunct="0"/>
            <a:r>
              <a:rPr lang="en-US" altLang="zh-CN"/>
              <a:t>fread</a:t>
            </a:r>
            <a:r>
              <a:rPr lang="zh-CN" altLang="en-US"/>
              <a:t>与</a:t>
            </a:r>
            <a:r>
              <a:rPr lang="en-US" altLang="zh-CN"/>
              <a:t>fwrite </a:t>
            </a:r>
            <a:r>
              <a:rPr lang="zh-CN" altLang="en-US"/>
              <a:t>一般用于</a:t>
            </a:r>
            <a:r>
              <a:rPr lang="zh-CN" altLang="en-US">
                <a:solidFill>
                  <a:srgbClr val="FF0000"/>
                </a:solidFill>
              </a:rPr>
              <a:t>二进制文件</a:t>
            </a:r>
            <a:r>
              <a:rPr lang="zh-CN" altLang="en-US"/>
              <a:t>的输入</a:t>
            </a:r>
            <a:r>
              <a:rPr lang="en-US" altLang="zh-CN"/>
              <a:t>/</a:t>
            </a:r>
            <a:r>
              <a:rPr lang="zh-CN" altLang="en-US"/>
              <a:t>输出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>
          <a:xfrm>
            <a:off x="611188" y="319088"/>
            <a:ext cx="6186487" cy="641350"/>
          </a:xfrm>
        </p:spPr>
        <p:txBody>
          <a:bodyPr/>
          <a:lstStyle/>
          <a:p>
            <a:r>
              <a:rPr lang="zh-CN" altLang="en-US" sz="3600"/>
              <a:t>数据块</a:t>
            </a:r>
            <a:r>
              <a:rPr lang="en-US" altLang="zh-CN" sz="3600"/>
              <a:t>I/O: fread</a:t>
            </a:r>
            <a:r>
              <a:rPr lang="zh-CN" altLang="en-US" sz="3600"/>
              <a:t>与</a:t>
            </a:r>
            <a:r>
              <a:rPr lang="en-US" altLang="zh-CN" sz="3600"/>
              <a:t>fwrite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bldLvl="5" autoUpdateAnimBg="0"/>
      <p:bldP spid="21507" grpId="0" autoUpdateAnimBg="0"/>
      <p:bldP spid="21508" grpId="0" build="p" bldLvl="4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266825" y="700088"/>
            <a:ext cx="3670300" cy="1590675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/>
              <a:t>例   </a:t>
            </a:r>
            <a:r>
              <a:rPr lang="en-US" altLang="zh-CN"/>
              <a:t>float  f[2];</a:t>
            </a:r>
          </a:p>
          <a:p>
            <a:r>
              <a:rPr lang="en-US" altLang="zh-CN"/>
              <a:t>      FILE  *fp;</a:t>
            </a:r>
          </a:p>
          <a:p>
            <a:r>
              <a:rPr lang="en-US" altLang="zh-CN"/>
              <a:t>      fp=fopen(“aa.dat”,“rb”);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FF0000"/>
                </a:solidFill>
              </a:rPr>
              <a:t>fread(f,4,2,fp);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270500" y="1336675"/>
            <a:ext cx="2849563" cy="860425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/>
              <a:t>for(i=0;i&lt;2;i++)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fread(&amp;f[i],4,1,fp);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276350" y="2557463"/>
            <a:ext cx="6199188" cy="34163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/>
              <a:t>例   </a:t>
            </a:r>
            <a:r>
              <a:rPr lang="en-US" altLang="zh-CN"/>
              <a:t>struct  student</a:t>
            </a:r>
          </a:p>
          <a:p>
            <a:r>
              <a:rPr lang="en-US" altLang="zh-CN"/>
              <a:t>      {    int num;</a:t>
            </a:r>
          </a:p>
          <a:p>
            <a:r>
              <a:rPr lang="en-US" altLang="zh-CN"/>
              <a:t>           char  name[20];</a:t>
            </a:r>
          </a:p>
          <a:p>
            <a:r>
              <a:rPr lang="en-US" altLang="zh-CN"/>
              <a:t>           char sex;</a:t>
            </a:r>
          </a:p>
          <a:p>
            <a:r>
              <a:rPr lang="en-US" altLang="zh-CN"/>
              <a:t>           int age;</a:t>
            </a:r>
          </a:p>
          <a:p>
            <a:r>
              <a:rPr lang="en-US" altLang="zh-CN"/>
              <a:t>           float  score[3];</a:t>
            </a:r>
          </a:p>
          <a:p>
            <a:r>
              <a:rPr lang="en-US" altLang="zh-CN"/>
              <a:t>      }stud[10];</a:t>
            </a:r>
          </a:p>
          <a:p>
            <a:r>
              <a:rPr lang="en-US" altLang="zh-CN"/>
              <a:t>     for(i=0;i&lt;10;i++)</a:t>
            </a:r>
          </a:p>
          <a:p>
            <a:r>
              <a:rPr lang="en-US" altLang="zh-CN"/>
              <a:t>          </a:t>
            </a:r>
            <a:r>
              <a:rPr lang="en-US" altLang="zh-CN">
                <a:solidFill>
                  <a:srgbClr val="FF0000"/>
                </a:solidFill>
              </a:rPr>
              <a:t>fread(&amp;stud[i],sizeof(struct  student),1,fp);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3869" y="184479"/>
            <a:ext cx="1595438" cy="523220"/>
          </a:xfrm>
        </p:spPr>
        <p:txBody>
          <a:bodyPr/>
          <a:lstStyle/>
          <a:p>
            <a:r>
              <a:rPr lang="zh-CN" altLang="en-US" sz="2800" dirty="0" smtClean="0"/>
              <a:t>例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DEF0-2E70-4EA8-83EB-017FF8175D45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 autoUpdateAnimBg="0"/>
      <p:bldP spid="54275" grpId="0" animBg="1" autoUpdateAnimBg="0"/>
      <p:bldP spid="5427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09563" y="320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55587" y="729230"/>
            <a:ext cx="8566679" cy="5634492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eaLnBrk="0" hangingPunct="0"/>
            <a:r>
              <a:rPr lang="en-US" altLang="zh-CN" sz="2000" dirty="0"/>
              <a:t>#define SIZE 2</a:t>
            </a:r>
          </a:p>
          <a:p>
            <a:pPr eaLnBrk="0" hangingPunct="0"/>
            <a:r>
              <a:rPr lang="en-US" altLang="zh-CN" sz="2000" dirty="0" err="1">
                <a:solidFill>
                  <a:srgbClr val="990033"/>
                </a:solidFill>
              </a:rPr>
              <a:t>struct</a:t>
            </a:r>
            <a:r>
              <a:rPr lang="en-US" altLang="zh-CN" sz="2000" dirty="0">
                <a:solidFill>
                  <a:srgbClr val="990033"/>
                </a:solidFill>
              </a:rPr>
              <a:t> </a:t>
            </a:r>
            <a:r>
              <a:rPr lang="en-US" altLang="zh-CN" sz="2000" dirty="0" err="1">
                <a:solidFill>
                  <a:srgbClr val="990033"/>
                </a:solidFill>
              </a:rPr>
              <a:t>student_type</a:t>
            </a:r>
            <a:endParaRPr lang="en-US" altLang="zh-CN" sz="2000" dirty="0">
              <a:solidFill>
                <a:srgbClr val="990033"/>
              </a:solidFill>
            </a:endParaRP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{    char name[10];</a:t>
            </a: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     </a:t>
            </a:r>
            <a:r>
              <a:rPr lang="en-US" altLang="zh-CN" sz="2000" dirty="0" smtClean="0">
                <a:solidFill>
                  <a:srgbClr val="990033"/>
                </a:solidFill>
              </a:rPr>
              <a:t> </a:t>
            </a:r>
            <a:r>
              <a:rPr lang="en-US" altLang="zh-CN" sz="2000" dirty="0" err="1" smtClean="0">
                <a:solidFill>
                  <a:srgbClr val="990033"/>
                </a:solidFill>
              </a:rPr>
              <a:t>int</a:t>
            </a:r>
            <a:r>
              <a:rPr lang="en-US" altLang="zh-CN" sz="2000" dirty="0" smtClean="0">
                <a:solidFill>
                  <a:srgbClr val="990033"/>
                </a:solidFill>
              </a:rPr>
              <a:t> </a:t>
            </a:r>
            <a:r>
              <a:rPr lang="en-US" altLang="zh-CN" sz="2000" dirty="0" err="1">
                <a:solidFill>
                  <a:srgbClr val="990033"/>
                </a:solidFill>
              </a:rPr>
              <a:t>num</a:t>
            </a:r>
            <a:r>
              <a:rPr lang="en-US" altLang="zh-CN" sz="2000" dirty="0">
                <a:solidFill>
                  <a:srgbClr val="990033"/>
                </a:solidFill>
              </a:rPr>
              <a:t>;</a:t>
            </a: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    </a:t>
            </a:r>
            <a:r>
              <a:rPr lang="en-US" altLang="zh-CN" sz="2000" dirty="0" smtClean="0">
                <a:solidFill>
                  <a:srgbClr val="990033"/>
                </a:solidFill>
              </a:rPr>
              <a:t>  </a:t>
            </a:r>
            <a:r>
              <a:rPr lang="en-US" altLang="zh-CN" sz="2000" dirty="0" err="1">
                <a:solidFill>
                  <a:srgbClr val="990033"/>
                </a:solidFill>
              </a:rPr>
              <a:t>int</a:t>
            </a:r>
            <a:r>
              <a:rPr lang="en-US" altLang="zh-CN" sz="2000" dirty="0">
                <a:solidFill>
                  <a:srgbClr val="990033"/>
                </a:solidFill>
              </a:rPr>
              <a:t> age;</a:t>
            </a: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     </a:t>
            </a:r>
            <a:r>
              <a:rPr lang="en-US" altLang="zh-CN" sz="2000" dirty="0" smtClean="0">
                <a:solidFill>
                  <a:srgbClr val="990033"/>
                </a:solidFill>
              </a:rPr>
              <a:t> char </a:t>
            </a:r>
            <a:r>
              <a:rPr lang="en-US" altLang="zh-CN" sz="2000" dirty="0" err="1">
                <a:solidFill>
                  <a:srgbClr val="990033"/>
                </a:solidFill>
              </a:rPr>
              <a:t>addr</a:t>
            </a:r>
            <a:r>
              <a:rPr lang="en-US" altLang="zh-CN" sz="2000" dirty="0">
                <a:solidFill>
                  <a:srgbClr val="990033"/>
                </a:solidFill>
              </a:rPr>
              <a:t>[15];</a:t>
            </a: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}stud[SIZE</a:t>
            </a:r>
            <a:r>
              <a:rPr lang="en-US" altLang="zh-CN" sz="2000" dirty="0" smtClean="0">
                <a:solidFill>
                  <a:srgbClr val="990033"/>
                </a:solidFill>
              </a:rPr>
              <a:t>];</a:t>
            </a:r>
          </a:p>
          <a:p>
            <a:pPr eaLnBrk="0" hangingPunct="0"/>
            <a:endParaRPr lang="en-US" altLang="zh-CN" sz="2000" dirty="0">
              <a:solidFill>
                <a:srgbClr val="990033"/>
              </a:solidFill>
            </a:endParaRPr>
          </a:p>
          <a:p>
            <a:pPr eaLnBrk="0" hangingPunct="0"/>
            <a:r>
              <a:rPr lang="en-US" altLang="zh-CN" sz="2000" dirty="0" smtClean="0"/>
              <a:t>void main</a:t>
            </a:r>
            <a:r>
              <a:rPr lang="en-US" altLang="zh-CN" sz="2000" dirty="0"/>
              <a:t>()</a:t>
            </a:r>
          </a:p>
          <a:p>
            <a:pPr eaLnBrk="0" hangingPunct="0"/>
            <a:r>
              <a:rPr lang="en-US" altLang="zh-CN" sz="2000" dirty="0"/>
              <a:t>{</a:t>
            </a:r>
          </a:p>
          <a:p>
            <a:pPr eaLnBrk="0" hangingPunct="0"/>
            <a:r>
              <a:rPr lang="en-US" altLang="zh-CN" sz="2000" dirty="0"/>
              <a:t>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pPr eaLnBrk="0" hangingPunct="0"/>
            <a:r>
              <a:rPr lang="en-US" altLang="zh-CN" sz="2000" dirty="0"/>
              <a:t> 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</a:t>
            </a:r>
            <a:r>
              <a:rPr lang="en-US" altLang="zh-CN" sz="2000" dirty="0" err="1"/>
              <a:t>SIZE;i</a:t>
            </a:r>
            <a:r>
              <a:rPr lang="en-US" altLang="zh-CN" sz="2000" dirty="0"/>
              <a:t>++)</a:t>
            </a:r>
          </a:p>
          <a:p>
            <a:pPr eaLnBrk="0" hangingPunct="0"/>
            <a:r>
              <a:rPr lang="en-US" altLang="zh-CN" sz="2000" dirty="0"/>
              <a:t>	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s%d%d%s</a:t>
            </a:r>
            <a:r>
              <a:rPr lang="en-US" altLang="zh-CN" sz="2000" dirty="0"/>
              <a:t>",stud[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name,&amp;stud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num</a:t>
            </a:r>
            <a:r>
              <a:rPr lang="en-US" altLang="zh-CN" sz="2000" dirty="0" smtClean="0"/>
              <a:t>,&amp;</a:t>
            </a:r>
            <a:r>
              <a:rPr lang="en-US" altLang="zh-CN" sz="2000" dirty="0"/>
              <a:t>stud[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age,stud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);</a:t>
            </a:r>
          </a:p>
          <a:p>
            <a:pPr eaLnBrk="0" hangingPunct="0"/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0000FF"/>
                </a:solidFill>
              </a:rPr>
              <a:t>save();</a:t>
            </a:r>
          </a:p>
          <a:p>
            <a:pPr eaLnBrk="0" hangingPunct="0"/>
            <a:r>
              <a:rPr lang="en-US" altLang="zh-CN" sz="2000" dirty="0">
                <a:solidFill>
                  <a:srgbClr val="0000FF"/>
                </a:solidFill>
              </a:rPr>
              <a:t>     display();</a:t>
            </a:r>
          </a:p>
          <a:p>
            <a:pPr eaLnBrk="0" hangingPunct="0"/>
            <a:r>
              <a:rPr lang="en-US" altLang="zh-CN" sz="2000" dirty="0"/>
              <a:t>}</a:t>
            </a:r>
          </a:p>
        </p:txBody>
      </p:sp>
      <p:sp>
        <p:nvSpPr>
          <p:cNvPr id="5531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58250" y="23318"/>
            <a:ext cx="8757138" cy="8223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例  从键盘输入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个学生数据，把他们转存到磁盘文件中去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DEF0-2E70-4EA8-83EB-017FF8175D4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09563" y="320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55588" y="825500"/>
            <a:ext cx="2121391" cy="2556727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eaLnBrk="0" hangingPunct="0"/>
            <a:r>
              <a:rPr lang="en-US" altLang="zh-CN" sz="2000" dirty="0"/>
              <a:t>#define SIZE 2</a:t>
            </a:r>
          </a:p>
          <a:p>
            <a:pPr eaLnBrk="0" hangingPunct="0"/>
            <a:r>
              <a:rPr lang="en-US" altLang="zh-CN" sz="2000" dirty="0" err="1">
                <a:solidFill>
                  <a:srgbClr val="990033"/>
                </a:solidFill>
              </a:rPr>
              <a:t>struct</a:t>
            </a:r>
            <a:r>
              <a:rPr lang="en-US" altLang="zh-CN" sz="2000" dirty="0">
                <a:solidFill>
                  <a:srgbClr val="990033"/>
                </a:solidFill>
              </a:rPr>
              <a:t> </a:t>
            </a:r>
            <a:r>
              <a:rPr lang="en-US" altLang="zh-CN" sz="2000" dirty="0" err="1">
                <a:solidFill>
                  <a:srgbClr val="990033"/>
                </a:solidFill>
              </a:rPr>
              <a:t>student_type</a:t>
            </a:r>
            <a:endParaRPr lang="en-US" altLang="zh-CN" sz="2000" dirty="0">
              <a:solidFill>
                <a:srgbClr val="990033"/>
              </a:solidFill>
            </a:endParaRP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{    char name[10];</a:t>
            </a: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   </a:t>
            </a:r>
            <a:r>
              <a:rPr lang="en-US" altLang="zh-CN" sz="2000" dirty="0" smtClean="0">
                <a:solidFill>
                  <a:srgbClr val="990033"/>
                </a:solidFill>
              </a:rPr>
              <a:t>   </a:t>
            </a:r>
            <a:r>
              <a:rPr lang="en-US" altLang="zh-CN" sz="2000" dirty="0" err="1">
                <a:solidFill>
                  <a:srgbClr val="990033"/>
                </a:solidFill>
              </a:rPr>
              <a:t>int</a:t>
            </a:r>
            <a:r>
              <a:rPr lang="en-US" altLang="zh-CN" sz="2000" dirty="0">
                <a:solidFill>
                  <a:srgbClr val="990033"/>
                </a:solidFill>
              </a:rPr>
              <a:t> </a:t>
            </a:r>
            <a:r>
              <a:rPr lang="en-US" altLang="zh-CN" sz="2000" dirty="0" err="1">
                <a:solidFill>
                  <a:srgbClr val="990033"/>
                </a:solidFill>
              </a:rPr>
              <a:t>num</a:t>
            </a:r>
            <a:r>
              <a:rPr lang="en-US" altLang="zh-CN" sz="2000" dirty="0">
                <a:solidFill>
                  <a:srgbClr val="990033"/>
                </a:solidFill>
              </a:rPr>
              <a:t>;</a:t>
            </a: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 </a:t>
            </a:r>
            <a:r>
              <a:rPr lang="en-US" altLang="zh-CN" sz="2000" dirty="0" smtClean="0">
                <a:solidFill>
                  <a:srgbClr val="990033"/>
                </a:solidFill>
              </a:rPr>
              <a:t>     </a:t>
            </a:r>
            <a:r>
              <a:rPr lang="en-US" altLang="zh-CN" sz="2000" dirty="0" err="1">
                <a:solidFill>
                  <a:srgbClr val="990033"/>
                </a:solidFill>
              </a:rPr>
              <a:t>int</a:t>
            </a:r>
            <a:r>
              <a:rPr lang="en-US" altLang="zh-CN" sz="2000" dirty="0">
                <a:solidFill>
                  <a:srgbClr val="990033"/>
                </a:solidFill>
              </a:rPr>
              <a:t> age;</a:t>
            </a: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  </a:t>
            </a:r>
            <a:r>
              <a:rPr lang="en-US" altLang="zh-CN" sz="2000" dirty="0" smtClean="0">
                <a:solidFill>
                  <a:srgbClr val="990033"/>
                </a:solidFill>
              </a:rPr>
              <a:t>    </a:t>
            </a:r>
            <a:r>
              <a:rPr lang="en-US" altLang="zh-CN" sz="2000" dirty="0">
                <a:solidFill>
                  <a:srgbClr val="990033"/>
                </a:solidFill>
              </a:rPr>
              <a:t>char </a:t>
            </a:r>
            <a:r>
              <a:rPr lang="en-US" altLang="zh-CN" sz="2000" dirty="0" err="1">
                <a:solidFill>
                  <a:srgbClr val="990033"/>
                </a:solidFill>
              </a:rPr>
              <a:t>addr</a:t>
            </a:r>
            <a:r>
              <a:rPr lang="en-US" altLang="zh-CN" sz="2000" dirty="0">
                <a:solidFill>
                  <a:srgbClr val="990033"/>
                </a:solidFill>
              </a:rPr>
              <a:t>[15];</a:t>
            </a: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}stud[SIZE</a:t>
            </a:r>
            <a:r>
              <a:rPr lang="en-US" altLang="zh-CN" sz="2000" dirty="0" smtClean="0">
                <a:solidFill>
                  <a:srgbClr val="990033"/>
                </a:solidFill>
              </a:rPr>
              <a:t>];</a:t>
            </a:r>
            <a:endParaRPr lang="en-US" altLang="zh-CN" sz="2000" dirty="0">
              <a:solidFill>
                <a:srgbClr val="990033"/>
              </a:solidFill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604034" y="774701"/>
            <a:ext cx="6319837" cy="3787775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dirty="0"/>
              <a:t>void save()</a:t>
            </a:r>
          </a:p>
          <a:p>
            <a:pPr eaLnBrk="0" hangingPunct="0"/>
            <a:r>
              <a:rPr lang="en-US" altLang="zh-CN" sz="2000" dirty="0"/>
              <a:t>{   FILE *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;</a:t>
            </a:r>
          </a:p>
          <a:p>
            <a:pPr eaLnBrk="0" hangingPunct="0"/>
            <a:r>
              <a:rPr lang="en-US" altLang="zh-CN" sz="2000" dirty="0"/>
              <a:t>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pPr eaLnBrk="0" hangingPunct="0"/>
            <a:r>
              <a:rPr lang="en-US" altLang="zh-CN" sz="2000" dirty="0"/>
              <a:t>     if((</a:t>
            </a:r>
            <a:r>
              <a:rPr lang="en-US" altLang="zh-CN" sz="2000" dirty="0" err="1">
                <a:solidFill>
                  <a:srgbClr val="0000FF"/>
                </a:solidFill>
              </a:rPr>
              <a:t>fp</a:t>
            </a:r>
            <a:r>
              <a:rPr lang="en-US" altLang="zh-CN" sz="2000" dirty="0">
                <a:solidFill>
                  <a:srgbClr val="0000FF"/>
                </a:solidFill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</a:rPr>
              <a:t>fopen</a:t>
            </a:r>
            <a:r>
              <a:rPr lang="en-US" altLang="zh-CN" sz="2000" dirty="0">
                <a:solidFill>
                  <a:srgbClr val="0000FF"/>
                </a:solidFill>
              </a:rPr>
              <a:t>("d:\\</a:t>
            </a:r>
            <a:r>
              <a:rPr lang="en-US" altLang="zh-CN" sz="2000" dirty="0" err="1">
                <a:solidFill>
                  <a:srgbClr val="0000FF"/>
                </a:solidFill>
              </a:rPr>
              <a:t>fengyi</a:t>
            </a:r>
            <a:r>
              <a:rPr lang="en-US" altLang="zh-CN" sz="2000" dirty="0">
                <a:solidFill>
                  <a:srgbClr val="0000FF"/>
                </a:solidFill>
              </a:rPr>
              <a:t>\\exe\\stu_</a:t>
            </a:r>
            <a:r>
              <a:rPr lang="en-US" altLang="zh-CN" sz="2000" dirty="0" err="1">
                <a:solidFill>
                  <a:srgbClr val="0000FF"/>
                </a:solidFill>
              </a:rPr>
              <a:t>dat</a:t>
            </a:r>
            <a:r>
              <a:rPr lang="en-US" altLang="zh-CN" sz="2000" dirty="0">
                <a:solidFill>
                  <a:srgbClr val="0000FF"/>
                </a:solidFill>
              </a:rPr>
              <a:t>","</a:t>
            </a:r>
            <a:r>
              <a:rPr lang="en-US" altLang="zh-CN" sz="2000" dirty="0" err="1">
                <a:solidFill>
                  <a:srgbClr val="0000FF"/>
                </a:solidFill>
              </a:rPr>
              <a:t>wb</a:t>
            </a:r>
            <a:r>
              <a:rPr lang="en-US" altLang="zh-CN" sz="2000" dirty="0">
                <a:solidFill>
                  <a:srgbClr val="0000FF"/>
                </a:solidFill>
              </a:rPr>
              <a:t>"))==NULL</a:t>
            </a:r>
            <a:r>
              <a:rPr lang="en-US" altLang="zh-CN" sz="2000" dirty="0"/>
              <a:t>)</a:t>
            </a:r>
          </a:p>
          <a:p>
            <a:pPr eaLnBrk="0" hangingPunct="0"/>
            <a:r>
              <a:rPr lang="en-US" altLang="zh-CN" sz="2000" dirty="0"/>
              <a:t>     {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("cannot open file\n");</a:t>
            </a:r>
          </a:p>
          <a:p>
            <a:pPr eaLnBrk="0" hangingPunct="0"/>
            <a:r>
              <a:rPr lang="en-US" altLang="zh-CN" sz="2000" dirty="0"/>
              <a:t>	  return;</a:t>
            </a:r>
          </a:p>
          <a:p>
            <a:pPr eaLnBrk="0" hangingPunct="0"/>
            <a:r>
              <a:rPr lang="en-US" altLang="zh-CN" sz="2000" dirty="0"/>
              <a:t>     }</a:t>
            </a:r>
          </a:p>
          <a:p>
            <a:pPr eaLnBrk="0" hangingPunct="0"/>
            <a:r>
              <a:rPr lang="en-US" altLang="zh-CN" sz="2000" dirty="0"/>
              <a:t> 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</a:t>
            </a:r>
            <a:r>
              <a:rPr lang="en-US" altLang="zh-CN" sz="2000" dirty="0" err="1"/>
              <a:t>SIZE;i</a:t>
            </a:r>
            <a:r>
              <a:rPr lang="en-US" altLang="zh-CN" sz="2000" dirty="0"/>
              <a:t>++)</a:t>
            </a:r>
          </a:p>
          <a:p>
            <a:pPr eaLnBrk="0" hangingPunct="0"/>
            <a:r>
              <a:rPr lang="en-US" altLang="zh-CN" sz="2000" dirty="0"/>
              <a:t>         if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fwrite</a:t>
            </a:r>
            <a:r>
              <a:rPr lang="en-US" altLang="zh-CN" sz="2000" dirty="0">
                <a:solidFill>
                  <a:srgbClr val="FF0000"/>
                </a:solidFill>
              </a:rPr>
              <a:t>(&amp;stud[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],</a:t>
            </a:r>
            <a:r>
              <a:rPr lang="en-US" altLang="zh-CN" sz="2000" dirty="0" err="1">
                <a:solidFill>
                  <a:srgbClr val="FF0000"/>
                </a:solidFill>
              </a:rPr>
              <a:t>sizeof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struct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student_type</a:t>
            </a:r>
            <a:r>
              <a:rPr lang="en-US" altLang="zh-CN" sz="2000" dirty="0">
                <a:solidFill>
                  <a:srgbClr val="FF0000"/>
                </a:solidFill>
              </a:rPr>
              <a:t>),1,fp)!=1</a:t>
            </a:r>
            <a:r>
              <a:rPr lang="en-US" altLang="zh-CN" sz="2000" dirty="0"/>
              <a:t>)</a:t>
            </a:r>
          </a:p>
          <a:p>
            <a:pPr eaLnBrk="0" hangingPunct="0"/>
            <a:r>
              <a:rPr lang="en-US" altLang="zh-CN" sz="2000" dirty="0"/>
              <a:t>	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("file write error\n");</a:t>
            </a:r>
          </a:p>
          <a:p>
            <a:pPr eaLnBrk="0" hangingPunct="0"/>
            <a:r>
              <a:rPr lang="en-US" altLang="zh-CN" sz="2000" dirty="0"/>
              <a:t>     </a:t>
            </a:r>
            <a:r>
              <a:rPr lang="en-US" altLang="zh-CN" sz="2000" dirty="0" err="1">
                <a:solidFill>
                  <a:srgbClr val="0000FF"/>
                </a:solidFill>
              </a:rPr>
              <a:t>fclose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fp</a:t>
            </a:r>
            <a:r>
              <a:rPr lang="en-US" altLang="zh-CN" sz="2000" dirty="0">
                <a:solidFill>
                  <a:srgbClr val="0000FF"/>
                </a:solidFill>
              </a:rPr>
              <a:t>);</a:t>
            </a:r>
          </a:p>
          <a:p>
            <a:pPr eaLnBrk="0" hangingPunct="0"/>
            <a:r>
              <a:rPr lang="en-US" altLang="zh-CN" sz="2000" dirty="0"/>
              <a:t>}</a:t>
            </a:r>
          </a:p>
        </p:txBody>
      </p:sp>
      <p:sp>
        <p:nvSpPr>
          <p:cNvPr id="5531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93145" y="-16397"/>
            <a:ext cx="8542862" cy="8223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例  从键盘输入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个学生数据，把他们转存到磁盘文件中去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DEF0-2E70-4EA8-83EB-017FF8175D4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331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09563" y="320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55588" y="1231892"/>
            <a:ext cx="2121391" cy="2556727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eaLnBrk="0" hangingPunct="0"/>
            <a:r>
              <a:rPr lang="en-US" altLang="zh-CN" sz="2000" dirty="0"/>
              <a:t>#define SIZE 2</a:t>
            </a:r>
          </a:p>
          <a:p>
            <a:pPr eaLnBrk="0" hangingPunct="0"/>
            <a:r>
              <a:rPr lang="en-US" altLang="zh-CN" sz="2000" dirty="0" err="1">
                <a:solidFill>
                  <a:srgbClr val="990033"/>
                </a:solidFill>
              </a:rPr>
              <a:t>struct</a:t>
            </a:r>
            <a:r>
              <a:rPr lang="en-US" altLang="zh-CN" sz="2000" dirty="0">
                <a:solidFill>
                  <a:srgbClr val="990033"/>
                </a:solidFill>
              </a:rPr>
              <a:t> </a:t>
            </a:r>
            <a:r>
              <a:rPr lang="en-US" altLang="zh-CN" sz="2000" dirty="0" err="1">
                <a:solidFill>
                  <a:srgbClr val="990033"/>
                </a:solidFill>
              </a:rPr>
              <a:t>student_type</a:t>
            </a:r>
            <a:endParaRPr lang="en-US" altLang="zh-CN" sz="2000" dirty="0">
              <a:solidFill>
                <a:srgbClr val="990033"/>
              </a:solidFill>
            </a:endParaRP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{    char name[10];</a:t>
            </a: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     </a:t>
            </a:r>
            <a:r>
              <a:rPr lang="en-US" altLang="zh-CN" sz="2000" dirty="0" smtClean="0">
                <a:solidFill>
                  <a:srgbClr val="990033"/>
                </a:solidFill>
              </a:rPr>
              <a:t> </a:t>
            </a:r>
            <a:r>
              <a:rPr lang="en-US" altLang="zh-CN" sz="2000" dirty="0" err="1" smtClean="0">
                <a:solidFill>
                  <a:srgbClr val="990033"/>
                </a:solidFill>
              </a:rPr>
              <a:t>int</a:t>
            </a:r>
            <a:r>
              <a:rPr lang="en-US" altLang="zh-CN" sz="2000" dirty="0" smtClean="0">
                <a:solidFill>
                  <a:srgbClr val="990033"/>
                </a:solidFill>
              </a:rPr>
              <a:t> </a:t>
            </a:r>
            <a:r>
              <a:rPr lang="en-US" altLang="zh-CN" sz="2000" dirty="0" err="1">
                <a:solidFill>
                  <a:srgbClr val="990033"/>
                </a:solidFill>
              </a:rPr>
              <a:t>num</a:t>
            </a:r>
            <a:r>
              <a:rPr lang="en-US" altLang="zh-CN" sz="2000" dirty="0">
                <a:solidFill>
                  <a:srgbClr val="990033"/>
                </a:solidFill>
              </a:rPr>
              <a:t>;</a:t>
            </a: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   </a:t>
            </a:r>
            <a:r>
              <a:rPr lang="en-US" altLang="zh-CN" sz="2000" dirty="0" smtClean="0">
                <a:solidFill>
                  <a:srgbClr val="990033"/>
                </a:solidFill>
              </a:rPr>
              <a:t>   </a:t>
            </a:r>
            <a:r>
              <a:rPr lang="en-US" altLang="zh-CN" sz="2000" dirty="0" err="1">
                <a:solidFill>
                  <a:srgbClr val="990033"/>
                </a:solidFill>
              </a:rPr>
              <a:t>int</a:t>
            </a:r>
            <a:r>
              <a:rPr lang="en-US" altLang="zh-CN" sz="2000" dirty="0">
                <a:solidFill>
                  <a:srgbClr val="990033"/>
                </a:solidFill>
              </a:rPr>
              <a:t> age;</a:t>
            </a: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    </a:t>
            </a:r>
            <a:r>
              <a:rPr lang="en-US" altLang="zh-CN" sz="2000" dirty="0" smtClean="0">
                <a:solidFill>
                  <a:srgbClr val="990033"/>
                </a:solidFill>
              </a:rPr>
              <a:t>  </a:t>
            </a:r>
            <a:r>
              <a:rPr lang="en-US" altLang="zh-CN" sz="2000" dirty="0">
                <a:solidFill>
                  <a:srgbClr val="990033"/>
                </a:solidFill>
              </a:rPr>
              <a:t>char </a:t>
            </a:r>
            <a:r>
              <a:rPr lang="en-US" altLang="zh-CN" sz="2000" dirty="0" err="1">
                <a:solidFill>
                  <a:srgbClr val="990033"/>
                </a:solidFill>
              </a:rPr>
              <a:t>addr</a:t>
            </a:r>
            <a:r>
              <a:rPr lang="en-US" altLang="zh-CN" sz="2000" dirty="0">
                <a:solidFill>
                  <a:srgbClr val="990033"/>
                </a:solidFill>
              </a:rPr>
              <a:t>[15];</a:t>
            </a:r>
          </a:p>
          <a:p>
            <a:pPr eaLnBrk="0" hangingPunct="0"/>
            <a:r>
              <a:rPr lang="en-US" altLang="zh-CN" sz="2000" dirty="0">
                <a:solidFill>
                  <a:srgbClr val="990033"/>
                </a:solidFill>
              </a:rPr>
              <a:t>}stud[SIZE</a:t>
            </a:r>
            <a:r>
              <a:rPr lang="en-US" altLang="zh-CN" sz="2000" dirty="0" smtClean="0">
                <a:solidFill>
                  <a:srgbClr val="990033"/>
                </a:solidFill>
              </a:rPr>
              <a:t>];</a:t>
            </a:r>
            <a:endParaRPr lang="en-US" altLang="zh-CN" sz="2000" dirty="0">
              <a:solidFill>
                <a:srgbClr val="990033"/>
              </a:solidFill>
            </a:endParaRP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817556" y="1183539"/>
            <a:ext cx="6127750" cy="4397375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/>
              <a:t>void display()</a:t>
            </a:r>
          </a:p>
          <a:p>
            <a:pPr eaLnBrk="0" hangingPunct="0"/>
            <a:r>
              <a:rPr lang="en-US" altLang="zh-CN" sz="2000"/>
              <a:t>{   FILE *fp;</a:t>
            </a:r>
          </a:p>
          <a:p>
            <a:pPr eaLnBrk="0" hangingPunct="0"/>
            <a:r>
              <a:rPr lang="en-US" altLang="zh-CN" sz="2000"/>
              <a:t>     int  i;</a:t>
            </a:r>
          </a:p>
          <a:p>
            <a:pPr eaLnBrk="0" hangingPunct="0"/>
            <a:r>
              <a:rPr lang="en-US" altLang="zh-CN" sz="2000"/>
              <a:t>     if((</a:t>
            </a:r>
            <a:r>
              <a:rPr lang="en-US" altLang="zh-CN" sz="2000">
                <a:solidFill>
                  <a:srgbClr val="0000FF"/>
                </a:solidFill>
              </a:rPr>
              <a:t>fp=fopen("d:\\fengyi\\exe\\stu_dat","rb"))==NULL</a:t>
            </a:r>
            <a:r>
              <a:rPr lang="en-US" altLang="zh-CN" sz="2000"/>
              <a:t>)</a:t>
            </a:r>
          </a:p>
          <a:p>
            <a:pPr eaLnBrk="0" hangingPunct="0"/>
            <a:r>
              <a:rPr lang="en-US" altLang="zh-CN" sz="2000"/>
              <a:t>     {    printf("cannot open file\n");</a:t>
            </a:r>
          </a:p>
          <a:p>
            <a:pPr eaLnBrk="0" hangingPunct="0"/>
            <a:r>
              <a:rPr lang="en-US" altLang="zh-CN" sz="2000"/>
              <a:t>	  return;</a:t>
            </a:r>
          </a:p>
          <a:p>
            <a:pPr eaLnBrk="0" hangingPunct="0"/>
            <a:r>
              <a:rPr lang="en-US" altLang="zh-CN" sz="2000"/>
              <a:t>     }</a:t>
            </a:r>
          </a:p>
          <a:p>
            <a:pPr eaLnBrk="0" hangingPunct="0"/>
            <a:r>
              <a:rPr lang="en-US" altLang="zh-CN" sz="2000"/>
              <a:t>     for(i=0;i&lt;SIZE;i++)</a:t>
            </a:r>
          </a:p>
          <a:p>
            <a:pPr eaLnBrk="0" hangingPunct="0"/>
            <a:r>
              <a:rPr lang="en-US" altLang="zh-CN" sz="2000"/>
              <a:t>     {   </a:t>
            </a:r>
            <a:r>
              <a:rPr lang="en-US" altLang="zh-CN" sz="2000">
                <a:solidFill>
                  <a:srgbClr val="FF0000"/>
                </a:solidFill>
              </a:rPr>
              <a:t>fread(&amp;stud[i],sizeof(struct student_type),1,fp);</a:t>
            </a:r>
          </a:p>
          <a:p>
            <a:pPr eaLnBrk="0" hangingPunct="0"/>
            <a:r>
              <a:rPr lang="en-US" altLang="zh-CN" sz="2000"/>
              <a:t>         printf("%-10s %4d %4d %-15s\n",stud[i].name,</a:t>
            </a:r>
          </a:p>
          <a:p>
            <a:pPr eaLnBrk="0" hangingPunct="0"/>
            <a:r>
              <a:rPr lang="en-US" altLang="zh-CN" sz="2000"/>
              <a:t>                 stud[i].num,stud[i].age,stud[i].addr);</a:t>
            </a:r>
          </a:p>
          <a:p>
            <a:pPr eaLnBrk="0" hangingPunct="0"/>
            <a:r>
              <a:rPr lang="en-US" altLang="zh-CN" sz="2000"/>
              <a:t>     }</a:t>
            </a:r>
          </a:p>
          <a:p>
            <a:pPr eaLnBrk="0" hangingPunct="0"/>
            <a:r>
              <a:rPr lang="en-US" altLang="zh-CN" sz="2000"/>
              <a:t>     </a:t>
            </a:r>
            <a:r>
              <a:rPr lang="en-US" altLang="zh-CN" sz="2000">
                <a:solidFill>
                  <a:srgbClr val="0000FF"/>
                </a:solidFill>
              </a:rPr>
              <a:t>fclose(fp);</a:t>
            </a:r>
          </a:p>
          <a:p>
            <a:pPr eaLnBrk="0" hangingPunct="0"/>
            <a:r>
              <a:rPr lang="en-US" altLang="zh-CN" sz="2000"/>
              <a:t>}</a:t>
            </a:r>
          </a:p>
        </p:txBody>
      </p:sp>
      <p:sp>
        <p:nvSpPr>
          <p:cNvPr id="5531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93145" y="-16397"/>
            <a:ext cx="8542862" cy="8223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例  从键盘输入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个学生数据，把他们转存到磁盘文件中去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DEF0-2E70-4EA8-83EB-017FF8175D4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501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4325" y="288925"/>
            <a:ext cx="7772400" cy="960438"/>
          </a:xfrm>
        </p:spPr>
        <p:txBody>
          <a:bodyPr/>
          <a:lstStyle/>
          <a:p>
            <a:pPr lvl="1"/>
            <a:r>
              <a:rPr lang="zh-CN" altLang="en-US"/>
              <a:t>格式化</a:t>
            </a:r>
            <a:r>
              <a:rPr lang="en-US" altLang="zh-CN"/>
              <a:t>I/O:fprintf</a:t>
            </a:r>
            <a:r>
              <a:rPr lang="zh-CN" altLang="en-US"/>
              <a:t>与</a:t>
            </a:r>
            <a:r>
              <a:rPr lang="en-US" altLang="zh-CN"/>
              <a:t>fscanf</a:t>
            </a:r>
          </a:p>
          <a:p>
            <a:pPr lvl="2"/>
            <a:r>
              <a:rPr lang="zh-CN" altLang="en-US"/>
              <a:t>函数原型：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233488" y="1239204"/>
            <a:ext cx="76683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 dirty="0" err="1"/>
              <a:t>int</a:t>
            </a:r>
            <a:r>
              <a:rPr lang="en-US" altLang="zh-CN" b="1" dirty="0"/>
              <a:t>  </a:t>
            </a:r>
            <a:r>
              <a:rPr lang="en-US" altLang="zh-CN" b="1" dirty="0" err="1"/>
              <a:t>fprintf</a:t>
            </a:r>
            <a:r>
              <a:rPr lang="en-US" altLang="zh-CN" b="1" dirty="0"/>
              <a:t>(FILE  *</a:t>
            </a:r>
            <a:r>
              <a:rPr lang="en-US" altLang="zh-CN" b="1" dirty="0" err="1"/>
              <a:t>fp,const</a:t>
            </a:r>
            <a:r>
              <a:rPr lang="en-US" altLang="zh-CN" b="1" dirty="0"/>
              <a:t> char  *format[,argument,…])</a:t>
            </a:r>
          </a:p>
          <a:p>
            <a:pPr eaLnBrk="0" hangingPunct="0"/>
            <a:r>
              <a:rPr lang="en-US" altLang="zh-CN" b="1" dirty="0" err="1"/>
              <a:t>int</a:t>
            </a:r>
            <a:r>
              <a:rPr lang="en-US" altLang="zh-CN" b="1" dirty="0"/>
              <a:t>  </a:t>
            </a:r>
            <a:r>
              <a:rPr lang="en-US" altLang="zh-CN" b="1" dirty="0" err="1"/>
              <a:t>fscanf</a:t>
            </a:r>
            <a:r>
              <a:rPr lang="en-US" altLang="zh-CN" b="1" dirty="0"/>
              <a:t>(FILE  *</a:t>
            </a:r>
            <a:r>
              <a:rPr lang="en-US" altLang="zh-CN" b="1" dirty="0" err="1"/>
              <a:t>fp,const</a:t>
            </a:r>
            <a:r>
              <a:rPr lang="en-US" altLang="zh-CN" b="1" dirty="0"/>
              <a:t> char  *format[,address,…])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74638" y="2121429"/>
            <a:ext cx="8651875" cy="128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2" eaLnBrk="0" hangingPunct="0">
              <a:lnSpc>
                <a:spcPct val="150000"/>
              </a:lnSpc>
            </a:pPr>
            <a:r>
              <a:rPr lang="zh-CN" altLang="en-US" dirty="0"/>
              <a:t>功能：按格式对文件进行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</a:p>
          <a:p>
            <a:pPr lvl="2" eaLnBrk="0" hangingPunct="0">
              <a:lnSpc>
                <a:spcPct val="150000"/>
              </a:lnSpc>
            </a:pPr>
            <a:r>
              <a:rPr lang="zh-CN" altLang="en-US" dirty="0"/>
              <a:t>返值：成功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/>
              <a:t>I/O</a:t>
            </a:r>
            <a:r>
              <a:rPr lang="zh-CN" altLang="en-US" dirty="0"/>
              <a:t>的个数</a:t>
            </a:r>
            <a:r>
              <a:rPr lang="en-US" altLang="zh-CN" dirty="0"/>
              <a:t>;</a:t>
            </a:r>
            <a:r>
              <a:rPr lang="zh-CN" altLang="en-US" dirty="0"/>
              <a:t>出错或文件尾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/>
              <a:t>EOF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41300" y="3645824"/>
            <a:ext cx="8632789" cy="1202510"/>
          </a:xfrm>
          <a:prstGeom prst="rect">
            <a:avLst/>
          </a:prstGeom>
          <a:solidFill>
            <a:srgbClr val="CCFFFF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例  </a:t>
            </a:r>
            <a:r>
              <a:rPr lang="en-US" altLang="zh-CN"/>
              <a:t>fprintf(fp,“%d,%6.2f”,i,t);     </a:t>
            </a:r>
            <a:r>
              <a:rPr lang="en-US" altLang="zh-CN" sz="2000"/>
              <a:t>/</a:t>
            </a:r>
            <a:r>
              <a:rPr lang="en-US" altLang="zh-CN" sz="2000">
                <a:solidFill>
                  <a:srgbClr val="0000FF"/>
                </a:solidFill>
              </a:rPr>
              <a:t>/</a:t>
            </a:r>
            <a:r>
              <a:rPr lang="zh-CN" altLang="en-US" sz="2000">
                <a:solidFill>
                  <a:srgbClr val="0000FF"/>
                </a:solidFill>
              </a:rPr>
              <a:t>将</a:t>
            </a:r>
            <a:r>
              <a:rPr lang="en-US" altLang="zh-CN" sz="2000">
                <a:solidFill>
                  <a:srgbClr val="0000FF"/>
                </a:solidFill>
              </a:rPr>
              <a:t>i</a:t>
            </a:r>
            <a:r>
              <a:rPr lang="zh-CN" altLang="en-US" sz="2000">
                <a:solidFill>
                  <a:srgbClr val="0000FF"/>
                </a:solidFill>
              </a:rPr>
              <a:t>和</a:t>
            </a:r>
            <a:r>
              <a:rPr lang="en-US" altLang="zh-CN" sz="2000">
                <a:solidFill>
                  <a:srgbClr val="0000FF"/>
                </a:solidFill>
              </a:rPr>
              <a:t>t</a:t>
            </a:r>
            <a:r>
              <a:rPr lang="zh-CN" altLang="en-US" sz="2000">
                <a:solidFill>
                  <a:srgbClr val="0000FF"/>
                </a:solidFill>
              </a:rPr>
              <a:t>按</a:t>
            </a:r>
            <a:r>
              <a:rPr lang="en-US" altLang="zh-CN" sz="2000">
                <a:solidFill>
                  <a:srgbClr val="0000FF"/>
                </a:solidFill>
              </a:rPr>
              <a:t>%d,%6.2f</a:t>
            </a:r>
            <a:r>
              <a:rPr lang="zh-CN" altLang="en-US" sz="2000">
                <a:solidFill>
                  <a:srgbClr val="0000FF"/>
                </a:solidFill>
              </a:rPr>
              <a:t>格式输出到</a:t>
            </a:r>
            <a:r>
              <a:rPr lang="en-US" altLang="zh-CN" sz="2000">
                <a:solidFill>
                  <a:srgbClr val="0000FF"/>
                </a:solidFill>
              </a:rPr>
              <a:t>fp</a:t>
            </a:r>
            <a:r>
              <a:rPr lang="zh-CN" altLang="en-US" sz="2000">
                <a:solidFill>
                  <a:srgbClr val="0000FF"/>
                </a:solidFill>
              </a:rPr>
              <a:t>文件</a:t>
            </a:r>
            <a:endParaRPr lang="zh-CN" altLang="en-US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fscanf(fp,“%d,%f”,&amp;i,&amp;t);    </a:t>
            </a:r>
            <a:r>
              <a:rPr lang="en-US" altLang="zh-CN" sz="2000">
                <a:solidFill>
                  <a:srgbClr val="0000FF"/>
                </a:solidFill>
              </a:rPr>
              <a:t>//</a:t>
            </a:r>
            <a:r>
              <a:rPr lang="zh-CN" altLang="en-US" sz="2000">
                <a:solidFill>
                  <a:srgbClr val="0000FF"/>
                </a:solidFill>
              </a:rPr>
              <a:t>若文件中有</a:t>
            </a:r>
            <a:r>
              <a:rPr lang="en-US" altLang="zh-CN" sz="2000">
                <a:solidFill>
                  <a:srgbClr val="0000FF"/>
                </a:solidFill>
              </a:rPr>
              <a:t>3,4.5  ,</a:t>
            </a:r>
            <a:r>
              <a:rPr lang="zh-CN" altLang="en-US" sz="2000">
                <a:solidFill>
                  <a:srgbClr val="0000FF"/>
                </a:solidFill>
              </a:rPr>
              <a:t>则将</a:t>
            </a:r>
            <a:r>
              <a:rPr lang="en-US" altLang="zh-CN" sz="2000">
                <a:solidFill>
                  <a:srgbClr val="0000FF"/>
                </a:solidFill>
              </a:rPr>
              <a:t>3</a:t>
            </a:r>
            <a:r>
              <a:rPr lang="zh-CN" altLang="en-US" sz="2000">
                <a:solidFill>
                  <a:srgbClr val="0000FF"/>
                </a:solidFill>
              </a:rPr>
              <a:t>送入</a:t>
            </a:r>
            <a:r>
              <a:rPr lang="en-US" altLang="zh-CN" sz="2000">
                <a:solidFill>
                  <a:srgbClr val="0000FF"/>
                </a:solidFill>
              </a:rPr>
              <a:t>i, 4.5</a:t>
            </a:r>
            <a:r>
              <a:rPr lang="zh-CN" altLang="en-US" sz="2000">
                <a:solidFill>
                  <a:srgbClr val="0000FF"/>
                </a:solidFill>
              </a:rPr>
              <a:t>送入</a:t>
            </a:r>
            <a:r>
              <a:rPr lang="en-US" altLang="zh-CN" sz="2000">
                <a:solidFill>
                  <a:srgbClr val="0000FF"/>
                </a:solidFill>
              </a:rPr>
              <a:t>t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438150"/>
            <a:ext cx="7772400" cy="701675"/>
          </a:xfrm>
        </p:spPr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</a:rPr>
              <a:t>10.1</a:t>
            </a:r>
            <a:r>
              <a:rPr lang="en-US" altLang="zh-CN" sz="4000"/>
              <a:t>  C</a:t>
            </a:r>
            <a:r>
              <a:rPr lang="zh-CN" altLang="en-US" sz="4000"/>
              <a:t>文件概述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08100"/>
            <a:ext cx="8583613" cy="1557338"/>
          </a:xfrm>
        </p:spPr>
        <p:txBody>
          <a:bodyPr/>
          <a:lstStyle/>
          <a:p>
            <a:pPr lvl="1"/>
            <a:r>
              <a:rPr lang="zh-CN" altLang="en-US"/>
              <a:t>文件：存储在外部介质上数据的集合</a:t>
            </a:r>
            <a:r>
              <a:rPr lang="en-US" altLang="zh-CN"/>
              <a:t>,</a:t>
            </a:r>
            <a:r>
              <a:rPr lang="zh-CN" altLang="en-US"/>
              <a:t>是操作系统数据管理的单位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36538" y="2286000"/>
            <a:ext cx="8583612" cy="412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eaLnBrk="0" hangingPunct="0"/>
            <a:r>
              <a:rPr lang="zh-CN" altLang="en-US"/>
              <a:t>文件分类</a:t>
            </a:r>
          </a:p>
          <a:p>
            <a:pPr lvl="2" eaLnBrk="0" hangingPunct="0"/>
            <a:r>
              <a:rPr lang="zh-CN" altLang="en-US"/>
              <a:t>按文件的逻辑结构：</a:t>
            </a:r>
          </a:p>
          <a:p>
            <a:pPr lvl="3" eaLnBrk="0" hangingPunct="0"/>
            <a:r>
              <a:rPr lang="zh-CN" altLang="en-US"/>
              <a:t>记录文件：由具有一定结构的记录组成（定长和不定长）</a:t>
            </a:r>
          </a:p>
          <a:p>
            <a:pPr lvl="3" eaLnBrk="0" hangingPunct="0"/>
            <a:r>
              <a:rPr lang="zh-CN" altLang="en-US"/>
              <a:t>流式文件：由一个个字符（字节）数据顺序组成</a:t>
            </a:r>
          </a:p>
          <a:p>
            <a:pPr lvl="2" eaLnBrk="0" hangingPunct="0"/>
            <a:r>
              <a:rPr lang="zh-CN" altLang="en-US"/>
              <a:t>按存储介质：</a:t>
            </a:r>
          </a:p>
          <a:p>
            <a:pPr lvl="3" eaLnBrk="0" hangingPunct="0"/>
            <a:r>
              <a:rPr lang="zh-CN" altLang="en-US"/>
              <a:t>普通文件：存储介质文件（磁盘、磁带等）</a:t>
            </a:r>
          </a:p>
          <a:p>
            <a:pPr lvl="3" eaLnBrk="0" hangingPunct="0"/>
            <a:r>
              <a:rPr lang="zh-CN" altLang="en-US">
                <a:solidFill>
                  <a:srgbClr val="006600"/>
                </a:solidFill>
              </a:rPr>
              <a:t>设备文件</a:t>
            </a:r>
            <a:r>
              <a:rPr lang="zh-CN" altLang="en-US"/>
              <a:t>：非存储介质（键盘、显示器、打印机等）</a:t>
            </a:r>
          </a:p>
          <a:p>
            <a:pPr lvl="2" eaLnBrk="0" hangingPunct="0"/>
            <a:r>
              <a:rPr lang="zh-CN" altLang="en-US"/>
              <a:t>按数据的组织形式：</a:t>
            </a:r>
          </a:p>
          <a:p>
            <a:pPr lvl="3" eaLnBrk="0" hangingPunct="0"/>
            <a:r>
              <a:rPr lang="zh-CN" altLang="en-US">
                <a:solidFill>
                  <a:srgbClr val="0066CC"/>
                </a:solidFill>
              </a:rPr>
              <a:t>文本文件</a:t>
            </a:r>
            <a:r>
              <a:rPr lang="zh-CN" altLang="en-US"/>
              <a:t>： </a:t>
            </a:r>
            <a:r>
              <a:rPr lang="en-US" altLang="zh-CN"/>
              <a:t>ASCII</a:t>
            </a:r>
            <a:r>
              <a:rPr lang="zh-CN" altLang="en-US"/>
              <a:t>文件，每个字节存放一个字符的</a:t>
            </a:r>
            <a:r>
              <a:rPr lang="en-US" altLang="zh-CN"/>
              <a:t>ASCII</a:t>
            </a:r>
            <a:r>
              <a:rPr lang="zh-CN" altLang="en-US"/>
              <a:t>码</a:t>
            </a:r>
          </a:p>
          <a:p>
            <a:pPr lvl="3" eaLnBrk="0" hangingPunct="0"/>
            <a:r>
              <a:rPr lang="zh-CN" altLang="en-US">
                <a:solidFill>
                  <a:srgbClr val="0066CC"/>
                </a:solidFill>
              </a:rPr>
              <a:t>二进制文件</a:t>
            </a:r>
            <a:r>
              <a:rPr lang="zh-CN" altLang="en-US"/>
              <a:t>：数据按其在内存中的存储形式原样存放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4" autoUpdateAnimBg="0"/>
      <p:bldP spid="9221" grpId="0" uiExpand="1" build="p" bldLvl="4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58750" y="139172"/>
            <a:ext cx="612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例  从键盘按格式输入数据存到磁盘文件中去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826062" y="730250"/>
            <a:ext cx="6675437" cy="5972175"/>
          </a:xfrm>
          <a:prstGeom prst="rect">
            <a:avLst/>
          </a:prstGeom>
          <a:solidFill>
            <a:srgbClr val="CC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0" hangingPunct="0"/>
            <a:r>
              <a:rPr lang="en-US" altLang="zh-CN" dirty="0" smtClean="0"/>
              <a:t>void main</a:t>
            </a:r>
            <a:r>
              <a:rPr lang="en-US" altLang="zh-CN" dirty="0"/>
              <a:t>()</a:t>
            </a:r>
          </a:p>
          <a:p>
            <a:pPr eaLnBrk="0" hangingPunct="0"/>
            <a:r>
              <a:rPr lang="en-US" altLang="zh-CN" dirty="0"/>
              <a:t>{ char s[80],c[80];</a:t>
            </a:r>
          </a:p>
          <a:p>
            <a:pPr eaLnBrk="0" hangingPunct="0"/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pPr eaLnBrk="0" hangingPunct="0"/>
            <a:r>
              <a:rPr lang="en-US" altLang="zh-CN" dirty="0"/>
              <a:t>   FILE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pPr eaLnBrk="0" hangingPunct="0"/>
            <a:r>
              <a:rPr lang="en-US" altLang="zh-CN" dirty="0"/>
              <a:t>   if</a:t>
            </a:r>
            <a:r>
              <a:rPr lang="en-US" altLang="zh-CN" dirty="0">
                <a:solidFill>
                  <a:srgbClr val="0000FF"/>
                </a:solidFill>
              </a:rPr>
              <a:t>((</a:t>
            </a:r>
            <a:r>
              <a:rPr lang="en-US" altLang="zh-CN" dirty="0" err="1">
                <a:solidFill>
                  <a:srgbClr val="0000FF"/>
                </a:solidFill>
              </a:rPr>
              <a:t>fp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en-US" altLang="zh-CN" dirty="0" err="1">
                <a:solidFill>
                  <a:srgbClr val="0000FF"/>
                </a:solidFill>
              </a:rPr>
              <a:t>fopen</a:t>
            </a:r>
            <a:r>
              <a:rPr lang="en-US" altLang="zh-CN" dirty="0">
                <a:solidFill>
                  <a:srgbClr val="0000FF"/>
                </a:solidFill>
              </a:rPr>
              <a:t>("</a:t>
            </a:r>
            <a:r>
              <a:rPr lang="en-US" altLang="zh-CN" dirty="0" err="1">
                <a:solidFill>
                  <a:srgbClr val="0000FF"/>
                </a:solidFill>
              </a:rPr>
              <a:t>test","w</a:t>
            </a:r>
            <a:r>
              <a:rPr lang="en-US" altLang="zh-CN" dirty="0">
                <a:solidFill>
                  <a:srgbClr val="0000FF"/>
                </a:solidFill>
              </a:rPr>
              <a:t>"))==NULL)</a:t>
            </a:r>
          </a:p>
          <a:p>
            <a:pPr eaLnBrk="0" hangingPunct="0"/>
            <a:r>
              <a:rPr lang="en-US" altLang="zh-CN" dirty="0"/>
              <a:t>   {   puts("can't open file");   exit() ;   }</a:t>
            </a:r>
          </a:p>
          <a:p>
            <a:pPr eaLnBrk="0" hangingPunct="0"/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fscanf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stdin</a:t>
            </a:r>
            <a:r>
              <a:rPr lang="en-US" altLang="zh-CN" dirty="0">
                <a:solidFill>
                  <a:srgbClr val="FF0000"/>
                </a:solidFill>
              </a:rPr>
              <a:t>,"%</a:t>
            </a:r>
            <a:r>
              <a:rPr lang="en-US" altLang="zh-CN" dirty="0" err="1">
                <a:solidFill>
                  <a:srgbClr val="FF0000"/>
                </a:solidFill>
              </a:rPr>
              <a:t>s%d</a:t>
            </a:r>
            <a:r>
              <a:rPr lang="en-US" altLang="zh-CN" dirty="0">
                <a:solidFill>
                  <a:srgbClr val="FF0000"/>
                </a:solidFill>
              </a:rPr>
              <a:t>",</a:t>
            </a:r>
            <a:r>
              <a:rPr lang="en-US" altLang="zh-CN" dirty="0" err="1">
                <a:solidFill>
                  <a:srgbClr val="FF0000"/>
                </a:solidFill>
              </a:rPr>
              <a:t>s,&amp;a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;/*read from </a:t>
            </a:r>
            <a:r>
              <a:rPr lang="en-US" altLang="zh-CN" dirty="0" err="1"/>
              <a:t>keaboard</a:t>
            </a:r>
            <a:r>
              <a:rPr lang="en-US" altLang="zh-CN" dirty="0"/>
              <a:t>*/</a:t>
            </a:r>
          </a:p>
          <a:p>
            <a:pPr eaLnBrk="0" hangingPunct="0"/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fprintf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fp</a:t>
            </a:r>
            <a:r>
              <a:rPr lang="en-US" altLang="zh-CN" dirty="0">
                <a:solidFill>
                  <a:srgbClr val="FF0000"/>
                </a:solidFill>
              </a:rPr>
              <a:t>,"%s  %d",</a:t>
            </a:r>
            <a:r>
              <a:rPr lang="en-US" altLang="zh-CN" dirty="0" err="1">
                <a:solidFill>
                  <a:srgbClr val="FF0000"/>
                </a:solidFill>
              </a:rPr>
              <a:t>s,a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;/*write to file*/</a:t>
            </a:r>
          </a:p>
          <a:p>
            <a:pPr eaLnBrk="0" hangingPunct="0"/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0000FF"/>
                </a:solidFill>
              </a:rPr>
              <a:t>fclose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fp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endParaRPr lang="en-US" altLang="zh-CN" dirty="0"/>
          </a:p>
          <a:p>
            <a:pPr eaLnBrk="0" hangingPunct="0"/>
            <a:r>
              <a:rPr lang="en-US" altLang="zh-CN" dirty="0"/>
              <a:t>   if((</a:t>
            </a:r>
            <a:r>
              <a:rPr lang="en-US" altLang="zh-CN" dirty="0" err="1">
                <a:solidFill>
                  <a:srgbClr val="0000FF"/>
                </a:solidFill>
              </a:rPr>
              <a:t>fp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en-US" altLang="zh-CN" dirty="0" err="1">
                <a:solidFill>
                  <a:srgbClr val="0000FF"/>
                </a:solidFill>
              </a:rPr>
              <a:t>fopen</a:t>
            </a:r>
            <a:r>
              <a:rPr lang="en-US" altLang="zh-CN" dirty="0">
                <a:solidFill>
                  <a:srgbClr val="0000FF"/>
                </a:solidFill>
              </a:rPr>
              <a:t>("</a:t>
            </a:r>
            <a:r>
              <a:rPr lang="en-US" altLang="zh-CN" dirty="0" err="1">
                <a:solidFill>
                  <a:srgbClr val="0000FF"/>
                </a:solidFill>
              </a:rPr>
              <a:t>test","r</a:t>
            </a:r>
            <a:r>
              <a:rPr lang="en-US" altLang="zh-CN" dirty="0">
                <a:solidFill>
                  <a:srgbClr val="0000FF"/>
                </a:solidFill>
              </a:rPr>
              <a:t>"))==NULL</a:t>
            </a:r>
            <a:r>
              <a:rPr lang="en-US" altLang="zh-CN" dirty="0"/>
              <a:t>)</a:t>
            </a:r>
          </a:p>
          <a:p>
            <a:pPr eaLnBrk="0" hangingPunct="0"/>
            <a:r>
              <a:rPr lang="en-US" altLang="zh-CN" dirty="0"/>
              <a:t>   {   puts("can't open file"); exit();   }</a:t>
            </a: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fscanf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fp</a:t>
            </a:r>
            <a:r>
              <a:rPr lang="en-US" altLang="zh-CN" dirty="0">
                <a:solidFill>
                  <a:srgbClr val="FF0000"/>
                </a:solidFill>
              </a:rPr>
              <a:t>,"%</a:t>
            </a:r>
            <a:r>
              <a:rPr lang="en-US" altLang="zh-CN" dirty="0" err="1">
                <a:solidFill>
                  <a:srgbClr val="FF0000"/>
                </a:solidFill>
              </a:rPr>
              <a:t>s%d</a:t>
            </a:r>
            <a:r>
              <a:rPr lang="en-US" altLang="zh-CN" dirty="0">
                <a:solidFill>
                  <a:srgbClr val="FF0000"/>
                </a:solidFill>
              </a:rPr>
              <a:t>",</a:t>
            </a:r>
            <a:r>
              <a:rPr lang="en-US" altLang="zh-CN" dirty="0" err="1">
                <a:solidFill>
                  <a:srgbClr val="FF0000"/>
                </a:solidFill>
              </a:rPr>
              <a:t>c,&amp;b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/*read from file*/</a:t>
            </a:r>
          </a:p>
          <a:p>
            <a:pPr eaLnBrk="0" hangingPunct="0"/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fprintf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stdout</a:t>
            </a:r>
            <a:r>
              <a:rPr lang="en-US" altLang="zh-CN" dirty="0">
                <a:solidFill>
                  <a:srgbClr val="FF0000"/>
                </a:solidFill>
              </a:rPr>
              <a:t>,"%s %d",</a:t>
            </a:r>
            <a:r>
              <a:rPr lang="en-US" altLang="zh-CN" dirty="0" err="1">
                <a:solidFill>
                  <a:srgbClr val="FF0000"/>
                </a:solidFill>
              </a:rPr>
              <a:t>c,b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/*print to screen*/</a:t>
            </a:r>
          </a:p>
          <a:p>
            <a:pPr eaLnBrk="0" hangingPunct="0"/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0000FF"/>
                </a:solidFill>
              </a:rPr>
              <a:t>fclose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fp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endParaRPr lang="en-US" altLang="zh-CN" dirty="0"/>
          </a:p>
          <a:p>
            <a:pPr eaLnBrk="0" hangingPunct="0"/>
            <a:r>
              <a:rPr lang="en-US" altLang="zh-CN" dirty="0"/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287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996833"/>
            <a:ext cx="8955088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2" eaLnBrk="0" hangingPunct="0"/>
            <a:r>
              <a:rPr lang="zh-CN" altLang="en-US"/>
              <a:t>函数原型：</a:t>
            </a:r>
          </a:p>
          <a:p>
            <a:pPr lvl="1" eaLnBrk="0" hangingPunct="0"/>
            <a:endParaRPr lang="en-US" altLang="zh-CN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363405" y="899922"/>
            <a:ext cx="57886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800" b="1" dirty="0"/>
              <a:t>char  *</a:t>
            </a:r>
            <a:r>
              <a:rPr lang="en-US" altLang="zh-CN" sz="2800" b="1" dirty="0" err="1"/>
              <a:t>fgets</a:t>
            </a:r>
            <a:r>
              <a:rPr lang="en-US" altLang="zh-CN" sz="2800" b="1" dirty="0"/>
              <a:t>(char  *</a:t>
            </a:r>
            <a:r>
              <a:rPr lang="en-US" altLang="zh-CN" sz="2800" b="1" dirty="0" err="1"/>
              <a:t>s,int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n,FILE</a:t>
            </a:r>
            <a:r>
              <a:rPr lang="en-US" altLang="zh-CN" sz="2800" b="1" dirty="0"/>
              <a:t>  *</a:t>
            </a:r>
            <a:r>
              <a:rPr lang="en-US" altLang="zh-CN" sz="2800" b="1" dirty="0" err="1"/>
              <a:t>fp</a:t>
            </a:r>
            <a:r>
              <a:rPr lang="en-US" altLang="zh-CN" sz="2800" b="1" dirty="0"/>
              <a:t>)</a:t>
            </a:r>
          </a:p>
          <a:p>
            <a:pPr eaLnBrk="0" hangingPunct="0"/>
            <a:r>
              <a:rPr lang="en-US" altLang="zh-CN" sz="2800" b="1" dirty="0"/>
              <a:t>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  </a:t>
            </a:r>
            <a:r>
              <a:rPr lang="en-US" altLang="zh-CN" sz="2800" b="1" dirty="0" err="1"/>
              <a:t>fputs</a:t>
            </a:r>
            <a:r>
              <a:rPr lang="en-US" altLang="zh-CN" sz="2800" b="1" dirty="0"/>
              <a:t>(char  *</a:t>
            </a:r>
            <a:r>
              <a:rPr lang="en-US" altLang="zh-CN" sz="2800" b="1" dirty="0" err="1"/>
              <a:t>s,FILE</a:t>
            </a:r>
            <a:r>
              <a:rPr lang="en-US" altLang="zh-CN" sz="2800" b="1" dirty="0"/>
              <a:t>  *</a:t>
            </a:r>
            <a:r>
              <a:rPr lang="en-US" altLang="zh-CN" sz="2800" b="1" dirty="0" err="1"/>
              <a:t>fp</a:t>
            </a:r>
            <a:r>
              <a:rPr lang="en-US" altLang="zh-CN" sz="2800" b="1" dirty="0"/>
              <a:t>)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-38100" y="1920758"/>
            <a:ext cx="895508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2" eaLnBrk="0" hangingPunct="0"/>
            <a:r>
              <a:rPr lang="zh-CN" altLang="en-US" dirty="0"/>
              <a:t>功能：从</a:t>
            </a:r>
            <a:r>
              <a:rPr lang="en-US" altLang="zh-CN" dirty="0" err="1"/>
              <a:t>fp</a:t>
            </a:r>
            <a:r>
              <a:rPr lang="zh-CN" altLang="en-US" dirty="0"/>
              <a:t>指向的文件读</a:t>
            </a:r>
            <a:r>
              <a:rPr lang="en-US" altLang="zh-CN" dirty="0"/>
              <a:t>/</a:t>
            </a:r>
            <a:r>
              <a:rPr lang="zh-CN" altLang="en-US" dirty="0"/>
              <a:t>写一个字符串</a:t>
            </a:r>
          </a:p>
          <a:p>
            <a:pPr lvl="2" eaLnBrk="0" hangingPunct="0"/>
            <a:r>
              <a:rPr lang="zh-CN" altLang="en-US" dirty="0"/>
              <a:t>返值：</a:t>
            </a:r>
          </a:p>
          <a:p>
            <a:pPr lvl="3" eaLnBrk="0" hangingPunct="0"/>
            <a:r>
              <a:rPr lang="en-US" altLang="zh-CN" dirty="0" err="1"/>
              <a:t>fgets</a:t>
            </a:r>
            <a:r>
              <a:rPr lang="zh-CN" altLang="en-US" dirty="0"/>
              <a:t>正常时返回读取字符串的首地址；出错或文件尾，返回</a:t>
            </a:r>
            <a:r>
              <a:rPr lang="en-US" altLang="zh-CN" dirty="0"/>
              <a:t>NULL</a:t>
            </a:r>
          </a:p>
          <a:p>
            <a:pPr lvl="3" eaLnBrk="0" hangingPunct="0"/>
            <a:r>
              <a:rPr lang="en-US" altLang="zh-CN" dirty="0" err="1"/>
              <a:t>fputs</a:t>
            </a:r>
            <a:r>
              <a:rPr lang="zh-CN" altLang="en-US" dirty="0"/>
              <a:t>正常时返回写入的最后一个字符；出错为</a:t>
            </a:r>
            <a:r>
              <a:rPr lang="en-US" altLang="zh-CN" dirty="0"/>
              <a:t>EOF</a:t>
            </a:r>
          </a:p>
        </p:txBody>
      </p:sp>
      <p:sp>
        <p:nvSpPr>
          <p:cNvPr id="56329" name="AutoShape 9"/>
          <p:cNvSpPr>
            <a:spLocks noChangeArrowheads="1"/>
          </p:cNvSpPr>
          <p:nvPr/>
        </p:nvSpPr>
        <p:spPr bwMode="auto">
          <a:xfrm>
            <a:off x="344896" y="4372124"/>
            <a:ext cx="8610192" cy="1941173"/>
          </a:xfrm>
          <a:prstGeom prst="wedgeRectCallout">
            <a:avLst>
              <a:gd name="adj1" fmla="val -14573"/>
              <a:gd name="adj2" fmla="val -38545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fgets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从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fp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所指文件读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n-1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个字符送入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s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指向的内存区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,</a:t>
            </a: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并在最后加一个</a:t>
            </a:r>
            <a:r>
              <a:rPr lang="zh-CN" altLang="en-US" dirty="0" smtClean="0">
                <a:latin typeface="Times New Roman"/>
                <a:ea typeface="隶书" pitchFamily="49" charset="-122"/>
              </a:rPr>
              <a:t>‘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\0</a:t>
            </a:r>
            <a:r>
              <a:rPr lang="en-US" altLang="zh-CN" dirty="0" smtClean="0">
                <a:latin typeface="Times New Roman"/>
                <a:ea typeface="隶书" pitchFamily="49" charset="-122"/>
              </a:rPr>
              <a:t>’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若读入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n-1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个字符前遇换行符或文件尾（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EOF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）即结束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)</a:t>
            </a:r>
          </a:p>
          <a:p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fputs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把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s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指向的字符串写入</a:t>
            </a:r>
            <a:r>
              <a:rPr lang="en-US" altLang="zh-CN" dirty="0" err="1">
                <a:latin typeface="隶书" pitchFamily="49" charset="-122"/>
                <a:ea typeface="隶书" pitchFamily="49" charset="-122"/>
              </a:rPr>
              <a:t>fp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指向的文件</a:t>
            </a:r>
          </a:p>
        </p:txBody>
      </p:sp>
      <p:sp>
        <p:nvSpPr>
          <p:cNvPr id="5633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270605"/>
            <a:ext cx="4264025" cy="11271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字符串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I/O: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itchFamily="18" charset="0"/>
              </a:rPr>
              <a:t>fgets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与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itchFamily="18" charset="0"/>
              </a:rPr>
              <a:t>fputs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</a:b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DEF0-2E70-4EA8-83EB-017FF8175D4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35996" y="61913"/>
            <a:ext cx="711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例   从键盘读入字符串存入文件，再从文件读回显示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1534630" y="520700"/>
            <a:ext cx="6339369" cy="6337300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0" hangingPunct="0"/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0" hangingPunct="0"/>
            <a:r>
              <a:rPr lang="en-US" altLang="zh-CN" dirty="0" smtClean="0"/>
              <a:t>void main</a:t>
            </a:r>
            <a:r>
              <a:rPr lang="en-US" altLang="zh-CN" dirty="0"/>
              <a:t>()</a:t>
            </a:r>
          </a:p>
          <a:p>
            <a:pPr eaLnBrk="0" hangingPunct="0"/>
            <a:r>
              <a:rPr lang="en-US" altLang="zh-CN" dirty="0"/>
              <a:t>{   FILE 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pPr eaLnBrk="0" hangingPunct="0"/>
            <a:r>
              <a:rPr lang="en-US" altLang="zh-CN" dirty="0"/>
              <a:t>    char  string[81];</a:t>
            </a:r>
          </a:p>
          <a:p>
            <a:pPr eaLnBrk="0" hangingPunct="0"/>
            <a:r>
              <a:rPr lang="en-US" altLang="zh-CN" dirty="0"/>
              <a:t>    if((</a:t>
            </a:r>
            <a:r>
              <a:rPr lang="en-US" altLang="zh-CN" dirty="0" err="1">
                <a:solidFill>
                  <a:srgbClr val="0000FF"/>
                </a:solidFill>
              </a:rPr>
              <a:t>fp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en-US" altLang="zh-CN" dirty="0" err="1">
                <a:solidFill>
                  <a:srgbClr val="0000FF"/>
                </a:solidFill>
              </a:rPr>
              <a:t>fopen</a:t>
            </a:r>
            <a:r>
              <a:rPr lang="en-US" altLang="zh-CN" dirty="0">
                <a:solidFill>
                  <a:srgbClr val="0000FF"/>
                </a:solidFill>
              </a:rPr>
              <a:t>("</a:t>
            </a:r>
            <a:r>
              <a:rPr lang="en-US" altLang="zh-CN" dirty="0" err="1">
                <a:solidFill>
                  <a:srgbClr val="0000FF"/>
                </a:solidFill>
              </a:rPr>
              <a:t>file.txt","w</a:t>
            </a:r>
            <a:r>
              <a:rPr lang="en-US" altLang="zh-CN" dirty="0">
                <a:solidFill>
                  <a:srgbClr val="0000FF"/>
                </a:solidFill>
              </a:rPr>
              <a:t>"))==NULL</a:t>
            </a:r>
            <a:r>
              <a:rPr lang="en-US" altLang="zh-CN" dirty="0"/>
              <a:t>)</a:t>
            </a:r>
          </a:p>
          <a:p>
            <a:pPr eaLnBrk="0" hangingPunct="0"/>
            <a:r>
              <a:rPr lang="en-US" altLang="zh-CN" dirty="0"/>
              <a:t>    </a:t>
            </a:r>
            <a:r>
              <a:rPr lang="en-US" altLang="zh-CN" dirty="0" smtClean="0"/>
              <a:t>   {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cann't</a:t>
            </a:r>
            <a:r>
              <a:rPr lang="en-US" altLang="zh-CN" dirty="0"/>
              <a:t> open file");exit(0); }</a:t>
            </a:r>
          </a:p>
          <a:p>
            <a:pPr eaLnBrk="0" hangingPunct="0"/>
            <a:r>
              <a:rPr lang="en-US" altLang="zh-CN" dirty="0"/>
              <a:t>    while(</a:t>
            </a:r>
            <a:r>
              <a:rPr lang="en-US" altLang="zh-CN" dirty="0" err="1"/>
              <a:t>strlen</a:t>
            </a:r>
            <a:r>
              <a:rPr lang="en-US" altLang="zh-CN" dirty="0"/>
              <a:t>(gets(string))&gt;0)</a:t>
            </a:r>
          </a:p>
          <a:p>
            <a:pPr eaLnBrk="0" hangingPunct="0"/>
            <a:r>
              <a:rPr lang="en-US" altLang="zh-CN" dirty="0"/>
              <a:t>    {   </a:t>
            </a:r>
            <a:r>
              <a:rPr lang="en-US" altLang="zh-CN" dirty="0" err="1">
                <a:solidFill>
                  <a:srgbClr val="FF0000"/>
                </a:solidFill>
              </a:rPr>
              <a:t>fputs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string,fp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eaLnBrk="0" hangingPunct="0"/>
            <a:r>
              <a:rPr lang="en-US" altLang="zh-CN" dirty="0"/>
              <a:t>         </a:t>
            </a:r>
            <a:r>
              <a:rPr lang="en-US" altLang="zh-CN" dirty="0" err="1">
                <a:solidFill>
                  <a:srgbClr val="FF0000"/>
                </a:solidFill>
              </a:rPr>
              <a:t>fputs</a:t>
            </a:r>
            <a:r>
              <a:rPr lang="en-US" altLang="zh-CN" dirty="0">
                <a:solidFill>
                  <a:srgbClr val="FF0000"/>
                </a:solidFill>
              </a:rPr>
              <a:t>("\n",</a:t>
            </a:r>
            <a:r>
              <a:rPr lang="en-US" altLang="zh-CN" dirty="0" err="1">
                <a:solidFill>
                  <a:srgbClr val="FF0000"/>
                </a:solidFill>
              </a:rPr>
              <a:t>fp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eaLnBrk="0" hangingPunct="0"/>
            <a:r>
              <a:rPr lang="en-US" altLang="zh-CN" dirty="0"/>
              <a:t>    }</a:t>
            </a:r>
          </a:p>
          <a:p>
            <a:pPr eaLnBrk="0" hangingPunct="0"/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fclose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fp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  <a:p>
            <a:pPr eaLnBrk="0" hangingPunct="0"/>
            <a:r>
              <a:rPr lang="en-US" altLang="zh-CN" dirty="0"/>
              <a:t>    if((</a:t>
            </a:r>
            <a:r>
              <a:rPr lang="en-US" altLang="zh-CN" dirty="0" err="1">
                <a:solidFill>
                  <a:srgbClr val="0000FF"/>
                </a:solidFill>
              </a:rPr>
              <a:t>fp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en-US" altLang="zh-CN" dirty="0" err="1">
                <a:solidFill>
                  <a:srgbClr val="0000FF"/>
                </a:solidFill>
              </a:rPr>
              <a:t>fopen</a:t>
            </a:r>
            <a:r>
              <a:rPr lang="en-US" altLang="zh-CN" dirty="0">
                <a:solidFill>
                  <a:srgbClr val="0000FF"/>
                </a:solidFill>
              </a:rPr>
              <a:t>("</a:t>
            </a:r>
            <a:r>
              <a:rPr lang="en-US" altLang="zh-CN" dirty="0" err="1">
                <a:solidFill>
                  <a:srgbClr val="0000FF"/>
                </a:solidFill>
              </a:rPr>
              <a:t>file.txt","r</a:t>
            </a:r>
            <a:r>
              <a:rPr lang="en-US" altLang="zh-CN" dirty="0">
                <a:solidFill>
                  <a:srgbClr val="0000FF"/>
                </a:solidFill>
              </a:rPr>
              <a:t>"))==NULL</a:t>
            </a:r>
            <a:r>
              <a:rPr lang="en-US" altLang="zh-CN" dirty="0"/>
              <a:t>)</a:t>
            </a:r>
          </a:p>
          <a:p>
            <a:pPr eaLnBrk="0" hangingPunct="0"/>
            <a:r>
              <a:rPr lang="en-US" altLang="zh-CN" dirty="0"/>
              <a:t>    </a:t>
            </a:r>
            <a:r>
              <a:rPr lang="en-US" altLang="zh-CN" dirty="0" smtClean="0"/>
              <a:t>   {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cann't</a:t>
            </a:r>
            <a:r>
              <a:rPr lang="en-US" altLang="zh-CN" dirty="0"/>
              <a:t> open file");exit(0); }</a:t>
            </a:r>
          </a:p>
          <a:p>
            <a:pPr eaLnBrk="0" hangingPunct="0"/>
            <a:r>
              <a:rPr lang="en-US" altLang="zh-CN" dirty="0"/>
              <a:t>    </a:t>
            </a:r>
            <a:r>
              <a:rPr lang="en-US" altLang="zh-CN" dirty="0" smtClean="0"/>
              <a:t> while(</a:t>
            </a:r>
            <a:r>
              <a:rPr lang="en-US" altLang="zh-CN" dirty="0" err="1" smtClean="0"/>
              <a:t>fgets</a:t>
            </a:r>
            <a:r>
              <a:rPr lang="en-US" altLang="zh-CN" dirty="0" smtClean="0"/>
              <a:t>(string,81,fp</a:t>
            </a:r>
            <a:r>
              <a:rPr lang="en-US" altLang="zh-CN" dirty="0"/>
              <a:t>)!=NULL)</a:t>
            </a:r>
          </a:p>
          <a:p>
            <a:pPr eaLnBrk="0" hangingPunct="0"/>
            <a:r>
              <a:rPr lang="en-US" altLang="zh-CN" dirty="0"/>
              <a:t>    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fputs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string,stdout</a:t>
            </a:r>
            <a:r>
              <a:rPr lang="en-US" altLang="zh-CN" dirty="0"/>
              <a:t>);</a:t>
            </a:r>
          </a:p>
          <a:p>
            <a:pPr eaLnBrk="0" hangingPunct="0"/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</a:rPr>
              <a:t>fclose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fp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endParaRPr lang="en-US" altLang="zh-CN" dirty="0"/>
          </a:p>
          <a:p>
            <a:pPr eaLnBrk="0" hangingPunct="0"/>
            <a:r>
              <a:rPr lang="en-US" altLang="zh-CN" dirty="0"/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DEF0-2E70-4EA8-83EB-017FF8175D4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81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743999"/>
            <a:ext cx="8618538" cy="445452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几个概念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文件位置指针</a:t>
            </a:r>
            <a:r>
              <a:rPr lang="en-US" altLang="zh-CN" dirty="0"/>
              <a:t>-----</a:t>
            </a:r>
            <a:r>
              <a:rPr lang="zh-CN" altLang="en-US" dirty="0"/>
              <a:t>指向当前读写位置的指针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读写方式</a:t>
            </a:r>
          </a:p>
          <a:p>
            <a:pPr lvl="3">
              <a:lnSpc>
                <a:spcPct val="90000"/>
              </a:lnSpc>
            </a:pPr>
            <a:r>
              <a:rPr lang="zh-CN" altLang="en-US" dirty="0"/>
              <a:t>顺序读写：位置指针按字节位置顺序移动，叫</a:t>
            </a:r>
            <a:r>
              <a:rPr lang="en-US" altLang="zh-CN" dirty="0"/>
              <a:t>~</a:t>
            </a:r>
          </a:p>
          <a:p>
            <a:pPr lvl="3">
              <a:lnSpc>
                <a:spcPct val="90000"/>
              </a:lnSpc>
            </a:pPr>
            <a:r>
              <a:rPr lang="zh-CN" altLang="en-US" dirty="0"/>
              <a:t>随机读写：位置指针按需要移动到任意位置，叫</a:t>
            </a:r>
            <a:r>
              <a:rPr lang="en-US" altLang="zh-CN" dirty="0"/>
              <a:t>~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rewind</a:t>
            </a:r>
            <a:r>
              <a:rPr lang="zh-CN" altLang="en-US" dirty="0"/>
              <a:t>函数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函数原型：  </a:t>
            </a:r>
            <a:r>
              <a:rPr lang="en-US" altLang="zh-CN" dirty="0">
                <a:solidFill>
                  <a:schemeClr val="tx2"/>
                </a:solidFill>
              </a:rPr>
              <a:t>void  rewind(FILE  *</a:t>
            </a:r>
            <a:r>
              <a:rPr lang="en-US" altLang="zh-CN" dirty="0" err="1">
                <a:solidFill>
                  <a:schemeClr val="tx2"/>
                </a:solidFill>
              </a:rPr>
              <a:t>fp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功能：重置文件位置指针到文件开头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返值：无</a:t>
            </a:r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title"/>
          </p:nvPr>
        </p:nvSpPr>
        <p:spPr>
          <a:xfrm>
            <a:off x="461963" y="406400"/>
            <a:ext cx="3498850" cy="579438"/>
          </a:xfrm>
        </p:spPr>
        <p:txBody>
          <a:bodyPr/>
          <a:lstStyle/>
          <a:p>
            <a:r>
              <a:rPr lang="en-US" altLang="zh-CN" sz="3200">
                <a:solidFill>
                  <a:srgbClr val="3333FF"/>
                </a:solidFill>
              </a:rPr>
              <a:t>10.5</a:t>
            </a:r>
            <a:r>
              <a:rPr lang="en-US" altLang="zh-CN" sz="3200"/>
              <a:t>  </a:t>
            </a:r>
            <a:r>
              <a:rPr lang="zh-CN" altLang="en-US" sz="3200"/>
              <a:t>文件的定位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38667" y="280988"/>
            <a:ext cx="612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例  对一个磁盘文件进行显示和复制两次操作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92138" y="1440392"/>
            <a:ext cx="6094412" cy="4146550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0" hangingPunct="0"/>
            <a:r>
              <a:rPr lang="en-US" altLang="zh-CN" dirty="0" smtClean="0"/>
              <a:t>void main</a:t>
            </a:r>
            <a:r>
              <a:rPr lang="en-US" altLang="zh-CN" dirty="0"/>
              <a:t>()</a:t>
            </a:r>
          </a:p>
          <a:p>
            <a:pPr eaLnBrk="0" hangingPunct="0"/>
            <a:r>
              <a:rPr lang="en-US" altLang="zh-CN" dirty="0"/>
              <a:t>{   FILE *fp1,*fp2;</a:t>
            </a:r>
          </a:p>
          <a:p>
            <a:pPr eaLnBrk="0" hangingPunct="0"/>
            <a:r>
              <a:rPr lang="en-US" altLang="zh-CN" dirty="0"/>
              <a:t>    fp1=</a:t>
            </a:r>
            <a:r>
              <a:rPr lang="en-US" altLang="zh-CN" dirty="0" err="1">
                <a:solidFill>
                  <a:srgbClr val="0000FF"/>
                </a:solidFill>
              </a:rPr>
              <a:t>fopen</a:t>
            </a:r>
            <a:r>
              <a:rPr lang="en-US" altLang="zh-CN" dirty="0">
                <a:solidFill>
                  <a:srgbClr val="0000FF"/>
                </a:solidFill>
              </a:rPr>
              <a:t>("d:\\</a:t>
            </a:r>
            <a:r>
              <a:rPr lang="en-US" altLang="zh-CN" dirty="0" err="1">
                <a:solidFill>
                  <a:srgbClr val="0000FF"/>
                </a:solidFill>
              </a:rPr>
              <a:t>fengyi</a:t>
            </a:r>
            <a:r>
              <a:rPr lang="en-US" altLang="zh-CN" dirty="0">
                <a:solidFill>
                  <a:srgbClr val="0000FF"/>
                </a:solidFill>
              </a:rPr>
              <a:t>\\</a:t>
            </a:r>
            <a:r>
              <a:rPr lang="en-US" altLang="zh-CN" dirty="0" err="1">
                <a:solidFill>
                  <a:srgbClr val="0000FF"/>
                </a:solidFill>
              </a:rPr>
              <a:t>bkc</a:t>
            </a:r>
            <a:r>
              <a:rPr lang="en-US" altLang="zh-CN" dirty="0">
                <a:solidFill>
                  <a:srgbClr val="0000FF"/>
                </a:solidFill>
              </a:rPr>
              <a:t>\\ch12_4.c","r");</a:t>
            </a:r>
            <a:endParaRPr lang="en-US" altLang="zh-CN" dirty="0"/>
          </a:p>
          <a:p>
            <a:pPr eaLnBrk="0" hangingPunct="0"/>
            <a:r>
              <a:rPr lang="en-US" altLang="zh-CN" dirty="0"/>
              <a:t>    fp2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en-US" altLang="zh-CN" dirty="0" err="1">
                <a:solidFill>
                  <a:srgbClr val="0000FF"/>
                </a:solidFill>
              </a:rPr>
              <a:t>fopen</a:t>
            </a:r>
            <a:r>
              <a:rPr lang="en-US" altLang="zh-CN" dirty="0">
                <a:solidFill>
                  <a:srgbClr val="0000FF"/>
                </a:solidFill>
              </a:rPr>
              <a:t>("d:\\</a:t>
            </a:r>
            <a:r>
              <a:rPr lang="en-US" altLang="zh-CN" dirty="0" err="1">
                <a:solidFill>
                  <a:srgbClr val="0000FF"/>
                </a:solidFill>
              </a:rPr>
              <a:t>fengyi</a:t>
            </a:r>
            <a:r>
              <a:rPr lang="en-US" altLang="zh-CN" dirty="0">
                <a:solidFill>
                  <a:srgbClr val="0000FF"/>
                </a:solidFill>
              </a:rPr>
              <a:t>\\</a:t>
            </a:r>
            <a:r>
              <a:rPr lang="en-US" altLang="zh-CN" dirty="0" err="1">
                <a:solidFill>
                  <a:srgbClr val="0000FF"/>
                </a:solidFill>
              </a:rPr>
              <a:t>bkc</a:t>
            </a:r>
            <a:r>
              <a:rPr lang="en-US" altLang="zh-CN" dirty="0">
                <a:solidFill>
                  <a:srgbClr val="0000FF"/>
                </a:solidFill>
              </a:rPr>
              <a:t>\\ch12_41.c","w");</a:t>
            </a:r>
            <a:endParaRPr lang="en-US" altLang="zh-CN" dirty="0"/>
          </a:p>
          <a:p>
            <a:pPr eaLnBrk="0" hangingPunct="0"/>
            <a:r>
              <a:rPr lang="en-US" altLang="zh-CN" dirty="0"/>
              <a:t>    while</a:t>
            </a:r>
            <a:r>
              <a:rPr lang="en-US" altLang="zh-CN" dirty="0">
                <a:solidFill>
                  <a:srgbClr val="FF0000"/>
                </a:solidFill>
              </a:rPr>
              <a:t>(!</a:t>
            </a:r>
            <a:r>
              <a:rPr lang="en-US" altLang="zh-CN" dirty="0" err="1">
                <a:solidFill>
                  <a:srgbClr val="FF0000"/>
                </a:solidFill>
              </a:rPr>
              <a:t>feof</a:t>
            </a:r>
            <a:r>
              <a:rPr lang="en-US" altLang="zh-CN" dirty="0">
                <a:solidFill>
                  <a:srgbClr val="FF0000"/>
                </a:solidFill>
              </a:rPr>
              <a:t>(fp1</a:t>
            </a:r>
            <a:r>
              <a:rPr lang="en-US" altLang="zh-CN" dirty="0"/>
              <a:t>))  </a:t>
            </a:r>
            <a:r>
              <a:rPr lang="en-US" altLang="zh-CN" dirty="0" err="1"/>
              <a:t>putchar</a:t>
            </a:r>
            <a:r>
              <a:rPr lang="en-US" altLang="zh-CN" dirty="0"/>
              <a:t>(</a:t>
            </a:r>
            <a:r>
              <a:rPr lang="en-US" altLang="zh-CN" dirty="0" err="1"/>
              <a:t>getc</a:t>
            </a:r>
            <a:r>
              <a:rPr lang="en-US" altLang="zh-CN" dirty="0"/>
              <a:t>(fp1));</a:t>
            </a:r>
          </a:p>
          <a:p>
            <a:pPr eaLnBrk="0" hangingPunct="0"/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rewind(fp1);</a:t>
            </a:r>
          </a:p>
          <a:p>
            <a:pPr eaLnBrk="0" hangingPunct="0"/>
            <a:r>
              <a:rPr lang="en-US" altLang="zh-CN" dirty="0"/>
              <a:t>    while(!</a:t>
            </a:r>
            <a:r>
              <a:rPr lang="en-US" altLang="zh-CN" dirty="0" err="1"/>
              <a:t>feof</a:t>
            </a:r>
            <a:r>
              <a:rPr lang="en-US" altLang="zh-CN" dirty="0"/>
              <a:t>(fp1))  </a:t>
            </a:r>
            <a:r>
              <a:rPr lang="en-US" altLang="zh-CN" dirty="0" err="1">
                <a:solidFill>
                  <a:srgbClr val="669900"/>
                </a:solidFill>
              </a:rPr>
              <a:t>putc</a:t>
            </a:r>
            <a:r>
              <a:rPr lang="en-US" altLang="zh-CN" dirty="0">
                <a:solidFill>
                  <a:srgbClr val="669900"/>
                </a:solidFill>
              </a:rPr>
              <a:t>(</a:t>
            </a:r>
            <a:r>
              <a:rPr lang="en-US" altLang="zh-CN" dirty="0" err="1">
                <a:solidFill>
                  <a:srgbClr val="669900"/>
                </a:solidFill>
              </a:rPr>
              <a:t>getc</a:t>
            </a:r>
            <a:r>
              <a:rPr lang="en-US" altLang="zh-CN" dirty="0">
                <a:solidFill>
                  <a:srgbClr val="669900"/>
                </a:solidFill>
              </a:rPr>
              <a:t>(fp1),fp2);</a:t>
            </a:r>
            <a:endParaRPr lang="en-US" altLang="zh-CN" dirty="0"/>
          </a:p>
          <a:p>
            <a:pPr eaLnBrk="0" hangingPunct="0"/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fclose</a:t>
            </a:r>
            <a:r>
              <a:rPr lang="en-US" altLang="zh-CN" dirty="0">
                <a:solidFill>
                  <a:srgbClr val="0000FF"/>
                </a:solidFill>
              </a:rPr>
              <a:t>(fp1);</a:t>
            </a:r>
          </a:p>
          <a:p>
            <a:pPr eaLnBrk="0" hangingPunct="0"/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fclose</a:t>
            </a:r>
            <a:r>
              <a:rPr lang="en-US" altLang="zh-CN" dirty="0">
                <a:solidFill>
                  <a:srgbClr val="0000FF"/>
                </a:solidFill>
              </a:rPr>
              <a:t>(fp2);</a:t>
            </a:r>
            <a:endParaRPr lang="en-US" altLang="zh-CN" dirty="0"/>
          </a:p>
          <a:p>
            <a:pPr eaLnBrk="0" hangingPunct="0"/>
            <a:r>
              <a:rPr lang="en-US" altLang="zh-CN" dirty="0"/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7480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0" y="323850"/>
            <a:ext cx="8758238" cy="2022475"/>
          </a:xfrm>
        </p:spPr>
        <p:txBody>
          <a:bodyPr/>
          <a:lstStyle/>
          <a:p>
            <a:pPr lvl="1"/>
            <a:endParaRPr lang="en-US" altLang="zh-CN"/>
          </a:p>
          <a:p>
            <a:pPr lvl="2"/>
            <a:r>
              <a:rPr lang="zh-CN" altLang="en-US"/>
              <a:t>函数原型：  </a:t>
            </a:r>
            <a:r>
              <a:rPr lang="en-US" altLang="zh-CN">
                <a:solidFill>
                  <a:schemeClr val="tx2"/>
                </a:solidFill>
              </a:rPr>
              <a:t>int  fseek(FILE  *fp,long  offset,int whence)</a:t>
            </a:r>
          </a:p>
          <a:p>
            <a:pPr lvl="2"/>
            <a:r>
              <a:rPr lang="zh-CN" altLang="en-US"/>
              <a:t>功能：改变文件位置指针的位置</a:t>
            </a:r>
          </a:p>
          <a:p>
            <a:pPr lvl="2"/>
            <a:r>
              <a:rPr lang="zh-CN" altLang="en-US"/>
              <a:t>返值：成功，返回</a:t>
            </a:r>
            <a:r>
              <a:rPr lang="en-US" altLang="zh-CN"/>
              <a:t>0</a:t>
            </a:r>
            <a:r>
              <a:rPr lang="zh-CN" altLang="en-US"/>
              <a:t>；失败，返回非</a:t>
            </a:r>
            <a:r>
              <a:rPr lang="en-US" altLang="zh-CN"/>
              <a:t>0</a:t>
            </a:r>
            <a:r>
              <a:rPr lang="zh-CN" altLang="en-US"/>
              <a:t>值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721519" y="2611211"/>
            <a:ext cx="2804441" cy="463846"/>
          </a:xfrm>
          <a:prstGeom prst="wedgeRectCallout">
            <a:avLst>
              <a:gd name="adj1" fmla="val -419"/>
              <a:gd name="adj2" fmla="val -64671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dirty="0" err="1" smtClean="0">
                <a:ea typeface="隶书" pitchFamily="49" charset="-122"/>
              </a:rPr>
              <a:t>fp</a:t>
            </a:r>
            <a:r>
              <a:rPr lang="zh-CN" altLang="en-US" dirty="0" smtClean="0">
                <a:ea typeface="隶书" pitchFamily="49" charset="-122"/>
              </a:rPr>
              <a:t>： 文件</a:t>
            </a:r>
            <a:r>
              <a:rPr lang="zh-CN" altLang="en-US" dirty="0">
                <a:ea typeface="隶书" pitchFamily="49" charset="-122"/>
              </a:rPr>
              <a:t>指针</a:t>
            </a:r>
          </a:p>
        </p:txBody>
      </p:sp>
      <p:sp>
        <p:nvSpPr>
          <p:cNvPr id="71691" name="AutoShape 11"/>
          <p:cNvSpPr>
            <a:spLocks noChangeArrowheads="1"/>
          </p:cNvSpPr>
          <p:nvPr/>
        </p:nvSpPr>
        <p:spPr bwMode="auto">
          <a:xfrm>
            <a:off x="721519" y="3286968"/>
            <a:ext cx="6998127" cy="1202510"/>
          </a:xfrm>
          <a:prstGeom prst="wedgeRectCallout">
            <a:avLst>
              <a:gd name="adj1" fmla="val 22657"/>
              <a:gd name="adj2" fmla="val -48239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dirty="0" smtClean="0">
                <a:ea typeface="隶书" pitchFamily="49" charset="-122"/>
              </a:rPr>
              <a:t>offset</a:t>
            </a:r>
            <a:r>
              <a:rPr lang="zh-CN" altLang="en-US" dirty="0" smtClean="0">
                <a:ea typeface="隶书" pitchFamily="49" charset="-122"/>
              </a:rPr>
              <a:t>：位移</a:t>
            </a:r>
            <a:r>
              <a:rPr lang="zh-CN" altLang="en-US" dirty="0">
                <a:ea typeface="隶书" pitchFamily="49" charset="-122"/>
              </a:rPr>
              <a:t>量（以起始点为基点</a:t>
            </a:r>
            <a:r>
              <a:rPr lang="en-US" altLang="zh-CN" dirty="0">
                <a:ea typeface="隶书" pitchFamily="49" charset="-122"/>
              </a:rPr>
              <a:t>,</a:t>
            </a:r>
            <a:r>
              <a:rPr lang="zh-CN" altLang="en-US" dirty="0">
                <a:ea typeface="隶书" pitchFamily="49" charset="-122"/>
              </a:rPr>
              <a:t>移动的字节数</a:t>
            </a:r>
            <a:r>
              <a:rPr lang="en-US" altLang="zh-CN" dirty="0">
                <a:ea typeface="隶书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&gt;0</a:t>
            </a:r>
            <a:r>
              <a:rPr lang="en-US" altLang="zh-CN" dirty="0"/>
              <a:t>    </a:t>
            </a:r>
            <a:r>
              <a:rPr lang="zh-CN" altLang="en-US" dirty="0">
                <a:ea typeface="隶书" pitchFamily="49" charset="-122"/>
              </a:rPr>
              <a:t>向后移动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&lt;0</a:t>
            </a:r>
            <a:r>
              <a:rPr lang="en-US" altLang="zh-CN" dirty="0"/>
              <a:t>    </a:t>
            </a:r>
            <a:r>
              <a:rPr lang="zh-CN" altLang="en-US" dirty="0">
                <a:ea typeface="隶书" pitchFamily="49" charset="-122"/>
              </a:rPr>
              <a:t>向前移动</a:t>
            </a:r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721519" y="4880900"/>
            <a:ext cx="4503738" cy="1590675"/>
          </a:xfrm>
          <a:prstGeom prst="wedgeRectCallout">
            <a:avLst>
              <a:gd name="adj1" fmla="val 22398"/>
              <a:gd name="adj2" fmla="val -50790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dirty="0" smtClean="0">
                <a:ea typeface="隶书" pitchFamily="49" charset="-122"/>
              </a:rPr>
              <a:t>whence</a:t>
            </a:r>
            <a:r>
              <a:rPr lang="zh-CN" altLang="en-US" dirty="0" smtClean="0">
                <a:ea typeface="隶书" pitchFamily="49" charset="-122"/>
              </a:rPr>
              <a:t>：起始</a:t>
            </a:r>
            <a:r>
              <a:rPr lang="zh-CN" altLang="en-US" dirty="0">
                <a:ea typeface="隶书" pitchFamily="49" charset="-122"/>
              </a:rPr>
              <a:t>点</a:t>
            </a:r>
            <a:endParaRPr lang="zh-CN" altLang="en-US" dirty="0"/>
          </a:p>
          <a:p>
            <a:pPr eaLnBrk="0" hangingPunct="0"/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文件开始</a:t>
            </a:r>
            <a:r>
              <a:rPr lang="zh-CN" altLang="en-US" dirty="0">
                <a:solidFill>
                  <a:schemeClr val="tx2"/>
                </a:solidFill>
              </a:rPr>
              <a:t>              </a:t>
            </a:r>
            <a:r>
              <a:rPr lang="en-US" altLang="zh-CN" dirty="0">
                <a:solidFill>
                  <a:schemeClr val="tx2"/>
                </a:solidFill>
              </a:rPr>
              <a:t>SEEK_SET     0</a:t>
            </a:r>
            <a:endParaRPr lang="en-US" altLang="zh-CN" dirty="0"/>
          </a:p>
          <a:p>
            <a:pPr eaLnBrk="0" hangingPunct="0"/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文件当前位置</a:t>
            </a:r>
            <a:r>
              <a:rPr lang="zh-CN" altLang="en-US" dirty="0">
                <a:ea typeface="隶书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     </a:t>
            </a:r>
            <a:r>
              <a:rPr lang="en-US" altLang="zh-CN" dirty="0">
                <a:solidFill>
                  <a:schemeClr val="tx2"/>
                </a:solidFill>
              </a:rPr>
              <a:t>SEEK_CUR    1</a:t>
            </a:r>
          </a:p>
          <a:p>
            <a:pPr eaLnBrk="0" hangingPunct="0"/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文件末尾</a:t>
            </a:r>
            <a:r>
              <a:rPr lang="zh-CN" altLang="en-US" dirty="0">
                <a:solidFill>
                  <a:schemeClr val="tx2"/>
                </a:solidFill>
              </a:rPr>
              <a:t>              </a:t>
            </a:r>
            <a:r>
              <a:rPr lang="en-US" altLang="zh-CN" dirty="0">
                <a:solidFill>
                  <a:schemeClr val="tx2"/>
                </a:solidFill>
              </a:rPr>
              <a:t>SEEK_END    2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5797672" y="4956613"/>
            <a:ext cx="3293573" cy="122555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/>
              <a:t>例    </a:t>
            </a:r>
            <a:r>
              <a:rPr lang="en-US" altLang="zh-CN"/>
              <a:t>fseek(fp,100L,0);</a:t>
            </a:r>
          </a:p>
          <a:p>
            <a:r>
              <a:rPr lang="en-US" altLang="zh-CN"/>
              <a:t>        fseek(fp,50L,1);</a:t>
            </a:r>
          </a:p>
          <a:p>
            <a:r>
              <a:rPr lang="en-US" altLang="zh-CN"/>
              <a:t>        fseek(fp,-10L,2); </a:t>
            </a:r>
          </a:p>
        </p:txBody>
      </p:sp>
      <p:sp>
        <p:nvSpPr>
          <p:cNvPr id="71696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322263"/>
            <a:ext cx="2640013" cy="579437"/>
          </a:xfrm>
        </p:spPr>
        <p:txBody>
          <a:bodyPr/>
          <a:lstStyle/>
          <a:p>
            <a:r>
              <a:rPr lang="en-US" altLang="zh-CN" sz="3200"/>
              <a:t>fseek</a:t>
            </a:r>
            <a:r>
              <a:rPr lang="zh-CN" altLang="en-US" sz="3200"/>
              <a:t>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23093" y="545123"/>
            <a:ext cx="8618538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eaLnBrk="0" hangingPunct="0">
              <a:lnSpc>
                <a:spcPct val="150000"/>
              </a:lnSpc>
            </a:pPr>
            <a:r>
              <a:rPr lang="en-US" altLang="zh-CN" b="1" dirty="0" err="1"/>
              <a:t>ftell</a:t>
            </a:r>
            <a:r>
              <a:rPr lang="zh-CN" altLang="en-US" b="1" dirty="0"/>
              <a:t>函数</a:t>
            </a:r>
          </a:p>
          <a:p>
            <a:pPr lvl="2" eaLnBrk="0" hangingPunct="0">
              <a:lnSpc>
                <a:spcPct val="150000"/>
              </a:lnSpc>
            </a:pPr>
            <a:r>
              <a:rPr lang="zh-CN" altLang="en-US" dirty="0"/>
              <a:t>函数原型</a:t>
            </a:r>
            <a:r>
              <a:rPr lang="zh-CN" altLang="en-US" b="1" dirty="0"/>
              <a:t>：  </a:t>
            </a:r>
            <a:r>
              <a:rPr lang="en-US" altLang="zh-CN" b="1" dirty="0"/>
              <a:t>long  </a:t>
            </a:r>
            <a:r>
              <a:rPr lang="en-US" altLang="zh-CN" b="1" dirty="0" err="1"/>
              <a:t>ftell</a:t>
            </a:r>
            <a:r>
              <a:rPr lang="en-US" altLang="zh-CN" b="1" dirty="0"/>
              <a:t>(FILE  *</a:t>
            </a:r>
            <a:r>
              <a:rPr lang="en-US" altLang="zh-CN" b="1" dirty="0" err="1"/>
              <a:t>fp</a:t>
            </a:r>
            <a:r>
              <a:rPr lang="en-US" altLang="zh-CN" b="1" dirty="0"/>
              <a:t>)</a:t>
            </a:r>
          </a:p>
          <a:p>
            <a:pPr lvl="2" eaLnBrk="0" hangingPunct="0">
              <a:lnSpc>
                <a:spcPct val="150000"/>
              </a:lnSpc>
            </a:pPr>
            <a:r>
              <a:rPr lang="zh-CN" altLang="en-US" dirty="0"/>
              <a:t>功能：返回位置指针当前位置</a:t>
            </a:r>
            <a:r>
              <a:rPr lang="en-US" altLang="zh-CN" dirty="0"/>
              <a:t>(</a:t>
            </a:r>
            <a:r>
              <a:rPr lang="zh-CN" altLang="en-US" dirty="0"/>
              <a:t>用相对文件开头的位移量表示</a:t>
            </a:r>
            <a:r>
              <a:rPr lang="en-US" altLang="zh-CN" dirty="0"/>
              <a:t>)</a:t>
            </a:r>
          </a:p>
          <a:p>
            <a:pPr lvl="2" eaLnBrk="0" hangingPunct="0">
              <a:lnSpc>
                <a:spcPct val="150000"/>
              </a:lnSpc>
            </a:pPr>
            <a:r>
              <a:rPr lang="zh-CN" altLang="en-US" dirty="0"/>
              <a:t>返值：成功，返回当前位置指针位置；失败，返回</a:t>
            </a:r>
            <a:r>
              <a:rPr lang="en-US" altLang="zh-CN" dirty="0"/>
              <a:t>-1L</a:t>
            </a:r>
            <a:r>
              <a:rPr lang="zh-CN" altLang="en-US" dirty="0"/>
              <a:t>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704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0" y="200025"/>
            <a:ext cx="871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例  磁盘文件上有</a:t>
            </a:r>
            <a:r>
              <a:rPr lang="en-US" altLang="zh-CN" dirty="0"/>
              <a:t>3</a:t>
            </a:r>
            <a:r>
              <a:rPr lang="zh-CN" altLang="en-US" dirty="0"/>
              <a:t>个学生数据，要求读入第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学生数据并显示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78859" y="1238779"/>
            <a:ext cx="7121525" cy="4876800"/>
          </a:xfrm>
          <a:prstGeom prst="rect">
            <a:avLst/>
          </a:prstGeom>
          <a:solidFill>
            <a:srgbClr val="CCEC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dirty="0" smtClean="0"/>
              <a:t>void main</a:t>
            </a:r>
            <a:r>
              <a:rPr lang="en-US" altLang="zh-CN" dirty="0"/>
              <a:t>()</a:t>
            </a:r>
          </a:p>
          <a:p>
            <a:pPr eaLnBrk="0" hangingPunct="0"/>
            <a:r>
              <a:rPr lang="en-US" altLang="zh-CN" dirty="0"/>
              <a:t>{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eaLnBrk="0" hangingPunct="0"/>
            <a:r>
              <a:rPr lang="en-US" altLang="zh-CN" dirty="0"/>
              <a:t>    FILE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pPr eaLnBrk="0" hangingPunct="0"/>
            <a:r>
              <a:rPr lang="en-US" altLang="zh-CN" dirty="0"/>
              <a:t>    if</a:t>
            </a:r>
            <a:r>
              <a:rPr lang="en-US" altLang="zh-CN" dirty="0">
                <a:solidFill>
                  <a:srgbClr val="0000FF"/>
                </a:solidFill>
              </a:rPr>
              <a:t>((</a:t>
            </a:r>
            <a:r>
              <a:rPr lang="en-US" altLang="zh-CN" dirty="0" err="1">
                <a:solidFill>
                  <a:srgbClr val="0000FF"/>
                </a:solidFill>
              </a:rPr>
              <a:t>fp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en-US" altLang="zh-CN" dirty="0" err="1">
                <a:solidFill>
                  <a:srgbClr val="0000FF"/>
                </a:solidFill>
              </a:rPr>
              <a:t>fopen</a:t>
            </a:r>
            <a:r>
              <a:rPr lang="en-US" altLang="zh-CN" dirty="0">
                <a:solidFill>
                  <a:srgbClr val="0000FF"/>
                </a:solidFill>
              </a:rPr>
              <a:t>("</a:t>
            </a:r>
            <a:r>
              <a:rPr lang="en-US" altLang="zh-CN" dirty="0" err="1">
                <a:solidFill>
                  <a:srgbClr val="0000FF"/>
                </a:solidFill>
              </a:rPr>
              <a:t>studat</a:t>
            </a:r>
            <a:r>
              <a:rPr lang="en-US" altLang="zh-CN" dirty="0">
                <a:solidFill>
                  <a:srgbClr val="0000FF"/>
                </a:solidFill>
              </a:rPr>
              <a:t>","</a:t>
            </a:r>
            <a:r>
              <a:rPr lang="en-US" altLang="zh-CN" dirty="0" err="1">
                <a:solidFill>
                  <a:srgbClr val="0000FF"/>
                </a:solidFill>
              </a:rPr>
              <a:t>rb</a:t>
            </a:r>
            <a:r>
              <a:rPr lang="en-US" altLang="zh-CN" dirty="0">
                <a:solidFill>
                  <a:srgbClr val="0000FF"/>
                </a:solidFill>
              </a:rPr>
              <a:t>"))==NULL</a:t>
            </a:r>
            <a:r>
              <a:rPr lang="en-US" altLang="zh-CN" dirty="0"/>
              <a:t>)</a:t>
            </a:r>
          </a:p>
          <a:p>
            <a:pPr eaLnBrk="0" hangingPunct="0"/>
            <a:r>
              <a:rPr lang="en-US" altLang="zh-CN" dirty="0"/>
              <a:t>    {   </a:t>
            </a:r>
            <a:r>
              <a:rPr lang="en-US" altLang="zh-CN" dirty="0" err="1"/>
              <a:t>printf</a:t>
            </a:r>
            <a:r>
              <a:rPr lang="en-US" altLang="zh-CN" dirty="0"/>
              <a:t>("can't open file\n");exit(0);   }</a:t>
            </a:r>
          </a:p>
          <a:p>
            <a:pPr eaLnBrk="0" hangingPunct="0"/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=0;i&lt;3;i+=2)</a:t>
            </a:r>
          </a:p>
          <a:p>
            <a:pPr eaLnBrk="0" hangingPunct="0"/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{   </a:t>
            </a:r>
            <a:r>
              <a:rPr lang="en-US" altLang="zh-CN" dirty="0" err="1">
                <a:solidFill>
                  <a:schemeClr val="accent4">
                    <a:lumMod val="50000"/>
                    <a:lumOff val="50000"/>
                  </a:schemeClr>
                </a:solidFill>
              </a:rPr>
              <a:t>fseek</a:t>
            </a:r>
            <a:r>
              <a:rPr lang="en-US" altLang="zh-CN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4">
                    <a:lumMod val="50000"/>
                    <a:lumOff val="50000"/>
                  </a:schemeClr>
                </a:solidFill>
              </a:rPr>
              <a:t>fp,i</a:t>
            </a:r>
            <a:r>
              <a:rPr lang="en-US" altLang="zh-CN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*</a:t>
            </a:r>
            <a:r>
              <a:rPr lang="en-US" altLang="zh-CN" dirty="0" err="1">
                <a:solidFill>
                  <a:schemeClr val="accent4">
                    <a:lumMod val="50000"/>
                    <a:lumOff val="50000"/>
                  </a:schemeClr>
                </a:solidFill>
              </a:rPr>
              <a:t>sizeof</a:t>
            </a:r>
            <a:r>
              <a:rPr lang="en-US" altLang="zh-CN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4">
                    <a:lumMod val="50000"/>
                    <a:lumOff val="50000"/>
                  </a:schemeClr>
                </a:solidFill>
              </a:rPr>
              <a:t>struct</a:t>
            </a:r>
            <a:r>
              <a:rPr lang="en-US" altLang="zh-CN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4">
                    <a:lumMod val="50000"/>
                    <a:lumOff val="50000"/>
                  </a:schemeClr>
                </a:solidFill>
              </a:rPr>
              <a:t>student_type</a:t>
            </a:r>
            <a:r>
              <a:rPr lang="en-US" altLang="zh-CN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),0);</a:t>
            </a:r>
          </a:p>
          <a:p>
            <a:pPr eaLnBrk="0" hangingPunct="0"/>
            <a:r>
              <a:rPr lang="en-US" altLang="zh-CN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         </a:t>
            </a:r>
            <a:r>
              <a:rPr lang="en-US" altLang="zh-CN" dirty="0" err="1">
                <a:solidFill>
                  <a:schemeClr val="accent4">
                    <a:lumMod val="50000"/>
                    <a:lumOff val="50000"/>
                  </a:schemeClr>
                </a:solidFill>
              </a:rPr>
              <a:t>fread</a:t>
            </a:r>
            <a:r>
              <a:rPr lang="en-US" altLang="zh-CN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(&amp;stud[</a:t>
            </a:r>
            <a:r>
              <a:rPr lang="en-US" altLang="zh-CN" dirty="0" err="1">
                <a:solidFill>
                  <a:schemeClr val="accent4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],</a:t>
            </a:r>
            <a:r>
              <a:rPr lang="en-US" altLang="zh-CN" dirty="0" err="1">
                <a:solidFill>
                  <a:schemeClr val="accent4">
                    <a:lumMod val="50000"/>
                    <a:lumOff val="50000"/>
                  </a:schemeClr>
                </a:solidFill>
              </a:rPr>
              <a:t>sizeof</a:t>
            </a:r>
            <a:r>
              <a:rPr lang="en-US" altLang="zh-CN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4">
                    <a:lumMod val="50000"/>
                    <a:lumOff val="50000"/>
                  </a:schemeClr>
                </a:solidFill>
              </a:rPr>
              <a:t>struct</a:t>
            </a:r>
            <a:r>
              <a:rPr lang="en-US" altLang="zh-CN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4">
                    <a:lumMod val="50000"/>
                    <a:lumOff val="50000"/>
                  </a:schemeClr>
                </a:solidFill>
              </a:rPr>
              <a:t>student_type</a:t>
            </a:r>
            <a:r>
              <a:rPr lang="en-US" altLang="zh-CN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),1,fp);</a:t>
            </a:r>
          </a:p>
          <a:p>
            <a:pPr eaLnBrk="0" hangingPunct="0"/>
            <a:r>
              <a:rPr lang="en-US" altLang="zh-CN" dirty="0"/>
              <a:t>         </a:t>
            </a:r>
            <a:r>
              <a:rPr lang="en-US" altLang="zh-CN" dirty="0" err="1"/>
              <a:t>printf</a:t>
            </a:r>
            <a:r>
              <a:rPr lang="en-US" altLang="zh-CN" dirty="0"/>
              <a:t>("%s  %d  %d  %s\n",</a:t>
            </a:r>
          </a:p>
          <a:p>
            <a:pPr eaLnBrk="0" hangingPunct="0"/>
            <a:r>
              <a:rPr lang="en-US" altLang="zh-CN" dirty="0"/>
              <a:t>           stud[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name,stud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num,stud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age,stud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addr</a:t>
            </a:r>
            <a:r>
              <a:rPr lang="en-US" altLang="zh-CN" dirty="0"/>
              <a:t>);</a:t>
            </a:r>
          </a:p>
          <a:p>
            <a:pPr eaLnBrk="0" hangingPunct="0"/>
            <a:r>
              <a:rPr lang="en-US" altLang="zh-CN" dirty="0"/>
              <a:t>    }</a:t>
            </a:r>
          </a:p>
          <a:p>
            <a:pPr eaLnBrk="0" hangingPunct="0"/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fclose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fp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endParaRPr lang="en-US" altLang="zh-CN" dirty="0"/>
          </a:p>
          <a:p>
            <a:pPr eaLnBrk="0" hangingPunct="0"/>
            <a:r>
              <a:rPr lang="en-US" altLang="zh-CN" dirty="0"/>
              <a:t>}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262698" y="686329"/>
            <a:ext cx="2527300" cy="2990850"/>
          </a:xfrm>
          <a:prstGeom prst="rect">
            <a:avLst/>
          </a:prstGeom>
          <a:solidFill>
            <a:srgbClr val="CCEC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0" hangingPunct="0"/>
            <a:r>
              <a:rPr lang="en-US" altLang="zh-CN" dirty="0" err="1">
                <a:solidFill>
                  <a:srgbClr val="990033"/>
                </a:solidFill>
              </a:rPr>
              <a:t>struct</a:t>
            </a:r>
            <a:r>
              <a:rPr lang="en-US" altLang="zh-CN" dirty="0">
                <a:solidFill>
                  <a:srgbClr val="990033"/>
                </a:solidFill>
              </a:rPr>
              <a:t> </a:t>
            </a:r>
            <a:r>
              <a:rPr lang="en-US" altLang="zh-CN" dirty="0" err="1">
                <a:solidFill>
                  <a:srgbClr val="990033"/>
                </a:solidFill>
              </a:rPr>
              <a:t>student_type</a:t>
            </a:r>
            <a:endParaRPr lang="en-US" altLang="zh-CN" dirty="0">
              <a:solidFill>
                <a:srgbClr val="990033"/>
              </a:solidFill>
            </a:endParaRPr>
          </a:p>
          <a:p>
            <a:pPr eaLnBrk="0" hangingPunct="0"/>
            <a:r>
              <a:rPr lang="en-US" altLang="zh-CN" dirty="0">
                <a:solidFill>
                  <a:srgbClr val="990033"/>
                </a:solidFill>
              </a:rPr>
              <a:t>{    </a:t>
            </a:r>
            <a:r>
              <a:rPr lang="en-US" altLang="zh-CN" dirty="0" err="1">
                <a:solidFill>
                  <a:srgbClr val="990033"/>
                </a:solidFill>
              </a:rPr>
              <a:t>int</a:t>
            </a:r>
            <a:r>
              <a:rPr lang="en-US" altLang="zh-CN" dirty="0">
                <a:solidFill>
                  <a:srgbClr val="990033"/>
                </a:solidFill>
              </a:rPr>
              <a:t> </a:t>
            </a:r>
            <a:r>
              <a:rPr lang="en-US" altLang="zh-CN" dirty="0" err="1">
                <a:solidFill>
                  <a:srgbClr val="990033"/>
                </a:solidFill>
              </a:rPr>
              <a:t>num</a:t>
            </a:r>
            <a:r>
              <a:rPr lang="en-US" altLang="zh-CN" dirty="0">
                <a:solidFill>
                  <a:srgbClr val="990033"/>
                </a:solidFill>
              </a:rPr>
              <a:t>;</a:t>
            </a:r>
          </a:p>
          <a:p>
            <a:pPr eaLnBrk="0" hangingPunct="0"/>
            <a:r>
              <a:rPr lang="en-US" altLang="zh-CN" dirty="0">
                <a:solidFill>
                  <a:srgbClr val="990033"/>
                </a:solidFill>
              </a:rPr>
              <a:t>     char name[10];</a:t>
            </a:r>
          </a:p>
          <a:p>
            <a:pPr eaLnBrk="0" hangingPunct="0"/>
            <a:r>
              <a:rPr lang="en-US" altLang="zh-CN" dirty="0">
                <a:solidFill>
                  <a:srgbClr val="990033"/>
                </a:solidFill>
              </a:rPr>
              <a:t>     </a:t>
            </a:r>
            <a:r>
              <a:rPr lang="en-US" altLang="zh-CN" dirty="0" err="1">
                <a:solidFill>
                  <a:srgbClr val="990033"/>
                </a:solidFill>
              </a:rPr>
              <a:t>int</a:t>
            </a:r>
            <a:r>
              <a:rPr lang="en-US" altLang="zh-CN" dirty="0">
                <a:solidFill>
                  <a:srgbClr val="990033"/>
                </a:solidFill>
              </a:rPr>
              <a:t> age;</a:t>
            </a:r>
          </a:p>
          <a:p>
            <a:pPr eaLnBrk="0" hangingPunct="0"/>
            <a:r>
              <a:rPr lang="en-US" altLang="zh-CN" dirty="0">
                <a:solidFill>
                  <a:srgbClr val="990033"/>
                </a:solidFill>
              </a:rPr>
              <a:t>     char </a:t>
            </a:r>
            <a:r>
              <a:rPr lang="en-US" altLang="zh-CN" dirty="0" err="1">
                <a:solidFill>
                  <a:srgbClr val="990033"/>
                </a:solidFill>
              </a:rPr>
              <a:t>addr</a:t>
            </a:r>
            <a:r>
              <a:rPr lang="en-US" altLang="zh-CN" dirty="0">
                <a:solidFill>
                  <a:srgbClr val="990033"/>
                </a:solidFill>
              </a:rPr>
              <a:t>[15];</a:t>
            </a:r>
          </a:p>
          <a:p>
            <a:pPr eaLnBrk="0" hangingPunct="0"/>
            <a:r>
              <a:rPr lang="en-US" altLang="zh-CN" dirty="0">
                <a:solidFill>
                  <a:srgbClr val="990033"/>
                </a:solidFill>
              </a:rPr>
              <a:t>}stud[3];</a:t>
            </a:r>
            <a:endParaRPr lang="en-US" altLang="zh-CN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88864261"/>
      </p:ext>
    </p:extLst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68118" y="663819"/>
            <a:ext cx="6335712" cy="5972175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/>
              <a:t>#include"stdio.h"</a:t>
            </a:r>
          </a:p>
          <a:p>
            <a:pPr eaLnBrk="0" hangingPunct="0"/>
            <a:r>
              <a:rPr lang="en-US" altLang="zh-CN"/>
              <a:t>  main()</a:t>
            </a:r>
          </a:p>
          <a:p>
            <a:pPr eaLnBrk="0" hangingPunct="0"/>
            <a:r>
              <a:rPr lang="en-US" altLang="zh-CN"/>
              <a:t>  { FILE *fp;</a:t>
            </a:r>
          </a:p>
          <a:p>
            <a:pPr eaLnBrk="0" hangingPunct="0"/>
            <a:r>
              <a:rPr lang="en-US" altLang="zh-CN"/>
              <a:t>    char filename[80];</a:t>
            </a:r>
          </a:p>
          <a:p>
            <a:pPr eaLnBrk="0" hangingPunct="0"/>
            <a:r>
              <a:rPr lang="en-US" altLang="zh-CN"/>
              <a:t>    long length;</a:t>
            </a:r>
          </a:p>
          <a:p>
            <a:pPr eaLnBrk="0" hangingPunct="0"/>
            <a:r>
              <a:rPr lang="en-US" altLang="zh-CN"/>
              <a:t>    </a:t>
            </a:r>
            <a:r>
              <a:rPr lang="en-US" altLang="zh-CN">
                <a:solidFill>
                  <a:srgbClr val="990033"/>
                </a:solidFill>
              </a:rPr>
              <a:t>gets(filename);</a:t>
            </a:r>
            <a:endParaRPr lang="en-US" altLang="zh-CN"/>
          </a:p>
          <a:p>
            <a:pPr eaLnBrk="0" hangingPunct="0"/>
            <a:r>
              <a:rPr lang="en-US" altLang="zh-CN"/>
              <a:t>    </a:t>
            </a:r>
            <a:r>
              <a:rPr lang="en-US" altLang="zh-CN">
                <a:solidFill>
                  <a:srgbClr val="0000FF"/>
                </a:solidFill>
              </a:rPr>
              <a:t>fp=fopen(filename,"rb");</a:t>
            </a:r>
          </a:p>
          <a:p>
            <a:pPr eaLnBrk="0" hangingPunct="0"/>
            <a:r>
              <a:rPr lang="en-US" altLang="zh-CN"/>
              <a:t>    if(fp==NULL)</a:t>
            </a:r>
          </a:p>
          <a:p>
            <a:pPr eaLnBrk="0" hangingPunct="0"/>
            <a:r>
              <a:rPr lang="en-US" altLang="zh-CN"/>
              <a:t>       printf("file not found!\n");</a:t>
            </a:r>
          </a:p>
          <a:p>
            <a:pPr eaLnBrk="0" hangingPunct="0"/>
            <a:r>
              <a:rPr lang="en-US" altLang="zh-CN"/>
              <a:t>    else</a:t>
            </a:r>
          </a:p>
          <a:p>
            <a:pPr eaLnBrk="0" hangingPunct="0"/>
            <a:r>
              <a:rPr lang="en-US" altLang="zh-CN"/>
              <a:t>    { </a:t>
            </a:r>
            <a:r>
              <a:rPr lang="en-US" altLang="zh-CN">
                <a:solidFill>
                  <a:srgbClr val="FF0000"/>
                </a:solidFill>
              </a:rPr>
              <a:t>fseek(fp,0L,SEEK_END);</a:t>
            </a:r>
            <a:endParaRPr lang="en-US" altLang="zh-CN"/>
          </a:p>
          <a:p>
            <a:pPr eaLnBrk="0" hangingPunct="0"/>
            <a:r>
              <a:rPr lang="en-US" altLang="zh-CN"/>
              <a:t>      length=</a:t>
            </a:r>
            <a:r>
              <a:rPr lang="en-US" altLang="zh-CN">
                <a:solidFill>
                  <a:srgbClr val="FF0000"/>
                </a:solidFill>
              </a:rPr>
              <a:t>ftell(fp);</a:t>
            </a:r>
          </a:p>
          <a:p>
            <a:pPr eaLnBrk="0" hangingPunct="0"/>
            <a:r>
              <a:rPr lang="en-US" altLang="zh-CN"/>
              <a:t>      printf("Length of File is %1d bytes\n",length);</a:t>
            </a:r>
          </a:p>
          <a:p>
            <a:pPr eaLnBrk="0" hangingPunct="0"/>
            <a:r>
              <a:rPr lang="en-US" altLang="zh-CN"/>
              <a:t>      </a:t>
            </a:r>
            <a:r>
              <a:rPr lang="en-US" altLang="zh-CN">
                <a:solidFill>
                  <a:srgbClr val="0000FF"/>
                </a:solidFill>
              </a:rPr>
              <a:t>fclose(fp);</a:t>
            </a:r>
          </a:p>
          <a:p>
            <a:pPr eaLnBrk="0" hangingPunct="0"/>
            <a:r>
              <a:rPr lang="en-US" altLang="zh-CN"/>
              <a:t>    }</a:t>
            </a:r>
          </a:p>
          <a:p>
            <a:pPr eaLnBrk="0" hangingPunct="0"/>
            <a:r>
              <a:rPr lang="en-US" altLang="zh-CN"/>
              <a:t>  }</a:t>
            </a:r>
          </a:p>
        </p:txBody>
      </p:sp>
      <p:sp>
        <p:nvSpPr>
          <p:cNvPr id="71680" name="Text Box 0"/>
          <p:cNvSpPr txBox="1">
            <a:spLocks noChangeArrowheads="1"/>
          </p:cNvSpPr>
          <p:nvPr/>
        </p:nvSpPr>
        <p:spPr bwMode="auto">
          <a:xfrm>
            <a:off x="179265" y="160704"/>
            <a:ext cx="2185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例  求文件</a:t>
            </a:r>
            <a:r>
              <a:rPr lang="zh-CN" altLang="en-US" dirty="0" smtClean="0"/>
              <a:t>长度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741651"/>
      </p:ext>
    </p:extLst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3" y="323850"/>
            <a:ext cx="8583612" cy="4876800"/>
          </a:xfrm>
        </p:spPr>
        <p:txBody>
          <a:bodyPr/>
          <a:lstStyle/>
          <a:p>
            <a:endParaRPr lang="en-US" altLang="zh-CN" dirty="0">
              <a:solidFill>
                <a:srgbClr val="3333FF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ferror</a:t>
            </a:r>
            <a:r>
              <a:rPr lang="zh-CN" altLang="en-US" dirty="0"/>
              <a:t>函数</a:t>
            </a:r>
          </a:p>
          <a:p>
            <a:pPr lvl="2"/>
            <a:r>
              <a:rPr lang="zh-CN" altLang="en-US" dirty="0"/>
              <a:t>函数原型：   </a:t>
            </a:r>
            <a:r>
              <a:rPr lang="en-US" altLang="zh-CN" dirty="0" err="1">
                <a:solidFill>
                  <a:schemeClr val="tx2"/>
                </a:solidFill>
              </a:rPr>
              <a:t>int</a:t>
            </a:r>
            <a:r>
              <a:rPr lang="en-US" altLang="zh-CN" dirty="0">
                <a:solidFill>
                  <a:schemeClr val="tx2"/>
                </a:solidFill>
              </a:rPr>
              <a:t>  </a:t>
            </a:r>
            <a:r>
              <a:rPr lang="en-US" altLang="zh-CN" dirty="0" err="1">
                <a:solidFill>
                  <a:schemeClr val="tx2"/>
                </a:solidFill>
              </a:rPr>
              <a:t>ferror</a:t>
            </a:r>
            <a:r>
              <a:rPr lang="en-US" altLang="zh-CN" dirty="0">
                <a:solidFill>
                  <a:schemeClr val="tx2"/>
                </a:solidFill>
              </a:rPr>
              <a:t>(FILE  *</a:t>
            </a:r>
            <a:r>
              <a:rPr lang="en-US" altLang="zh-CN" dirty="0" err="1">
                <a:solidFill>
                  <a:schemeClr val="tx2"/>
                </a:solidFill>
              </a:rPr>
              <a:t>fp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en-US" altLang="zh-CN" dirty="0"/>
          </a:p>
          <a:p>
            <a:pPr lvl="2"/>
            <a:r>
              <a:rPr lang="zh-CN" altLang="en-US" dirty="0"/>
              <a:t>功能：测试文件是否出现错误</a:t>
            </a:r>
          </a:p>
          <a:p>
            <a:pPr lvl="2"/>
            <a:r>
              <a:rPr lang="zh-CN" altLang="en-US" dirty="0"/>
              <a:t>返值：未出错，</a:t>
            </a:r>
            <a:r>
              <a:rPr lang="en-US" altLang="zh-CN" dirty="0"/>
              <a:t>0</a:t>
            </a:r>
            <a:r>
              <a:rPr lang="zh-CN" altLang="en-US" dirty="0"/>
              <a:t>；出错，非</a:t>
            </a:r>
            <a:r>
              <a:rPr lang="en-US" altLang="zh-CN" dirty="0"/>
              <a:t>0</a:t>
            </a:r>
          </a:p>
          <a:p>
            <a:pPr lvl="2"/>
            <a:r>
              <a:rPr lang="zh-CN" altLang="en-US" dirty="0"/>
              <a:t>说明</a:t>
            </a:r>
          </a:p>
          <a:p>
            <a:pPr lvl="3"/>
            <a:r>
              <a:rPr lang="zh-CN" altLang="en-US" dirty="0"/>
              <a:t>每次调用文件输入输出函数，均产生一个新的</a:t>
            </a:r>
            <a:r>
              <a:rPr lang="en-US" altLang="zh-CN" dirty="0" err="1"/>
              <a:t>ferror</a:t>
            </a:r>
            <a:r>
              <a:rPr lang="zh-CN" altLang="en-US" dirty="0"/>
              <a:t>函数值，所以应及时测试</a:t>
            </a:r>
          </a:p>
          <a:p>
            <a:pPr lvl="3"/>
            <a:r>
              <a:rPr lang="en-US" altLang="zh-CN" dirty="0" err="1"/>
              <a:t>fopen</a:t>
            </a:r>
            <a:r>
              <a:rPr lang="zh-CN" altLang="en-US" dirty="0"/>
              <a:t>打开文件时，</a:t>
            </a:r>
            <a:r>
              <a:rPr lang="en-US" altLang="zh-CN" dirty="0" err="1"/>
              <a:t>ferror</a:t>
            </a:r>
            <a:r>
              <a:rPr lang="zh-CN" altLang="en-US" dirty="0"/>
              <a:t>函数初值自动置为</a:t>
            </a:r>
            <a:r>
              <a:rPr lang="en-US" altLang="zh-CN" dirty="0"/>
              <a:t>0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xfrm>
            <a:off x="387350" y="403225"/>
            <a:ext cx="4467225" cy="641350"/>
          </a:xfrm>
        </p:spPr>
        <p:txBody>
          <a:bodyPr/>
          <a:lstStyle/>
          <a:p>
            <a:r>
              <a:rPr lang="en-US" altLang="zh-CN" sz="3600">
                <a:solidFill>
                  <a:srgbClr val="3333FF"/>
                </a:solidFill>
              </a:rPr>
              <a:t>10.6  </a:t>
            </a:r>
            <a:r>
              <a:rPr lang="zh-CN" altLang="en-US" sz="3600">
                <a:solidFill>
                  <a:srgbClr val="3333FF"/>
                </a:solidFill>
              </a:rPr>
              <a:t>出错的检测</a:t>
            </a:r>
            <a:endParaRPr lang="zh-CN" altLang="en-US" sz="3600"/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0" y="6343650"/>
            <a:ext cx="1047750" cy="514350"/>
            <a:chOff x="4944" y="3816"/>
            <a:chExt cx="660" cy="324"/>
          </a:xfrm>
        </p:grpSpPr>
        <p:sp>
          <p:nvSpPr>
            <p:cNvPr id="30727" name="AutoShape 7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944" y="3816"/>
              <a:ext cx="660" cy="324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28" name="Group 8"/>
            <p:cNvGrpSpPr>
              <a:grpSpLocks/>
            </p:cNvGrpSpPr>
            <p:nvPr/>
          </p:nvGrpSpPr>
          <p:grpSpPr bwMode="auto">
            <a:xfrm>
              <a:off x="5034" y="3846"/>
              <a:ext cx="450" cy="240"/>
              <a:chOff x="4530" y="3822"/>
              <a:chExt cx="450" cy="240"/>
            </a:xfrm>
          </p:grpSpPr>
          <p:sp>
            <p:nvSpPr>
              <p:cNvPr id="30729" name="AutoShape 9">
                <a:hlinkClick r:id="rId3" action="ppaction://hlinksldjump"/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536" y="3816"/>
                <a:ext cx="240" cy="252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0" name="Oval 10"/>
              <p:cNvSpPr>
                <a:spLocks noChangeArrowheads="1"/>
              </p:cNvSpPr>
              <p:nvPr/>
            </p:nvSpPr>
            <p:spPr bwMode="auto">
              <a:xfrm>
                <a:off x="4800" y="3984"/>
                <a:ext cx="72" cy="72"/>
              </a:xfrm>
              <a:prstGeom prst="ellipse">
                <a:avLst/>
              </a:prstGeom>
              <a:solidFill>
                <a:srgbClr val="00CC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1" name="Oval 11"/>
              <p:cNvSpPr>
                <a:spLocks noChangeArrowheads="1"/>
              </p:cNvSpPr>
              <p:nvPr/>
            </p:nvSpPr>
            <p:spPr bwMode="auto">
              <a:xfrm>
                <a:off x="4908" y="3984"/>
                <a:ext cx="72" cy="72"/>
              </a:xfrm>
              <a:prstGeom prst="ellipse">
                <a:avLst/>
              </a:prstGeom>
              <a:solidFill>
                <a:srgbClr val="00CC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1900238"/>
            <a:ext cx="8896350" cy="2554287"/>
            <a:chOff x="0" y="219"/>
            <a:chExt cx="5604" cy="1609"/>
          </a:xfrm>
        </p:grpSpPr>
        <p:sp>
          <p:nvSpPr>
            <p:cNvPr id="10243" name="Text Box 3"/>
            <p:cNvSpPr txBox="1">
              <a:spLocks noChangeArrowheads="1"/>
            </p:cNvSpPr>
            <p:nvPr/>
          </p:nvSpPr>
          <p:spPr bwMode="auto">
            <a:xfrm>
              <a:off x="703" y="219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en-US" sz="2000"/>
                <a:t>如   </a:t>
              </a:r>
              <a:r>
                <a:rPr lang="en-US" altLang="zh-CN" sz="2000"/>
                <a:t>int</a:t>
              </a:r>
              <a:r>
                <a:rPr lang="zh-CN" altLang="en-US" sz="2000"/>
                <a:t>型数</a:t>
              </a:r>
              <a:r>
                <a:rPr lang="en-US" altLang="zh-CN" sz="2000"/>
                <a:t>10000</a:t>
              </a:r>
            </a:p>
          </p:txBody>
        </p:sp>
        <p:grpSp>
          <p:nvGrpSpPr>
            <p:cNvPr id="10244" name="Group 4"/>
            <p:cNvGrpSpPr>
              <a:grpSpLocks/>
            </p:cNvGrpSpPr>
            <p:nvPr/>
          </p:nvGrpSpPr>
          <p:grpSpPr bwMode="auto">
            <a:xfrm>
              <a:off x="0" y="234"/>
              <a:ext cx="5604" cy="1594"/>
              <a:chOff x="0" y="234"/>
              <a:chExt cx="5604" cy="1594"/>
            </a:xfrm>
          </p:grpSpPr>
          <p:grpSp>
            <p:nvGrpSpPr>
              <p:cNvPr id="10245" name="Group 5"/>
              <p:cNvGrpSpPr>
                <a:grpSpLocks/>
              </p:cNvGrpSpPr>
              <p:nvPr/>
            </p:nvGrpSpPr>
            <p:grpSpPr bwMode="auto">
              <a:xfrm>
                <a:off x="0" y="799"/>
                <a:ext cx="1855" cy="722"/>
                <a:chOff x="322" y="722"/>
                <a:chExt cx="1855" cy="722"/>
              </a:xfrm>
            </p:grpSpPr>
            <p:sp>
              <p:nvSpPr>
                <p:cNvPr id="10246" name="Rectangle 6"/>
                <p:cNvSpPr>
                  <a:spLocks noChangeArrowheads="1"/>
                </p:cNvSpPr>
                <p:nvPr/>
              </p:nvSpPr>
              <p:spPr bwMode="auto">
                <a:xfrm>
                  <a:off x="822" y="722"/>
                  <a:ext cx="1355" cy="2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zh-CN" sz="2000"/>
                    <a:t>0010011100010000</a:t>
                  </a: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auto">
                <a:xfrm>
                  <a:off x="1500" y="722"/>
                  <a:ext cx="0" cy="256"/>
                </a:xfrm>
                <a:prstGeom prst="line">
                  <a:avLst/>
                </a:prstGeom>
                <a:noFill/>
                <a:ln w="9525" cap="rnd">
                  <a:solidFill>
                    <a:schemeClr val="tx2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48" name="AutoShape 8"/>
                <p:cNvSpPr>
                  <a:spLocks noChangeArrowheads="1"/>
                </p:cNvSpPr>
                <p:nvPr/>
              </p:nvSpPr>
              <p:spPr bwMode="auto">
                <a:xfrm>
                  <a:off x="322" y="1133"/>
                  <a:ext cx="1067" cy="311"/>
                </a:xfrm>
                <a:prstGeom prst="wedgeEllipseCallout">
                  <a:avLst>
                    <a:gd name="adj1" fmla="val 60403"/>
                    <a:gd name="adj2" fmla="val -104986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CN" altLang="en-US" sz="2000"/>
                    <a:t>内存存储形式</a:t>
                  </a:r>
                </a:p>
              </p:txBody>
            </p:sp>
          </p:grpSp>
          <p:grpSp>
            <p:nvGrpSpPr>
              <p:cNvPr id="10249" name="Group 9"/>
              <p:cNvGrpSpPr>
                <a:grpSpLocks/>
              </p:cNvGrpSpPr>
              <p:nvPr/>
            </p:nvGrpSpPr>
            <p:grpSpPr bwMode="auto">
              <a:xfrm>
                <a:off x="2307" y="1029"/>
                <a:ext cx="1867" cy="799"/>
                <a:chOff x="2563" y="1074"/>
                <a:chExt cx="1867" cy="799"/>
              </a:xfrm>
            </p:grpSpPr>
            <p:sp>
              <p:nvSpPr>
                <p:cNvPr id="10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2563" y="1074"/>
                  <a:ext cx="1355" cy="2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zh-CN" sz="2000"/>
                    <a:t>0010011100010000</a:t>
                  </a: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auto">
                <a:xfrm>
                  <a:off x="3245" y="1078"/>
                  <a:ext cx="0" cy="255"/>
                </a:xfrm>
                <a:prstGeom prst="line">
                  <a:avLst/>
                </a:prstGeom>
                <a:noFill/>
                <a:ln w="9525" cap="rnd">
                  <a:solidFill>
                    <a:schemeClr val="tx2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52" name="AutoShape 12"/>
                <p:cNvSpPr>
                  <a:spLocks noChangeArrowheads="1"/>
                </p:cNvSpPr>
                <p:nvPr/>
              </p:nvSpPr>
              <p:spPr bwMode="auto">
                <a:xfrm>
                  <a:off x="3363" y="1562"/>
                  <a:ext cx="1067" cy="311"/>
                </a:xfrm>
                <a:prstGeom prst="wedgeEllipseCallout">
                  <a:avLst>
                    <a:gd name="adj1" fmla="val -62463"/>
                    <a:gd name="adj2" fmla="val -12620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CN" altLang="en-US" sz="2000"/>
                    <a:t>二进制形式</a:t>
                  </a:r>
                </a:p>
              </p:txBody>
            </p:sp>
          </p:grpSp>
          <p:grpSp>
            <p:nvGrpSpPr>
              <p:cNvPr id="10253" name="Group 13"/>
              <p:cNvGrpSpPr>
                <a:grpSpLocks/>
              </p:cNvGrpSpPr>
              <p:nvPr/>
            </p:nvGrpSpPr>
            <p:grpSpPr bwMode="auto">
              <a:xfrm>
                <a:off x="2315" y="234"/>
                <a:ext cx="3289" cy="607"/>
                <a:chOff x="2471" y="367"/>
                <a:chExt cx="3289" cy="607"/>
              </a:xfrm>
            </p:grpSpPr>
            <p:sp>
              <p:nvSpPr>
                <p:cNvPr id="10254" name="Rectangle 14"/>
                <p:cNvSpPr>
                  <a:spLocks noChangeArrowheads="1"/>
                </p:cNvSpPr>
                <p:nvPr/>
              </p:nvSpPr>
              <p:spPr bwMode="auto">
                <a:xfrm>
                  <a:off x="2471" y="708"/>
                  <a:ext cx="3289" cy="2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zh-CN" sz="2000"/>
                    <a:t>0011000100110000001100000011000000110000</a:t>
                  </a:r>
                </a:p>
              </p:txBody>
            </p:sp>
            <p:sp>
              <p:nvSpPr>
                <p:cNvPr id="10255" name="Line 15"/>
                <p:cNvSpPr>
                  <a:spLocks noChangeShapeType="1"/>
                </p:cNvSpPr>
                <p:nvPr/>
              </p:nvSpPr>
              <p:spPr bwMode="auto">
                <a:xfrm>
                  <a:off x="3154" y="711"/>
                  <a:ext cx="0" cy="256"/>
                </a:xfrm>
                <a:prstGeom prst="line">
                  <a:avLst/>
                </a:prstGeom>
                <a:noFill/>
                <a:ln w="9525" cap="rnd">
                  <a:solidFill>
                    <a:schemeClr val="tx2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auto">
                <a:xfrm>
                  <a:off x="3806" y="718"/>
                  <a:ext cx="0" cy="256"/>
                </a:xfrm>
                <a:prstGeom prst="line">
                  <a:avLst/>
                </a:prstGeom>
                <a:noFill/>
                <a:ln w="9525" cap="rnd">
                  <a:solidFill>
                    <a:schemeClr val="tx2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auto">
                <a:xfrm>
                  <a:off x="4450" y="707"/>
                  <a:ext cx="0" cy="256"/>
                </a:xfrm>
                <a:prstGeom prst="line">
                  <a:avLst/>
                </a:prstGeom>
                <a:noFill/>
                <a:ln w="9525" cap="rnd">
                  <a:solidFill>
                    <a:schemeClr val="tx2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auto">
                <a:xfrm>
                  <a:off x="5072" y="717"/>
                  <a:ext cx="0" cy="256"/>
                </a:xfrm>
                <a:prstGeom prst="line">
                  <a:avLst/>
                </a:prstGeom>
                <a:noFill/>
                <a:ln w="9525" cap="rnd">
                  <a:solidFill>
                    <a:schemeClr val="tx2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59" name="AutoShape 19"/>
                <p:cNvSpPr>
                  <a:spLocks noChangeArrowheads="1"/>
                </p:cNvSpPr>
                <p:nvPr/>
              </p:nvSpPr>
              <p:spPr bwMode="auto">
                <a:xfrm>
                  <a:off x="4312" y="367"/>
                  <a:ext cx="1222" cy="277"/>
                </a:xfrm>
                <a:prstGeom prst="wedgeEllipseCallout">
                  <a:avLst>
                    <a:gd name="adj1" fmla="val -64731"/>
                    <a:gd name="adj2" fmla="val 73468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/>
                    <a:t>ASCII</a:t>
                  </a:r>
                  <a:r>
                    <a:rPr lang="zh-CN" altLang="en-US" sz="2000"/>
                    <a:t>形式</a:t>
                  </a:r>
                </a:p>
              </p:txBody>
            </p:sp>
          </p:grpSp>
          <p:sp>
            <p:nvSpPr>
              <p:cNvPr id="10260" name="Line 20"/>
              <p:cNvSpPr>
                <a:spLocks noChangeShapeType="1"/>
              </p:cNvSpPr>
              <p:nvPr/>
            </p:nvSpPr>
            <p:spPr bwMode="auto">
              <a:xfrm flipV="1">
                <a:off x="1934" y="733"/>
                <a:ext cx="333" cy="20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1" name="Line 21"/>
              <p:cNvSpPr>
                <a:spLocks noChangeShapeType="1"/>
              </p:cNvSpPr>
              <p:nvPr/>
            </p:nvSpPr>
            <p:spPr bwMode="auto">
              <a:xfrm>
                <a:off x="1934" y="933"/>
                <a:ext cx="333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62" name="AutoShape 22"/>
          <p:cNvSpPr>
            <a:spLocks noChangeArrowheads="1"/>
          </p:cNvSpPr>
          <p:nvPr/>
        </p:nvSpPr>
        <p:spPr bwMode="auto">
          <a:xfrm>
            <a:off x="1809750" y="728663"/>
            <a:ext cx="5095875" cy="860425"/>
          </a:xfrm>
          <a:prstGeom prst="wedgeRectCallout">
            <a:avLst>
              <a:gd name="adj1" fmla="val 5231"/>
              <a:gd name="adj2" fmla="val 142991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latin typeface="隶书" pitchFamily="49" charset="-122"/>
                <a:ea typeface="隶书" pitchFamily="49" charset="-122"/>
              </a:rPr>
              <a:t>文本文件特点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:</a:t>
            </a:r>
          </a:p>
          <a:p>
            <a:r>
              <a:rPr lang="zh-CN" altLang="en-US">
                <a:latin typeface="隶书" pitchFamily="49" charset="-122"/>
                <a:ea typeface="隶书" pitchFamily="49" charset="-122"/>
              </a:rPr>
              <a:t>存储量大、速度慢、便于对字符操作</a:t>
            </a:r>
          </a:p>
        </p:txBody>
      </p:sp>
      <p:sp>
        <p:nvSpPr>
          <p:cNvPr id="10263" name="AutoShape 23"/>
          <p:cNvSpPr>
            <a:spLocks noChangeArrowheads="1"/>
          </p:cNvSpPr>
          <p:nvPr/>
        </p:nvSpPr>
        <p:spPr bwMode="auto">
          <a:xfrm>
            <a:off x="1066800" y="4691063"/>
            <a:ext cx="5400675" cy="860425"/>
          </a:xfrm>
          <a:prstGeom prst="wedgeRectCallout">
            <a:avLst>
              <a:gd name="adj1" fmla="val 13083"/>
              <a:gd name="adj2" fmla="val -151477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latin typeface="隶书" pitchFamily="49" charset="-122"/>
                <a:ea typeface="隶书" pitchFamily="49" charset="-122"/>
              </a:rPr>
              <a:t>二进制文件特点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:</a:t>
            </a:r>
          </a:p>
          <a:p>
            <a:r>
              <a:rPr lang="zh-CN" altLang="en-US">
                <a:latin typeface="隶书" pitchFamily="49" charset="-122"/>
                <a:ea typeface="隶书" pitchFamily="49" charset="-122"/>
              </a:rPr>
              <a:t>存储量小、速度快、便于存放中间结果</a:t>
            </a:r>
          </a:p>
        </p:txBody>
      </p:sp>
      <p:sp>
        <p:nvSpPr>
          <p:cNvPr id="10266" name="Rectangle 26"/>
          <p:cNvSpPr>
            <a:spLocks noGrp="1" noChangeArrowheads="1"/>
          </p:cNvSpPr>
          <p:nvPr>
            <p:ph type="title"/>
          </p:nvPr>
        </p:nvSpPr>
        <p:spPr>
          <a:xfrm>
            <a:off x="0" y="200025"/>
            <a:ext cx="2771775" cy="641350"/>
          </a:xfrm>
        </p:spPr>
        <p:txBody>
          <a:bodyPr/>
          <a:lstStyle/>
          <a:p>
            <a:r>
              <a:rPr lang="zh-CN" altLang="en-US" sz="3600"/>
              <a:t>文件特点：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animBg="1" autoUpdateAnimBg="0"/>
      <p:bldP spid="1026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71605"/>
            <a:ext cx="7772400" cy="4876800"/>
          </a:xfrm>
        </p:spPr>
        <p:txBody>
          <a:bodyPr/>
          <a:lstStyle/>
          <a:p>
            <a:pPr lvl="2"/>
            <a:r>
              <a:rPr lang="zh-CN" altLang="en-US" dirty="0"/>
              <a:t>函数原型：   </a:t>
            </a:r>
            <a:r>
              <a:rPr lang="en-US" altLang="zh-CN" dirty="0">
                <a:solidFill>
                  <a:schemeClr val="tx2"/>
                </a:solidFill>
              </a:rPr>
              <a:t>void  </a:t>
            </a:r>
            <a:r>
              <a:rPr lang="en-US" altLang="zh-CN" dirty="0" err="1">
                <a:solidFill>
                  <a:schemeClr val="tx2"/>
                </a:solidFill>
              </a:rPr>
              <a:t>clearerr</a:t>
            </a:r>
            <a:r>
              <a:rPr lang="en-US" altLang="zh-CN" dirty="0">
                <a:solidFill>
                  <a:schemeClr val="tx2"/>
                </a:solidFill>
              </a:rPr>
              <a:t>(FILE  *</a:t>
            </a:r>
            <a:r>
              <a:rPr lang="en-US" altLang="zh-CN" dirty="0" err="1">
                <a:solidFill>
                  <a:schemeClr val="tx2"/>
                </a:solidFill>
              </a:rPr>
              <a:t>fp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en-US" altLang="zh-CN" dirty="0"/>
          </a:p>
          <a:p>
            <a:pPr lvl="2"/>
            <a:r>
              <a:rPr lang="zh-CN" altLang="en-US" dirty="0"/>
              <a:t>功能：使文件错误标志置为</a:t>
            </a:r>
            <a:r>
              <a:rPr lang="en-US" altLang="zh-CN" dirty="0"/>
              <a:t>0</a:t>
            </a:r>
          </a:p>
          <a:p>
            <a:pPr lvl="2"/>
            <a:r>
              <a:rPr lang="zh-CN" altLang="en-US" dirty="0"/>
              <a:t>返值：无</a:t>
            </a:r>
          </a:p>
          <a:p>
            <a:pPr lvl="2"/>
            <a:r>
              <a:rPr lang="zh-CN" altLang="en-US" dirty="0"/>
              <a:t>说明：出错后，错误标志一直保留，直到对同一文件调</a:t>
            </a:r>
            <a:r>
              <a:rPr lang="en-US" altLang="zh-CN" dirty="0" err="1"/>
              <a:t>clearerr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/>
              <a:t>rewind</a:t>
            </a:r>
            <a:r>
              <a:rPr lang="zh-CN" altLang="en-US" dirty="0"/>
              <a:t>或任何其它一个输入输出函数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title"/>
          </p:nvPr>
        </p:nvSpPr>
        <p:spPr>
          <a:xfrm>
            <a:off x="668337" y="511175"/>
            <a:ext cx="7679795" cy="1190625"/>
          </a:xfrm>
        </p:spPr>
        <p:txBody>
          <a:bodyPr/>
          <a:lstStyle/>
          <a:p>
            <a:r>
              <a:rPr lang="en-US" altLang="zh-CN" sz="3600" dirty="0" err="1"/>
              <a:t>clearerr</a:t>
            </a:r>
            <a:r>
              <a:rPr lang="zh-CN" altLang="en-US" sz="3600" dirty="0"/>
              <a:t>函数</a:t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260506" y="1146704"/>
            <a:ext cx="6308725" cy="5241925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0" hangingPunct="0"/>
            <a:r>
              <a:rPr lang="en-US" altLang="zh-CN" dirty="0" err="1"/>
              <a:t>int</a:t>
            </a:r>
            <a:r>
              <a:rPr lang="en-US" altLang="zh-CN" dirty="0"/>
              <a:t>  main(void)</a:t>
            </a:r>
          </a:p>
          <a:p>
            <a:pPr eaLnBrk="0" hangingPunct="0"/>
            <a:r>
              <a:rPr lang="en-US" altLang="zh-CN" dirty="0"/>
              <a:t>{    FILE *stream;</a:t>
            </a:r>
          </a:p>
          <a:p>
            <a:pPr eaLnBrk="0" hangingPunct="0"/>
            <a:r>
              <a:rPr lang="en-US" altLang="zh-CN" dirty="0"/>
              <a:t>    stream = </a:t>
            </a:r>
            <a:r>
              <a:rPr lang="en-US" altLang="zh-CN" dirty="0" err="1">
                <a:solidFill>
                  <a:srgbClr val="0000FF"/>
                </a:solidFill>
              </a:rPr>
              <a:t>fopen</a:t>
            </a:r>
            <a:r>
              <a:rPr lang="en-US" altLang="zh-CN" dirty="0">
                <a:solidFill>
                  <a:srgbClr val="0000FF"/>
                </a:solidFill>
              </a:rPr>
              <a:t>("DUMMY.FIL", "w");</a:t>
            </a:r>
            <a:endParaRPr lang="en-US" altLang="zh-CN" dirty="0"/>
          </a:p>
          <a:p>
            <a:pPr eaLnBrk="0" hangingPunct="0"/>
            <a:r>
              <a:rPr lang="en-US" altLang="zh-CN" dirty="0"/>
              <a:t>   </a:t>
            </a:r>
            <a:r>
              <a:rPr lang="en-US" altLang="zh-CN" dirty="0" err="1"/>
              <a:t>getc</a:t>
            </a:r>
            <a:r>
              <a:rPr lang="en-US" altLang="zh-CN" dirty="0"/>
              <a:t>(stream);</a:t>
            </a:r>
          </a:p>
          <a:p>
            <a:pPr eaLnBrk="0" hangingPunct="0"/>
            <a:r>
              <a:rPr lang="en-US" altLang="zh-CN" dirty="0"/>
              <a:t>   if (</a:t>
            </a:r>
            <a:r>
              <a:rPr lang="en-US" altLang="zh-CN" dirty="0" err="1">
                <a:solidFill>
                  <a:srgbClr val="FF0000"/>
                </a:solidFill>
              </a:rPr>
              <a:t>ferror</a:t>
            </a:r>
            <a:r>
              <a:rPr lang="en-US" altLang="zh-CN" dirty="0">
                <a:solidFill>
                  <a:srgbClr val="FF0000"/>
                </a:solidFill>
              </a:rPr>
              <a:t>(stream</a:t>
            </a:r>
            <a:r>
              <a:rPr lang="en-US" altLang="zh-CN" dirty="0"/>
              <a:t>))</a:t>
            </a:r>
          </a:p>
          <a:p>
            <a:pPr eaLnBrk="0" hangingPunct="0"/>
            <a:r>
              <a:rPr lang="en-US" altLang="zh-CN" dirty="0"/>
              <a:t>   {  </a:t>
            </a:r>
            <a:r>
              <a:rPr lang="en-US" altLang="zh-CN" dirty="0" err="1"/>
              <a:t>printf</a:t>
            </a:r>
            <a:r>
              <a:rPr lang="en-US" altLang="zh-CN" dirty="0"/>
              <a:t>("Error reading from DUMMY.FIL\n");</a:t>
            </a:r>
          </a:p>
          <a:p>
            <a:pPr eaLnBrk="0" hangingPunct="0"/>
            <a:r>
              <a:rPr lang="en-US" altLang="zh-CN" dirty="0"/>
              <a:t>      </a:t>
            </a:r>
            <a:r>
              <a:rPr lang="en-US" altLang="zh-CN" dirty="0" err="1"/>
              <a:t>clearerr</a:t>
            </a:r>
            <a:r>
              <a:rPr lang="en-US" altLang="zh-CN" dirty="0"/>
              <a:t>(stream);</a:t>
            </a:r>
          </a:p>
          <a:p>
            <a:pPr eaLnBrk="0" hangingPunct="0"/>
            <a:r>
              <a:rPr lang="en-US" altLang="zh-CN" dirty="0"/>
              <a:t>   }</a:t>
            </a:r>
          </a:p>
          <a:p>
            <a:pPr eaLnBrk="0" hangingPunct="0"/>
            <a:r>
              <a:rPr lang="en-US" altLang="zh-CN" dirty="0"/>
              <a:t>   if</a:t>
            </a:r>
            <a:r>
              <a:rPr lang="en-US" altLang="zh-CN" dirty="0">
                <a:solidFill>
                  <a:srgbClr val="FF0000"/>
                </a:solidFill>
              </a:rPr>
              <a:t>(!</a:t>
            </a:r>
            <a:r>
              <a:rPr lang="en-US" altLang="zh-CN" dirty="0" err="1">
                <a:solidFill>
                  <a:srgbClr val="FF0000"/>
                </a:solidFill>
              </a:rPr>
              <a:t>ferror</a:t>
            </a:r>
            <a:r>
              <a:rPr lang="en-US" altLang="zh-CN" dirty="0">
                <a:solidFill>
                  <a:srgbClr val="FF0000"/>
                </a:solidFill>
              </a:rPr>
              <a:t>(stream</a:t>
            </a:r>
            <a:r>
              <a:rPr lang="en-US" altLang="zh-CN" dirty="0"/>
              <a:t>))</a:t>
            </a:r>
          </a:p>
          <a:p>
            <a:pPr eaLnBrk="0" hangingPunct="0"/>
            <a:r>
              <a:rPr lang="en-US" altLang="zh-CN" dirty="0"/>
              <a:t>       </a:t>
            </a:r>
            <a:r>
              <a:rPr lang="en-US" altLang="zh-CN" dirty="0" err="1"/>
              <a:t>printf</a:t>
            </a:r>
            <a:r>
              <a:rPr lang="en-US" altLang="zh-CN" dirty="0"/>
              <a:t>("Error indicator cleared!");</a:t>
            </a:r>
          </a:p>
          <a:p>
            <a:pPr eaLnBrk="0" hangingPunct="0"/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0000FF"/>
                </a:solidFill>
              </a:rPr>
              <a:t>fclose</a:t>
            </a:r>
            <a:r>
              <a:rPr lang="en-US" altLang="zh-CN" dirty="0">
                <a:solidFill>
                  <a:srgbClr val="0000FF"/>
                </a:solidFill>
              </a:rPr>
              <a:t>(stream);</a:t>
            </a:r>
            <a:endParaRPr lang="en-US" altLang="zh-CN" dirty="0"/>
          </a:p>
          <a:p>
            <a:pPr eaLnBrk="0" hangingPunct="0"/>
            <a:r>
              <a:rPr lang="en-US" altLang="zh-CN" dirty="0"/>
              <a:t>   return 0;</a:t>
            </a:r>
          </a:p>
          <a:p>
            <a:pPr eaLnBrk="0" hangingPunct="0"/>
            <a:r>
              <a:rPr lang="en-US" altLang="zh-CN" dirty="0"/>
              <a:t>}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title"/>
          </p:nvPr>
        </p:nvSpPr>
        <p:spPr>
          <a:xfrm>
            <a:off x="-8982" y="122935"/>
            <a:ext cx="8475662" cy="646331"/>
          </a:xfrm>
        </p:spPr>
        <p:txBody>
          <a:bodyPr/>
          <a:lstStyle/>
          <a:p>
            <a:r>
              <a:rPr lang="zh-CN" altLang="en-US" sz="3600" dirty="0" smtClean="0"/>
              <a:t>例   </a:t>
            </a:r>
            <a:r>
              <a:rPr lang="en-US" altLang="zh-CN" sz="3600" dirty="0" err="1" smtClean="0"/>
              <a:t>ferror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与</a:t>
            </a:r>
            <a:r>
              <a:rPr lang="en-US" altLang="zh-CN" sz="3600" dirty="0" err="1" smtClean="0"/>
              <a:t>clearerr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举例</a:t>
            </a:r>
            <a:endParaRPr lang="zh-CN" altLang="en-US" sz="3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44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4325" y="341313"/>
            <a:ext cx="8548688" cy="199707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缓冲文件系统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6600"/>
                </a:solidFill>
              </a:rPr>
              <a:t>高级</a:t>
            </a:r>
            <a:r>
              <a:rPr lang="zh-CN" altLang="en-US" dirty="0"/>
              <a:t>文件系统，系统自动为正在使用的文件开辟内存缓冲区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非缓冲文件系统</a:t>
            </a:r>
            <a:r>
              <a:rPr lang="zh-CN" altLang="en-US" dirty="0"/>
              <a:t>：低级文件系统，由用户在程序中为每个文件设定缓冲区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358775" y="2819400"/>
            <a:ext cx="8361363" cy="2743200"/>
            <a:chOff x="298" y="288"/>
            <a:chExt cx="5267" cy="1728"/>
          </a:xfrm>
        </p:grpSpPr>
        <p:grpSp>
          <p:nvGrpSpPr>
            <p:cNvPr id="11268" name="Group 4"/>
            <p:cNvGrpSpPr>
              <a:grpSpLocks/>
            </p:cNvGrpSpPr>
            <p:nvPr/>
          </p:nvGrpSpPr>
          <p:grpSpPr bwMode="auto">
            <a:xfrm>
              <a:off x="1689" y="288"/>
              <a:ext cx="3876" cy="1728"/>
              <a:chOff x="1728" y="1344"/>
              <a:chExt cx="3876" cy="1728"/>
            </a:xfrm>
          </p:grpSpPr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2400" cy="17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67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1" name="Line 7"/>
              <p:cNvSpPr>
                <a:spLocks noChangeShapeType="1"/>
              </p:cNvSpPr>
              <p:nvPr/>
            </p:nvSpPr>
            <p:spPr bwMode="auto">
              <a:xfrm>
                <a:off x="2304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2" name="Line 8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1008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1008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5" name="Oval 11"/>
              <p:cNvSpPr>
                <a:spLocks noChangeArrowheads="1"/>
              </p:cNvSpPr>
              <p:nvPr/>
            </p:nvSpPr>
            <p:spPr bwMode="auto">
              <a:xfrm>
                <a:off x="4848" y="1968"/>
                <a:ext cx="720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Text Box 12"/>
              <p:cNvSpPr txBox="1">
                <a:spLocks noChangeArrowheads="1"/>
              </p:cNvSpPr>
              <p:nvPr/>
            </p:nvSpPr>
            <p:spPr bwMode="auto">
              <a:xfrm>
                <a:off x="4848" y="1680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磁盘文件</a:t>
                </a:r>
              </a:p>
            </p:txBody>
          </p:sp>
          <p:sp>
            <p:nvSpPr>
              <p:cNvPr id="11277" name="Text Box 13"/>
              <p:cNvSpPr txBox="1">
                <a:spLocks noChangeArrowheads="1"/>
              </p:cNvSpPr>
              <p:nvPr/>
            </p:nvSpPr>
            <p:spPr bwMode="auto">
              <a:xfrm>
                <a:off x="2832" y="2736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输出文件缓冲区</a:t>
                </a:r>
              </a:p>
            </p:txBody>
          </p:sp>
          <p:sp>
            <p:nvSpPr>
              <p:cNvPr id="11278" name="Text Box 14"/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输入文件缓冲区</a:t>
                </a:r>
              </a:p>
            </p:txBody>
          </p:sp>
          <p:sp>
            <p:nvSpPr>
              <p:cNvPr id="11279" name="Text Box 15"/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程序数据区</a:t>
                </a:r>
              </a:p>
            </p:txBody>
          </p:sp>
          <p:sp>
            <p:nvSpPr>
              <p:cNvPr id="11280" name="Text Box 16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a</a:t>
                </a:r>
              </a:p>
            </p:txBody>
          </p:sp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 flipH="1">
                <a:off x="2640" y="182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>
                <a:off x="2640" y="2256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19"/>
              <p:cNvSpPr>
                <a:spLocks noChangeShapeType="1"/>
              </p:cNvSpPr>
              <p:nvPr/>
            </p:nvSpPr>
            <p:spPr bwMode="auto">
              <a:xfrm flipH="1" flipV="1">
                <a:off x="3984" y="1776"/>
                <a:ext cx="91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20"/>
              <p:cNvSpPr>
                <a:spLocks noChangeShapeType="1"/>
              </p:cNvSpPr>
              <p:nvPr/>
            </p:nvSpPr>
            <p:spPr bwMode="auto">
              <a:xfrm flipV="1">
                <a:off x="3984" y="2400"/>
                <a:ext cx="86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298" y="617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缓冲文件系统：</a:t>
              </a:r>
            </a:p>
          </p:txBody>
        </p:sp>
      </p:grpSp>
      <p:grpSp>
        <p:nvGrpSpPr>
          <p:cNvPr id="11286" name="Group 22"/>
          <p:cNvGrpSpPr>
            <a:grpSpLocks/>
          </p:cNvGrpSpPr>
          <p:nvPr/>
        </p:nvGrpSpPr>
        <p:grpSpPr bwMode="auto">
          <a:xfrm>
            <a:off x="382588" y="2598738"/>
            <a:ext cx="7783512" cy="3051175"/>
            <a:chOff x="265" y="2153"/>
            <a:chExt cx="4903" cy="1922"/>
          </a:xfrm>
        </p:grpSpPr>
        <p:grpSp>
          <p:nvGrpSpPr>
            <p:cNvPr id="11287" name="Group 23"/>
            <p:cNvGrpSpPr>
              <a:grpSpLocks/>
            </p:cNvGrpSpPr>
            <p:nvPr/>
          </p:nvGrpSpPr>
          <p:grpSpPr bwMode="auto">
            <a:xfrm>
              <a:off x="2096" y="2153"/>
              <a:ext cx="3072" cy="1922"/>
              <a:chOff x="1392" y="910"/>
              <a:chExt cx="3072" cy="1922"/>
            </a:xfrm>
          </p:grpSpPr>
          <p:sp>
            <p:nvSpPr>
              <p:cNvPr id="11288" name="Rectangle 24"/>
              <p:cNvSpPr>
                <a:spLocks noChangeArrowheads="1"/>
              </p:cNvSpPr>
              <p:nvPr/>
            </p:nvSpPr>
            <p:spPr bwMode="auto">
              <a:xfrm>
                <a:off x="1392" y="1200"/>
                <a:ext cx="1200" cy="16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Oval 25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960" cy="7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Rectangle 26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960" cy="240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1" name="Text Box 27"/>
              <p:cNvSpPr txBox="1">
                <a:spLocks noChangeArrowheads="1"/>
              </p:cNvSpPr>
              <p:nvPr/>
            </p:nvSpPr>
            <p:spPr bwMode="auto">
              <a:xfrm>
                <a:off x="1680" y="2448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缓冲区</a:t>
                </a:r>
              </a:p>
            </p:txBody>
          </p:sp>
          <p:sp>
            <p:nvSpPr>
              <p:cNvPr id="11292" name="Line 28"/>
              <p:cNvSpPr>
                <a:spLocks noChangeShapeType="1"/>
              </p:cNvSpPr>
              <p:nvPr/>
            </p:nvSpPr>
            <p:spPr bwMode="auto">
              <a:xfrm>
                <a:off x="1392" y="168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Text Box 29"/>
              <p:cNvSpPr txBox="1">
                <a:spLocks noChangeArrowheads="1"/>
              </p:cNvSpPr>
              <p:nvPr/>
            </p:nvSpPr>
            <p:spPr bwMode="auto">
              <a:xfrm>
                <a:off x="1680" y="134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指令区</a:t>
                </a:r>
              </a:p>
            </p:txBody>
          </p:sp>
          <p:sp>
            <p:nvSpPr>
              <p:cNvPr id="11294" name="Text Box 30"/>
              <p:cNvSpPr txBox="1">
                <a:spLocks noChangeArrowheads="1"/>
              </p:cNvSpPr>
              <p:nvPr/>
            </p:nvSpPr>
            <p:spPr bwMode="auto">
              <a:xfrm>
                <a:off x="1766" y="91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程序</a:t>
                </a:r>
              </a:p>
            </p:txBody>
          </p:sp>
          <p:sp>
            <p:nvSpPr>
              <p:cNvPr id="11295" name="Text Box 31"/>
              <p:cNvSpPr txBox="1">
                <a:spLocks noChangeArrowheads="1"/>
              </p:cNvSpPr>
              <p:nvPr/>
            </p:nvSpPr>
            <p:spPr bwMode="auto">
              <a:xfrm>
                <a:off x="1574" y="1774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用户数据区</a:t>
                </a:r>
              </a:p>
            </p:txBody>
          </p:sp>
          <p:sp>
            <p:nvSpPr>
              <p:cNvPr id="11296" name="Text Box 32"/>
              <p:cNvSpPr txBox="1">
                <a:spLocks noChangeArrowheads="1"/>
              </p:cNvSpPr>
              <p:nvPr/>
            </p:nvSpPr>
            <p:spPr bwMode="auto">
              <a:xfrm>
                <a:off x="3830" y="191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磁盘</a:t>
                </a:r>
              </a:p>
            </p:txBody>
          </p:sp>
          <p:sp>
            <p:nvSpPr>
              <p:cNvPr id="11297" name="AutoShape 33"/>
              <p:cNvSpPr>
                <a:spLocks noChangeArrowheads="1"/>
              </p:cNvSpPr>
              <p:nvPr/>
            </p:nvSpPr>
            <p:spPr bwMode="auto">
              <a:xfrm rot="-1162665">
                <a:off x="2450" y="2352"/>
                <a:ext cx="1190" cy="97"/>
              </a:xfrm>
              <a:prstGeom prst="leftRightArrow">
                <a:avLst>
                  <a:gd name="adj1" fmla="val 50000"/>
                  <a:gd name="adj2" fmla="val 24536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265" y="2950"/>
              <a:ext cx="1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非缓冲文件系统：</a:t>
              </a:r>
            </a:p>
          </p:txBody>
        </p:sp>
      </p:grpSp>
      <p:sp>
        <p:nvSpPr>
          <p:cNvPr id="11301" name="Rectangle 37"/>
          <p:cNvSpPr>
            <a:spLocks noGrp="1" noChangeArrowheads="1"/>
          </p:cNvSpPr>
          <p:nvPr>
            <p:ph type="title"/>
          </p:nvPr>
        </p:nvSpPr>
        <p:spPr>
          <a:xfrm>
            <a:off x="685800" y="349250"/>
            <a:ext cx="3124200" cy="579438"/>
          </a:xfrm>
        </p:spPr>
        <p:txBody>
          <a:bodyPr/>
          <a:lstStyle/>
          <a:p>
            <a:r>
              <a:rPr lang="zh-CN" altLang="en-US" sz="3200"/>
              <a:t>文件处理方法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bldLvl="5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376238"/>
            <a:ext cx="8478838" cy="270827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文件结构体</a:t>
            </a:r>
            <a:r>
              <a:rPr lang="en-US" altLang="zh-CN"/>
              <a:t>FILE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 </a:t>
            </a:r>
            <a:r>
              <a:rPr lang="zh-CN" altLang="en-US"/>
              <a:t>缓冲文件系统为每个正使用的文件在内存开辟文件信息区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文件信息用系统定义的名为</a:t>
            </a:r>
            <a:r>
              <a:rPr lang="en-US" altLang="zh-CN"/>
              <a:t>FILE</a:t>
            </a:r>
            <a:r>
              <a:rPr lang="zh-CN" altLang="en-US"/>
              <a:t>的结构体描述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FILE</a:t>
            </a:r>
            <a:r>
              <a:rPr lang="zh-CN" altLang="en-US"/>
              <a:t>定义在</a:t>
            </a:r>
            <a:r>
              <a:rPr lang="en-US" altLang="zh-CN"/>
              <a:t>stdio.h</a:t>
            </a:r>
            <a:r>
              <a:rPr lang="zh-CN" altLang="en-US"/>
              <a:t>中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17688" y="3248025"/>
            <a:ext cx="5526087" cy="26860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/>
              <a:t>typedef   struct</a:t>
            </a:r>
          </a:p>
          <a:p>
            <a:pPr eaLnBrk="0" hangingPunct="0"/>
            <a:r>
              <a:rPr lang="en-US" altLang="zh-CN"/>
              <a:t>{   int   _fd;         </a:t>
            </a:r>
            <a:r>
              <a:rPr lang="en-US" altLang="zh-CN">
                <a:solidFill>
                  <a:schemeClr val="tx2"/>
                </a:solidFill>
              </a:rPr>
              <a:t>//</a:t>
            </a:r>
            <a:r>
              <a:rPr lang="zh-CN" altLang="en-US">
                <a:solidFill>
                  <a:schemeClr val="tx2"/>
                </a:solidFill>
              </a:rPr>
              <a:t>文件号</a:t>
            </a:r>
          </a:p>
          <a:p>
            <a:pPr eaLnBrk="0" hangingPunct="0"/>
            <a:r>
              <a:rPr lang="zh-CN" altLang="en-US"/>
              <a:t>     </a:t>
            </a:r>
            <a:r>
              <a:rPr lang="en-US" altLang="zh-CN"/>
              <a:t>int   _cleft;     </a:t>
            </a:r>
            <a:r>
              <a:rPr lang="en-US" altLang="zh-CN">
                <a:solidFill>
                  <a:schemeClr val="tx2"/>
                </a:solidFill>
              </a:rPr>
              <a:t>//</a:t>
            </a:r>
            <a:r>
              <a:rPr lang="zh-CN" altLang="en-US">
                <a:solidFill>
                  <a:schemeClr val="tx2"/>
                </a:solidFill>
              </a:rPr>
              <a:t>缓冲区中剩下的字符数</a:t>
            </a:r>
            <a:endParaRPr lang="zh-CN" altLang="en-US"/>
          </a:p>
          <a:p>
            <a:pPr eaLnBrk="0" hangingPunct="0"/>
            <a:r>
              <a:rPr lang="zh-CN" altLang="en-US"/>
              <a:t>     </a:t>
            </a:r>
            <a:r>
              <a:rPr lang="en-US" altLang="zh-CN"/>
              <a:t>int   _mode;   </a:t>
            </a:r>
            <a:r>
              <a:rPr lang="en-US" altLang="zh-CN">
                <a:solidFill>
                  <a:schemeClr val="tx2"/>
                </a:solidFill>
              </a:rPr>
              <a:t>//</a:t>
            </a:r>
            <a:r>
              <a:rPr lang="zh-CN" altLang="en-US">
                <a:solidFill>
                  <a:schemeClr val="tx2"/>
                </a:solidFill>
              </a:rPr>
              <a:t>文件操作方式</a:t>
            </a:r>
            <a:endParaRPr lang="zh-CN" altLang="en-US"/>
          </a:p>
          <a:p>
            <a:pPr eaLnBrk="0" hangingPunct="0"/>
            <a:r>
              <a:rPr lang="zh-CN" altLang="en-US"/>
              <a:t>     </a:t>
            </a:r>
            <a:r>
              <a:rPr lang="en-US" altLang="zh-CN"/>
              <a:t>char  *_next;  </a:t>
            </a:r>
            <a:r>
              <a:rPr lang="en-US" altLang="zh-CN">
                <a:solidFill>
                  <a:schemeClr val="tx2"/>
                </a:solidFill>
              </a:rPr>
              <a:t>//</a:t>
            </a:r>
            <a:r>
              <a:rPr lang="zh-CN" altLang="en-US">
                <a:solidFill>
                  <a:schemeClr val="tx2"/>
                </a:solidFill>
              </a:rPr>
              <a:t>文件当前读写位置</a:t>
            </a:r>
            <a:endParaRPr lang="zh-CN" altLang="en-US"/>
          </a:p>
          <a:p>
            <a:pPr eaLnBrk="0" hangingPunct="0"/>
            <a:r>
              <a:rPr lang="zh-CN" altLang="en-US"/>
              <a:t>     </a:t>
            </a:r>
            <a:r>
              <a:rPr lang="en-US" altLang="zh-CN"/>
              <a:t>char  *_buff;  </a:t>
            </a:r>
            <a:r>
              <a:rPr lang="en-US" altLang="zh-CN">
                <a:solidFill>
                  <a:schemeClr val="tx2"/>
                </a:solidFill>
              </a:rPr>
              <a:t>//</a:t>
            </a:r>
            <a:r>
              <a:rPr lang="zh-CN" altLang="en-US">
                <a:solidFill>
                  <a:schemeClr val="tx2"/>
                </a:solidFill>
              </a:rPr>
              <a:t>文件缓冲区位置</a:t>
            </a:r>
            <a:endParaRPr lang="zh-CN" altLang="en-US"/>
          </a:p>
          <a:p>
            <a:pPr eaLnBrk="0" hangingPunct="0"/>
            <a:r>
              <a:rPr lang="en-US" altLang="zh-CN"/>
              <a:t>}FILE;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481013" y="366713"/>
            <a:ext cx="4562475" cy="641350"/>
          </a:xfrm>
        </p:spPr>
        <p:txBody>
          <a:bodyPr/>
          <a:lstStyle/>
          <a:p>
            <a:r>
              <a:rPr lang="en-US" altLang="zh-CN" sz="3600">
                <a:solidFill>
                  <a:srgbClr val="0000FF"/>
                </a:solidFill>
              </a:rPr>
              <a:t>10.2</a:t>
            </a:r>
            <a:r>
              <a:rPr lang="en-US" altLang="zh-CN" sz="3600"/>
              <a:t> </a:t>
            </a:r>
            <a:r>
              <a:rPr lang="zh-CN" altLang="en-US" sz="3600"/>
              <a:t>文件类型指针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bldLvl="4" autoUpdateAnimBg="0"/>
      <p:bldP spid="1229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9888" y="217488"/>
            <a:ext cx="8548687" cy="3148012"/>
          </a:xfrm>
        </p:spPr>
        <p:txBody>
          <a:bodyPr/>
          <a:lstStyle/>
          <a:p>
            <a:pPr lvl="1"/>
            <a:endParaRPr lang="en-US" altLang="zh-CN"/>
          </a:p>
          <a:p>
            <a:pPr lvl="2"/>
            <a:r>
              <a:rPr lang="zh-CN" altLang="en-US"/>
              <a:t>指针变量说明： </a:t>
            </a:r>
            <a:r>
              <a:rPr lang="en-US" altLang="zh-CN">
                <a:solidFill>
                  <a:schemeClr val="tx2"/>
                </a:solidFill>
              </a:rPr>
              <a:t>FILE   *fp;</a:t>
            </a:r>
          </a:p>
          <a:p>
            <a:pPr lvl="2"/>
            <a:r>
              <a:rPr lang="zh-CN" altLang="en-US"/>
              <a:t>用法：</a:t>
            </a:r>
          </a:p>
          <a:p>
            <a:pPr lvl="3"/>
            <a:r>
              <a:rPr lang="zh-CN" altLang="en-US">
                <a:solidFill>
                  <a:srgbClr val="0000FF"/>
                </a:solidFill>
              </a:rPr>
              <a:t>文件打开</a:t>
            </a:r>
            <a:r>
              <a:rPr lang="zh-CN" altLang="en-US"/>
              <a:t>时，系统</a:t>
            </a:r>
            <a:r>
              <a:rPr lang="zh-CN" altLang="en-US">
                <a:solidFill>
                  <a:srgbClr val="006600"/>
                </a:solidFill>
              </a:rPr>
              <a:t>自动</a:t>
            </a:r>
            <a:r>
              <a:rPr lang="zh-CN" altLang="en-US"/>
              <a:t>建立文件结构体，并把指向它的指针返回来，程序通过这个指针获得文件信息</a:t>
            </a:r>
            <a:r>
              <a:rPr lang="en-US" altLang="zh-CN"/>
              <a:t>,</a:t>
            </a:r>
            <a:r>
              <a:rPr lang="zh-CN" altLang="en-US"/>
              <a:t>访问文件</a:t>
            </a:r>
          </a:p>
          <a:p>
            <a:pPr lvl="3"/>
            <a:r>
              <a:rPr lang="zh-CN" altLang="en-US">
                <a:solidFill>
                  <a:srgbClr val="0000FF"/>
                </a:solidFill>
              </a:rPr>
              <a:t>文件关闭</a:t>
            </a:r>
            <a:r>
              <a:rPr lang="zh-CN" altLang="en-US"/>
              <a:t>后，它的文件结构体被释放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227263" y="2725738"/>
            <a:ext cx="4267200" cy="3636962"/>
            <a:chOff x="1056" y="912"/>
            <a:chExt cx="2688" cy="3024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1056" y="1008"/>
              <a:ext cx="816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2880" y="1008"/>
              <a:ext cx="816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2976" y="3168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1872" y="1152"/>
              <a:ext cx="1008" cy="144"/>
            </a:xfrm>
            <a:prstGeom prst="rightArrow">
              <a:avLst>
                <a:gd name="adj1" fmla="val 50000"/>
                <a:gd name="adj2" fmla="val 17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1872" y="2064"/>
              <a:ext cx="1008" cy="144"/>
            </a:xfrm>
            <a:prstGeom prst="leftArrow">
              <a:avLst>
                <a:gd name="adj1" fmla="val 50000"/>
                <a:gd name="adj2" fmla="val 17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1" name="AutoShape 9"/>
            <p:cNvSpPr>
              <a:spLocks noChangeArrowheads="1"/>
            </p:cNvSpPr>
            <p:nvPr/>
          </p:nvSpPr>
          <p:spPr bwMode="auto">
            <a:xfrm>
              <a:off x="3312" y="2448"/>
              <a:ext cx="144" cy="720"/>
            </a:xfrm>
            <a:prstGeom prst="upDownArrow">
              <a:avLst>
                <a:gd name="adj1" fmla="val 50000"/>
                <a:gd name="adj2" fmla="val 1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2016" y="912"/>
              <a:ext cx="5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文件名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1920" y="1249"/>
              <a:ext cx="756" cy="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/>
                <a:t>文件使用</a:t>
              </a:r>
            </a:p>
            <a:p>
              <a:pPr algn="ctr"/>
              <a:r>
                <a:rPr lang="zh-CN" altLang="en-US" sz="2000"/>
                <a:t>方式</a:t>
              </a: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872" y="2208"/>
              <a:ext cx="10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文件类型指针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152" y="1584"/>
              <a:ext cx="5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  <a:r>
                <a:rPr lang="zh-CN" altLang="en-US" sz="2000"/>
                <a:t>程序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2928" y="1487"/>
              <a:ext cx="7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操作系统</a:t>
              </a:r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3120" y="3408"/>
              <a:ext cx="4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磁盘</a:t>
              </a:r>
            </a:p>
          </p:txBody>
        </p:sp>
      </p:grpSp>
      <p:sp>
        <p:nvSpPr>
          <p:cNvPr id="13330" name="Rectangle 18"/>
          <p:cNvSpPr>
            <a:spLocks noGrp="1" noChangeArrowheads="1"/>
          </p:cNvSpPr>
          <p:nvPr>
            <p:ph type="title"/>
          </p:nvPr>
        </p:nvSpPr>
        <p:spPr>
          <a:xfrm>
            <a:off x="573088" y="207963"/>
            <a:ext cx="3087687" cy="641350"/>
          </a:xfrm>
        </p:spPr>
        <p:txBody>
          <a:bodyPr/>
          <a:lstStyle/>
          <a:p>
            <a:r>
              <a:rPr lang="zh-CN" altLang="en-US" sz="3600"/>
              <a:t>文件类型指针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03288"/>
            <a:ext cx="8566150" cy="40592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 typeface="Wingdings" pitchFamily="2" charset="2"/>
              <a:buChar char="&amp;"/>
            </a:pPr>
            <a:r>
              <a:rPr lang="en-US" altLang="zh-CN"/>
              <a:t>C</a:t>
            </a:r>
            <a:r>
              <a:rPr lang="zh-CN" altLang="en-US"/>
              <a:t>文件操作用</a:t>
            </a:r>
            <a:r>
              <a:rPr lang="zh-CN" altLang="en-US">
                <a:solidFill>
                  <a:srgbClr val="006600"/>
                </a:solidFill>
              </a:rPr>
              <a:t>库函数</a:t>
            </a:r>
            <a:r>
              <a:rPr lang="zh-CN" altLang="en-US"/>
              <a:t>实现</a:t>
            </a:r>
            <a:r>
              <a:rPr lang="en-US" altLang="zh-CN"/>
              <a:t>,</a:t>
            </a:r>
            <a:r>
              <a:rPr lang="zh-CN" altLang="en-US"/>
              <a:t>包含在</a:t>
            </a:r>
            <a:r>
              <a:rPr lang="en-US" altLang="zh-CN"/>
              <a:t>stdio.h</a:t>
            </a:r>
          </a:p>
          <a:p>
            <a:pPr lvl="1">
              <a:buFont typeface="Wingdings" pitchFamily="2" charset="2"/>
              <a:buChar char="&amp;"/>
            </a:pPr>
            <a:r>
              <a:rPr lang="zh-CN" altLang="en-US"/>
              <a:t>文件使用方式</a:t>
            </a:r>
            <a:r>
              <a:rPr lang="en-US" altLang="zh-CN"/>
              <a:t>:</a:t>
            </a:r>
            <a:r>
              <a:rPr lang="zh-CN" altLang="en-US">
                <a:solidFill>
                  <a:srgbClr val="3333FF"/>
                </a:solidFill>
              </a:rPr>
              <a:t>打开文件</a:t>
            </a:r>
            <a:r>
              <a:rPr lang="en-US" altLang="zh-CN">
                <a:solidFill>
                  <a:schemeClr val="tx2"/>
                </a:solidFill>
              </a:rPr>
              <a:t>--&gt;</a:t>
            </a:r>
            <a:r>
              <a:rPr lang="zh-CN" altLang="en-US">
                <a:solidFill>
                  <a:schemeClr val="tx2"/>
                </a:solidFill>
              </a:rPr>
              <a:t>文件读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写</a:t>
            </a:r>
            <a:r>
              <a:rPr lang="en-US" altLang="zh-CN">
                <a:solidFill>
                  <a:schemeClr val="tx2"/>
                </a:solidFill>
              </a:rPr>
              <a:t>--&gt;</a:t>
            </a:r>
            <a:r>
              <a:rPr lang="zh-CN" altLang="en-US">
                <a:solidFill>
                  <a:srgbClr val="006600"/>
                </a:solidFill>
              </a:rPr>
              <a:t>关闭文件</a:t>
            </a:r>
          </a:p>
          <a:p>
            <a:pPr lvl="1">
              <a:buFont typeface="Wingdings" pitchFamily="2" charset="2"/>
              <a:buChar char="&amp;"/>
            </a:pPr>
            <a:r>
              <a:rPr lang="zh-CN" altLang="en-US"/>
              <a:t>系统</a:t>
            </a:r>
            <a:r>
              <a:rPr lang="zh-CN" altLang="en-US">
                <a:solidFill>
                  <a:srgbClr val="006600"/>
                </a:solidFill>
              </a:rPr>
              <a:t>自动</a:t>
            </a:r>
            <a:r>
              <a:rPr lang="zh-CN" altLang="en-US"/>
              <a:t>打开和关闭三个</a:t>
            </a:r>
            <a:r>
              <a:rPr lang="zh-CN" altLang="en-US">
                <a:solidFill>
                  <a:srgbClr val="FF9900"/>
                </a:solidFill>
              </a:rPr>
              <a:t>标准文件</a:t>
            </a:r>
            <a:r>
              <a:rPr lang="zh-CN" altLang="en-US"/>
              <a:t>：</a:t>
            </a:r>
          </a:p>
          <a:p>
            <a:pPr lvl="2"/>
            <a:r>
              <a:rPr lang="zh-CN" altLang="en-US"/>
              <a:t>标准输入</a:t>
            </a:r>
            <a:r>
              <a:rPr lang="en-US" altLang="zh-CN"/>
              <a:t>------</a:t>
            </a:r>
            <a:r>
              <a:rPr lang="zh-CN" altLang="en-US"/>
              <a:t>键盘                </a:t>
            </a:r>
            <a:r>
              <a:rPr lang="en-US" altLang="zh-CN">
                <a:solidFill>
                  <a:srgbClr val="FF0000"/>
                </a:solidFill>
              </a:rPr>
              <a:t>stdin</a:t>
            </a:r>
            <a:endParaRPr lang="en-US" altLang="zh-CN"/>
          </a:p>
          <a:p>
            <a:pPr lvl="2"/>
            <a:r>
              <a:rPr lang="zh-CN" altLang="en-US"/>
              <a:t>标准输出</a:t>
            </a:r>
            <a:r>
              <a:rPr lang="en-US" altLang="zh-CN"/>
              <a:t>------</a:t>
            </a:r>
            <a:r>
              <a:rPr lang="zh-CN" altLang="en-US"/>
              <a:t>显示器            </a:t>
            </a:r>
            <a:r>
              <a:rPr lang="en-US" altLang="zh-CN">
                <a:solidFill>
                  <a:srgbClr val="FF0000"/>
                </a:solidFill>
              </a:rPr>
              <a:t>stdout</a:t>
            </a:r>
            <a:endParaRPr lang="en-US" altLang="zh-CN"/>
          </a:p>
          <a:p>
            <a:pPr lvl="2"/>
            <a:r>
              <a:rPr lang="zh-CN" altLang="en-US"/>
              <a:t>标准出错输出</a:t>
            </a:r>
            <a:r>
              <a:rPr lang="en-US" altLang="zh-CN"/>
              <a:t>-----</a:t>
            </a:r>
            <a:r>
              <a:rPr lang="zh-CN" altLang="en-US"/>
              <a:t>显示器     </a:t>
            </a:r>
            <a:r>
              <a:rPr lang="en-US" altLang="zh-CN">
                <a:solidFill>
                  <a:srgbClr val="FF0000"/>
                </a:solidFill>
              </a:rPr>
              <a:t>stderr</a:t>
            </a:r>
            <a:endParaRPr lang="en-US" altLang="zh-CN"/>
          </a:p>
          <a:p>
            <a:pPr lvl="1"/>
            <a:r>
              <a:rPr lang="zh-CN" altLang="en-US"/>
              <a:t>打开文件</a:t>
            </a:r>
            <a:r>
              <a:rPr lang="en-US" altLang="zh-CN"/>
              <a:t>fopen</a:t>
            </a:r>
          </a:p>
          <a:p>
            <a:pPr lvl="2"/>
            <a:r>
              <a:rPr lang="zh-CN" altLang="en-US"/>
              <a:t>函数原型： </a:t>
            </a:r>
            <a:r>
              <a:rPr lang="en-US" altLang="zh-CN">
                <a:solidFill>
                  <a:srgbClr val="FF0000"/>
                </a:solidFill>
              </a:rPr>
              <a:t>FILE    *</a:t>
            </a:r>
            <a:r>
              <a:rPr lang="en-US" altLang="zh-CN">
                <a:solidFill>
                  <a:srgbClr val="006600"/>
                </a:solidFill>
              </a:rPr>
              <a:t>fopen</a:t>
            </a:r>
            <a:r>
              <a:rPr lang="en-US" altLang="zh-CN">
                <a:solidFill>
                  <a:schemeClr val="tx2"/>
                </a:solidFill>
              </a:rPr>
              <a:t>(char  *</a:t>
            </a:r>
            <a:r>
              <a:rPr lang="en-US" altLang="zh-CN">
                <a:solidFill>
                  <a:srgbClr val="990033"/>
                </a:solidFill>
              </a:rPr>
              <a:t>name</a:t>
            </a:r>
            <a:r>
              <a:rPr lang="en-US" altLang="zh-CN">
                <a:solidFill>
                  <a:schemeClr val="tx2"/>
                </a:solidFill>
              </a:rPr>
              <a:t>,char *</a:t>
            </a:r>
            <a:r>
              <a:rPr lang="en-US" altLang="zh-CN">
                <a:solidFill>
                  <a:srgbClr val="FF9900"/>
                </a:solidFill>
              </a:rPr>
              <a:t>mode</a:t>
            </a:r>
            <a:r>
              <a:rPr lang="en-US" altLang="zh-CN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47650" y="4692650"/>
            <a:ext cx="7772400" cy="13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2" eaLnBrk="0" hangingPunct="0"/>
            <a:r>
              <a:rPr lang="zh-CN" altLang="en-US"/>
              <a:t>功能：按指定方式打开文件</a:t>
            </a:r>
          </a:p>
          <a:p>
            <a:pPr lvl="2" eaLnBrk="0" hangingPunct="0"/>
            <a:r>
              <a:rPr lang="zh-CN" altLang="en-US"/>
              <a:t>返值：正常打开，为指向文件结构体的指针；打开失败，为</a:t>
            </a:r>
            <a:r>
              <a:rPr lang="en-US" altLang="zh-CN"/>
              <a:t>NULL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4856163" y="4965700"/>
            <a:ext cx="2352675" cy="495300"/>
          </a:xfrm>
          <a:prstGeom prst="wedgeRectCallout">
            <a:avLst>
              <a:gd name="adj1" fmla="val -7079"/>
              <a:gd name="adj2" fmla="val -128782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要打开的文件名</a:t>
            </a:r>
            <a:endParaRPr lang="zh-CN" altLang="en-US">
              <a:solidFill>
                <a:schemeClr val="folHlink"/>
              </a:solidFill>
              <a:ea typeface="隶书" pitchFamily="49" charset="-122"/>
            </a:endParaRP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6705600" y="3581400"/>
            <a:ext cx="2047875" cy="495300"/>
          </a:xfrm>
          <a:prstGeom prst="wedgeRectCallout">
            <a:avLst>
              <a:gd name="adj1" fmla="val -15815"/>
              <a:gd name="adj2" fmla="val 100639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使用文件方式</a:t>
            </a:r>
            <a:endParaRPr lang="zh-CN" altLang="en-US">
              <a:solidFill>
                <a:srgbClr val="006600"/>
              </a:solidFill>
              <a:ea typeface="隶书" pitchFamily="49" charset="-122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120900" y="1071563"/>
            <a:ext cx="4508500" cy="2686050"/>
          </a:xfrm>
          <a:prstGeom prst="rect">
            <a:avLst/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例 文件打开与测试 </a:t>
            </a:r>
          </a:p>
          <a:p>
            <a:r>
              <a:rPr lang="zh-CN" altLang="en-US">
                <a:ea typeface="隶书" pitchFamily="49" charset="-122"/>
              </a:rPr>
              <a:t>     </a:t>
            </a:r>
            <a:r>
              <a:rPr lang="en-US" altLang="zh-CN">
                <a:ea typeface="隶书" pitchFamily="49" charset="-122"/>
              </a:rPr>
              <a:t>FILE   *fp;</a:t>
            </a:r>
          </a:p>
          <a:p>
            <a:r>
              <a:rPr lang="en-US" altLang="zh-CN">
                <a:ea typeface="隶书" pitchFamily="49" charset="-122"/>
              </a:rPr>
              <a:t>      fp=fopen(“aa.c”,“w”);</a:t>
            </a:r>
          </a:p>
          <a:p>
            <a:r>
              <a:rPr lang="en-US" altLang="zh-CN">
                <a:ea typeface="隶书" pitchFamily="49" charset="-122"/>
              </a:rPr>
              <a:t>      if(</a:t>
            </a:r>
            <a:r>
              <a:rPr lang="en-US" altLang="zh-CN">
                <a:solidFill>
                  <a:srgbClr val="006600"/>
                </a:solidFill>
                <a:ea typeface="隶书" pitchFamily="49" charset="-122"/>
              </a:rPr>
              <a:t>fp==</a:t>
            </a:r>
            <a:r>
              <a:rPr lang="en-US" altLang="zh-CN">
                <a:solidFill>
                  <a:srgbClr val="FF0000"/>
                </a:solidFill>
                <a:ea typeface="隶书" pitchFamily="49" charset="-122"/>
              </a:rPr>
              <a:t>NULL</a:t>
            </a:r>
            <a:r>
              <a:rPr lang="en-US" altLang="zh-CN">
                <a:ea typeface="隶书" pitchFamily="49" charset="-122"/>
              </a:rPr>
              <a:t>)</a:t>
            </a:r>
          </a:p>
          <a:p>
            <a:r>
              <a:rPr lang="en-US" altLang="zh-CN">
                <a:ea typeface="隶书" pitchFamily="49" charset="-122"/>
              </a:rPr>
              <a:t>     {     printf(“File open error!\n”);</a:t>
            </a:r>
          </a:p>
          <a:p>
            <a:r>
              <a:rPr lang="en-US" altLang="zh-CN">
                <a:ea typeface="隶书" pitchFamily="49" charset="-122"/>
              </a:rPr>
              <a:t>            </a:t>
            </a:r>
            <a:r>
              <a:rPr lang="en-US" altLang="zh-CN">
                <a:solidFill>
                  <a:srgbClr val="FF9900"/>
                </a:solidFill>
                <a:ea typeface="隶书" pitchFamily="49" charset="-122"/>
              </a:rPr>
              <a:t>exit(0);</a:t>
            </a:r>
            <a:endParaRPr lang="en-US" altLang="zh-CN">
              <a:ea typeface="隶书" pitchFamily="49" charset="-122"/>
            </a:endParaRPr>
          </a:p>
          <a:p>
            <a:r>
              <a:rPr lang="en-US" altLang="zh-CN">
                <a:ea typeface="隶书" pitchFamily="49" charset="-122"/>
              </a:rPr>
              <a:t>     }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465263" y="2578100"/>
            <a:ext cx="6373812" cy="860425"/>
          </a:xfrm>
          <a:prstGeom prst="rect">
            <a:avLst/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latin typeface="隶书" pitchFamily="49" charset="-122"/>
                <a:ea typeface="隶书" pitchFamily="49" charset="-122"/>
              </a:rPr>
              <a:t>例  </a:t>
            </a:r>
            <a:r>
              <a:rPr lang="en-US" altLang="zh-CN">
                <a:ea typeface="隶书" pitchFamily="49" charset="-122"/>
              </a:rPr>
              <a:t>FILE  *fp;</a:t>
            </a:r>
          </a:p>
          <a:p>
            <a:r>
              <a:rPr lang="en-US" altLang="zh-CN">
                <a:ea typeface="隶书" pitchFamily="49" charset="-122"/>
              </a:rPr>
              <a:t>        fp= fopen (“</a:t>
            </a:r>
            <a:r>
              <a:rPr lang="en-US" altLang="zh-CN">
                <a:solidFill>
                  <a:srgbClr val="FF0000"/>
                </a:solidFill>
                <a:ea typeface="隶书" pitchFamily="49" charset="-122"/>
              </a:rPr>
              <a:t>c:\\fengyi\\bkc\\test.dat</a:t>
            </a:r>
            <a:r>
              <a:rPr lang="en-US" altLang="zh-CN">
                <a:ea typeface="隶书" pitchFamily="49" charset="-122"/>
              </a:rPr>
              <a:t>”,”r”);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   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717675" y="2393950"/>
            <a:ext cx="5973763" cy="1225550"/>
          </a:xfrm>
          <a:prstGeom prst="rect">
            <a:avLst/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latin typeface="隶书" pitchFamily="49" charset="-122"/>
                <a:ea typeface="隶书" pitchFamily="49" charset="-122"/>
              </a:rPr>
              <a:t>例  </a:t>
            </a:r>
            <a:r>
              <a:rPr lang="en-US" altLang="zh-CN">
                <a:ea typeface="隶书" pitchFamily="49" charset="-122"/>
              </a:rPr>
              <a:t>FILE  *fp;</a:t>
            </a:r>
          </a:p>
          <a:p>
            <a:r>
              <a:rPr lang="en-US" altLang="zh-CN">
                <a:ea typeface="隶书" pitchFamily="49" charset="-122"/>
              </a:rPr>
              <a:t>        char  *filename=“</a:t>
            </a:r>
            <a:r>
              <a:rPr lang="en-US" altLang="zh-CN">
                <a:solidFill>
                  <a:srgbClr val="FF0000"/>
                </a:solidFill>
                <a:ea typeface="隶书" pitchFamily="49" charset="-122"/>
              </a:rPr>
              <a:t>c:\\fengyi\\bkc\\test.dat</a:t>
            </a:r>
            <a:r>
              <a:rPr lang="en-US" altLang="zh-CN">
                <a:ea typeface="隶书" pitchFamily="49" charset="-122"/>
              </a:rPr>
              <a:t>”</a:t>
            </a:r>
          </a:p>
          <a:p>
            <a:r>
              <a:rPr lang="en-US" altLang="zh-CN">
                <a:ea typeface="隶书" pitchFamily="49" charset="-122"/>
              </a:rPr>
              <a:t>        fp= fopen(filename,”r”);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   </a:t>
            </a:r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766763" y="882650"/>
            <a:ext cx="7720012" cy="3211513"/>
            <a:chOff x="422" y="198"/>
            <a:chExt cx="4863" cy="2023"/>
          </a:xfrm>
        </p:grpSpPr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422" y="211"/>
              <a:ext cx="4831" cy="20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 sz="2000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1716" y="198"/>
              <a:ext cx="0" cy="20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504" y="1332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000"/>
                <a:t>“r+/rb+” (</a:t>
              </a:r>
              <a:r>
                <a:rPr lang="zh-CN" altLang="en-US" sz="2000"/>
                <a:t>读写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565" y="1060"/>
              <a:ext cx="9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000"/>
                <a:t>“a/ab” (</a:t>
              </a:r>
              <a:r>
                <a:rPr lang="zh-CN" altLang="en-US" sz="2000"/>
                <a:t>追加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542" y="779"/>
              <a:ext cx="10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000"/>
                <a:t>“w/wb” (</a:t>
              </a:r>
              <a:r>
                <a:rPr lang="zh-CN" altLang="en-US" sz="2000"/>
                <a:t>只写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4355" name="Text Box 19"/>
            <p:cNvSpPr txBox="1">
              <a:spLocks noChangeArrowheads="1"/>
            </p:cNvSpPr>
            <p:nvPr/>
          </p:nvSpPr>
          <p:spPr bwMode="auto">
            <a:xfrm>
              <a:off x="574" y="508"/>
              <a:ext cx="9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000"/>
                <a:t>“r/rb” (</a:t>
              </a:r>
              <a:r>
                <a:rPr lang="zh-CN" altLang="en-US" sz="2000"/>
                <a:t>只读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472" y="1629"/>
              <a:ext cx="12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000"/>
                <a:t>“w+/wb+” (</a:t>
              </a:r>
              <a:r>
                <a:rPr lang="zh-CN" altLang="en-US" sz="2000"/>
                <a:t>读写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495" y="1936"/>
              <a:ext cx="11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000"/>
                <a:t>“a+/ab+” (</a:t>
              </a:r>
              <a:r>
                <a:rPr lang="zh-CN" altLang="en-US" sz="2000"/>
                <a:t>读写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2225" y="529"/>
              <a:ext cx="2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en-US" sz="2000"/>
                <a:t>为</a:t>
              </a:r>
              <a:r>
                <a:rPr lang="zh-CN" altLang="en-US" sz="2000">
                  <a:solidFill>
                    <a:srgbClr val="FF0000"/>
                  </a:solidFill>
                </a:rPr>
                <a:t>输入</a:t>
              </a:r>
              <a:r>
                <a:rPr lang="zh-CN" altLang="en-US" sz="2000"/>
                <a:t>打开一个文本</a:t>
              </a:r>
              <a:r>
                <a:rPr lang="en-US" altLang="zh-CN" sz="2000"/>
                <a:t>/</a:t>
              </a:r>
              <a:r>
                <a:rPr lang="zh-CN" altLang="en-US" sz="2000"/>
                <a:t>二进制文件</a:t>
              </a:r>
            </a:p>
          </p:txBody>
        </p: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2061" y="827"/>
              <a:ext cx="2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en-US" sz="2000"/>
                <a:t>为</a:t>
              </a:r>
              <a:r>
                <a:rPr lang="zh-CN" altLang="en-US" sz="2000">
                  <a:solidFill>
                    <a:srgbClr val="FF0000"/>
                  </a:solidFill>
                </a:rPr>
                <a:t>输出</a:t>
              </a:r>
              <a:r>
                <a:rPr lang="zh-CN" altLang="en-US" sz="2000"/>
                <a:t>打开或建立一个文本</a:t>
              </a:r>
              <a:r>
                <a:rPr lang="en-US" altLang="zh-CN" sz="2000"/>
                <a:t>/</a:t>
              </a:r>
              <a:r>
                <a:rPr lang="zh-CN" altLang="en-US" sz="2000"/>
                <a:t>二进制文件</a:t>
              </a:r>
            </a:p>
          </p:txBody>
        </p:sp>
        <p:sp>
          <p:nvSpPr>
            <p:cNvPr id="14360" name="Text Box 24"/>
            <p:cNvSpPr txBox="1">
              <a:spLocks noChangeArrowheads="1"/>
            </p:cNvSpPr>
            <p:nvPr/>
          </p:nvSpPr>
          <p:spPr bwMode="auto">
            <a:xfrm>
              <a:off x="2276" y="1333"/>
              <a:ext cx="24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en-US" sz="2000"/>
                <a:t>为读</a:t>
              </a:r>
              <a:r>
                <a:rPr lang="en-US" altLang="zh-CN" sz="2000"/>
                <a:t>/</a:t>
              </a:r>
              <a:r>
                <a:rPr lang="zh-CN" altLang="en-US" sz="2000"/>
                <a:t>写打开一个文本</a:t>
              </a:r>
              <a:r>
                <a:rPr lang="en-US" altLang="zh-CN" sz="2000"/>
                <a:t>/</a:t>
              </a:r>
              <a:r>
                <a:rPr lang="zh-CN" altLang="en-US" sz="2000"/>
                <a:t>二进制文件</a:t>
              </a:r>
            </a:p>
          </p:txBody>
        </p:sp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2356" y="1632"/>
              <a:ext cx="24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en-US" sz="2000"/>
                <a:t>为读</a:t>
              </a:r>
              <a:r>
                <a:rPr lang="en-US" altLang="zh-CN" sz="2000"/>
                <a:t>/</a:t>
              </a:r>
              <a:r>
                <a:rPr lang="zh-CN" altLang="en-US" sz="2000"/>
                <a:t>写建立一个文本</a:t>
              </a:r>
              <a:r>
                <a:rPr lang="en-US" altLang="zh-CN" sz="2000"/>
                <a:t>/</a:t>
              </a:r>
              <a:r>
                <a:rPr lang="zh-CN" altLang="en-US" sz="2000"/>
                <a:t>二进制文件</a:t>
              </a:r>
            </a:p>
          </p:txBody>
        </p:sp>
        <p:sp>
          <p:nvSpPr>
            <p:cNvPr id="14362" name="Text Box 26"/>
            <p:cNvSpPr txBox="1">
              <a:spLocks noChangeArrowheads="1"/>
            </p:cNvSpPr>
            <p:nvPr/>
          </p:nvSpPr>
          <p:spPr bwMode="auto">
            <a:xfrm>
              <a:off x="2036" y="1940"/>
              <a:ext cx="29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en-US" sz="2000"/>
                <a:t>为读</a:t>
              </a:r>
              <a:r>
                <a:rPr lang="en-US" altLang="zh-CN" sz="2000"/>
                <a:t>/</a:t>
              </a:r>
              <a:r>
                <a:rPr lang="zh-CN" altLang="en-US" sz="2000"/>
                <a:t>写打开或建立一个文本</a:t>
              </a:r>
              <a:r>
                <a:rPr lang="en-US" altLang="zh-CN" sz="2000"/>
                <a:t>/</a:t>
              </a:r>
              <a:r>
                <a:rPr lang="zh-CN" altLang="en-US" sz="2000"/>
                <a:t>二进制文件</a:t>
              </a:r>
            </a:p>
          </p:txBody>
        </p:sp>
        <p:sp>
          <p:nvSpPr>
            <p:cNvPr id="14363" name="Text Box 27"/>
            <p:cNvSpPr txBox="1">
              <a:spLocks noChangeArrowheads="1"/>
            </p:cNvSpPr>
            <p:nvPr/>
          </p:nvSpPr>
          <p:spPr bwMode="auto">
            <a:xfrm>
              <a:off x="2301" y="1096"/>
              <a:ext cx="2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en-US" sz="2000"/>
                <a:t>向文本</a:t>
              </a:r>
              <a:r>
                <a:rPr lang="en-US" altLang="zh-CN" sz="2000"/>
                <a:t>/</a:t>
              </a:r>
              <a:r>
                <a:rPr lang="zh-CN" altLang="en-US" sz="2000"/>
                <a:t>二进制文件尾</a:t>
              </a:r>
              <a:r>
                <a:rPr lang="zh-CN" altLang="en-US" sz="2000">
                  <a:solidFill>
                    <a:srgbClr val="FF0000"/>
                  </a:solidFill>
                </a:rPr>
                <a:t>追加</a:t>
              </a:r>
              <a:r>
                <a:rPr lang="zh-CN" altLang="en-US" sz="2000"/>
                <a:t>数据</a:t>
              </a:r>
            </a:p>
          </p:txBody>
        </p:sp>
        <p:sp>
          <p:nvSpPr>
            <p:cNvPr id="14364" name="Text Box 28"/>
            <p:cNvSpPr txBox="1">
              <a:spLocks noChangeArrowheads="1"/>
            </p:cNvSpPr>
            <p:nvPr/>
          </p:nvSpPr>
          <p:spPr bwMode="auto">
            <a:xfrm>
              <a:off x="580" y="240"/>
              <a:ext cx="10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339933"/>
                  </a:solidFill>
                </a:rPr>
                <a:t>文件使用方式</a:t>
              </a:r>
              <a:endParaRPr lang="zh-CN" altLang="en-US" sz="2000"/>
            </a:p>
          </p:txBody>
        </p:sp>
        <p:sp>
          <p:nvSpPr>
            <p:cNvPr id="14365" name="Text Box 29"/>
            <p:cNvSpPr txBox="1">
              <a:spLocks noChangeArrowheads="1"/>
            </p:cNvSpPr>
            <p:nvPr/>
          </p:nvSpPr>
          <p:spPr bwMode="auto">
            <a:xfrm>
              <a:off x="2861" y="22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339933"/>
                  </a:solidFill>
                </a:rPr>
                <a:t>含义</a:t>
              </a:r>
              <a:endParaRPr lang="zh-CN" altLang="en-US" sz="2000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422" y="511"/>
              <a:ext cx="48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429" y="796"/>
              <a:ext cx="48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430" y="1074"/>
              <a:ext cx="48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>
              <a:off x="440" y="1340"/>
              <a:ext cx="48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>
              <a:off x="429" y="1618"/>
              <a:ext cx="48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>
              <a:off x="429" y="1896"/>
              <a:ext cx="48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74" name="Rectangle 38"/>
          <p:cNvSpPr>
            <a:spLocks noGrp="1" noChangeArrowheads="1"/>
          </p:cNvSpPr>
          <p:nvPr>
            <p:ph type="title"/>
          </p:nvPr>
        </p:nvSpPr>
        <p:spPr>
          <a:xfrm>
            <a:off x="498475" y="266700"/>
            <a:ext cx="4822825" cy="1066800"/>
          </a:xfrm>
        </p:spPr>
        <p:txBody>
          <a:bodyPr/>
          <a:lstStyle/>
          <a:p>
            <a:r>
              <a:rPr lang="en-US" altLang="zh-CN" sz="3200">
                <a:solidFill>
                  <a:srgbClr val="3333FF"/>
                </a:solidFill>
              </a:rPr>
              <a:t>10.3</a:t>
            </a:r>
            <a:r>
              <a:rPr lang="en-US" altLang="zh-CN" sz="3200"/>
              <a:t>  </a:t>
            </a:r>
            <a:r>
              <a:rPr lang="zh-CN" altLang="en-US" sz="3200"/>
              <a:t>文件的打开与关闭</a:t>
            </a:r>
            <a:br>
              <a:rPr lang="zh-CN" altLang="en-US" sz="3200"/>
            </a:br>
            <a:endParaRPr lang="zh-CN" altLang="en-US" sz="3200"/>
          </a:p>
        </p:txBody>
      </p:sp>
      <p:grpSp>
        <p:nvGrpSpPr>
          <p:cNvPr id="14375" name="Group 39"/>
          <p:cNvGrpSpPr>
            <a:grpSpLocks/>
          </p:cNvGrpSpPr>
          <p:nvPr/>
        </p:nvGrpSpPr>
        <p:grpSpPr bwMode="auto">
          <a:xfrm>
            <a:off x="0" y="6343650"/>
            <a:ext cx="1047750" cy="514350"/>
            <a:chOff x="4944" y="3816"/>
            <a:chExt cx="660" cy="324"/>
          </a:xfrm>
        </p:grpSpPr>
        <p:sp>
          <p:nvSpPr>
            <p:cNvPr id="14376" name="AutoShape 40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944" y="3816"/>
              <a:ext cx="660" cy="324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77" name="Group 41"/>
            <p:cNvGrpSpPr>
              <a:grpSpLocks/>
            </p:cNvGrpSpPr>
            <p:nvPr/>
          </p:nvGrpSpPr>
          <p:grpSpPr bwMode="auto">
            <a:xfrm>
              <a:off x="5034" y="3846"/>
              <a:ext cx="450" cy="240"/>
              <a:chOff x="4530" y="3822"/>
              <a:chExt cx="450" cy="240"/>
            </a:xfrm>
          </p:grpSpPr>
          <p:sp>
            <p:nvSpPr>
              <p:cNvPr id="14378" name="AutoShape 42">
                <a:hlinkClick r:id="rId4" action="ppaction://hlinksldjump"/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536" y="3816"/>
                <a:ext cx="240" cy="252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9" name="Oval 43"/>
              <p:cNvSpPr>
                <a:spLocks noChangeArrowheads="1"/>
              </p:cNvSpPr>
              <p:nvPr/>
            </p:nvSpPr>
            <p:spPr bwMode="auto">
              <a:xfrm>
                <a:off x="4800" y="3984"/>
                <a:ext cx="72" cy="72"/>
              </a:xfrm>
              <a:prstGeom prst="ellipse">
                <a:avLst/>
              </a:prstGeom>
              <a:solidFill>
                <a:srgbClr val="00CC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0" name="Oval 44"/>
              <p:cNvSpPr>
                <a:spLocks noChangeArrowheads="1"/>
              </p:cNvSpPr>
              <p:nvPr/>
            </p:nvSpPr>
            <p:spPr bwMode="auto">
              <a:xfrm>
                <a:off x="4908" y="3984"/>
                <a:ext cx="72" cy="72"/>
              </a:xfrm>
              <a:prstGeom prst="ellipse">
                <a:avLst/>
              </a:prstGeom>
              <a:solidFill>
                <a:srgbClr val="00CC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5" autoUpdateAnimBg="0"/>
      <p:bldP spid="14340" grpId="0" build="p" bldLvl="4" autoUpdateAnimBg="0"/>
      <p:bldP spid="14341" grpId="0" animBg="1" autoUpdateAnimBg="0"/>
      <p:bldP spid="14343" grpId="0" animBg="1" autoUpdateAnimBg="0"/>
      <p:bldP spid="14346" grpId="0" animBg="1" autoUpdateAnimBg="0"/>
      <p:bldP spid="14344" grpId="0" animBg="1" autoUpdateAnimBg="0"/>
      <p:bldP spid="1434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03288"/>
            <a:ext cx="8477250" cy="1736725"/>
          </a:xfrm>
        </p:spPr>
        <p:txBody>
          <a:bodyPr/>
          <a:lstStyle/>
          <a:p>
            <a:pPr lvl="2"/>
            <a:r>
              <a:rPr lang="zh-CN" altLang="en-US"/>
              <a:t>作用</a:t>
            </a:r>
            <a:r>
              <a:rPr lang="en-US" altLang="zh-CN"/>
              <a:t>:</a:t>
            </a:r>
            <a:r>
              <a:rPr lang="zh-CN" altLang="en-US"/>
              <a:t>使文件指针变量与文件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脱钩</a:t>
            </a:r>
            <a:r>
              <a:rPr lang="zh-CN" altLang="en-US">
                <a:latin typeface="Times New Roman"/>
              </a:rPr>
              <a:t>”</a:t>
            </a:r>
            <a:r>
              <a:rPr lang="zh-CN" altLang="en-US"/>
              <a:t>，释放文件结构体和文件指针</a:t>
            </a:r>
          </a:p>
          <a:p>
            <a:pPr lvl="2"/>
            <a:r>
              <a:rPr lang="zh-CN" altLang="en-US"/>
              <a:t>函数原型：</a:t>
            </a:r>
            <a:r>
              <a:rPr lang="en-US" altLang="zh-CN">
                <a:solidFill>
                  <a:schemeClr val="tx2"/>
                </a:solidFill>
              </a:rPr>
              <a:t>int  fclose(FILE  *fp)</a:t>
            </a:r>
            <a:endParaRPr lang="en-US" altLang="zh-CN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63525" y="2063750"/>
            <a:ext cx="8477250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2" eaLnBrk="0" hangingPunct="0"/>
            <a:r>
              <a:rPr lang="zh-CN" altLang="en-US"/>
              <a:t>功能：关闭</a:t>
            </a:r>
            <a:r>
              <a:rPr lang="en-US" altLang="zh-CN"/>
              <a:t>fp</a:t>
            </a:r>
            <a:r>
              <a:rPr lang="zh-CN" altLang="en-US"/>
              <a:t>指向的文件</a:t>
            </a:r>
          </a:p>
          <a:p>
            <a:pPr lvl="2" eaLnBrk="0" hangingPunct="0"/>
            <a:r>
              <a:rPr lang="zh-CN" altLang="en-US"/>
              <a:t>返值：正常关闭为</a:t>
            </a:r>
            <a:r>
              <a:rPr lang="en-US" altLang="zh-CN"/>
              <a:t>0;</a:t>
            </a:r>
            <a:r>
              <a:rPr lang="zh-CN" altLang="en-US"/>
              <a:t>出错时</a:t>
            </a:r>
            <a:r>
              <a:rPr lang="en-US" altLang="zh-CN"/>
              <a:t>,</a:t>
            </a:r>
            <a:r>
              <a:rPr lang="zh-CN" altLang="en-US"/>
              <a:t>非</a:t>
            </a:r>
            <a:r>
              <a:rPr lang="en-US" altLang="zh-CN"/>
              <a:t>0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3225800" y="2584450"/>
            <a:ext cx="4486275" cy="495300"/>
          </a:xfrm>
          <a:prstGeom prst="wedgeRectCallout">
            <a:avLst>
              <a:gd name="adj1" fmla="val -13343"/>
              <a:gd name="adj2" fmla="val -161218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ea typeface="隶书" pitchFamily="49" charset="-122"/>
              </a:rPr>
              <a:t>文件打开时返回的文件类型指针</a:t>
            </a:r>
          </a:p>
        </p:txBody>
      </p:sp>
      <p:grpSp>
        <p:nvGrpSpPr>
          <p:cNvPr id="17438" name="Group 30"/>
          <p:cNvGrpSpPr>
            <a:grpSpLocks/>
          </p:cNvGrpSpPr>
          <p:nvPr/>
        </p:nvGrpSpPr>
        <p:grpSpPr bwMode="auto">
          <a:xfrm>
            <a:off x="1687513" y="3163888"/>
            <a:ext cx="6153150" cy="3162300"/>
            <a:chOff x="1607" y="2018"/>
            <a:chExt cx="3876" cy="1992"/>
          </a:xfrm>
        </p:grpSpPr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1607" y="2282"/>
              <a:ext cx="240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847" y="3098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2183" y="309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2183" y="333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2855" y="2570"/>
              <a:ext cx="100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2855" y="3338"/>
              <a:ext cx="1008" cy="3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4727" y="2906"/>
              <a:ext cx="720" cy="67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4727" y="261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磁盘文件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711" y="3674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输出文件缓冲区</a:t>
              </a: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2711" y="2330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输入文件缓冲区</a:t>
              </a: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1703" y="2858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程序数据区</a:t>
              </a:r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2279" y="3098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H="1">
              <a:off x="2519" y="276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2519" y="319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H="1" flipV="1">
              <a:off x="3863" y="2714"/>
              <a:ext cx="91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V="1">
              <a:off x="3863" y="3338"/>
              <a:ext cx="864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2098" y="2018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缓冲文件系统：</a:t>
              </a:r>
            </a:p>
          </p:txBody>
        </p:sp>
      </p:grpSp>
      <p:grpSp>
        <p:nvGrpSpPr>
          <p:cNvPr id="17439" name="Group 31"/>
          <p:cNvGrpSpPr>
            <a:grpSpLocks/>
          </p:cNvGrpSpPr>
          <p:nvPr/>
        </p:nvGrpSpPr>
        <p:grpSpPr bwMode="auto">
          <a:xfrm>
            <a:off x="5562600" y="5492750"/>
            <a:ext cx="1028700" cy="642938"/>
            <a:chOff x="3504" y="3460"/>
            <a:chExt cx="648" cy="405"/>
          </a:xfrm>
        </p:grpSpPr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3504" y="3538"/>
              <a:ext cx="6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/>
                <a:t>fclose</a:t>
              </a:r>
            </a:p>
          </p:txBody>
        </p:sp>
        <p:sp>
          <p:nvSpPr>
            <p:cNvPr id="17436" name="AutoShape 28"/>
            <p:cNvSpPr>
              <a:spLocks noChangeArrowheads="1"/>
            </p:cNvSpPr>
            <p:nvPr/>
          </p:nvSpPr>
          <p:spPr bwMode="auto">
            <a:xfrm rot="-797178">
              <a:off x="3511" y="3460"/>
              <a:ext cx="518" cy="101"/>
            </a:xfrm>
            <a:prstGeom prst="rightArrow">
              <a:avLst>
                <a:gd name="adj1" fmla="val 50000"/>
                <a:gd name="adj2" fmla="val 128218"/>
              </a:avLst>
            </a:prstGeom>
            <a:solidFill>
              <a:srgbClr val="FF0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7" name="AutoShape 29"/>
          <p:cNvSpPr>
            <a:spLocks noChangeArrowheads="1"/>
          </p:cNvSpPr>
          <p:nvPr/>
        </p:nvSpPr>
        <p:spPr bwMode="auto">
          <a:xfrm>
            <a:off x="4987925" y="3157538"/>
            <a:ext cx="3876675" cy="495300"/>
          </a:xfrm>
          <a:prstGeom prst="wedgeRectCallout">
            <a:avLst>
              <a:gd name="adj1" fmla="val -29236"/>
              <a:gd name="adj2" fmla="val 158653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latin typeface="隶书" pitchFamily="49" charset="-122"/>
                <a:ea typeface="隶书" pitchFamily="49" charset="-122"/>
              </a:rPr>
              <a:t>不关闭文件可能会</a:t>
            </a:r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丢失数据</a:t>
            </a:r>
          </a:p>
        </p:txBody>
      </p:sp>
      <p:sp>
        <p:nvSpPr>
          <p:cNvPr id="17442" name="Rectangle 34"/>
          <p:cNvSpPr>
            <a:spLocks noGrp="1" noChangeArrowheads="1"/>
          </p:cNvSpPr>
          <p:nvPr>
            <p:ph type="title"/>
          </p:nvPr>
        </p:nvSpPr>
        <p:spPr>
          <a:xfrm>
            <a:off x="666750" y="376238"/>
            <a:ext cx="4040188" cy="1311275"/>
          </a:xfrm>
        </p:spPr>
        <p:txBody>
          <a:bodyPr/>
          <a:lstStyle/>
          <a:p>
            <a:r>
              <a:rPr lang="zh-CN" altLang="en-US" sz="3600"/>
              <a:t>文件关闭</a:t>
            </a:r>
            <a:r>
              <a:rPr lang="en-US" altLang="zh-CN" sz="3600"/>
              <a:t>fclose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bldLvl="5" autoUpdateAnimBg="0"/>
      <p:bldP spid="17412" grpId="0" build="p" bldLvl="3" autoUpdateAnimBg="0"/>
      <p:bldP spid="17413" grpId="0" animBg="1" autoUpdateAnimBg="0"/>
      <p:bldP spid="1743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4963" y="919163"/>
            <a:ext cx="8513762" cy="2867025"/>
          </a:xfrm>
        </p:spPr>
        <p:txBody>
          <a:bodyPr/>
          <a:lstStyle/>
          <a:p>
            <a:pPr lvl="1"/>
            <a:r>
              <a:rPr lang="zh-CN" altLang="en-US"/>
              <a:t>字符</a:t>
            </a:r>
            <a:r>
              <a:rPr lang="en-US" altLang="zh-CN"/>
              <a:t>I/O:fputc</a:t>
            </a:r>
            <a:r>
              <a:rPr lang="zh-CN" altLang="en-US"/>
              <a:t>与</a:t>
            </a:r>
            <a:r>
              <a:rPr lang="en-US" altLang="zh-CN"/>
              <a:t>fgetc</a:t>
            </a:r>
          </a:p>
          <a:p>
            <a:pPr lvl="2"/>
            <a:r>
              <a:rPr lang="en-US" altLang="zh-CN"/>
              <a:t>fputc</a:t>
            </a:r>
          </a:p>
          <a:p>
            <a:pPr lvl="3"/>
            <a:r>
              <a:rPr lang="zh-CN" altLang="en-US"/>
              <a:t>函数原型</a:t>
            </a:r>
            <a:r>
              <a:rPr lang="zh-CN" altLang="en-US" sz="2400"/>
              <a:t>：</a:t>
            </a:r>
            <a:r>
              <a:rPr lang="en-US" altLang="zh-CN" sz="2800">
                <a:solidFill>
                  <a:schemeClr val="tx2"/>
                </a:solidFill>
              </a:rPr>
              <a:t>int  fputc(int c, FILE *fp)</a:t>
            </a:r>
          </a:p>
          <a:p>
            <a:pPr lvl="3"/>
            <a:r>
              <a:rPr lang="zh-CN" altLang="en-US"/>
              <a:t>功能：把一字节代码</a:t>
            </a:r>
            <a:r>
              <a:rPr lang="en-US" altLang="zh-CN"/>
              <a:t>c</a:t>
            </a:r>
            <a:r>
              <a:rPr lang="zh-CN" altLang="en-US"/>
              <a:t>写入</a:t>
            </a:r>
            <a:r>
              <a:rPr lang="en-US" altLang="zh-CN"/>
              <a:t>fp</a:t>
            </a:r>
            <a:r>
              <a:rPr lang="zh-CN" altLang="en-US"/>
              <a:t>指向的文件中</a:t>
            </a:r>
          </a:p>
          <a:p>
            <a:pPr lvl="3"/>
            <a:r>
              <a:rPr lang="zh-CN" altLang="en-US"/>
              <a:t>返值：正常，返回</a:t>
            </a:r>
            <a:r>
              <a:rPr lang="en-US" altLang="zh-CN"/>
              <a:t>c;</a:t>
            </a:r>
            <a:r>
              <a:rPr lang="zh-CN" altLang="en-US"/>
              <a:t>出错，为</a:t>
            </a:r>
            <a:r>
              <a:rPr lang="en-US" altLang="zh-CN"/>
              <a:t>EOF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36550" y="3005138"/>
            <a:ext cx="8513763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2" eaLnBrk="0" hangingPunct="0"/>
            <a:r>
              <a:rPr lang="en-US" altLang="zh-CN"/>
              <a:t>fgetc</a:t>
            </a:r>
          </a:p>
          <a:p>
            <a:pPr lvl="3" eaLnBrk="0" hangingPunct="0"/>
            <a:r>
              <a:rPr lang="zh-CN" altLang="en-US"/>
              <a:t>函数原型：</a:t>
            </a:r>
            <a:r>
              <a:rPr lang="en-US" altLang="zh-CN" sz="2800">
                <a:solidFill>
                  <a:schemeClr val="tx2"/>
                </a:solidFill>
              </a:rPr>
              <a:t>int  fgetc(FILE *fp)</a:t>
            </a:r>
          </a:p>
          <a:p>
            <a:pPr lvl="3" eaLnBrk="0" hangingPunct="0"/>
            <a:r>
              <a:rPr lang="zh-CN" altLang="en-US"/>
              <a:t>功能：从</a:t>
            </a:r>
            <a:r>
              <a:rPr lang="en-US" altLang="zh-CN"/>
              <a:t>fp</a:t>
            </a:r>
            <a:r>
              <a:rPr lang="zh-CN" altLang="en-US"/>
              <a:t>指向的文件中读取一字节代码</a:t>
            </a:r>
          </a:p>
          <a:p>
            <a:pPr lvl="3" algn="ctr" eaLnBrk="0" hangingPunct="0"/>
            <a:r>
              <a:rPr lang="zh-CN" altLang="en-US"/>
              <a:t>返值：正常，返回读到的代码值</a:t>
            </a:r>
            <a:r>
              <a:rPr lang="en-US" altLang="zh-CN"/>
              <a:t>;</a:t>
            </a:r>
            <a:r>
              <a:rPr lang="zh-CN" altLang="en-US"/>
              <a:t>读到文件尾或出错，为</a:t>
            </a:r>
            <a:r>
              <a:rPr lang="en-US" altLang="zh-CN"/>
              <a:t>EOF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243138" y="4902200"/>
            <a:ext cx="5157787" cy="19558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>
                <a:latin typeface="隶书" pitchFamily="49" charset="-122"/>
                <a:ea typeface="隶书" pitchFamily="49" charset="-122"/>
              </a:rPr>
              <a:t>       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文件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与终端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I/O</a:t>
            </a:r>
          </a:p>
          <a:p>
            <a:r>
              <a:rPr lang="en-US" altLang="zh-CN"/>
              <a:t>#define     putc(ch,fp)       fputc(ch,fp)</a:t>
            </a:r>
          </a:p>
          <a:p>
            <a:r>
              <a:rPr lang="en-US" altLang="zh-CN"/>
              <a:t>#define     getc(fp)            fgetc(fp)</a:t>
            </a:r>
          </a:p>
          <a:p>
            <a:r>
              <a:rPr lang="en-US" altLang="zh-CN"/>
              <a:t>#define     putchar( c )      fputc(c,stdout)</a:t>
            </a:r>
          </a:p>
          <a:p>
            <a:r>
              <a:rPr lang="en-US" altLang="zh-CN"/>
              <a:t>#define     getchar( )         fgetc(stdin)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339725"/>
            <a:ext cx="4227513" cy="1311275"/>
          </a:xfrm>
        </p:spPr>
        <p:txBody>
          <a:bodyPr/>
          <a:lstStyle/>
          <a:p>
            <a:r>
              <a:rPr lang="en-US" altLang="zh-CN" sz="3600">
                <a:solidFill>
                  <a:srgbClr val="3333FF"/>
                </a:solidFill>
              </a:rPr>
              <a:t>10.4</a:t>
            </a:r>
            <a:r>
              <a:rPr lang="en-US" altLang="zh-CN" sz="3600"/>
              <a:t>  </a:t>
            </a:r>
            <a:r>
              <a:rPr lang="zh-CN" altLang="en-US" sz="3600"/>
              <a:t>文件的读写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0" y="6343650"/>
            <a:ext cx="1047750" cy="514350"/>
            <a:chOff x="4944" y="3816"/>
            <a:chExt cx="660" cy="324"/>
          </a:xfrm>
        </p:grpSpPr>
        <p:sp>
          <p:nvSpPr>
            <p:cNvPr id="18444" name="AutoShape 12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944" y="3816"/>
              <a:ext cx="660" cy="324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45" name="Group 13"/>
            <p:cNvGrpSpPr>
              <a:grpSpLocks/>
            </p:cNvGrpSpPr>
            <p:nvPr/>
          </p:nvGrpSpPr>
          <p:grpSpPr bwMode="auto">
            <a:xfrm>
              <a:off x="5034" y="3846"/>
              <a:ext cx="450" cy="240"/>
              <a:chOff x="4530" y="3822"/>
              <a:chExt cx="450" cy="240"/>
            </a:xfrm>
          </p:grpSpPr>
          <p:sp>
            <p:nvSpPr>
              <p:cNvPr id="18446" name="AutoShape 14">
                <a:hlinkClick r:id="rId3" action="ppaction://hlinksldjump"/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536" y="3816"/>
                <a:ext cx="240" cy="252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7" name="Oval 15"/>
              <p:cNvSpPr>
                <a:spLocks noChangeArrowheads="1"/>
              </p:cNvSpPr>
              <p:nvPr/>
            </p:nvSpPr>
            <p:spPr bwMode="auto">
              <a:xfrm>
                <a:off x="4800" y="3984"/>
                <a:ext cx="72" cy="72"/>
              </a:xfrm>
              <a:prstGeom prst="ellipse">
                <a:avLst/>
              </a:prstGeom>
              <a:solidFill>
                <a:srgbClr val="00CC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8" name="Oval 16"/>
              <p:cNvSpPr>
                <a:spLocks noChangeArrowheads="1"/>
              </p:cNvSpPr>
              <p:nvPr/>
            </p:nvSpPr>
            <p:spPr bwMode="auto">
              <a:xfrm>
                <a:off x="4908" y="3984"/>
                <a:ext cx="72" cy="72"/>
              </a:xfrm>
              <a:prstGeom prst="ellipse">
                <a:avLst/>
              </a:prstGeom>
              <a:solidFill>
                <a:srgbClr val="00CC00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647D-78D4-4F07-B53A-947BCAC451B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5" autoUpdateAnimBg="0"/>
      <p:bldP spid="18437" grpId="0" build="p" bldLvl="4" autoUpdateAnimBg="0"/>
      <p:bldP spid="18439" grpId="0" animBg="1" autoUpdateAnimBg="0"/>
    </p:bldLst>
  </p:timing>
</p:sld>
</file>

<file path=ppt/theme/theme1.xml><?xml version="1.0" encoding="utf-8"?>
<a:theme xmlns:a="http://schemas.openxmlformats.org/drawingml/2006/main" name="Network Blitz">
  <a:themeElements>
    <a:clrScheme name="Network Blitz 2">
      <a:dk1>
        <a:srgbClr val="000066"/>
      </a:dk1>
      <a:lt1>
        <a:srgbClr val="9CC2E8"/>
      </a:lt1>
      <a:dk2>
        <a:srgbClr val="4D4D4D"/>
      </a:dk2>
      <a:lt2>
        <a:srgbClr val="7DAFE1"/>
      </a:lt2>
      <a:accent1>
        <a:srgbClr val="26D2E4"/>
      </a:accent1>
      <a:accent2>
        <a:srgbClr val="D0E2F4"/>
      </a:accent2>
      <a:accent3>
        <a:srgbClr val="CBDDF2"/>
      </a:accent3>
      <a:accent4>
        <a:srgbClr val="000056"/>
      </a:accent4>
      <a:accent5>
        <a:srgbClr val="ACE5EF"/>
      </a:accent5>
      <a:accent6>
        <a:srgbClr val="BCCDDD"/>
      </a:accent6>
      <a:hlink>
        <a:srgbClr val="003366"/>
      </a:hlink>
      <a:folHlink>
        <a:srgbClr val="666699"/>
      </a:folHlink>
    </a:clrScheme>
    <a:fontScheme name="Network Blitz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Designs\Network Blitz.pot</Template>
  <TotalTime>1480</TotalTime>
  <Words>3182</Words>
  <Application>Microsoft Office PowerPoint</Application>
  <PresentationFormat>全屏显示(4:3)</PresentationFormat>
  <Paragraphs>551</Paragraphs>
  <Slides>31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Times New Roman</vt:lpstr>
      <vt:lpstr>宋体</vt:lpstr>
      <vt:lpstr>Arial Black</vt:lpstr>
      <vt:lpstr>Arial</vt:lpstr>
      <vt:lpstr>Wingdings</vt:lpstr>
      <vt:lpstr>楷体_GB2312</vt:lpstr>
      <vt:lpstr>隶书</vt:lpstr>
      <vt:lpstr>Network Blitz</vt:lpstr>
      <vt:lpstr>第十章  文件</vt:lpstr>
      <vt:lpstr>10.1  C文件概述</vt:lpstr>
      <vt:lpstr>文件特点：</vt:lpstr>
      <vt:lpstr>文件处理方法</vt:lpstr>
      <vt:lpstr>10.2 文件类型指针</vt:lpstr>
      <vt:lpstr>文件类型指针</vt:lpstr>
      <vt:lpstr>10.3  文件的打开与关闭 </vt:lpstr>
      <vt:lpstr>文件关闭fclose </vt:lpstr>
      <vt:lpstr>10.4  文件的读写 </vt:lpstr>
      <vt:lpstr>例：从键盘输入字符，逐个存到磁盘文件中，直到输入’#’为止。</vt:lpstr>
      <vt:lpstr>PowerPoint 演示文稿</vt:lpstr>
      <vt:lpstr>PowerPoint 演示文稿</vt:lpstr>
      <vt:lpstr>PowerPoint 演示文稿</vt:lpstr>
      <vt:lpstr>数据块I/O: fread与fwrite</vt:lpstr>
      <vt:lpstr>例</vt:lpstr>
      <vt:lpstr>例  从键盘输入4个学生数据，把他们转存到磁盘文件中去</vt:lpstr>
      <vt:lpstr>例  从键盘输入4个学生数据，把他们转存到磁盘文件中去</vt:lpstr>
      <vt:lpstr>例  从键盘输入4个学生数据，把他们转存到磁盘文件中去</vt:lpstr>
      <vt:lpstr>PowerPoint 演示文稿</vt:lpstr>
      <vt:lpstr>PowerPoint 演示文稿</vt:lpstr>
      <vt:lpstr>字符串I/O: fgets与fputs </vt:lpstr>
      <vt:lpstr>PowerPoint 演示文稿</vt:lpstr>
      <vt:lpstr>10.5  文件的定位</vt:lpstr>
      <vt:lpstr>PowerPoint 演示文稿</vt:lpstr>
      <vt:lpstr>fseek函数</vt:lpstr>
      <vt:lpstr>PowerPoint 演示文稿</vt:lpstr>
      <vt:lpstr>PowerPoint 演示文稿</vt:lpstr>
      <vt:lpstr>PowerPoint 演示文稿</vt:lpstr>
      <vt:lpstr>10.6  出错的检测</vt:lpstr>
      <vt:lpstr>clearerr函数 </vt:lpstr>
      <vt:lpstr>例   ferror()与clearerr()举例</vt:lpstr>
    </vt:vector>
  </TitlesOfParts>
  <Company>sj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 文件</dc:title>
  <dc:creator>郭金维</dc:creator>
  <cp:lastModifiedBy>Dun</cp:lastModifiedBy>
  <cp:revision>300</cp:revision>
  <dcterms:created xsi:type="dcterms:W3CDTF">1999-12-14T05:27:31Z</dcterms:created>
  <dcterms:modified xsi:type="dcterms:W3CDTF">2014-10-27T05:45:40Z</dcterms:modified>
</cp:coreProperties>
</file>