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2"/>
  </p:notesMasterIdLst>
  <p:sldIdLst>
    <p:sldId id="464" r:id="rId2"/>
    <p:sldId id="463" r:id="rId3"/>
    <p:sldId id="320" r:id="rId4"/>
    <p:sldId id="258" r:id="rId5"/>
    <p:sldId id="259" r:id="rId6"/>
    <p:sldId id="322" r:id="rId7"/>
    <p:sldId id="323" r:id="rId8"/>
    <p:sldId id="267" r:id="rId9"/>
    <p:sldId id="324" r:id="rId10"/>
    <p:sldId id="325" r:id="rId11"/>
    <p:sldId id="326" r:id="rId12"/>
    <p:sldId id="268" r:id="rId13"/>
    <p:sldId id="327" r:id="rId14"/>
    <p:sldId id="328" r:id="rId15"/>
    <p:sldId id="329" r:id="rId16"/>
    <p:sldId id="331" r:id="rId17"/>
    <p:sldId id="332" r:id="rId18"/>
    <p:sldId id="333" r:id="rId19"/>
    <p:sldId id="334" r:id="rId20"/>
    <p:sldId id="335" r:id="rId21"/>
    <p:sldId id="336" r:id="rId22"/>
    <p:sldId id="465" r:id="rId23"/>
    <p:sldId id="338" r:id="rId24"/>
    <p:sldId id="466" r:id="rId25"/>
    <p:sldId id="467" r:id="rId26"/>
    <p:sldId id="339" r:id="rId27"/>
    <p:sldId id="340" r:id="rId28"/>
    <p:sldId id="342" r:id="rId29"/>
    <p:sldId id="343" r:id="rId30"/>
    <p:sldId id="473" r:id="rId31"/>
    <p:sldId id="346" r:id="rId32"/>
    <p:sldId id="347" r:id="rId33"/>
    <p:sldId id="360" r:id="rId34"/>
    <p:sldId id="269" r:id="rId35"/>
    <p:sldId id="361" r:id="rId36"/>
    <p:sldId id="270" r:id="rId37"/>
    <p:sldId id="362" r:id="rId38"/>
    <p:sldId id="271" r:id="rId39"/>
    <p:sldId id="273" r:id="rId40"/>
    <p:sldId id="275" r:id="rId41"/>
    <p:sldId id="363" r:id="rId42"/>
    <p:sldId id="364" r:id="rId43"/>
    <p:sldId id="365" r:id="rId44"/>
    <p:sldId id="366" r:id="rId45"/>
    <p:sldId id="367" r:id="rId46"/>
    <p:sldId id="368" r:id="rId47"/>
    <p:sldId id="369" r:id="rId48"/>
    <p:sldId id="370" r:id="rId49"/>
    <p:sldId id="371" r:id="rId50"/>
    <p:sldId id="372" r:id="rId51"/>
    <p:sldId id="292" r:id="rId52"/>
    <p:sldId id="293" r:id="rId53"/>
    <p:sldId id="294" r:id="rId54"/>
    <p:sldId id="295" r:id="rId55"/>
    <p:sldId id="296" r:id="rId56"/>
    <p:sldId id="297" r:id="rId57"/>
    <p:sldId id="298" r:id="rId58"/>
    <p:sldId id="299" r:id="rId59"/>
    <p:sldId id="300" r:id="rId60"/>
    <p:sldId id="375" r:id="rId61"/>
    <p:sldId id="376" r:id="rId62"/>
    <p:sldId id="377" r:id="rId63"/>
    <p:sldId id="378" r:id="rId64"/>
    <p:sldId id="379" r:id="rId65"/>
    <p:sldId id="380" r:id="rId66"/>
    <p:sldId id="381" r:id="rId67"/>
    <p:sldId id="382" r:id="rId68"/>
    <p:sldId id="383" r:id="rId69"/>
    <p:sldId id="384" r:id="rId70"/>
    <p:sldId id="386" r:id="rId71"/>
    <p:sldId id="387" r:id="rId72"/>
    <p:sldId id="388" r:id="rId73"/>
    <p:sldId id="389" r:id="rId74"/>
    <p:sldId id="402" r:id="rId75"/>
    <p:sldId id="403" r:id="rId76"/>
    <p:sldId id="404" r:id="rId77"/>
    <p:sldId id="405" r:id="rId78"/>
    <p:sldId id="406" r:id="rId79"/>
    <p:sldId id="407" r:id="rId80"/>
    <p:sldId id="408" r:id="rId81"/>
    <p:sldId id="409" r:id="rId82"/>
    <p:sldId id="410" r:id="rId83"/>
    <p:sldId id="411" r:id="rId84"/>
    <p:sldId id="413" r:id="rId85"/>
    <p:sldId id="414" r:id="rId86"/>
    <p:sldId id="476" r:id="rId87"/>
    <p:sldId id="417" r:id="rId88"/>
    <p:sldId id="420" r:id="rId89"/>
    <p:sldId id="423" r:id="rId90"/>
    <p:sldId id="424" r:id="rId91"/>
    <p:sldId id="471" r:id="rId92"/>
    <p:sldId id="425" r:id="rId93"/>
    <p:sldId id="426" r:id="rId94"/>
    <p:sldId id="427" r:id="rId95"/>
    <p:sldId id="428" r:id="rId96"/>
    <p:sldId id="430" r:id="rId97"/>
    <p:sldId id="431" r:id="rId98"/>
    <p:sldId id="432" r:id="rId99"/>
    <p:sldId id="433" r:id="rId100"/>
    <p:sldId id="435" r:id="rId101"/>
    <p:sldId id="436" r:id="rId102"/>
    <p:sldId id="437" r:id="rId103"/>
    <p:sldId id="438" r:id="rId104"/>
    <p:sldId id="439" r:id="rId105"/>
    <p:sldId id="440" r:id="rId106"/>
    <p:sldId id="441" r:id="rId107"/>
    <p:sldId id="444" r:id="rId108"/>
    <p:sldId id="442" r:id="rId109"/>
    <p:sldId id="443" r:id="rId110"/>
    <p:sldId id="391" r:id="rId111"/>
    <p:sldId id="392" r:id="rId112"/>
    <p:sldId id="393" r:id="rId113"/>
    <p:sldId id="477" r:id="rId114"/>
    <p:sldId id="395" r:id="rId115"/>
    <p:sldId id="472" r:id="rId116"/>
    <p:sldId id="445" r:id="rId117"/>
    <p:sldId id="446" r:id="rId118"/>
    <p:sldId id="447" r:id="rId119"/>
    <p:sldId id="315" r:id="rId120"/>
    <p:sldId id="451" r:id="rId121"/>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00"/>
    <a:srgbClr val="33CC33"/>
    <a:srgbClr val="CC3300"/>
    <a:srgbClr val="FFFFCC"/>
    <a:srgbClr val="CCECFF"/>
    <a:srgbClr val="CC99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2" autoAdjust="0"/>
    <p:restoredTop sz="58746" autoAdjust="0"/>
  </p:normalViewPr>
  <p:slideViewPr>
    <p:cSldViewPr>
      <p:cViewPr varScale="1">
        <p:scale>
          <a:sx n="38" d="100"/>
          <a:sy n="38" d="100"/>
        </p:scale>
        <p:origin x="-1584" y="-6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75" d="100"/>
        <a:sy n="75" d="100"/>
      </p:scale>
      <p:origin x="0" y="154"/>
    </p:cViewPr>
  </p:notesTextViewPr>
  <p:sorterViewPr>
    <p:cViewPr>
      <p:scale>
        <a:sx n="200" d="100"/>
        <a:sy n="200" d="100"/>
      </p:scale>
      <p:origin x="0" y="760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New Roman" pitchFamily="18"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New Roman" pitchFamily="18"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fld id="{40DA3B1F-4C89-4399-8A0F-671877574BFA}" type="slidenum">
              <a:rPr lang="en-US" altLang="zh-CN"/>
              <a:pPr>
                <a:defRPr/>
              </a:pPr>
              <a:t>‹#›</a:t>
            </a:fld>
            <a:endParaRPr lang="en-US" altLang="zh-CN"/>
          </a:p>
        </p:txBody>
      </p:sp>
    </p:spTree>
    <p:extLst>
      <p:ext uri="{BB962C8B-B14F-4D97-AF65-F5344CB8AC3E}">
        <p14:creationId xmlns:p14="http://schemas.microsoft.com/office/powerpoint/2010/main" val="25116435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p:spPr>
        <p:txBody>
          <a:bodyPr/>
          <a:lstStyle/>
          <a:p>
            <a:endParaRPr lang="zh-CN" altLang="en-US" smtClean="0"/>
          </a:p>
        </p:txBody>
      </p:sp>
      <p:sp>
        <p:nvSpPr>
          <p:cNvPr id="13722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181558D5-E1F2-4C2A-94C5-BD1BF41401E6}" type="slidenum">
              <a:rPr lang="en-US" altLang="zh-CN" sz="1200" smtClean="0">
                <a:solidFill>
                  <a:schemeClr val="tx1"/>
                </a:solidFill>
                <a:latin typeface="Times New Roman" pitchFamily="18" charset="0"/>
                <a:ea typeface="宋体" pitchFamily="2" charset="-122"/>
              </a:rPr>
              <a:pPr eaLnBrk="1" hangingPunct="1"/>
              <a:t>1</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p:spPr>
        <p:txBody>
          <a:bodyPr/>
          <a:lstStyle/>
          <a:p>
            <a:pPr eaLnBrk="1" hangingPunct="1"/>
            <a:endParaRPr lang="en-US" altLang="zh-CN" smtClean="0"/>
          </a:p>
          <a:p>
            <a:pPr eaLnBrk="1" hangingPunct="1"/>
            <a:r>
              <a:rPr lang="zh-CN" altLang="en-US" smtClean="0"/>
              <a:t>对于大小为</a:t>
            </a:r>
            <a:r>
              <a:rPr lang="en-US" altLang="zh-CN" smtClean="0"/>
              <a:t>32-bit</a:t>
            </a:r>
            <a:r>
              <a:rPr lang="zh-CN" altLang="en-US" smtClean="0"/>
              <a:t>的浮点数（</a:t>
            </a:r>
            <a:r>
              <a:rPr lang="en-US" altLang="zh-CN" smtClean="0"/>
              <a:t>32-bit</a:t>
            </a:r>
            <a:r>
              <a:rPr lang="zh-CN" altLang="en-US" smtClean="0"/>
              <a:t>为单精度，</a:t>
            </a:r>
            <a:r>
              <a:rPr lang="en-US" altLang="zh-CN" smtClean="0"/>
              <a:t>64-bit</a:t>
            </a:r>
            <a:r>
              <a:rPr lang="zh-CN" altLang="en-US" smtClean="0"/>
              <a:t>浮点数为双精度，</a:t>
            </a:r>
            <a:r>
              <a:rPr lang="en-US" altLang="zh-CN" smtClean="0"/>
              <a:t>80-bit</a:t>
            </a:r>
            <a:r>
              <a:rPr lang="zh-CN" altLang="en-US" smtClean="0"/>
              <a:t>为扩展精度浮点数），   </a:t>
            </a:r>
            <a:endParaRPr lang="en-US" altLang="zh-CN" smtClean="0"/>
          </a:p>
          <a:p>
            <a:pPr eaLnBrk="1" hangingPunct="1"/>
            <a:r>
              <a:rPr lang="en-US" altLang="zh-CN" smtClean="0"/>
              <a:t>1</a:t>
            </a:r>
            <a:r>
              <a:rPr lang="zh-CN" altLang="en-US" smtClean="0"/>
              <a:t>、其第</a:t>
            </a:r>
            <a:r>
              <a:rPr lang="en-US" altLang="zh-CN" smtClean="0"/>
              <a:t>31 bit</a:t>
            </a:r>
            <a:r>
              <a:rPr lang="zh-CN" altLang="en-US" smtClean="0"/>
              <a:t>为符号位，为</a:t>
            </a:r>
            <a:r>
              <a:rPr lang="en-US" altLang="zh-CN" smtClean="0"/>
              <a:t>0</a:t>
            </a:r>
            <a:r>
              <a:rPr lang="zh-CN" altLang="en-US" smtClean="0"/>
              <a:t>则表示正数，反之为负数，其读数值用</a:t>
            </a:r>
            <a:r>
              <a:rPr lang="en-US" altLang="zh-CN" smtClean="0"/>
              <a:t>s</a:t>
            </a:r>
            <a:r>
              <a:rPr lang="zh-CN" altLang="en-US" smtClean="0"/>
              <a:t>表示；   </a:t>
            </a:r>
            <a:endParaRPr lang="en-US" altLang="zh-CN" smtClean="0"/>
          </a:p>
          <a:p>
            <a:pPr eaLnBrk="1" hangingPunct="1"/>
            <a:r>
              <a:rPr lang="en-US" altLang="zh-CN" smtClean="0"/>
              <a:t>2</a:t>
            </a:r>
            <a:r>
              <a:rPr lang="zh-CN" altLang="en-US" smtClean="0"/>
              <a:t>、第</a:t>
            </a:r>
            <a:r>
              <a:rPr lang="en-US" altLang="zh-CN" smtClean="0"/>
              <a:t>30</a:t>
            </a:r>
            <a:r>
              <a:rPr lang="zh-CN" altLang="en-US" smtClean="0"/>
              <a:t>～</a:t>
            </a:r>
            <a:r>
              <a:rPr lang="en-US" altLang="zh-CN" smtClean="0"/>
              <a:t>23 bit</a:t>
            </a:r>
            <a:r>
              <a:rPr lang="zh-CN" altLang="en-US" smtClean="0"/>
              <a:t>为幂数，其读数值用</a:t>
            </a:r>
            <a:r>
              <a:rPr lang="en-US" altLang="zh-CN" smtClean="0"/>
              <a:t>e</a:t>
            </a:r>
            <a:r>
              <a:rPr lang="zh-CN" altLang="en-US" smtClean="0"/>
              <a:t>表示，即用</a:t>
            </a:r>
            <a:r>
              <a:rPr lang="en-US" altLang="zh-CN" smtClean="0"/>
              <a:t>1</a:t>
            </a:r>
            <a:r>
              <a:rPr lang="zh-CN" altLang="en-US" smtClean="0"/>
              <a:t>个字节表示幂数；   </a:t>
            </a:r>
            <a:endParaRPr lang="en-US" altLang="zh-CN" smtClean="0"/>
          </a:p>
          <a:p>
            <a:pPr eaLnBrk="1" hangingPunct="1"/>
            <a:r>
              <a:rPr lang="en-US" altLang="zh-CN" smtClean="0"/>
              <a:t>3</a:t>
            </a:r>
            <a:r>
              <a:rPr lang="zh-CN" altLang="en-US" smtClean="0"/>
              <a:t>、第</a:t>
            </a:r>
            <a:r>
              <a:rPr lang="en-US" altLang="zh-CN" smtClean="0"/>
              <a:t>22</a:t>
            </a:r>
            <a:r>
              <a:rPr lang="zh-CN" altLang="en-US" smtClean="0"/>
              <a:t>～</a:t>
            </a:r>
            <a:r>
              <a:rPr lang="en-US" altLang="zh-CN" smtClean="0"/>
              <a:t>0 bit</a:t>
            </a:r>
            <a:r>
              <a:rPr lang="zh-CN" altLang="en-US" smtClean="0"/>
              <a:t>共</a:t>
            </a:r>
            <a:r>
              <a:rPr lang="en-US" altLang="zh-CN" b="1" smtClean="0"/>
              <a:t>23 bit</a:t>
            </a:r>
            <a:r>
              <a:rPr lang="zh-CN" altLang="en-US" smtClean="0"/>
              <a:t>作为系数，视为二进制纯小数，假定该小数的十进制值为</a:t>
            </a:r>
            <a:r>
              <a:rPr lang="en-US" altLang="zh-CN" smtClean="0"/>
              <a:t>x</a:t>
            </a:r>
            <a:r>
              <a:rPr lang="zh-CN" altLang="en-US" smtClean="0"/>
              <a:t>，用</a:t>
            </a:r>
            <a:r>
              <a:rPr lang="en-US" altLang="zh-CN" smtClean="0"/>
              <a:t>3</a:t>
            </a:r>
            <a:r>
              <a:rPr lang="zh-CN" altLang="en-US" smtClean="0"/>
              <a:t>个字节表示；   </a:t>
            </a:r>
            <a:endParaRPr lang="en-US" altLang="zh-CN" smtClean="0"/>
          </a:p>
          <a:p>
            <a:pPr eaLnBrk="1" hangingPunct="1"/>
            <a:endParaRPr lang="en-US" altLang="zh-CN" smtClean="0"/>
          </a:p>
          <a:p>
            <a:pPr eaLnBrk="1" hangingPunct="1"/>
            <a:r>
              <a:rPr lang="zh-CN" altLang="en-US" smtClean="0"/>
              <a:t>十进制转浮点数的计算方法：则按照规定，十进制的值用浮点数表示为：</a:t>
            </a:r>
            <a:endParaRPr lang="en-US" altLang="zh-CN" smtClean="0"/>
          </a:p>
          <a:p>
            <a:pPr eaLnBrk="1" hangingPunct="1"/>
            <a:r>
              <a:rPr lang="zh-CN" altLang="en-US" smtClean="0"/>
              <a:t>如果十进制为正，则</a:t>
            </a:r>
            <a:r>
              <a:rPr lang="en-US" altLang="zh-CN" smtClean="0"/>
              <a:t>s = 0</a:t>
            </a:r>
            <a:r>
              <a:rPr lang="zh-CN" altLang="en-US" smtClean="0"/>
              <a:t>，否则</a:t>
            </a:r>
            <a:r>
              <a:rPr lang="en-US" altLang="zh-CN" smtClean="0"/>
              <a:t>s = 1</a:t>
            </a:r>
            <a:r>
              <a:rPr lang="zh-CN" altLang="en-US" smtClean="0"/>
              <a:t>；将十进制数表示成二进制，然后将小数点向左移动，直到这个数变为</a:t>
            </a:r>
            <a:r>
              <a:rPr lang="en-US" altLang="zh-CN" smtClean="0"/>
              <a:t>1.x</a:t>
            </a:r>
            <a:r>
              <a:rPr lang="zh-CN" altLang="en-US" smtClean="0"/>
              <a:t>的形式即尾数，移动的个数即位指数。为了保证指数为正，将移动的个数都加上</a:t>
            </a:r>
            <a:r>
              <a:rPr lang="en-US" altLang="zh-CN" smtClean="0"/>
              <a:t>127</a:t>
            </a:r>
            <a:r>
              <a:rPr lang="zh-CN" altLang="en-US" smtClean="0"/>
              <a:t>，由于尾数的整数位始终为</a:t>
            </a:r>
            <a:r>
              <a:rPr lang="en-US" altLang="zh-CN" smtClean="0"/>
              <a:t>1</a:t>
            </a:r>
            <a:r>
              <a:rPr lang="zh-CN" altLang="en-US" smtClean="0"/>
              <a:t>，故舍去不做记忆。</a:t>
            </a:r>
            <a:endParaRPr lang="en-US" altLang="zh-CN" smtClean="0"/>
          </a:p>
          <a:p>
            <a:pPr eaLnBrk="1" hangingPunct="1"/>
            <a:endParaRPr lang="en-US" altLang="zh-CN" smtClean="0"/>
          </a:p>
          <a:p>
            <a:pPr eaLnBrk="1" hangingPunct="1"/>
            <a:r>
              <a:rPr lang="zh-CN" altLang="en-US" smtClean="0"/>
              <a:t>对</a:t>
            </a:r>
            <a:r>
              <a:rPr lang="en-US" altLang="zh-CN" smtClean="0"/>
              <a:t>3.141592654</a:t>
            </a:r>
            <a:r>
              <a:rPr lang="zh-CN" altLang="en-US" smtClean="0"/>
              <a:t>来说， </a:t>
            </a:r>
            <a:endParaRPr lang="en-US" altLang="zh-CN" smtClean="0"/>
          </a:p>
          <a:p>
            <a:pPr eaLnBrk="1" hangingPunct="1"/>
            <a:r>
              <a:rPr lang="en-US" altLang="zh-CN" smtClean="0"/>
              <a:t>1</a:t>
            </a:r>
            <a:r>
              <a:rPr lang="zh-CN" altLang="en-US" smtClean="0"/>
              <a:t>、正数，</a:t>
            </a:r>
            <a:r>
              <a:rPr lang="en-US" altLang="zh-CN" smtClean="0"/>
              <a:t>s = 0</a:t>
            </a:r>
            <a:r>
              <a:rPr lang="zh-CN" altLang="en-US" smtClean="0"/>
              <a:t>；</a:t>
            </a:r>
            <a:endParaRPr lang="en-US" altLang="zh-CN" smtClean="0"/>
          </a:p>
          <a:p>
            <a:pPr eaLnBrk="1" hangingPunct="1"/>
            <a:r>
              <a:rPr lang="en-US" altLang="zh-CN" smtClean="0"/>
              <a:t>2</a:t>
            </a:r>
            <a:r>
              <a:rPr lang="zh-CN" altLang="en-US" smtClean="0"/>
              <a:t>、</a:t>
            </a:r>
            <a:r>
              <a:rPr lang="en-US" altLang="zh-CN" smtClean="0"/>
              <a:t>3.141592654</a:t>
            </a:r>
            <a:r>
              <a:rPr lang="zh-CN" altLang="en-US" smtClean="0"/>
              <a:t>的二进制形式为正数部分计算方法是除以二取整，即得</a:t>
            </a:r>
            <a:r>
              <a:rPr lang="en-US" altLang="zh-CN" smtClean="0"/>
              <a:t>11</a:t>
            </a:r>
            <a:r>
              <a:rPr lang="zh-CN" altLang="en-US" smtClean="0"/>
              <a:t>，小数部分的计算方法是乘以二取其整数，得</a:t>
            </a:r>
            <a:r>
              <a:rPr lang="en-US" altLang="zh-CN" smtClean="0"/>
              <a:t>0.0010 0100 0011 1111 0110 1010 1000</a:t>
            </a:r>
            <a:r>
              <a:rPr lang="zh-CN" altLang="en-US" smtClean="0"/>
              <a:t>，那么它的二进制数表示为</a:t>
            </a:r>
            <a:r>
              <a:rPr lang="en-US" altLang="zh-CN" smtClean="0"/>
              <a:t>11.0010 0100 0011 1111 0110 1010 1</a:t>
            </a:r>
            <a:r>
              <a:rPr lang="zh-CN" altLang="en-US" smtClean="0"/>
              <a:t>；  </a:t>
            </a:r>
            <a:endParaRPr lang="en-US" altLang="zh-CN" smtClean="0"/>
          </a:p>
          <a:p>
            <a:pPr eaLnBrk="1" hangingPunct="1"/>
            <a:r>
              <a:rPr lang="en-US" altLang="zh-CN" smtClean="0"/>
              <a:t>3</a:t>
            </a:r>
            <a:r>
              <a:rPr lang="zh-CN" altLang="en-US" smtClean="0"/>
              <a:t>、将小数点向左移一位，那么它就变为</a:t>
            </a:r>
            <a:r>
              <a:rPr lang="en-US" altLang="zh-CN" smtClean="0"/>
              <a:t>1.1001 0010 0001 1111 1011 0101 01</a:t>
            </a:r>
            <a:r>
              <a:rPr lang="zh-CN" altLang="en-US" smtClean="0"/>
              <a:t>，所以指数为</a:t>
            </a:r>
            <a:r>
              <a:rPr lang="en-US" altLang="zh-CN" smtClean="0"/>
              <a:t>1+127=128</a:t>
            </a:r>
            <a:r>
              <a:rPr lang="zh-CN" altLang="en-US" smtClean="0"/>
              <a:t>，</a:t>
            </a:r>
            <a:r>
              <a:rPr lang="en-US" altLang="zh-CN" smtClean="0"/>
              <a:t>e = 128 = 1000 0000</a:t>
            </a:r>
            <a:r>
              <a:rPr lang="zh-CN" altLang="en-US" smtClean="0"/>
              <a:t>； </a:t>
            </a:r>
            <a:endParaRPr lang="en-US" altLang="zh-CN" smtClean="0"/>
          </a:p>
          <a:p>
            <a:pPr eaLnBrk="1" hangingPunct="1"/>
            <a:r>
              <a:rPr lang="en-US" altLang="zh-CN" smtClean="0"/>
              <a:t>4</a:t>
            </a:r>
            <a:r>
              <a:rPr lang="zh-CN" altLang="en-US" smtClean="0"/>
              <a:t>、舍掉尾数的整数部分</a:t>
            </a:r>
            <a:r>
              <a:rPr lang="en-US" altLang="zh-CN" smtClean="0"/>
              <a:t>1</a:t>
            </a:r>
            <a:r>
              <a:rPr lang="zh-CN" altLang="en-US" smtClean="0"/>
              <a:t>，尾数写成</a:t>
            </a:r>
            <a:r>
              <a:rPr lang="en-US" altLang="zh-CN" smtClean="0"/>
              <a:t>0.1001 0010 0001 1111 1011 0101 01</a:t>
            </a:r>
            <a:r>
              <a:rPr lang="zh-CN" altLang="en-US" smtClean="0"/>
              <a:t>，</a:t>
            </a:r>
            <a:r>
              <a:rPr lang="en-US" altLang="zh-CN" smtClean="0"/>
              <a:t>x = 921FB6  </a:t>
            </a:r>
          </a:p>
          <a:p>
            <a:pPr eaLnBrk="1" hangingPunct="1"/>
            <a:r>
              <a:rPr lang="en-US" altLang="zh-CN" smtClean="0"/>
              <a:t>5</a:t>
            </a:r>
            <a:r>
              <a:rPr lang="zh-CN" altLang="en-US" smtClean="0"/>
              <a:t>、最后它的浮点是表示为</a:t>
            </a:r>
            <a:r>
              <a:rPr lang="en-US" altLang="zh-CN" smtClean="0"/>
              <a:t>0 1000 0000 1001 0010 0001 1111 1011 0101 = 40490FDA   </a:t>
            </a:r>
          </a:p>
          <a:p>
            <a:pPr eaLnBrk="1" hangingPunct="1"/>
            <a:endParaRPr lang="en-US" altLang="zh-CN" smtClean="0"/>
          </a:p>
          <a:p>
            <a:pPr eaLnBrk="1" hangingPunct="1"/>
            <a:r>
              <a:rPr lang="zh-CN" altLang="en-US" smtClean="0"/>
              <a:t>浮点数转十进制的计算方法：   则按照规定，浮点数的值用十进制表示为：  ＝ </a:t>
            </a:r>
            <a:r>
              <a:rPr lang="en-US" altLang="zh-CN" smtClean="0"/>
              <a:t>(-1)^s  * (1 + x) * 2^(e - 127)</a:t>
            </a:r>
            <a:r>
              <a:rPr lang="zh-CN" altLang="en-US" smtClean="0"/>
              <a:t> </a:t>
            </a:r>
            <a:endParaRPr lang="en-US" altLang="zh-CN" smtClean="0"/>
          </a:p>
          <a:p>
            <a:pPr eaLnBrk="1" hangingPunct="1"/>
            <a:endParaRPr lang="en-US" altLang="zh-CN" smtClean="0"/>
          </a:p>
          <a:p>
            <a:pPr eaLnBrk="1" hangingPunct="1"/>
            <a:r>
              <a:rPr lang="zh-CN" altLang="en-US" smtClean="0"/>
              <a:t>浮点型简单讲就是实数的意思。浮点数在计算机中用以近似表示任意某个实数。具体的说，这个实数由一个整数或定点数（即尾数）乘以某个基数（计算机中通常是</a:t>
            </a:r>
            <a:r>
              <a:rPr lang="en-US" altLang="zh-CN" smtClean="0"/>
              <a:t>2</a:t>
            </a:r>
            <a:r>
              <a:rPr lang="zh-CN" altLang="en-US" smtClean="0"/>
              <a:t>）的整数次幂得到，这种表示方法类似于基数为</a:t>
            </a:r>
            <a:r>
              <a:rPr lang="en-US" altLang="zh-CN" smtClean="0"/>
              <a:t>10</a:t>
            </a:r>
            <a:r>
              <a:rPr lang="zh-CN" altLang="en-US" smtClean="0"/>
              <a:t>的科学记数法。</a:t>
            </a:r>
            <a:endParaRPr lang="en-US" altLang="zh-CN" smtClean="0"/>
          </a:p>
          <a:p>
            <a:pPr eaLnBrk="1" hangingPunct="1"/>
            <a:endParaRPr lang="en-US" altLang="zh-CN" smtClean="0"/>
          </a:p>
          <a:p>
            <a:pPr eaLnBrk="1" hangingPunct="1"/>
            <a:r>
              <a:rPr lang="zh-CN" altLang="en-US" smtClean="0"/>
              <a:t>注意：</a:t>
            </a:r>
            <a:r>
              <a:rPr lang="en-US" altLang="zh-CN" smtClean="0"/>
              <a:t>1.0/3*3 </a:t>
            </a:r>
            <a:r>
              <a:rPr lang="zh-CN" altLang="en-US" smtClean="0"/>
              <a:t>的结果并不等于</a:t>
            </a:r>
            <a:r>
              <a:rPr lang="en-US" altLang="zh-CN" smtClean="0"/>
              <a:t>1</a:t>
            </a:r>
            <a:r>
              <a:rPr lang="zh-CN" altLang="en-US" smtClean="0"/>
              <a:t>。</a:t>
            </a:r>
            <a:r>
              <a:rPr lang="en-US" altLang="zh-CN" smtClean="0"/>
              <a:t>【</a:t>
            </a:r>
            <a:r>
              <a:rPr lang="zh-CN" altLang="en-US" smtClean="0"/>
              <a:t>是</a:t>
            </a:r>
            <a:r>
              <a:rPr lang="en-US" altLang="zh-CN" smtClean="0"/>
              <a:t>1.000000】</a:t>
            </a:r>
            <a:endParaRPr lang="zh-CN" altLang="en-US" smtClean="0"/>
          </a:p>
          <a:p>
            <a:pPr eaLnBrk="1" hangingPunct="1"/>
            <a:endParaRPr lang="en-US" altLang="zh-CN" smtClean="0"/>
          </a:p>
          <a:p>
            <a:pPr eaLnBrk="1" hangingPunct="1"/>
            <a:endParaRPr lang="en-US" altLang="zh-CN" smtClean="0"/>
          </a:p>
          <a:p>
            <a:pPr eaLnBrk="1" hangingPunct="1"/>
            <a:r>
              <a:rPr lang="en-US" altLang="zh-CN" smtClean="0"/>
              <a:t>void floatTest()</a:t>
            </a:r>
          </a:p>
          <a:p>
            <a:pPr eaLnBrk="1" hangingPunct="1"/>
            <a:r>
              <a:rPr lang="en-US" altLang="zh-CN" smtClean="0"/>
              <a:t>{</a:t>
            </a:r>
          </a:p>
          <a:p>
            <a:pPr eaLnBrk="1" hangingPunct="1"/>
            <a:r>
              <a:rPr lang="en-US" altLang="zh-CN" smtClean="0"/>
              <a:t>	float a,b;</a:t>
            </a:r>
          </a:p>
          <a:p>
            <a:pPr eaLnBrk="1" hangingPunct="1"/>
            <a:r>
              <a:rPr lang="en-US" altLang="zh-CN" smtClean="0"/>
              <a:t>	a=123456.789E5; // warning C4305: “=”: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b=a+20;</a:t>
            </a:r>
          </a:p>
          <a:p>
            <a:pPr eaLnBrk="1" hangingPunct="1"/>
            <a:r>
              <a:rPr lang="en-US" altLang="zh-CN" smtClean="0"/>
              <a:t>	printf("a=%f,b=%f\n",a,b); // a=12345678848.000000,b=12345678848.000000</a:t>
            </a:r>
          </a:p>
          <a:p>
            <a:pPr eaLnBrk="1" hangingPunct="1"/>
            <a:endParaRPr lang="en-US" altLang="zh-CN" smtClean="0"/>
          </a:p>
          <a:p>
            <a:pPr eaLnBrk="1" hangingPunct="1"/>
            <a:r>
              <a:rPr lang="en-US" altLang="zh-CN" smtClean="0"/>
              <a:t>	float c1=12345678.9, c2=1234567.89, c3=123456789.123; //  warning C4305: “</a:t>
            </a:r>
            <a:r>
              <a:rPr lang="zh-CN" altLang="en-US" smtClean="0"/>
              <a:t>初始化”</a:t>
            </a:r>
            <a:r>
              <a:rPr lang="en-US" altLang="zh-CN" smtClean="0"/>
              <a:t>: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printf("c=%f,%f,%f\n",c1,c2,c3); // c=12345679.000000,1234567.875000,123456792.000000</a:t>
            </a:r>
          </a:p>
          <a:p>
            <a:pPr eaLnBrk="1" hangingPunct="1"/>
            <a:r>
              <a:rPr lang="en-US" altLang="zh-CN" smtClean="0"/>
              <a:t>	</a:t>
            </a:r>
          </a:p>
          <a:p>
            <a:pPr eaLnBrk="1" hangingPunct="1"/>
            <a:r>
              <a:rPr lang="en-US" altLang="zh-CN" smtClean="0"/>
              <a:t>	float d=3.4E30; // warning C4305: “</a:t>
            </a:r>
            <a:r>
              <a:rPr lang="zh-CN" altLang="en-US" smtClean="0"/>
              <a:t>初始化”</a:t>
            </a:r>
            <a:r>
              <a:rPr lang="en-US" altLang="zh-CN" smtClean="0"/>
              <a:t>: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printf("d=%f,%e\n",d,d); // d=3399999900045657700000000000000.000000,3.400000e+030</a:t>
            </a:r>
          </a:p>
          <a:p>
            <a:pPr eaLnBrk="1" hangingPunct="1"/>
            <a:endParaRPr lang="en-US" altLang="zh-CN" smtClean="0"/>
          </a:p>
          <a:p>
            <a:pPr eaLnBrk="1" hangingPunct="1"/>
            <a:r>
              <a:rPr lang="en-US" altLang="zh-CN" smtClean="0"/>
              <a:t>	// </a:t>
            </a:r>
            <a:r>
              <a:rPr lang="zh-CN" altLang="en-US" smtClean="0"/>
              <a:t>有效位</a:t>
            </a:r>
            <a:r>
              <a:rPr lang="en-US" altLang="zh-CN" smtClean="0"/>
              <a:t>7,</a:t>
            </a:r>
            <a:r>
              <a:rPr lang="zh-CN" altLang="en-US" smtClean="0"/>
              <a:t>保证</a:t>
            </a:r>
            <a:r>
              <a:rPr lang="en-US" altLang="zh-CN" smtClean="0"/>
              <a:t>7</a:t>
            </a:r>
            <a:r>
              <a:rPr lang="zh-CN" altLang="en-US" smtClean="0"/>
              <a:t>为数字（小数点前后加起来）是正确的，超过</a:t>
            </a:r>
            <a:r>
              <a:rPr lang="en-US" altLang="zh-CN" smtClean="0"/>
              <a:t>7</a:t>
            </a:r>
            <a:r>
              <a:rPr lang="zh-CN" altLang="en-US" smtClean="0"/>
              <a:t>位，为无效数字。</a:t>
            </a:r>
          </a:p>
          <a:p>
            <a:pPr eaLnBrk="1" hangingPunct="1"/>
            <a:r>
              <a:rPr lang="zh-CN" altLang="en-US" smtClean="0"/>
              <a:t>	</a:t>
            </a:r>
            <a:r>
              <a:rPr lang="en-US" altLang="zh-CN" smtClean="0"/>
              <a:t>float f1=123.456789, f2=1.23456789,f3=12.345678,f4=123456.7; // warning C4305: “</a:t>
            </a:r>
            <a:r>
              <a:rPr lang="zh-CN" altLang="en-US" smtClean="0"/>
              <a:t>初始化”</a:t>
            </a:r>
            <a:r>
              <a:rPr lang="en-US" altLang="zh-CN" smtClean="0"/>
              <a:t>: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printf("f=%f,%f,%f,%f\n",f1,f2,f3,f4); // f=123.456787,1.234568,12.345678,123456.703125</a:t>
            </a:r>
          </a:p>
          <a:p>
            <a:pPr eaLnBrk="1" hangingPunct="1"/>
            <a:r>
              <a:rPr lang="en-US" altLang="zh-CN" smtClean="0"/>
              <a:t>		</a:t>
            </a:r>
          </a:p>
          <a:p>
            <a:pPr eaLnBrk="1" hangingPunct="1"/>
            <a:r>
              <a:rPr lang="en-US" altLang="zh-CN" smtClean="0"/>
              <a:t>	float f11=123.4567, f21=1.234567,f31=12.34567,f41=123456.7; // warning C4305: “</a:t>
            </a:r>
            <a:r>
              <a:rPr lang="zh-CN" altLang="en-US" smtClean="0"/>
              <a:t>初始化”</a:t>
            </a:r>
            <a:r>
              <a:rPr lang="en-US" altLang="zh-CN" smtClean="0"/>
              <a:t>: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printf("f=%f,%f,%f,%f\n",f11,f21,f31,f41); // f=123.456703,1.234567,12.345670,123456.703125</a:t>
            </a:r>
          </a:p>
          <a:p>
            <a:pPr eaLnBrk="1" hangingPunct="1"/>
            <a:endParaRPr lang="en-US" altLang="zh-CN" smtClean="0"/>
          </a:p>
          <a:p>
            <a:pPr eaLnBrk="1" hangingPunct="1"/>
            <a:endParaRPr lang="en-US" altLang="zh-CN" smtClean="0"/>
          </a:p>
          <a:p>
            <a:pPr eaLnBrk="1" hangingPunct="1"/>
            <a:r>
              <a:rPr lang="en-US" altLang="zh-CN" smtClean="0"/>
              <a:t>	float f12=1234567000, f22=0.001234567,f32=123456000,f42=0.00123456; // warning C4305: “</a:t>
            </a:r>
            <a:r>
              <a:rPr lang="zh-CN" altLang="en-US" smtClean="0"/>
              <a:t>初始化”</a:t>
            </a:r>
            <a:r>
              <a:rPr lang="en-US" altLang="zh-CN" smtClean="0"/>
              <a:t>: </a:t>
            </a:r>
            <a:r>
              <a:rPr lang="zh-CN" altLang="en-US" smtClean="0"/>
              <a:t>从“</a:t>
            </a:r>
            <a:r>
              <a:rPr lang="en-US" altLang="zh-CN" smtClean="0"/>
              <a:t>double”</a:t>
            </a:r>
            <a:r>
              <a:rPr lang="zh-CN" altLang="en-US" smtClean="0"/>
              <a:t>到“</a:t>
            </a:r>
            <a:r>
              <a:rPr lang="en-US" altLang="zh-CN" smtClean="0"/>
              <a:t>float”</a:t>
            </a:r>
            <a:r>
              <a:rPr lang="zh-CN" altLang="en-US" smtClean="0"/>
              <a:t>截断</a:t>
            </a:r>
          </a:p>
          <a:p>
            <a:pPr eaLnBrk="1" hangingPunct="1"/>
            <a:r>
              <a:rPr lang="zh-CN" altLang="en-US" smtClean="0"/>
              <a:t>	</a:t>
            </a:r>
            <a:r>
              <a:rPr lang="en-US" altLang="zh-CN" smtClean="0"/>
              <a:t>printf("f=%f,%f,%f,%f\n",f12,f22,f32,f42); // f=1234567040.000000,0.001235,123456000.000000,0.001235}</a:t>
            </a:r>
          </a:p>
          <a:p>
            <a:pPr eaLnBrk="1" hangingPunct="1"/>
            <a:endParaRPr lang="en-US" altLang="zh-CN" smtClean="0"/>
          </a:p>
          <a:p>
            <a:pPr eaLnBrk="1" hangingPunct="1"/>
            <a:r>
              <a:rPr lang="en-US" altLang="zh-CN" smtClean="0"/>
              <a:t>void doubleTest()</a:t>
            </a:r>
          </a:p>
          <a:p>
            <a:pPr eaLnBrk="1" hangingPunct="1"/>
            <a:r>
              <a:rPr lang="en-US" altLang="zh-CN" smtClean="0"/>
              <a:t>{</a:t>
            </a:r>
          </a:p>
          <a:p>
            <a:pPr eaLnBrk="1" hangingPunct="1"/>
            <a:r>
              <a:rPr lang="en-US" altLang="zh-CN" smtClean="0"/>
              <a:t>	double a,b;</a:t>
            </a:r>
          </a:p>
          <a:p>
            <a:pPr eaLnBrk="1" hangingPunct="1"/>
            <a:r>
              <a:rPr lang="en-US" altLang="zh-CN" smtClean="0"/>
              <a:t>	a=123456.789E5; </a:t>
            </a:r>
          </a:p>
          <a:p>
            <a:pPr eaLnBrk="1" hangingPunct="1"/>
            <a:r>
              <a:rPr lang="en-US" altLang="zh-CN" smtClean="0"/>
              <a:t>	b=a+20;</a:t>
            </a:r>
          </a:p>
          <a:p>
            <a:pPr eaLnBrk="1" hangingPunct="1"/>
            <a:r>
              <a:rPr lang="en-US" altLang="zh-CN" smtClean="0"/>
              <a:t>	printf("a=%f,b=%f\n",a,b); // a=12345678900.000000,b=12345678920.000000</a:t>
            </a:r>
          </a:p>
          <a:p>
            <a:pPr eaLnBrk="1" hangingPunct="1"/>
            <a:r>
              <a:rPr lang="en-US" altLang="zh-CN" smtClean="0"/>
              <a:t>	printf("a=%e,b=%e\n",a,b); // a=1.234568e+010,b=1.234568e+010</a:t>
            </a:r>
          </a:p>
          <a:p>
            <a:pPr eaLnBrk="1" hangingPunct="1"/>
            <a:r>
              <a:rPr lang="en-US" altLang="zh-CN" smtClean="0"/>
              <a:t>}</a:t>
            </a:r>
          </a:p>
          <a:p>
            <a:pPr eaLnBrk="1" hangingPunct="1"/>
            <a:endParaRPr lang="en-US" altLang="zh-CN" smtClean="0"/>
          </a:p>
          <a:p>
            <a:pPr eaLnBrk="1" hangingPunct="1"/>
            <a:r>
              <a:rPr lang="zh-CN" altLang="en-US" smtClean="0"/>
              <a:t>一个</a:t>
            </a:r>
            <a:r>
              <a:rPr lang="en-US" altLang="zh-CN" b="1" smtClean="0"/>
              <a:t>float </a:t>
            </a:r>
            <a:r>
              <a:rPr lang="zh-CN" altLang="en-US" smtClean="0"/>
              <a:t>变量赋值为</a:t>
            </a:r>
            <a:r>
              <a:rPr lang="en-US" altLang="zh-CN" b="1" smtClean="0"/>
              <a:t>3.1 </a:t>
            </a:r>
            <a:r>
              <a:rPr lang="zh-CN" altLang="en-US" smtClean="0"/>
              <a:t>时</a:t>
            </a:r>
            <a:r>
              <a:rPr lang="en-US" altLang="zh-CN" b="1" smtClean="0"/>
              <a:t>, </a:t>
            </a:r>
            <a:r>
              <a:rPr lang="zh-CN" altLang="en-US" smtClean="0"/>
              <a:t>为什么</a:t>
            </a:r>
            <a:r>
              <a:rPr lang="en-US" altLang="zh-CN" b="1" smtClean="0"/>
              <a:t>printf </a:t>
            </a:r>
            <a:r>
              <a:rPr lang="zh-CN" altLang="en-US" smtClean="0"/>
              <a:t>输出的值为</a:t>
            </a:r>
            <a:r>
              <a:rPr lang="en-US" altLang="zh-CN" b="1" smtClean="0"/>
              <a:t>3.0999999</a:t>
            </a:r>
            <a:r>
              <a:rPr lang="zh-CN" altLang="en-US" smtClean="0"/>
              <a:t>？</a:t>
            </a:r>
          </a:p>
          <a:p>
            <a:pPr eaLnBrk="1" hangingPunct="1"/>
            <a:r>
              <a:rPr lang="zh-CN" altLang="en-US" smtClean="0"/>
              <a:t>大多数电脑都是用二进制来表示浮点和整数的。在十进制里</a:t>
            </a:r>
            <a:r>
              <a:rPr lang="en-US" altLang="zh-CN" smtClean="0"/>
              <a:t>, 0.1 </a:t>
            </a:r>
            <a:r>
              <a:rPr lang="zh-CN" altLang="en-US" smtClean="0"/>
              <a:t>是个简单、</a:t>
            </a:r>
          </a:p>
          <a:p>
            <a:pPr eaLnBrk="1" hangingPunct="1"/>
            <a:r>
              <a:rPr lang="zh-CN" altLang="en-US" smtClean="0"/>
              <a:t>精确的小数</a:t>
            </a:r>
            <a:r>
              <a:rPr lang="en-US" altLang="zh-CN" smtClean="0"/>
              <a:t>, </a:t>
            </a:r>
            <a:r>
              <a:rPr lang="zh-CN" altLang="en-US" smtClean="0"/>
              <a:t>但是用二进制表示起来却是个循环小数</a:t>
            </a:r>
            <a:r>
              <a:rPr lang="en-US" altLang="zh-CN" smtClean="0"/>
              <a:t>0.0001100110011 . . . </a:t>
            </a:r>
            <a:r>
              <a:rPr lang="zh-CN" altLang="en-US" smtClean="0"/>
              <a:t>。</a:t>
            </a:r>
            <a:endParaRPr lang="en-US" altLang="zh-CN" smtClean="0"/>
          </a:p>
          <a:p>
            <a:pPr eaLnBrk="1" hangingPunct="1"/>
            <a:r>
              <a:rPr lang="zh-CN" altLang="en-US" smtClean="0"/>
              <a:t>所以</a:t>
            </a:r>
            <a:r>
              <a:rPr lang="en-US" altLang="zh-CN" smtClean="0"/>
              <a:t>3.1 </a:t>
            </a:r>
            <a:r>
              <a:rPr lang="zh-CN" altLang="en-US" smtClean="0"/>
              <a:t>在十进制内可以准确地表达</a:t>
            </a:r>
            <a:r>
              <a:rPr lang="en-US" altLang="zh-CN" smtClean="0"/>
              <a:t>, </a:t>
            </a:r>
            <a:r>
              <a:rPr lang="zh-CN" altLang="en-US" smtClean="0"/>
              <a:t>而在二进制下不能。</a:t>
            </a:r>
          </a:p>
          <a:p>
            <a:pPr eaLnBrk="1" hangingPunct="1"/>
            <a:r>
              <a:rPr lang="zh-CN" altLang="en-US" smtClean="0"/>
              <a:t>在对一些二进制中无法精确表示的小数进行赋值或读入再输出时</a:t>
            </a:r>
            <a:r>
              <a:rPr lang="en-US" altLang="zh-CN" smtClean="0"/>
              <a:t>, </a:t>
            </a:r>
            <a:r>
              <a:rPr lang="zh-CN" altLang="en-US" smtClean="0"/>
              <a:t>也就是从</a:t>
            </a:r>
          </a:p>
          <a:p>
            <a:pPr eaLnBrk="1" hangingPunct="1"/>
            <a:r>
              <a:rPr lang="zh-CN" altLang="en-US" smtClean="0"/>
              <a:t>十进制转成二进制再转回十进制</a:t>
            </a:r>
            <a:r>
              <a:rPr lang="en-US" altLang="zh-CN" smtClean="0"/>
              <a:t>, </a:t>
            </a:r>
            <a:r>
              <a:rPr lang="zh-CN" altLang="en-US" smtClean="0"/>
              <a:t>你会观察到数值的不一致</a:t>
            </a:r>
            <a:r>
              <a:rPr lang="en-US" altLang="zh-CN" smtClean="0"/>
              <a:t>. </a:t>
            </a:r>
            <a:r>
              <a:rPr lang="zh-CN" altLang="en-US" smtClean="0"/>
              <a:t>这是由于编译器二进</a:t>
            </a:r>
          </a:p>
          <a:p>
            <a:pPr eaLnBrk="1" hangingPunct="1"/>
            <a:r>
              <a:rPr lang="zh-CN" altLang="en-US" smtClean="0"/>
              <a:t>制</a:t>
            </a:r>
            <a:r>
              <a:rPr lang="en-US" altLang="zh-CN" smtClean="0"/>
              <a:t>/</a:t>
            </a:r>
            <a:r>
              <a:rPr lang="zh-CN" altLang="en-US" smtClean="0"/>
              <a:t>十进制转换例程的精确度引起的</a:t>
            </a:r>
            <a:r>
              <a:rPr lang="en-US" altLang="zh-CN" smtClean="0"/>
              <a:t>, </a:t>
            </a:r>
            <a:r>
              <a:rPr lang="zh-CN" altLang="en-US" smtClean="0"/>
              <a:t>这些例程也用在</a:t>
            </a:r>
            <a:r>
              <a:rPr lang="en-US" altLang="zh-CN" smtClean="0"/>
              <a:t>printf </a:t>
            </a:r>
            <a:r>
              <a:rPr lang="zh-CN" altLang="en-US" smtClean="0"/>
              <a:t>中。</a:t>
            </a:r>
            <a:endParaRPr lang="en-US" altLang="zh-CN" smtClean="0"/>
          </a:p>
          <a:p>
            <a:pPr eaLnBrk="1" hangingPunct="1"/>
            <a:endParaRPr lang="en-US" altLang="zh-CN" smtClean="0"/>
          </a:p>
          <a:p>
            <a:pPr eaLnBrk="1" hangingPunct="1"/>
            <a:r>
              <a:rPr lang="zh-CN" altLang="en-US" smtClean="0"/>
              <a:t>实型变量分为：单精度（</a:t>
            </a:r>
            <a:r>
              <a:rPr lang="en-US" altLang="zh-CN" smtClean="0"/>
              <a:t>float </a:t>
            </a:r>
            <a:r>
              <a:rPr lang="zh-CN" altLang="en-US" smtClean="0"/>
              <a:t>型）、双精度（</a:t>
            </a:r>
            <a:r>
              <a:rPr lang="en-US" altLang="zh-CN" smtClean="0"/>
              <a:t>double </a:t>
            </a:r>
            <a:r>
              <a:rPr lang="zh-CN" altLang="en-US" smtClean="0"/>
              <a:t>型）和长双精度（</a:t>
            </a:r>
            <a:r>
              <a:rPr lang="en-US" altLang="zh-CN" smtClean="0"/>
              <a:t>long double </a:t>
            </a:r>
            <a:r>
              <a:rPr lang="zh-CN" altLang="en-US" smtClean="0"/>
              <a:t>型）三类。</a:t>
            </a:r>
          </a:p>
          <a:p>
            <a:pPr eaLnBrk="1" hangingPunct="1"/>
            <a:r>
              <a:rPr lang="zh-CN" altLang="en-US" smtClean="0"/>
              <a:t>在</a:t>
            </a:r>
            <a:r>
              <a:rPr lang="en-US" altLang="zh-CN" smtClean="0"/>
              <a:t>Turbo C </a:t>
            </a:r>
            <a:r>
              <a:rPr lang="zh-CN" altLang="en-US" smtClean="0"/>
              <a:t>中单精度型占</a:t>
            </a:r>
            <a:r>
              <a:rPr lang="en-US" altLang="zh-CN" smtClean="0"/>
              <a:t>4 </a:t>
            </a:r>
            <a:r>
              <a:rPr lang="zh-CN" altLang="en-US" smtClean="0"/>
              <a:t>个字节（</a:t>
            </a:r>
            <a:r>
              <a:rPr lang="en-US" altLang="zh-CN" smtClean="0"/>
              <a:t>32 </a:t>
            </a:r>
            <a:r>
              <a:rPr lang="zh-CN" altLang="en-US" smtClean="0"/>
              <a:t>位）内存空间，其数值范围为</a:t>
            </a:r>
            <a:r>
              <a:rPr lang="en-US" altLang="zh-CN" smtClean="0"/>
              <a:t>3.4E-38</a:t>
            </a:r>
            <a:r>
              <a:rPr lang="zh-CN" altLang="en-US" smtClean="0"/>
              <a:t>～</a:t>
            </a:r>
            <a:r>
              <a:rPr lang="en-US" altLang="zh-CN" smtClean="0"/>
              <a:t>3.4E+38</a:t>
            </a:r>
            <a:r>
              <a:rPr lang="zh-CN" altLang="en-US" smtClean="0"/>
              <a:t>，</a:t>
            </a:r>
          </a:p>
          <a:p>
            <a:pPr eaLnBrk="1" hangingPunct="1"/>
            <a:r>
              <a:rPr lang="zh-CN" altLang="en-US" smtClean="0"/>
              <a:t>只能提供七位有效数字。双精度型占</a:t>
            </a:r>
            <a:r>
              <a:rPr lang="en-US" altLang="zh-CN" smtClean="0"/>
              <a:t>8 </a:t>
            </a:r>
            <a:r>
              <a:rPr lang="zh-CN" altLang="en-US" smtClean="0"/>
              <a:t>个字节（</a:t>
            </a:r>
            <a:r>
              <a:rPr lang="en-US" altLang="zh-CN" smtClean="0"/>
              <a:t>64 </a:t>
            </a:r>
            <a:r>
              <a:rPr lang="zh-CN" altLang="en-US" smtClean="0"/>
              <a:t>位）内存空间，其数值范围为</a:t>
            </a:r>
            <a:r>
              <a:rPr lang="en-US" altLang="zh-CN" smtClean="0"/>
              <a:t>1.7E-308</a:t>
            </a:r>
            <a:r>
              <a:rPr lang="zh-CN" altLang="en-US" smtClean="0"/>
              <a:t>～</a:t>
            </a:r>
          </a:p>
          <a:p>
            <a:pPr eaLnBrk="1" hangingPunct="1"/>
            <a:r>
              <a:rPr lang="en-US" altLang="zh-CN" smtClean="0"/>
              <a:t>1.7E+308</a:t>
            </a:r>
            <a:r>
              <a:rPr lang="zh-CN" altLang="en-US" smtClean="0"/>
              <a:t>，可提供</a:t>
            </a:r>
            <a:r>
              <a:rPr lang="en-US" altLang="zh-CN" smtClean="0"/>
              <a:t>16 </a:t>
            </a:r>
            <a:r>
              <a:rPr lang="zh-CN" altLang="en-US" smtClean="0"/>
              <a:t>位有效数字。</a:t>
            </a:r>
          </a:p>
          <a:p>
            <a:pPr eaLnBrk="1" hangingPunct="1"/>
            <a:r>
              <a:rPr lang="zh-CN" altLang="en-US" smtClean="0"/>
              <a:t>类型说明符 比特数（字节数） 有效数字    数的范围</a:t>
            </a:r>
          </a:p>
          <a:p>
            <a:pPr eaLnBrk="1" hangingPunct="1"/>
            <a:r>
              <a:rPr lang="en-US" altLang="zh-CN" smtClean="0"/>
              <a:t>float       32</a:t>
            </a:r>
            <a:r>
              <a:rPr lang="zh-CN" altLang="en-US" smtClean="0"/>
              <a:t>（</a:t>
            </a:r>
            <a:r>
              <a:rPr lang="en-US" altLang="zh-CN" smtClean="0"/>
              <a:t>4</a:t>
            </a:r>
            <a:r>
              <a:rPr lang="zh-CN" altLang="en-US" smtClean="0"/>
              <a:t>）             </a:t>
            </a:r>
            <a:r>
              <a:rPr lang="en-US" altLang="zh-CN" smtClean="0"/>
              <a:t>6~7      10</a:t>
            </a:r>
            <a:r>
              <a:rPr lang="en-US" altLang="zh-CN" baseline="30000" smtClean="0"/>
              <a:t>-37</a:t>
            </a:r>
            <a:r>
              <a:rPr lang="en-US" altLang="zh-CN" smtClean="0"/>
              <a:t>~10</a:t>
            </a:r>
            <a:r>
              <a:rPr lang="en-US" altLang="zh-CN" baseline="30000" smtClean="0"/>
              <a:t>38</a:t>
            </a:r>
            <a:endParaRPr lang="en-US" altLang="zh-CN" smtClean="0"/>
          </a:p>
          <a:p>
            <a:pPr eaLnBrk="1" hangingPunct="1"/>
            <a:r>
              <a:rPr lang="en-US" altLang="zh-CN" smtClean="0"/>
              <a:t>double      64(8)              15~16     10</a:t>
            </a:r>
            <a:r>
              <a:rPr lang="en-US" altLang="zh-CN" baseline="30000" smtClean="0"/>
              <a:t>-307</a:t>
            </a:r>
            <a:r>
              <a:rPr lang="en-US" altLang="zh-CN" smtClean="0"/>
              <a:t>~10</a:t>
            </a:r>
            <a:r>
              <a:rPr lang="en-US" altLang="zh-CN" baseline="30000" smtClean="0"/>
              <a:t>308</a:t>
            </a:r>
            <a:endParaRPr lang="en-US" altLang="zh-CN" smtClean="0"/>
          </a:p>
          <a:p>
            <a:pPr eaLnBrk="1" hangingPunct="1"/>
            <a:r>
              <a:rPr lang="en-US" altLang="zh-CN" smtClean="0"/>
              <a:t>long double 128(16)            18~19     10</a:t>
            </a:r>
            <a:r>
              <a:rPr lang="en-US" altLang="zh-CN" baseline="30000" smtClean="0"/>
              <a:t>-4931</a:t>
            </a:r>
            <a:r>
              <a:rPr lang="en-US" altLang="zh-CN" smtClean="0"/>
              <a:t>~10</a:t>
            </a:r>
            <a:r>
              <a:rPr lang="en-US" altLang="zh-CN" baseline="30000" smtClean="0"/>
              <a:t>4932</a:t>
            </a:r>
            <a:endParaRPr lang="en-US" altLang="zh-CN" smtClean="0"/>
          </a:p>
          <a:p>
            <a:pPr eaLnBrk="1" hangingPunct="1"/>
            <a:endParaRPr lang="zh-CN" altLang="en-US" smtClean="0"/>
          </a:p>
        </p:txBody>
      </p:sp>
      <p:sp>
        <p:nvSpPr>
          <p:cNvPr id="146436"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EDA4EAF9-1351-4B24-AA40-25281BAFB207}" type="slidenum">
              <a:rPr kumimoji="0" lang="zh-CN" altLang="en-US" sz="1200" smtClean="0">
                <a:solidFill>
                  <a:schemeClr val="tx1"/>
                </a:solidFill>
                <a:latin typeface="Arial" charset="0"/>
                <a:ea typeface="宋体" pitchFamily="2" charset="-122"/>
              </a:rPr>
              <a:pPr eaLnBrk="1" hangingPunct="1"/>
              <a:t>25</a:t>
            </a:fld>
            <a:endParaRPr kumimoji="0" lang="en-US" altLang="zh-CN" sz="1200" smtClean="0">
              <a:solidFill>
                <a:schemeClr val="tx1"/>
              </a:solidFill>
              <a:latin typeface="Arial"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第一组，前</a:t>
            </a:r>
            <a:r>
              <a:rPr lang="en-US" altLang="zh-CN" dirty="0" smtClean="0"/>
              <a:t>16</a:t>
            </a:r>
            <a:r>
              <a:rPr lang="zh-CN" altLang="en-US" dirty="0" smtClean="0"/>
              <a:t>位相同，第二组，前</a:t>
            </a:r>
            <a:r>
              <a:rPr lang="en-US" altLang="zh-CN" dirty="0" smtClean="0"/>
              <a:t>15</a:t>
            </a:r>
            <a:r>
              <a:rPr lang="zh-CN" altLang="en-US" dirty="0" smtClean="0"/>
              <a:t>位相同</a:t>
            </a:r>
            <a:endParaRPr lang="zh-CN" altLang="en-US" dirty="0"/>
          </a:p>
        </p:txBody>
      </p:sp>
      <p:sp>
        <p:nvSpPr>
          <p:cNvPr id="4" name="灯片编号占位符 3"/>
          <p:cNvSpPr>
            <a:spLocks noGrp="1"/>
          </p:cNvSpPr>
          <p:nvPr>
            <p:ph type="sldNum" sz="quarter" idx="10"/>
          </p:nvPr>
        </p:nvSpPr>
        <p:spPr/>
        <p:txBody>
          <a:bodyPr/>
          <a:lstStyle/>
          <a:p>
            <a:pPr>
              <a:defRPr/>
            </a:pPr>
            <a:fld id="{40DA3B1F-4C89-4399-8A0F-671877574BFA}" type="slidenum">
              <a:rPr lang="en-US" altLang="zh-CN" smtClean="0"/>
              <a:pPr>
                <a:defRPr/>
              </a:pPr>
              <a:t>26</a:t>
            </a:fld>
            <a:endParaRPr lang="en-US" altLang="zh-CN"/>
          </a:p>
        </p:txBody>
      </p:sp>
    </p:spTree>
    <p:extLst>
      <p:ext uri="{BB962C8B-B14F-4D97-AF65-F5344CB8AC3E}">
        <p14:creationId xmlns:p14="http://schemas.microsoft.com/office/powerpoint/2010/main" val="2406714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p:spPr>
        <p:txBody>
          <a:bodyPr/>
          <a:lstStyle/>
          <a:p>
            <a:pPr eaLnBrk="1" hangingPunct="1"/>
            <a:r>
              <a:rPr lang="zh-CN" altLang="en-US" smtClean="0"/>
              <a:t>附录一 </a:t>
            </a:r>
            <a:r>
              <a:rPr lang="en-US" altLang="zh-CN" smtClean="0"/>
              <a:t>ASCII</a:t>
            </a:r>
            <a:r>
              <a:rPr lang="zh-CN" altLang="en-US" smtClean="0"/>
              <a:t>码表</a:t>
            </a:r>
            <a:endParaRPr lang="en-US" altLang="zh-CN" smtClean="0"/>
          </a:p>
          <a:p>
            <a:pPr eaLnBrk="1" hangingPunct="1"/>
            <a:r>
              <a:rPr lang="zh-CN" altLang="en-US" smtClean="0"/>
              <a:t>用八进制数或十六进制数构造的转义字符可以用来表示所有的</a:t>
            </a:r>
            <a:r>
              <a:rPr lang="en-US" altLang="zh-CN" smtClean="0"/>
              <a:t>ASCII</a:t>
            </a:r>
            <a:r>
              <a:rPr lang="zh-CN" altLang="en-US" smtClean="0"/>
              <a:t>码和代码范围在</a:t>
            </a:r>
            <a:r>
              <a:rPr lang="en-US" altLang="zh-CN" smtClean="0"/>
              <a:t>128~255</a:t>
            </a:r>
            <a:r>
              <a:rPr lang="zh-CN" altLang="en-US" smtClean="0"/>
              <a:t>之间的扩展</a:t>
            </a:r>
            <a:r>
              <a:rPr lang="en-US" altLang="zh-CN" smtClean="0"/>
              <a:t>ASCII</a:t>
            </a:r>
            <a:r>
              <a:rPr lang="zh-CN" altLang="en-US" smtClean="0"/>
              <a:t>码。</a:t>
            </a:r>
            <a:endParaRPr lang="en-US" altLang="zh-CN" smtClean="0"/>
          </a:p>
          <a:p>
            <a:pPr eaLnBrk="1" hangingPunct="1"/>
            <a:r>
              <a:rPr lang="zh-CN" altLang="en-US" smtClean="0"/>
              <a:t>如‘</a:t>
            </a:r>
            <a:r>
              <a:rPr lang="en-US" altLang="zh-CN" smtClean="0"/>
              <a:t>\101</a:t>
            </a:r>
            <a:r>
              <a:rPr lang="zh-CN" altLang="en-US" smtClean="0"/>
              <a:t>’</a:t>
            </a:r>
            <a:r>
              <a:rPr lang="en-US" altLang="zh-CN" smtClean="0"/>
              <a:t>(8*8+0+8=65)</a:t>
            </a:r>
            <a:r>
              <a:rPr lang="zh-CN" altLang="en-US" smtClean="0"/>
              <a:t>代表</a:t>
            </a:r>
            <a:r>
              <a:rPr lang="en-US" altLang="zh-CN" smtClean="0"/>
              <a:t>’A’</a:t>
            </a:r>
          </a:p>
          <a:p>
            <a:pPr eaLnBrk="1" hangingPunct="1"/>
            <a:r>
              <a:rPr lang="en-US" altLang="zh-CN" smtClean="0"/>
              <a:t>‘\0’</a:t>
            </a:r>
            <a:r>
              <a:rPr lang="zh-CN" altLang="en-US" smtClean="0"/>
              <a:t>或</a:t>
            </a:r>
            <a:r>
              <a:rPr lang="en-US" altLang="zh-CN" smtClean="0"/>
              <a:t>’\000’</a:t>
            </a:r>
            <a:r>
              <a:rPr lang="zh-CN" altLang="en-US" smtClean="0"/>
              <a:t>代表</a:t>
            </a:r>
            <a:r>
              <a:rPr lang="en-US" altLang="zh-CN" smtClean="0"/>
              <a:t>ASCII</a:t>
            </a:r>
            <a:r>
              <a:rPr lang="zh-CN" altLang="en-US" smtClean="0"/>
              <a:t>码为</a:t>
            </a:r>
            <a:r>
              <a:rPr lang="en-US" altLang="zh-CN" smtClean="0"/>
              <a:t>0</a:t>
            </a:r>
            <a:r>
              <a:rPr lang="zh-CN" altLang="en-US" smtClean="0"/>
              <a:t>的控制字符，即“空操作”；‘</a:t>
            </a:r>
            <a:r>
              <a:rPr lang="en-US" altLang="zh-CN" smtClean="0"/>
              <a:t>\x41</a:t>
            </a:r>
            <a:r>
              <a:rPr lang="zh-CN" altLang="en-US" smtClean="0"/>
              <a:t>’</a:t>
            </a:r>
            <a:r>
              <a:rPr lang="en-US" altLang="zh-CN" smtClean="0"/>
              <a:t>(4*16+1=65)</a:t>
            </a:r>
            <a:r>
              <a:rPr lang="zh-CN" altLang="en-US" smtClean="0"/>
              <a:t>代表字符</a:t>
            </a:r>
            <a:r>
              <a:rPr lang="en-US" altLang="zh-CN" smtClean="0"/>
              <a:t>’A’</a:t>
            </a:r>
            <a:endParaRPr lang="zh-CN" altLang="en-US" smtClean="0"/>
          </a:p>
          <a:p>
            <a:pPr eaLnBrk="1" hangingPunct="1"/>
            <a:endParaRPr lang="zh-CN" altLang="en-US" smtClean="0"/>
          </a:p>
        </p:txBody>
      </p:sp>
      <p:sp>
        <p:nvSpPr>
          <p:cNvPr id="14746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0E8BB91D-94CB-45DF-9ECE-9E1D90721749}" type="slidenum">
              <a:rPr lang="en-US" altLang="zh-CN" sz="1200" smtClean="0">
                <a:solidFill>
                  <a:schemeClr val="tx1"/>
                </a:solidFill>
                <a:latin typeface="Times New Roman" pitchFamily="18" charset="0"/>
                <a:ea typeface="宋体" pitchFamily="2" charset="-122"/>
              </a:rPr>
              <a:pPr eaLnBrk="1" hangingPunct="1"/>
              <a:t>29</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8AA0C4BE-F962-4831-836B-0B9F51E746A3}" type="slidenum">
              <a:rPr lang="en-US" altLang="zh-CN" sz="1200" smtClean="0">
                <a:solidFill>
                  <a:schemeClr val="tx1"/>
                </a:solidFill>
                <a:latin typeface="Times New Roman" pitchFamily="18" charset="0"/>
                <a:ea typeface="宋体" pitchFamily="2" charset="-122"/>
              </a:rPr>
              <a:pPr eaLnBrk="1" hangingPunct="1"/>
              <a:t>40</a:t>
            </a:fld>
            <a:endParaRPr lang="en-US" altLang="zh-CN" sz="1200" smtClean="0">
              <a:solidFill>
                <a:schemeClr val="tx1"/>
              </a:solidFill>
              <a:latin typeface="Times New Roman" pitchFamily="18" charset="0"/>
              <a:ea typeface="宋体" pitchFamily="2" charset="-122"/>
            </a:endParaRPr>
          </a:p>
        </p:txBody>
      </p:sp>
      <p:sp>
        <p:nvSpPr>
          <p:cNvPr id="148483" name="Rectangle 2"/>
          <p:cNvSpPr>
            <a:spLocks noGrp="1" noRot="1" noChangeAspect="1" noChangeArrowheads="1" noTextEdit="1"/>
          </p:cNvSpPr>
          <p:nvPr>
            <p:ph type="sldImg"/>
          </p:nvPr>
        </p:nvSpPr>
        <p:spPr>
          <a:xfrm>
            <a:off x="1166813" y="712788"/>
            <a:ext cx="4560887" cy="3421062"/>
          </a:xfrm>
          <a:solidFill>
            <a:srgbClr val="FFFFFF"/>
          </a:solidFill>
          <a:ln/>
        </p:spPr>
      </p:sp>
      <p:sp>
        <p:nvSpPr>
          <p:cNvPr id="148484" name="Rectangle 3"/>
          <p:cNvSpPr>
            <a:spLocks noGrp="1" noChangeArrowheads="1"/>
          </p:cNvSpPr>
          <p:nvPr>
            <p:ph type="body" idx="1"/>
          </p:nvPr>
        </p:nvSpPr>
        <p:spPr>
          <a:xfrm>
            <a:off x="939800" y="4348163"/>
            <a:ext cx="5014913" cy="4135437"/>
          </a:xfrm>
          <a:solidFill>
            <a:srgbClr val="FFFFFF"/>
          </a:solidFill>
          <a:ln>
            <a:solidFill>
              <a:srgbClr val="000000"/>
            </a:solidFill>
            <a:miter lim="800000"/>
            <a:headEnd/>
            <a:tailEnd/>
          </a:ln>
        </p:spPr>
        <p:txBody>
          <a:bodyPr/>
          <a:lstStyle/>
          <a:p>
            <a:pPr eaLnBrk="1" hangingPunct="1"/>
            <a:r>
              <a:rPr lang="zh-CN" altLang="en-US" smtClean="0"/>
              <a:t>有符号数与无符号数进行混合运算，结果为无符号数。</a:t>
            </a:r>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err="1" smtClean="0">
                <a:solidFill>
                  <a:schemeClr val="tx1"/>
                </a:solidFill>
                <a:latin typeface="Times New Roman" pitchFamily="18" charset="0"/>
                <a:ea typeface="宋体" pitchFamily="2" charset="-122"/>
                <a:cs typeface="+mn-cs"/>
              </a:rPr>
              <a:t>int</a:t>
            </a:r>
            <a:r>
              <a:rPr kumimoji="1" lang="en-US" altLang="zh-CN" sz="1200" kern="1200" dirty="0" smtClean="0">
                <a:solidFill>
                  <a:schemeClr val="tx1"/>
                </a:solidFill>
                <a:latin typeface="Times New Roman" pitchFamily="18" charset="0"/>
                <a:ea typeface="宋体" pitchFamily="2" charset="-122"/>
                <a:cs typeface="+mn-cs"/>
              </a:rPr>
              <a:t> a=1,b=8,c=9,d;</a:t>
            </a:r>
          </a:p>
          <a:p>
            <a:r>
              <a:rPr kumimoji="1" lang="en-US" altLang="zh-CN" sz="1200" kern="1200" dirty="0" smtClean="0">
                <a:solidFill>
                  <a:schemeClr val="tx1"/>
                </a:solidFill>
                <a:latin typeface="Times New Roman" pitchFamily="18" charset="0"/>
                <a:ea typeface="宋体" pitchFamily="2" charset="-122"/>
                <a:cs typeface="+mn-cs"/>
              </a:rPr>
              <a:t>d=(a||(b=10)||(c=2));</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pt-BR" altLang="zh-CN" sz="1200" kern="1200" dirty="0" smtClean="0">
                <a:solidFill>
                  <a:schemeClr val="tx1"/>
                </a:solidFill>
                <a:latin typeface="Times New Roman" pitchFamily="18" charset="0"/>
                <a:ea typeface="宋体" pitchFamily="2" charset="-122"/>
                <a:cs typeface="+mn-cs"/>
              </a:rPr>
              <a:t>printf(“a=%d,b=%d,c=%d,d=%d\n”,a,b,c,d); </a:t>
            </a:r>
            <a:r>
              <a:rPr kumimoji="1" lang="en-US" altLang="zh-CN" sz="1200" kern="1200" dirty="0" smtClean="0">
                <a:solidFill>
                  <a:schemeClr val="tx1"/>
                </a:solidFill>
                <a:latin typeface="Times New Roman" pitchFamily="18" charset="0"/>
                <a:ea typeface="宋体" pitchFamily="2" charset="-122"/>
                <a:cs typeface="+mn-cs"/>
              </a:rPr>
              <a:t>//</a:t>
            </a:r>
            <a:r>
              <a:rPr kumimoji="1" lang="en-US" altLang="zh-CN" sz="1200" kern="1200" baseline="0" dirty="0" smtClean="0">
                <a:solidFill>
                  <a:schemeClr val="tx1"/>
                </a:solidFill>
                <a:latin typeface="Times New Roman" pitchFamily="18" charset="0"/>
                <a:ea typeface="宋体" pitchFamily="2" charset="-122"/>
                <a:cs typeface="+mn-cs"/>
              </a:rPr>
              <a:t> </a:t>
            </a:r>
            <a:r>
              <a:rPr lang="en-US" altLang="zh-CN" dirty="0" smtClean="0"/>
              <a:t>a=1,b=8,c=9,d=1</a:t>
            </a:r>
            <a:endParaRPr kumimoji="1" lang="pt-BR" altLang="zh-CN" sz="1200" kern="1200" dirty="0" smtClean="0">
              <a:solidFill>
                <a:schemeClr val="tx1"/>
              </a:solidFill>
              <a:latin typeface="Times New Roman" pitchFamily="18" charset="0"/>
              <a:ea typeface="宋体" pitchFamily="2" charset="-122"/>
              <a:cs typeface="+mn-cs"/>
            </a:endParaRPr>
          </a:p>
          <a:p>
            <a:r>
              <a:rPr kumimoji="1" lang="en-US" altLang="zh-CN" sz="1200" kern="1200" dirty="0" smtClean="0">
                <a:solidFill>
                  <a:schemeClr val="tx1"/>
                </a:solidFill>
                <a:latin typeface="Times New Roman" pitchFamily="18" charset="0"/>
                <a:ea typeface="宋体" pitchFamily="2" charset="-122"/>
                <a:cs typeface="+mn-cs"/>
              </a:rPr>
              <a:t>a=0;</a:t>
            </a:r>
          </a:p>
          <a:p>
            <a:r>
              <a:rPr kumimoji="1" lang="en-US" altLang="zh-CN" sz="1200" kern="1200" dirty="0" smtClean="0">
                <a:solidFill>
                  <a:schemeClr val="tx1"/>
                </a:solidFill>
                <a:latin typeface="Times New Roman" pitchFamily="18" charset="0"/>
                <a:ea typeface="宋体" pitchFamily="2" charset="-122"/>
                <a:cs typeface="+mn-cs"/>
              </a:rPr>
              <a:t>d=(a||(b=10)||(c=2));</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pt-BR" altLang="zh-CN" sz="1200" kern="1200" dirty="0" smtClean="0">
                <a:solidFill>
                  <a:schemeClr val="tx1"/>
                </a:solidFill>
                <a:latin typeface="Times New Roman" pitchFamily="18" charset="0"/>
                <a:ea typeface="宋体" pitchFamily="2" charset="-122"/>
                <a:cs typeface="+mn-cs"/>
              </a:rPr>
              <a:t>printf("a=%d,b=%d,c=%d,d=%d\n",a,b,c,d); // </a:t>
            </a:r>
            <a:r>
              <a:rPr lang="en-US" altLang="zh-CN" dirty="0" smtClean="0"/>
              <a:t>a=0,b=10,c=9,d=1</a:t>
            </a:r>
          </a:p>
          <a:p>
            <a:r>
              <a:rPr kumimoji="1" lang="en-US" altLang="zh-CN" sz="1200" kern="1200" dirty="0" err="1" smtClean="0">
                <a:solidFill>
                  <a:schemeClr val="tx1"/>
                </a:solidFill>
                <a:latin typeface="Times New Roman" pitchFamily="18" charset="0"/>
                <a:ea typeface="宋体" pitchFamily="2" charset="-122"/>
                <a:cs typeface="+mn-cs"/>
              </a:rPr>
              <a:t>int</a:t>
            </a:r>
            <a:r>
              <a:rPr kumimoji="1" lang="en-US" altLang="zh-CN" sz="1200" kern="1200" dirty="0" smtClean="0">
                <a:solidFill>
                  <a:schemeClr val="tx1"/>
                </a:solidFill>
                <a:latin typeface="Times New Roman" pitchFamily="18" charset="0"/>
                <a:ea typeface="宋体" pitchFamily="2" charset="-122"/>
                <a:cs typeface="+mn-cs"/>
              </a:rPr>
              <a:t> i1=0,i2=5;</a:t>
            </a:r>
          </a:p>
          <a:p>
            <a:r>
              <a:rPr kumimoji="1" lang="nn-NO" altLang="zh-CN" sz="1200" kern="1200" dirty="0" smtClean="0">
                <a:solidFill>
                  <a:schemeClr val="tx1"/>
                </a:solidFill>
                <a:latin typeface="Times New Roman" pitchFamily="18" charset="0"/>
                <a:ea typeface="宋体" pitchFamily="2" charset="-122"/>
                <a:cs typeface="+mn-cs"/>
              </a:rPr>
              <a:t>printf("i1,i2,%d\n",!i1&amp;&amp;i2--);  // 1    </a:t>
            </a:r>
          </a:p>
          <a:p>
            <a:r>
              <a:rPr kumimoji="1" lang="en-US" altLang="zh-CN" sz="1200" kern="1200" dirty="0" err="1" smtClean="0">
                <a:solidFill>
                  <a:schemeClr val="tx1"/>
                </a:solidFill>
                <a:latin typeface="Times New Roman" pitchFamily="18" charset="0"/>
                <a:ea typeface="宋体" pitchFamily="2" charset="-122"/>
                <a:cs typeface="+mn-cs"/>
              </a:rPr>
              <a:t>printf</a:t>
            </a:r>
            <a:r>
              <a:rPr kumimoji="1" lang="en-US" altLang="zh-CN" sz="1200" kern="1200" dirty="0" smtClean="0">
                <a:solidFill>
                  <a:schemeClr val="tx1"/>
                </a:solidFill>
                <a:latin typeface="Times New Roman" pitchFamily="18" charset="0"/>
                <a:ea typeface="宋体" pitchFamily="2" charset="-122"/>
                <a:cs typeface="+mn-cs"/>
              </a:rPr>
              <a:t>("i2=%d\n",i2); // 4</a:t>
            </a:r>
          </a:p>
          <a:p>
            <a:r>
              <a:rPr kumimoji="1" lang="en-US" altLang="zh-CN" sz="1200" kern="1200" dirty="0" smtClean="0">
                <a:solidFill>
                  <a:schemeClr val="tx1"/>
                </a:solidFill>
                <a:latin typeface="Times New Roman" pitchFamily="18" charset="0"/>
                <a:ea typeface="宋体" pitchFamily="2" charset="-122"/>
                <a:cs typeface="+mn-cs"/>
              </a:rPr>
              <a:t>i1=1;</a:t>
            </a:r>
          </a:p>
          <a:p>
            <a:r>
              <a:rPr kumimoji="1" lang="nn-NO" altLang="zh-CN" sz="1200" kern="1200" dirty="0" smtClean="0">
                <a:solidFill>
                  <a:schemeClr val="tx1"/>
                </a:solidFill>
                <a:latin typeface="Times New Roman" pitchFamily="18" charset="0"/>
                <a:ea typeface="宋体" pitchFamily="2" charset="-122"/>
                <a:cs typeface="+mn-cs"/>
              </a:rPr>
              <a:t>printf("i1,i2,%d\n",!i1&amp;&amp;i2--); // 0     </a:t>
            </a:r>
          </a:p>
          <a:p>
            <a:r>
              <a:rPr kumimoji="1" lang="en-US" altLang="zh-CN" sz="1200" kern="1200" dirty="0" err="1" smtClean="0">
                <a:solidFill>
                  <a:schemeClr val="tx1"/>
                </a:solidFill>
                <a:latin typeface="Times New Roman" pitchFamily="18" charset="0"/>
                <a:ea typeface="宋体" pitchFamily="2" charset="-122"/>
                <a:cs typeface="+mn-cs"/>
              </a:rPr>
              <a:t>printf</a:t>
            </a:r>
            <a:r>
              <a:rPr kumimoji="1" lang="en-US" altLang="zh-CN" sz="1200" kern="1200" dirty="0" smtClean="0">
                <a:solidFill>
                  <a:schemeClr val="tx1"/>
                </a:solidFill>
                <a:latin typeface="Times New Roman" pitchFamily="18" charset="0"/>
                <a:ea typeface="宋体" pitchFamily="2" charset="-122"/>
                <a:cs typeface="+mn-cs"/>
              </a:rPr>
              <a:t>("i2=%d\n",i2);   // 4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r>
              <a:rPr kumimoji="1" lang="en-US" altLang="zh-CN" sz="1200" kern="1200" dirty="0" smtClean="0">
                <a:solidFill>
                  <a:schemeClr val="tx1"/>
                </a:solidFill>
                <a:latin typeface="Times New Roman" pitchFamily="18" charset="0"/>
                <a:ea typeface="宋体" pitchFamily="2" charset="-122"/>
                <a:cs typeface="+mn-cs"/>
              </a:rPr>
              <a:t>&amp;&amp;</a:t>
            </a:r>
            <a:r>
              <a:rPr kumimoji="1" lang="zh-CN" altLang="en-US" sz="1200" kern="1200" dirty="0" smtClean="0">
                <a:solidFill>
                  <a:schemeClr val="tx1"/>
                </a:solidFill>
                <a:latin typeface="Times New Roman" pitchFamily="18" charset="0"/>
                <a:ea typeface="宋体" pitchFamily="2" charset="-122"/>
                <a:cs typeface="+mn-cs"/>
              </a:rPr>
              <a:t>的有</a:t>
            </a:r>
            <a:r>
              <a:rPr kumimoji="1" lang="en-US" altLang="zh-CN" sz="1200" kern="1200" dirty="0" smtClean="0">
                <a:solidFill>
                  <a:schemeClr val="tx1"/>
                </a:solidFill>
                <a:latin typeface="Times New Roman" pitchFamily="18" charset="0"/>
                <a:ea typeface="宋体" pitchFamily="2" charset="-122"/>
                <a:cs typeface="+mn-cs"/>
              </a:rPr>
              <a:t>0</a:t>
            </a:r>
            <a:r>
              <a:rPr kumimoji="1" lang="zh-CN" altLang="en-US" sz="1200" kern="1200" dirty="0" smtClean="0">
                <a:solidFill>
                  <a:schemeClr val="tx1"/>
                </a:solidFill>
                <a:latin typeface="Times New Roman" pitchFamily="18" charset="0"/>
                <a:ea typeface="宋体" pitchFamily="2" charset="-122"/>
                <a:cs typeface="+mn-cs"/>
              </a:rPr>
              <a:t>为</a:t>
            </a:r>
            <a:r>
              <a:rPr kumimoji="1" lang="en-US" altLang="zh-CN" sz="1200" kern="1200" dirty="0" smtClean="0">
                <a:solidFill>
                  <a:schemeClr val="tx1"/>
                </a:solidFill>
                <a:latin typeface="Times New Roman" pitchFamily="18" charset="0"/>
                <a:ea typeface="宋体" pitchFamily="2" charset="-122"/>
                <a:cs typeface="+mn-cs"/>
              </a:rPr>
              <a:t>0</a:t>
            </a:r>
            <a:r>
              <a:rPr kumimoji="1" lang="zh-CN" altLang="en-US" sz="1200" kern="1200" dirty="0" smtClean="0">
                <a:solidFill>
                  <a:schemeClr val="tx1"/>
                </a:solidFill>
                <a:latin typeface="Times New Roman" pitchFamily="18" charset="0"/>
                <a:ea typeface="宋体" pitchFamily="2" charset="-122"/>
                <a:cs typeface="+mn-cs"/>
              </a:rPr>
              <a:t>和</a:t>
            </a:r>
            <a:r>
              <a:rPr kumimoji="1" lang="en-US" altLang="zh-CN" sz="1200" kern="1200" dirty="0" smtClean="0">
                <a:solidFill>
                  <a:schemeClr val="tx1"/>
                </a:solidFill>
                <a:latin typeface="Times New Roman" pitchFamily="18" charset="0"/>
                <a:ea typeface="宋体" pitchFamily="2" charset="-122"/>
                <a:cs typeface="+mn-cs"/>
              </a:rPr>
              <a:t>||</a:t>
            </a:r>
            <a:r>
              <a:rPr kumimoji="1" lang="zh-CN" altLang="en-US" sz="1200" kern="1200" dirty="0" smtClean="0">
                <a:solidFill>
                  <a:schemeClr val="tx1"/>
                </a:solidFill>
                <a:latin typeface="Times New Roman" pitchFamily="18" charset="0"/>
                <a:ea typeface="宋体" pitchFamily="2" charset="-122"/>
                <a:cs typeface="+mn-cs"/>
              </a:rPr>
              <a:t>的有</a:t>
            </a:r>
            <a:r>
              <a:rPr kumimoji="1" lang="en-US" altLang="zh-CN" sz="1200" kern="1200" dirty="0" smtClean="0">
                <a:solidFill>
                  <a:schemeClr val="tx1"/>
                </a:solidFill>
                <a:latin typeface="Times New Roman" pitchFamily="18" charset="0"/>
                <a:ea typeface="宋体" pitchFamily="2" charset="-122"/>
                <a:cs typeface="+mn-cs"/>
              </a:rPr>
              <a:t>1</a:t>
            </a:r>
            <a:r>
              <a:rPr kumimoji="1" lang="zh-CN" altLang="en-US" sz="1200" kern="1200" dirty="0" smtClean="0">
                <a:solidFill>
                  <a:schemeClr val="tx1"/>
                </a:solidFill>
                <a:latin typeface="Times New Roman" pitchFamily="18" charset="0"/>
                <a:ea typeface="宋体" pitchFamily="2" charset="-122"/>
                <a:cs typeface="+mn-cs"/>
              </a:rPr>
              <a:t>为</a:t>
            </a:r>
            <a:r>
              <a:rPr kumimoji="1" lang="en-US" altLang="zh-CN" sz="1200" kern="1200" dirty="0" smtClean="0">
                <a:solidFill>
                  <a:schemeClr val="tx1"/>
                </a:solidFill>
                <a:latin typeface="Times New Roman" pitchFamily="18" charset="0"/>
                <a:ea typeface="宋体" pitchFamily="2" charset="-122"/>
                <a:cs typeface="+mn-cs"/>
              </a:rPr>
              <a:t>1</a:t>
            </a:r>
            <a:r>
              <a:rPr kumimoji="1" lang="zh-CN" altLang="en-US" sz="1200" kern="1200" dirty="0" smtClean="0">
                <a:solidFill>
                  <a:schemeClr val="tx1"/>
                </a:solidFill>
                <a:latin typeface="Times New Roman" pitchFamily="18" charset="0"/>
                <a:ea typeface="宋体" pitchFamily="2" charset="-122"/>
                <a:cs typeface="+mn-cs"/>
              </a:rPr>
              <a:t>比运算符优先级更优先。例如上例的（</a:t>
            </a:r>
            <a:r>
              <a:rPr kumimoji="1" lang="en-US" altLang="zh-CN" sz="1200" kern="1200" dirty="0" smtClean="0">
                <a:solidFill>
                  <a:schemeClr val="tx1"/>
                </a:solidFill>
                <a:latin typeface="Times New Roman" pitchFamily="18" charset="0"/>
                <a:ea typeface="宋体" pitchFamily="2" charset="-122"/>
                <a:cs typeface="+mn-cs"/>
              </a:rPr>
              <a:t>b=10</a:t>
            </a:r>
            <a:r>
              <a:rPr kumimoji="1" lang="zh-CN" altLang="en-US" sz="1200" kern="1200" dirty="0" smtClean="0">
                <a:solidFill>
                  <a:schemeClr val="tx1"/>
                </a:solidFill>
                <a:latin typeface="Times New Roman" pitchFamily="18" charset="0"/>
                <a:ea typeface="宋体" pitchFamily="2" charset="-122"/>
                <a:cs typeface="+mn-cs"/>
              </a:rPr>
              <a:t>）虽然优先级更高，但是也没有该规则高</a:t>
            </a:r>
            <a:r>
              <a:rPr kumimoji="1" lang="zh-CN" altLang="en-US" sz="1200" kern="1200" dirty="0" smtClean="0">
                <a:solidFill>
                  <a:schemeClr val="tx1"/>
                </a:solidFill>
                <a:latin typeface="Times New Roman" pitchFamily="18" charset="0"/>
                <a:ea typeface="宋体" pitchFamily="2" charset="-122"/>
                <a:cs typeface="+mn-cs"/>
              </a:rPr>
              <a:t>。</a:t>
            </a:r>
            <a:endParaRPr kumimoji="1" lang="en-US" altLang="zh-CN" sz="1200" kern="1200" dirty="0" smtClean="0">
              <a:solidFill>
                <a:schemeClr val="tx1"/>
              </a:solidFill>
              <a:latin typeface="Times New Roman" pitchFamily="18" charset="0"/>
              <a:ea typeface="宋体" pitchFamily="2" charset="-122"/>
              <a:cs typeface="+mn-cs"/>
            </a:endParaRPr>
          </a:p>
          <a:p>
            <a:r>
              <a:rPr kumimoji="1" lang="en-US" altLang="zh-CN" sz="1200" kern="1200" dirty="0" smtClean="0">
                <a:solidFill>
                  <a:schemeClr val="tx1"/>
                </a:solidFill>
                <a:latin typeface="Times New Roman" pitchFamily="18" charset="0"/>
                <a:ea typeface="宋体" pitchFamily="2" charset="-122"/>
                <a:cs typeface="+mn-cs"/>
              </a:rPr>
              <a:t>// </a:t>
            </a:r>
            <a:r>
              <a:rPr kumimoji="1" lang="zh-CN" altLang="en-US" sz="1200" kern="1200" dirty="0" smtClean="0">
                <a:solidFill>
                  <a:schemeClr val="tx1"/>
                </a:solidFill>
                <a:latin typeface="Times New Roman" pitchFamily="18" charset="0"/>
                <a:ea typeface="宋体" pitchFamily="2" charset="-122"/>
                <a:cs typeface="+mn-cs"/>
              </a:rPr>
              <a:t>逻辑运算符</a:t>
            </a:r>
            <a:r>
              <a:rPr kumimoji="1" lang="en-US" altLang="zh-CN" sz="1200" kern="1200" dirty="0" smtClean="0">
                <a:solidFill>
                  <a:schemeClr val="tx1"/>
                </a:solidFill>
                <a:latin typeface="Times New Roman" pitchFamily="18" charset="0"/>
                <a:ea typeface="宋体" pitchFamily="2" charset="-122"/>
                <a:cs typeface="+mn-cs"/>
              </a:rPr>
              <a:t>&amp;&amp;</a:t>
            </a:r>
            <a:r>
              <a:rPr kumimoji="1" lang="zh-CN" altLang="en-US" sz="1200" kern="1200" dirty="0" smtClean="0">
                <a:solidFill>
                  <a:schemeClr val="tx1"/>
                </a:solidFill>
                <a:latin typeface="Times New Roman" pitchFamily="18" charset="0"/>
                <a:ea typeface="宋体" pitchFamily="2" charset="-122"/>
                <a:cs typeface="+mn-cs"/>
              </a:rPr>
              <a:t>与</a:t>
            </a:r>
            <a:r>
              <a:rPr kumimoji="1" lang="en-US" altLang="zh-CN" sz="1200" kern="1200" dirty="0" smtClean="0">
                <a:solidFill>
                  <a:schemeClr val="tx1"/>
                </a:solidFill>
                <a:latin typeface="Times New Roman" pitchFamily="18" charset="0"/>
                <a:ea typeface="宋体" pitchFamily="2" charset="-122"/>
                <a:cs typeface="+mn-cs"/>
              </a:rPr>
              <a:t>||</a:t>
            </a:r>
            <a:r>
              <a:rPr kumimoji="1" lang="zh-CN" altLang="en-US" sz="1200" kern="1200" dirty="0" smtClean="0">
                <a:solidFill>
                  <a:schemeClr val="tx1"/>
                </a:solidFill>
                <a:latin typeface="Times New Roman" pitchFamily="18" charset="0"/>
                <a:ea typeface="宋体" pitchFamily="2" charset="-122"/>
                <a:cs typeface="+mn-cs"/>
              </a:rPr>
              <a:t>有一些较为特殊的属性，由</a:t>
            </a:r>
            <a:r>
              <a:rPr kumimoji="1" lang="en-US" altLang="zh-CN" sz="1200" kern="1200" dirty="0" smtClean="0">
                <a:solidFill>
                  <a:schemeClr val="tx1"/>
                </a:solidFill>
                <a:latin typeface="Times New Roman" pitchFamily="18" charset="0"/>
                <a:ea typeface="宋体" pitchFamily="2" charset="-122"/>
                <a:cs typeface="+mn-cs"/>
              </a:rPr>
              <a:t>&amp;&amp;</a:t>
            </a:r>
            <a:r>
              <a:rPr kumimoji="1" lang="zh-CN" altLang="en-US" sz="1200" kern="1200" dirty="0" smtClean="0">
                <a:solidFill>
                  <a:schemeClr val="tx1"/>
                </a:solidFill>
                <a:latin typeface="Times New Roman" pitchFamily="18" charset="0"/>
                <a:ea typeface="宋体" pitchFamily="2" charset="-122"/>
                <a:cs typeface="+mn-cs"/>
              </a:rPr>
              <a:t>与</a:t>
            </a:r>
            <a:r>
              <a:rPr kumimoji="1" lang="en-US" altLang="zh-CN" sz="1200" kern="1200" dirty="0" smtClean="0">
                <a:solidFill>
                  <a:schemeClr val="tx1"/>
                </a:solidFill>
                <a:latin typeface="Times New Roman" pitchFamily="18" charset="0"/>
                <a:ea typeface="宋体" pitchFamily="2" charset="-122"/>
                <a:cs typeface="+mn-cs"/>
              </a:rPr>
              <a:t>||</a:t>
            </a:r>
            <a:r>
              <a:rPr kumimoji="1" lang="zh-CN" altLang="en-US" sz="1200" kern="1200" dirty="0" smtClean="0">
                <a:solidFill>
                  <a:schemeClr val="tx1"/>
                </a:solidFill>
                <a:latin typeface="Times New Roman" pitchFamily="18" charset="0"/>
                <a:ea typeface="宋体" pitchFamily="2" charset="-122"/>
                <a:cs typeface="+mn-cs"/>
              </a:rPr>
              <a:t>连接的表达式按从左到右的顺序进行行求值，并且，在知道结果值为真或假后立即停止计算</a:t>
            </a:r>
            <a:endParaRPr kumimoji="1" lang="pt-BR" altLang="zh-CN" sz="1200" kern="1200" dirty="0" smtClean="0">
              <a:solidFill>
                <a:schemeClr val="tx1"/>
              </a:solidFill>
              <a:latin typeface="Times New Roman" pitchFamily="18"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40DA3B1F-4C89-4399-8A0F-671877574BFA}" type="slidenum">
              <a:rPr lang="en-US" altLang="zh-CN" smtClean="0"/>
              <a:pPr>
                <a:defRPr/>
              </a:pPr>
              <a:t>65</a:t>
            </a:fld>
            <a:endParaRPr lang="en-US" altLang="zh-CN"/>
          </a:p>
        </p:txBody>
      </p:sp>
    </p:spTree>
    <p:extLst>
      <p:ext uri="{BB962C8B-B14F-4D97-AF65-F5344CB8AC3E}">
        <p14:creationId xmlns:p14="http://schemas.microsoft.com/office/powerpoint/2010/main" val="1891699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p:spPr>
        <p:txBody>
          <a:bodyPr/>
          <a:lstStyle/>
          <a:p>
            <a:r>
              <a:rPr lang="zh-CN" altLang="en-US" smtClean="0"/>
              <a:t>‘</a:t>
            </a:r>
            <a:r>
              <a:rPr lang="en-US" altLang="zh-CN" smtClean="0"/>
              <a:t>a’: 97</a:t>
            </a:r>
          </a:p>
          <a:p>
            <a:r>
              <a:rPr lang="en-US" altLang="zh-CN" smtClean="0"/>
              <a:t>‘A’: 65</a:t>
            </a:r>
            <a:endParaRPr lang="zh-CN" altLang="en-US" smtClean="0"/>
          </a:p>
        </p:txBody>
      </p:sp>
      <p:sp>
        <p:nvSpPr>
          <p:cNvPr id="149508"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761E4420-3EDE-4199-B1AB-3FAED42A4785}" type="slidenum">
              <a:rPr lang="en-US" altLang="zh-CN" sz="1200" smtClean="0">
                <a:solidFill>
                  <a:schemeClr val="tx1"/>
                </a:solidFill>
                <a:latin typeface="Times New Roman" pitchFamily="18" charset="0"/>
                <a:ea typeface="宋体" pitchFamily="2" charset="-122"/>
              </a:rPr>
              <a:pPr eaLnBrk="1" hangingPunct="1"/>
              <a:t>71</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p:spPr>
        <p:txBody>
          <a:bodyPr/>
          <a:lstStyle/>
          <a:p>
            <a:r>
              <a:rPr lang="en-US" altLang="zh-CN" dirty="0" smtClean="0"/>
              <a:t>a=3*5,a*4; // ==》(a=3*5),a*4;</a:t>
            </a:r>
          </a:p>
          <a:p>
            <a:r>
              <a:rPr lang="en-US" altLang="zh-CN" dirty="0" smtClean="0"/>
              <a:t>b=(3*5,a*4);</a:t>
            </a:r>
          </a:p>
          <a:p>
            <a:endParaRPr lang="en-US" altLang="zh-CN" dirty="0" smtClean="0"/>
          </a:p>
          <a:p>
            <a:r>
              <a:rPr lang="zh-CN" altLang="en-US" dirty="0" smtClean="0"/>
              <a:t>注意：</a:t>
            </a:r>
            <a:endParaRPr lang="en-US" altLang="zh-CN" dirty="0" smtClean="0"/>
          </a:p>
          <a:p>
            <a:r>
              <a:rPr lang="en-US" altLang="zh-CN" dirty="0" err="1" smtClean="0"/>
              <a:t>int</a:t>
            </a:r>
            <a:r>
              <a:rPr lang="en-US" altLang="zh-CN" dirty="0" smtClean="0"/>
              <a:t> a;</a:t>
            </a:r>
          </a:p>
          <a:p>
            <a:r>
              <a:rPr lang="en-US" altLang="zh-CN" dirty="0" smtClean="0"/>
              <a:t>a=(3*5,a*4);  // </a:t>
            </a:r>
            <a:r>
              <a:rPr lang="zh-CN" altLang="en-US" dirty="0" smtClean="0"/>
              <a:t>因为</a:t>
            </a:r>
            <a:r>
              <a:rPr lang="en-US" altLang="zh-CN" dirty="0" smtClean="0"/>
              <a:t>a</a:t>
            </a:r>
            <a:r>
              <a:rPr lang="zh-CN" altLang="en-US" dirty="0" smtClean="0"/>
              <a:t>没有初值，因此此表达式赋给</a:t>
            </a:r>
            <a:r>
              <a:rPr lang="en-US" altLang="zh-CN" dirty="0" smtClean="0"/>
              <a:t>a</a:t>
            </a:r>
            <a:r>
              <a:rPr lang="zh-CN" altLang="en-US" dirty="0" smtClean="0"/>
              <a:t>的值也是不确定。</a:t>
            </a:r>
            <a:endParaRPr lang="en-US" altLang="zh-CN" dirty="0" smtClean="0"/>
          </a:p>
          <a:p>
            <a:endParaRPr lang="zh-CN" altLang="en-US" dirty="0" smtClean="0"/>
          </a:p>
        </p:txBody>
      </p:sp>
      <p:sp>
        <p:nvSpPr>
          <p:cNvPr id="150532"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82E3B509-C7D6-438D-A8C2-43929BE91BED}" type="slidenum">
              <a:rPr lang="en-US" altLang="zh-CN" sz="1200" smtClean="0">
                <a:solidFill>
                  <a:schemeClr val="tx1"/>
                </a:solidFill>
                <a:latin typeface="Times New Roman" pitchFamily="18" charset="0"/>
                <a:ea typeface="宋体" pitchFamily="2" charset="-122"/>
              </a:rPr>
              <a:pPr eaLnBrk="1" hangingPunct="1"/>
              <a:t>72</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B0E2ACAF-20F7-4F4D-8FDB-B289F236D44F}" type="slidenum">
              <a:rPr lang="en-US" altLang="zh-CN" sz="1200" smtClean="0">
                <a:solidFill>
                  <a:schemeClr val="tx1"/>
                </a:solidFill>
                <a:latin typeface="Times New Roman" pitchFamily="18" charset="0"/>
                <a:ea typeface="宋体" pitchFamily="2" charset="-122"/>
              </a:rPr>
              <a:pPr eaLnBrk="1" hangingPunct="1"/>
              <a:t>77</a:t>
            </a:fld>
            <a:endParaRPr lang="en-US" altLang="zh-CN" sz="1200" smtClean="0">
              <a:solidFill>
                <a:schemeClr val="tx1"/>
              </a:solidFill>
              <a:latin typeface="Times New Roman" pitchFamily="18" charset="0"/>
              <a:ea typeface="宋体" pitchFamily="2" charset="-122"/>
            </a:endParaRPr>
          </a:p>
        </p:txBody>
      </p:sp>
      <p:sp>
        <p:nvSpPr>
          <p:cNvPr id="151555" name="Rectangle 2"/>
          <p:cNvSpPr>
            <a:spLocks noGrp="1" noRot="1" noChangeAspect="1" noChangeArrowheads="1" noTextEdit="1"/>
          </p:cNvSpPr>
          <p:nvPr>
            <p:ph type="sldImg"/>
          </p:nvPr>
        </p:nvSpPr>
        <p:spPr>
          <a:xfrm>
            <a:off x="1166813" y="712788"/>
            <a:ext cx="4560887" cy="3421062"/>
          </a:xfrm>
          <a:ln/>
        </p:spPr>
      </p:sp>
      <p:sp>
        <p:nvSpPr>
          <p:cNvPr id="151556" name="Rectangle 3"/>
          <p:cNvSpPr>
            <a:spLocks noGrp="1" noChangeArrowheads="1"/>
          </p:cNvSpPr>
          <p:nvPr>
            <p:ph type="body" idx="1"/>
          </p:nvPr>
        </p:nvSpPr>
        <p:spPr>
          <a:xfrm>
            <a:off x="939800" y="4348163"/>
            <a:ext cx="5014913" cy="4135437"/>
          </a:xfrm>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p:spPr>
        <p:txBody>
          <a:bodyPr/>
          <a:lstStyle/>
          <a:p>
            <a:r>
              <a:rPr lang="en-US" altLang="zh-CN" smtClean="0"/>
              <a:t>vc++</a:t>
            </a:r>
          </a:p>
          <a:p>
            <a:r>
              <a:rPr lang="en-US" altLang="zh-CN" smtClean="0"/>
              <a:t>bytes:</a:t>
            </a:r>
          </a:p>
          <a:p>
            <a:r>
              <a:rPr lang="en-US" altLang="zh-CN" smtClean="0"/>
              <a:t>int=4,long=4,float=4,double=8,char=1,short=2</a:t>
            </a:r>
          </a:p>
          <a:p>
            <a:endParaRPr lang="zh-CN" altLang="en-US" smtClean="0"/>
          </a:p>
        </p:txBody>
      </p:sp>
      <p:sp>
        <p:nvSpPr>
          <p:cNvPr id="15258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4081A0B6-8306-43A9-959F-6BEB1EBC64C9}" type="slidenum">
              <a:rPr lang="en-US" altLang="zh-CN" sz="1200" smtClean="0">
                <a:solidFill>
                  <a:schemeClr val="tx1"/>
                </a:solidFill>
                <a:latin typeface="Times New Roman" pitchFamily="18" charset="0"/>
                <a:ea typeface="宋体" pitchFamily="2" charset="-122"/>
              </a:rPr>
              <a:pPr eaLnBrk="1" hangingPunct="1"/>
              <a:t>79</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p:spPr>
        <p:txBody>
          <a:bodyPr/>
          <a:lstStyle/>
          <a:p>
            <a:r>
              <a:rPr lang="zh-CN" altLang="en-US" smtClean="0"/>
              <a:t>左移</a:t>
            </a:r>
            <a:r>
              <a:rPr lang="en-US" altLang="zh-CN" smtClean="0"/>
              <a:t>2</a:t>
            </a:r>
            <a:r>
              <a:rPr lang="zh-CN" altLang="en-US" smtClean="0"/>
              <a:t>位，</a:t>
            </a:r>
            <a:r>
              <a:rPr lang="en-US" altLang="zh-CN" smtClean="0"/>
              <a:t>= </a:t>
            </a:r>
            <a:r>
              <a:rPr lang="zh-CN" altLang="en-US" smtClean="0"/>
              <a:t>*</a:t>
            </a:r>
            <a:r>
              <a:rPr lang="en-US" altLang="zh-CN" smtClean="0"/>
              <a:t>2</a:t>
            </a:r>
            <a:r>
              <a:rPr lang="zh-CN" altLang="en-US" smtClean="0"/>
              <a:t>的</a:t>
            </a:r>
            <a:r>
              <a:rPr lang="en-US" altLang="zh-CN" smtClean="0"/>
              <a:t>2</a:t>
            </a:r>
            <a:r>
              <a:rPr lang="zh-CN" altLang="en-US" smtClean="0"/>
              <a:t>次方</a:t>
            </a:r>
            <a:endParaRPr lang="en-US" altLang="zh-CN" smtClean="0"/>
          </a:p>
          <a:p>
            <a:r>
              <a:rPr lang="zh-CN" altLang="en-US" smtClean="0"/>
              <a:t>负数补码</a:t>
            </a:r>
            <a:r>
              <a:rPr lang="en-US" altLang="zh-CN" smtClean="0"/>
              <a:t>=</a:t>
            </a:r>
            <a:r>
              <a:rPr lang="zh-CN" altLang="en-US" smtClean="0"/>
              <a:t>反码</a:t>
            </a:r>
            <a:r>
              <a:rPr lang="en-US" altLang="zh-CN" smtClean="0"/>
              <a:t>+1</a:t>
            </a:r>
          </a:p>
          <a:p>
            <a:r>
              <a:rPr lang="zh-CN" altLang="en-US" smtClean="0"/>
              <a:t>负数原码</a:t>
            </a:r>
            <a:r>
              <a:rPr lang="en-US" altLang="zh-CN" smtClean="0"/>
              <a:t>=</a:t>
            </a:r>
            <a:r>
              <a:rPr lang="zh-CN" altLang="en-US" smtClean="0"/>
              <a:t>负数补码的反码</a:t>
            </a:r>
            <a:r>
              <a:rPr lang="en-US" altLang="zh-CN" smtClean="0"/>
              <a:t>+1</a:t>
            </a:r>
          </a:p>
          <a:p>
            <a:endParaRPr lang="en-US" altLang="zh-CN" smtClean="0"/>
          </a:p>
          <a:p>
            <a:r>
              <a:rPr lang="en-US" altLang="zh-CN" smtClean="0"/>
              <a:t>1110 0000</a:t>
            </a:r>
            <a:r>
              <a:rPr lang="zh-CN" altLang="en-US" smtClean="0"/>
              <a:t>反</a:t>
            </a:r>
            <a:r>
              <a:rPr lang="en-US" altLang="zh-CN" smtClean="0"/>
              <a:t>=1001 1111</a:t>
            </a:r>
          </a:p>
          <a:p>
            <a:r>
              <a:rPr lang="en-US" altLang="zh-CN" smtClean="0"/>
              <a:t>1001 1111 + 1 = 1010 0000 = -</a:t>
            </a:r>
            <a:r>
              <a:rPr lang="zh-CN" altLang="en-US" smtClean="0"/>
              <a:t>（</a:t>
            </a:r>
            <a:r>
              <a:rPr lang="en-US" altLang="zh-CN" smtClean="0"/>
              <a:t>0010 0000</a:t>
            </a:r>
            <a:r>
              <a:rPr lang="zh-CN" altLang="en-US" smtClean="0"/>
              <a:t>）</a:t>
            </a:r>
            <a:r>
              <a:rPr lang="en-US" altLang="zh-CN" smtClean="0"/>
              <a:t>=-0x20=-32</a:t>
            </a:r>
          </a:p>
          <a:p>
            <a:endParaRPr lang="zh-CN" altLang="en-US" smtClean="0"/>
          </a:p>
        </p:txBody>
      </p:sp>
      <p:sp>
        <p:nvSpPr>
          <p:cNvPr id="153604"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38CE9559-8CF8-41AD-8887-C539B814E3FD}" type="slidenum">
              <a:rPr lang="en-US" altLang="zh-CN" sz="1200" smtClean="0">
                <a:solidFill>
                  <a:schemeClr val="tx1"/>
                </a:solidFill>
                <a:latin typeface="Times New Roman" pitchFamily="18" charset="0"/>
                <a:ea typeface="宋体" pitchFamily="2" charset="-122"/>
              </a:rPr>
              <a:pPr eaLnBrk="1" hangingPunct="1"/>
              <a:t>82</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p:spPr>
        <p:txBody>
          <a:bodyPr/>
          <a:lstStyle/>
          <a:p>
            <a:endParaRPr lang="zh-CN" altLang="en-US" smtClean="0"/>
          </a:p>
        </p:txBody>
      </p:sp>
      <p:sp>
        <p:nvSpPr>
          <p:cNvPr id="138244"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2177F2E6-FFDA-4AA9-9CC8-AC6B53089FF1}" type="slidenum">
              <a:rPr lang="en-US" altLang="zh-CN" sz="1200" smtClean="0">
                <a:solidFill>
                  <a:schemeClr val="tx1"/>
                </a:solidFill>
                <a:latin typeface="Times New Roman" pitchFamily="18" charset="0"/>
                <a:ea typeface="宋体" pitchFamily="2" charset="-122"/>
              </a:rPr>
              <a:pPr eaLnBrk="1" hangingPunct="1"/>
              <a:t>2</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p:spPr>
        <p:txBody>
          <a:bodyPr/>
          <a:lstStyle/>
          <a:p>
            <a:pPr eaLnBrk="1" hangingPunct="1"/>
            <a:r>
              <a:rPr lang="zh-CN" altLang="en-US" dirty="0" smtClean="0"/>
              <a:t>溢出，比如，由正变负或由负变正。</a:t>
            </a:r>
          </a:p>
        </p:txBody>
      </p:sp>
      <p:sp>
        <p:nvSpPr>
          <p:cNvPr id="154628"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A2A7D35B-E44C-4442-874B-BAF659BE708F}" type="slidenum">
              <a:rPr lang="en-US" altLang="zh-CN" sz="1200" smtClean="0">
                <a:solidFill>
                  <a:schemeClr val="tx1"/>
                </a:solidFill>
                <a:latin typeface="Times New Roman" pitchFamily="18" charset="0"/>
                <a:ea typeface="宋体" pitchFamily="2" charset="-122"/>
              </a:rPr>
              <a:pPr eaLnBrk="1" hangingPunct="1"/>
              <a:t>83</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p:spPr>
        <p:txBody>
          <a:bodyPr/>
          <a:lstStyle/>
          <a:p>
            <a:pPr algn="just" eaLnBrk="1" hangingPunct="1">
              <a:lnSpc>
                <a:spcPct val="130000"/>
              </a:lnSpc>
              <a:spcBef>
                <a:spcPct val="50000"/>
              </a:spcBef>
            </a:pPr>
            <a:r>
              <a:rPr lang="zh-CN" altLang="en-US" b="1" smtClean="0"/>
              <a:t>对于正数，</a:t>
            </a:r>
            <a:r>
              <a:rPr lang="zh-CN" altLang="en-US" b="1" smtClean="0">
                <a:solidFill>
                  <a:srgbClr val="080300"/>
                </a:solidFill>
              </a:rPr>
              <a:t>原码</a:t>
            </a:r>
            <a:r>
              <a:rPr lang="en-US" altLang="zh-CN" b="1" smtClean="0">
                <a:solidFill>
                  <a:srgbClr val="080300"/>
                </a:solidFill>
              </a:rPr>
              <a:t>=</a:t>
            </a:r>
            <a:r>
              <a:rPr lang="zh-CN" altLang="en-US" b="1" smtClean="0">
                <a:solidFill>
                  <a:srgbClr val="080300"/>
                </a:solidFill>
              </a:rPr>
              <a:t>反码</a:t>
            </a:r>
            <a:r>
              <a:rPr lang="en-US" altLang="zh-CN" b="1" smtClean="0">
                <a:solidFill>
                  <a:srgbClr val="080300"/>
                </a:solidFill>
              </a:rPr>
              <a:t>=</a:t>
            </a:r>
            <a:r>
              <a:rPr lang="zh-CN" altLang="en-US" b="1" smtClean="0">
                <a:solidFill>
                  <a:srgbClr val="080300"/>
                </a:solidFill>
              </a:rPr>
              <a:t>补码</a:t>
            </a:r>
            <a:r>
              <a:rPr lang="zh-CN" altLang="en-US" b="1" smtClean="0"/>
              <a:t>。</a:t>
            </a:r>
          </a:p>
          <a:p>
            <a:pPr eaLnBrk="1" hangingPunct="1">
              <a:lnSpc>
                <a:spcPct val="130000"/>
              </a:lnSpc>
              <a:spcBef>
                <a:spcPct val="50000"/>
              </a:spcBef>
            </a:pPr>
            <a:r>
              <a:rPr lang="zh-CN" altLang="en-US" b="1" smtClean="0"/>
              <a:t>对于负数，</a:t>
            </a:r>
            <a:r>
              <a:rPr lang="zh-CN" altLang="en-US" b="1" smtClean="0">
                <a:solidFill>
                  <a:srgbClr val="080300"/>
                </a:solidFill>
              </a:rPr>
              <a:t>补码</a:t>
            </a:r>
            <a:r>
              <a:rPr lang="en-US" altLang="zh-CN" b="1" smtClean="0">
                <a:solidFill>
                  <a:srgbClr val="080300"/>
                </a:solidFill>
              </a:rPr>
              <a:t>=</a:t>
            </a:r>
            <a:r>
              <a:rPr lang="zh-CN" altLang="en-US" b="1" smtClean="0">
                <a:solidFill>
                  <a:srgbClr val="080300"/>
                </a:solidFill>
              </a:rPr>
              <a:t>反码</a:t>
            </a:r>
            <a:r>
              <a:rPr lang="en-US" altLang="zh-CN" b="1" smtClean="0">
                <a:solidFill>
                  <a:srgbClr val="080300"/>
                </a:solidFill>
              </a:rPr>
              <a:t>+1</a:t>
            </a:r>
            <a:r>
              <a:rPr lang="zh-CN" altLang="en-US" b="1" smtClean="0"/>
              <a:t>。</a:t>
            </a:r>
            <a:endParaRPr lang="en-US" altLang="zh-CN" b="1" smtClean="0"/>
          </a:p>
          <a:p>
            <a:pPr eaLnBrk="1" hangingPunct="1">
              <a:lnSpc>
                <a:spcPct val="130000"/>
              </a:lnSpc>
              <a:spcBef>
                <a:spcPct val="50000"/>
              </a:spcBef>
            </a:pPr>
            <a:r>
              <a:rPr lang="zh-CN" altLang="en-US" b="1" smtClean="0"/>
              <a:t>补码是可逆的，即再对补码求补得到原码</a:t>
            </a:r>
            <a:endParaRPr lang="en-US" altLang="zh-CN" b="1" smtClean="0"/>
          </a:p>
          <a:p>
            <a:pPr eaLnBrk="1" hangingPunct="1">
              <a:lnSpc>
                <a:spcPct val="130000"/>
              </a:lnSpc>
              <a:spcBef>
                <a:spcPct val="50000"/>
              </a:spcBef>
            </a:pPr>
            <a:endParaRPr lang="en-US" altLang="zh-CN" smtClean="0"/>
          </a:p>
          <a:p>
            <a:pPr eaLnBrk="1" hangingPunct="1">
              <a:lnSpc>
                <a:spcPct val="130000"/>
              </a:lnSpc>
              <a:spcBef>
                <a:spcPct val="50000"/>
              </a:spcBef>
            </a:pPr>
            <a:r>
              <a:rPr lang="en-US" altLang="zh-CN" smtClean="0"/>
              <a:t>1111 0000</a:t>
            </a:r>
            <a:r>
              <a:rPr lang="zh-CN" altLang="en-US" smtClean="0"/>
              <a:t>反</a:t>
            </a:r>
            <a:r>
              <a:rPr lang="en-US" altLang="zh-CN" smtClean="0"/>
              <a:t>= 1000 1111</a:t>
            </a:r>
          </a:p>
          <a:p>
            <a:pPr eaLnBrk="1" hangingPunct="1">
              <a:lnSpc>
                <a:spcPct val="130000"/>
              </a:lnSpc>
              <a:spcBef>
                <a:spcPct val="50000"/>
              </a:spcBef>
            </a:pPr>
            <a:r>
              <a:rPr lang="en-US" altLang="zh-CN" smtClean="0"/>
              <a:t>1111 0000</a:t>
            </a:r>
            <a:r>
              <a:rPr lang="zh-CN" altLang="en-US" smtClean="0"/>
              <a:t>补</a:t>
            </a:r>
            <a:r>
              <a:rPr lang="en-US" altLang="zh-CN" smtClean="0"/>
              <a:t>= 1111 0000</a:t>
            </a:r>
            <a:r>
              <a:rPr lang="zh-CN" altLang="en-US" smtClean="0"/>
              <a:t>反 </a:t>
            </a:r>
            <a:r>
              <a:rPr lang="en-US" altLang="zh-CN" smtClean="0"/>
              <a:t>+ 1 = 1000 1111 + 1 = 1001 0000 = -16</a:t>
            </a:r>
          </a:p>
          <a:p>
            <a:pPr eaLnBrk="1" hangingPunct="1">
              <a:lnSpc>
                <a:spcPct val="130000"/>
              </a:lnSpc>
              <a:spcBef>
                <a:spcPct val="50000"/>
              </a:spcBef>
            </a:pPr>
            <a:endParaRPr lang="en-US" altLang="zh-CN" b="1" smtClean="0"/>
          </a:p>
          <a:p>
            <a:pPr eaLnBrk="1" hangingPunct="1">
              <a:lnSpc>
                <a:spcPct val="130000"/>
              </a:lnSpc>
              <a:spcBef>
                <a:spcPct val="50000"/>
              </a:spcBef>
            </a:pPr>
            <a:r>
              <a:rPr lang="en-US" altLang="zh-CN" smtClean="0"/>
              <a:t>1111 0000</a:t>
            </a:r>
            <a:r>
              <a:rPr lang="zh-CN" altLang="en-US" smtClean="0"/>
              <a:t>反</a:t>
            </a:r>
            <a:r>
              <a:rPr lang="en-US" altLang="zh-CN" smtClean="0"/>
              <a:t>=1000 1111</a:t>
            </a:r>
          </a:p>
          <a:p>
            <a:r>
              <a:rPr lang="en-US" altLang="zh-CN" smtClean="0"/>
              <a:t>1000 1111 + 1 = 1001 0000</a:t>
            </a:r>
            <a:r>
              <a:rPr lang="zh-CN" altLang="en-US" smtClean="0"/>
              <a:t> </a:t>
            </a:r>
            <a:r>
              <a:rPr lang="en-US" altLang="zh-CN" smtClean="0"/>
              <a:t>= -0x10=-16</a:t>
            </a:r>
          </a:p>
        </p:txBody>
      </p:sp>
      <p:sp>
        <p:nvSpPr>
          <p:cNvPr id="155652"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7E0B2DDE-3E88-4F3F-86D2-2A7162D5FB9E}" type="slidenum">
              <a:rPr lang="en-US" altLang="zh-CN" sz="1200" smtClean="0">
                <a:solidFill>
                  <a:schemeClr val="tx1"/>
                </a:solidFill>
                <a:latin typeface="Times New Roman" pitchFamily="18" charset="0"/>
                <a:ea typeface="宋体" pitchFamily="2" charset="-122"/>
              </a:rPr>
              <a:pPr eaLnBrk="1" hangingPunct="1"/>
              <a:t>85</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p:spPr>
        <p:txBody>
          <a:bodyPr/>
          <a:lstStyle/>
          <a:p>
            <a:r>
              <a:rPr lang="zh-CN" altLang="en-US" dirty="0" smtClean="0"/>
              <a:t>移位运算包含“逻辑移位”（</a:t>
            </a:r>
            <a:r>
              <a:rPr lang="en-US" altLang="zh-CN" dirty="0" smtClean="0"/>
              <a:t>logical shift</a:t>
            </a:r>
            <a:r>
              <a:rPr lang="zh-CN" altLang="en-US" dirty="0" smtClean="0"/>
              <a:t>）和“算术移位”（</a:t>
            </a:r>
            <a:r>
              <a:rPr lang="en-US" altLang="zh-CN" dirty="0" smtClean="0"/>
              <a:t>arithmetic shift</a:t>
            </a:r>
            <a:r>
              <a:rPr lang="zh-CN" altLang="en-US" dirty="0" smtClean="0"/>
              <a:t>）。</a:t>
            </a:r>
          </a:p>
          <a:p>
            <a:r>
              <a:rPr lang="zh-CN" altLang="en-US" dirty="0" smtClean="0"/>
              <a:t>逻辑移位：移出去的位丢弃，空缺位（</a:t>
            </a:r>
            <a:r>
              <a:rPr lang="en-US" altLang="zh-CN" dirty="0" smtClean="0"/>
              <a:t>vacant bit</a:t>
            </a:r>
            <a:r>
              <a:rPr lang="zh-CN" altLang="en-US" dirty="0" smtClean="0"/>
              <a:t>）用 </a:t>
            </a:r>
            <a:r>
              <a:rPr lang="en-US" altLang="zh-CN" dirty="0" smtClean="0"/>
              <a:t>0 </a:t>
            </a:r>
            <a:r>
              <a:rPr lang="zh-CN" altLang="en-US" dirty="0" smtClean="0"/>
              <a:t>填充。</a:t>
            </a:r>
          </a:p>
          <a:p>
            <a:r>
              <a:rPr lang="zh-CN" altLang="en-US" dirty="0" smtClean="0"/>
              <a:t>算术移位：移出去的位丢弃，空缺位（</a:t>
            </a:r>
            <a:r>
              <a:rPr lang="en-US" altLang="zh-CN" dirty="0" smtClean="0"/>
              <a:t>vacant bit</a:t>
            </a:r>
            <a:r>
              <a:rPr lang="zh-CN" altLang="en-US" dirty="0" smtClean="0"/>
              <a:t>）用“符号位”来填充，所以一般用在右移运算中。</a:t>
            </a:r>
          </a:p>
          <a:p>
            <a:r>
              <a:rPr lang="zh-CN" altLang="en-US" dirty="0" smtClean="0"/>
              <a:t> </a:t>
            </a:r>
          </a:p>
          <a:p>
            <a:r>
              <a:rPr lang="zh-CN" altLang="en-US" dirty="0" smtClean="0"/>
              <a:t>  </a:t>
            </a:r>
            <a:r>
              <a:rPr lang="en-US" altLang="zh-CN" dirty="0" err="1" smtClean="0"/>
              <a:t>c++</a:t>
            </a:r>
            <a:r>
              <a:rPr lang="zh-CN" altLang="en-US" dirty="0" smtClean="0"/>
              <a:t>中，整数分有符号数和无符号数两种，对于这两种数做左移、右移运算，稍有区别：</a:t>
            </a:r>
          </a:p>
          <a:p>
            <a:r>
              <a:rPr lang="en-US" altLang="zh-CN" dirty="0" smtClean="0"/>
              <a:t>1</a:t>
            </a:r>
            <a:r>
              <a:rPr lang="zh-CN" altLang="en-US" dirty="0" smtClean="0"/>
              <a:t>、如果是无符号数，不管是左移还是右移都是“逻辑移位” </a:t>
            </a:r>
          </a:p>
          <a:p>
            <a:r>
              <a:rPr lang="zh-CN" altLang="en-US" dirty="0" smtClean="0"/>
              <a:t>例如，分别对无符号数 </a:t>
            </a:r>
            <a:r>
              <a:rPr lang="en-US" altLang="zh-CN" dirty="0" smtClean="0"/>
              <a:t>179 </a:t>
            </a:r>
            <a:r>
              <a:rPr lang="zh-CN" altLang="en-US" dirty="0" smtClean="0"/>
              <a:t>做左移、右移操作的结果， </a:t>
            </a:r>
          </a:p>
          <a:p>
            <a:r>
              <a:rPr lang="en-US" altLang="zh-CN" dirty="0" smtClean="0"/>
              <a:t>2</a:t>
            </a:r>
            <a:r>
              <a:rPr lang="zh-CN" altLang="en-US" dirty="0" smtClean="0"/>
              <a:t>、如果是有符号数，</a:t>
            </a:r>
          </a:p>
          <a:p>
            <a:r>
              <a:rPr lang="en-US" altLang="zh-CN" dirty="0" smtClean="0"/>
              <a:t>2a</a:t>
            </a:r>
            <a:r>
              <a:rPr lang="zh-CN" altLang="en-US" dirty="0" smtClean="0"/>
              <a:t>，如果是做左移运算，那么做的是“逻辑移位”，同 </a:t>
            </a:r>
            <a:r>
              <a:rPr lang="en-US" altLang="zh-CN" dirty="0" smtClean="0"/>
              <a:t>1</a:t>
            </a:r>
            <a:r>
              <a:rPr lang="zh-CN" altLang="en-US" dirty="0" smtClean="0"/>
              <a:t>中无符号数的左移。</a:t>
            </a:r>
          </a:p>
          <a:p>
            <a:r>
              <a:rPr lang="en-US" altLang="zh-CN" dirty="0" smtClean="0"/>
              <a:t>2b</a:t>
            </a:r>
            <a:r>
              <a:rPr lang="zh-CN" altLang="en-US" dirty="0" smtClean="0"/>
              <a:t>，如果是做右移运算，那么做的是“算术移位”。</a:t>
            </a:r>
            <a:endParaRPr lang="en-US" altLang="zh-CN" dirty="0" smtClean="0"/>
          </a:p>
          <a:p>
            <a:endParaRPr lang="en-US" altLang="zh-CN" dirty="0" smtClean="0"/>
          </a:p>
          <a:p>
            <a:r>
              <a:rPr lang="en-US" altLang="zh-CN" dirty="0" smtClean="0"/>
              <a:t>=========================</a:t>
            </a:r>
          </a:p>
          <a:p>
            <a:r>
              <a:rPr lang="zh-CN" altLang="en-US" dirty="0" smtClean="0"/>
              <a:t>先说左移</a:t>
            </a:r>
            <a:r>
              <a:rPr lang="en-US" altLang="zh-CN" dirty="0" smtClean="0"/>
              <a:t>,</a:t>
            </a:r>
            <a:r>
              <a:rPr lang="zh-CN" altLang="en-US" dirty="0" smtClean="0"/>
              <a:t>左移就是把一个数的所有位都向左移动若干位</a:t>
            </a:r>
            <a:r>
              <a:rPr lang="en-US" altLang="zh-CN" dirty="0" smtClean="0"/>
              <a:t>,</a:t>
            </a:r>
            <a:r>
              <a:rPr lang="zh-CN" altLang="en-US" dirty="0" smtClean="0"/>
              <a:t>在</a:t>
            </a:r>
            <a:r>
              <a:rPr lang="en-US" altLang="zh-CN" dirty="0" smtClean="0"/>
              <a:t>C</a:t>
            </a:r>
            <a:r>
              <a:rPr lang="zh-CN" altLang="en-US" dirty="0" smtClean="0"/>
              <a:t>中用</a:t>
            </a:r>
            <a:r>
              <a:rPr lang="en-US" altLang="zh-CN" dirty="0" smtClean="0"/>
              <a:t>&lt;&lt;</a:t>
            </a:r>
            <a:r>
              <a:rPr lang="zh-CN" altLang="en-US" dirty="0" smtClean="0"/>
              <a:t>运算符</a:t>
            </a:r>
            <a:r>
              <a:rPr lang="en-US" altLang="zh-CN" dirty="0" smtClean="0"/>
              <a:t>.</a:t>
            </a:r>
            <a:r>
              <a:rPr lang="zh-CN" altLang="en-US" dirty="0" smtClean="0"/>
              <a:t>例如</a:t>
            </a:r>
            <a:r>
              <a:rPr lang="en-US" altLang="zh-CN" dirty="0" smtClean="0"/>
              <a:t>:</a:t>
            </a:r>
            <a:r>
              <a:rPr lang="zh-CN" altLang="en-US" dirty="0" smtClean="0"/>
              <a:t/>
            </a:r>
            <a:br>
              <a:rPr lang="zh-CN" altLang="en-US" dirty="0" smtClean="0"/>
            </a:br>
            <a:r>
              <a:rPr lang="zh-CN" altLang="en-US" dirty="0" smtClean="0"/>
              <a:t/>
            </a:r>
            <a:br>
              <a:rPr lang="zh-CN" altLang="en-US" dirty="0" smtClean="0"/>
            </a:br>
            <a:r>
              <a:rPr lang="en-US" altLang="zh-CN" dirty="0" err="1" smtClean="0"/>
              <a:t>int</a:t>
            </a:r>
            <a:r>
              <a:rPr lang="en-US" altLang="zh-CN" dirty="0" smtClean="0"/>
              <a:t> </a:t>
            </a:r>
            <a:r>
              <a:rPr lang="en-US" altLang="zh-CN" dirty="0" err="1" smtClean="0"/>
              <a:t>i</a:t>
            </a:r>
            <a:r>
              <a:rPr lang="en-US" altLang="zh-CN" dirty="0" smtClean="0"/>
              <a:t> = 1;</a:t>
            </a:r>
            <a:r>
              <a:rPr lang="zh-CN" altLang="en-US" dirty="0" smtClean="0"/>
              <a:t/>
            </a:r>
            <a:br>
              <a:rPr lang="zh-CN" altLang="en-US" dirty="0" smtClean="0"/>
            </a:br>
            <a:r>
              <a:rPr lang="en-US" altLang="zh-CN" dirty="0" err="1" smtClean="0"/>
              <a:t>i</a:t>
            </a:r>
            <a:r>
              <a:rPr lang="en-US" altLang="zh-CN" dirty="0" smtClean="0"/>
              <a:t> = </a:t>
            </a:r>
            <a:r>
              <a:rPr lang="en-US" altLang="zh-CN" dirty="0" err="1" smtClean="0"/>
              <a:t>i</a:t>
            </a:r>
            <a:r>
              <a:rPr lang="en-US" altLang="zh-CN" dirty="0" smtClean="0"/>
              <a:t> &lt;&lt; 2; //</a:t>
            </a:r>
            <a:r>
              <a:rPr lang="zh-CN" altLang="en-US" dirty="0" smtClean="0"/>
              <a:t>把</a:t>
            </a:r>
            <a:r>
              <a:rPr lang="en-US" altLang="zh-CN" dirty="0" err="1" smtClean="0"/>
              <a:t>i</a:t>
            </a:r>
            <a:r>
              <a:rPr lang="zh-CN" altLang="en-US" dirty="0" smtClean="0"/>
              <a:t>里的值左移</a:t>
            </a:r>
            <a:r>
              <a:rPr lang="en-US" altLang="zh-CN" dirty="0" smtClean="0"/>
              <a:t>2</a:t>
            </a:r>
            <a:r>
              <a:rPr lang="zh-CN" altLang="en-US" dirty="0" smtClean="0"/>
              <a:t>位</a:t>
            </a:r>
            <a:br>
              <a:rPr lang="zh-CN" altLang="en-US" dirty="0" smtClean="0"/>
            </a:br>
            <a:r>
              <a:rPr lang="zh-CN" altLang="en-US" dirty="0" smtClean="0"/>
              <a:t/>
            </a:r>
            <a:br>
              <a:rPr lang="zh-CN" altLang="en-US" dirty="0" smtClean="0"/>
            </a:br>
            <a:r>
              <a:rPr lang="zh-CN" altLang="en-US" dirty="0" smtClean="0"/>
              <a:t>也就是说</a:t>
            </a:r>
            <a:r>
              <a:rPr lang="en-US" altLang="zh-CN" dirty="0" smtClean="0"/>
              <a:t>,1</a:t>
            </a:r>
            <a:r>
              <a:rPr lang="zh-CN" altLang="en-US" dirty="0" smtClean="0"/>
              <a:t>的</a:t>
            </a:r>
            <a:r>
              <a:rPr lang="en-US" altLang="zh-CN" dirty="0" smtClean="0"/>
              <a:t>2</a:t>
            </a:r>
            <a:r>
              <a:rPr lang="zh-CN" altLang="en-US" dirty="0" smtClean="0"/>
              <a:t>进制是</a:t>
            </a:r>
            <a:r>
              <a:rPr lang="en-US" altLang="zh-CN" dirty="0" smtClean="0"/>
              <a:t>000...0001(</a:t>
            </a:r>
            <a:r>
              <a:rPr lang="zh-CN" altLang="en-US" dirty="0" smtClean="0"/>
              <a:t>这里</a:t>
            </a:r>
            <a:r>
              <a:rPr lang="en-US" altLang="zh-CN" dirty="0" smtClean="0"/>
              <a:t>1</a:t>
            </a:r>
            <a:r>
              <a:rPr lang="zh-CN" altLang="en-US" dirty="0" smtClean="0"/>
              <a:t>前面</a:t>
            </a:r>
            <a:r>
              <a:rPr lang="en-US" altLang="zh-CN" dirty="0" smtClean="0"/>
              <a:t>0</a:t>
            </a:r>
            <a:r>
              <a:rPr lang="zh-CN" altLang="en-US" dirty="0" smtClean="0"/>
              <a:t>的个数和</a:t>
            </a:r>
            <a:r>
              <a:rPr lang="en-US" altLang="zh-CN" dirty="0" err="1" smtClean="0"/>
              <a:t>int</a:t>
            </a:r>
            <a:r>
              <a:rPr lang="zh-CN" altLang="en-US" dirty="0" smtClean="0"/>
              <a:t>的位数有关</a:t>
            </a:r>
            <a:r>
              <a:rPr lang="en-US" altLang="zh-CN" dirty="0" smtClean="0"/>
              <a:t>,32</a:t>
            </a:r>
            <a:r>
              <a:rPr lang="zh-CN" altLang="en-US" dirty="0" smtClean="0"/>
              <a:t>位机器</a:t>
            </a:r>
            <a:r>
              <a:rPr lang="en-US" altLang="zh-CN" dirty="0" smtClean="0"/>
              <a:t>,</a:t>
            </a:r>
            <a:r>
              <a:rPr lang="en-US" altLang="zh-CN" dirty="0" err="1" smtClean="0"/>
              <a:t>gcc</a:t>
            </a:r>
            <a:r>
              <a:rPr lang="zh-CN" altLang="en-US" dirty="0" smtClean="0"/>
              <a:t>里有</a:t>
            </a:r>
            <a:r>
              <a:rPr lang="en-US" altLang="zh-CN" dirty="0" smtClean="0"/>
              <a:t>31</a:t>
            </a:r>
            <a:r>
              <a:rPr lang="zh-CN" altLang="en-US" dirty="0" smtClean="0"/>
              <a:t>个</a:t>
            </a:r>
            <a:r>
              <a:rPr lang="en-US" altLang="zh-CN" dirty="0" smtClean="0"/>
              <a:t>0),</a:t>
            </a:r>
            <a:r>
              <a:rPr lang="zh-CN" altLang="en-US" dirty="0" smtClean="0"/>
              <a:t>左移</a:t>
            </a:r>
            <a:r>
              <a:rPr lang="en-US" altLang="zh-CN" dirty="0" smtClean="0"/>
              <a:t>2</a:t>
            </a:r>
            <a:r>
              <a:rPr lang="zh-CN" altLang="en-US" dirty="0" smtClean="0"/>
              <a:t>位之后变成</a:t>
            </a:r>
            <a:r>
              <a:rPr lang="en-US" altLang="zh-CN" dirty="0" smtClean="0"/>
              <a:t>000... 0100,</a:t>
            </a:r>
            <a:r>
              <a:rPr lang="zh-CN" altLang="en-US" dirty="0" smtClean="0"/>
              <a:t>也就是</a:t>
            </a:r>
            <a:r>
              <a:rPr lang="en-US" altLang="zh-CN" dirty="0" smtClean="0"/>
              <a:t>10</a:t>
            </a:r>
            <a:r>
              <a:rPr lang="zh-CN" altLang="en-US" dirty="0" smtClean="0"/>
              <a:t>进制的</a:t>
            </a:r>
            <a:r>
              <a:rPr lang="en-US" altLang="zh-CN" dirty="0" smtClean="0"/>
              <a:t>4,</a:t>
            </a:r>
            <a:r>
              <a:rPr lang="zh-CN" altLang="en-US" dirty="0" smtClean="0"/>
              <a:t>所以说左移</a:t>
            </a:r>
            <a:r>
              <a:rPr lang="en-US" altLang="zh-CN" dirty="0" smtClean="0"/>
              <a:t>1</a:t>
            </a:r>
            <a:r>
              <a:rPr lang="zh-CN" altLang="en-US" dirty="0" smtClean="0"/>
              <a:t>位相当于乘以</a:t>
            </a:r>
            <a:r>
              <a:rPr lang="en-US" altLang="zh-CN" dirty="0" smtClean="0"/>
              <a:t>2,</a:t>
            </a:r>
            <a:r>
              <a:rPr lang="zh-CN" altLang="en-US" dirty="0" smtClean="0"/>
              <a:t>那么左移</a:t>
            </a:r>
            <a:r>
              <a:rPr lang="en-US" altLang="zh-CN" dirty="0" smtClean="0"/>
              <a:t>n</a:t>
            </a:r>
            <a:r>
              <a:rPr lang="zh-CN" altLang="en-US" dirty="0" smtClean="0"/>
              <a:t>位就是乘以</a:t>
            </a:r>
            <a:r>
              <a:rPr lang="en-US" altLang="zh-CN" dirty="0" smtClean="0"/>
              <a:t>2</a:t>
            </a:r>
            <a:r>
              <a:rPr lang="zh-CN" altLang="en-US" dirty="0" smtClean="0"/>
              <a:t>的</a:t>
            </a:r>
            <a:r>
              <a:rPr lang="en-US" altLang="zh-CN" dirty="0" smtClean="0"/>
              <a:t>n</a:t>
            </a:r>
            <a:r>
              <a:rPr lang="zh-CN" altLang="en-US" dirty="0" smtClean="0"/>
              <a:t>次方了</a:t>
            </a:r>
            <a:r>
              <a:rPr lang="en-US" altLang="zh-CN" dirty="0" smtClean="0"/>
              <a:t>(</a:t>
            </a:r>
            <a:r>
              <a:rPr lang="zh-CN" altLang="en-US" dirty="0" smtClean="0"/>
              <a:t>有符号数不完全适用</a:t>
            </a:r>
            <a:r>
              <a:rPr lang="en-US" altLang="zh-CN" dirty="0" smtClean="0"/>
              <a:t>,</a:t>
            </a:r>
            <a:r>
              <a:rPr lang="zh-CN" altLang="en-US" dirty="0" smtClean="0"/>
              <a:t>因为左移有可能导致符号变化</a:t>
            </a:r>
            <a:r>
              <a:rPr lang="en-US" altLang="zh-CN" dirty="0" smtClean="0"/>
              <a:t>,</a:t>
            </a:r>
            <a:r>
              <a:rPr lang="zh-CN" altLang="en-US" dirty="0" smtClean="0"/>
              <a:t>下面 解释原因</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dirty="0" smtClean="0"/>
              <a:t>需要注意的一个问题是</a:t>
            </a:r>
            <a:r>
              <a:rPr lang="en-US" altLang="zh-CN" dirty="0" err="1" smtClean="0"/>
              <a:t>int</a:t>
            </a:r>
            <a:r>
              <a:rPr lang="zh-CN" altLang="en-US" dirty="0" smtClean="0"/>
              <a:t>类型最左端的符号位和移位移出去的情况</a:t>
            </a:r>
            <a:r>
              <a:rPr lang="en-US" altLang="zh-CN" dirty="0" smtClean="0"/>
              <a:t>.</a:t>
            </a:r>
            <a:r>
              <a:rPr lang="zh-CN" altLang="en-US" dirty="0" smtClean="0"/>
              <a:t>我们知道</a:t>
            </a:r>
            <a:r>
              <a:rPr lang="en-US" altLang="zh-CN" dirty="0" smtClean="0"/>
              <a:t>,</a:t>
            </a:r>
            <a:r>
              <a:rPr lang="en-US" altLang="zh-CN" dirty="0" err="1" smtClean="0"/>
              <a:t>int</a:t>
            </a:r>
            <a:r>
              <a:rPr lang="zh-CN" altLang="en-US" dirty="0" smtClean="0"/>
              <a:t>是有符号的整形数</a:t>
            </a:r>
            <a:r>
              <a:rPr lang="en-US" altLang="zh-CN" dirty="0" smtClean="0"/>
              <a:t>,</a:t>
            </a:r>
            <a:r>
              <a:rPr lang="zh-CN" altLang="en-US" dirty="0" smtClean="0"/>
              <a:t>最左端的</a:t>
            </a:r>
            <a:r>
              <a:rPr lang="en-US" altLang="zh-CN" dirty="0" smtClean="0"/>
              <a:t>1</a:t>
            </a:r>
            <a:r>
              <a:rPr lang="zh-CN" altLang="en-US" dirty="0" smtClean="0"/>
              <a:t>位是符号位</a:t>
            </a:r>
            <a:r>
              <a:rPr lang="en-US" altLang="zh-CN" dirty="0" smtClean="0"/>
              <a:t>,</a:t>
            </a:r>
            <a:r>
              <a:rPr lang="zh-CN" altLang="en-US" dirty="0" smtClean="0"/>
              <a:t>即</a:t>
            </a:r>
            <a:r>
              <a:rPr lang="en-US" altLang="zh-CN" dirty="0" smtClean="0"/>
              <a:t>0</a:t>
            </a:r>
            <a:r>
              <a:rPr lang="zh-CN" altLang="en-US" dirty="0" smtClean="0"/>
              <a:t>正</a:t>
            </a:r>
            <a:r>
              <a:rPr lang="en-US" altLang="zh-CN" dirty="0" smtClean="0"/>
              <a:t>1</a:t>
            </a:r>
            <a:r>
              <a:rPr lang="zh-CN" altLang="en-US" dirty="0" smtClean="0"/>
              <a:t>负</a:t>
            </a:r>
            <a:r>
              <a:rPr lang="en-US" altLang="zh-CN" dirty="0" smtClean="0"/>
              <a:t>,</a:t>
            </a:r>
            <a:r>
              <a:rPr lang="zh-CN" altLang="en-US" dirty="0" smtClean="0"/>
              <a:t>那么移位的时候就会出现溢出</a:t>
            </a:r>
            <a:r>
              <a:rPr lang="en-US" altLang="zh-CN" dirty="0" smtClean="0"/>
              <a:t>,</a:t>
            </a:r>
            <a:r>
              <a:rPr lang="zh-CN" altLang="en-US" dirty="0" smtClean="0"/>
              <a:t>例如</a:t>
            </a:r>
            <a:r>
              <a:rPr lang="en-US" altLang="zh-CN" dirty="0" smtClean="0"/>
              <a:t>:</a:t>
            </a:r>
            <a:r>
              <a:rPr lang="zh-CN" altLang="en-US" dirty="0" smtClean="0"/>
              <a:t/>
            </a:r>
            <a:br>
              <a:rPr lang="zh-CN" altLang="en-US" dirty="0" smtClean="0"/>
            </a:br>
            <a:r>
              <a:rPr lang="zh-CN" altLang="en-US" dirty="0" smtClean="0"/>
              <a:t/>
            </a:r>
            <a:br>
              <a:rPr lang="zh-CN" altLang="en-US" dirty="0" smtClean="0"/>
            </a:br>
            <a:r>
              <a:rPr lang="en-US" altLang="zh-CN" dirty="0" err="1" smtClean="0"/>
              <a:t>int</a:t>
            </a:r>
            <a:r>
              <a:rPr lang="en-US" altLang="zh-CN" dirty="0" smtClean="0"/>
              <a:t> </a:t>
            </a:r>
            <a:r>
              <a:rPr lang="en-US" altLang="zh-CN" dirty="0" err="1" smtClean="0"/>
              <a:t>i</a:t>
            </a:r>
            <a:r>
              <a:rPr lang="en-US" altLang="zh-CN" dirty="0" smtClean="0"/>
              <a:t> = 0x4000 0000; //16</a:t>
            </a:r>
            <a:r>
              <a:rPr lang="zh-CN" altLang="en-US" dirty="0" smtClean="0"/>
              <a:t>进制的</a:t>
            </a:r>
            <a:r>
              <a:rPr lang="en-US" altLang="zh-CN" dirty="0" smtClean="0"/>
              <a:t>4000 0000,</a:t>
            </a:r>
            <a:r>
              <a:rPr lang="zh-CN" altLang="en-US" dirty="0" smtClean="0"/>
              <a:t>为</a:t>
            </a:r>
            <a:r>
              <a:rPr lang="en-US" altLang="zh-CN" dirty="0" smtClean="0"/>
              <a:t>2</a:t>
            </a:r>
            <a:r>
              <a:rPr lang="zh-CN" altLang="en-US" dirty="0" smtClean="0"/>
              <a:t>进制的</a:t>
            </a:r>
            <a:r>
              <a:rPr lang="en-US" altLang="zh-CN" dirty="0" smtClean="0"/>
              <a:t>01000000...0000</a:t>
            </a:r>
            <a:r>
              <a:rPr lang="zh-CN" altLang="en-US" dirty="0" smtClean="0"/>
              <a:t/>
            </a:r>
            <a:br>
              <a:rPr lang="zh-CN" altLang="en-US" dirty="0" smtClean="0"/>
            </a:br>
            <a:r>
              <a:rPr lang="en-US" altLang="zh-CN" dirty="0" err="1" smtClean="0"/>
              <a:t>i</a:t>
            </a:r>
            <a:r>
              <a:rPr lang="en-US" altLang="zh-CN" dirty="0" smtClean="0"/>
              <a:t> = </a:t>
            </a:r>
            <a:r>
              <a:rPr lang="en-US" altLang="zh-CN" dirty="0" err="1" smtClean="0"/>
              <a:t>i</a:t>
            </a:r>
            <a:r>
              <a:rPr lang="en-US" altLang="zh-CN" dirty="0" smtClean="0"/>
              <a:t> &lt;&lt; 1; </a:t>
            </a:r>
            <a:r>
              <a:rPr lang="zh-CN" altLang="en-US" dirty="0" smtClean="0"/>
              <a:t/>
            </a:r>
            <a:br>
              <a:rPr lang="zh-CN" altLang="en-US" dirty="0" smtClean="0"/>
            </a:br>
            <a:r>
              <a:rPr lang="zh-CN" altLang="en-US" dirty="0" smtClean="0"/>
              <a:t/>
            </a:r>
            <a:br>
              <a:rPr lang="zh-CN" altLang="en-US" dirty="0" smtClean="0"/>
            </a:br>
            <a:r>
              <a:rPr lang="zh-CN" altLang="en-US" dirty="0" smtClean="0"/>
              <a:t>那么</a:t>
            </a:r>
            <a:r>
              <a:rPr lang="en-US" altLang="zh-CN" dirty="0" smtClean="0"/>
              <a:t>,</a:t>
            </a:r>
            <a:r>
              <a:rPr lang="en-US" altLang="zh-CN" dirty="0" err="1" smtClean="0"/>
              <a:t>i</a:t>
            </a:r>
            <a:r>
              <a:rPr lang="zh-CN" altLang="en-US" dirty="0" smtClean="0"/>
              <a:t>在左移</a:t>
            </a:r>
            <a:r>
              <a:rPr lang="en-US" altLang="zh-CN" dirty="0" smtClean="0"/>
              <a:t>1</a:t>
            </a:r>
            <a:r>
              <a:rPr lang="zh-CN" altLang="en-US" dirty="0" smtClean="0"/>
              <a:t>位之后就会变成</a:t>
            </a:r>
            <a:r>
              <a:rPr lang="en-US" altLang="zh-CN" dirty="0" smtClean="0"/>
              <a:t>0x80000000,</a:t>
            </a:r>
            <a:r>
              <a:rPr lang="zh-CN" altLang="en-US" dirty="0" smtClean="0"/>
              <a:t>也就是</a:t>
            </a:r>
            <a:r>
              <a:rPr lang="en-US" altLang="zh-CN" dirty="0" smtClean="0"/>
              <a:t>2</a:t>
            </a:r>
            <a:r>
              <a:rPr lang="zh-CN" altLang="en-US" dirty="0" smtClean="0"/>
              <a:t>进制的</a:t>
            </a:r>
            <a:r>
              <a:rPr lang="en-US" altLang="zh-CN" dirty="0" smtClean="0"/>
              <a:t>100000...0000,</a:t>
            </a:r>
            <a:r>
              <a:rPr lang="zh-CN" altLang="en-US" dirty="0" smtClean="0"/>
              <a:t>符号位被置</a:t>
            </a:r>
            <a:r>
              <a:rPr lang="en-US" altLang="zh-CN" dirty="0" smtClean="0"/>
              <a:t>1,</a:t>
            </a:r>
            <a:r>
              <a:rPr lang="zh-CN" altLang="en-US" dirty="0" smtClean="0"/>
              <a:t>其他位全是</a:t>
            </a:r>
            <a:r>
              <a:rPr lang="en-US" altLang="zh-CN" dirty="0" smtClean="0"/>
              <a:t>0,</a:t>
            </a:r>
            <a:r>
              <a:rPr lang="zh-CN" altLang="en-US" dirty="0" smtClean="0"/>
              <a:t>变成了</a:t>
            </a:r>
            <a:r>
              <a:rPr lang="en-US" altLang="zh-CN" dirty="0" err="1" smtClean="0"/>
              <a:t>int</a:t>
            </a:r>
            <a:r>
              <a:rPr lang="zh-CN" altLang="en-US" dirty="0" smtClean="0"/>
              <a:t>类型所能表示的最小值</a:t>
            </a:r>
            <a:r>
              <a:rPr lang="en-US" altLang="zh-CN" dirty="0" smtClean="0"/>
              <a:t>,32</a:t>
            </a:r>
            <a:r>
              <a:rPr lang="zh-CN" altLang="en-US" dirty="0" smtClean="0"/>
              <a:t>位的</a:t>
            </a:r>
            <a:r>
              <a:rPr lang="en-US" altLang="zh-CN" dirty="0" err="1" smtClean="0"/>
              <a:t>int</a:t>
            </a:r>
            <a:r>
              <a:rPr lang="zh-CN" altLang="en-US" dirty="0" smtClean="0"/>
              <a:t>这个值是</a:t>
            </a:r>
            <a:r>
              <a:rPr lang="en-US" altLang="zh-CN" dirty="0" smtClean="0"/>
              <a:t>-2147483648,</a:t>
            </a:r>
            <a:r>
              <a:rPr lang="zh-CN" altLang="en-US" dirty="0" smtClean="0"/>
              <a:t>溢出</a:t>
            </a:r>
            <a:r>
              <a:rPr lang="en-US" altLang="zh-CN" dirty="0" smtClean="0"/>
              <a:t>.</a:t>
            </a:r>
            <a:r>
              <a:rPr lang="zh-CN" altLang="en-US" dirty="0" smtClean="0"/>
              <a:t>如果再接着把</a:t>
            </a:r>
            <a:r>
              <a:rPr lang="en-US" altLang="zh-CN" dirty="0" err="1" smtClean="0"/>
              <a:t>i</a:t>
            </a:r>
            <a:r>
              <a:rPr lang="zh-CN" altLang="en-US" dirty="0" smtClean="0"/>
              <a:t>左移</a:t>
            </a:r>
            <a:r>
              <a:rPr lang="en-US" altLang="zh-CN" dirty="0" smtClean="0"/>
              <a:t>1</a:t>
            </a:r>
            <a:r>
              <a:rPr lang="zh-CN" altLang="en-US" dirty="0" smtClean="0"/>
              <a:t>位会出现什么情况呢</a:t>
            </a:r>
            <a:r>
              <a:rPr lang="en-US" altLang="zh-CN" dirty="0" smtClean="0"/>
              <a:t>?</a:t>
            </a:r>
            <a:r>
              <a:rPr lang="zh-CN" altLang="en-US" dirty="0" smtClean="0"/>
              <a:t>在</a:t>
            </a:r>
            <a:r>
              <a:rPr lang="en-US" altLang="zh-CN" dirty="0" smtClean="0"/>
              <a:t>C</a:t>
            </a:r>
            <a:r>
              <a:rPr lang="zh-CN" altLang="en-US" dirty="0" smtClean="0"/>
              <a:t>语言中采用了丢弃最高位的处理方法</a:t>
            </a:r>
            <a:r>
              <a:rPr lang="en-US" altLang="zh-CN" dirty="0" smtClean="0"/>
              <a:t>,</a:t>
            </a:r>
            <a:r>
              <a:rPr lang="zh-CN" altLang="en-US" dirty="0" smtClean="0"/>
              <a:t>丢 弃了</a:t>
            </a:r>
            <a:r>
              <a:rPr lang="en-US" altLang="zh-CN" dirty="0" smtClean="0"/>
              <a:t>1</a:t>
            </a:r>
            <a:r>
              <a:rPr lang="zh-CN" altLang="en-US" dirty="0" smtClean="0"/>
              <a:t>之后</a:t>
            </a:r>
            <a:r>
              <a:rPr lang="en-US" altLang="zh-CN" dirty="0" smtClean="0"/>
              <a:t>,</a:t>
            </a:r>
            <a:r>
              <a:rPr lang="en-US" altLang="zh-CN" dirty="0" err="1" smtClean="0"/>
              <a:t>i</a:t>
            </a:r>
            <a:r>
              <a:rPr lang="zh-CN" altLang="en-US" dirty="0" smtClean="0"/>
              <a:t>的值变成了</a:t>
            </a:r>
            <a:r>
              <a:rPr lang="en-US" altLang="zh-CN" dirty="0" smtClean="0"/>
              <a:t>0.</a:t>
            </a:r>
            <a:r>
              <a:rPr lang="zh-CN" altLang="en-US" dirty="0" smtClean="0"/>
              <a:t/>
            </a:r>
            <a:br>
              <a:rPr lang="zh-CN" altLang="en-US" dirty="0" smtClean="0"/>
            </a:br>
            <a:r>
              <a:rPr lang="zh-CN" altLang="en-US" dirty="0" smtClean="0"/>
              <a:t/>
            </a:r>
            <a:br>
              <a:rPr lang="zh-CN" altLang="en-US" dirty="0" smtClean="0"/>
            </a:br>
            <a:r>
              <a:rPr lang="zh-CN" altLang="en-US" dirty="0" smtClean="0"/>
              <a:t>左移里一个比较特殊的情况是当左移的位数超过该数值类型的最大位数时</a:t>
            </a:r>
            <a:r>
              <a:rPr lang="en-US" altLang="zh-CN" dirty="0" smtClean="0"/>
              <a:t>,</a:t>
            </a:r>
            <a:r>
              <a:rPr lang="zh-CN" altLang="en-US" dirty="0" smtClean="0"/>
              <a:t>编译器会用左移的位数去模类型的最大位数</a:t>
            </a:r>
            <a:r>
              <a:rPr lang="en-US" altLang="zh-CN" dirty="0" smtClean="0"/>
              <a:t>,</a:t>
            </a:r>
            <a:r>
              <a:rPr lang="zh-CN" altLang="en-US" dirty="0" smtClean="0"/>
              <a:t>然后按余数进行移位</a:t>
            </a:r>
            <a:r>
              <a:rPr lang="en-US" altLang="zh-CN" dirty="0" smtClean="0"/>
              <a:t>,</a:t>
            </a:r>
            <a:r>
              <a:rPr lang="zh-CN" altLang="en-US" dirty="0" smtClean="0"/>
              <a:t>如</a:t>
            </a:r>
            <a:r>
              <a:rPr lang="en-US" altLang="zh-CN" dirty="0" smtClean="0"/>
              <a:t>:</a:t>
            </a:r>
            <a:r>
              <a:rPr lang="zh-CN" altLang="en-US" dirty="0" smtClean="0"/>
              <a:t/>
            </a:r>
            <a:br>
              <a:rPr lang="zh-CN" altLang="en-US" dirty="0" smtClean="0"/>
            </a:br>
            <a:r>
              <a:rPr lang="zh-CN" altLang="en-US" dirty="0" smtClean="0"/>
              <a:t/>
            </a:r>
            <a:br>
              <a:rPr lang="zh-CN" altLang="en-US" dirty="0" smtClean="0"/>
            </a:br>
            <a:r>
              <a:rPr lang="en-US" altLang="zh-CN" dirty="0" err="1" smtClean="0"/>
              <a:t>int</a:t>
            </a:r>
            <a:r>
              <a:rPr lang="en-US" altLang="zh-CN" dirty="0" smtClean="0"/>
              <a:t> </a:t>
            </a:r>
            <a:r>
              <a:rPr lang="en-US" altLang="zh-CN" dirty="0" err="1" smtClean="0"/>
              <a:t>i</a:t>
            </a:r>
            <a:r>
              <a:rPr lang="en-US" altLang="zh-CN" dirty="0" smtClean="0"/>
              <a:t> = 1, j = 0x80000000; //</a:t>
            </a:r>
            <a:r>
              <a:rPr lang="zh-CN" altLang="en-US" dirty="0" smtClean="0"/>
              <a:t>设</a:t>
            </a:r>
            <a:r>
              <a:rPr lang="en-US" altLang="zh-CN" dirty="0" err="1" smtClean="0"/>
              <a:t>int</a:t>
            </a:r>
            <a:r>
              <a:rPr lang="zh-CN" altLang="en-US" dirty="0" smtClean="0"/>
              <a:t>为</a:t>
            </a:r>
            <a:r>
              <a:rPr lang="en-US" altLang="zh-CN" dirty="0" smtClean="0"/>
              <a:t>32</a:t>
            </a:r>
            <a:r>
              <a:rPr lang="zh-CN" altLang="en-US" dirty="0" smtClean="0"/>
              <a:t>位</a:t>
            </a:r>
            <a:br>
              <a:rPr lang="zh-CN" altLang="en-US" dirty="0" smtClean="0"/>
            </a:br>
            <a:r>
              <a:rPr lang="en-US" altLang="zh-CN" dirty="0" err="1" smtClean="0"/>
              <a:t>i</a:t>
            </a:r>
            <a:r>
              <a:rPr lang="en-US" altLang="zh-CN" dirty="0" smtClean="0"/>
              <a:t> = </a:t>
            </a:r>
            <a:r>
              <a:rPr lang="en-US" altLang="zh-CN" dirty="0" err="1" smtClean="0"/>
              <a:t>i</a:t>
            </a:r>
            <a:r>
              <a:rPr lang="en-US" altLang="zh-CN" dirty="0" smtClean="0"/>
              <a:t> &lt;&lt; 33; // 33 % 32 = 1 </a:t>
            </a:r>
            <a:r>
              <a:rPr lang="zh-CN" altLang="en-US" dirty="0" smtClean="0"/>
              <a:t>左移</a:t>
            </a:r>
            <a:r>
              <a:rPr lang="en-US" altLang="zh-CN" dirty="0" smtClean="0"/>
              <a:t>1</a:t>
            </a:r>
            <a:r>
              <a:rPr lang="zh-CN" altLang="en-US" dirty="0" smtClean="0"/>
              <a:t>位</a:t>
            </a:r>
            <a:r>
              <a:rPr lang="en-US" altLang="zh-CN" dirty="0" smtClean="0"/>
              <a:t>,</a:t>
            </a:r>
            <a:r>
              <a:rPr lang="en-US" altLang="zh-CN" dirty="0" err="1" smtClean="0"/>
              <a:t>i</a:t>
            </a:r>
            <a:r>
              <a:rPr lang="zh-CN" altLang="en-US" dirty="0" smtClean="0"/>
              <a:t>变成</a:t>
            </a:r>
            <a:r>
              <a:rPr lang="en-US" altLang="zh-CN" dirty="0" smtClean="0"/>
              <a:t>2</a:t>
            </a:r>
            <a:r>
              <a:rPr lang="zh-CN" altLang="en-US" dirty="0" smtClean="0"/>
              <a:t/>
            </a:r>
            <a:br>
              <a:rPr lang="zh-CN" altLang="en-US" dirty="0" smtClean="0"/>
            </a:br>
            <a:r>
              <a:rPr lang="en-US" altLang="zh-CN" dirty="0" smtClean="0"/>
              <a:t>j = j &lt;&lt; 33; // 33 % 32 = 1 </a:t>
            </a:r>
            <a:r>
              <a:rPr lang="zh-CN" altLang="en-US" dirty="0" smtClean="0"/>
              <a:t>左移</a:t>
            </a:r>
            <a:r>
              <a:rPr lang="en-US" altLang="zh-CN" dirty="0" smtClean="0"/>
              <a:t>1</a:t>
            </a:r>
            <a:r>
              <a:rPr lang="zh-CN" altLang="en-US" dirty="0" smtClean="0"/>
              <a:t>位</a:t>
            </a:r>
            <a:r>
              <a:rPr lang="en-US" altLang="zh-CN" dirty="0" smtClean="0"/>
              <a:t>,j</a:t>
            </a:r>
            <a:r>
              <a:rPr lang="zh-CN" altLang="en-US" dirty="0" smtClean="0"/>
              <a:t>变成</a:t>
            </a:r>
            <a:r>
              <a:rPr lang="en-US" altLang="zh-CN" dirty="0" smtClean="0"/>
              <a:t>0,</a:t>
            </a:r>
            <a:r>
              <a:rPr lang="zh-CN" altLang="en-US" dirty="0" smtClean="0"/>
              <a:t>最高位被丢弃</a:t>
            </a:r>
            <a:br>
              <a:rPr lang="zh-CN" altLang="en-US" dirty="0" smtClean="0"/>
            </a:br>
            <a:r>
              <a:rPr lang="zh-CN" altLang="en-US" dirty="0" smtClean="0"/>
              <a:t/>
            </a:r>
            <a:br>
              <a:rPr lang="zh-CN" altLang="en-US" dirty="0" smtClean="0"/>
            </a:br>
            <a:r>
              <a:rPr lang="zh-CN" altLang="en-US" dirty="0" smtClean="0"/>
              <a:t>在用</a:t>
            </a:r>
            <a:r>
              <a:rPr lang="en-US" altLang="zh-CN" dirty="0" err="1" smtClean="0"/>
              <a:t>gcc</a:t>
            </a:r>
            <a:r>
              <a:rPr lang="zh-CN" altLang="en-US" dirty="0" smtClean="0"/>
              <a:t>编译这段程序的时候编译器会给出一个</a:t>
            </a:r>
            <a:r>
              <a:rPr lang="en-US" altLang="zh-CN" dirty="0" smtClean="0"/>
              <a:t>warning,</a:t>
            </a:r>
            <a:r>
              <a:rPr lang="zh-CN" altLang="en-US" dirty="0" smtClean="0"/>
              <a:t>说左移位数</a:t>
            </a:r>
            <a:r>
              <a:rPr lang="en-US" altLang="zh-CN" dirty="0" smtClean="0"/>
              <a:t>&gt;=</a:t>
            </a:r>
            <a:r>
              <a:rPr lang="zh-CN" altLang="en-US" dirty="0" smtClean="0"/>
              <a:t>类型长度</a:t>
            </a:r>
            <a:r>
              <a:rPr lang="en-US" altLang="zh-CN" dirty="0" smtClean="0"/>
              <a:t>.</a:t>
            </a:r>
            <a:r>
              <a:rPr lang="zh-CN" altLang="en-US" dirty="0" smtClean="0"/>
              <a:t>那么实际上</a:t>
            </a:r>
            <a:r>
              <a:rPr lang="en-US" altLang="zh-CN" dirty="0" err="1" smtClean="0"/>
              <a:t>i,j</a:t>
            </a:r>
            <a:r>
              <a:rPr lang="zh-CN" altLang="en-US" dirty="0" smtClean="0"/>
              <a:t>移动的就是</a:t>
            </a:r>
            <a:r>
              <a:rPr lang="en-US" altLang="zh-CN" dirty="0" smtClean="0"/>
              <a:t>1</a:t>
            </a:r>
            <a:r>
              <a:rPr lang="zh-CN" altLang="en-US" dirty="0" smtClean="0"/>
              <a:t>位</a:t>
            </a:r>
            <a:r>
              <a:rPr lang="en-US" altLang="zh-CN" dirty="0" smtClean="0"/>
              <a:t>,</a:t>
            </a:r>
            <a:r>
              <a:rPr lang="zh-CN" altLang="en-US" dirty="0" smtClean="0"/>
              <a:t>也就是</a:t>
            </a:r>
            <a:r>
              <a:rPr lang="en-US" altLang="zh-CN" dirty="0" smtClean="0"/>
              <a:t>33%32</a:t>
            </a:r>
            <a:r>
              <a:rPr lang="zh-CN" altLang="en-US" dirty="0" smtClean="0"/>
              <a:t>后的余数</a:t>
            </a:r>
            <a:r>
              <a:rPr lang="en-US" altLang="zh-CN" dirty="0" smtClean="0"/>
              <a:t>.</a:t>
            </a:r>
            <a:r>
              <a:rPr lang="zh-CN" altLang="en-US" dirty="0" smtClean="0"/>
              <a:t>在</a:t>
            </a:r>
            <a:r>
              <a:rPr lang="en-US" altLang="zh-CN" dirty="0" err="1" smtClean="0"/>
              <a:t>gcc</a:t>
            </a:r>
            <a:r>
              <a:rPr lang="zh-CN" altLang="en-US" dirty="0" smtClean="0"/>
              <a:t>下是这个规则</a:t>
            </a:r>
            <a:r>
              <a:rPr lang="en-US" altLang="zh-CN" dirty="0" smtClean="0"/>
              <a:t>,</a:t>
            </a:r>
            <a:r>
              <a:rPr lang="zh-CN" altLang="en-US" dirty="0" smtClean="0"/>
              <a:t>别的编译器是不是都一样现在还不清楚</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b="1" dirty="0" smtClean="0">
                <a:solidFill>
                  <a:srgbClr val="FF0000"/>
                </a:solidFill>
              </a:rPr>
              <a:t>总之左移就是</a:t>
            </a:r>
            <a:r>
              <a:rPr lang="en-US" altLang="zh-CN" b="1" dirty="0" smtClean="0">
                <a:solidFill>
                  <a:srgbClr val="FF0000"/>
                </a:solidFill>
              </a:rPr>
              <a:t>: </a:t>
            </a:r>
            <a:r>
              <a:rPr lang="zh-CN" altLang="en-US" b="1" dirty="0" smtClean="0">
                <a:solidFill>
                  <a:srgbClr val="FF0000"/>
                </a:solidFill>
              </a:rPr>
              <a:t>丢弃最高位</a:t>
            </a:r>
            <a:r>
              <a:rPr lang="en-US" altLang="zh-CN" b="1" dirty="0" smtClean="0">
                <a:solidFill>
                  <a:srgbClr val="FF0000"/>
                </a:solidFill>
              </a:rPr>
              <a:t>,0</a:t>
            </a:r>
            <a:r>
              <a:rPr lang="zh-CN" altLang="en-US" b="1" dirty="0" smtClean="0">
                <a:solidFill>
                  <a:srgbClr val="FF0000"/>
                </a:solidFill>
              </a:rPr>
              <a:t>补最低位</a:t>
            </a:r>
            <a:br>
              <a:rPr lang="zh-CN" altLang="en-US" b="1" dirty="0" smtClean="0">
                <a:solidFill>
                  <a:srgbClr val="FF0000"/>
                </a:solidFill>
              </a:rPr>
            </a:br>
            <a:r>
              <a:rPr lang="zh-CN" altLang="en-US" dirty="0" smtClean="0"/>
              <a:t/>
            </a:r>
            <a:br>
              <a:rPr lang="zh-CN" altLang="en-US" dirty="0" smtClean="0"/>
            </a:br>
            <a:r>
              <a:rPr lang="zh-CN" altLang="en-US" dirty="0" smtClean="0"/>
              <a:t>再说右移</a:t>
            </a:r>
            <a:r>
              <a:rPr lang="en-US" altLang="zh-CN" dirty="0" smtClean="0"/>
              <a:t>,</a:t>
            </a:r>
            <a:r>
              <a:rPr lang="zh-CN" altLang="en-US" dirty="0" smtClean="0"/>
              <a:t>明白了左移的道理</a:t>
            </a:r>
            <a:r>
              <a:rPr lang="en-US" altLang="zh-CN" dirty="0" smtClean="0"/>
              <a:t>,</a:t>
            </a:r>
            <a:r>
              <a:rPr lang="zh-CN" altLang="en-US" dirty="0" smtClean="0"/>
              <a:t>那么右移就比较好理解了</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dirty="0" smtClean="0"/>
              <a:t>右移的概念和左移相反</a:t>
            </a:r>
            <a:r>
              <a:rPr lang="en-US" altLang="zh-CN" dirty="0" smtClean="0"/>
              <a:t>,</a:t>
            </a:r>
            <a:r>
              <a:rPr lang="zh-CN" altLang="en-US" dirty="0" smtClean="0"/>
              <a:t>就是往右边挪动若干位</a:t>
            </a:r>
            <a:r>
              <a:rPr lang="en-US" altLang="zh-CN" dirty="0" smtClean="0"/>
              <a:t>,</a:t>
            </a:r>
            <a:r>
              <a:rPr lang="zh-CN" altLang="en-US" dirty="0" smtClean="0"/>
              <a:t>运算符是</a:t>
            </a:r>
            <a:r>
              <a:rPr lang="en-US" altLang="zh-CN" dirty="0" smtClean="0"/>
              <a:t>&gt;&gt;.</a:t>
            </a:r>
            <a:r>
              <a:rPr lang="zh-CN" altLang="en-US" dirty="0" smtClean="0"/>
              <a:t/>
            </a:r>
            <a:br>
              <a:rPr lang="zh-CN" altLang="en-US" dirty="0" smtClean="0"/>
            </a:br>
            <a:r>
              <a:rPr lang="zh-CN" altLang="en-US" dirty="0" smtClean="0"/>
              <a:t/>
            </a:r>
            <a:br>
              <a:rPr lang="zh-CN" altLang="en-US" dirty="0" smtClean="0"/>
            </a:br>
            <a:r>
              <a:rPr lang="zh-CN" altLang="en-US" b="1" dirty="0" smtClean="0"/>
              <a:t>右移对符号位的处理和左移不同</a:t>
            </a:r>
            <a:r>
              <a:rPr lang="en-US" altLang="zh-CN" b="1" dirty="0" smtClean="0"/>
              <a:t>,</a:t>
            </a:r>
            <a:r>
              <a:rPr lang="zh-CN" altLang="en-US" b="1" dirty="0" smtClean="0"/>
              <a:t>对于有符号整数来说</a:t>
            </a:r>
            <a:r>
              <a:rPr lang="en-US" altLang="zh-CN" b="1" dirty="0" smtClean="0"/>
              <a:t>,</a:t>
            </a:r>
            <a:r>
              <a:rPr lang="zh-CN" altLang="en-US" b="1" dirty="0" smtClean="0"/>
              <a:t>比如</a:t>
            </a:r>
            <a:r>
              <a:rPr lang="en-US" altLang="zh-CN" b="1" dirty="0" err="1" smtClean="0"/>
              <a:t>int</a:t>
            </a:r>
            <a:r>
              <a:rPr lang="zh-CN" altLang="en-US" b="1" dirty="0" smtClean="0"/>
              <a:t>类型</a:t>
            </a:r>
            <a:r>
              <a:rPr lang="en-US" altLang="zh-CN" b="1" dirty="0" smtClean="0"/>
              <a:t>,</a:t>
            </a:r>
            <a:r>
              <a:rPr lang="zh-CN" altLang="en-US" b="1" dirty="0" smtClean="0"/>
              <a:t>右移会保持符号位不变</a:t>
            </a:r>
            <a:r>
              <a:rPr lang="en-US" altLang="zh-CN" dirty="0" smtClean="0"/>
              <a:t>,</a:t>
            </a:r>
            <a:r>
              <a:rPr lang="zh-CN" altLang="en-US" dirty="0" smtClean="0"/>
              <a:t>例如</a:t>
            </a:r>
            <a:r>
              <a:rPr lang="en-US" altLang="zh-CN" dirty="0" smtClean="0"/>
              <a:t>:</a:t>
            </a:r>
            <a:r>
              <a:rPr lang="zh-CN" altLang="en-US" dirty="0" smtClean="0"/>
              <a:t/>
            </a:r>
            <a:br>
              <a:rPr lang="zh-CN" altLang="en-US" dirty="0" smtClean="0"/>
            </a:br>
            <a:r>
              <a:rPr lang="zh-CN" altLang="en-US" dirty="0" smtClean="0"/>
              <a:t/>
            </a:r>
            <a:br>
              <a:rPr lang="zh-CN" altLang="en-US" dirty="0" smtClean="0"/>
            </a:br>
            <a:r>
              <a:rPr lang="en-US" altLang="zh-CN" dirty="0" err="1" smtClean="0"/>
              <a:t>int</a:t>
            </a:r>
            <a:r>
              <a:rPr lang="en-US" altLang="zh-CN" dirty="0" smtClean="0"/>
              <a:t> </a:t>
            </a:r>
            <a:r>
              <a:rPr lang="en-US" altLang="zh-CN" dirty="0" err="1" smtClean="0"/>
              <a:t>i</a:t>
            </a:r>
            <a:r>
              <a:rPr lang="en-US" altLang="zh-CN" dirty="0" smtClean="0"/>
              <a:t> = 0x8000 0000;</a:t>
            </a:r>
            <a:r>
              <a:rPr lang="zh-CN" altLang="en-US" dirty="0" smtClean="0"/>
              <a:t/>
            </a:r>
            <a:br>
              <a:rPr lang="zh-CN" altLang="en-US" dirty="0" smtClean="0"/>
            </a:br>
            <a:r>
              <a:rPr lang="en-US" altLang="zh-CN" dirty="0" err="1" smtClean="0"/>
              <a:t>i</a:t>
            </a:r>
            <a:r>
              <a:rPr lang="en-US" altLang="zh-CN" dirty="0" smtClean="0"/>
              <a:t> = </a:t>
            </a:r>
            <a:r>
              <a:rPr lang="en-US" altLang="zh-CN" dirty="0" err="1" smtClean="0"/>
              <a:t>i</a:t>
            </a:r>
            <a:r>
              <a:rPr lang="en-US" altLang="zh-CN" dirty="0" smtClean="0"/>
              <a:t> &gt;&gt; 1; //</a:t>
            </a:r>
            <a:r>
              <a:rPr lang="en-US" altLang="zh-CN" dirty="0" err="1" smtClean="0"/>
              <a:t>i</a:t>
            </a:r>
            <a:r>
              <a:rPr lang="zh-CN" altLang="en-US" dirty="0" smtClean="0"/>
              <a:t>的值不会变成</a:t>
            </a:r>
            <a:r>
              <a:rPr lang="en-US" altLang="zh-CN" dirty="0" smtClean="0"/>
              <a:t>0x4000 0000,</a:t>
            </a:r>
            <a:r>
              <a:rPr lang="zh-CN" altLang="en-US" dirty="0" smtClean="0"/>
              <a:t>而会变成</a:t>
            </a:r>
            <a:r>
              <a:rPr lang="en-US" altLang="zh-CN" dirty="0" smtClean="0"/>
              <a:t>0x</a:t>
            </a:r>
            <a:r>
              <a:rPr lang="en-US" altLang="zh-CN" b="1" dirty="0" smtClean="0"/>
              <a:t>c0</a:t>
            </a:r>
            <a:r>
              <a:rPr lang="en-US" altLang="zh-CN" dirty="0" smtClean="0"/>
              <a:t>00 0000</a:t>
            </a:r>
            <a:r>
              <a:rPr lang="zh-CN" altLang="en-US" dirty="0" smtClean="0"/>
              <a:t/>
            </a:r>
            <a:br>
              <a:rPr lang="zh-CN" altLang="en-US" dirty="0" smtClean="0"/>
            </a:br>
            <a:r>
              <a:rPr lang="zh-CN" altLang="en-US" dirty="0" smtClean="0"/>
              <a:t/>
            </a:r>
            <a:br>
              <a:rPr lang="zh-CN" altLang="en-US" dirty="0" smtClean="0"/>
            </a:br>
            <a:r>
              <a:rPr lang="zh-CN" altLang="en-US" dirty="0" smtClean="0"/>
              <a:t>就是说</a:t>
            </a:r>
            <a:r>
              <a:rPr lang="en-US" altLang="zh-CN" dirty="0" smtClean="0"/>
              <a:t>,</a:t>
            </a:r>
            <a:r>
              <a:rPr lang="zh-CN" altLang="en-US" b="1" dirty="0" smtClean="0"/>
              <a:t>符号位向右移动后</a:t>
            </a:r>
            <a:r>
              <a:rPr lang="en-US" altLang="zh-CN" b="1" dirty="0" smtClean="0"/>
              <a:t>,</a:t>
            </a:r>
            <a:r>
              <a:rPr lang="zh-CN" altLang="en-US" b="1" dirty="0" smtClean="0"/>
              <a:t>正数的话补</a:t>
            </a:r>
            <a:r>
              <a:rPr lang="en-US" altLang="zh-CN" b="1" dirty="0" smtClean="0"/>
              <a:t>0,</a:t>
            </a:r>
            <a:r>
              <a:rPr lang="zh-CN" altLang="en-US" b="1" dirty="0" smtClean="0"/>
              <a:t>负数补</a:t>
            </a:r>
            <a:r>
              <a:rPr lang="en-US" altLang="zh-CN" b="1" dirty="0" smtClean="0"/>
              <a:t>1</a:t>
            </a:r>
            <a:r>
              <a:rPr lang="en-US" altLang="zh-CN" dirty="0" smtClean="0"/>
              <a:t>,</a:t>
            </a:r>
            <a:r>
              <a:rPr lang="zh-CN" altLang="en-US" dirty="0" smtClean="0"/>
              <a:t>也就是汇编语言中的算术右移</a:t>
            </a:r>
            <a:r>
              <a:rPr lang="en-US" altLang="zh-CN" dirty="0" smtClean="0"/>
              <a:t>.</a:t>
            </a:r>
            <a:r>
              <a:rPr lang="zh-CN" altLang="en-US" dirty="0" smtClean="0"/>
              <a:t>同样当移动的位数超过类型的长度时</a:t>
            </a:r>
            <a:r>
              <a:rPr lang="en-US" altLang="zh-CN" dirty="0" smtClean="0"/>
              <a:t>,</a:t>
            </a:r>
            <a:r>
              <a:rPr lang="zh-CN" altLang="en-US" dirty="0" smtClean="0"/>
              <a:t>会取余数</a:t>
            </a:r>
            <a:r>
              <a:rPr lang="en-US" altLang="zh-CN" dirty="0" smtClean="0"/>
              <a:t>,</a:t>
            </a:r>
            <a:r>
              <a:rPr lang="zh-CN" altLang="en-US" dirty="0" smtClean="0"/>
              <a:t>然后移动余数个位</a:t>
            </a:r>
            <a:r>
              <a:rPr lang="en-US" altLang="zh-CN" dirty="0" smtClean="0"/>
              <a:t>.</a:t>
            </a:r>
            <a:r>
              <a:rPr lang="zh-CN" altLang="en-US" dirty="0" smtClean="0"/>
              <a:t/>
            </a:r>
            <a:br>
              <a:rPr lang="zh-CN" altLang="en-US" dirty="0" smtClean="0"/>
            </a:br>
            <a:r>
              <a:rPr lang="zh-CN" altLang="en-US" dirty="0" smtClean="0"/>
              <a:t/>
            </a:r>
            <a:br>
              <a:rPr lang="zh-CN" altLang="en-US" dirty="0" smtClean="0"/>
            </a:br>
            <a:r>
              <a:rPr lang="zh-CN" altLang="en-US" b="1" dirty="0" smtClean="0"/>
              <a:t>总之</a:t>
            </a:r>
            <a:r>
              <a:rPr lang="en-US" altLang="zh-CN" b="1" dirty="0" smtClean="0"/>
              <a:t>,</a:t>
            </a:r>
            <a:r>
              <a:rPr lang="zh-CN" altLang="en-US" b="1" dirty="0" smtClean="0"/>
              <a:t>在</a:t>
            </a:r>
            <a:r>
              <a:rPr lang="en-US" altLang="zh-CN" b="1" dirty="0" smtClean="0"/>
              <a:t>C</a:t>
            </a:r>
            <a:r>
              <a:rPr lang="zh-CN" altLang="en-US" b="1" dirty="0" smtClean="0"/>
              <a:t>中</a:t>
            </a:r>
            <a:r>
              <a:rPr lang="en-US" altLang="zh-CN" b="1" dirty="0" smtClean="0"/>
              <a:t>,</a:t>
            </a:r>
            <a:r>
              <a:rPr lang="zh-CN" altLang="en-US" b="1" dirty="0" smtClean="0"/>
              <a:t>左移是逻辑</a:t>
            </a:r>
            <a:r>
              <a:rPr lang="en-US" altLang="zh-CN" b="1" dirty="0" smtClean="0"/>
              <a:t>/</a:t>
            </a:r>
            <a:r>
              <a:rPr lang="zh-CN" altLang="en-US" b="1" dirty="0" smtClean="0"/>
              <a:t>算术左移</a:t>
            </a:r>
            <a:r>
              <a:rPr lang="en-US" altLang="zh-CN" b="1" dirty="0" smtClean="0"/>
              <a:t>(</a:t>
            </a:r>
            <a:r>
              <a:rPr lang="zh-CN" altLang="en-US" b="1" dirty="0" smtClean="0"/>
              <a:t>两者完全相同</a:t>
            </a:r>
            <a:r>
              <a:rPr lang="en-US" altLang="zh-CN" b="1" dirty="0" smtClean="0"/>
              <a:t>),</a:t>
            </a:r>
            <a:r>
              <a:rPr lang="zh-CN" altLang="en-US" b="1" dirty="0" smtClean="0"/>
              <a:t>右移是算术右移</a:t>
            </a:r>
            <a:r>
              <a:rPr lang="en-US" altLang="zh-CN" b="1" dirty="0" smtClean="0"/>
              <a:t>,</a:t>
            </a:r>
            <a:r>
              <a:rPr lang="zh-CN" altLang="en-US" b="1" dirty="0" smtClean="0"/>
              <a:t>会保持符号位不变</a:t>
            </a:r>
            <a:r>
              <a:rPr lang="en-US" altLang="zh-CN" dirty="0" smtClean="0"/>
              <a:t>.</a:t>
            </a:r>
            <a:r>
              <a:rPr lang="zh-CN" altLang="en-US" dirty="0" smtClean="0"/>
              <a:t>实际应用中可以根据情况用左</a:t>
            </a:r>
            <a:r>
              <a:rPr lang="en-US" altLang="zh-CN" dirty="0" smtClean="0"/>
              <a:t>/</a:t>
            </a:r>
            <a:r>
              <a:rPr lang="zh-CN" altLang="en-US" dirty="0" smtClean="0"/>
              <a:t>右移做快速的乘</a:t>
            </a:r>
            <a:r>
              <a:rPr lang="en-US" altLang="zh-CN" dirty="0" smtClean="0"/>
              <a:t>/</a:t>
            </a:r>
            <a:r>
              <a:rPr lang="zh-CN" altLang="en-US" dirty="0" smtClean="0"/>
              <a:t>除运算</a:t>
            </a:r>
            <a:r>
              <a:rPr lang="en-US" altLang="zh-CN" dirty="0" smtClean="0"/>
              <a:t>,</a:t>
            </a:r>
            <a:r>
              <a:rPr lang="zh-CN" altLang="en-US" dirty="0" smtClean="0"/>
              <a:t>这样会比循环效率高很多</a:t>
            </a:r>
            <a:r>
              <a:rPr lang="en-US" altLang="zh-CN" dirty="0" smtClean="0"/>
              <a:t>.</a:t>
            </a:r>
            <a:endParaRPr lang="zh-CN" altLang="en-US" dirty="0" smtClean="0"/>
          </a:p>
        </p:txBody>
      </p:sp>
      <p:sp>
        <p:nvSpPr>
          <p:cNvPr id="15770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8EC18919-9535-4B7E-BDF3-EB12F2EF226E}" type="slidenum">
              <a:rPr lang="en-US" altLang="zh-CN" sz="1200" smtClean="0">
                <a:solidFill>
                  <a:schemeClr val="tx1"/>
                </a:solidFill>
                <a:latin typeface="Times New Roman" pitchFamily="18" charset="0"/>
                <a:ea typeface="宋体" pitchFamily="2" charset="-122"/>
              </a:rPr>
              <a:pPr eaLnBrk="1" hangingPunct="1"/>
              <a:t>86</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p:spPr>
        <p:txBody>
          <a:bodyPr/>
          <a:lstStyle/>
          <a:p>
            <a:r>
              <a:rPr lang="zh-CN" altLang="en-US" smtClean="0">
                <a:sym typeface="Monotype Sorts" pitchFamily="2" charset="2"/>
              </a:rPr>
              <a:t>若  </a:t>
            </a:r>
            <a:r>
              <a:rPr lang="en-US" altLang="zh-CN" smtClean="0">
                <a:sym typeface="Monotype Sorts" pitchFamily="2" charset="2"/>
              </a:rPr>
              <a:t>int a= </a:t>
            </a:r>
            <a:r>
              <a:rPr lang="en-US" altLang="zh-CN" smtClean="0">
                <a:sym typeface="Symbol" pitchFamily="18" charset="2"/>
              </a:rPr>
              <a:t></a:t>
            </a:r>
            <a:r>
              <a:rPr lang="en-US" altLang="zh-CN" smtClean="0">
                <a:sym typeface="Monotype Sorts" pitchFamily="2" charset="2"/>
              </a:rPr>
              <a:t>60, b=6</a:t>
            </a:r>
          </a:p>
          <a:p>
            <a:r>
              <a:rPr lang="en-US" altLang="zh-CN" smtClean="0"/>
              <a:t>a&amp;b=4</a:t>
            </a:r>
          </a:p>
          <a:p>
            <a:r>
              <a:rPr lang="en-US" altLang="zh-CN" smtClean="0"/>
              <a:t>(a)</a:t>
            </a:r>
            <a:r>
              <a:rPr lang="zh-CN" altLang="zh-CN" baseline="-25000" smtClean="0"/>
              <a:t>补</a:t>
            </a:r>
            <a:r>
              <a:rPr lang="zh-CN" altLang="zh-CN" smtClean="0"/>
              <a:t>= 11000100</a:t>
            </a:r>
            <a:endParaRPr lang="en-US" altLang="zh-CN" smtClean="0"/>
          </a:p>
          <a:p>
            <a:r>
              <a:rPr lang="en-US" altLang="zh-CN" smtClean="0"/>
              <a:t>(b)</a:t>
            </a:r>
            <a:r>
              <a:rPr lang="en-US" altLang="zh-CN" baseline="-25000" smtClean="0">
                <a:sym typeface="Symbol" pitchFamily="18" charset="2"/>
              </a:rPr>
              <a:t>2</a:t>
            </a:r>
            <a:r>
              <a:rPr lang="en-US" altLang="zh-CN" smtClean="0"/>
              <a:t>= 00000110</a:t>
            </a:r>
          </a:p>
          <a:p>
            <a:r>
              <a:rPr lang="en-US" altLang="zh-CN" smtClean="0"/>
              <a:t>(a&amp;b)</a:t>
            </a:r>
            <a:r>
              <a:rPr lang="en-US" altLang="zh-CN" baseline="-25000" smtClean="0">
                <a:sym typeface="Symbol" pitchFamily="18" charset="2"/>
              </a:rPr>
              <a:t>2</a:t>
            </a:r>
            <a:r>
              <a:rPr lang="en-US" altLang="zh-CN" smtClean="0">
                <a:sym typeface="Symbol" pitchFamily="18" charset="2"/>
              </a:rPr>
              <a:t>=00000100</a:t>
            </a:r>
            <a:endParaRPr lang="zh-CN" altLang="en-US" smtClean="0"/>
          </a:p>
          <a:p>
            <a:endParaRPr lang="zh-CN" altLang="en-US" smtClean="0"/>
          </a:p>
        </p:txBody>
      </p:sp>
      <p:sp>
        <p:nvSpPr>
          <p:cNvPr id="158724"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7F4F6A5E-C5E0-4817-9C5E-E553F9B78CB3}" type="slidenum">
              <a:rPr lang="en-US" altLang="zh-CN" sz="1200" smtClean="0">
                <a:solidFill>
                  <a:schemeClr val="tx1"/>
                </a:solidFill>
                <a:latin typeface="Times New Roman" pitchFamily="18" charset="0"/>
                <a:ea typeface="宋体" pitchFamily="2" charset="-122"/>
              </a:rPr>
              <a:pPr eaLnBrk="1" hangingPunct="1"/>
              <a:t>87</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p:spPr>
        <p:txBody>
          <a:bodyPr/>
          <a:lstStyle/>
          <a:p>
            <a:r>
              <a:rPr lang="en-US" altLang="zh-CN" smtClean="0">
                <a:solidFill>
                  <a:srgbClr val="000066"/>
                </a:solidFill>
                <a:sym typeface="Symbol" pitchFamily="18" charset="2"/>
              </a:rPr>
              <a:t>-50</a:t>
            </a:r>
            <a:r>
              <a:rPr lang="zh-CN" altLang="en-US" smtClean="0">
                <a:solidFill>
                  <a:srgbClr val="000066"/>
                </a:solidFill>
                <a:sym typeface="Symbol" pitchFamily="18" charset="2"/>
              </a:rPr>
              <a:t>原码</a:t>
            </a:r>
            <a:r>
              <a:rPr lang="en-US" altLang="zh-CN" smtClean="0">
                <a:solidFill>
                  <a:srgbClr val="000066"/>
                </a:solidFill>
                <a:sym typeface="Symbol" pitchFamily="18" charset="2"/>
              </a:rPr>
              <a:t>=10110010</a:t>
            </a:r>
            <a:endParaRPr lang="en-US" altLang="zh-CN" smtClean="0">
              <a:solidFill>
                <a:srgbClr val="000066"/>
              </a:solidFill>
            </a:endParaRPr>
          </a:p>
          <a:p>
            <a:endParaRPr lang="en-US" altLang="zh-CN" smtClean="0"/>
          </a:p>
          <a:p>
            <a:r>
              <a:rPr lang="zh-CN" altLang="en-US" smtClean="0"/>
              <a:t>负数补码</a:t>
            </a:r>
            <a:r>
              <a:rPr lang="en-US" altLang="zh-CN" smtClean="0"/>
              <a:t>=</a:t>
            </a:r>
            <a:r>
              <a:rPr lang="zh-CN" altLang="en-US" smtClean="0"/>
              <a:t>反码</a:t>
            </a:r>
            <a:r>
              <a:rPr lang="en-US" altLang="zh-CN" smtClean="0"/>
              <a:t>+1</a:t>
            </a:r>
          </a:p>
          <a:p>
            <a:r>
              <a:rPr lang="zh-CN" altLang="en-US" smtClean="0"/>
              <a:t>原码</a:t>
            </a:r>
            <a:r>
              <a:rPr lang="en-US" altLang="zh-CN" smtClean="0"/>
              <a:t>=</a:t>
            </a:r>
            <a:r>
              <a:rPr lang="zh-CN" altLang="en-US" smtClean="0"/>
              <a:t>补码的反码</a:t>
            </a:r>
            <a:r>
              <a:rPr lang="en-US" altLang="zh-CN" smtClean="0"/>
              <a:t>+1</a:t>
            </a:r>
          </a:p>
          <a:p>
            <a:endParaRPr lang="en-US" altLang="zh-CN" smtClean="0"/>
          </a:p>
          <a:p>
            <a:r>
              <a:rPr lang="zh-CN" altLang="en-US" smtClean="0"/>
              <a:t>负数反码</a:t>
            </a:r>
            <a:r>
              <a:rPr lang="en-US" altLang="zh-CN" smtClean="0"/>
              <a:t>=</a:t>
            </a:r>
            <a:r>
              <a:rPr lang="zh-CN" altLang="en-US" smtClean="0"/>
              <a:t>符号位不变（</a:t>
            </a:r>
            <a:r>
              <a:rPr lang="en-US" altLang="zh-CN" smtClean="0"/>
              <a:t>1</a:t>
            </a:r>
            <a:r>
              <a:rPr lang="zh-CN" altLang="en-US" smtClean="0"/>
              <a:t>），其余位取反</a:t>
            </a:r>
            <a:endParaRPr lang="en-US" altLang="zh-CN" smtClean="0"/>
          </a:p>
          <a:p>
            <a:endParaRPr lang="en-US" altLang="zh-CN" smtClean="0"/>
          </a:p>
          <a:p>
            <a:r>
              <a:rPr lang="zh-CN" altLang="en-US" smtClean="0">
                <a:sym typeface="Monotype Sorts" pitchFamily="2" charset="2"/>
              </a:rPr>
              <a:t>若 </a:t>
            </a:r>
            <a:r>
              <a:rPr lang="en-US" altLang="zh-CN" smtClean="0">
                <a:sym typeface="Monotype Sorts" pitchFamily="2" charset="2"/>
              </a:rPr>
              <a:t>int a= </a:t>
            </a:r>
            <a:r>
              <a:rPr lang="en-US" altLang="zh-CN" smtClean="0">
                <a:sym typeface="Symbol" pitchFamily="18" charset="2"/>
              </a:rPr>
              <a:t> </a:t>
            </a:r>
            <a:r>
              <a:rPr lang="en-US" altLang="zh-CN" smtClean="0">
                <a:sym typeface="Monotype Sorts" pitchFamily="2" charset="2"/>
              </a:rPr>
              <a:t>127, b=126;</a:t>
            </a:r>
          </a:p>
          <a:p>
            <a:r>
              <a:rPr lang="en-US" altLang="zh-CN" smtClean="0"/>
              <a:t>a|b= </a:t>
            </a:r>
            <a:r>
              <a:rPr lang="en-US" altLang="zh-CN" smtClean="0">
                <a:sym typeface="Symbol" pitchFamily="18" charset="2"/>
              </a:rPr>
              <a:t></a:t>
            </a:r>
            <a:r>
              <a:rPr lang="en-US" altLang="zh-CN" smtClean="0"/>
              <a:t>1</a:t>
            </a:r>
          </a:p>
          <a:p>
            <a:endParaRPr lang="en-US" altLang="zh-CN" smtClean="0"/>
          </a:p>
          <a:p>
            <a:r>
              <a:rPr lang="en-US" altLang="zh-CN" smtClean="0"/>
              <a:t>(a)</a:t>
            </a:r>
            <a:r>
              <a:rPr lang="en-US" altLang="zh-CN" baseline="-25000" smtClean="0"/>
              <a:t>2</a:t>
            </a:r>
            <a:r>
              <a:rPr lang="en-US" altLang="zh-CN" smtClean="0"/>
              <a:t>=11111111</a:t>
            </a:r>
          </a:p>
          <a:p>
            <a:r>
              <a:rPr lang="en-US" altLang="zh-CN" smtClean="0"/>
              <a:t>(a)</a:t>
            </a:r>
            <a:r>
              <a:rPr lang="zh-CN" altLang="zh-CN" baseline="-25000" smtClean="0"/>
              <a:t>补</a:t>
            </a:r>
            <a:r>
              <a:rPr lang="zh-CN" altLang="zh-CN" smtClean="0"/>
              <a:t>= 10000000+</a:t>
            </a:r>
            <a:r>
              <a:rPr lang="en-US" altLang="zh-CN" smtClean="0"/>
              <a:t>1</a:t>
            </a:r>
          </a:p>
          <a:p>
            <a:r>
              <a:rPr lang="en-US" altLang="zh-CN" smtClean="0"/>
              <a:t>    =10000001</a:t>
            </a:r>
          </a:p>
          <a:p>
            <a:r>
              <a:rPr lang="en-US" altLang="zh-CN" smtClean="0"/>
              <a:t>(b)</a:t>
            </a:r>
            <a:r>
              <a:rPr lang="en-US" altLang="zh-CN" baseline="-25000" smtClean="0">
                <a:sym typeface="Symbol" pitchFamily="18" charset="2"/>
              </a:rPr>
              <a:t>2</a:t>
            </a:r>
            <a:r>
              <a:rPr lang="en-US" altLang="zh-CN" smtClean="0"/>
              <a:t>= 01111110</a:t>
            </a:r>
          </a:p>
          <a:p>
            <a:endParaRPr lang="en-US" altLang="zh-CN" smtClean="0"/>
          </a:p>
          <a:p>
            <a:r>
              <a:rPr lang="en-US" altLang="zh-CN" smtClean="0"/>
              <a:t>(a|b)</a:t>
            </a:r>
            <a:r>
              <a:rPr lang="en-US" altLang="zh-CN" baseline="-25000" smtClean="0">
                <a:sym typeface="Symbol" pitchFamily="18" charset="2"/>
              </a:rPr>
              <a:t>2</a:t>
            </a:r>
            <a:r>
              <a:rPr lang="en-US" altLang="zh-CN" smtClean="0">
                <a:sym typeface="Symbol" pitchFamily="18" charset="2"/>
              </a:rPr>
              <a:t>= 11111111</a:t>
            </a:r>
          </a:p>
          <a:p>
            <a:r>
              <a:rPr lang="zh-CN" altLang="en-US" b="1" smtClean="0">
                <a:solidFill>
                  <a:srgbClr val="0000FF"/>
                </a:solidFill>
                <a:sym typeface="Symbol" pitchFamily="18" charset="2"/>
              </a:rPr>
              <a:t>还原：</a:t>
            </a:r>
            <a:r>
              <a:rPr lang="en-US" altLang="zh-CN" smtClean="0">
                <a:sym typeface="Symbol" pitchFamily="18" charset="2"/>
              </a:rPr>
              <a:t>10000000+1</a:t>
            </a:r>
          </a:p>
          <a:p>
            <a:r>
              <a:rPr lang="en-US" altLang="zh-CN" smtClean="0">
                <a:sym typeface="Symbol" pitchFamily="18" charset="2"/>
              </a:rPr>
              <a:t>       = -1</a:t>
            </a:r>
            <a:endParaRPr lang="en-US" altLang="zh-CN" smtClean="0"/>
          </a:p>
          <a:p>
            <a:endParaRPr lang="en-US" altLang="zh-CN" smtClean="0"/>
          </a:p>
          <a:p>
            <a:endParaRPr lang="zh-CN" altLang="en-US" smtClean="0"/>
          </a:p>
          <a:p>
            <a:endParaRPr lang="zh-CN" altLang="en-US" smtClean="0"/>
          </a:p>
        </p:txBody>
      </p:sp>
      <p:sp>
        <p:nvSpPr>
          <p:cNvPr id="159748"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EBBF8B4B-9812-4E5D-A7C3-54E25031B986}" type="slidenum">
              <a:rPr lang="en-US" altLang="zh-CN" sz="1200" smtClean="0">
                <a:solidFill>
                  <a:schemeClr val="tx1"/>
                </a:solidFill>
                <a:latin typeface="Times New Roman" pitchFamily="18" charset="0"/>
                <a:ea typeface="宋体" pitchFamily="2" charset="-122"/>
              </a:rPr>
              <a:pPr eaLnBrk="1" hangingPunct="1"/>
              <a:t>88</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p:spPr>
        <p:txBody>
          <a:bodyPr/>
          <a:lstStyle/>
          <a:p>
            <a:r>
              <a:rPr lang="en-US" altLang="zh-CN" dirty="0" smtClean="0">
                <a:solidFill>
                  <a:srgbClr val="000066"/>
                </a:solidFill>
                <a:sym typeface="Symbol" pitchFamily="18" charset="2"/>
              </a:rPr>
              <a:t>-50</a:t>
            </a:r>
            <a:r>
              <a:rPr lang="zh-CN" altLang="en-US" dirty="0" smtClean="0">
                <a:solidFill>
                  <a:srgbClr val="000066"/>
                </a:solidFill>
                <a:sym typeface="Symbol" pitchFamily="18" charset="2"/>
              </a:rPr>
              <a:t>原码</a:t>
            </a:r>
            <a:r>
              <a:rPr lang="en-US" altLang="zh-CN" dirty="0" smtClean="0">
                <a:solidFill>
                  <a:srgbClr val="000066"/>
                </a:solidFill>
                <a:sym typeface="Symbol" pitchFamily="18" charset="2"/>
              </a:rPr>
              <a:t>=10110010</a:t>
            </a:r>
            <a:endParaRPr lang="en-US" altLang="zh-CN" dirty="0" smtClean="0">
              <a:solidFill>
                <a:srgbClr val="000066"/>
              </a:solidFill>
            </a:endParaRPr>
          </a:p>
          <a:p>
            <a:endParaRPr lang="en-US" altLang="zh-CN" dirty="0" smtClean="0"/>
          </a:p>
          <a:p>
            <a:r>
              <a:rPr lang="zh-CN" altLang="en-US" dirty="0" smtClean="0"/>
              <a:t>负数补码</a:t>
            </a:r>
            <a:r>
              <a:rPr lang="en-US" altLang="zh-CN" dirty="0" smtClean="0"/>
              <a:t>=</a:t>
            </a:r>
            <a:r>
              <a:rPr lang="zh-CN" altLang="en-US" dirty="0" smtClean="0"/>
              <a:t>反码</a:t>
            </a:r>
            <a:r>
              <a:rPr lang="en-US" altLang="zh-CN" dirty="0" smtClean="0"/>
              <a:t>+1</a:t>
            </a:r>
          </a:p>
          <a:p>
            <a:r>
              <a:rPr lang="zh-CN" altLang="en-US" dirty="0" smtClean="0"/>
              <a:t>补码再求补码即为原码，即，原码</a:t>
            </a:r>
            <a:r>
              <a:rPr lang="en-US" altLang="zh-CN" dirty="0" smtClean="0"/>
              <a:t>=</a:t>
            </a:r>
            <a:r>
              <a:rPr lang="zh-CN" altLang="en-US" dirty="0" smtClean="0"/>
              <a:t>补码的反码</a:t>
            </a:r>
            <a:r>
              <a:rPr lang="en-US" altLang="zh-CN" dirty="0" smtClean="0"/>
              <a:t>+1</a:t>
            </a:r>
          </a:p>
          <a:p>
            <a:endParaRPr lang="en-US" altLang="zh-CN" dirty="0" smtClean="0"/>
          </a:p>
          <a:p>
            <a:r>
              <a:rPr lang="zh-CN" altLang="en-US" dirty="0" smtClean="0"/>
              <a:t>负数反码</a:t>
            </a:r>
            <a:r>
              <a:rPr lang="en-US" altLang="zh-CN" dirty="0" smtClean="0"/>
              <a:t>=</a:t>
            </a:r>
            <a:r>
              <a:rPr lang="zh-CN" altLang="en-US" dirty="0" smtClean="0"/>
              <a:t>符号位不变（</a:t>
            </a:r>
            <a:r>
              <a:rPr lang="en-US" altLang="zh-CN" dirty="0" smtClean="0"/>
              <a:t>1</a:t>
            </a:r>
            <a:r>
              <a:rPr lang="zh-CN" altLang="en-US" dirty="0" smtClean="0"/>
              <a:t>），其余位取反</a:t>
            </a:r>
            <a:endParaRPr lang="en-US" altLang="zh-CN" dirty="0" smtClean="0"/>
          </a:p>
          <a:p>
            <a:endParaRPr lang="zh-CN" altLang="en-US" dirty="0" smtClean="0"/>
          </a:p>
        </p:txBody>
      </p:sp>
      <p:sp>
        <p:nvSpPr>
          <p:cNvPr id="160772"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1EE7DB07-C6B4-45CF-819F-5A8161B0C2B3}" type="slidenum">
              <a:rPr lang="en-US" altLang="zh-CN" sz="1200" smtClean="0">
                <a:solidFill>
                  <a:schemeClr val="tx1"/>
                </a:solidFill>
                <a:latin typeface="Times New Roman" pitchFamily="18" charset="0"/>
                <a:ea typeface="宋体" pitchFamily="2" charset="-122"/>
              </a:rPr>
              <a:pPr eaLnBrk="1" hangingPunct="1"/>
              <a:t>89</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p:spPr>
        <p:txBody>
          <a:bodyPr/>
          <a:lstStyle/>
          <a:p>
            <a:r>
              <a:rPr lang="en-US" altLang="zh-CN" smtClean="0"/>
              <a:t>a,b,tmp</a:t>
            </a:r>
          </a:p>
          <a:p>
            <a:r>
              <a:rPr lang="en-US" altLang="zh-CN" smtClean="0"/>
              <a:t>tmp=a;  a=b;  b=tmp</a:t>
            </a:r>
            <a:endParaRPr lang="zh-CN" altLang="en-US" smtClean="0"/>
          </a:p>
        </p:txBody>
      </p:sp>
      <p:sp>
        <p:nvSpPr>
          <p:cNvPr id="161796"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162AA208-8E5B-47FB-950F-32296DF40062}" type="slidenum">
              <a:rPr lang="en-US" altLang="zh-CN" sz="1200" smtClean="0">
                <a:solidFill>
                  <a:schemeClr val="tx1"/>
                </a:solidFill>
                <a:latin typeface="Times New Roman" pitchFamily="18" charset="0"/>
                <a:ea typeface="宋体" pitchFamily="2" charset="-122"/>
              </a:rPr>
              <a:pPr eaLnBrk="1" hangingPunct="1"/>
              <a:t>91</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p:spPr>
        <p:txBody>
          <a:bodyPr/>
          <a:lstStyle/>
          <a:p>
            <a:r>
              <a:rPr lang="zh-CN" altLang="en-US" dirty="0" smtClean="0"/>
              <a:t>这里假定是</a:t>
            </a:r>
            <a:r>
              <a:rPr lang="en-US" altLang="zh-CN" dirty="0" smtClean="0"/>
              <a:t>TC</a:t>
            </a:r>
            <a:r>
              <a:rPr lang="zh-CN" altLang="en-US" dirty="0" smtClean="0"/>
              <a:t>系统，即</a:t>
            </a:r>
            <a:r>
              <a:rPr lang="en-US" altLang="zh-CN" dirty="0" err="1" smtClean="0"/>
              <a:t>int</a:t>
            </a:r>
            <a:r>
              <a:rPr lang="zh-CN" altLang="en-US" dirty="0" smtClean="0"/>
              <a:t>用</a:t>
            </a:r>
            <a:r>
              <a:rPr lang="en-US" altLang="zh-CN" dirty="0" smtClean="0"/>
              <a:t>2</a:t>
            </a:r>
            <a:r>
              <a:rPr lang="zh-CN" altLang="en-US" dirty="0" smtClean="0"/>
              <a:t>字节表示。</a:t>
            </a:r>
            <a:r>
              <a:rPr lang="en-US" altLang="zh-CN" dirty="0" smtClean="0"/>
              <a:t>long 4</a:t>
            </a:r>
            <a:r>
              <a:rPr lang="zh-CN" altLang="en-US" dirty="0" smtClean="0"/>
              <a:t>字节 </a:t>
            </a:r>
            <a:endParaRPr lang="en-US" altLang="zh-CN" dirty="0" smtClean="0"/>
          </a:p>
          <a:p>
            <a:r>
              <a:rPr lang="zh-CN" altLang="en-US" dirty="0" smtClean="0"/>
              <a:t>符号位扩展，即符号位保持原数的符号位。</a:t>
            </a:r>
          </a:p>
        </p:txBody>
      </p:sp>
      <p:sp>
        <p:nvSpPr>
          <p:cNvPr id="16282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6E8B5FDA-8073-4ECC-8037-DB2930AED453}" type="slidenum">
              <a:rPr lang="en-US" altLang="zh-CN" sz="1200" smtClean="0">
                <a:solidFill>
                  <a:schemeClr val="tx1"/>
                </a:solidFill>
                <a:latin typeface="Times New Roman" pitchFamily="18" charset="0"/>
                <a:ea typeface="宋体" pitchFamily="2" charset="-122"/>
              </a:rPr>
              <a:pPr eaLnBrk="1" hangingPunct="1"/>
              <a:t>101</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p:spPr>
        <p:txBody>
          <a:bodyPr/>
          <a:lstStyle/>
          <a:p>
            <a:r>
              <a:rPr lang="zh-CN" altLang="en-US" smtClean="0"/>
              <a:t>这里假定是</a:t>
            </a:r>
            <a:r>
              <a:rPr lang="en-US" altLang="zh-CN" smtClean="0"/>
              <a:t>TC</a:t>
            </a:r>
            <a:r>
              <a:rPr lang="zh-CN" altLang="en-US" smtClean="0"/>
              <a:t>系统，即</a:t>
            </a:r>
            <a:r>
              <a:rPr lang="en-US" altLang="zh-CN" smtClean="0"/>
              <a:t>int</a:t>
            </a:r>
            <a:r>
              <a:rPr lang="zh-CN" altLang="en-US" smtClean="0"/>
              <a:t>用</a:t>
            </a:r>
            <a:r>
              <a:rPr lang="en-US" altLang="zh-CN" smtClean="0"/>
              <a:t>2</a:t>
            </a:r>
            <a:r>
              <a:rPr lang="zh-CN" altLang="en-US" smtClean="0"/>
              <a:t>字节表示。</a:t>
            </a:r>
            <a:r>
              <a:rPr lang="en-US" altLang="zh-CN" smtClean="0"/>
              <a:t>long 4</a:t>
            </a:r>
            <a:r>
              <a:rPr lang="zh-CN" altLang="en-US" smtClean="0"/>
              <a:t>字节 </a:t>
            </a:r>
            <a:endParaRPr lang="en-US" altLang="zh-CN" smtClean="0"/>
          </a:p>
          <a:p>
            <a:r>
              <a:rPr lang="zh-CN" altLang="en-US" smtClean="0"/>
              <a:t>在</a:t>
            </a:r>
            <a:r>
              <a:rPr lang="en-US" altLang="zh-CN" smtClean="0"/>
              <a:t>VC++</a:t>
            </a:r>
            <a:r>
              <a:rPr lang="zh-CN" altLang="en-US" smtClean="0"/>
              <a:t>系统中，使用</a:t>
            </a:r>
            <a:r>
              <a:rPr lang="en-US" altLang="zh-CN" smtClean="0"/>
              <a:t>short int</a:t>
            </a:r>
            <a:endParaRPr lang="zh-CN" altLang="en-US" smtClean="0"/>
          </a:p>
          <a:p>
            <a:endParaRPr lang="en-US" altLang="zh-CN" smtClean="0"/>
          </a:p>
          <a:p>
            <a:r>
              <a:rPr lang="en-US" altLang="zh-CN" smtClean="0"/>
              <a:t>void test6()</a:t>
            </a:r>
          </a:p>
          <a:p>
            <a:r>
              <a:rPr lang="en-US" altLang="zh-CN" smtClean="0"/>
              <a:t>{</a:t>
            </a:r>
          </a:p>
          <a:p>
            <a:r>
              <a:rPr lang="en-US" altLang="zh-CN" smtClean="0"/>
              <a:t>	printf("test6()==========\n");</a:t>
            </a:r>
          </a:p>
          <a:p>
            <a:r>
              <a:rPr lang="en-US" altLang="zh-CN" smtClean="0"/>
              <a:t>	// int=4,long=4,float=4,double=8,char=1,short=2</a:t>
            </a:r>
          </a:p>
          <a:p>
            <a:r>
              <a:rPr lang="en-US" altLang="zh-CN" smtClean="0"/>
              <a:t>	printf("bytes:int=%d,long=%d,float=%d,double=%d,char=%d,short=%d\n",sizeof(int),sizeof(long),sizeof(float),sizeof(double),sizeof(char),sizeof(short));  // 4byte</a:t>
            </a:r>
          </a:p>
          <a:p>
            <a:r>
              <a:rPr lang="en-US" altLang="zh-CN" smtClean="0"/>
              <a:t>#if 0</a:t>
            </a:r>
          </a:p>
          <a:p>
            <a:r>
              <a:rPr lang="en-US" altLang="zh-CN" smtClean="0"/>
              <a:t>	// </a:t>
            </a:r>
            <a:r>
              <a:rPr lang="zh-CN" altLang="en-US" smtClean="0"/>
              <a:t>因是</a:t>
            </a:r>
            <a:r>
              <a:rPr lang="en-US" altLang="zh-CN" smtClean="0"/>
              <a:t>4</a:t>
            </a:r>
            <a:r>
              <a:rPr lang="zh-CN" altLang="en-US" smtClean="0"/>
              <a:t>个字节组成，不会溢出</a:t>
            </a:r>
          </a:p>
          <a:p>
            <a:r>
              <a:rPr lang="zh-CN" altLang="en-US" smtClean="0"/>
              <a:t>	</a:t>
            </a:r>
            <a:r>
              <a:rPr lang="en-US" altLang="zh-CN" smtClean="0"/>
              <a:t>unsigned int a = 32768; // 0x80000 </a:t>
            </a:r>
          </a:p>
          <a:p>
            <a:r>
              <a:rPr lang="en-US" altLang="zh-CN" smtClean="0"/>
              <a:t>	int b;</a:t>
            </a:r>
          </a:p>
          <a:p>
            <a:r>
              <a:rPr lang="en-US" altLang="zh-CN" smtClean="0"/>
              <a:t>	b=a;</a:t>
            </a:r>
          </a:p>
          <a:p>
            <a:r>
              <a:rPr lang="en-US" altLang="zh-CN" smtClean="0"/>
              <a:t>	printf("a=%d,b=%d\n",a,b);     // a=32768,b=32768</a:t>
            </a:r>
          </a:p>
          <a:p>
            <a:r>
              <a:rPr lang="en-US" altLang="zh-CN" smtClean="0"/>
              <a:t>	printf("a=0x%x,b=0x%x\n",a,b); // a=0x8000,b=0x8000</a:t>
            </a:r>
          </a:p>
          <a:p>
            <a:r>
              <a:rPr lang="en-US" altLang="zh-CN" smtClean="0"/>
              <a:t>#endif</a:t>
            </a:r>
          </a:p>
          <a:p>
            <a:r>
              <a:rPr lang="en-US" altLang="zh-CN" smtClean="0"/>
              <a:t>#if 1</a:t>
            </a:r>
          </a:p>
          <a:p>
            <a:r>
              <a:rPr lang="en-US" altLang="zh-CN" smtClean="0"/>
              <a:t>	unsigned short int a = 32768;</a:t>
            </a:r>
          </a:p>
          <a:p>
            <a:r>
              <a:rPr lang="en-US" altLang="zh-CN" smtClean="0"/>
              <a:t>	short int b;</a:t>
            </a:r>
          </a:p>
          <a:p>
            <a:r>
              <a:rPr lang="en-US" altLang="zh-CN" smtClean="0"/>
              <a:t>	b=a;</a:t>
            </a:r>
          </a:p>
          <a:p>
            <a:r>
              <a:rPr lang="en-US" altLang="zh-CN" smtClean="0"/>
              <a:t>	printf("a=%d,b=%d\n",a,b);     // a=32768,b=-32768</a:t>
            </a:r>
          </a:p>
          <a:p>
            <a:r>
              <a:rPr lang="en-US" altLang="zh-CN" smtClean="0"/>
              <a:t>	printf("a=0x%x,b=0x%x\n",a,b); // a=0x8000,b=0xffff8000(</a:t>
            </a:r>
            <a:r>
              <a:rPr lang="zh-CN" altLang="en-US" smtClean="0"/>
              <a:t>补码表示，溢出，以最小数表示</a:t>
            </a:r>
            <a:r>
              <a:rPr lang="en-US" altLang="zh-CN" smtClean="0"/>
              <a:t>-0)</a:t>
            </a:r>
          </a:p>
          <a:p>
            <a:endParaRPr lang="en-US" altLang="zh-CN" smtClean="0"/>
          </a:p>
          <a:p>
            <a:r>
              <a:rPr lang="en-US" altLang="zh-CN" smtClean="0"/>
              <a:t>	unsigned char u = 128; // 0x80</a:t>
            </a:r>
          </a:p>
          <a:p>
            <a:r>
              <a:rPr lang="en-US" altLang="zh-CN" smtClean="0"/>
              <a:t>	char c;</a:t>
            </a:r>
          </a:p>
          <a:p>
            <a:r>
              <a:rPr lang="en-US" altLang="zh-CN" smtClean="0"/>
              <a:t>	c=u;</a:t>
            </a:r>
          </a:p>
          <a:p>
            <a:r>
              <a:rPr lang="en-US" altLang="zh-CN" smtClean="0"/>
              <a:t>	printf("u=%d,c=%d\n",u,c);     // u=128,c=-128</a:t>
            </a:r>
          </a:p>
          <a:p>
            <a:r>
              <a:rPr lang="en-US" altLang="zh-CN" smtClean="0"/>
              <a:t>	printf("u=0x%x,c=0x%x\n",u,c); // u=0x80,c=0xffffff80(</a:t>
            </a:r>
            <a:r>
              <a:rPr lang="zh-CN" altLang="en-US" smtClean="0"/>
              <a:t>补码表示，溢出，以最小数表示</a:t>
            </a:r>
            <a:r>
              <a:rPr lang="en-US" altLang="zh-CN" smtClean="0"/>
              <a:t>-0)</a:t>
            </a:r>
          </a:p>
          <a:p>
            <a:r>
              <a:rPr lang="en-US" altLang="zh-CN" smtClean="0"/>
              <a:t>	u = 0xFF;</a:t>
            </a:r>
          </a:p>
          <a:p>
            <a:r>
              <a:rPr lang="en-US" altLang="zh-CN" smtClean="0"/>
              <a:t>	c=u;</a:t>
            </a:r>
          </a:p>
          <a:p>
            <a:r>
              <a:rPr lang="en-US" altLang="zh-CN" smtClean="0"/>
              <a:t>	printf("u=%d,c=%d\n",u,c);     // u=255,c=-1</a:t>
            </a:r>
          </a:p>
          <a:p>
            <a:r>
              <a:rPr lang="en-US" altLang="zh-CN" smtClean="0"/>
              <a:t>	printf(“u=0x%x,c=0x%x\n”,u,c); // u=0xff,c=0xffffffff(</a:t>
            </a:r>
            <a:r>
              <a:rPr lang="zh-CN" altLang="en-US" smtClean="0"/>
              <a:t>补码表示，负数的原码</a:t>
            </a:r>
            <a:r>
              <a:rPr lang="en-US" altLang="zh-CN" smtClean="0"/>
              <a:t>=</a:t>
            </a:r>
            <a:r>
              <a:rPr lang="zh-CN" altLang="en-US" smtClean="0"/>
              <a:t>补码的反码</a:t>
            </a:r>
            <a:r>
              <a:rPr lang="en-US" altLang="zh-CN" smtClean="0"/>
              <a:t>+1)</a:t>
            </a:r>
          </a:p>
          <a:p>
            <a:r>
              <a:rPr lang="en-US" altLang="zh-CN" smtClean="0"/>
              <a:t>#endif</a:t>
            </a:r>
          </a:p>
          <a:p>
            <a:r>
              <a:rPr lang="en-US" altLang="zh-CN" smtClean="0"/>
              <a:t>}</a:t>
            </a:r>
          </a:p>
          <a:p>
            <a:endParaRPr lang="zh-CN" altLang="en-US" smtClean="0"/>
          </a:p>
        </p:txBody>
      </p:sp>
      <p:sp>
        <p:nvSpPr>
          <p:cNvPr id="163844"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9640A3C0-32B1-4AAE-80CE-BAAE202E03BB}" type="slidenum">
              <a:rPr lang="en-US" altLang="zh-CN" sz="1200" smtClean="0">
                <a:solidFill>
                  <a:schemeClr val="tx1"/>
                </a:solidFill>
                <a:latin typeface="Times New Roman" pitchFamily="18" charset="0"/>
                <a:ea typeface="宋体" pitchFamily="2" charset="-122"/>
              </a:rPr>
              <a:pPr eaLnBrk="1" hangingPunct="1"/>
              <a:t>103</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/=,x</a:t>
            </a:r>
            <a:r>
              <a:rPr lang="en-US" altLang="zh-CN" baseline="0" dirty="0" smtClean="0"/>
              <a:t>%=, &lt;&lt;=, &amp;=,|=  </a:t>
            </a:r>
            <a:r>
              <a:rPr lang="zh-CN" altLang="en-US" baseline="0" dirty="0" smtClean="0"/>
              <a:t>优先级</a:t>
            </a:r>
            <a:r>
              <a:rPr lang="en-US" altLang="zh-CN" baseline="0" dirty="0" smtClean="0"/>
              <a:t>14</a:t>
            </a:r>
            <a:r>
              <a:rPr lang="zh-CN" altLang="en-US" baseline="0" dirty="0" smtClean="0"/>
              <a:t>，倒数第二，优先级低，自右向左</a:t>
            </a:r>
            <a:endParaRPr lang="en-US" altLang="zh-CN" baseline="0" dirty="0" smtClean="0"/>
          </a:p>
          <a:p>
            <a:endParaRPr lang="en-US" altLang="zh-CN" baseline="0" dirty="0" smtClean="0"/>
          </a:p>
          <a:p>
            <a:r>
              <a:rPr lang="en-US" altLang="zh-CN" baseline="0" dirty="0" smtClean="0"/>
              <a:t>x*=y+8  </a:t>
            </a:r>
            <a:r>
              <a:rPr lang="en-US" altLang="zh-CN" baseline="0" dirty="0" smtClean="0">
                <a:sym typeface="Wingdings" pitchFamily="2" charset="2"/>
              </a:rPr>
              <a:t> x *= (y+8)  x= x*(y=8)</a:t>
            </a:r>
            <a:endParaRPr lang="zh-CN" altLang="en-US" dirty="0"/>
          </a:p>
        </p:txBody>
      </p:sp>
      <p:sp>
        <p:nvSpPr>
          <p:cNvPr id="4" name="灯片编号占位符 3"/>
          <p:cNvSpPr>
            <a:spLocks noGrp="1"/>
          </p:cNvSpPr>
          <p:nvPr>
            <p:ph type="sldNum" sz="quarter" idx="10"/>
          </p:nvPr>
        </p:nvSpPr>
        <p:spPr/>
        <p:txBody>
          <a:bodyPr/>
          <a:lstStyle/>
          <a:p>
            <a:pPr>
              <a:defRPr/>
            </a:pPr>
            <a:fld id="{40DA3B1F-4C89-4399-8A0F-671877574BFA}" type="slidenum">
              <a:rPr lang="en-US" altLang="zh-CN" smtClean="0"/>
              <a:pPr>
                <a:defRPr/>
              </a:pPr>
              <a:t>107</a:t>
            </a:fld>
            <a:endParaRPr lang="en-US" altLang="zh-CN"/>
          </a:p>
        </p:txBody>
      </p:sp>
    </p:spTree>
    <p:extLst>
      <p:ext uri="{BB962C8B-B14F-4D97-AF65-F5344CB8AC3E}">
        <p14:creationId xmlns:p14="http://schemas.microsoft.com/office/powerpoint/2010/main" val="215573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7D92CB89-CD40-4A98-BA6D-3A3FD7E439FE}" type="slidenum">
              <a:rPr lang="en-US" altLang="zh-CN" sz="1200" smtClean="0">
                <a:solidFill>
                  <a:schemeClr val="tx1"/>
                </a:solidFill>
                <a:latin typeface="Times New Roman" pitchFamily="18" charset="0"/>
                <a:ea typeface="宋体" pitchFamily="2" charset="-122"/>
              </a:rPr>
              <a:pPr eaLnBrk="1" hangingPunct="1"/>
              <a:t>5</a:t>
            </a:fld>
            <a:endParaRPr lang="en-US" altLang="zh-CN" sz="1200" smtClean="0">
              <a:solidFill>
                <a:schemeClr val="tx1"/>
              </a:solidFill>
              <a:latin typeface="Times New Roman" pitchFamily="18" charset="0"/>
              <a:ea typeface="宋体"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59909AD3-ACB1-422D-9E81-BC30DE2E6ABB}" type="slidenum">
              <a:rPr lang="en-US" altLang="zh-CN" sz="1200" smtClean="0">
                <a:solidFill>
                  <a:schemeClr val="tx1"/>
                </a:solidFill>
                <a:latin typeface="Times New Roman" pitchFamily="18" charset="0"/>
                <a:ea typeface="宋体" pitchFamily="2" charset="-122"/>
              </a:rPr>
              <a:pPr eaLnBrk="1" hangingPunct="1"/>
              <a:t>113</a:t>
            </a:fld>
            <a:endParaRPr lang="en-US" altLang="zh-CN" sz="1200" smtClean="0">
              <a:solidFill>
                <a:schemeClr val="tx1"/>
              </a:solidFill>
              <a:latin typeface="Times New Roman" pitchFamily="18" charset="0"/>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spcBef>
                <a:spcPct val="50000"/>
              </a:spcBef>
            </a:pPr>
            <a:r>
              <a:rPr lang="zh-CN" altLang="zh-CN" smtClean="0">
                <a:sym typeface="Symbol" pitchFamily="18" charset="2"/>
              </a:rPr>
              <a:t>如果表达式</a:t>
            </a:r>
            <a:r>
              <a:rPr lang="en-US" altLang="zh-CN" smtClean="0">
                <a:solidFill>
                  <a:srgbClr val="FF3300"/>
                </a:solidFill>
              </a:rPr>
              <a:t>j=(i++)+(i++)+(i++);</a:t>
            </a:r>
            <a:r>
              <a:rPr lang="zh-CN" altLang="en-US" smtClean="0"/>
              <a:t>改</a:t>
            </a:r>
            <a:r>
              <a:rPr lang="zh-CN" altLang="zh-CN" smtClean="0">
                <a:sym typeface="Symbol" pitchFamily="18" charset="2"/>
              </a:rPr>
              <a:t>为: </a:t>
            </a:r>
            <a:r>
              <a:rPr lang="en-US" altLang="zh-CN" smtClean="0">
                <a:sym typeface="Symbol" pitchFamily="18" charset="2"/>
              </a:rPr>
              <a:t>j=(++i)+(++i)+(++i)</a:t>
            </a:r>
            <a:r>
              <a:rPr lang="zh-CN" altLang="en-US" smtClean="0">
                <a:sym typeface="Symbol" pitchFamily="18" charset="2"/>
              </a:rPr>
              <a:t>；</a:t>
            </a:r>
            <a:r>
              <a:rPr lang="zh-CN" altLang="zh-CN" smtClean="0">
                <a:sym typeface="Symbol" pitchFamily="18" charset="2"/>
              </a:rPr>
              <a:t>先对</a:t>
            </a:r>
            <a:r>
              <a:rPr lang="en-US" altLang="zh-CN" smtClean="0">
                <a:sym typeface="Symbol" pitchFamily="18" charset="2"/>
              </a:rPr>
              <a:t>i</a:t>
            </a:r>
            <a:r>
              <a:rPr lang="zh-CN" altLang="zh-CN" smtClean="0">
                <a:sym typeface="Symbol" pitchFamily="18" charset="2"/>
              </a:rPr>
              <a:t>进行3次自加, 结果</a:t>
            </a:r>
            <a:r>
              <a:rPr lang="en-US" altLang="zh-CN" smtClean="0">
                <a:sym typeface="Symbol" pitchFamily="18" charset="2"/>
              </a:rPr>
              <a:t>i</a:t>
            </a:r>
            <a:r>
              <a:rPr lang="zh-CN" altLang="zh-CN" smtClean="0">
                <a:sym typeface="Symbol" pitchFamily="18" charset="2"/>
              </a:rPr>
              <a:t>的值为6，然后三个</a:t>
            </a:r>
            <a:r>
              <a:rPr lang="en-US" altLang="zh-CN" smtClean="0">
                <a:sym typeface="Symbol" pitchFamily="18" charset="2"/>
              </a:rPr>
              <a:t>i</a:t>
            </a:r>
            <a:r>
              <a:rPr lang="zh-CN" altLang="zh-CN" smtClean="0">
                <a:sym typeface="Symbol" pitchFamily="18" charset="2"/>
              </a:rPr>
              <a:t>值相加为18。</a:t>
            </a:r>
            <a:endParaRPr lang="zh-CN" altLang="en-US" smtClean="0">
              <a:sym typeface="Symbol" pitchFamily="18" charset="2"/>
            </a:endParaRPr>
          </a:p>
          <a:p>
            <a:pPr eaLnBrk="1" hangingPunct="1">
              <a:spcBef>
                <a:spcPct val="50000"/>
              </a:spcBef>
            </a:pPr>
            <a:r>
              <a:rPr lang="zh-CN" altLang="en-US" b="1" smtClean="0">
                <a:solidFill>
                  <a:srgbClr val="0000FF"/>
                </a:solidFill>
              </a:rPr>
              <a:t>则运行结果：</a:t>
            </a:r>
            <a:r>
              <a:rPr lang="zh-CN" altLang="en-US" smtClean="0"/>
              <a:t> </a:t>
            </a:r>
            <a:r>
              <a:rPr lang="en-US" altLang="zh-CN" smtClean="0"/>
              <a:t>i=6,   j=18</a:t>
            </a:r>
          </a:p>
          <a:p>
            <a:pPr eaLnBrk="1" hangingPunct="1"/>
            <a:endParaRPr lang="en-US"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072B067E-0742-43C6-9795-A569A51103B7}" type="slidenum">
              <a:rPr lang="en-US" altLang="zh-CN" sz="1200" smtClean="0">
                <a:solidFill>
                  <a:schemeClr val="tx1"/>
                </a:solidFill>
                <a:latin typeface="Times New Roman" pitchFamily="18" charset="0"/>
                <a:ea typeface="宋体" pitchFamily="2" charset="-122"/>
              </a:rPr>
              <a:pPr eaLnBrk="1" hangingPunct="1"/>
              <a:t>114</a:t>
            </a:fld>
            <a:endParaRPr lang="en-US" altLang="zh-CN" sz="1200" smtClean="0">
              <a:solidFill>
                <a:schemeClr val="tx1"/>
              </a:solidFill>
              <a:latin typeface="Times New Roman" pitchFamily="18" charset="0"/>
              <a:ea typeface="宋体" pitchFamily="2" charset="-122"/>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spcBef>
                <a:spcPct val="50000"/>
              </a:spcBef>
            </a:pPr>
            <a:r>
              <a:rPr lang="zh-CN" altLang="zh-CN" smtClean="0">
                <a:sym typeface="Symbol" pitchFamily="18" charset="2"/>
              </a:rPr>
              <a:t>如果表达式</a:t>
            </a:r>
            <a:r>
              <a:rPr lang="en-US" altLang="zh-CN" smtClean="0">
                <a:solidFill>
                  <a:srgbClr val="FF3300"/>
                </a:solidFill>
              </a:rPr>
              <a:t>j=(i++)+(i++)+(i++);</a:t>
            </a:r>
            <a:r>
              <a:rPr lang="zh-CN" altLang="en-US" smtClean="0"/>
              <a:t>改</a:t>
            </a:r>
            <a:r>
              <a:rPr lang="zh-CN" altLang="zh-CN" smtClean="0">
                <a:sym typeface="Symbol" pitchFamily="18" charset="2"/>
              </a:rPr>
              <a:t>为: </a:t>
            </a:r>
            <a:r>
              <a:rPr lang="en-US" altLang="zh-CN" smtClean="0">
                <a:sym typeface="Symbol" pitchFamily="18" charset="2"/>
              </a:rPr>
              <a:t>j=(++i)+(++i)+(++i)</a:t>
            </a:r>
            <a:r>
              <a:rPr lang="zh-CN" altLang="en-US" smtClean="0">
                <a:sym typeface="Symbol" pitchFamily="18" charset="2"/>
              </a:rPr>
              <a:t>；</a:t>
            </a:r>
            <a:r>
              <a:rPr lang="zh-CN" altLang="zh-CN" smtClean="0">
                <a:sym typeface="Symbol" pitchFamily="18" charset="2"/>
              </a:rPr>
              <a:t>先对</a:t>
            </a:r>
            <a:r>
              <a:rPr lang="en-US" altLang="zh-CN" smtClean="0">
                <a:sym typeface="Symbol" pitchFamily="18" charset="2"/>
              </a:rPr>
              <a:t>i</a:t>
            </a:r>
            <a:r>
              <a:rPr lang="zh-CN" altLang="zh-CN" smtClean="0">
                <a:sym typeface="Symbol" pitchFamily="18" charset="2"/>
              </a:rPr>
              <a:t>进行3次自加, 结果</a:t>
            </a:r>
            <a:r>
              <a:rPr lang="en-US" altLang="zh-CN" smtClean="0">
                <a:sym typeface="Symbol" pitchFamily="18" charset="2"/>
              </a:rPr>
              <a:t>i</a:t>
            </a:r>
            <a:r>
              <a:rPr lang="zh-CN" altLang="zh-CN" smtClean="0">
                <a:sym typeface="Symbol" pitchFamily="18" charset="2"/>
              </a:rPr>
              <a:t>的值为6，然后三个</a:t>
            </a:r>
            <a:r>
              <a:rPr lang="en-US" altLang="zh-CN" smtClean="0">
                <a:sym typeface="Symbol" pitchFamily="18" charset="2"/>
              </a:rPr>
              <a:t>i</a:t>
            </a:r>
            <a:r>
              <a:rPr lang="zh-CN" altLang="zh-CN" smtClean="0">
                <a:sym typeface="Symbol" pitchFamily="18" charset="2"/>
              </a:rPr>
              <a:t>值相加为18。</a:t>
            </a:r>
            <a:endParaRPr lang="zh-CN" altLang="en-US" smtClean="0">
              <a:sym typeface="Symbol" pitchFamily="18" charset="2"/>
            </a:endParaRPr>
          </a:p>
          <a:p>
            <a:pPr eaLnBrk="1" hangingPunct="1">
              <a:spcBef>
                <a:spcPct val="50000"/>
              </a:spcBef>
            </a:pPr>
            <a:r>
              <a:rPr lang="zh-CN" altLang="en-US" b="1" smtClean="0">
                <a:solidFill>
                  <a:srgbClr val="0000FF"/>
                </a:solidFill>
              </a:rPr>
              <a:t>则运行结果：</a:t>
            </a:r>
            <a:r>
              <a:rPr lang="zh-CN" altLang="en-US" smtClean="0"/>
              <a:t> </a:t>
            </a:r>
            <a:r>
              <a:rPr lang="en-US" altLang="zh-CN" smtClean="0"/>
              <a:t>i=6,   j=18</a:t>
            </a:r>
          </a:p>
          <a:p>
            <a:pPr eaLnBrk="1" hangingPunct="1"/>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59909AD3-ACB1-422D-9E81-BC30DE2E6ABB}" type="slidenum">
              <a:rPr lang="en-US" altLang="zh-CN" sz="1200" smtClean="0">
                <a:solidFill>
                  <a:schemeClr val="tx1"/>
                </a:solidFill>
                <a:latin typeface="Times New Roman" pitchFamily="18" charset="0"/>
                <a:ea typeface="宋体" pitchFamily="2" charset="-122"/>
              </a:rPr>
              <a:pPr eaLnBrk="1" hangingPunct="1"/>
              <a:t>115</a:t>
            </a:fld>
            <a:endParaRPr lang="en-US" altLang="zh-CN" sz="1200" smtClean="0">
              <a:solidFill>
                <a:schemeClr val="tx1"/>
              </a:solidFill>
              <a:latin typeface="Times New Roman" pitchFamily="18" charset="0"/>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spcBef>
                <a:spcPct val="50000"/>
              </a:spcBef>
            </a:pPr>
            <a:r>
              <a:rPr lang="zh-CN" altLang="zh-CN" smtClean="0">
                <a:sym typeface="Symbol" pitchFamily="18" charset="2"/>
              </a:rPr>
              <a:t>如果表达式</a:t>
            </a:r>
            <a:r>
              <a:rPr lang="en-US" altLang="zh-CN" smtClean="0">
                <a:solidFill>
                  <a:srgbClr val="FF3300"/>
                </a:solidFill>
              </a:rPr>
              <a:t>j=(i++)+(i++)+(i++);</a:t>
            </a:r>
            <a:r>
              <a:rPr lang="zh-CN" altLang="en-US" smtClean="0"/>
              <a:t>改</a:t>
            </a:r>
            <a:r>
              <a:rPr lang="zh-CN" altLang="zh-CN" smtClean="0">
                <a:sym typeface="Symbol" pitchFamily="18" charset="2"/>
              </a:rPr>
              <a:t>为: </a:t>
            </a:r>
            <a:r>
              <a:rPr lang="en-US" altLang="zh-CN" smtClean="0">
                <a:sym typeface="Symbol" pitchFamily="18" charset="2"/>
              </a:rPr>
              <a:t>j=(++i)+(++i)+(++i)</a:t>
            </a:r>
            <a:r>
              <a:rPr lang="zh-CN" altLang="en-US" smtClean="0">
                <a:sym typeface="Symbol" pitchFamily="18" charset="2"/>
              </a:rPr>
              <a:t>；</a:t>
            </a:r>
            <a:r>
              <a:rPr lang="zh-CN" altLang="zh-CN" smtClean="0">
                <a:sym typeface="Symbol" pitchFamily="18" charset="2"/>
              </a:rPr>
              <a:t>先对</a:t>
            </a:r>
            <a:r>
              <a:rPr lang="en-US" altLang="zh-CN" smtClean="0">
                <a:sym typeface="Symbol" pitchFamily="18" charset="2"/>
              </a:rPr>
              <a:t>i</a:t>
            </a:r>
            <a:r>
              <a:rPr lang="zh-CN" altLang="zh-CN" smtClean="0">
                <a:sym typeface="Symbol" pitchFamily="18" charset="2"/>
              </a:rPr>
              <a:t>进行3次自加, 结果</a:t>
            </a:r>
            <a:r>
              <a:rPr lang="en-US" altLang="zh-CN" smtClean="0">
                <a:sym typeface="Symbol" pitchFamily="18" charset="2"/>
              </a:rPr>
              <a:t>i</a:t>
            </a:r>
            <a:r>
              <a:rPr lang="zh-CN" altLang="zh-CN" smtClean="0">
                <a:sym typeface="Symbol" pitchFamily="18" charset="2"/>
              </a:rPr>
              <a:t>的值为6，然后三个</a:t>
            </a:r>
            <a:r>
              <a:rPr lang="en-US" altLang="zh-CN" smtClean="0">
                <a:sym typeface="Symbol" pitchFamily="18" charset="2"/>
              </a:rPr>
              <a:t>i</a:t>
            </a:r>
            <a:r>
              <a:rPr lang="zh-CN" altLang="zh-CN" smtClean="0">
                <a:sym typeface="Symbol" pitchFamily="18" charset="2"/>
              </a:rPr>
              <a:t>值相加为18。</a:t>
            </a:r>
            <a:endParaRPr lang="zh-CN" altLang="en-US" smtClean="0">
              <a:sym typeface="Symbol" pitchFamily="18" charset="2"/>
            </a:endParaRPr>
          </a:p>
          <a:p>
            <a:pPr eaLnBrk="1" hangingPunct="1">
              <a:spcBef>
                <a:spcPct val="50000"/>
              </a:spcBef>
            </a:pPr>
            <a:r>
              <a:rPr lang="zh-CN" altLang="en-US" b="1" smtClean="0">
                <a:solidFill>
                  <a:srgbClr val="0000FF"/>
                </a:solidFill>
              </a:rPr>
              <a:t>则运行结果：</a:t>
            </a:r>
            <a:r>
              <a:rPr lang="zh-CN" altLang="en-US" smtClean="0"/>
              <a:t> </a:t>
            </a:r>
            <a:r>
              <a:rPr lang="en-US" altLang="zh-CN" smtClean="0"/>
              <a:t>i=6,   j=18</a:t>
            </a:r>
          </a:p>
          <a:p>
            <a:pPr eaLnBrk="1" hangingPunct="1"/>
            <a:endParaRPr lang="en-US"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p:spPr>
        <p:txBody>
          <a:bodyPr/>
          <a:lstStyle/>
          <a:p>
            <a:r>
              <a:rPr lang="zh-CN" altLang="en-US" dirty="0" smtClean="0">
                <a:solidFill>
                  <a:srgbClr val="000000"/>
                </a:solidFill>
              </a:rPr>
              <a:t>优先级</a:t>
            </a:r>
            <a:endParaRPr lang="en-US" altLang="zh-CN" dirty="0" smtClean="0">
              <a:solidFill>
                <a:srgbClr val="000000"/>
              </a:solidFill>
            </a:endParaRPr>
          </a:p>
          <a:p>
            <a:r>
              <a:rPr lang="en-US" altLang="zh-CN" dirty="0" smtClean="0">
                <a:solidFill>
                  <a:srgbClr val="000000"/>
                </a:solidFill>
              </a:rPr>
              <a:t>+ - </a:t>
            </a:r>
            <a:r>
              <a:rPr lang="zh-CN" altLang="en-US" dirty="0" smtClean="0">
                <a:solidFill>
                  <a:srgbClr val="000000"/>
                </a:solidFill>
              </a:rPr>
              <a:t>正负号    </a:t>
            </a:r>
            <a:r>
              <a:rPr lang="en-US" altLang="zh-CN" dirty="0" smtClean="0">
                <a:solidFill>
                  <a:srgbClr val="000000"/>
                </a:solidFill>
              </a:rPr>
              <a:t>2</a:t>
            </a:r>
          </a:p>
          <a:p>
            <a:r>
              <a:rPr lang="en-US" altLang="zh-CN" dirty="0" smtClean="0">
                <a:solidFill>
                  <a:srgbClr val="000000"/>
                </a:solidFill>
              </a:rPr>
              <a:t>+ - </a:t>
            </a:r>
            <a:r>
              <a:rPr lang="zh-CN" altLang="en-US" dirty="0" smtClean="0">
                <a:solidFill>
                  <a:srgbClr val="000000"/>
                </a:solidFill>
              </a:rPr>
              <a:t>加，减    </a:t>
            </a:r>
            <a:r>
              <a:rPr lang="en-US" altLang="zh-CN" dirty="0" smtClean="0">
                <a:solidFill>
                  <a:srgbClr val="000000"/>
                </a:solidFill>
              </a:rPr>
              <a:t>4</a:t>
            </a:r>
          </a:p>
          <a:p>
            <a:r>
              <a:rPr lang="zh-CN" altLang="en-US" dirty="0" smtClean="0">
                <a:solidFill>
                  <a:srgbClr val="000000"/>
                </a:solidFill>
              </a:rPr>
              <a:t>比较运算符    </a:t>
            </a:r>
            <a:r>
              <a:rPr lang="en-US" altLang="zh-CN" dirty="0" smtClean="0">
                <a:solidFill>
                  <a:srgbClr val="000000"/>
                </a:solidFill>
              </a:rPr>
              <a:t>6</a:t>
            </a:r>
          </a:p>
          <a:p>
            <a:r>
              <a:rPr lang="zh-CN" altLang="en-US" dirty="0" smtClean="0">
                <a:solidFill>
                  <a:srgbClr val="000000"/>
                </a:solidFill>
              </a:rPr>
              <a:t>三元</a:t>
            </a:r>
            <a:r>
              <a:rPr lang="en-US" altLang="zh-CN" dirty="0" smtClean="0">
                <a:solidFill>
                  <a:srgbClr val="000000"/>
                </a:solidFill>
              </a:rPr>
              <a:t>?:        13</a:t>
            </a:r>
          </a:p>
          <a:p>
            <a:endParaRPr lang="en-US" altLang="zh-CN" dirty="0" smtClean="0">
              <a:solidFill>
                <a:srgbClr val="000000"/>
              </a:solidFill>
            </a:endParaRPr>
          </a:p>
          <a:p>
            <a:r>
              <a:rPr lang="en-US" altLang="zh-CN" dirty="0" smtClean="0">
                <a:solidFill>
                  <a:srgbClr val="000000"/>
                </a:solidFill>
              </a:rPr>
              <a:t>a&gt;</a:t>
            </a:r>
            <a:r>
              <a:rPr lang="en-US" altLang="zh-CN" dirty="0" err="1" smtClean="0">
                <a:solidFill>
                  <a:srgbClr val="000000"/>
                </a:solidFill>
              </a:rPr>
              <a:t>b+c</a:t>
            </a:r>
            <a:r>
              <a:rPr lang="en-US" altLang="zh-CN" dirty="0" smtClean="0">
                <a:solidFill>
                  <a:srgbClr val="000000"/>
                </a:solidFill>
              </a:rPr>
              <a:t>&lt;=j</a:t>
            </a:r>
            <a:r>
              <a:rPr lang="en-US" altLang="zh-CN" baseline="0" dirty="0" smtClean="0">
                <a:solidFill>
                  <a:srgbClr val="000000"/>
                </a:solidFill>
              </a:rPr>
              <a:t>  </a:t>
            </a:r>
            <a:r>
              <a:rPr lang="en-US" altLang="zh-CN" baseline="0" dirty="0" smtClean="0">
                <a:solidFill>
                  <a:srgbClr val="000000"/>
                </a:solidFill>
                <a:sym typeface="Wingdings" pitchFamily="2" charset="2"/>
              </a:rPr>
              <a:t> 12.3&gt;(-8.2)+</a:t>
            </a:r>
            <a:r>
              <a:rPr lang="zh-CN" altLang="en-US" baseline="0" dirty="0" smtClean="0">
                <a:solidFill>
                  <a:srgbClr val="000000"/>
                </a:solidFill>
                <a:sym typeface="Wingdings" pitchFamily="2" charset="2"/>
              </a:rPr>
              <a:t>‘</a:t>
            </a:r>
            <a:r>
              <a:rPr lang="en-US" altLang="zh-CN" baseline="0" dirty="0" smtClean="0">
                <a:solidFill>
                  <a:srgbClr val="000000"/>
                </a:solidFill>
                <a:sym typeface="Wingdings" pitchFamily="2" charset="2"/>
              </a:rPr>
              <a:t>a</a:t>
            </a:r>
            <a:r>
              <a:rPr lang="zh-CN" altLang="en-US" baseline="0" dirty="0" smtClean="0">
                <a:solidFill>
                  <a:srgbClr val="000000"/>
                </a:solidFill>
                <a:sym typeface="Wingdings" pitchFamily="2" charset="2"/>
              </a:rPr>
              <a:t>’</a:t>
            </a:r>
            <a:r>
              <a:rPr lang="en-US" altLang="zh-CN" baseline="0" dirty="0" smtClean="0">
                <a:solidFill>
                  <a:srgbClr val="000000"/>
                </a:solidFill>
                <a:sym typeface="Wingdings" pitchFamily="2" charset="2"/>
              </a:rPr>
              <a:t>&lt;= 4   12.3&gt; (-8.2+97)&lt;=4   12.3&gt;88.8&lt;=4   </a:t>
            </a:r>
            <a:r>
              <a:rPr lang="zh-CN" altLang="en-US" baseline="0" dirty="0" smtClean="0">
                <a:solidFill>
                  <a:srgbClr val="000000"/>
                </a:solidFill>
                <a:sym typeface="Wingdings" pitchFamily="2" charset="2"/>
              </a:rPr>
              <a:t>左结合 （</a:t>
            </a:r>
            <a:r>
              <a:rPr lang="en-US" altLang="zh-CN" baseline="0" dirty="0" smtClean="0">
                <a:solidFill>
                  <a:srgbClr val="000000"/>
                </a:solidFill>
                <a:sym typeface="Wingdings" pitchFamily="2" charset="2"/>
              </a:rPr>
              <a:t>12.3&gt;88.8</a:t>
            </a:r>
            <a:r>
              <a:rPr lang="zh-CN" altLang="en-US" baseline="0" dirty="0" smtClean="0">
                <a:solidFill>
                  <a:srgbClr val="000000"/>
                </a:solidFill>
                <a:sym typeface="Wingdings" pitchFamily="2" charset="2"/>
              </a:rPr>
              <a:t>）</a:t>
            </a:r>
            <a:r>
              <a:rPr lang="en-US" altLang="zh-CN" baseline="0" smtClean="0">
                <a:solidFill>
                  <a:srgbClr val="000000"/>
                </a:solidFill>
                <a:sym typeface="Wingdings" pitchFamily="2" charset="2"/>
              </a:rPr>
              <a:t>&lt;=4   0&lt;=4   1</a:t>
            </a:r>
            <a:endParaRPr lang="zh-CN" altLang="en-US" dirty="0" smtClean="0">
              <a:solidFill>
                <a:srgbClr val="000000"/>
              </a:solidFill>
            </a:endParaRPr>
          </a:p>
        </p:txBody>
      </p:sp>
      <p:sp>
        <p:nvSpPr>
          <p:cNvPr id="166916"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80DDDA9A-F559-4DDE-B91A-37286C6CF3E1}" type="slidenum">
              <a:rPr lang="en-US" altLang="zh-CN" sz="1200" smtClean="0">
                <a:solidFill>
                  <a:schemeClr val="tx1"/>
                </a:solidFill>
                <a:latin typeface="Times New Roman" pitchFamily="18" charset="0"/>
                <a:ea typeface="宋体" pitchFamily="2" charset="-122"/>
              </a:rPr>
              <a:pPr eaLnBrk="1" hangingPunct="1"/>
              <a:t>118</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p:spPr>
        <p:txBody>
          <a:bodyPr/>
          <a:lstStyle/>
          <a:p>
            <a:r>
              <a:rPr lang="en-US" altLang="zh-CN" smtClean="0"/>
              <a:t>TC</a:t>
            </a:r>
            <a:r>
              <a:rPr lang="zh-CN" altLang="en-US" smtClean="0"/>
              <a:t>，</a:t>
            </a:r>
            <a:r>
              <a:rPr lang="en-US" altLang="zh-CN" smtClean="0"/>
              <a:t>VC++ int</a:t>
            </a:r>
            <a:r>
              <a:rPr lang="zh-CN" altLang="en-US" smtClean="0"/>
              <a:t>型分别用</a:t>
            </a:r>
            <a:r>
              <a:rPr lang="en-US" altLang="zh-CN" smtClean="0"/>
              <a:t>2</a:t>
            </a:r>
            <a:r>
              <a:rPr lang="zh-CN" altLang="en-US" smtClean="0"/>
              <a:t>个字节和</a:t>
            </a:r>
            <a:r>
              <a:rPr lang="en-US" altLang="zh-CN" smtClean="0"/>
              <a:t>4</a:t>
            </a:r>
            <a:r>
              <a:rPr lang="zh-CN" altLang="en-US" smtClean="0"/>
              <a:t>个字节存储</a:t>
            </a:r>
          </a:p>
        </p:txBody>
      </p:sp>
      <p:sp>
        <p:nvSpPr>
          <p:cNvPr id="140292"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03120D67-8655-437C-BDDD-2BB71AC9E456}" type="slidenum">
              <a:rPr lang="en-US" altLang="zh-CN" sz="1200" smtClean="0">
                <a:solidFill>
                  <a:schemeClr val="tx1"/>
                </a:solidFill>
                <a:latin typeface="Times New Roman" pitchFamily="18" charset="0"/>
                <a:ea typeface="宋体" pitchFamily="2" charset="-122"/>
              </a:rPr>
              <a:pPr eaLnBrk="1" hangingPunct="1"/>
              <a:t>9</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p:spPr>
        <p:txBody>
          <a:bodyPr/>
          <a:lstStyle/>
          <a:p>
            <a:r>
              <a:rPr lang="en-US" altLang="zh-CN" smtClean="0"/>
              <a:t>TC</a:t>
            </a:r>
            <a:r>
              <a:rPr lang="zh-CN" altLang="en-US" smtClean="0"/>
              <a:t>，</a:t>
            </a:r>
            <a:r>
              <a:rPr lang="en-US" altLang="zh-CN" smtClean="0"/>
              <a:t>VC++ int</a:t>
            </a:r>
            <a:r>
              <a:rPr lang="zh-CN" altLang="en-US" smtClean="0"/>
              <a:t>型分别用</a:t>
            </a:r>
            <a:r>
              <a:rPr lang="en-US" altLang="zh-CN" smtClean="0"/>
              <a:t>2</a:t>
            </a:r>
            <a:r>
              <a:rPr lang="zh-CN" altLang="en-US" smtClean="0"/>
              <a:t>个字节和</a:t>
            </a:r>
            <a:r>
              <a:rPr lang="en-US" altLang="zh-CN" smtClean="0"/>
              <a:t>4</a:t>
            </a:r>
            <a:r>
              <a:rPr lang="zh-CN" altLang="en-US" smtClean="0"/>
              <a:t>个字节存储</a:t>
            </a:r>
          </a:p>
          <a:p>
            <a:endParaRPr lang="zh-CN" altLang="en-US" smtClean="0"/>
          </a:p>
        </p:txBody>
      </p:sp>
      <p:sp>
        <p:nvSpPr>
          <p:cNvPr id="141316"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3FEC9FB4-90C7-4DBD-AF91-7929701B9A5C}" type="slidenum">
              <a:rPr lang="en-US" altLang="zh-CN" sz="1200" smtClean="0">
                <a:solidFill>
                  <a:schemeClr val="tx1"/>
                </a:solidFill>
                <a:latin typeface="Times New Roman" pitchFamily="18" charset="0"/>
                <a:ea typeface="宋体" pitchFamily="2" charset="-122"/>
              </a:rPr>
              <a:pPr eaLnBrk="1" hangingPunct="1"/>
              <a:t>10</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p:spPr>
        <p:txBody>
          <a:bodyPr/>
          <a:lstStyle/>
          <a:p>
            <a:r>
              <a:rPr lang="en-US" altLang="zh-CN" smtClean="0"/>
              <a:t>bytes:</a:t>
            </a:r>
          </a:p>
          <a:p>
            <a:r>
              <a:rPr lang="en-US" altLang="zh-CN" smtClean="0"/>
              <a:t>int=4,long=4,float=4,double=8,char=1,short=2</a:t>
            </a:r>
          </a:p>
          <a:p>
            <a:endParaRPr lang="zh-CN" altLang="en-US" smtClean="0"/>
          </a:p>
        </p:txBody>
      </p:sp>
      <p:sp>
        <p:nvSpPr>
          <p:cNvPr id="142340"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B6695FD9-D761-4B82-8357-CE3D127C47B9}" type="slidenum">
              <a:rPr lang="en-US" altLang="zh-CN" sz="1200" smtClean="0">
                <a:solidFill>
                  <a:schemeClr val="tx1"/>
                </a:solidFill>
                <a:latin typeface="Times New Roman" pitchFamily="18" charset="0"/>
                <a:ea typeface="宋体" pitchFamily="2" charset="-122"/>
              </a:rPr>
              <a:pPr eaLnBrk="1" hangingPunct="1"/>
              <a:t>13</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p:spPr>
        <p:txBody>
          <a:bodyPr/>
          <a:lstStyle/>
          <a:p>
            <a:r>
              <a:rPr lang="en-US" altLang="zh-CN" smtClean="0"/>
              <a:t>TC</a:t>
            </a:r>
            <a:r>
              <a:rPr lang="zh-CN" altLang="en-US" smtClean="0"/>
              <a:t>，</a:t>
            </a:r>
            <a:r>
              <a:rPr lang="en-US" altLang="zh-CN" smtClean="0"/>
              <a:t>VC++ int</a:t>
            </a:r>
            <a:r>
              <a:rPr lang="zh-CN" altLang="en-US" smtClean="0"/>
              <a:t>型分别用</a:t>
            </a:r>
            <a:r>
              <a:rPr lang="en-US" altLang="zh-CN" smtClean="0"/>
              <a:t>2</a:t>
            </a:r>
            <a:r>
              <a:rPr lang="zh-CN" altLang="en-US" smtClean="0"/>
              <a:t>个字节和</a:t>
            </a:r>
            <a:r>
              <a:rPr lang="en-US" altLang="zh-CN" smtClean="0"/>
              <a:t>4</a:t>
            </a:r>
            <a:r>
              <a:rPr lang="zh-CN" altLang="en-US" smtClean="0"/>
              <a:t>个字节存储</a:t>
            </a:r>
          </a:p>
          <a:p>
            <a:endParaRPr lang="zh-CN" altLang="en-US" smtClean="0"/>
          </a:p>
        </p:txBody>
      </p:sp>
      <p:sp>
        <p:nvSpPr>
          <p:cNvPr id="143364"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A79FCFEB-84AC-42E2-84A6-B2AC759FCD70}" type="slidenum">
              <a:rPr lang="en-US" altLang="zh-CN" sz="1200" smtClean="0">
                <a:solidFill>
                  <a:schemeClr val="tx1"/>
                </a:solidFill>
                <a:latin typeface="Times New Roman" pitchFamily="18" charset="0"/>
                <a:ea typeface="宋体" pitchFamily="2" charset="-122"/>
              </a:rPr>
              <a:pPr eaLnBrk="1" hangingPunct="1"/>
              <a:t>19</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p:spPr>
        <p:txBody>
          <a:bodyPr/>
          <a:lstStyle/>
          <a:p>
            <a:r>
              <a:rPr lang="en-US" altLang="zh-CN" dirty="0" err="1" smtClean="0"/>
              <a:t>d.ddddE+n</a:t>
            </a:r>
            <a:r>
              <a:rPr lang="en-US" altLang="zh-CN" dirty="0" smtClean="0"/>
              <a:t>  </a:t>
            </a:r>
            <a:r>
              <a:rPr lang="zh-CN" altLang="en-US" dirty="0" smtClean="0"/>
              <a:t>小数点向右移动</a:t>
            </a:r>
            <a:r>
              <a:rPr lang="en-US" altLang="zh-CN" dirty="0" smtClean="0"/>
              <a:t>n</a:t>
            </a:r>
            <a:r>
              <a:rPr lang="zh-CN" altLang="en-US" dirty="0" smtClean="0"/>
              <a:t>位</a:t>
            </a:r>
            <a:endParaRPr lang="en-US" altLang="zh-CN" dirty="0" smtClean="0"/>
          </a:p>
          <a:p>
            <a:r>
              <a:rPr lang="en-US" altLang="zh-CN" dirty="0" err="1" smtClean="0"/>
              <a:t>d.ddddE</a:t>
            </a:r>
            <a:r>
              <a:rPr lang="en-US" altLang="zh-CN" dirty="0" smtClean="0"/>
              <a:t>-n  </a:t>
            </a:r>
            <a:r>
              <a:rPr lang="zh-CN" altLang="en-US" dirty="0" smtClean="0"/>
              <a:t>小数点向左移动</a:t>
            </a:r>
            <a:r>
              <a:rPr lang="en-US" altLang="zh-CN" dirty="0" smtClean="0"/>
              <a:t>n</a:t>
            </a:r>
            <a:r>
              <a:rPr lang="zh-CN" altLang="en-US" dirty="0" smtClean="0"/>
              <a:t>位</a:t>
            </a:r>
            <a:endParaRPr lang="en-US" altLang="zh-CN" dirty="0" smtClean="0"/>
          </a:p>
          <a:p>
            <a:r>
              <a:rPr lang="zh-CN" altLang="en-US" dirty="0" smtClean="0"/>
              <a:t>小数点可以移动，因此称为浮点数</a:t>
            </a:r>
          </a:p>
        </p:txBody>
      </p:sp>
      <p:sp>
        <p:nvSpPr>
          <p:cNvPr id="144388"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E6426412-AD0D-46C4-AAA5-14A544A42F2E}" type="slidenum">
              <a:rPr lang="en-US" altLang="zh-CN" sz="1200" smtClean="0">
                <a:solidFill>
                  <a:schemeClr val="tx1"/>
                </a:solidFill>
                <a:latin typeface="Times New Roman" pitchFamily="18" charset="0"/>
                <a:ea typeface="宋体" pitchFamily="2" charset="-122"/>
              </a:rPr>
              <a:pPr eaLnBrk="1" hangingPunct="1"/>
              <a:t>23</a:t>
            </a:fld>
            <a:endParaRPr lang="en-US" altLang="zh-CN" sz="1200" smtClean="0">
              <a:solidFill>
                <a:schemeClr val="tx1"/>
              </a:solidFill>
              <a:latin typeface="Times New Roman" pitchFamily="18"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p:spPr>
        <p:txBody>
          <a:bodyPr/>
          <a:lstStyle/>
          <a:p>
            <a:pPr eaLnBrk="1" hangingPunct="1"/>
            <a:r>
              <a:rPr lang="zh-CN" altLang="en-US" dirty="0" smtClean="0"/>
              <a:t>有效位与小数点位置无关，</a:t>
            </a:r>
            <a:endParaRPr lang="en-US" altLang="zh-CN" dirty="0" smtClean="0"/>
          </a:p>
          <a:p>
            <a:pPr eaLnBrk="1" hangingPunct="1"/>
            <a:r>
              <a:rPr lang="en-US" altLang="zh-CN" dirty="0" smtClean="0"/>
              <a:t>3.14159</a:t>
            </a:r>
            <a:r>
              <a:rPr lang="zh-CN" altLang="en-US" dirty="0" smtClean="0"/>
              <a:t>和</a:t>
            </a:r>
            <a:r>
              <a:rPr lang="en-US" altLang="zh-CN" dirty="0" smtClean="0"/>
              <a:t>0.314159</a:t>
            </a:r>
            <a:r>
              <a:rPr lang="zh-CN" altLang="en-US" dirty="0" smtClean="0"/>
              <a:t>有效位都为</a:t>
            </a:r>
            <a:r>
              <a:rPr lang="en-US" altLang="zh-CN" dirty="0" smtClean="0"/>
              <a:t>6</a:t>
            </a:r>
            <a:r>
              <a:rPr lang="zh-CN" altLang="en-US" dirty="0" smtClean="0"/>
              <a:t>位。</a:t>
            </a:r>
            <a:endParaRPr lang="en-US" altLang="zh-CN" dirty="0" smtClean="0"/>
          </a:p>
          <a:p>
            <a:pPr eaLnBrk="1" hangingPunct="1"/>
            <a:r>
              <a:rPr lang="en-US" altLang="zh-CN" dirty="0" smtClean="0"/>
              <a:t>123456.789</a:t>
            </a:r>
            <a:r>
              <a:rPr lang="zh-CN" altLang="en-US" dirty="0" smtClean="0"/>
              <a:t>有效位</a:t>
            </a:r>
            <a:r>
              <a:rPr lang="en-US" altLang="zh-CN" dirty="0" smtClean="0"/>
              <a:t>9</a:t>
            </a:r>
            <a:r>
              <a:rPr lang="zh-CN" altLang="en-US" dirty="0" smtClean="0"/>
              <a:t>位，与小数点位置无关。</a:t>
            </a:r>
            <a:endParaRPr lang="en-US" altLang="zh-CN" dirty="0" smtClean="0"/>
          </a:p>
          <a:p>
            <a:pPr eaLnBrk="1" hangingPunct="1"/>
            <a:r>
              <a:rPr lang="zh-CN" altLang="en-US" dirty="0" smtClean="0"/>
              <a:t>计算机将浮点数分成两部分存储，一部分表示值，另外一部分用于存放缩放因子（</a:t>
            </a:r>
            <a:r>
              <a:rPr lang="en-US" altLang="zh-CN" dirty="0" smtClean="0"/>
              <a:t>10</a:t>
            </a:r>
            <a:r>
              <a:rPr lang="zh-CN" altLang="en-US" dirty="0" smtClean="0"/>
              <a:t>的幂）对值进行放大缩小，即移动小数点的位置。</a:t>
            </a:r>
            <a:endParaRPr lang="en-US" altLang="zh-CN" dirty="0" smtClean="0"/>
          </a:p>
          <a:p>
            <a:pPr eaLnBrk="1" hangingPunct="1"/>
            <a:r>
              <a:rPr lang="zh-CN" altLang="en-US" dirty="0" smtClean="0"/>
              <a:t>在计算机内部是基于二进制的，一次缩放因子是</a:t>
            </a:r>
            <a:r>
              <a:rPr lang="en-US" altLang="zh-CN" dirty="0" smtClean="0"/>
              <a:t>2</a:t>
            </a:r>
            <a:r>
              <a:rPr lang="zh-CN" altLang="en-US" dirty="0" smtClean="0"/>
              <a:t>的幂，而不是</a:t>
            </a:r>
            <a:r>
              <a:rPr lang="en-US" altLang="zh-CN" dirty="0" smtClean="0"/>
              <a:t>10</a:t>
            </a:r>
            <a:r>
              <a:rPr lang="zh-CN" altLang="en-US" dirty="0" smtClean="0"/>
              <a:t>的幂。</a:t>
            </a:r>
            <a:endParaRPr lang="en-US" altLang="zh-CN" dirty="0" smtClean="0"/>
          </a:p>
          <a:p>
            <a:pPr eaLnBrk="1" hangingPunct="1"/>
            <a:endParaRPr lang="en-US" altLang="zh-CN" dirty="0" smtClean="0"/>
          </a:p>
          <a:p>
            <a:r>
              <a:rPr lang="en-US" altLang="zh-CN" dirty="0" err="1" smtClean="0"/>
              <a:t>d.ddddE+n</a:t>
            </a:r>
            <a:r>
              <a:rPr lang="en-US" altLang="zh-CN" dirty="0" smtClean="0"/>
              <a:t>  </a:t>
            </a:r>
            <a:r>
              <a:rPr lang="zh-CN" altLang="en-US" dirty="0" smtClean="0"/>
              <a:t>小数点向右移动</a:t>
            </a:r>
            <a:r>
              <a:rPr lang="en-US" altLang="zh-CN" dirty="0" smtClean="0"/>
              <a:t>n</a:t>
            </a:r>
            <a:r>
              <a:rPr lang="zh-CN" altLang="en-US" dirty="0" smtClean="0"/>
              <a:t>位</a:t>
            </a:r>
            <a:endParaRPr lang="en-US" altLang="zh-CN" dirty="0" smtClean="0"/>
          </a:p>
          <a:p>
            <a:r>
              <a:rPr lang="en-US" altLang="zh-CN" dirty="0" err="1" smtClean="0"/>
              <a:t>d.ddddE</a:t>
            </a:r>
            <a:r>
              <a:rPr lang="en-US" altLang="zh-CN" dirty="0" smtClean="0"/>
              <a:t>-n  </a:t>
            </a:r>
            <a:r>
              <a:rPr lang="zh-CN" altLang="en-US" dirty="0" smtClean="0"/>
              <a:t>小数点向左移动</a:t>
            </a:r>
            <a:r>
              <a:rPr lang="en-US" altLang="zh-CN" dirty="0" smtClean="0"/>
              <a:t>n</a:t>
            </a:r>
            <a:r>
              <a:rPr lang="zh-CN" altLang="en-US" dirty="0" smtClean="0"/>
              <a:t>位</a:t>
            </a:r>
            <a:endParaRPr lang="en-US" altLang="zh-CN" dirty="0" smtClean="0"/>
          </a:p>
          <a:p>
            <a:r>
              <a:rPr lang="zh-CN" altLang="en-US" dirty="0" smtClean="0"/>
              <a:t>小数点可以移动，因此称为浮点数</a:t>
            </a:r>
          </a:p>
          <a:p>
            <a:pPr eaLnBrk="1" hangingPunct="1"/>
            <a:endParaRPr lang="en-US" altLang="zh-CN" dirty="0" smtClean="0"/>
          </a:p>
          <a:p>
            <a:pPr eaLnBrk="1" hangingPunct="1"/>
            <a:endParaRPr lang="en-US" altLang="zh-CN" dirty="0" smtClean="0"/>
          </a:p>
          <a:p>
            <a:pPr eaLnBrk="1" hangingPunct="1"/>
            <a:r>
              <a:rPr lang="zh-CN" altLang="en-US" dirty="0" smtClean="0"/>
              <a:t>对于大小为</a:t>
            </a:r>
            <a:r>
              <a:rPr lang="en-US" altLang="zh-CN" dirty="0" smtClean="0"/>
              <a:t>32-bit</a:t>
            </a:r>
            <a:r>
              <a:rPr lang="zh-CN" altLang="en-US" dirty="0" smtClean="0"/>
              <a:t>的浮点数（</a:t>
            </a:r>
            <a:r>
              <a:rPr lang="en-US" altLang="zh-CN" dirty="0" smtClean="0"/>
              <a:t>32-bit</a:t>
            </a:r>
            <a:r>
              <a:rPr lang="zh-CN" altLang="en-US" dirty="0" smtClean="0"/>
              <a:t>为单精度，</a:t>
            </a:r>
            <a:r>
              <a:rPr lang="en-US" altLang="zh-CN" dirty="0" smtClean="0"/>
              <a:t>64-bit</a:t>
            </a:r>
            <a:r>
              <a:rPr lang="zh-CN" altLang="en-US" dirty="0" smtClean="0"/>
              <a:t>浮点数为双精度，</a:t>
            </a:r>
            <a:r>
              <a:rPr lang="en-US" altLang="zh-CN" dirty="0" smtClean="0"/>
              <a:t>80-bit</a:t>
            </a:r>
            <a:r>
              <a:rPr lang="zh-CN" altLang="en-US" dirty="0" smtClean="0"/>
              <a:t>为扩展精度浮点数），   </a:t>
            </a:r>
            <a:endParaRPr lang="en-US" altLang="zh-CN" dirty="0" smtClean="0"/>
          </a:p>
          <a:p>
            <a:pPr eaLnBrk="1" hangingPunct="1"/>
            <a:r>
              <a:rPr lang="en-US" altLang="zh-CN" dirty="0" smtClean="0"/>
              <a:t>1</a:t>
            </a:r>
            <a:r>
              <a:rPr lang="zh-CN" altLang="en-US" dirty="0" smtClean="0"/>
              <a:t>、其第</a:t>
            </a:r>
            <a:r>
              <a:rPr lang="en-US" altLang="zh-CN" dirty="0" smtClean="0"/>
              <a:t>31 bit</a:t>
            </a:r>
            <a:r>
              <a:rPr lang="zh-CN" altLang="en-US" dirty="0" smtClean="0"/>
              <a:t>为符号位，为</a:t>
            </a:r>
            <a:r>
              <a:rPr lang="en-US" altLang="zh-CN" dirty="0" smtClean="0"/>
              <a:t>0</a:t>
            </a:r>
            <a:r>
              <a:rPr lang="zh-CN" altLang="en-US" dirty="0" smtClean="0"/>
              <a:t>则表示正数，反之为负数，其读数值用</a:t>
            </a:r>
            <a:r>
              <a:rPr lang="en-US" altLang="zh-CN" dirty="0" smtClean="0"/>
              <a:t>s</a:t>
            </a:r>
            <a:r>
              <a:rPr lang="zh-CN" altLang="en-US" dirty="0" smtClean="0"/>
              <a:t>表示；   </a:t>
            </a:r>
            <a:endParaRPr lang="en-US" altLang="zh-CN" dirty="0" smtClean="0"/>
          </a:p>
          <a:p>
            <a:pPr eaLnBrk="1" hangingPunct="1"/>
            <a:r>
              <a:rPr lang="en-US" altLang="zh-CN" dirty="0" smtClean="0"/>
              <a:t>2</a:t>
            </a:r>
            <a:r>
              <a:rPr lang="zh-CN" altLang="en-US" dirty="0" smtClean="0"/>
              <a:t>、第</a:t>
            </a:r>
            <a:r>
              <a:rPr lang="en-US" altLang="zh-CN" dirty="0" smtClean="0"/>
              <a:t>30</a:t>
            </a:r>
            <a:r>
              <a:rPr lang="zh-CN" altLang="en-US" dirty="0" smtClean="0"/>
              <a:t>～</a:t>
            </a:r>
            <a:r>
              <a:rPr lang="en-US" altLang="zh-CN" dirty="0" smtClean="0"/>
              <a:t>23 bit</a:t>
            </a:r>
            <a:r>
              <a:rPr lang="zh-CN" altLang="en-US" dirty="0" smtClean="0"/>
              <a:t>为幂数，其读数值用</a:t>
            </a:r>
            <a:r>
              <a:rPr lang="en-US" altLang="zh-CN" dirty="0" smtClean="0"/>
              <a:t>e</a:t>
            </a:r>
            <a:r>
              <a:rPr lang="zh-CN" altLang="en-US" dirty="0" smtClean="0"/>
              <a:t>表示，即用</a:t>
            </a:r>
            <a:r>
              <a:rPr lang="en-US" altLang="zh-CN" dirty="0" smtClean="0"/>
              <a:t>1</a:t>
            </a:r>
            <a:r>
              <a:rPr lang="zh-CN" altLang="en-US" dirty="0" smtClean="0"/>
              <a:t>个字节表示幂数；   </a:t>
            </a:r>
            <a:endParaRPr lang="en-US" altLang="zh-CN" dirty="0" smtClean="0"/>
          </a:p>
          <a:p>
            <a:pPr eaLnBrk="1" hangingPunct="1"/>
            <a:r>
              <a:rPr lang="en-US" altLang="zh-CN" dirty="0" smtClean="0"/>
              <a:t>3</a:t>
            </a:r>
            <a:r>
              <a:rPr lang="zh-CN" altLang="en-US" dirty="0" smtClean="0"/>
              <a:t>、第</a:t>
            </a:r>
            <a:r>
              <a:rPr lang="en-US" altLang="zh-CN" dirty="0" smtClean="0"/>
              <a:t>22</a:t>
            </a:r>
            <a:r>
              <a:rPr lang="zh-CN" altLang="en-US" dirty="0" smtClean="0"/>
              <a:t>～</a:t>
            </a:r>
            <a:r>
              <a:rPr lang="en-US" altLang="zh-CN" dirty="0" smtClean="0"/>
              <a:t>0 bit</a:t>
            </a:r>
            <a:r>
              <a:rPr lang="zh-CN" altLang="en-US" dirty="0" smtClean="0"/>
              <a:t>共</a:t>
            </a:r>
            <a:r>
              <a:rPr lang="en-US" altLang="zh-CN" b="1" dirty="0" smtClean="0"/>
              <a:t>23 bit</a:t>
            </a:r>
            <a:r>
              <a:rPr lang="zh-CN" altLang="en-US" dirty="0" smtClean="0"/>
              <a:t>作为系数，视为二进制纯小数，假定该小数的十进制值为</a:t>
            </a:r>
            <a:r>
              <a:rPr lang="en-US" altLang="zh-CN" dirty="0" smtClean="0"/>
              <a:t>x</a:t>
            </a:r>
            <a:r>
              <a:rPr lang="zh-CN" altLang="en-US" dirty="0" smtClean="0"/>
              <a:t>，用</a:t>
            </a:r>
            <a:r>
              <a:rPr lang="en-US" altLang="zh-CN" dirty="0" smtClean="0"/>
              <a:t>3</a:t>
            </a:r>
            <a:r>
              <a:rPr lang="zh-CN" altLang="en-US" dirty="0" smtClean="0"/>
              <a:t>个字节表示；   </a:t>
            </a:r>
            <a:endParaRPr lang="en-US" altLang="zh-CN" dirty="0" smtClean="0"/>
          </a:p>
          <a:p>
            <a:pPr eaLnBrk="1" hangingPunct="1"/>
            <a:endParaRPr lang="en-US" altLang="zh-CN" dirty="0" smtClean="0"/>
          </a:p>
          <a:p>
            <a:pPr eaLnBrk="1" hangingPunct="1"/>
            <a:r>
              <a:rPr lang="zh-CN" altLang="en-US" dirty="0" smtClean="0"/>
              <a:t>十进制转浮点数的计算方法：则按照规定，十进制的值用浮点数表示为：</a:t>
            </a:r>
            <a:endParaRPr lang="en-US" altLang="zh-CN" dirty="0" smtClean="0"/>
          </a:p>
          <a:p>
            <a:pPr eaLnBrk="1" hangingPunct="1"/>
            <a:r>
              <a:rPr lang="zh-CN" altLang="en-US" dirty="0" smtClean="0"/>
              <a:t>如果十进制为正，则</a:t>
            </a:r>
            <a:r>
              <a:rPr lang="en-US" altLang="zh-CN" dirty="0" smtClean="0"/>
              <a:t>s = 0</a:t>
            </a:r>
            <a:r>
              <a:rPr lang="zh-CN" altLang="en-US" dirty="0" smtClean="0"/>
              <a:t>，否则</a:t>
            </a:r>
            <a:r>
              <a:rPr lang="en-US" altLang="zh-CN" dirty="0" smtClean="0"/>
              <a:t>s = 1</a:t>
            </a:r>
            <a:r>
              <a:rPr lang="zh-CN" altLang="en-US" dirty="0" smtClean="0"/>
              <a:t>；将十进制数表示成二进制，然后将小数点向左移动，直到这个数变为</a:t>
            </a:r>
            <a:r>
              <a:rPr lang="en-US" altLang="zh-CN" dirty="0" smtClean="0"/>
              <a:t>1.x</a:t>
            </a:r>
            <a:r>
              <a:rPr lang="zh-CN" altLang="en-US" dirty="0" smtClean="0"/>
              <a:t>的形式即尾数，移动的个数即位指数。为了保证指数为正，将移动的个数都加上</a:t>
            </a:r>
            <a:r>
              <a:rPr lang="en-US" altLang="zh-CN" dirty="0" smtClean="0"/>
              <a:t>127</a:t>
            </a:r>
            <a:r>
              <a:rPr lang="zh-CN" altLang="en-US" dirty="0" smtClean="0"/>
              <a:t>，由于尾数的整数位始终为</a:t>
            </a:r>
            <a:r>
              <a:rPr lang="en-US" altLang="zh-CN" dirty="0" smtClean="0"/>
              <a:t>1</a:t>
            </a:r>
            <a:r>
              <a:rPr lang="zh-CN" altLang="en-US" dirty="0" smtClean="0"/>
              <a:t>，故舍去不做记忆。</a:t>
            </a:r>
            <a:endParaRPr lang="en-US" altLang="zh-CN" dirty="0" smtClean="0"/>
          </a:p>
          <a:p>
            <a:pPr eaLnBrk="1" hangingPunct="1"/>
            <a:endParaRPr lang="en-US" altLang="zh-CN" dirty="0" smtClean="0"/>
          </a:p>
          <a:p>
            <a:pPr eaLnBrk="1" hangingPunct="1"/>
            <a:r>
              <a:rPr lang="zh-CN" altLang="en-US" dirty="0" smtClean="0"/>
              <a:t>对</a:t>
            </a:r>
            <a:r>
              <a:rPr lang="en-US" altLang="zh-CN" dirty="0" smtClean="0"/>
              <a:t>3.141592654</a:t>
            </a:r>
            <a:r>
              <a:rPr lang="zh-CN" altLang="en-US" dirty="0" smtClean="0"/>
              <a:t>来说， </a:t>
            </a:r>
            <a:endParaRPr lang="en-US" altLang="zh-CN" dirty="0" smtClean="0"/>
          </a:p>
          <a:p>
            <a:pPr eaLnBrk="1" hangingPunct="1"/>
            <a:r>
              <a:rPr lang="en-US" altLang="zh-CN" dirty="0" smtClean="0"/>
              <a:t>1</a:t>
            </a:r>
            <a:r>
              <a:rPr lang="zh-CN" altLang="en-US" dirty="0" smtClean="0"/>
              <a:t>、正数，</a:t>
            </a:r>
            <a:r>
              <a:rPr lang="en-US" altLang="zh-CN" dirty="0" smtClean="0"/>
              <a:t>s = 0</a:t>
            </a:r>
            <a:r>
              <a:rPr lang="zh-CN" altLang="en-US" dirty="0" smtClean="0"/>
              <a:t>；</a:t>
            </a:r>
            <a:endParaRPr lang="en-US" altLang="zh-CN" dirty="0" smtClean="0"/>
          </a:p>
          <a:p>
            <a:pPr eaLnBrk="1" hangingPunct="1"/>
            <a:r>
              <a:rPr lang="en-US" altLang="zh-CN" dirty="0" smtClean="0"/>
              <a:t>2</a:t>
            </a:r>
            <a:r>
              <a:rPr lang="zh-CN" altLang="en-US" dirty="0" smtClean="0"/>
              <a:t>、</a:t>
            </a:r>
            <a:r>
              <a:rPr lang="en-US" altLang="zh-CN" dirty="0" smtClean="0"/>
              <a:t>3.141592654</a:t>
            </a:r>
            <a:r>
              <a:rPr lang="zh-CN" altLang="en-US" dirty="0" smtClean="0"/>
              <a:t>的二进制形式为正数部分计算方法是除以二取整，即得</a:t>
            </a:r>
            <a:r>
              <a:rPr lang="en-US" altLang="zh-CN" dirty="0" smtClean="0"/>
              <a:t>11</a:t>
            </a:r>
            <a:r>
              <a:rPr lang="zh-CN" altLang="en-US" dirty="0" smtClean="0"/>
              <a:t>，小数部分的计算方法是乘以二取其整数，得</a:t>
            </a:r>
            <a:r>
              <a:rPr lang="en-US" altLang="zh-CN" dirty="0" smtClean="0"/>
              <a:t>0.0010 0100 0011 1111 0110 1010 1000</a:t>
            </a:r>
            <a:r>
              <a:rPr lang="zh-CN" altLang="en-US" dirty="0" smtClean="0"/>
              <a:t>，那么它的二进制数表示为</a:t>
            </a:r>
            <a:r>
              <a:rPr lang="en-US" altLang="zh-CN" dirty="0" smtClean="0"/>
              <a:t>11.0010 0100 0011 1111 0110 1010 1</a:t>
            </a:r>
            <a:r>
              <a:rPr lang="zh-CN" altLang="en-US" dirty="0" smtClean="0"/>
              <a:t>；  </a:t>
            </a:r>
            <a:endParaRPr lang="en-US" altLang="zh-CN" dirty="0" smtClean="0"/>
          </a:p>
          <a:p>
            <a:pPr eaLnBrk="1" hangingPunct="1"/>
            <a:r>
              <a:rPr lang="en-US" altLang="zh-CN" dirty="0" smtClean="0"/>
              <a:t>3</a:t>
            </a:r>
            <a:r>
              <a:rPr lang="zh-CN" altLang="en-US" dirty="0" smtClean="0"/>
              <a:t>、将小数点向左移一位，那么它就变为</a:t>
            </a:r>
            <a:r>
              <a:rPr lang="en-US" altLang="zh-CN" dirty="0" smtClean="0"/>
              <a:t>1.1001 0010 0001 1111 1011 0101 01</a:t>
            </a:r>
            <a:r>
              <a:rPr lang="zh-CN" altLang="en-US" dirty="0" smtClean="0"/>
              <a:t>，所以指数为</a:t>
            </a:r>
            <a:r>
              <a:rPr lang="en-US" altLang="zh-CN" dirty="0" smtClean="0"/>
              <a:t>1+127=128</a:t>
            </a:r>
            <a:r>
              <a:rPr lang="zh-CN" altLang="en-US" dirty="0" smtClean="0"/>
              <a:t>，</a:t>
            </a:r>
            <a:r>
              <a:rPr lang="en-US" altLang="zh-CN" dirty="0" smtClean="0"/>
              <a:t>e = 128 = 1000 0000</a:t>
            </a:r>
            <a:r>
              <a:rPr lang="zh-CN" altLang="en-US" dirty="0" smtClean="0"/>
              <a:t>； </a:t>
            </a:r>
            <a:endParaRPr lang="en-US" altLang="zh-CN" dirty="0" smtClean="0"/>
          </a:p>
          <a:p>
            <a:pPr eaLnBrk="1" hangingPunct="1"/>
            <a:r>
              <a:rPr lang="en-US" altLang="zh-CN" dirty="0" smtClean="0"/>
              <a:t>4</a:t>
            </a:r>
            <a:r>
              <a:rPr lang="zh-CN" altLang="en-US" dirty="0" smtClean="0"/>
              <a:t>、舍掉尾数的整数部分</a:t>
            </a:r>
            <a:r>
              <a:rPr lang="en-US" altLang="zh-CN" dirty="0" smtClean="0"/>
              <a:t>1</a:t>
            </a:r>
            <a:r>
              <a:rPr lang="zh-CN" altLang="en-US" dirty="0" smtClean="0"/>
              <a:t>，尾数写成</a:t>
            </a:r>
            <a:r>
              <a:rPr lang="en-US" altLang="zh-CN" dirty="0" smtClean="0"/>
              <a:t>0.1001 0010 0001 1111 1011 0101 01</a:t>
            </a:r>
            <a:r>
              <a:rPr lang="zh-CN" altLang="en-US" dirty="0" smtClean="0"/>
              <a:t>，</a:t>
            </a:r>
            <a:r>
              <a:rPr lang="en-US" altLang="zh-CN" dirty="0" smtClean="0"/>
              <a:t>x = 921FB6  </a:t>
            </a:r>
          </a:p>
          <a:p>
            <a:pPr eaLnBrk="1" hangingPunct="1"/>
            <a:r>
              <a:rPr lang="en-US" altLang="zh-CN" dirty="0" smtClean="0"/>
              <a:t>5</a:t>
            </a:r>
            <a:r>
              <a:rPr lang="zh-CN" altLang="en-US" dirty="0" smtClean="0"/>
              <a:t>、最后它的浮点是表示为</a:t>
            </a:r>
            <a:r>
              <a:rPr lang="en-US" altLang="zh-CN" dirty="0" smtClean="0"/>
              <a:t>0 1000 0000 1001 0010 0001 1111 1011 0101 = 40490FDA   </a:t>
            </a:r>
          </a:p>
          <a:p>
            <a:pPr eaLnBrk="1" hangingPunct="1"/>
            <a:endParaRPr lang="en-US" altLang="zh-CN" dirty="0" smtClean="0"/>
          </a:p>
          <a:p>
            <a:pPr eaLnBrk="1" hangingPunct="1"/>
            <a:r>
              <a:rPr lang="zh-CN" altLang="en-US" dirty="0" smtClean="0"/>
              <a:t>浮点数转十进制的计算方法：   则按照规定，浮点数的值用十进制表示为：  ＝ </a:t>
            </a:r>
            <a:r>
              <a:rPr lang="en-US" altLang="zh-CN" dirty="0" smtClean="0"/>
              <a:t>(-1)^s  * (1 + x) * 2^(e - 127)</a:t>
            </a:r>
            <a:r>
              <a:rPr lang="zh-CN" altLang="en-US" dirty="0" smtClean="0"/>
              <a:t> </a:t>
            </a:r>
            <a:endParaRPr lang="en-US" altLang="zh-CN" dirty="0" smtClean="0"/>
          </a:p>
          <a:p>
            <a:pPr eaLnBrk="1" hangingPunct="1"/>
            <a:endParaRPr lang="en-US" altLang="zh-CN" dirty="0" smtClean="0"/>
          </a:p>
          <a:p>
            <a:pPr eaLnBrk="1" hangingPunct="1"/>
            <a:r>
              <a:rPr lang="zh-CN" altLang="en-US" dirty="0" smtClean="0"/>
              <a:t>浮点型简单讲就是实数的意思。浮点数在计算机中用以近似表示任意某个实数。具体的说，这个实数由一个整数或定点数（即尾数）乘以某个基数（计算机中通常是</a:t>
            </a:r>
            <a:r>
              <a:rPr lang="en-US" altLang="zh-CN" dirty="0" smtClean="0"/>
              <a:t>2</a:t>
            </a:r>
            <a:r>
              <a:rPr lang="zh-CN" altLang="en-US" dirty="0" smtClean="0"/>
              <a:t>）的整数次幂得到，这种表示方法类似于基数为</a:t>
            </a:r>
            <a:r>
              <a:rPr lang="en-US" altLang="zh-CN" dirty="0" smtClean="0"/>
              <a:t>10</a:t>
            </a:r>
            <a:r>
              <a:rPr lang="zh-CN" altLang="en-US" dirty="0" smtClean="0"/>
              <a:t>的科学记数法。</a:t>
            </a:r>
            <a:endParaRPr lang="en-US" altLang="zh-CN" dirty="0" smtClean="0"/>
          </a:p>
          <a:p>
            <a:pPr eaLnBrk="1" hangingPunct="1"/>
            <a:endParaRPr lang="en-US" altLang="zh-CN" dirty="0" smtClean="0"/>
          </a:p>
          <a:p>
            <a:pPr eaLnBrk="1" hangingPunct="1"/>
            <a:r>
              <a:rPr lang="zh-CN" altLang="en-US" dirty="0" smtClean="0"/>
              <a:t>注意：</a:t>
            </a:r>
            <a:r>
              <a:rPr lang="en-US" altLang="zh-CN" dirty="0" smtClean="0"/>
              <a:t>1.0/3*3 </a:t>
            </a:r>
            <a:r>
              <a:rPr lang="zh-CN" altLang="en-US" dirty="0" smtClean="0"/>
              <a:t>的结果并不等于</a:t>
            </a:r>
            <a:r>
              <a:rPr lang="en-US" altLang="zh-CN" dirty="0" smtClean="0"/>
              <a:t>1</a:t>
            </a:r>
            <a:r>
              <a:rPr lang="zh-CN" altLang="en-US" dirty="0" smtClean="0"/>
              <a:t>。</a:t>
            </a:r>
            <a:r>
              <a:rPr lang="en-US" altLang="zh-CN" dirty="0" smtClean="0"/>
              <a:t>【</a:t>
            </a:r>
            <a:r>
              <a:rPr lang="zh-CN" altLang="en-US" dirty="0" smtClean="0"/>
              <a:t>是</a:t>
            </a:r>
            <a:r>
              <a:rPr lang="en-US" altLang="zh-CN" dirty="0" smtClean="0"/>
              <a:t>1.000000】</a:t>
            </a:r>
            <a:endParaRPr lang="zh-CN" altLang="en-US" dirty="0" smtClean="0"/>
          </a:p>
          <a:p>
            <a:pPr eaLnBrk="1" hangingPunct="1"/>
            <a:endParaRPr lang="en-US" altLang="zh-CN" dirty="0" smtClean="0"/>
          </a:p>
          <a:p>
            <a:pPr eaLnBrk="1" hangingPunct="1"/>
            <a:endParaRPr lang="en-US" altLang="zh-CN" dirty="0" smtClean="0"/>
          </a:p>
          <a:p>
            <a:pPr eaLnBrk="1" hangingPunct="1"/>
            <a:r>
              <a:rPr lang="en-US" altLang="zh-CN" dirty="0" smtClean="0"/>
              <a:t>void </a:t>
            </a:r>
            <a:r>
              <a:rPr lang="en-US" altLang="zh-CN" dirty="0" err="1" smtClean="0"/>
              <a:t>floatTest</a:t>
            </a:r>
            <a:r>
              <a:rPr lang="en-US" altLang="zh-CN" dirty="0" smtClean="0"/>
              <a:t>()</a:t>
            </a:r>
          </a:p>
          <a:p>
            <a:pPr eaLnBrk="1" hangingPunct="1"/>
            <a:r>
              <a:rPr lang="en-US" altLang="zh-CN" dirty="0" smtClean="0"/>
              <a:t>{</a:t>
            </a:r>
          </a:p>
          <a:p>
            <a:pPr eaLnBrk="1" hangingPunct="1"/>
            <a:r>
              <a:rPr lang="en-US" altLang="zh-CN" dirty="0" smtClean="0"/>
              <a:t>	float </a:t>
            </a:r>
            <a:r>
              <a:rPr lang="en-US" altLang="zh-CN" dirty="0" err="1" smtClean="0"/>
              <a:t>a,b</a:t>
            </a:r>
            <a:r>
              <a:rPr lang="en-US" altLang="zh-CN" dirty="0" smtClean="0"/>
              <a:t>;</a:t>
            </a:r>
          </a:p>
          <a:p>
            <a:pPr eaLnBrk="1" hangingPunct="1"/>
            <a:r>
              <a:rPr lang="en-US" altLang="zh-CN" dirty="0" smtClean="0"/>
              <a:t>	a=123456.789E5; // warning C4305: “=”: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smtClean="0"/>
              <a:t>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a=12345678848.000000,b=12345678848.000000</a:t>
            </a:r>
          </a:p>
          <a:p>
            <a:pPr eaLnBrk="1" hangingPunct="1"/>
            <a:endParaRPr lang="en-US" altLang="zh-CN" dirty="0" smtClean="0"/>
          </a:p>
          <a:p>
            <a:pPr eaLnBrk="1" hangingPunct="1"/>
            <a:r>
              <a:rPr lang="en-US" altLang="zh-CN" dirty="0" smtClean="0"/>
              <a:t>	float c1=12345678.9, c2=1234567.89, c3=123456789.123;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("c=%</a:t>
            </a:r>
            <a:r>
              <a:rPr lang="en-US" altLang="zh-CN" dirty="0" err="1" smtClean="0"/>
              <a:t>f,%f,%f</a:t>
            </a:r>
            <a:r>
              <a:rPr lang="en-US" altLang="zh-CN" dirty="0" smtClean="0"/>
              <a:t>\n",c1,c2,c3); // c=12345679.000000,1234567.875000,123456792.000000</a:t>
            </a:r>
          </a:p>
          <a:p>
            <a:pPr eaLnBrk="1" hangingPunct="1"/>
            <a:r>
              <a:rPr lang="en-US" altLang="zh-CN" dirty="0" smtClean="0"/>
              <a:t>	</a:t>
            </a:r>
          </a:p>
          <a:p>
            <a:pPr eaLnBrk="1" hangingPunct="1"/>
            <a:r>
              <a:rPr lang="en-US" altLang="zh-CN" dirty="0" smtClean="0"/>
              <a:t>	float d=3.4E30;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("d=%</a:t>
            </a:r>
            <a:r>
              <a:rPr lang="en-US" altLang="zh-CN" dirty="0" err="1" smtClean="0"/>
              <a:t>f,%e</a:t>
            </a:r>
            <a:r>
              <a:rPr lang="en-US" altLang="zh-CN" dirty="0" smtClean="0"/>
              <a:t>\n",</a:t>
            </a:r>
            <a:r>
              <a:rPr lang="en-US" altLang="zh-CN" dirty="0" err="1" smtClean="0"/>
              <a:t>d,d</a:t>
            </a:r>
            <a:r>
              <a:rPr lang="en-US" altLang="zh-CN" dirty="0" smtClean="0"/>
              <a:t>); // d=3399999900045657700000000000000.000000,3.400000e+030</a:t>
            </a:r>
          </a:p>
          <a:p>
            <a:pPr eaLnBrk="1" hangingPunct="1"/>
            <a:endParaRPr lang="en-US" altLang="zh-CN" dirty="0" smtClean="0"/>
          </a:p>
          <a:p>
            <a:pPr eaLnBrk="1" hangingPunct="1"/>
            <a:r>
              <a:rPr lang="en-US" altLang="zh-CN" dirty="0" smtClean="0"/>
              <a:t>	// </a:t>
            </a:r>
            <a:r>
              <a:rPr lang="zh-CN" altLang="en-US" dirty="0" smtClean="0"/>
              <a:t>有效位</a:t>
            </a:r>
            <a:r>
              <a:rPr lang="en-US" altLang="zh-CN" dirty="0" smtClean="0"/>
              <a:t>7,</a:t>
            </a:r>
            <a:r>
              <a:rPr lang="zh-CN" altLang="en-US" dirty="0" smtClean="0"/>
              <a:t>保证</a:t>
            </a:r>
            <a:r>
              <a:rPr lang="en-US" altLang="zh-CN" dirty="0" smtClean="0"/>
              <a:t>7</a:t>
            </a:r>
            <a:r>
              <a:rPr lang="zh-CN" altLang="en-US" dirty="0" smtClean="0"/>
              <a:t>为数字（小数点前后加起来）是正确的，超过</a:t>
            </a:r>
            <a:r>
              <a:rPr lang="en-US" altLang="zh-CN" dirty="0" smtClean="0"/>
              <a:t>7</a:t>
            </a:r>
            <a:r>
              <a:rPr lang="zh-CN" altLang="en-US" dirty="0" smtClean="0"/>
              <a:t>位，为无效数字。</a:t>
            </a:r>
          </a:p>
          <a:p>
            <a:pPr eaLnBrk="1" hangingPunct="1"/>
            <a:r>
              <a:rPr lang="zh-CN" altLang="en-US" dirty="0" smtClean="0"/>
              <a:t>	</a:t>
            </a:r>
            <a:r>
              <a:rPr lang="en-US" altLang="zh-CN" dirty="0" smtClean="0"/>
              <a:t>float f1=123.456789, f2=1.23456789,f3=12.345678,f4=123456.7;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\n",f1,f2,f3,f4); // f=123.456787,1.234568,12.345678,123456.703125</a:t>
            </a:r>
          </a:p>
          <a:p>
            <a:pPr eaLnBrk="1" hangingPunct="1"/>
            <a:r>
              <a:rPr lang="en-US" altLang="zh-CN" dirty="0" smtClean="0"/>
              <a:t>		</a:t>
            </a:r>
          </a:p>
          <a:p>
            <a:pPr eaLnBrk="1" hangingPunct="1"/>
            <a:r>
              <a:rPr lang="en-US" altLang="zh-CN" dirty="0" smtClean="0"/>
              <a:t>	float f11=123.4567, f21=1.234567,f31=12.34567,f41=123456.7;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\n",f11,f21,f31,f41); // f=123.456703,1.234567,12.345670,123456.703125</a:t>
            </a:r>
          </a:p>
          <a:p>
            <a:pPr eaLnBrk="1" hangingPunct="1"/>
            <a:endParaRPr lang="en-US" altLang="zh-CN" dirty="0" smtClean="0"/>
          </a:p>
          <a:p>
            <a:pPr eaLnBrk="1" hangingPunct="1"/>
            <a:endParaRPr lang="en-US" altLang="zh-CN" dirty="0" smtClean="0"/>
          </a:p>
          <a:p>
            <a:pPr eaLnBrk="1" hangingPunct="1"/>
            <a:r>
              <a:rPr lang="en-US" altLang="zh-CN" dirty="0" smtClean="0"/>
              <a:t>	float f12=1234567000, f22=0.001234567,f32=123456000,f42=0.00123456; // warning C4305: “</a:t>
            </a:r>
            <a:r>
              <a:rPr lang="zh-CN" altLang="en-US" dirty="0" smtClean="0"/>
              <a:t>初始化”</a:t>
            </a:r>
            <a:r>
              <a:rPr lang="en-US" altLang="zh-CN" dirty="0" smtClean="0"/>
              <a:t>: </a:t>
            </a:r>
            <a:r>
              <a:rPr lang="zh-CN" altLang="en-US" dirty="0" smtClean="0"/>
              <a:t>从“</a:t>
            </a:r>
            <a:r>
              <a:rPr lang="en-US" altLang="zh-CN" dirty="0" smtClean="0"/>
              <a:t>double”</a:t>
            </a:r>
            <a:r>
              <a:rPr lang="zh-CN" altLang="en-US" dirty="0" smtClean="0"/>
              <a:t>到“</a:t>
            </a:r>
            <a:r>
              <a:rPr lang="en-US" altLang="zh-CN" dirty="0" smtClean="0"/>
              <a:t>float”</a:t>
            </a:r>
            <a:r>
              <a:rPr lang="zh-CN" altLang="en-US" dirty="0" smtClean="0"/>
              <a:t>截断</a:t>
            </a:r>
          </a:p>
          <a:p>
            <a:pPr eaLnBrk="1" hangingPunct="1"/>
            <a:r>
              <a:rPr lang="zh-CN" altLang="en-US" dirty="0" smtClean="0"/>
              <a:t>	</a:t>
            </a:r>
            <a:r>
              <a:rPr lang="en-US" altLang="zh-CN" dirty="0" err="1" smtClean="0"/>
              <a:t>printf</a:t>
            </a:r>
            <a:r>
              <a:rPr lang="en-US" altLang="zh-CN" dirty="0" smtClean="0"/>
              <a:t>("f=%</a:t>
            </a:r>
            <a:r>
              <a:rPr lang="en-US" altLang="zh-CN" dirty="0" err="1" smtClean="0"/>
              <a:t>f,%f,%f,%f</a:t>
            </a:r>
            <a:r>
              <a:rPr lang="en-US" altLang="zh-CN" dirty="0" smtClean="0"/>
              <a:t>\n",f12,f22,f32,f42); // f=1234567040.000000,0.001235,123456000.000000,0.001235}</a:t>
            </a:r>
          </a:p>
          <a:p>
            <a:pPr eaLnBrk="1" hangingPunct="1"/>
            <a:endParaRPr lang="en-US" altLang="zh-CN" dirty="0" smtClean="0"/>
          </a:p>
          <a:p>
            <a:pPr eaLnBrk="1" hangingPunct="1"/>
            <a:r>
              <a:rPr lang="en-US" altLang="zh-CN" dirty="0" smtClean="0"/>
              <a:t>void </a:t>
            </a:r>
            <a:r>
              <a:rPr lang="en-US" altLang="zh-CN" dirty="0" err="1" smtClean="0"/>
              <a:t>doubleTest</a:t>
            </a:r>
            <a:r>
              <a:rPr lang="en-US" altLang="zh-CN" dirty="0" smtClean="0"/>
              <a:t>()</a:t>
            </a:r>
          </a:p>
          <a:p>
            <a:pPr eaLnBrk="1" hangingPunct="1"/>
            <a:r>
              <a:rPr lang="en-US" altLang="zh-CN" dirty="0" smtClean="0"/>
              <a:t>{</a:t>
            </a:r>
          </a:p>
          <a:p>
            <a:pPr eaLnBrk="1" hangingPunct="1"/>
            <a:r>
              <a:rPr lang="en-US" altLang="zh-CN" dirty="0" smtClean="0"/>
              <a:t>	double </a:t>
            </a:r>
            <a:r>
              <a:rPr lang="en-US" altLang="zh-CN" dirty="0" err="1" smtClean="0"/>
              <a:t>a,b</a:t>
            </a:r>
            <a:r>
              <a:rPr lang="en-US" altLang="zh-CN" dirty="0" smtClean="0"/>
              <a:t>;</a:t>
            </a:r>
          </a:p>
          <a:p>
            <a:pPr eaLnBrk="1" hangingPunct="1"/>
            <a:r>
              <a:rPr lang="en-US" altLang="zh-CN" dirty="0" smtClean="0"/>
              <a:t>	a=123456.789E5; </a:t>
            </a:r>
          </a:p>
          <a:p>
            <a:pPr eaLnBrk="1" hangingPunct="1"/>
            <a:r>
              <a:rPr lang="en-US" altLang="zh-CN" dirty="0" smtClean="0"/>
              <a:t>	b=a+20;</a:t>
            </a:r>
          </a:p>
          <a:p>
            <a:pPr eaLnBrk="1" hangingPunct="1"/>
            <a:r>
              <a:rPr lang="en-US" altLang="zh-CN" dirty="0" smtClean="0"/>
              <a:t>	</a:t>
            </a:r>
            <a:r>
              <a:rPr lang="en-US" altLang="zh-CN" dirty="0" err="1" smtClean="0"/>
              <a:t>printf</a:t>
            </a:r>
            <a:r>
              <a:rPr lang="en-US" altLang="zh-CN" dirty="0" smtClean="0"/>
              <a:t>("a=%</a:t>
            </a:r>
            <a:r>
              <a:rPr lang="en-US" altLang="zh-CN" dirty="0" err="1" smtClean="0"/>
              <a:t>f,b</a:t>
            </a:r>
            <a:r>
              <a:rPr lang="en-US" altLang="zh-CN" dirty="0" smtClean="0"/>
              <a:t>=%f\n",</a:t>
            </a:r>
            <a:r>
              <a:rPr lang="en-US" altLang="zh-CN" dirty="0" err="1" smtClean="0"/>
              <a:t>a,b</a:t>
            </a:r>
            <a:r>
              <a:rPr lang="en-US" altLang="zh-CN" dirty="0" smtClean="0"/>
              <a:t>); // a=12345678900.000000,b=12345678920.000000</a:t>
            </a:r>
          </a:p>
          <a:p>
            <a:pPr eaLnBrk="1" hangingPunct="1"/>
            <a:r>
              <a:rPr lang="en-US" altLang="zh-CN" dirty="0" smtClean="0"/>
              <a:t>	</a:t>
            </a:r>
            <a:r>
              <a:rPr lang="en-US" altLang="zh-CN" dirty="0" err="1" smtClean="0"/>
              <a:t>printf</a:t>
            </a:r>
            <a:r>
              <a:rPr lang="en-US" altLang="zh-CN" dirty="0" smtClean="0"/>
              <a:t>("a=%</a:t>
            </a:r>
            <a:r>
              <a:rPr lang="en-US" altLang="zh-CN" dirty="0" err="1" smtClean="0"/>
              <a:t>e,b</a:t>
            </a:r>
            <a:r>
              <a:rPr lang="en-US" altLang="zh-CN" dirty="0" smtClean="0"/>
              <a:t>=%e\n",</a:t>
            </a:r>
            <a:r>
              <a:rPr lang="en-US" altLang="zh-CN" dirty="0" err="1" smtClean="0"/>
              <a:t>a,b</a:t>
            </a:r>
            <a:r>
              <a:rPr lang="en-US" altLang="zh-CN" dirty="0" smtClean="0"/>
              <a:t>); // a=1.234568e+010,b=1.234568e+010</a:t>
            </a:r>
          </a:p>
          <a:p>
            <a:pPr eaLnBrk="1" hangingPunct="1"/>
            <a:r>
              <a:rPr lang="en-US" altLang="zh-CN" dirty="0" smtClean="0"/>
              <a:t>}</a:t>
            </a:r>
          </a:p>
          <a:p>
            <a:pPr eaLnBrk="1" hangingPunct="1"/>
            <a:endParaRPr lang="en-US" altLang="zh-CN" dirty="0" smtClean="0"/>
          </a:p>
          <a:p>
            <a:pPr eaLnBrk="1" hangingPunct="1"/>
            <a:r>
              <a:rPr lang="zh-CN" altLang="en-US" dirty="0" smtClean="0"/>
              <a:t>一个</a:t>
            </a:r>
            <a:r>
              <a:rPr lang="en-US" altLang="zh-CN" b="1" dirty="0" smtClean="0"/>
              <a:t>float </a:t>
            </a:r>
            <a:r>
              <a:rPr lang="zh-CN" altLang="en-US" dirty="0" smtClean="0"/>
              <a:t>变量赋值为</a:t>
            </a:r>
            <a:r>
              <a:rPr lang="en-US" altLang="zh-CN" b="1" dirty="0" smtClean="0"/>
              <a:t>3.1 </a:t>
            </a:r>
            <a:r>
              <a:rPr lang="zh-CN" altLang="en-US" dirty="0" smtClean="0"/>
              <a:t>时</a:t>
            </a:r>
            <a:r>
              <a:rPr lang="en-US" altLang="zh-CN" b="1" dirty="0" smtClean="0"/>
              <a:t>, </a:t>
            </a:r>
            <a:r>
              <a:rPr lang="zh-CN" altLang="en-US" dirty="0" smtClean="0"/>
              <a:t>为什么</a:t>
            </a:r>
            <a:r>
              <a:rPr lang="en-US" altLang="zh-CN" b="1" dirty="0" err="1" smtClean="0"/>
              <a:t>printf</a:t>
            </a:r>
            <a:r>
              <a:rPr lang="en-US" altLang="zh-CN" b="1" dirty="0" smtClean="0"/>
              <a:t> </a:t>
            </a:r>
            <a:r>
              <a:rPr lang="zh-CN" altLang="en-US" dirty="0" smtClean="0"/>
              <a:t>输出的值为</a:t>
            </a:r>
            <a:r>
              <a:rPr lang="en-US" altLang="zh-CN" b="1" dirty="0" smtClean="0"/>
              <a:t>3.0999999</a:t>
            </a:r>
            <a:r>
              <a:rPr lang="zh-CN" altLang="en-US" dirty="0" smtClean="0"/>
              <a:t>？</a:t>
            </a:r>
          </a:p>
          <a:p>
            <a:pPr eaLnBrk="1" hangingPunct="1"/>
            <a:r>
              <a:rPr lang="zh-CN" altLang="en-US" dirty="0" smtClean="0"/>
              <a:t>大多数电脑都是用二进制来表示浮点和整数的。在十进制里</a:t>
            </a:r>
            <a:r>
              <a:rPr lang="en-US" altLang="zh-CN" dirty="0" smtClean="0"/>
              <a:t>, 0.1 </a:t>
            </a:r>
            <a:r>
              <a:rPr lang="zh-CN" altLang="en-US" dirty="0" smtClean="0"/>
              <a:t>是个简单、</a:t>
            </a:r>
          </a:p>
          <a:p>
            <a:pPr eaLnBrk="1" hangingPunct="1"/>
            <a:r>
              <a:rPr lang="zh-CN" altLang="en-US" dirty="0" smtClean="0"/>
              <a:t>精确的小数</a:t>
            </a:r>
            <a:r>
              <a:rPr lang="en-US" altLang="zh-CN" dirty="0" smtClean="0"/>
              <a:t>, </a:t>
            </a:r>
            <a:r>
              <a:rPr lang="zh-CN" altLang="en-US" dirty="0" smtClean="0"/>
              <a:t>但是用二进制表示起来却是个循环小数</a:t>
            </a:r>
            <a:r>
              <a:rPr lang="en-US" altLang="zh-CN" dirty="0" smtClean="0"/>
              <a:t>0.0001100110011 . . . </a:t>
            </a:r>
            <a:r>
              <a:rPr lang="zh-CN" altLang="en-US" dirty="0" smtClean="0"/>
              <a:t>。</a:t>
            </a:r>
            <a:endParaRPr lang="en-US" altLang="zh-CN" dirty="0" smtClean="0"/>
          </a:p>
          <a:p>
            <a:pPr eaLnBrk="1" hangingPunct="1"/>
            <a:r>
              <a:rPr lang="zh-CN" altLang="en-US" dirty="0" smtClean="0"/>
              <a:t>所以</a:t>
            </a:r>
            <a:r>
              <a:rPr lang="en-US" altLang="zh-CN" dirty="0" smtClean="0"/>
              <a:t>3.1 </a:t>
            </a:r>
            <a:r>
              <a:rPr lang="zh-CN" altLang="en-US" dirty="0" smtClean="0"/>
              <a:t>在十进制内可以准确地表达</a:t>
            </a:r>
            <a:r>
              <a:rPr lang="en-US" altLang="zh-CN" dirty="0" smtClean="0"/>
              <a:t>, </a:t>
            </a:r>
            <a:r>
              <a:rPr lang="zh-CN" altLang="en-US" dirty="0" smtClean="0"/>
              <a:t>而在二进制下不能。</a:t>
            </a:r>
          </a:p>
          <a:p>
            <a:pPr eaLnBrk="1" hangingPunct="1"/>
            <a:r>
              <a:rPr lang="zh-CN" altLang="en-US" dirty="0" smtClean="0"/>
              <a:t>在对一些二进制中无法精确表示的小数进行赋值或读入再输出时</a:t>
            </a:r>
            <a:r>
              <a:rPr lang="en-US" altLang="zh-CN" dirty="0" smtClean="0"/>
              <a:t>, </a:t>
            </a:r>
            <a:r>
              <a:rPr lang="zh-CN" altLang="en-US" dirty="0" smtClean="0"/>
              <a:t>也就是从</a:t>
            </a:r>
          </a:p>
          <a:p>
            <a:pPr eaLnBrk="1" hangingPunct="1"/>
            <a:r>
              <a:rPr lang="zh-CN" altLang="en-US" dirty="0" smtClean="0"/>
              <a:t>十进制转成二进制再转回十进制</a:t>
            </a:r>
            <a:r>
              <a:rPr lang="en-US" altLang="zh-CN" dirty="0" smtClean="0"/>
              <a:t>, </a:t>
            </a:r>
            <a:r>
              <a:rPr lang="zh-CN" altLang="en-US" dirty="0" smtClean="0"/>
              <a:t>你会观察到数值的不一致</a:t>
            </a:r>
            <a:r>
              <a:rPr lang="en-US" altLang="zh-CN" dirty="0" smtClean="0"/>
              <a:t>. </a:t>
            </a:r>
            <a:r>
              <a:rPr lang="zh-CN" altLang="en-US" dirty="0" smtClean="0"/>
              <a:t>这是由于编译器二进</a:t>
            </a:r>
          </a:p>
          <a:p>
            <a:pPr eaLnBrk="1" hangingPunct="1"/>
            <a:r>
              <a:rPr lang="zh-CN" altLang="en-US" dirty="0" smtClean="0"/>
              <a:t>制</a:t>
            </a:r>
            <a:r>
              <a:rPr lang="en-US" altLang="zh-CN" dirty="0" smtClean="0"/>
              <a:t>/</a:t>
            </a:r>
            <a:r>
              <a:rPr lang="zh-CN" altLang="en-US" dirty="0" smtClean="0"/>
              <a:t>十进制转换例程的精确度引起的</a:t>
            </a:r>
            <a:r>
              <a:rPr lang="en-US" altLang="zh-CN" dirty="0" smtClean="0"/>
              <a:t>, </a:t>
            </a:r>
            <a:r>
              <a:rPr lang="zh-CN" altLang="en-US" dirty="0" smtClean="0"/>
              <a:t>这些例程也用在</a:t>
            </a:r>
            <a:r>
              <a:rPr lang="en-US" altLang="zh-CN" dirty="0" err="1" smtClean="0"/>
              <a:t>printf</a:t>
            </a:r>
            <a:r>
              <a:rPr lang="en-US" altLang="zh-CN" dirty="0" smtClean="0"/>
              <a:t> </a:t>
            </a:r>
            <a:r>
              <a:rPr lang="zh-CN" altLang="en-US" dirty="0" smtClean="0"/>
              <a:t>中。</a:t>
            </a:r>
            <a:endParaRPr lang="en-US" altLang="zh-CN" dirty="0" smtClean="0"/>
          </a:p>
          <a:p>
            <a:pPr eaLnBrk="1" hangingPunct="1"/>
            <a:endParaRPr lang="en-US" altLang="zh-CN" dirty="0" smtClean="0"/>
          </a:p>
          <a:p>
            <a:pPr eaLnBrk="1" hangingPunct="1"/>
            <a:r>
              <a:rPr lang="zh-CN" altLang="en-US" dirty="0" smtClean="0"/>
              <a:t>实型变量分为：单精度（</a:t>
            </a:r>
            <a:r>
              <a:rPr lang="en-US" altLang="zh-CN" dirty="0" smtClean="0"/>
              <a:t>float </a:t>
            </a:r>
            <a:r>
              <a:rPr lang="zh-CN" altLang="en-US" dirty="0" smtClean="0"/>
              <a:t>型）、双精度（</a:t>
            </a:r>
            <a:r>
              <a:rPr lang="en-US" altLang="zh-CN" dirty="0" smtClean="0"/>
              <a:t>double </a:t>
            </a:r>
            <a:r>
              <a:rPr lang="zh-CN" altLang="en-US" dirty="0" smtClean="0"/>
              <a:t>型）和长双精度（</a:t>
            </a:r>
            <a:r>
              <a:rPr lang="en-US" altLang="zh-CN" dirty="0" smtClean="0"/>
              <a:t>long double </a:t>
            </a:r>
            <a:r>
              <a:rPr lang="zh-CN" altLang="en-US" dirty="0" smtClean="0"/>
              <a:t>型）三类。</a:t>
            </a:r>
          </a:p>
          <a:p>
            <a:pPr eaLnBrk="1" hangingPunct="1"/>
            <a:r>
              <a:rPr lang="zh-CN" altLang="en-US" dirty="0" smtClean="0"/>
              <a:t>在</a:t>
            </a:r>
            <a:r>
              <a:rPr lang="en-US" altLang="zh-CN" dirty="0" smtClean="0"/>
              <a:t>Turbo C </a:t>
            </a:r>
            <a:r>
              <a:rPr lang="zh-CN" altLang="en-US" dirty="0" smtClean="0"/>
              <a:t>中单精度型占</a:t>
            </a:r>
            <a:r>
              <a:rPr lang="en-US" altLang="zh-CN" dirty="0" smtClean="0"/>
              <a:t>4 </a:t>
            </a:r>
            <a:r>
              <a:rPr lang="zh-CN" altLang="en-US" dirty="0" smtClean="0"/>
              <a:t>个字节（</a:t>
            </a:r>
            <a:r>
              <a:rPr lang="en-US" altLang="zh-CN" dirty="0" smtClean="0"/>
              <a:t>32 </a:t>
            </a:r>
            <a:r>
              <a:rPr lang="zh-CN" altLang="en-US" dirty="0" smtClean="0"/>
              <a:t>位）内存空间，其数值范围为</a:t>
            </a:r>
            <a:r>
              <a:rPr lang="en-US" altLang="zh-CN" dirty="0" smtClean="0"/>
              <a:t>3.4E-38</a:t>
            </a:r>
            <a:r>
              <a:rPr lang="zh-CN" altLang="en-US" dirty="0" smtClean="0"/>
              <a:t>～</a:t>
            </a:r>
            <a:r>
              <a:rPr lang="en-US" altLang="zh-CN" dirty="0" smtClean="0"/>
              <a:t>3.4E+38</a:t>
            </a:r>
            <a:r>
              <a:rPr lang="zh-CN" altLang="en-US" dirty="0" smtClean="0"/>
              <a:t>，</a:t>
            </a:r>
          </a:p>
          <a:p>
            <a:pPr eaLnBrk="1" hangingPunct="1"/>
            <a:r>
              <a:rPr lang="zh-CN" altLang="en-US" dirty="0" smtClean="0"/>
              <a:t>只能提供七位有效数字。双精度型占</a:t>
            </a:r>
            <a:r>
              <a:rPr lang="en-US" altLang="zh-CN" dirty="0" smtClean="0"/>
              <a:t>8 </a:t>
            </a:r>
            <a:r>
              <a:rPr lang="zh-CN" altLang="en-US" dirty="0" smtClean="0"/>
              <a:t>个字节（</a:t>
            </a:r>
            <a:r>
              <a:rPr lang="en-US" altLang="zh-CN" dirty="0" smtClean="0"/>
              <a:t>64 </a:t>
            </a:r>
            <a:r>
              <a:rPr lang="zh-CN" altLang="en-US" dirty="0" smtClean="0"/>
              <a:t>位）内存空间，其数值范围为</a:t>
            </a:r>
            <a:r>
              <a:rPr lang="en-US" altLang="zh-CN" dirty="0" smtClean="0"/>
              <a:t>1.7E-308</a:t>
            </a:r>
            <a:r>
              <a:rPr lang="zh-CN" altLang="en-US" dirty="0" smtClean="0"/>
              <a:t>～</a:t>
            </a:r>
          </a:p>
          <a:p>
            <a:pPr eaLnBrk="1" hangingPunct="1"/>
            <a:r>
              <a:rPr lang="en-US" altLang="zh-CN" dirty="0" smtClean="0"/>
              <a:t>1.7E+308</a:t>
            </a:r>
            <a:r>
              <a:rPr lang="zh-CN" altLang="en-US" dirty="0" smtClean="0"/>
              <a:t>，可提供</a:t>
            </a:r>
            <a:r>
              <a:rPr lang="en-US" altLang="zh-CN" dirty="0" smtClean="0"/>
              <a:t>16 </a:t>
            </a:r>
            <a:r>
              <a:rPr lang="zh-CN" altLang="en-US" dirty="0" smtClean="0"/>
              <a:t>位有效数字。</a:t>
            </a:r>
          </a:p>
          <a:p>
            <a:pPr eaLnBrk="1" hangingPunct="1"/>
            <a:r>
              <a:rPr lang="zh-CN" altLang="en-US" dirty="0" smtClean="0"/>
              <a:t>类型说明符 比特数（字节数） 有效数字    数的范围</a:t>
            </a:r>
          </a:p>
          <a:p>
            <a:pPr eaLnBrk="1" hangingPunct="1"/>
            <a:r>
              <a:rPr lang="en-US" altLang="zh-CN" dirty="0" smtClean="0"/>
              <a:t>float       32</a:t>
            </a:r>
            <a:r>
              <a:rPr lang="zh-CN" altLang="en-US" dirty="0" smtClean="0"/>
              <a:t>（</a:t>
            </a:r>
            <a:r>
              <a:rPr lang="en-US" altLang="zh-CN" dirty="0" smtClean="0"/>
              <a:t>4</a:t>
            </a:r>
            <a:r>
              <a:rPr lang="zh-CN" altLang="en-US" dirty="0" smtClean="0"/>
              <a:t>）             </a:t>
            </a:r>
            <a:r>
              <a:rPr lang="en-US" altLang="zh-CN" dirty="0" smtClean="0"/>
              <a:t>6~7      10</a:t>
            </a:r>
            <a:r>
              <a:rPr lang="en-US" altLang="zh-CN" baseline="30000" dirty="0" smtClean="0"/>
              <a:t>-37</a:t>
            </a:r>
            <a:r>
              <a:rPr lang="en-US" altLang="zh-CN" dirty="0" smtClean="0"/>
              <a:t>~10</a:t>
            </a:r>
            <a:r>
              <a:rPr lang="en-US" altLang="zh-CN" baseline="30000" dirty="0" smtClean="0"/>
              <a:t>38</a:t>
            </a:r>
            <a:endParaRPr lang="en-US" altLang="zh-CN" dirty="0" smtClean="0"/>
          </a:p>
          <a:p>
            <a:pPr eaLnBrk="1" hangingPunct="1"/>
            <a:r>
              <a:rPr lang="en-US" altLang="zh-CN" dirty="0" smtClean="0"/>
              <a:t>double      64(8)              15~16     10</a:t>
            </a:r>
            <a:r>
              <a:rPr lang="en-US" altLang="zh-CN" baseline="30000" dirty="0" smtClean="0"/>
              <a:t>-307</a:t>
            </a:r>
            <a:r>
              <a:rPr lang="en-US" altLang="zh-CN" dirty="0" smtClean="0"/>
              <a:t>~10</a:t>
            </a:r>
            <a:r>
              <a:rPr lang="en-US" altLang="zh-CN" baseline="30000" dirty="0" smtClean="0"/>
              <a:t>308</a:t>
            </a:r>
            <a:endParaRPr lang="en-US" altLang="zh-CN" dirty="0" smtClean="0"/>
          </a:p>
          <a:p>
            <a:pPr eaLnBrk="1" hangingPunct="1"/>
            <a:r>
              <a:rPr lang="en-US" altLang="zh-CN" dirty="0" smtClean="0"/>
              <a:t>long double 128(16)            18~19     10</a:t>
            </a:r>
            <a:r>
              <a:rPr lang="en-US" altLang="zh-CN" baseline="30000" dirty="0" smtClean="0"/>
              <a:t>-4931</a:t>
            </a:r>
            <a:r>
              <a:rPr lang="en-US" altLang="zh-CN" dirty="0" smtClean="0"/>
              <a:t>~10</a:t>
            </a:r>
            <a:r>
              <a:rPr lang="en-US" altLang="zh-CN" baseline="30000" dirty="0" smtClean="0"/>
              <a:t>4932</a:t>
            </a:r>
            <a:endParaRPr lang="en-US" altLang="zh-CN" dirty="0" smtClean="0"/>
          </a:p>
          <a:p>
            <a:pPr eaLnBrk="1" hangingPunct="1"/>
            <a:endParaRPr lang="zh-CN" altLang="en-US" dirty="0" smtClean="0"/>
          </a:p>
        </p:txBody>
      </p:sp>
      <p:sp>
        <p:nvSpPr>
          <p:cNvPr id="145412" name="灯片编号占位符 3"/>
          <p:cNvSpPr>
            <a:spLocks noGrp="1"/>
          </p:cNvSpPr>
          <p:nvPr>
            <p:ph type="sldNum" sz="quarter" idx="5"/>
          </p:nvPr>
        </p:nvSpPr>
        <p:spPr>
          <a:noFill/>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fld id="{A42DE54F-12AC-487D-B183-2ADA8076D4A4}" type="slidenum">
              <a:rPr kumimoji="0" lang="zh-CN" altLang="en-US" sz="1200" smtClean="0">
                <a:solidFill>
                  <a:schemeClr val="tx1"/>
                </a:solidFill>
                <a:latin typeface="Arial" charset="0"/>
                <a:ea typeface="宋体" pitchFamily="2" charset="-122"/>
              </a:rPr>
              <a:pPr eaLnBrk="1" hangingPunct="1"/>
              <a:t>24</a:t>
            </a:fld>
            <a:endParaRPr kumimoji="0" lang="en-US" altLang="zh-CN" sz="1200" smtClean="0">
              <a:solidFill>
                <a:schemeClr val="tx1"/>
              </a:solidFill>
              <a:latin typeface="Arial"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34925" y="6524625"/>
            <a:ext cx="4797425" cy="304800"/>
            <a:chOff x="0" y="4122"/>
            <a:chExt cx="3022" cy="192"/>
          </a:xfrm>
        </p:grpSpPr>
        <p:grpSp>
          <p:nvGrpSpPr>
            <p:cNvPr id="5" name="Group 7"/>
            <p:cNvGrpSpPr>
              <a:grpSpLocks/>
            </p:cNvGrpSpPr>
            <p:nvPr/>
          </p:nvGrpSpPr>
          <p:grpSpPr bwMode="auto">
            <a:xfrm flipH="1">
              <a:off x="0" y="4122"/>
              <a:ext cx="3022" cy="190"/>
              <a:chOff x="2644" y="4130"/>
              <a:chExt cx="3116" cy="190"/>
            </a:xfrm>
          </p:grpSpPr>
          <p:sp>
            <p:nvSpPr>
              <p:cNvPr id="7"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8"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6"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9"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77A6A6AF-A509-4602-8703-F1B5C0AD9ED8}" type="slidenum">
              <a:rPr lang="en-US" altLang="zh-CN" smtClean="0"/>
              <a:pPr>
                <a:defRPr/>
              </a:pPr>
              <a:t>‹#›</a:t>
            </a:fld>
            <a:r>
              <a:rPr lang="zh-CN" altLang="en-US" dirty="0" smtClean="0"/>
              <a:t>页</a:t>
            </a:r>
            <a:endParaRPr lang="en-US" altLang="zh-CN" dirty="0"/>
          </a:p>
        </p:txBody>
      </p:sp>
      <p:grpSp>
        <p:nvGrpSpPr>
          <p:cNvPr id="10" name="组合 12"/>
          <p:cNvGrpSpPr>
            <a:grpSpLocks/>
          </p:cNvGrpSpPr>
          <p:nvPr userDrawn="1"/>
        </p:nvGrpSpPr>
        <p:grpSpPr bwMode="auto">
          <a:xfrm>
            <a:off x="5715000" y="6553200"/>
            <a:ext cx="1165225" cy="273050"/>
            <a:chOff x="5714998" y="6553200"/>
            <a:chExt cx="1165227" cy="273050"/>
          </a:xfrm>
        </p:grpSpPr>
        <p:sp>
          <p:nvSpPr>
            <p:cNvPr id="11"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13" name="日期占位符 3"/>
          <p:cNvSpPr>
            <a:spLocks noGrp="1"/>
          </p:cNvSpPr>
          <p:nvPr>
            <p:ph type="dt" sz="half" idx="10"/>
          </p:nvPr>
        </p:nvSpPr>
        <p:spPr/>
        <p:txBody>
          <a:bodyPr/>
          <a:lstStyle>
            <a:lvl1pPr>
              <a:defRPr/>
            </a:lvl1pPr>
          </a:lstStyle>
          <a:p>
            <a:pPr>
              <a:defRPr/>
            </a:pPr>
            <a:endParaRPr lang="en-US" altLang="zh-CN"/>
          </a:p>
        </p:txBody>
      </p:sp>
      <p:sp>
        <p:nvSpPr>
          <p:cNvPr id="14" name="页脚占位符 4"/>
          <p:cNvSpPr>
            <a:spLocks noGrp="1"/>
          </p:cNvSpPr>
          <p:nvPr>
            <p:ph type="ftr" sz="quarter" idx="11"/>
          </p:nvPr>
        </p:nvSpPr>
        <p:spPr/>
        <p:txBody>
          <a:bodyPr/>
          <a:lstStyle>
            <a:lvl1pPr>
              <a:defRPr/>
            </a:lvl1pPr>
          </a:lstStyle>
          <a:p>
            <a:pPr>
              <a:defRPr/>
            </a:pPr>
            <a:endParaRPr lang="en-US" altLang="zh-CN"/>
          </a:p>
        </p:txBody>
      </p:sp>
      <p:sp>
        <p:nvSpPr>
          <p:cNvPr id="15" name="灯片编号占位符 5"/>
          <p:cNvSpPr>
            <a:spLocks noGrp="1"/>
          </p:cNvSpPr>
          <p:nvPr>
            <p:ph type="sldNum" sz="quarter" idx="12"/>
          </p:nvPr>
        </p:nvSpPr>
        <p:spPr/>
        <p:txBody>
          <a:bodyPr/>
          <a:lstStyle>
            <a:lvl1pPr>
              <a:defRPr/>
            </a:lvl1pPr>
          </a:lstStyle>
          <a:p>
            <a:pPr>
              <a:defRPr/>
            </a:pPr>
            <a:fld id="{9A76ED55-C034-4CCD-B803-96C759A21C53}" type="slidenum">
              <a:rPr lang="en-US" altLang="zh-CN"/>
              <a:pPr>
                <a:defRPr/>
              </a:pPr>
              <a:t>‹#›</a:t>
            </a:fld>
            <a:endParaRPr lang="en-US" altLang="zh-CN"/>
          </a:p>
        </p:txBody>
      </p:sp>
    </p:spTree>
    <p:extLst>
      <p:ext uri="{BB962C8B-B14F-4D97-AF65-F5344CB8AC3E}">
        <p14:creationId xmlns:p14="http://schemas.microsoft.com/office/powerpoint/2010/main" val="1438717102"/>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288F78A-4D0A-43B4-994A-E0656932CAEC}" type="slidenum">
              <a:rPr lang="en-US" altLang="zh-CN"/>
              <a:pPr>
                <a:defRPr/>
              </a:pPr>
              <a:t>‹#›</a:t>
            </a:fld>
            <a:endParaRPr lang="en-US" altLang="zh-CN"/>
          </a:p>
        </p:txBody>
      </p:sp>
    </p:spTree>
    <p:extLst>
      <p:ext uri="{BB962C8B-B14F-4D97-AF65-F5344CB8AC3E}">
        <p14:creationId xmlns:p14="http://schemas.microsoft.com/office/powerpoint/2010/main" val="265180111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DF74321-4A8B-42F9-96F5-B168E770FCB2}" type="slidenum">
              <a:rPr lang="en-US" altLang="zh-CN"/>
              <a:pPr>
                <a:defRPr/>
              </a:pPr>
              <a:t>‹#›</a:t>
            </a:fld>
            <a:endParaRPr lang="en-US" altLang="zh-CN"/>
          </a:p>
        </p:txBody>
      </p:sp>
    </p:spTree>
    <p:extLst>
      <p:ext uri="{BB962C8B-B14F-4D97-AF65-F5344CB8AC3E}">
        <p14:creationId xmlns:p14="http://schemas.microsoft.com/office/powerpoint/2010/main" val="380871617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7D9E1A3A-F50E-4C36-9465-5CC38E1B5DA0}" type="slidenum">
              <a:rPr lang="en-US" altLang="zh-CN" smtClean="0"/>
              <a:pPr>
                <a:defRPr/>
              </a:pPr>
              <a:t>‹#›</a:t>
            </a:fld>
            <a:r>
              <a:rPr lang="zh-CN" altLang="en-US" dirty="0" smtClean="0"/>
              <a:t>页</a:t>
            </a:r>
            <a:endParaRPr lang="en-US" altLang="zh-CN" dirty="0"/>
          </a:p>
        </p:txBody>
      </p:sp>
      <p:grpSp>
        <p:nvGrpSpPr>
          <p:cNvPr id="5" name="Group 6"/>
          <p:cNvGrpSpPr>
            <a:grpSpLocks/>
          </p:cNvGrpSpPr>
          <p:nvPr userDrawn="1"/>
        </p:nvGrpSpPr>
        <p:grpSpPr bwMode="auto">
          <a:xfrm>
            <a:off x="0" y="6542088"/>
            <a:ext cx="4797425" cy="304800"/>
            <a:chOff x="0" y="4122"/>
            <a:chExt cx="3022" cy="192"/>
          </a:xfrm>
        </p:grpSpPr>
        <p:grpSp>
          <p:nvGrpSpPr>
            <p:cNvPr id="6" name="Group 7"/>
            <p:cNvGrpSpPr>
              <a:grpSpLocks/>
            </p:cNvGrpSpPr>
            <p:nvPr/>
          </p:nvGrpSpPr>
          <p:grpSpPr bwMode="auto">
            <a:xfrm flipH="1">
              <a:off x="0" y="4122"/>
              <a:ext cx="3022" cy="190"/>
              <a:chOff x="2644" y="4130"/>
              <a:chExt cx="3116" cy="190"/>
            </a:xfrm>
          </p:grpSpPr>
          <p:sp>
            <p:nvSpPr>
              <p:cNvPr id="8"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9"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7"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10" name="AutoShape 15">
            <a:hlinkClick r:id="" action="ppaction://hlinkshowjump?jump=nextslide" highlightClick="1"/>
          </p:cNvPr>
          <p:cNvSpPr>
            <a:spLocks noChangeArrowheads="1"/>
          </p:cNvSpPr>
          <p:nvPr userDrawn="1"/>
        </p:nvSpPr>
        <p:spPr bwMode="auto">
          <a:xfrm>
            <a:off x="6400800" y="6553200"/>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6">
            <a:hlinkClick r:id="" action="ppaction://hlinkshowjump?jump=previousslide" highlightClick="1"/>
          </p:cNvPr>
          <p:cNvSpPr>
            <a:spLocks noChangeArrowheads="1"/>
          </p:cNvSpPr>
          <p:nvPr userDrawn="1"/>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10"/>
          </p:nvPr>
        </p:nvSpPr>
        <p:spPr/>
        <p:txBody>
          <a:bodyPr/>
          <a:lstStyle>
            <a:lvl1pPr>
              <a:defRPr/>
            </a:lvl1pPr>
          </a:lstStyle>
          <a:p>
            <a:pPr>
              <a:defRPr/>
            </a:pPr>
            <a:endParaRPr lang="en-US" altLang="zh-CN"/>
          </a:p>
        </p:txBody>
      </p:sp>
      <p:sp>
        <p:nvSpPr>
          <p:cNvPr id="13" name="页脚占位符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1896286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34925" y="6524625"/>
            <a:ext cx="4797425" cy="301625"/>
            <a:chOff x="2644" y="4130"/>
            <a:chExt cx="3116" cy="190"/>
          </a:xfrm>
        </p:grpSpPr>
        <p:sp>
          <p:nvSpPr>
            <p:cNvPr id="5"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6"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7" name="Text Box 10"/>
          <p:cNvSpPr txBox="1">
            <a:spLocks noChangeArrowheads="1"/>
          </p:cNvSpPr>
          <p:nvPr/>
        </p:nvSpPr>
        <p:spPr bwMode="auto">
          <a:xfrm>
            <a:off x="301625" y="6524625"/>
            <a:ext cx="404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sp>
        <p:nvSpPr>
          <p:cNvPr id="8"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0FE370A9-6935-4368-BF03-8F701F682A43}" type="slidenum">
              <a:rPr lang="en-US" altLang="zh-CN" smtClean="0"/>
              <a:pPr>
                <a:defRPr/>
              </a:pPr>
              <a:t>‹#›</a:t>
            </a:fld>
            <a:r>
              <a:rPr lang="zh-CN" altLang="en-US" dirty="0" smtClean="0"/>
              <a:t>页</a:t>
            </a:r>
            <a:endParaRPr lang="en-US" altLang="zh-CN" dirty="0"/>
          </a:p>
        </p:txBody>
      </p:sp>
      <p:grpSp>
        <p:nvGrpSpPr>
          <p:cNvPr id="9" name="组合 11"/>
          <p:cNvGrpSpPr>
            <a:grpSpLocks/>
          </p:cNvGrpSpPr>
          <p:nvPr userDrawn="1"/>
        </p:nvGrpSpPr>
        <p:grpSpPr bwMode="auto">
          <a:xfrm>
            <a:off x="5715000" y="6553200"/>
            <a:ext cx="1165225" cy="273050"/>
            <a:chOff x="5714998" y="6553200"/>
            <a:chExt cx="1165227" cy="273050"/>
          </a:xfrm>
        </p:grpSpPr>
        <p:sp>
          <p:nvSpPr>
            <p:cNvPr id="10"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2" name="日期占位符 3"/>
          <p:cNvSpPr>
            <a:spLocks noGrp="1"/>
          </p:cNvSpPr>
          <p:nvPr>
            <p:ph type="dt" sz="half" idx="10"/>
          </p:nvPr>
        </p:nvSpPr>
        <p:spPr/>
        <p:txBody>
          <a:bodyPr/>
          <a:lstStyle>
            <a:lvl1pPr>
              <a:defRPr/>
            </a:lvl1pPr>
          </a:lstStyle>
          <a:p>
            <a:pPr>
              <a:defRPr/>
            </a:pPr>
            <a:endParaRPr lang="en-US" altLang="zh-CN"/>
          </a:p>
        </p:txBody>
      </p:sp>
      <p:sp>
        <p:nvSpPr>
          <p:cNvPr id="13" name="页脚占位符 4"/>
          <p:cNvSpPr>
            <a:spLocks noGrp="1"/>
          </p:cNvSpPr>
          <p:nvPr>
            <p:ph type="ftr" sz="quarter" idx="11"/>
          </p:nvPr>
        </p:nvSpPr>
        <p:spPr/>
        <p:txBody>
          <a:bodyPr/>
          <a:lstStyle>
            <a:lvl1pPr>
              <a:defRPr/>
            </a:lvl1pPr>
          </a:lstStyle>
          <a:p>
            <a:pPr>
              <a:defRPr/>
            </a:pPr>
            <a:endParaRPr lang="en-US" altLang="zh-CN"/>
          </a:p>
        </p:txBody>
      </p:sp>
      <p:sp>
        <p:nvSpPr>
          <p:cNvPr id="14" name="灯片编号占位符 5"/>
          <p:cNvSpPr>
            <a:spLocks noGrp="1"/>
          </p:cNvSpPr>
          <p:nvPr>
            <p:ph type="sldNum" sz="quarter" idx="12"/>
          </p:nvPr>
        </p:nvSpPr>
        <p:spPr/>
        <p:txBody>
          <a:bodyPr/>
          <a:lstStyle>
            <a:lvl1pPr>
              <a:defRPr/>
            </a:lvl1pPr>
          </a:lstStyle>
          <a:p>
            <a:pPr>
              <a:defRPr/>
            </a:pPr>
            <a:fld id="{520D7E73-4FAB-4BC8-8836-E22C4199940B}" type="slidenum">
              <a:rPr lang="en-US" altLang="zh-CN"/>
              <a:pPr>
                <a:defRPr/>
              </a:pPr>
              <a:t>‹#›</a:t>
            </a:fld>
            <a:endParaRPr lang="en-US" altLang="zh-CN"/>
          </a:p>
        </p:txBody>
      </p:sp>
    </p:spTree>
    <p:extLst>
      <p:ext uri="{BB962C8B-B14F-4D97-AF65-F5344CB8AC3E}">
        <p14:creationId xmlns:p14="http://schemas.microsoft.com/office/powerpoint/2010/main" val="200930761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6453188"/>
            <a:ext cx="4816475" cy="376237"/>
            <a:chOff x="0" y="4122"/>
            <a:chExt cx="3022" cy="192"/>
          </a:xfrm>
        </p:grpSpPr>
        <p:grpSp>
          <p:nvGrpSpPr>
            <p:cNvPr id="6" name="Group 7"/>
            <p:cNvGrpSpPr>
              <a:grpSpLocks/>
            </p:cNvGrpSpPr>
            <p:nvPr/>
          </p:nvGrpSpPr>
          <p:grpSpPr bwMode="auto">
            <a:xfrm flipH="1">
              <a:off x="0" y="4122"/>
              <a:ext cx="3022" cy="190"/>
              <a:chOff x="2644" y="4130"/>
              <a:chExt cx="3116" cy="190"/>
            </a:xfrm>
          </p:grpSpPr>
          <p:sp>
            <p:nvSpPr>
              <p:cNvPr id="8"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9"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7"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10" name="灯片编号占位符 5"/>
          <p:cNvSpPr txBox="1">
            <a:spLocks/>
          </p:cNvSpPr>
          <p:nvPr userDrawn="1"/>
        </p:nvSpPr>
        <p:spPr>
          <a:xfrm>
            <a:off x="7545388" y="6453188"/>
            <a:ext cx="1563687" cy="373062"/>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smtClean="0"/>
              <a:t>第</a:t>
            </a:r>
            <a:fld id="{A95EB540-065B-4A23-8D60-0C18B736B77E}" type="slidenum">
              <a:rPr lang="en-US" altLang="zh-CN" smtClean="0"/>
              <a:pPr>
                <a:defRPr/>
              </a:pPr>
              <a:t>‹#›</a:t>
            </a:fld>
            <a:r>
              <a:rPr lang="zh-CN" altLang="en-US" smtClean="0"/>
              <a:t>页</a:t>
            </a:r>
            <a:endParaRPr lang="en-US" altLang="zh-CN" dirty="0"/>
          </a:p>
        </p:txBody>
      </p:sp>
      <p:grpSp>
        <p:nvGrpSpPr>
          <p:cNvPr id="11" name="组合 12"/>
          <p:cNvGrpSpPr>
            <a:grpSpLocks/>
          </p:cNvGrpSpPr>
          <p:nvPr userDrawn="1"/>
        </p:nvGrpSpPr>
        <p:grpSpPr bwMode="auto">
          <a:xfrm>
            <a:off x="5702300" y="6488113"/>
            <a:ext cx="1169988" cy="338137"/>
            <a:chOff x="5714998" y="6553200"/>
            <a:chExt cx="1165227" cy="273050"/>
          </a:xfrm>
        </p:grpSpPr>
        <p:sp>
          <p:nvSpPr>
            <p:cNvPr id="12"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pPr>
              <a:defRPr/>
            </a:pPr>
            <a:fld id="{6456CF0F-7E1D-4584-83A2-AE23F86D4279}" type="slidenum">
              <a:rPr lang="en-US" altLang="zh-CN"/>
              <a:pPr>
                <a:defRPr/>
              </a:pPr>
              <a:t>‹#›</a:t>
            </a:fld>
            <a:endParaRPr lang="en-US" altLang="zh-CN"/>
          </a:p>
        </p:txBody>
      </p:sp>
    </p:spTree>
    <p:extLst>
      <p:ext uri="{BB962C8B-B14F-4D97-AF65-F5344CB8AC3E}">
        <p14:creationId xmlns:p14="http://schemas.microsoft.com/office/powerpoint/2010/main" val="379107350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34925" y="6524625"/>
            <a:ext cx="4797425" cy="304800"/>
            <a:chOff x="0" y="4122"/>
            <a:chExt cx="3022" cy="192"/>
          </a:xfrm>
        </p:grpSpPr>
        <p:grpSp>
          <p:nvGrpSpPr>
            <p:cNvPr id="8" name="Group 7"/>
            <p:cNvGrpSpPr>
              <a:grpSpLocks/>
            </p:cNvGrpSpPr>
            <p:nvPr/>
          </p:nvGrpSpPr>
          <p:grpSpPr bwMode="auto">
            <a:xfrm flipH="1">
              <a:off x="0" y="4122"/>
              <a:ext cx="3022" cy="190"/>
              <a:chOff x="2644" y="4130"/>
              <a:chExt cx="3116" cy="190"/>
            </a:xfrm>
          </p:grpSpPr>
          <p:sp>
            <p:nvSpPr>
              <p:cNvPr id="10"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11"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9"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12"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6369E440-26C0-4A93-82AE-068DD8D494EE}" type="slidenum">
              <a:rPr lang="en-US" altLang="zh-CN" smtClean="0"/>
              <a:pPr>
                <a:defRPr/>
              </a:pPr>
              <a:t>‹#›</a:t>
            </a:fld>
            <a:r>
              <a:rPr lang="zh-CN" altLang="en-US" dirty="0" smtClean="0"/>
              <a:t>页</a:t>
            </a:r>
            <a:endParaRPr lang="en-US" altLang="zh-CN" dirty="0"/>
          </a:p>
        </p:txBody>
      </p:sp>
      <p:grpSp>
        <p:nvGrpSpPr>
          <p:cNvPr id="13" name="组合 12"/>
          <p:cNvGrpSpPr>
            <a:grpSpLocks/>
          </p:cNvGrpSpPr>
          <p:nvPr userDrawn="1"/>
        </p:nvGrpSpPr>
        <p:grpSpPr bwMode="auto">
          <a:xfrm>
            <a:off x="5715000" y="6553200"/>
            <a:ext cx="1165225" cy="273050"/>
            <a:chOff x="5714998" y="6553200"/>
            <a:chExt cx="1165227" cy="273050"/>
          </a:xfrm>
        </p:grpSpPr>
        <p:sp>
          <p:nvSpPr>
            <p:cNvPr id="14"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6" name="日期占位符 3"/>
          <p:cNvSpPr>
            <a:spLocks noGrp="1"/>
          </p:cNvSpPr>
          <p:nvPr>
            <p:ph type="dt" sz="half" idx="10"/>
          </p:nvPr>
        </p:nvSpPr>
        <p:spPr/>
        <p:txBody>
          <a:bodyPr/>
          <a:lstStyle>
            <a:lvl1pPr>
              <a:defRPr/>
            </a:lvl1pPr>
          </a:lstStyle>
          <a:p>
            <a:pPr>
              <a:defRPr/>
            </a:pPr>
            <a:endParaRPr lang="en-US" altLang="zh-CN"/>
          </a:p>
        </p:txBody>
      </p:sp>
      <p:sp>
        <p:nvSpPr>
          <p:cNvPr id="17" name="页脚占位符 4"/>
          <p:cNvSpPr>
            <a:spLocks noGrp="1"/>
          </p:cNvSpPr>
          <p:nvPr>
            <p:ph type="ftr" sz="quarter" idx="11"/>
          </p:nvPr>
        </p:nvSpPr>
        <p:spPr/>
        <p:txBody>
          <a:bodyPr/>
          <a:lstStyle>
            <a:lvl1pPr>
              <a:defRPr/>
            </a:lvl1pPr>
          </a:lstStyle>
          <a:p>
            <a:pPr>
              <a:defRPr/>
            </a:pPr>
            <a:endParaRPr lang="en-US" altLang="zh-CN"/>
          </a:p>
        </p:txBody>
      </p:sp>
      <p:sp>
        <p:nvSpPr>
          <p:cNvPr id="18" name="灯片编号占位符 5"/>
          <p:cNvSpPr>
            <a:spLocks noGrp="1"/>
          </p:cNvSpPr>
          <p:nvPr>
            <p:ph type="sldNum" sz="quarter" idx="12"/>
          </p:nvPr>
        </p:nvSpPr>
        <p:spPr/>
        <p:txBody>
          <a:bodyPr/>
          <a:lstStyle>
            <a:lvl1pPr>
              <a:defRPr/>
            </a:lvl1pPr>
          </a:lstStyle>
          <a:p>
            <a:pPr>
              <a:defRPr/>
            </a:pPr>
            <a:fld id="{51B3E039-8D00-4F36-97FC-733834DD6FCC}" type="slidenum">
              <a:rPr lang="en-US" altLang="zh-CN"/>
              <a:pPr>
                <a:defRPr/>
              </a:pPr>
              <a:t>‹#›</a:t>
            </a:fld>
            <a:endParaRPr lang="en-US" altLang="zh-CN"/>
          </a:p>
        </p:txBody>
      </p:sp>
    </p:spTree>
    <p:extLst>
      <p:ext uri="{BB962C8B-B14F-4D97-AF65-F5344CB8AC3E}">
        <p14:creationId xmlns:p14="http://schemas.microsoft.com/office/powerpoint/2010/main" val="130710833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34925" y="6524625"/>
            <a:ext cx="4797425" cy="304800"/>
            <a:chOff x="0" y="4122"/>
            <a:chExt cx="3022" cy="192"/>
          </a:xfrm>
        </p:grpSpPr>
        <p:grpSp>
          <p:nvGrpSpPr>
            <p:cNvPr id="4" name="Group 7"/>
            <p:cNvGrpSpPr>
              <a:grpSpLocks/>
            </p:cNvGrpSpPr>
            <p:nvPr/>
          </p:nvGrpSpPr>
          <p:grpSpPr bwMode="auto">
            <a:xfrm flipH="1">
              <a:off x="0" y="4122"/>
              <a:ext cx="3022" cy="190"/>
              <a:chOff x="2644" y="4130"/>
              <a:chExt cx="3116" cy="190"/>
            </a:xfrm>
          </p:grpSpPr>
          <p:sp>
            <p:nvSpPr>
              <p:cNvPr id="6"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5"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8"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4631F468-0B1E-424F-8EE4-ABFF99DB44A6}" type="slidenum">
              <a:rPr lang="en-US" altLang="zh-CN" smtClean="0"/>
              <a:pPr>
                <a:defRPr/>
              </a:pPr>
              <a:t>‹#›</a:t>
            </a:fld>
            <a:r>
              <a:rPr lang="zh-CN" altLang="en-US" dirty="0" smtClean="0"/>
              <a:t>页</a:t>
            </a:r>
            <a:endParaRPr lang="en-US" altLang="zh-CN" dirty="0"/>
          </a:p>
        </p:txBody>
      </p:sp>
      <p:grpSp>
        <p:nvGrpSpPr>
          <p:cNvPr id="9" name="组合 12"/>
          <p:cNvGrpSpPr>
            <a:grpSpLocks/>
          </p:cNvGrpSpPr>
          <p:nvPr userDrawn="1"/>
        </p:nvGrpSpPr>
        <p:grpSpPr bwMode="auto">
          <a:xfrm>
            <a:off x="5715000" y="6553200"/>
            <a:ext cx="1165225" cy="273050"/>
            <a:chOff x="5714998" y="6553200"/>
            <a:chExt cx="1165227" cy="273050"/>
          </a:xfrm>
        </p:grpSpPr>
        <p:sp>
          <p:nvSpPr>
            <p:cNvPr id="10"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2" name="日期占位符 3"/>
          <p:cNvSpPr>
            <a:spLocks noGrp="1"/>
          </p:cNvSpPr>
          <p:nvPr>
            <p:ph type="dt" sz="half" idx="10"/>
          </p:nvPr>
        </p:nvSpPr>
        <p:spPr/>
        <p:txBody>
          <a:bodyPr/>
          <a:lstStyle>
            <a:lvl1pPr>
              <a:defRPr/>
            </a:lvl1pPr>
          </a:lstStyle>
          <a:p>
            <a:pPr>
              <a:defRPr/>
            </a:pPr>
            <a:endParaRPr lang="en-US" altLang="zh-CN"/>
          </a:p>
        </p:txBody>
      </p:sp>
      <p:sp>
        <p:nvSpPr>
          <p:cNvPr id="13" name="页脚占位符 4"/>
          <p:cNvSpPr>
            <a:spLocks noGrp="1"/>
          </p:cNvSpPr>
          <p:nvPr>
            <p:ph type="ftr" sz="quarter" idx="11"/>
          </p:nvPr>
        </p:nvSpPr>
        <p:spPr/>
        <p:txBody>
          <a:bodyPr/>
          <a:lstStyle>
            <a:lvl1pPr>
              <a:defRPr/>
            </a:lvl1pPr>
          </a:lstStyle>
          <a:p>
            <a:pPr>
              <a:defRPr/>
            </a:pPr>
            <a:endParaRPr lang="en-US" altLang="zh-CN"/>
          </a:p>
        </p:txBody>
      </p:sp>
      <p:sp>
        <p:nvSpPr>
          <p:cNvPr id="14" name="灯片编号占位符 5"/>
          <p:cNvSpPr>
            <a:spLocks noGrp="1"/>
          </p:cNvSpPr>
          <p:nvPr>
            <p:ph type="sldNum" sz="quarter" idx="12"/>
          </p:nvPr>
        </p:nvSpPr>
        <p:spPr/>
        <p:txBody>
          <a:bodyPr/>
          <a:lstStyle>
            <a:lvl1pPr>
              <a:defRPr/>
            </a:lvl1pPr>
          </a:lstStyle>
          <a:p>
            <a:pPr>
              <a:defRPr/>
            </a:pPr>
            <a:fld id="{7EAED533-9D70-47B7-8911-30E77D74BB0E}" type="slidenum">
              <a:rPr lang="en-US" altLang="zh-CN"/>
              <a:pPr>
                <a:defRPr/>
              </a:pPr>
              <a:t>‹#›</a:t>
            </a:fld>
            <a:endParaRPr lang="en-US" altLang="zh-CN"/>
          </a:p>
        </p:txBody>
      </p:sp>
    </p:spTree>
    <p:extLst>
      <p:ext uri="{BB962C8B-B14F-4D97-AF65-F5344CB8AC3E}">
        <p14:creationId xmlns:p14="http://schemas.microsoft.com/office/powerpoint/2010/main" val="414824357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34925" y="6524625"/>
            <a:ext cx="4797425" cy="304800"/>
            <a:chOff x="0" y="4122"/>
            <a:chExt cx="3022" cy="192"/>
          </a:xfrm>
        </p:grpSpPr>
        <p:grpSp>
          <p:nvGrpSpPr>
            <p:cNvPr id="3" name="Group 7"/>
            <p:cNvGrpSpPr>
              <a:grpSpLocks/>
            </p:cNvGrpSpPr>
            <p:nvPr/>
          </p:nvGrpSpPr>
          <p:grpSpPr bwMode="auto">
            <a:xfrm flipH="1">
              <a:off x="0" y="4122"/>
              <a:ext cx="3022" cy="190"/>
              <a:chOff x="2644" y="4130"/>
              <a:chExt cx="3116" cy="190"/>
            </a:xfrm>
          </p:grpSpPr>
          <p:sp>
            <p:nvSpPr>
              <p:cNvPr id="5"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6"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4"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7"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dirty="0" smtClean="0"/>
              <a:t>第</a:t>
            </a:r>
            <a:fld id="{F36B9565-A206-429C-A47D-773D211316F2}" type="slidenum">
              <a:rPr lang="en-US" altLang="zh-CN" smtClean="0"/>
              <a:pPr>
                <a:defRPr/>
              </a:pPr>
              <a:t>‹#›</a:t>
            </a:fld>
            <a:r>
              <a:rPr lang="zh-CN" altLang="en-US" dirty="0" smtClean="0"/>
              <a:t>页</a:t>
            </a:r>
            <a:endParaRPr lang="en-US" altLang="zh-CN" dirty="0"/>
          </a:p>
        </p:txBody>
      </p:sp>
      <p:grpSp>
        <p:nvGrpSpPr>
          <p:cNvPr id="8" name="组合 12"/>
          <p:cNvGrpSpPr>
            <a:grpSpLocks/>
          </p:cNvGrpSpPr>
          <p:nvPr userDrawn="1"/>
        </p:nvGrpSpPr>
        <p:grpSpPr bwMode="auto">
          <a:xfrm>
            <a:off x="5715000" y="6553200"/>
            <a:ext cx="1165225" cy="273050"/>
            <a:chOff x="5714998" y="6553200"/>
            <a:chExt cx="1165227" cy="273050"/>
          </a:xfrm>
        </p:grpSpPr>
        <p:sp>
          <p:nvSpPr>
            <p:cNvPr id="9"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日期占位符 63"/>
          <p:cNvSpPr>
            <a:spLocks noGrp="1"/>
          </p:cNvSpPr>
          <p:nvPr userDrawn="1">
            <p:ph type="dt" sz="half" idx="10"/>
          </p:nvPr>
        </p:nvSpPr>
        <p:spPr/>
        <p:txBody>
          <a:bodyPr/>
          <a:lstStyle>
            <a:lvl1pPr>
              <a:defRPr/>
            </a:lvl1pPr>
          </a:lstStyle>
          <a:p>
            <a:pPr>
              <a:defRPr/>
            </a:pPr>
            <a:endParaRPr lang="en-US" altLang="zh-CN"/>
          </a:p>
        </p:txBody>
      </p:sp>
      <p:sp>
        <p:nvSpPr>
          <p:cNvPr id="12" name="页脚占位符 64"/>
          <p:cNvSpPr>
            <a:spLocks noGrp="1"/>
          </p:cNvSpPr>
          <p:nvPr userDrawn="1">
            <p:ph type="ftr" sz="quarter" idx="11"/>
          </p:nvPr>
        </p:nvSpPr>
        <p:spPr/>
        <p:txBody>
          <a:bodyPr/>
          <a:lstStyle>
            <a:lvl1pPr>
              <a:defRPr/>
            </a:lvl1pPr>
          </a:lstStyle>
          <a:p>
            <a:pPr>
              <a:defRPr/>
            </a:pPr>
            <a:endParaRPr lang="en-US" altLang="zh-CN"/>
          </a:p>
        </p:txBody>
      </p:sp>
      <p:sp>
        <p:nvSpPr>
          <p:cNvPr id="13" name="灯片编号占位符 65"/>
          <p:cNvSpPr>
            <a:spLocks noGrp="1"/>
          </p:cNvSpPr>
          <p:nvPr userDrawn="1">
            <p:ph type="sldNum" sz="quarter" idx="12"/>
          </p:nvPr>
        </p:nvSpPr>
        <p:spPr/>
        <p:txBody>
          <a:bodyPr/>
          <a:lstStyle>
            <a:lvl1pPr>
              <a:defRPr/>
            </a:lvl1pPr>
          </a:lstStyle>
          <a:p>
            <a:pPr>
              <a:defRPr/>
            </a:pPr>
            <a:fld id="{E507C050-D86B-413F-AD01-89376E5FD890}" type="slidenum">
              <a:rPr lang="en-US" altLang="zh-CN"/>
              <a:pPr>
                <a:defRPr/>
              </a:pPr>
              <a:t>‹#›</a:t>
            </a:fld>
            <a:endParaRPr lang="en-US" altLang="zh-CN" dirty="0"/>
          </a:p>
        </p:txBody>
      </p:sp>
    </p:spTree>
    <p:extLst>
      <p:ext uri="{BB962C8B-B14F-4D97-AF65-F5344CB8AC3E}">
        <p14:creationId xmlns:p14="http://schemas.microsoft.com/office/powerpoint/2010/main" val="61909919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34925" y="6524625"/>
            <a:ext cx="4797425" cy="304800"/>
            <a:chOff x="0" y="4122"/>
            <a:chExt cx="3022" cy="192"/>
          </a:xfrm>
        </p:grpSpPr>
        <p:grpSp>
          <p:nvGrpSpPr>
            <p:cNvPr id="6" name="Group 7"/>
            <p:cNvGrpSpPr>
              <a:grpSpLocks/>
            </p:cNvGrpSpPr>
            <p:nvPr/>
          </p:nvGrpSpPr>
          <p:grpSpPr bwMode="auto">
            <a:xfrm flipH="1">
              <a:off x="0" y="4122"/>
              <a:ext cx="3022" cy="190"/>
              <a:chOff x="2644" y="4130"/>
              <a:chExt cx="3116" cy="190"/>
            </a:xfrm>
          </p:grpSpPr>
          <p:sp>
            <p:nvSpPr>
              <p:cNvPr id="8" name="Rectangle 8"/>
              <p:cNvSpPr>
                <a:spLocks noChangeArrowheads="1"/>
              </p:cNvSpPr>
              <p:nvPr/>
            </p:nvSpPr>
            <p:spPr bwMode="auto">
              <a:xfrm>
                <a:off x="2836" y="4132"/>
                <a:ext cx="2924" cy="18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9" name="AutoShape 9"/>
              <p:cNvSpPr>
                <a:spLocks noChangeArrowheads="1"/>
              </p:cNvSpPr>
              <p:nvPr/>
            </p:nvSpPr>
            <p:spPr bwMode="auto">
              <a:xfrm flipH="1">
                <a:off x="2644" y="4130"/>
                <a:ext cx="187" cy="190"/>
              </a:xfrm>
              <a:prstGeom prst="rtTriangle">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grpSp>
        <p:sp>
          <p:nvSpPr>
            <p:cNvPr id="7" name="Text Box 10"/>
            <p:cNvSpPr txBox="1">
              <a:spLocks noChangeArrowheads="1"/>
            </p:cNvSpPr>
            <p:nvPr/>
          </p:nvSpPr>
          <p:spPr bwMode="auto">
            <a:xfrm>
              <a:off x="168" y="4122"/>
              <a:ext cx="25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defRPr/>
              </a:pPr>
              <a:r>
                <a:rPr lang="zh-CN" altLang="en-US" sz="1400" b="1" dirty="0" smtClean="0">
                  <a:solidFill>
                    <a:schemeClr val="bg1"/>
                  </a:solidFill>
                  <a:latin typeface="Times New Roman" pitchFamily="18" charset="0"/>
                </a:rPr>
                <a:t>西安电子科技大学  </a:t>
              </a:r>
              <a:r>
                <a:rPr lang="en-US" altLang="zh-CN" sz="1400" b="1" dirty="0" err="1" smtClean="0">
                  <a:solidFill>
                    <a:schemeClr val="bg1"/>
                  </a:solidFill>
                  <a:latin typeface="Times New Roman" pitchFamily="18" charset="0"/>
                </a:rPr>
                <a:t>Xidian</a:t>
              </a:r>
              <a:r>
                <a:rPr lang="en-US" altLang="zh-CN" sz="1400" b="1" dirty="0" smtClean="0">
                  <a:solidFill>
                    <a:schemeClr val="bg1"/>
                  </a:solidFill>
                  <a:latin typeface="Times New Roman" pitchFamily="18" charset="0"/>
                </a:rPr>
                <a:t> University</a:t>
              </a:r>
            </a:p>
          </p:txBody>
        </p:sp>
      </p:grpSp>
      <p:sp>
        <p:nvSpPr>
          <p:cNvPr id="10" name="灯片编号占位符 5"/>
          <p:cNvSpPr txBox="1">
            <a:spLocks/>
          </p:cNvSpPr>
          <p:nvPr userDrawn="1"/>
        </p:nvSpPr>
        <p:spPr>
          <a:xfrm>
            <a:off x="7551738" y="6524625"/>
            <a:ext cx="1557337" cy="301625"/>
          </a:xfrm>
          <a:prstGeom prst="rect">
            <a:avLst/>
          </a:prstGeom>
          <a:solidFill>
            <a:srgbClr val="FF0000"/>
          </a:solidFill>
        </p:spPr>
        <p:txBody>
          <a:bodyPr anchor="ctr"/>
          <a:lstStyle>
            <a:defPPr>
              <a:defRPr lang="zh-CN"/>
            </a:defPPr>
            <a:lvl1pPr algn="r" rtl="0" fontAlgn="base">
              <a:spcBef>
                <a:spcPct val="0"/>
              </a:spcBef>
              <a:spcAft>
                <a:spcPct val="0"/>
              </a:spcAft>
              <a:defRPr kumimoji="1" sz="1400" b="1" kern="1200">
                <a:solidFill>
                  <a:schemeClr val="bg1"/>
                </a:solidFill>
                <a:latin typeface="+mn-ea"/>
                <a:ea typeface="+mn-ea"/>
                <a:cs typeface="+mn-cs"/>
              </a:defRPr>
            </a:lvl1pPr>
            <a:lvl2pPr marL="4572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2pPr>
            <a:lvl3pPr marL="9144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3pPr>
            <a:lvl4pPr marL="13716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4pPr>
            <a:lvl5pPr marL="1828800" algn="ctr" rtl="0" fontAlgn="base">
              <a:spcBef>
                <a:spcPct val="0"/>
              </a:spcBef>
              <a:spcAft>
                <a:spcPct val="0"/>
              </a:spcAft>
              <a:defRPr kumimoji="1" sz="2400" kern="1200">
                <a:solidFill>
                  <a:schemeClr val="tx2"/>
                </a:solidFill>
                <a:latin typeface="宋体" pitchFamily="2" charset="-122"/>
                <a:ea typeface="楷体_GB2312" pitchFamily="49" charset="-122"/>
                <a:cs typeface="+mn-cs"/>
              </a:defRPr>
            </a:lvl5pPr>
            <a:lvl6pPr marL="2286000" algn="l" defTabSz="914400" rtl="0" eaLnBrk="1" latinLnBrk="0" hangingPunct="1">
              <a:defRPr kumimoji="1" sz="2400" kern="1200">
                <a:solidFill>
                  <a:schemeClr val="tx2"/>
                </a:solidFill>
                <a:latin typeface="宋体" pitchFamily="2" charset="-122"/>
                <a:ea typeface="楷体_GB2312" pitchFamily="49" charset="-122"/>
                <a:cs typeface="+mn-cs"/>
              </a:defRPr>
            </a:lvl6pPr>
            <a:lvl7pPr marL="2743200" algn="l" defTabSz="914400" rtl="0" eaLnBrk="1" latinLnBrk="0" hangingPunct="1">
              <a:defRPr kumimoji="1" sz="2400" kern="1200">
                <a:solidFill>
                  <a:schemeClr val="tx2"/>
                </a:solidFill>
                <a:latin typeface="宋体" pitchFamily="2" charset="-122"/>
                <a:ea typeface="楷体_GB2312" pitchFamily="49" charset="-122"/>
                <a:cs typeface="+mn-cs"/>
              </a:defRPr>
            </a:lvl7pPr>
            <a:lvl8pPr marL="3200400" algn="l" defTabSz="914400" rtl="0" eaLnBrk="1" latinLnBrk="0" hangingPunct="1">
              <a:defRPr kumimoji="1" sz="2400" kern="1200">
                <a:solidFill>
                  <a:schemeClr val="tx2"/>
                </a:solidFill>
                <a:latin typeface="宋体" pitchFamily="2" charset="-122"/>
                <a:ea typeface="楷体_GB2312" pitchFamily="49" charset="-122"/>
                <a:cs typeface="+mn-cs"/>
              </a:defRPr>
            </a:lvl8pPr>
            <a:lvl9pPr marL="3657600" algn="l" defTabSz="914400" rtl="0" eaLnBrk="1" latinLnBrk="0" hangingPunct="1">
              <a:defRPr kumimoji="1" sz="2400" kern="1200">
                <a:solidFill>
                  <a:schemeClr val="tx2"/>
                </a:solidFill>
                <a:latin typeface="宋体" pitchFamily="2" charset="-122"/>
                <a:ea typeface="楷体_GB2312" pitchFamily="49" charset="-122"/>
                <a:cs typeface="+mn-cs"/>
              </a:defRPr>
            </a:lvl9pPr>
          </a:lstStyle>
          <a:p>
            <a:pPr>
              <a:defRPr/>
            </a:pPr>
            <a:r>
              <a:rPr lang="zh-CN" altLang="en-US" smtClean="0"/>
              <a:t>第</a:t>
            </a:r>
            <a:fld id="{8AEC4350-BA41-438D-B079-C5E2675A1AED}" type="slidenum">
              <a:rPr lang="en-US" altLang="zh-CN" smtClean="0"/>
              <a:pPr>
                <a:defRPr/>
              </a:pPr>
              <a:t>‹#›</a:t>
            </a:fld>
            <a:r>
              <a:rPr lang="zh-CN" altLang="en-US" smtClean="0"/>
              <a:t>页</a:t>
            </a:r>
            <a:endParaRPr lang="en-US" altLang="zh-CN" dirty="0"/>
          </a:p>
        </p:txBody>
      </p:sp>
      <p:grpSp>
        <p:nvGrpSpPr>
          <p:cNvPr id="11" name="组合 12"/>
          <p:cNvGrpSpPr>
            <a:grpSpLocks/>
          </p:cNvGrpSpPr>
          <p:nvPr userDrawn="1"/>
        </p:nvGrpSpPr>
        <p:grpSpPr bwMode="auto">
          <a:xfrm>
            <a:off x="5715000" y="6553200"/>
            <a:ext cx="1165225" cy="273050"/>
            <a:chOff x="5714998" y="6553200"/>
            <a:chExt cx="1165227" cy="273050"/>
          </a:xfrm>
        </p:grpSpPr>
        <p:sp>
          <p:nvSpPr>
            <p:cNvPr id="12" name="AutoShape 15">
              <a:hlinkClick r:id="" action="ppaction://hlinkshowjump?jump=nextslide" highlightClick="1"/>
            </p:cNvPr>
            <p:cNvSpPr>
              <a:spLocks noChangeArrowheads="1"/>
            </p:cNvSpPr>
            <p:nvPr userDrawn="1"/>
          </p:nvSpPr>
          <p:spPr bwMode="auto">
            <a:xfrm>
              <a:off x="6400800" y="6553200"/>
              <a:ext cx="4794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6">
              <a:hlinkClick r:id="" action="ppaction://hlinkshowjump?jump=previousslide" highlightClick="1"/>
            </p:cNvPr>
            <p:cNvSpPr>
              <a:spLocks noChangeArrowheads="1"/>
            </p:cNvSpPr>
            <p:nvPr userDrawn="1"/>
          </p:nvSpPr>
          <p:spPr bwMode="auto">
            <a:xfrm rot="10800000">
              <a:off x="5714998" y="6553200"/>
              <a:ext cx="403225" cy="2730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pPr>
              <a:defRPr/>
            </a:pPr>
            <a:fld id="{6916DFD5-D696-4D84-A1D0-C14B3CBC0F46}" type="slidenum">
              <a:rPr lang="en-US" altLang="zh-CN"/>
              <a:pPr>
                <a:defRPr/>
              </a:pPr>
              <a:t>‹#›</a:t>
            </a:fld>
            <a:endParaRPr lang="en-US" altLang="zh-CN"/>
          </a:p>
        </p:txBody>
      </p:sp>
    </p:spTree>
    <p:extLst>
      <p:ext uri="{BB962C8B-B14F-4D97-AF65-F5344CB8AC3E}">
        <p14:creationId xmlns:p14="http://schemas.microsoft.com/office/powerpoint/2010/main" val="316201569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16C727C-063D-4F72-B5C3-C39C0F6AB8B6}" type="slidenum">
              <a:rPr lang="en-US" altLang="zh-CN"/>
              <a:pPr>
                <a:defRPr/>
              </a:pPr>
              <a:t>‹#›</a:t>
            </a:fld>
            <a:endParaRPr lang="en-US" altLang="zh-CN"/>
          </a:p>
        </p:txBody>
      </p:sp>
    </p:spTree>
    <p:extLst>
      <p:ext uri="{BB962C8B-B14F-4D97-AF65-F5344CB8AC3E}">
        <p14:creationId xmlns:p14="http://schemas.microsoft.com/office/powerpoint/2010/main" val="318205574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72C1446-252A-4C2C-AC91-711D7372EE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64" r:id="rId9"/>
    <p:sldLayoutId id="2147483765" r:id="rId10"/>
    <p:sldLayoutId id="2147483766" r:id="rId11"/>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audio" Target="../media/audio2.wav"/></Relationships>
</file>

<file path=ppt/slides/_rels/slide10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0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74.xml"/><Relationship Id="rId1" Type="http://schemas.openxmlformats.org/officeDocument/2006/relationships/slideLayout" Target="../slideLayouts/slideLayout7.xml"/><Relationship Id="rId5" Type="http://schemas.openxmlformats.org/officeDocument/2006/relationships/image" Target="../media/image32.gif"/><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36.gif"/><Relationship Id="rId4" Type="http://schemas.openxmlformats.org/officeDocument/2006/relationships/image" Target="../media/image35.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5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png"/></Relationships>
</file>

<file path=ppt/slides/_rels/slide11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9.bin"/><Relationship Id="rId18" Type="http://schemas.openxmlformats.org/officeDocument/2006/relationships/image" Target="../media/image43.wmf"/><Relationship Id="rId3" Type="http://schemas.openxmlformats.org/officeDocument/2006/relationships/audio" Target="../media/audio2.wav"/><Relationship Id="rId7" Type="http://schemas.openxmlformats.org/officeDocument/2006/relationships/oleObject" Target="../embeddings/oleObject6.bin"/><Relationship Id="rId12" Type="http://schemas.openxmlformats.org/officeDocument/2006/relationships/image" Target="../media/image40.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39.wmf"/><Relationship Id="rId19" Type="http://schemas.openxmlformats.org/officeDocument/2006/relationships/oleObject" Target="../embeddings/oleObject12.bin"/><Relationship Id="rId4" Type="http://schemas.openxmlformats.org/officeDocument/2006/relationships/image" Target="../media/image2.png"/><Relationship Id="rId9" Type="http://schemas.openxmlformats.org/officeDocument/2006/relationships/oleObject" Target="../embeddings/oleObject7.bin"/><Relationship Id="rId14" Type="http://schemas.openxmlformats.org/officeDocument/2006/relationships/image" Target="../media/image41.wmf"/></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49.wmf"/><Relationship Id="rId18" Type="http://schemas.openxmlformats.org/officeDocument/2006/relationships/oleObject" Target="../embeddings/oleObject20.bin"/><Relationship Id="rId3" Type="http://schemas.openxmlformats.org/officeDocument/2006/relationships/notesSlide" Target="../notesSlides/notesSlide33.xml"/><Relationship Id="rId21" Type="http://schemas.openxmlformats.org/officeDocument/2006/relationships/image" Target="../media/image53.wmf"/><Relationship Id="rId7" Type="http://schemas.openxmlformats.org/officeDocument/2006/relationships/image" Target="../media/image46.wmf"/><Relationship Id="rId12" Type="http://schemas.openxmlformats.org/officeDocument/2006/relationships/oleObject" Target="../embeddings/oleObject17.bin"/><Relationship Id="rId17" Type="http://schemas.openxmlformats.org/officeDocument/2006/relationships/image" Target="../media/image51.wmf"/><Relationship Id="rId25" Type="http://schemas.openxmlformats.org/officeDocument/2006/relationships/image" Target="../media/image55.wmf"/><Relationship Id="rId2" Type="http://schemas.openxmlformats.org/officeDocument/2006/relationships/slideLayout" Target="../slideLayouts/slideLayout7.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48.wmf"/><Relationship Id="rId24" Type="http://schemas.openxmlformats.org/officeDocument/2006/relationships/oleObject" Target="../embeddings/oleObject23.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54.wmf"/><Relationship Id="rId10" Type="http://schemas.openxmlformats.org/officeDocument/2006/relationships/oleObject" Target="../embeddings/oleObject16.bin"/><Relationship Id="rId19" Type="http://schemas.openxmlformats.org/officeDocument/2006/relationships/image" Target="../media/image52.wmf"/><Relationship Id="rId4" Type="http://schemas.openxmlformats.org/officeDocument/2006/relationships/oleObject" Target="../embeddings/oleObject13.bin"/><Relationship Id="rId9" Type="http://schemas.openxmlformats.org/officeDocument/2006/relationships/image" Target="../media/image47.w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6.wmf"/></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 Id="rId4" Type="http://schemas.openxmlformats.org/officeDocument/2006/relationships/slide" Target="slide13.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57.wmf"/></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7.xml"/><Relationship Id="rId4" Type="http://schemas.openxmlformats.org/officeDocument/2006/relationships/slide" Target="slide31.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1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1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1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34.xml"/><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37.xml"/><Relationship Id="rId4" Type="http://schemas.openxmlformats.org/officeDocument/2006/relationships/slide" Target="slide47.xml"/></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slide" Target="slide17.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38.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audio" Target="../media/audio3.wav"/><Relationship Id="rId7" Type="http://schemas.openxmlformats.org/officeDocument/2006/relationships/slide" Target="slide5.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72.xml"/><Relationship Id="rId5" Type="http://schemas.openxmlformats.org/officeDocument/2006/relationships/slide" Target="slide55.xml"/><Relationship Id="rId4" Type="http://schemas.openxmlformats.org/officeDocument/2006/relationships/audio" Target="../media/audio1.wav"/><Relationship Id="rId9" Type="http://schemas.openxmlformats.org/officeDocument/2006/relationships/slide" Target="slide93.xml"/></Relationships>
</file>

<file path=ppt/slides/_rels/slide5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audio" Target="../media/audio2.wav"/></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audio" Target="../media/audio2.wav"/></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png"/><Relationship Id="rId4" Type="http://schemas.openxmlformats.org/officeDocument/2006/relationships/audio" Target="../media/audio2.wav"/></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slide" Target="slide17.xml"/><Relationship Id="rId4" Type="http://schemas.openxmlformats.org/officeDocument/2006/relationships/slide" Target="slide11.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25.wmf"/><Relationship Id="rId4" Type="http://schemas.openxmlformats.org/officeDocument/2006/relationships/oleObject" Target="../embeddings/oleObject4.bin"/></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6.gif"/><Relationship Id="rId5" Type="http://schemas.openxmlformats.org/officeDocument/2006/relationships/image" Target="../media/image2.png"/><Relationship Id="rId4" Type="http://schemas.openxmlformats.org/officeDocument/2006/relationships/audio" Target="../media/audio2.wav"/></Relationships>
</file>

<file path=ppt/slides/_rels/slide9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audio" Target="../media/audio2.wav"/></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457200" y="1682750"/>
            <a:ext cx="8153400" cy="1295400"/>
          </a:xfrm>
        </p:spPr>
        <p:txBody>
          <a:bodyPr rtlCol="0">
            <a:normAutofit/>
          </a:bodyPr>
          <a:lstStyle/>
          <a:p>
            <a:pPr eaLnBrk="1" fontAlgn="auto" hangingPunct="1">
              <a:spcAft>
                <a:spcPts val="0"/>
              </a:spcAft>
              <a:defRPr/>
            </a:pPr>
            <a:r>
              <a:rPr lang="zh-CN" altLang="en-US" b="1" dirty="0" smtClean="0">
                <a:effectLst>
                  <a:outerShdw blurRad="38100" dist="38100" dir="2700000" algn="tl">
                    <a:srgbClr val="000000">
                      <a:alpha val="43137"/>
                    </a:srgbClr>
                  </a:outerShdw>
                </a:effectLst>
                <a:latin typeface="黑体" pitchFamily="2" charset="-122"/>
                <a:ea typeface="黑体" pitchFamily="2" charset="-122"/>
              </a:rPr>
              <a:t>第2章 </a:t>
            </a:r>
            <a:r>
              <a:rPr lang="en-US" altLang="zh-CN" b="1" dirty="0" smtClean="0">
                <a:effectLst>
                  <a:outerShdw blurRad="38100" dist="38100" dir="2700000" algn="tl">
                    <a:srgbClr val="000000">
                      <a:alpha val="43137"/>
                    </a:srgbClr>
                  </a:outerShdw>
                </a:effectLst>
                <a:latin typeface="黑体" pitchFamily="2" charset="-122"/>
                <a:ea typeface="黑体" pitchFamily="2" charset="-122"/>
              </a:rPr>
              <a:t>C</a:t>
            </a:r>
            <a:r>
              <a:rPr lang="zh-CN" altLang="en-US" b="1" dirty="0" smtClean="0">
                <a:effectLst>
                  <a:outerShdw blurRad="38100" dist="38100" dir="2700000" algn="tl">
                    <a:srgbClr val="000000">
                      <a:alpha val="43137"/>
                    </a:srgbClr>
                  </a:outerShdw>
                </a:effectLst>
                <a:latin typeface="黑体" pitchFamily="2" charset="-122"/>
                <a:ea typeface="黑体" pitchFamily="2" charset="-122"/>
              </a:rPr>
              <a:t>的基本数据类型及运算</a:t>
            </a:r>
            <a:endParaRPr lang="zh-CN" altLang="en-US" b="1" i="1" dirty="0" smtClean="0">
              <a:effectLst>
                <a:outerShdw blurRad="38100" dist="38100" dir="2700000" algn="tl">
                  <a:srgbClr val="000000">
                    <a:alpha val="43137"/>
                  </a:srgbClr>
                </a:outerShdw>
              </a:effectLst>
              <a:latin typeface="Times New Roman" pitchFamily="18" charset="0"/>
              <a:ea typeface="黑体" pitchFamily="2" charset="-122"/>
            </a:endParaRPr>
          </a:p>
        </p:txBody>
      </p:sp>
      <p:sp>
        <p:nvSpPr>
          <p:cNvPr id="346115" name="Rectangle 3"/>
          <p:cNvSpPr>
            <a:spLocks noGrp="1" noChangeArrowheads="1"/>
          </p:cNvSpPr>
          <p:nvPr>
            <p:ph type="subTitle" idx="1"/>
          </p:nvPr>
        </p:nvSpPr>
        <p:spPr>
          <a:xfrm>
            <a:off x="2895600" y="3581400"/>
            <a:ext cx="5867400" cy="762000"/>
          </a:xfrm>
        </p:spPr>
        <p:txBody>
          <a:bodyPr rtlCol="0">
            <a:normAutofit/>
          </a:bodyPr>
          <a:lstStyle/>
          <a:p>
            <a:pPr eaLnBrk="1" fontAlgn="auto" hangingPunct="1">
              <a:spcAft>
                <a:spcPts val="0"/>
              </a:spcAft>
              <a:buFont typeface="Arial" pitchFamily="34" charset="0"/>
              <a:buNone/>
              <a:defRPr/>
            </a:pPr>
            <a:r>
              <a:rPr lang="zh-CN" altLang="en-US" smtClean="0">
                <a:latin typeface="华文行楷" pitchFamily="2" charset="-122"/>
                <a:ea typeface="华文行楷" pitchFamily="2" charset="-122"/>
              </a:rPr>
              <a:t>         西安电子科技大学</a:t>
            </a:r>
          </a:p>
        </p:txBody>
      </p:sp>
      <p:sp>
        <p:nvSpPr>
          <p:cNvPr id="346118" name="Rectangle 6"/>
          <p:cNvSpPr>
            <a:spLocks noChangeArrowheads="1"/>
          </p:cNvSpPr>
          <p:nvPr/>
        </p:nvSpPr>
        <p:spPr bwMode="auto">
          <a:xfrm>
            <a:off x="1295400" y="692150"/>
            <a:ext cx="44481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0" lang="en-US" altLang="zh-CN" sz="4800" i="1" dirty="0">
                <a:solidFill>
                  <a:srgbClr val="FF0000"/>
                </a:solidFill>
                <a:effectLst>
                  <a:outerShdw blurRad="38100" dist="38100" dir="2700000" algn="tl">
                    <a:srgbClr val="C0C0C0"/>
                  </a:outerShdw>
                </a:effectLst>
              </a:rPr>
              <a:t>C</a:t>
            </a:r>
            <a:r>
              <a:rPr kumimoji="0" lang="en-US" altLang="zh-CN" sz="4800" dirty="0">
                <a:solidFill>
                  <a:srgbClr val="FF0000"/>
                </a:solidFill>
                <a:effectLst>
                  <a:outerShdw blurRad="38100" dist="38100" dir="2700000" algn="tl">
                    <a:srgbClr val="C0C0C0"/>
                  </a:outerShdw>
                </a:effectLst>
                <a:latin typeface="华文行楷" pitchFamily="2" charset="-122"/>
                <a:ea typeface="华文行楷" pitchFamily="2" charset="-122"/>
              </a:rPr>
              <a:t>  </a:t>
            </a:r>
            <a:r>
              <a:rPr kumimoji="0" lang="zh-CN" altLang="en-US" sz="4800" dirty="0">
                <a:solidFill>
                  <a:srgbClr val="FF0000"/>
                </a:solidFill>
                <a:effectLst>
                  <a:outerShdw blurRad="38100" dist="38100" dir="2700000" algn="tl">
                    <a:srgbClr val="C0C0C0"/>
                  </a:outerShdw>
                </a:effectLst>
                <a:latin typeface="华文行楷" pitchFamily="2" charset="-122"/>
                <a:ea typeface="华文行楷" pitchFamily="2" charset="-122"/>
              </a:rPr>
              <a:t>语言程序设计</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3" name="AutoShape 25"/>
          <p:cNvSpPr>
            <a:spLocks noChangeArrowheads="1"/>
          </p:cNvSpPr>
          <p:nvPr/>
        </p:nvSpPr>
        <p:spPr bwMode="auto">
          <a:xfrm>
            <a:off x="685800" y="1524000"/>
            <a:ext cx="8458200" cy="3886200"/>
          </a:xfrm>
          <a:prstGeom prst="flowChartMultidocumen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zh-CN" altLang="en-US"/>
          </a:p>
        </p:txBody>
      </p:sp>
      <p:sp>
        <p:nvSpPr>
          <p:cNvPr id="19459" name="Text Box 2"/>
          <p:cNvSpPr txBox="1">
            <a:spLocks noChangeArrowheads="1"/>
          </p:cNvSpPr>
          <p:nvPr/>
        </p:nvSpPr>
        <p:spPr bwMode="auto">
          <a:xfrm>
            <a:off x="990600" y="2133600"/>
            <a:ext cx="7086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dirty="0">
                <a:solidFill>
                  <a:srgbClr val="0000FF"/>
                </a:solidFill>
                <a:latin typeface="楷体_GB2312" pitchFamily="49" charset="-122"/>
              </a:rPr>
              <a:t>字符型   </a:t>
            </a:r>
            <a:r>
              <a:rPr lang="en-US" altLang="zh-CN" b="1" dirty="0">
                <a:solidFill>
                  <a:srgbClr val="0000FF"/>
                </a:solidFill>
                <a:latin typeface="楷体_GB2312" pitchFamily="49" charset="-122"/>
              </a:rPr>
              <a:t>char    </a:t>
            </a:r>
            <a:r>
              <a:rPr lang="zh-CN" altLang="en-US" dirty="0">
                <a:solidFill>
                  <a:srgbClr val="0000FF"/>
                </a:solidFill>
                <a:latin typeface="楷体_GB2312" pitchFamily="49" charset="-122"/>
              </a:rPr>
              <a:t>取值为 －</a:t>
            </a:r>
            <a:r>
              <a:rPr lang="en-US" altLang="zh-CN" dirty="0">
                <a:solidFill>
                  <a:srgbClr val="0000FF"/>
                </a:solidFill>
                <a:latin typeface="楷体_GB2312" pitchFamily="49" charset="-122"/>
              </a:rPr>
              <a:t>128</a:t>
            </a:r>
            <a:r>
              <a:rPr lang="zh-CN" altLang="en-US" dirty="0">
                <a:solidFill>
                  <a:srgbClr val="0000FF"/>
                </a:solidFill>
                <a:latin typeface="楷体_GB2312" pitchFamily="49" charset="-122"/>
              </a:rPr>
              <a:t>～</a:t>
            </a:r>
            <a:r>
              <a:rPr lang="en-US" altLang="zh-CN" dirty="0">
                <a:solidFill>
                  <a:srgbClr val="0000FF"/>
                </a:solidFill>
                <a:latin typeface="楷体_GB2312" pitchFamily="49" charset="-122"/>
              </a:rPr>
              <a:t>127</a:t>
            </a:r>
          </a:p>
          <a:p>
            <a:pPr algn="l" eaLnBrk="1" hangingPunct="1">
              <a:spcBef>
                <a:spcPct val="50000"/>
              </a:spcBef>
              <a:buFont typeface="Monotype Sorts" pitchFamily="2" charset="2"/>
              <a:buChar char="*"/>
            </a:pPr>
            <a:r>
              <a:rPr lang="zh-CN" altLang="en-US" b="1" dirty="0">
                <a:solidFill>
                  <a:srgbClr val="0000FF"/>
                </a:solidFill>
                <a:latin typeface="楷体_GB2312" pitchFamily="49" charset="-122"/>
              </a:rPr>
              <a:t>整  型</a:t>
            </a:r>
            <a:r>
              <a:rPr lang="zh-CN" altLang="en-US" dirty="0">
                <a:solidFill>
                  <a:srgbClr val="0000FF"/>
                </a:solidFill>
                <a:latin typeface="楷体_GB2312" pitchFamily="49" charset="-122"/>
              </a:rPr>
              <a:t>   </a:t>
            </a:r>
            <a:r>
              <a:rPr lang="en-US" altLang="zh-CN" b="1" dirty="0" err="1">
                <a:solidFill>
                  <a:srgbClr val="0000FF"/>
                </a:solidFill>
                <a:latin typeface="楷体_GB2312" pitchFamily="49" charset="-122"/>
              </a:rPr>
              <a:t>int</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取值为 －</a:t>
            </a:r>
            <a:r>
              <a:rPr lang="en-US" altLang="zh-CN" dirty="0">
                <a:solidFill>
                  <a:srgbClr val="0000FF"/>
                </a:solidFill>
                <a:latin typeface="楷体_GB2312" pitchFamily="49" charset="-122"/>
              </a:rPr>
              <a:t>32768</a:t>
            </a:r>
            <a:r>
              <a:rPr lang="zh-CN" altLang="en-US" dirty="0">
                <a:solidFill>
                  <a:srgbClr val="0000FF"/>
                </a:solidFill>
                <a:latin typeface="楷体_GB2312" pitchFamily="49" charset="-122"/>
              </a:rPr>
              <a:t>～</a:t>
            </a:r>
            <a:r>
              <a:rPr lang="en-US" altLang="zh-CN" dirty="0">
                <a:solidFill>
                  <a:srgbClr val="0000FF"/>
                </a:solidFill>
                <a:latin typeface="楷体_GB2312" pitchFamily="49" charset="-122"/>
              </a:rPr>
              <a:t>32767</a:t>
            </a:r>
          </a:p>
          <a:p>
            <a:pPr algn="l" eaLnBrk="1" hangingPunct="1">
              <a:spcBef>
                <a:spcPct val="50000"/>
              </a:spcBef>
              <a:buFont typeface="Monotype Sorts" pitchFamily="2" charset="2"/>
              <a:buChar char="*"/>
            </a:pPr>
            <a:r>
              <a:rPr lang="zh-CN" altLang="en-US" b="1" dirty="0">
                <a:solidFill>
                  <a:srgbClr val="0000FF"/>
                </a:solidFill>
                <a:latin typeface="楷体_GB2312" pitchFamily="49" charset="-122"/>
              </a:rPr>
              <a:t>实  型</a:t>
            </a:r>
            <a:r>
              <a:rPr lang="zh-CN" altLang="en-US" dirty="0">
                <a:solidFill>
                  <a:srgbClr val="0000FF"/>
                </a:solidFill>
                <a:latin typeface="楷体_GB2312" pitchFamily="49" charset="-122"/>
              </a:rPr>
              <a:t>   </a:t>
            </a:r>
            <a:r>
              <a:rPr lang="en-US" altLang="zh-CN" b="1" dirty="0">
                <a:solidFill>
                  <a:srgbClr val="0000FF"/>
                </a:solidFill>
                <a:latin typeface="楷体_GB2312" pitchFamily="49" charset="-122"/>
              </a:rPr>
              <a:t>float</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取值为  </a:t>
            </a:r>
            <a:r>
              <a:rPr lang="en-US" altLang="zh-CN" dirty="0">
                <a:solidFill>
                  <a:srgbClr val="0000FF"/>
                </a:solidFill>
                <a:latin typeface="楷体_GB2312" pitchFamily="49" charset="-122"/>
              </a:rPr>
              <a:t>3.4e-38</a:t>
            </a:r>
            <a:r>
              <a:rPr lang="zh-CN" altLang="en-US" dirty="0">
                <a:solidFill>
                  <a:srgbClr val="0000FF"/>
                </a:solidFill>
                <a:latin typeface="楷体_GB2312" pitchFamily="49" charset="-122"/>
              </a:rPr>
              <a:t>～</a:t>
            </a:r>
            <a:r>
              <a:rPr lang="en-US" altLang="zh-CN" dirty="0">
                <a:solidFill>
                  <a:srgbClr val="0000FF"/>
                </a:solidFill>
                <a:latin typeface="楷体_GB2312" pitchFamily="49" charset="-122"/>
              </a:rPr>
              <a:t>3.4e+38</a:t>
            </a:r>
          </a:p>
          <a:p>
            <a:pPr algn="l" eaLnBrk="1" hangingPunct="1">
              <a:spcBef>
                <a:spcPct val="50000"/>
              </a:spcBef>
              <a:buFont typeface="Monotype Sorts" pitchFamily="2" charset="2"/>
              <a:buNone/>
            </a:pPr>
            <a:r>
              <a:rPr lang="en-US" altLang="zh-CN" dirty="0">
                <a:solidFill>
                  <a:srgbClr val="0000FF"/>
                </a:solidFill>
                <a:latin typeface="楷体_GB2312" pitchFamily="49" charset="-122"/>
              </a:rPr>
              <a:t>           </a:t>
            </a:r>
            <a:r>
              <a:rPr lang="en-US" altLang="zh-CN" b="1" dirty="0">
                <a:solidFill>
                  <a:srgbClr val="0000FF"/>
                </a:solidFill>
                <a:latin typeface="楷体_GB2312" pitchFamily="49" charset="-122"/>
              </a:rPr>
              <a:t>double</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取值为 </a:t>
            </a:r>
            <a:r>
              <a:rPr lang="en-US" altLang="zh-CN" dirty="0">
                <a:solidFill>
                  <a:srgbClr val="0000FF"/>
                </a:solidFill>
                <a:latin typeface="楷体_GB2312" pitchFamily="49" charset="-122"/>
              </a:rPr>
              <a:t>1.7e-308</a:t>
            </a:r>
            <a:r>
              <a:rPr lang="zh-CN" altLang="en-US" dirty="0">
                <a:solidFill>
                  <a:srgbClr val="0000FF"/>
                </a:solidFill>
                <a:latin typeface="楷体_GB2312" pitchFamily="49" charset="-122"/>
              </a:rPr>
              <a:t>～</a:t>
            </a:r>
            <a:r>
              <a:rPr lang="en-US" altLang="zh-CN" dirty="0">
                <a:solidFill>
                  <a:srgbClr val="0000FF"/>
                </a:solidFill>
                <a:latin typeface="楷体_GB2312" pitchFamily="49" charset="-122"/>
              </a:rPr>
              <a:t>1.7e+308</a:t>
            </a:r>
          </a:p>
          <a:p>
            <a:pPr algn="l" eaLnBrk="1" hangingPunct="1">
              <a:spcBef>
                <a:spcPct val="50000"/>
              </a:spcBef>
              <a:buFont typeface="Monotype Sorts" pitchFamily="2" charset="2"/>
              <a:buChar char="*"/>
            </a:pPr>
            <a:r>
              <a:rPr lang="zh-CN" altLang="en-US" b="1" dirty="0">
                <a:solidFill>
                  <a:srgbClr val="0000FF"/>
                </a:solidFill>
                <a:latin typeface="楷体_GB2312" pitchFamily="49" charset="-122"/>
              </a:rPr>
              <a:t>无值型</a:t>
            </a:r>
            <a:r>
              <a:rPr lang="zh-CN" altLang="en-US" dirty="0">
                <a:solidFill>
                  <a:srgbClr val="0000FF"/>
                </a:solidFill>
                <a:latin typeface="楷体_GB2312" pitchFamily="49" charset="-122"/>
              </a:rPr>
              <a:t>  </a:t>
            </a:r>
            <a:r>
              <a:rPr lang="zh-CN" altLang="en-US" b="1" dirty="0">
                <a:solidFill>
                  <a:srgbClr val="0000FF"/>
                </a:solidFill>
                <a:latin typeface="楷体_GB2312" pitchFamily="49" charset="-122"/>
              </a:rPr>
              <a:t> </a:t>
            </a:r>
            <a:r>
              <a:rPr lang="en-US" altLang="zh-CN" b="1" dirty="0">
                <a:solidFill>
                  <a:srgbClr val="0000FF"/>
                </a:solidFill>
                <a:latin typeface="楷体_GB2312" pitchFamily="49" charset="-122"/>
              </a:rPr>
              <a:t>void </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取值为  </a:t>
            </a:r>
            <a:r>
              <a:rPr lang="en-US" altLang="zh-CN" dirty="0">
                <a:solidFill>
                  <a:srgbClr val="0000FF"/>
                </a:solidFill>
                <a:latin typeface="Times New Roman" pitchFamily="18" charset="0"/>
              </a:rPr>
              <a:t>valueless</a:t>
            </a:r>
          </a:p>
        </p:txBody>
      </p:sp>
      <p:grpSp>
        <p:nvGrpSpPr>
          <p:cNvPr id="19460" name="Group 16"/>
          <p:cNvGrpSpPr>
            <a:grpSpLocks/>
          </p:cNvGrpSpPr>
          <p:nvPr/>
        </p:nvGrpSpPr>
        <p:grpSpPr bwMode="auto">
          <a:xfrm>
            <a:off x="6858000" y="5029200"/>
            <a:ext cx="1871663" cy="1441450"/>
            <a:chOff x="3833" y="2976"/>
            <a:chExt cx="1179" cy="908"/>
          </a:xfrm>
        </p:grpSpPr>
        <p:sp>
          <p:nvSpPr>
            <p:cNvPr id="19466" name="AutoShape 17"/>
            <p:cNvSpPr>
              <a:spLocks noChangeArrowheads="1"/>
            </p:cNvSpPr>
            <p:nvPr/>
          </p:nvSpPr>
          <p:spPr bwMode="auto">
            <a:xfrm rot="-8279616">
              <a:off x="4557" y="3077"/>
              <a:ext cx="288" cy="452"/>
            </a:xfrm>
            <a:prstGeom prst="moon">
              <a:avLst>
                <a:gd name="adj" fmla="val 41352"/>
              </a:avLst>
            </a:prstGeom>
            <a:gradFill rotWithShape="1">
              <a:gsLst>
                <a:gs pos="0">
                  <a:srgbClr val="FF0000"/>
                </a:gs>
                <a:gs pos="100000">
                  <a:schemeClr val="tx2"/>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67" name="Line 18"/>
            <p:cNvSpPr>
              <a:spLocks noChangeShapeType="1"/>
            </p:cNvSpPr>
            <p:nvPr/>
          </p:nvSpPr>
          <p:spPr bwMode="auto">
            <a:xfrm>
              <a:off x="3833" y="3521"/>
              <a:ext cx="1179" cy="0"/>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8" name="Line 19"/>
            <p:cNvSpPr>
              <a:spLocks noChangeShapeType="1"/>
            </p:cNvSpPr>
            <p:nvPr/>
          </p:nvSpPr>
          <p:spPr bwMode="auto">
            <a:xfrm>
              <a:off x="4876" y="2976"/>
              <a:ext cx="0" cy="908"/>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61" name="Group 20"/>
          <p:cNvGrpSpPr>
            <a:grpSpLocks/>
          </p:cNvGrpSpPr>
          <p:nvPr/>
        </p:nvGrpSpPr>
        <p:grpSpPr bwMode="auto">
          <a:xfrm>
            <a:off x="457200" y="1295400"/>
            <a:ext cx="1728788" cy="1728788"/>
            <a:chOff x="385" y="391"/>
            <a:chExt cx="1089" cy="1089"/>
          </a:xfrm>
        </p:grpSpPr>
        <p:sp>
          <p:nvSpPr>
            <p:cNvPr id="19463" name="Line 21"/>
            <p:cNvSpPr>
              <a:spLocks noChangeShapeType="1"/>
            </p:cNvSpPr>
            <p:nvPr/>
          </p:nvSpPr>
          <p:spPr bwMode="auto">
            <a:xfrm>
              <a:off x="385" y="527"/>
              <a:ext cx="1089" cy="0"/>
            </a:xfrm>
            <a:prstGeom prst="line">
              <a:avLst/>
            </a:prstGeom>
            <a:noFill/>
            <a:ln w="31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4" name="Line 22"/>
            <p:cNvSpPr>
              <a:spLocks noChangeShapeType="1"/>
            </p:cNvSpPr>
            <p:nvPr/>
          </p:nvSpPr>
          <p:spPr bwMode="auto">
            <a:xfrm>
              <a:off x="476" y="391"/>
              <a:ext cx="0" cy="1089"/>
            </a:xfrm>
            <a:prstGeom prst="line">
              <a:avLst/>
            </a:prstGeom>
            <a:noFill/>
            <a:ln w="31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8871" name="AutoShape 23"/>
            <p:cNvSpPr>
              <a:spLocks noChangeArrowheads="1"/>
            </p:cNvSpPr>
            <p:nvPr/>
          </p:nvSpPr>
          <p:spPr bwMode="auto">
            <a:xfrm rot="2361992">
              <a:off x="521" y="482"/>
              <a:ext cx="218" cy="420"/>
            </a:xfrm>
            <a:prstGeom prst="moon">
              <a:avLst>
                <a:gd name="adj" fmla="val 41352"/>
              </a:avLst>
            </a:prstGeom>
            <a:gradFill rotWithShape="1">
              <a:gsLst>
                <a:gs pos="0">
                  <a:schemeClr val="accent1"/>
                </a:gs>
                <a:gs pos="50000">
                  <a:srgbClr val="008000"/>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a:p>
          </p:txBody>
        </p:sp>
      </p:grpSp>
      <p:sp>
        <p:nvSpPr>
          <p:cNvPr id="78874" name="Text Box 26">
            <a:hlinkClick r:id="rId3" action="ppaction://hlinksldjump"/>
            <a:hlinkHover r:id="" action="ppaction://noaction">
              <a:snd r:embed="rId4" name="Thud3.WAV"/>
            </a:hlinkHover>
          </p:cNvPr>
          <p:cNvSpPr txBox="1">
            <a:spLocks noChangeArrowheads="1"/>
          </p:cNvSpPr>
          <p:nvPr/>
        </p:nvSpPr>
        <p:spPr bwMode="auto">
          <a:xfrm>
            <a:off x="1219200" y="609600"/>
            <a:ext cx="38100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基本数据类型</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5"/>
          <p:cNvSpPr>
            <a:spLocks noChangeArrowheads="1"/>
          </p:cNvSpPr>
          <p:nvPr/>
        </p:nvSpPr>
        <p:spPr bwMode="auto">
          <a:xfrm>
            <a:off x="323850" y="1341438"/>
            <a:ext cx="8351838" cy="4895850"/>
          </a:xfrm>
          <a:prstGeom prst="flowChartMultidocument">
            <a:avLst/>
          </a:prstGeom>
          <a:gradFill rotWithShape="0">
            <a:gsLst>
              <a:gs pos="0">
                <a:srgbClr val="FFFFFF"/>
              </a:gs>
              <a:gs pos="100000">
                <a:srgbClr val="99CC00"/>
              </a:gs>
            </a:gsLst>
            <a:lin ang="18900000" scaled="1"/>
          </a:gra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3" name="Rectangle 5"/>
          <p:cNvSpPr>
            <a:spLocks noChangeArrowheads="1"/>
          </p:cNvSpPr>
          <p:nvPr/>
        </p:nvSpPr>
        <p:spPr bwMode="auto">
          <a:xfrm>
            <a:off x="827088" y="4365625"/>
            <a:ext cx="72247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87350" indent="-387350" algn="l">
              <a:spcBef>
                <a:spcPct val="50000"/>
              </a:spcBef>
            </a:pPr>
            <a:r>
              <a:rPr lang="en-US" altLang="zh-CN" sz="2800">
                <a:solidFill>
                  <a:schemeClr val="tx1"/>
                </a:solidFill>
                <a:latin typeface="Times New Roman" pitchFamily="18" charset="0"/>
                <a:ea typeface="宋体" pitchFamily="2" charset="-122"/>
              </a:rPr>
              <a:t> </a:t>
            </a:r>
            <a:r>
              <a:rPr lang="zh-CN" altLang="en-US" b="1">
                <a:solidFill>
                  <a:srgbClr val="A50021"/>
                </a:solidFill>
                <a:latin typeface="楷体_GB2312" pitchFamily="49" charset="-122"/>
              </a:rPr>
              <a:t>整型数据赋给实型变量</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数值不变</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但按实数</a:t>
            </a:r>
          </a:p>
          <a:p>
            <a:pPr marL="387350" indent="-387350" algn="l">
              <a:spcBef>
                <a:spcPct val="50000"/>
              </a:spcBef>
            </a:pPr>
            <a:r>
              <a:rPr lang="zh-CN" altLang="en-US" b="1">
                <a:solidFill>
                  <a:srgbClr val="A50021"/>
                </a:solidFill>
                <a:latin typeface="楷体_GB2312" pitchFamily="49" charset="-122"/>
              </a:rPr>
              <a:t>形式存放</a:t>
            </a:r>
            <a:r>
              <a:rPr lang="en-US" altLang="zh-CN" b="1">
                <a:solidFill>
                  <a:srgbClr val="A50021"/>
                </a:solidFill>
                <a:latin typeface="楷体_GB2312" pitchFamily="49" charset="-122"/>
              </a:rPr>
              <a:t>.</a:t>
            </a:r>
            <a:r>
              <a:rPr lang="en-US" altLang="zh-CN">
                <a:solidFill>
                  <a:srgbClr val="A50021"/>
                </a:solidFill>
                <a:latin typeface="楷体_GB2312" pitchFamily="49" charset="-122"/>
              </a:rPr>
              <a:t> </a:t>
            </a:r>
          </a:p>
        </p:txBody>
      </p:sp>
      <p:sp>
        <p:nvSpPr>
          <p:cNvPr id="112644" name="Text Box 6"/>
          <p:cNvSpPr txBox="1">
            <a:spLocks noChangeArrowheads="1"/>
          </p:cNvSpPr>
          <p:nvPr/>
        </p:nvSpPr>
        <p:spPr bwMode="auto">
          <a:xfrm>
            <a:off x="827088" y="3141663"/>
            <a:ext cx="7286625"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7350" indent="-3873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chemeClr val="tx1"/>
                </a:solidFill>
                <a:latin typeface="Times New Roman" pitchFamily="18" charset="0"/>
                <a:ea typeface="宋体" pitchFamily="2" charset="-122"/>
              </a:rPr>
              <a:t> </a:t>
            </a:r>
            <a:r>
              <a:rPr lang="zh-CN" altLang="en-US" b="1">
                <a:solidFill>
                  <a:srgbClr val="A50021"/>
                </a:solidFill>
                <a:latin typeface="楷体_GB2312" pitchFamily="49" charset="-122"/>
              </a:rPr>
              <a:t>将实型数据</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无论单</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双精度</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赋给整型变量时</a:t>
            </a:r>
            <a:r>
              <a:rPr lang="en-US" altLang="zh-CN" b="1">
                <a:solidFill>
                  <a:srgbClr val="A50021"/>
                </a:solidFill>
                <a:latin typeface="楷体_GB2312" pitchFamily="49" charset="-122"/>
              </a:rPr>
              <a:t>,</a:t>
            </a:r>
          </a:p>
          <a:p>
            <a:pPr algn="l" eaLnBrk="1" hangingPunct="1">
              <a:lnSpc>
                <a:spcPct val="110000"/>
              </a:lnSpc>
              <a:spcBef>
                <a:spcPct val="50000"/>
              </a:spcBef>
            </a:pPr>
            <a:r>
              <a:rPr lang="zh-CN" altLang="en-US" b="1">
                <a:solidFill>
                  <a:srgbClr val="A50021"/>
                </a:solidFill>
                <a:latin typeface="楷体_GB2312" pitchFamily="49" charset="-122"/>
              </a:rPr>
              <a:t>　舍弃小数</a:t>
            </a:r>
            <a:r>
              <a:rPr lang="en-US" altLang="zh-CN" b="1">
                <a:solidFill>
                  <a:srgbClr val="A50021"/>
                </a:solidFill>
                <a:latin typeface="楷体_GB2312" pitchFamily="49" charset="-122"/>
              </a:rPr>
              <a:t>.</a:t>
            </a:r>
          </a:p>
        </p:txBody>
      </p:sp>
      <p:sp>
        <p:nvSpPr>
          <p:cNvPr id="112645" name="Rectangle 7"/>
          <p:cNvSpPr>
            <a:spLocks noChangeArrowheads="1"/>
          </p:cNvSpPr>
          <p:nvPr/>
        </p:nvSpPr>
        <p:spPr bwMode="auto">
          <a:xfrm>
            <a:off x="755650" y="2393950"/>
            <a:ext cx="62595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50000"/>
              </a:spcBef>
            </a:pPr>
            <a:r>
              <a:rPr lang="zh-CN" altLang="en-US" b="1">
                <a:solidFill>
                  <a:schemeClr val="tx1"/>
                </a:solidFill>
                <a:latin typeface="Times New Roman" pitchFamily="18" charset="0"/>
                <a:ea typeface="宋体" pitchFamily="2" charset="-122"/>
              </a:rPr>
              <a:t>赋值时</a:t>
            </a:r>
            <a:r>
              <a:rPr lang="en-US" altLang="zh-CN" b="1">
                <a:solidFill>
                  <a:schemeClr val="tx1"/>
                </a:solidFill>
                <a:latin typeface="Times New Roman" pitchFamily="18" charset="0"/>
                <a:ea typeface="宋体" pitchFamily="2" charset="-122"/>
              </a:rPr>
              <a:t>,</a:t>
            </a:r>
            <a:r>
              <a:rPr lang="zh-CN" altLang="en-US" b="1">
                <a:solidFill>
                  <a:schemeClr val="tx1"/>
                </a:solidFill>
                <a:latin typeface="Times New Roman" pitchFamily="18" charset="0"/>
                <a:ea typeface="宋体" pitchFamily="2" charset="-122"/>
              </a:rPr>
              <a:t>两边类型若不一致</a:t>
            </a:r>
            <a:r>
              <a:rPr lang="en-US" altLang="zh-CN" b="1">
                <a:solidFill>
                  <a:schemeClr val="tx1"/>
                </a:solidFill>
                <a:latin typeface="Times New Roman" pitchFamily="18" charset="0"/>
                <a:ea typeface="宋体" pitchFamily="2" charset="-122"/>
              </a:rPr>
              <a:t>,</a:t>
            </a:r>
            <a:r>
              <a:rPr lang="zh-CN" altLang="en-US" b="1">
                <a:solidFill>
                  <a:schemeClr val="tx1"/>
                </a:solidFill>
                <a:latin typeface="Times New Roman" pitchFamily="18" charset="0"/>
                <a:ea typeface="宋体" pitchFamily="2" charset="-122"/>
              </a:rPr>
              <a:t>则按以下规则转换</a:t>
            </a:r>
            <a:r>
              <a:rPr lang="en-US" altLang="zh-CN" b="1">
                <a:solidFill>
                  <a:schemeClr val="tx1"/>
                </a:solidFill>
                <a:latin typeface="Times New Roman" pitchFamily="18" charset="0"/>
                <a:ea typeface="宋体" pitchFamily="2" charset="-122"/>
              </a:rPr>
              <a:t>:</a:t>
            </a:r>
          </a:p>
        </p:txBody>
      </p:sp>
      <p:sp>
        <p:nvSpPr>
          <p:cNvPr id="112646" name="AutoShape 23"/>
          <p:cNvSpPr>
            <a:spLocks noChangeArrowheads="1"/>
          </p:cNvSpPr>
          <p:nvPr/>
        </p:nvSpPr>
        <p:spPr bwMode="auto">
          <a:xfrm>
            <a:off x="468313" y="620713"/>
            <a:ext cx="2952750"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不同类型数据的赋值</a:t>
            </a:r>
            <a:endParaRPr lang="zh-CN" altLang="en-US">
              <a:ea typeface="隶书" pitchFamily="49" charset="-122"/>
            </a:endParaRPr>
          </a:p>
        </p:txBody>
      </p:sp>
      <p:pic>
        <p:nvPicPr>
          <p:cNvPr id="112647" name="Picture 24"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28" descr="rtx_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84538"/>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9" name="Picture 29" descr="rtx_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437063"/>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2"/>
          <p:cNvSpPr>
            <a:spLocks noChangeArrowheads="1"/>
          </p:cNvSpPr>
          <p:nvPr/>
        </p:nvSpPr>
        <p:spPr bwMode="auto">
          <a:xfrm>
            <a:off x="323850" y="188913"/>
            <a:ext cx="8640763" cy="6264275"/>
          </a:xfrm>
          <a:prstGeom prst="flowChartMultidocument">
            <a:avLst/>
          </a:prstGeom>
          <a:gradFill rotWithShape="0">
            <a:gsLst>
              <a:gs pos="0">
                <a:srgbClr val="FFFFFF"/>
              </a:gs>
              <a:gs pos="100000">
                <a:srgbClr val="99CC00"/>
              </a:gs>
            </a:gsLst>
            <a:lin ang="18900000" scaled="1"/>
          </a:gra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67" name="Text Box 2"/>
          <p:cNvSpPr txBox="1">
            <a:spLocks noChangeArrowheads="1"/>
          </p:cNvSpPr>
          <p:nvPr/>
        </p:nvSpPr>
        <p:spPr bwMode="auto">
          <a:xfrm>
            <a:off x="684213" y="3284538"/>
            <a:ext cx="66944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A50021"/>
                </a:solidFill>
                <a:latin typeface="楷体_GB2312" pitchFamily="49" charset="-122"/>
              </a:rPr>
              <a:t>     </a:t>
            </a:r>
            <a:r>
              <a:rPr lang="zh-CN" altLang="en-US" b="1">
                <a:solidFill>
                  <a:srgbClr val="A50021"/>
                </a:solidFill>
                <a:latin typeface="楷体_GB2312" pitchFamily="49" charset="-122"/>
              </a:rPr>
              <a:t>将</a:t>
            </a:r>
            <a:r>
              <a:rPr lang="en-US" altLang="zh-CN" b="1">
                <a:solidFill>
                  <a:srgbClr val="A50021"/>
                </a:solidFill>
                <a:latin typeface="楷体_GB2312" pitchFamily="49" charset="-122"/>
              </a:rPr>
              <a:t>int</a:t>
            </a:r>
            <a:r>
              <a:rPr lang="en-US" altLang="zh-CN" b="1">
                <a:solidFill>
                  <a:srgbClr val="A50021"/>
                </a:solidFill>
                <a:latin typeface="楷体_GB2312" pitchFamily="49" charset="-122"/>
                <a:sym typeface="Symbol" pitchFamily="18" charset="2"/>
              </a:rPr>
              <a:t>long int, </a:t>
            </a:r>
            <a:r>
              <a:rPr lang="zh-CN" altLang="zh-CN" b="1">
                <a:solidFill>
                  <a:srgbClr val="A50021"/>
                </a:solidFill>
                <a:latin typeface="楷体_GB2312" pitchFamily="49" charset="-122"/>
                <a:sym typeface="Symbol" pitchFamily="18" charset="2"/>
              </a:rPr>
              <a:t>进行符号扩展。</a:t>
            </a:r>
            <a:endParaRPr lang="zh-CN" altLang="en-US" sz="2800">
              <a:solidFill>
                <a:schemeClr val="tx1"/>
              </a:solidFill>
              <a:latin typeface="Times New Roman" pitchFamily="18" charset="0"/>
              <a:ea typeface="宋体" pitchFamily="2" charset="-122"/>
              <a:sym typeface="Symbol" pitchFamily="18" charset="2"/>
            </a:endParaRPr>
          </a:p>
        </p:txBody>
      </p:sp>
      <p:sp>
        <p:nvSpPr>
          <p:cNvPr id="113668" name="Text Box 3"/>
          <p:cNvSpPr txBox="1">
            <a:spLocks noChangeArrowheads="1"/>
          </p:cNvSpPr>
          <p:nvPr/>
        </p:nvSpPr>
        <p:spPr bwMode="auto">
          <a:xfrm>
            <a:off x="1066800" y="4437063"/>
            <a:ext cx="51609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49FF"/>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 </a:t>
            </a:r>
            <a:r>
              <a:rPr lang="en-US" altLang="zh-CN" b="1">
                <a:solidFill>
                  <a:srgbClr val="A50021"/>
                </a:solidFill>
                <a:latin typeface="楷体_GB2312" pitchFamily="49" charset="-122"/>
              </a:rPr>
              <a:t>long int </a:t>
            </a:r>
            <a:r>
              <a:rPr lang="en-US" altLang="zh-CN" b="1">
                <a:solidFill>
                  <a:srgbClr val="A50021"/>
                </a:solidFill>
                <a:latin typeface="楷体_GB2312" pitchFamily="49" charset="-122"/>
                <a:sym typeface="Symbol" pitchFamily="18" charset="2"/>
              </a:rPr>
              <a:t></a:t>
            </a:r>
            <a:r>
              <a:rPr lang="en-US" altLang="zh-CN" b="1">
                <a:solidFill>
                  <a:srgbClr val="A50021"/>
                </a:solidFill>
                <a:latin typeface="楷体_GB2312" pitchFamily="49" charset="-122"/>
              </a:rPr>
              <a:t> int </a:t>
            </a:r>
            <a:r>
              <a:rPr lang="zh-CN" altLang="zh-CN" b="1">
                <a:solidFill>
                  <a:srgbClr val="A50021"/>
                </a:solidFill>
                <a:latin typeface="楷体_GB2312" pitchFamily="49" charset="-122"/>
              </a:rPr>
              <a:t>则高16位截断。</a:t>
            </a:r>
            <a:endParaRPr lang="zh-CN" altLang="en-US" b="1">
              <a:solidFill>
                <a:srgbClr val="A50021"/>
              </a:solidFill>
              <a:latin typeface="楷体_GB2312" pitchFamily="49" charset="-122"/>
            </a:endParaRPr>
          </a:p>
        </p:txBody>
      </p:sp>
      <p:sp>
        <p:nvSpPr>
          <p:cNvPr id="113669" name="Text Box 4"/>
          <p:cNvSpPr txBox="1">
            <a:spLocks noChangeArrowheads="1"/>
          </p:cNvSpPr>
          <p:nvPr/>
        </p:nvSpPr>
        <p:spPr bwMode="auto">
          <a:xfrm>
            <a:off x="1258888" y="1484313"/>
            <a:ext cx="51244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rgbClr val="FF49FF"/>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 </a:t>
            </a:r>
            <a:r>
              <a:rPr lang="zh-CN" altLang="en-US" b="1">
                <a:solidFill>
                  <a:srgbClr val="A50021"/>
                </a:solidFill>
                <a:latin typeface="楷体_GB2312" pitchFamily="49" charset="-122"/>
              </a:rPr>
              <a:t>字符型数据赋给整型变量时</a:t>
            </a:r>
            <a:r>
              <a:rPr lang="en-US" altLang="zh-CN" b="1">
                <a:solidFill>
                  <a:srgbClr val="A50021"/>
                </a:solidFill>
                <a:latin typeface="楷体_GB2312" pitchFamily="49" charset="-122"/>
              </a:rPr>
              <a:t>:</a:t>
            </a:r>
            <a:endParaRPr lang="en-US" altLang="zh-CN" b="1">
              <a:solidFill>
                <a:srgbClr val="A50021"/>
              </a:solidFill>
              <a:latin typeface="楷体_GB2312" pitchFamily="49" charset="-122"/>
              <a:sym typeface="Symbol" pitchFamily="18" charset="2"/>
            </a:endParaRPr>
          </a:p>
        </p:txBody>
      </p:sp>
      <p:sp>
        <p:nvSpPr>
          <p:cNvPr id="113670" name="Rectangle 5"/>
          <p:cNvSpPr>
            <a:spLocks noChangeArrowheads="1"/>
          </p:cNvSpPr>
          <p:nvPr/>
        </p:nvSpPr>
        <p:spPr bwMode="auto">
          <a:xfrm>
            <a:off x="1116013" y="2708275"/>
            <a:ext cx="64277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zh-CN" altLang="en-US">
                <a:solidFill>
                  <a:schemeClr val="tx1"/>
                </a:solidFill>
                <a:ea typeface="宋体" pitchFamily="2" charset="-122"/>
                <a:sym typeface="Symbol" pitchFamily="18" charset="2"/>
              </a:rPr>
              <a:t>字符带符号整型变量</a:t>
            </a:r>
            <a:r>
              <a:rPr lang="en-US" altLang="zh-CN">
                <a:solidFill>
                  <a:schemeClr val="tx1"/>
                </a:solidFill>
                <a:ea typeface="宋体" pitchFamily="2" charset="-122"/>
                <a:sym typeface="Symbol" pitchFamily="18" charset="2"/>
              </a:rPr>
              <a:t>,</a:t>
            </a:r>
            <a:r>
              <a:rPr lang="zh-CN" altLang="en-US">
                <a:solidFill>
                  <a:schemeClr val="tx1"/>
                </a:solidFill>
                <a:ea typeface="宋体" pitchFamily="2" charset="-122"/>
                <a:sym typeface="Symbol" pitchFamily="18" charset="2"/>
              </a:rPr>
              <a:t>则字符高位符号扩展</a:t>
            </a:r>
            <a:r>
              <a:rPr lang="zh-CN" altLang="en-US">
                <a:solidFill>
                  <a:schemeClr val="tx1"/>
                </a:solidFill>
                <a:latin typeface="隶书" pitchFamily="49" charset="-122"/>
                <a:ea typeface="隶书" pitchFamily="49" charset="-122"/>
                <a:sym typeface="Symbol" pitchFamily="18" charset="2"/>
              </a:rPr>
              <a:t>。</a:t>
            </a:r>
          </a:p>
        </p:txBody>
      </p:sp>
      <p:sp>
        <p:nvSpPr>
          <p:cNvPr id="113671" name="Rectangle 6"/>
          <p:cNvSpPr>
            <a:spLocks noChangeArrowheads="1"/>
          </p:cNvSpPr>
          <p:nvPr/>
        </p:nvSpPr>
        <p:spPr bwMode="auto">
          <a:xfrm>
            <a:off x="1116013" y="2205038"/>
            <a:ext cx="6884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1"/>
                </a:solidFill>
                <a:ea typeface="宋体" pitchFamily="2" charset="-122"/>
              </a:rPr>
              <a:t>字符</a:t>
            </a:r>
            <a:r>
              <a:rPr lang="zh-CN" altLang="en-US">
                <a:solidFill>
                  <a:schemeClr val="tx1"/>
                </a:solidFill>
                <a:ea typeface="宋体" pitchFamily="2" charset="-122"/>
                <a:sym typeface="Symbol" pitchFamily="18" charset="2"/>
              </a:rPr>
              <a:t>无符号整型变量</a:t>
            </a:r>
            <a:r>
              <a:rPr lang="en-US" altLang="zh-CN">
                <a:solidFill>
                  <a:schemeClr val="tx1"/>
                </a:solidFill>
                <a:ea typeface="宋体" pitchFamily="2" charset="-122"/>
                <a:sym typeface="Symbol" pitchFamily="18" charset="2"/>
              </a:rPr>
              <a:t>,</a:t>
            </a:r>
            <a:r>
              <a:rPr lang="zh-CN" altLang="en-US">
                <a:solidFill>
                  <a:schemeClr val="tx1"/>
                </a:solidFill>
                <a:ea typeface="宋体" pitchFamily="2" charset="-122"/>
                <a:sym typeface="Symbol" pitchFamily="18" charset="2"/>
              </a:rPr>
              <a:t>则存入低</a:t>
            </a:r>
            <a:r>
              <a:rPr lang="en-US" altLang="zh-CN">
                <a:solidFill>
                  <a:schemeClr val="tx1"/>
                </a:solidFill>
                <a:ea typeface="宋体" pitchFamily="2" charset="-122"/>
                <a:sym typeface="Symbol" pitchFamily="18" charset="2"/>
              </a:rPr>
              <a:t>8</a:t>
            </a:r>
            <a:r>
              <a:rPr lang="zh-CN" altLang="en-US">
                <a:solidFill>
                  <a:schemeClr val="tx1"/>
                </a:solidFill>
                <a:ea typeface="宋体" pitchFamily="2" charset="-122"/>
                <a:sym typeface="Symbol" pitchFamily="18" charset="2"/>
              </a:rPr>
              <a:t>位</a:t>
            </a:r>
            <a:r>
              <a:rPr lang="en-US" altLang="zh-CN">
                <a:solidFill>
                  <a:schemeClr val="tx1"/>
                </a:solidFill>
                <a:ea typeface="宋体" pitchFamily="2" charset="-122"/>
                <a:sym typeface="Symbol" pitchFamily="18" charset="2"/>
              </a:rPr>
              <a:t>,</a:t>
            </a:r>
            <a:r>
              <a:rPr lang="zh-CN" altLang="en-US">
                <a:solidFill>
                  <a:schemeClr val="tx1"/>
                </a:solidFill>
                <a:ea typeface="宋体" pitchFamily="2" charset="-122"/>
                <a:sym typeface="Symbol" pitchFamily="18" charset="2"/>
              </a:rPr>
              <a:t>高</a:t>
            </a:r>
            <a:r>
              <a:rPr lang="en-US" altLang="zh-CN">
                <a:solidFill>
                  <a:schemeClr val="tx1"/>
                </a:solidFill>
                <a:ea typeface="宋体" pitchFamily="2" charset="-122"/>
                <a:sym typeface="Symbol" pitchFamily="18" charset="2"/>
              </a:rPr>
              <a:t>8</a:t>
            </a:r>
            <a:r>
              <a:rPr lang="zh-CN" altLang="en-US">
                <a:solidFill>
                  <a:schemeClr val="tx1"/>
                </a:solidFill>
                <a:ea typeface="宋体" pitchFamily="2" charset="-122"/>
                <a:sym typeface="Symbol" pitchFamily="18" charset="2"/>
              </a:rPr>
              <a:t>位补零。</a:t>
            </a:r>
          </a:p>
        </p:txBody>
      </p:sp>
      <p:pic>
        <p:nvPicPr>
          <p:cNvPr id="113672" name="Picture 23" descr="BD1456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0503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3" name="Picture 24" descr="rtx_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628775"/>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4" name="Picture 25" descr="BD1456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8130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5" name="Picture 26" descr="rtx_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57563"/>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6" name="Rectangle 27"/>
          <p:cNvSpPr>
            <a:spLocks noChangeArrowheads="1"/>
          </p:cNvSpPr>
          <p:nvPr/>
        </p:nvSpPr>
        <p:spPr bwMode="auto">
          <a:xfrm>
            <a:off x="1258888" y="3860800"/>
            <a:ext cx="59705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zh-CN" altLang="zh-CN">
                <a:solidFill>
                  <a:srgbClr val="0000FF"/>
                </a:solidFill>
                <a:ea typeface="宋体" pitchFamily="2" charset="-122"/>
                <a:sym typeface="Symbol" pitchFamily="18" charset="2"/>
              </a:rPr>
              <a:t>即:</a:t>
            </a:r>
            <a:r>
              <a:rPr lang="zh-CN" altLang="zh-CN">
                <a:solidFill>
                  <a:schemeClr val="tx1"/>
                </a:solidFill>
                <a:ea typeface="宋体" pitchFamily="2" charset="-122"/>
                <a:sym typeface="Symbol" pitchFamily="18" charset="2"/>
              </a:rPr>
              <a:t>  符号扩展, 低16位</a:t>
            </a:r>
            <a:r>
              <a:rPr lang="en-US" altLang="zh-CN">
                <a:solidFill>
                  <a:schemeClr val="tx1"/>
                </a:solidFill>
                <a:ea typeface="宋体" pitchFamily="2" charset="-122"/>
                <a:sym typeface="Symbol" pitchFamily="18" charset="2"/>
              </a:rPr>
              <a:t>long </a:t>
            </a:r>
            <a:r>
              <a:rPr lang="zh-CN" altLang="zh-CN">
                <a:solidFill>
                  <a:schemeClr val="tx1"/>
                </a:solidFill>
                <a:ea typeface="宋体" pitchFamily="2" charset="-122"/>
                <a:sym typeface="Symbol" pitchFamily="18" charset="2"/>
              </a:rPr>
              <a:t>的低16位。</a:t>
            </a:r>
            <a:endParaRPr lang="zh-CN" altLang="en-US">
              <a:solidFill>
                <a:schemeClr val="tx1"/>
              </a:solidFill>
              <a:ea typeface="宋体" pitchFamily="2" charset="-122"/>
              <a:sym typeface="Symbol" pitchFamily="18" charset="2"/>
            </a:endParaRPr>
          </a:p>
        </p:txBody>
      </p:sp>
      <p:pic>
        <p:nvPicPr>
          <p:cNvPr id="113677" name="Picture 28" descr="rtx_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581525"/>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8" name="Text Box 29"/>
          <p:cNvSpPr txBox="1">
            <a:spLocks noChangeArrowheads="1"/>
          </p:cNvSpPr>
          <p:nvPr/>
        </p:nvSpPr>
        <p:spPr bwMode="auto">
          <a:xfrm>
            <a:off x="1258888" y="5013325"/>
            <a:ext cx="6265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A50021"/>
                </a:solidFill>
                <a:latin typeface="楷体_GB2312" pitchFamily="49" charset="-122"/>
              </a:rPr>
              <a:t> </a:t>
            </a:r>
            <a:r>
              <a:rPr lang="zh-CN" altLang="en-US" b="1">
                <a:solidFill>
                  <a:srgbClr val="A50021"/>
                </a:solidFill>
                <a:latin typeface="楷体_GB2312" pitchFamily="49" charset="-122"/>
              </a:rPr>
              <a:t>将</a:t>
            </a:r>
            <a:r>
              <a:rPr lang="en-US" altLang="zh-CN" b="1">
                <a:solidFill>
                  <a:srgbClr val="A50021"/>
                </a:solidFill>
                <a:latin typeface="楷体_GB2312" pitchFamily="49" charset="-122"/>
              </a:rPr>
              <a:t>unsigned int </a:t>
            </a:r>
            <a:r>
              <a:rPr lang="zh-CN" altLang="zh-CN" b="1">
                <a:solidFill>
                  <a:srgbClr val="A50021"/>
                </a:solidFill>
                <a:latin typeface="楷体_GB2312" pitchFamily="49" charset="-122"/>
              </a:rPr>
              <a:t>型</a:t>
            </a:r>
            <a:r>
              <a:rPr lang="zh-CN" altLang="zh-CN" b="1">
                <a:solidFill>
                  <a:srgbClr val="A50021"/>
                </a:solidFill>
                <a:latin typeface="楷体_GB2312" pitchFamily="49" charset="-122"/>
                <a:sym typeface="Symbol" pitchFamily="18" charset="2"/>
              </a:rPr>
              <a:t></a:t>
            </a:r>
            <a:r>
              <a:rPr lang="en-US" altLang="zh-CN" b="1">
                <a:solidFill>
                  <a:srgbClr val="A50021"/>
                </a:solidFill>
                <a:latin typeface="楷体_GB2312" pitchFamily="49" charset="-122"/>
                <a:sym typeface="Symbol" pitchFamily="18" charset="2"/>
              </a:rPr>
              <a:t>long int</a:t>
            </a:r>
            <a:r>
              <a:rPr lang="zh-CN" altLang="zh-CN" b="1">
                <a:solidFill>
                  <a:srgbClr val="A50021"/>
                </a:solidFill>
                <a:latin typeface="楷体_GB2312" pitchFamily="49" charset="-122"/>
                <a:sym typeface="Symbol" pitchFamily="18" charset="2"/>
              </a:rPr>
              <a:t>高位补0。</a:t>
            </a:r>
            <a:endParaRPr lang="zh-CN" altLang="en-US" b="1">
              <a:solidFill>
                <a:srgbClr val="A50021"/>
              </a:solidFill>
              <a:latin typeface="楷体_GB2312" pitchFamily="49" charset="-122"/>
              <a:sym typeface="Symbol" pitchFamily="18" charset="2"/>
            </a:endParaRPr>
          </a:p>
        </p:txBody>
      </p:sp>
      <p:pic>
        <p:nvPicPr>
          <p:cNvPr id="113679" name="Picture 30" descr="rtx_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157788"/>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0"/>
          <p:cNvSpPr>
            <a:spLocks noChangeArrowheads="1"/>
          </p:cNvSpPr>
          <p:nvPr/>
        </p:nvSpPr>
        <p:spPr bwMode="auto">
          <a:xfrm>
            <a:off x="323850" y="188913"/>
            <a:ext cx="8640763" cy="6264275"/>
          </a:xfrm>
          <a:prstGeom prst="flowChartMultidocument">
            <a:avLst/>
          </a:prstGeom>
          <a:gradFill rotWithShape="0">
            <a:gsLst>
              <a:gs pos="0">
                <a:srgbClr val="FFFFFF"/>
              </a:gs>
              <a:gs pos="100000">
                <a:srgbClr val="99CC00"/>
              </a:gs>
            </a:gsLst>
            <a:lin ang="18900000" scaled="1"/>
          </a:gra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1" name="Rectangle 3"/>
          <p:cNvSpPr>
            <a:spLocks noChangeArrowheads="1"/>
          </p:cNvSpPr>
          <p:nvPr/>
        </p:nvSpPr>
        <p:spPr bwMode="auto">
          <a:xfrm>
            <a:off x="1692275" y="1628775"/>
            <a:ext cx="26352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lang="zh-CN" altLang="zh-CN" b="1">
                <a:solidFill>
                  <a:srgbClr val="A50021"/>
                </a:solidFill>
                <a:latin typeface="Times New Roman" pitchFamily="18" charset="0"/>
                <a:sym typeface="Symbol" pitchFamily="18" charset="2"/>
              </a:rPr>
              <a:t>位数相同部分赋值</a:t>
            </a:r>
            <a:endParaRPr lang="zh-CN" altLang="en-US" sz="2800" b="1">
              <a:solidFill>
                <a:schemeClr val="tx1"/>
              </a:solidFill>
              <a:latin typeface="Times New Roman" pitchFamily="18" charset="0"/>
              <a:ea typeface="宋体" pitchFamily="2" charset="-122"/>
              <a:sym typeface="Symbol" pitchFamily="18" charset="2"/>
            </a:endParaRPr>
          </a:p>
        </p:txBody>
      </p:sp>
      <p:sp>
        <p:nvSpPr>
          <p:cNvPr id="114692" name="Rectangle 4"/>
          <p:cNvSpPr>
            <a:spLocks noChangeArrowheads="1"/>
          </p:cNvSpPr>
          <p:nvPr/>
        </p:nvSpPr>
        <p:spPr bwMode="auto">
          <a:xfrm>
            <a:off x="1908175" y="2565400"/>
            <a:ext cx="46799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50000"/>
              </a:spcBef>
            </a:pPr>
            <a:r>
              <a:rPr lang="zh-CN" altLang="zh-CN">
                <a:solidFill>
                  <a:schemeClr val="tx1"/>
                </a:solidFill>
                <a:latin typeface="Times New Roman" pitchFamily="18" charset="0"/>
                <a:ea typeface="宋体" pitchFamily="2" charset="-122"/>
                <a:sym typeface="Symbol" pitchFamily="18" charset="2"/>
              </a:rPr>
              <a:t>原值传送,  但数据大小不能超值。</a:t>
            </a:r>
          </a:p>
        </p:txBody>
      </p:sp>
      <p:pic>
        <p:nvPicPr>
          <p:cNvPr id="114693" name="Picture 21" descr="rtx_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916113"/>
            <a:ext cx="333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Text Box 22"/>
          <p:cNvSpPr txBox="1">
            <a:spLocks noChangeArrowheads="1"/>
          </p:cNvSpPr>
          <p:nvPr/>
        </p:nvSpPr>
        <p:spPr bwMode="auto">
          <a:xfrm>
            <a:off x="1187450" y="3860800"/>
            <a:ext cx="5256213" cy="11874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a:ea typeface="隶书" pitchFamily="49" charset="-122"/>
              </a:rPr>
              <a:t>  unsigned int   </a:t>
            </a:r>
            <a:r>
              <a:rPr lang="en-US" altLang="zh-CN">
                <a:ea typeface="隶书" pitchFamily="49" charset="-122"/>
                <a:sym typeface="Symbol" pitchFamily="18" charset="2"/>
              </a:rPr>
              <a:t></a:t>
            </a:r>
            <a:r>
              <a:rPr lang="en-US" altLang="zh-CN">
                <a:ea typeface="隶书" pitchFamily="49" charset="-122"/>
              </a:rPr>
              <a:t>int</a:t>
            </a:r>
          </a:p>
          <a:p>
            <a:pPr eaLnBrk="1" hangingPunct="1"/>
            <a:r>
              <a:rPr lang="en-US" altLang="zh-CN">
                <a:ea typeface="隶书" pitchFamily="49" charset="-122"/>
              </a:rPr>
              <a:t>   unsigned long  </a:t>
            </a:r>
            <a:r>
              <a:rPr lang="en-US" altLang="zh-CN">
                <a:ea typeface="隶书" pitchFamily="49" charset="-122"/>
                <a:sym typeface="Symbol" pitchFamily="18" charset="2"/>
              </a:rPr>
              <a:t></a:t>
            </a:r>
            <a:r>
              <a:rPr lang="en-US" altLang="zh-CN">
                <a:ea typeface="隶书" pitchFamily="49" charset="-122"/>
              </a:rPr>
              <a:t>long</a:t>
            </a:r>
          </a:p>
          <a:p>
            <a:pPr eaLnBrk="1" hangingPunct="1"/>
            <a:r>
              <a:rPr lang="en-US" altLang="zh-CN">
                <a:ea typeface="隶书" pitchFamily="49" charset="-122"/>
              </a:rPr>
              <a:t>    unsigned short </a:t>
            </a:r>
            <a:r>
              <a:rPr lang="en-US" altLang="zh-CN">
                <a:ea typeface="隶书" pitchFamily="49" charset="-122"/>
                <a:sym typeface="Symbol" pitchFamily="18" charset="2"/>
              </a:rPr>
              <a:t></a:t>
            </a:r>
            <a:r>
              <a:rPr lang="en-US" altLang="zh-CN">
                <a:ea typeface="隶书" pitchFamily="49" charset="-122"/>
              </a:rPr>
              <a:t>short</a:t>
            </a:r>
          </a:p>
        </p:txBody>
      </p:sp>
      <p:sp>
        <p:nvSpPr>
          <p:cNvPr id="114695" name="AutoShape 23"/>
          <p:cNvSpPr>
            <a:spLocks noChangeArrowheads="1"/>
          </p:cNvSpPr>
          <p:nvPr/>
        </p:nvSpPr>
        <p:spPr bwMode="auto">
          <a:xfrm>
            <a:off x="755650" y="34290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98"/>
          <p:cNvSpPr>
            <a:spLocks noChangeArrowheads="1"/>
          </p:cNvSpPr>
          <p:nvPr/>
        </p:nvSpPr>
        <p:spPr bwMode="auto">
          <a:xfrm>
            <a:off x="323850" y="188913"/>
            <a:ext cx="8640763" cy="6264275"/>
          </a:xfrm>
          <a:prstGeom prst="flowChartMultidocument">
            <a:avLst/>
          </a:prstGeom>
          <a:gradFill rotWithShape="0">
            <a:gsLst>
              <a:gs pos="0">
                <a:srgbClr val="FFFFFF"/>
              </a:gs>
              <a:gs pos="100000">
                <a:srgbClr val="99CC00"/>
              </a:gs>
            </a:gsLst>
            <a:lin ang="18900000" scaled="1"/>
          </a:gra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3" name="Text Box 3"/>
          <p:cNvSpPr txBox="1">
            <a:spLocks noChangeArrowheads="1"/>
          </p:cNvSpPr>
          <p:nvPr/>
        </p:nvSpPr>
        <p:spPr bwMode="auto">
          <a:xfrm>
            <a:off x="1547813" y="3213100"/>
            <a:ext cx="462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 a</a:t>
            </a:r>
            <a:r>
              <a:rPr lang="zh-CN" altLang="zh-CN">
                <a:solidFill>
                  <a:schemeClr val="tx1"/>
                </a:solidFill>
                <a:latin typeface="Times New Roman" pitchFamily="18" charset="0"/>
                <a:ea typeface="宋体" pitchFamily="2" charset="-122"/>
              </a:rPr>
              <a:t>与</a:t>
            </a:r>
            <a:r>
              <a:rPr lang="en-US" altLang="zh-CN">
                <a:solidFill>
                  <a:schemeClr val="tx1"/>
                </a:solidFill>
                <a:latin typeface="Times New Roman" pitchFamily="18" charset="0"/>
                <a:ea typeface="宋体" pitchFamily="2" charset="-122"/>
              </a:rPr>
              <a:t>b</a:t>
            </a:r>
            <a:r>
              <a:rPr lang="zh-CN" altLang="zh-CN">
                <a:solidFill>
                  <a:schemeClr val="tx1"/>
                </a:solidFill>
                <a:latin typeface="Times New Roman" pitchFamily="18" charset="0"/>
                <a:ea typeface="宋体" pitchFamily="2" charset="-122"/>
              </a:rPr>
              <a:t>的取值对应关系</a:t>
            </a:r>
            <a:r>
              <a:rPr lang="zh-CN" altLang="zh-CN" sz="2800">
                <a:solidFill>
                  <a:schemeClr val="tx1"/>
                </a:solidFill>
                <a:latin typeface="Times New Roman" pitchFamily="18" charset="0"/>
                <a:ea typeface="宋体" pitchFamily="2" charset="-122"/>
              </a:rPr>
              <a:t>：</a:t>
            </a:r>
            <a:endParaRPr lang="zh-CN" altLang="en-US" sz="2800">
              <a:solidFill>
                <a:schemeClr val="tx1"/>
              </a:solidFill>
              <a:latin typeface="Times New Roman" pitchFamily="18" charset="0"/>
              <a:ea typeface="宋体" pitchFamily="2" charset="-122"/>
            </a:endParaRPr>
          </a:p>
        </p:txBody>
      </p:sp>
      <p:grpSp>
        <p:nvGrpSpPr>
          <p:cNvPr id="209924" name="Group 4"/>
          <p:cNvGrpSpPr>
            <a:grpSpLocks/>
          </p:cNvGrpSpPr>
          <p:nvPr/>
        </p:nvGrpSpPr>
        <p:grpSpPr bwMode="auto">
          <a:xfrm>
            <a:off x="1476375" y="3860800"/>
            <a:ext cx="5429250" cy="557213"/>
            <a:chOff x="1440" y="2769"/>
            <a:chExt cx="3420" cy="351"/>
          </a:xfrm>
        </p:grpSpPr>
        <p:sp>
          <p:nvSpPr>
            <p:cNvPr id="115738" name="Text Box 5"/>
            <p:cNvSpPr txBox="1">
              <a:spLocks noChangeArrowheads="1"/>
            </p:cNvSpPr>
            <p:nvPr/>
          </p:nvSpPr>
          <p:spPr bwMode="auto">
            <a:xfrm>
              <a:off x="1440" y="2769"/>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a:t>
              </a:r>
            </a:p>
          </p:txBody>
        </p:sp>
        <p:sp>
          <p:nvSpPr>
            <p:cNvPr id="115739" name="Rectangle 6"/>
            <p:cNvSpPr>
              <a:spLocks noChangeArrowheads="1"/>
            </p:cNvSpPr>
            <p:nvPr/>
          </p:nvSpPr>
          <p:spPr bwMode="auto">
            <a:xfrm>
              <a:off x="1836" y="2793"/>
              <a:ext cx="2796" cy="3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0" name="Text Box 7"/>
            <p:cNvSpPr txBox="1">
              <a:spLocks noChangeArrowheads="1"/>
            </p:cNvSpPr>
            <p:nvPr/>
          </p:nvSpPr>
          <p:spPr bwMode="auto">
            <a:xfrm>
              <a:off x="1848" y="2829"/>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0</a:t>
              </a:r>
            </a:p>
          </p:txBody>
        </p:sp>
        <p:sp>
          <p:nvSpPr>
            <p:cNvPr id="115741" name="Text Box 8"/>
            <p:cNvSpPr txBox="1">
              <a:spLocks noChangeArrowheads="1"/>
            </p:cNvSpPr>
            <p:nvPr/>
          </p:nvSpPr>
          <p:spPr bwMode="auto">
            <a:xfrm>
              <a:off x="1980" y="2829"/>
              <a:ext cx="8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p>
          </p:txBody>
        </p:sp>
        <p:sp>
          <p:nvSpPr>
            <p:cNvPr id="115742" name="Text Box 9"/>
            <p:cNvSpPr txBox="1">
              <a:spLocks noChangeArrowheads="1"/>
            </p:cNvSpPr>
            <p:nvPr/>
          </p:nvSpPr>
          <p:spPr bwMode="auto">
            <a:xfrm>
              <a:off x="2424" y="2817"/>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32767</a:t>
              </a:r>
            </a:p>
          </p:txBody>
        </p:sp>
        <p:sp>
          <p:nvSpPr>
            <p:cNvPr id="115743" name="Text Box 10"/>
            <p:cNvSpPr txBox="1">
              <a:spLocks noChangeArrowheads="1"/>
            </p:cNvSpPr>
            <p:nvPr/>
          </p:nvSpPr>
          <p:spPr bwMode="auto">
            <a:xfrm>
              <a:off x="3444" y="2817"/>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p>
          </p:txBody>
        </p:sp>
        <p:sp>
          <p:nvSpPr>
            <p:cNvPr id="115744" name="Text Box 11"/>
            <p:cNvSpPr txBox="1">
              <a:spLocks noChangeArrowheads="1"/>
            </p:cNvSpPr>
            <p:nvPr/>
          </p:nvSpPr>
          <p:spPr bwMode="auto">
            <a:xfrm>
              <a:off x="4068" y="2817"/>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65535</a:t>
              </a:r>
            </a:p>
          </p:txBody>
        </p:sp>
        <p:sp>
          <p:nvSpPr>
            <p:cNvPr id="115745" name="Line 12"/>
            <p:cNvSpPr>
              <a:spLocks noChangeShapeType="1"/>
            </p:cNvSpPr>
            <p:nvPr/>
          </p:nvSpPr>
          <p:spPr bwMode="auto">
            <a:xfrm>
              <a:off x="2004" y="2805"/>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6" name="Line 13"/>
            <p:cNvSpPr>
              <a:spLocks noChangeShapeType="1"/>
            </p:cNvSpPr>
            <p:nvPr/>
          </p:nvSpPr>
          <p:spPr bwMode="auto">
            <a:xfrm>
              <a:off x="2424" y="2805"/>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7" name="Line 14"/>
            <p:cNvSpPr>
              <a:spLocks noChangeShapeType="1"/>
            </p:cNvSpPr>
            <p:nvPr/>
          </p:nvSpPr>
          <p:spPr bwMode="auto">
            <a:xfrm>
              <a:off x="3012" y="2805"/>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8" name="Line 15"/>
            <p:cNvSpPr>
              <a:spLocks noChangeShapeType="1"/>
            </p:cNvSpPr>
            <p:nvPr/>
          </p:nvSpPr>
          <p:spPr bwMode="auto">
            <a:xfrm>
              <a:off x="4104" y="2805"/>
              <a:ext cx="0"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9937" name="Text Box 17"/>
          <p:cNvSpPr txBox="1">
            <a:spLocks noChangeArrowheads="1"/>
          </p:cNvSpPr>
          <p:nvPr/>
        </p:nvSpPr>
        <p:spPr bwMode="auto">
          <a:xfrm>
            <a:off x="1476375" y="4652963"/>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b:</a:t>
            </a:r>
          </a:p>
        </p:txBody>
      </p:sp>
      <p:sp>
        <p:nvSpPr>
          <p:cNvPr id="115718" name="AutoShape 57"/>
          <p:cNvSpPr>
            <a:spLocks noChangeArrowheads="1"/>
          </p:cNvSpPr>
          <p:nvPr/>
        </p:nvSpPr>
        <p:spPr bwMode="auto">
          <a:xfrm>
            <a:off x="539750" y="1341438"/>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115719" name="Rectangle 58"/>
          <p:cNvSpPr>
            <a:spLocks noChangeArrowheads="1"/>
          </p:cNvSpPr>
          <p:nvPr/>
        </p:nvSpPr>
        <p:spPr bwMode="auto">
          <a:xfrm>
            <a:off x="1619250" y="1700213"/>
            <a:ext cx="6494463"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1"/>
                </a:solidFill>
                <a:latin typeface="Times New Roman" pitchFamily="18" charset="0"/>
                <a:ea typeface="宋体" pitchFamily="2" charset="-122"/>
              </a:rPr>
              <a:t>unsigned int a=32768; // 0x8000</a:t>
            </a:r>
          </a:p>
          <a:p>
            <a:pPr algn="l"/>
            <a:r>
              <a:rPr lang="en-US" altLang="zh-CN">
                <a:solidFill>
                  <a:schemeClr val="tx1"/>
                </a:solidFill>
                <a:latin typeface="Times New Roman" pitchFamily="18" charset="0"/>
                <a:ea typeface="宋体" pitchFamily="2" charset="-122"/>
              </a:rPr>
              <a:t> int  b;</a:t>
            </a:r>
          </a:p>
          <a:p>
            <a:pPr algn="l"/>
            <a:r>
              <a:rPr lang="en-US" altLang="zh-CN">
                <a:solidFill>
                  <a:schemeClr val="tx1"/>
                </a:solidFill>
                <a:latin typeface="Times New Roman" pitchFamily="18" charset="0"/>
                <a:ea typeface="宋体" pitchFamily="2" charset="-122"/>
              </a:rPr>
              <a:t> b=a;</a:t>
            </a:r>
          </a:p>
          <a:p>
            <a:pPr algn="l"/>
            <a:r>
              <a:rPr lang="zh-CN" altLang="en-US">
                <a:solidFill>
                  <a:srgbClr val="0000FF"/>
                </a:solidFill>
                <a:latin typeface="Times New Roman" pitchFamily="18" charset="0"/>
                <a:ea typeface="宋体" pitchFamily="2" charset="-122"/>
              </a:rPr>
              <a:t>则</a:t>
            </a:r>
            <a:r>
              <a:rPr lang="en-US" altLang="zh-CN">
                <a:solidFill>
                  <a:srgbClr val="0000FF"/>
                </a:solidFill>
                <a:latin typeface="Times New Roman" pitchFamily="18" charset="0"/>
                <a:ea typeface="宋体" pitchFamily="2" charset="-122"/>
              </a:rPr>
              <a:t>b</a:t>
            </a:r>
            <a:r>
              <a:rPr lang="zh-CN" altLang="en-US">
                <a:solidFill>
                  <a:srgbClr val="0000FF"/>
                </a:solidFill>
                <a:latin typeface="Times New Roman" pitchFamily="18" charset="0"/>
                <a:ea typeface="宋体" pitchFamily="2" charset="-122"/>
              </a:rPr>
              <a:t>的值超出范围，系统赋予它一个另外的值。</a:t>
            </a:r>
            <a:endParaRPr lang="zh-CN" altLang="en-US">
              <a:ea typeface="隶书" pitchFamily="49" charset="-122"/>
            </a:endParaRPr>
          </a:p>
        </p:txBody>
      </p:sp>
      <p:sp>
        <p:nvSpPr>
          <p:cNvPr id="209939" name="Text Box 19"/>
          <p:cNvSpPr txBox="1">
            <a:spLocks noChangeArrowheads="1"/>
          </p:cNvSpPr>
          <p:nvPr/>
        </p:nvSpPr>
        <p:spPr bwMode="auto">
          <a:xfrm>
            <a:off x="4427538" y="4652963"/>
            <a:ext cx="66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-0</a:t>
            </a:r>
          </a:p>
        </p:txBody>
      </p:sp>
      <p:grpSp>
        <p:nvGrpSpPr>
          <p:cNvPr id="210038" name="Group 118"/>
          <p:cNvGrpSpPr>
            <a:grpSpLocks/>
          </p:cNvGrpSpPr>
          <p:nvPr/>
        </p:nvGrpSpPr>
        <p:grpSpPr bwMode="auto">
          <a:xfrm>
            <a:off x="2195513" y="4652963"/>
            <a:ext cx="6249987" cy="533400"/>
            <a:chOff x="1383" y="2931"/>
            <a:chExt cx="3937" cy="336"/>
          </a:xfrm>
        </p:grpSpPr>
        <p:sp>
          <p:nvSpPr>
            <p:cNvPr id="115725" name="Rectangle 18"/>
            <p:cNvSpPr>
              <a:spLocks noChangeArrowheads="1"/>
            </p:cNvSpPr>
            <p:nvPr/>
          </p:nvSpPr>
          <p:spPr bwMode="auto">
            <a:xfrm>
              <a:off x="1397" y="2931"/>
              <a:ext cx="3923" cy="3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6" name="Text Box 20"/>
            <p:cNvSpPr txBox="1">
              <a:spLocks noChangeArrowheads="1"/>
            </p:cNvSpPr>
            <p:nvPr/>
          </p:nvSpPr>
          <p:spPr bwMode="auto">
            <a:xfrm>
              <a:off x="3742" y="2931"/>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p>
          </p:txBody>
        </p:sp>
        <p:sp>
          <p:nvSpPr>
            <p:cNvPr id="115727" name="Text Box 21"/>
            <p:cNvSpPr txBox="1">
              <a:spLocks noChangeArrowheads="1"/>
            </p:cNvSpPr>
            <p:nvPr/>
          </p:nvSpPr>
          <p:spPr bwMode="auto">
            <a:xfrm>
              <a:off x="4241" y="2931"/>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-32767</a:t>
              </a:r>
            </a:p>
          </p:txBody>
        </p:sp>
        <p:sp>
          <p:nvSpPr>
            <p:cNvPr id="115728" name="Line 24"/>
            <p:cNvSpPr>
              <a:spLocks noChangeShapeType="1"/>
            </p:cNvSpPr>
            <p:nvPr/>
          </p:nvSpPr>
          <p:spPr bwMode="auto">
            <a:xfrm>
              <a:off x="3334" y="2931"/>
              <a:ext cx="1"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9" name="Line 25"/>
            <p:cNvSpPr>
              <a:spLocks noChangeShapeType="1"/>
            </p:cNvSpPr>
            <p:nvPr/>
          </p:nvSpPr>
          <p:spPr bwMode="auto">
            <a:xfrm>
              <a:off x="3651" y="2931"/>
              <a:ext cx="1"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0" name="Line 28"/>
            <p:cNvSpPr>
              <a:spLocks noChangeShapeType="1"/>
            </p:cNvSpPr>
            <p:nvPr/>
          </p:nvSpPr>
          <p:spPr bwMode="auto">
            <a:xfrm>
              <a:off x="2608" y="2931"/>
              <a:ext cx="1" cy="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1" name="Text Box 29"/>
            <p:cNvSpPr txBox="1">
              <a:spLocks noChangeArrowheads="1"/>
            </p:cNvSpPr>
            <p:nvPr/>
          </p:nvSpPr>
          <p:spPr bwMode="auto">
            <a:xfrm>
              <a:off x="2018" y="2976"/>
              <a:ext cx="7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32767</a:t>
              </a:r>
            </a:p>
          </p:txBody>
        </p:sp>
        <p:sp>
          <p:nvSpPr>
            <p:cNvPr id="115732" name="Line 30"/>
            <p:cNvSpPr>
              <a:spLocks noChangeShapeType="1"/>
            </p:cNvSpPr>
            <p:nvPr/>
          </p:nvSpPr>
          <p:spPr bwMode="auto">
            <a:xfrm>
              <a:off x="2018" y="2931"/>
              <a:ext cx="1"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3" name="Text Box 31"/>
            <p:cNvSpPr txBox="1">
              <a:spLocks noChangeArrowheads="1"/>
            </p:cNvSpPr>
            <p:nvPr/>
          </p:nvSpPr>
          <p:spPr bwMode="auto">
            <a:xfrm>
              <a:off x="1565" y="2931"/>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p>
          </p:txBody>
        </p:sp>
        <p:sp>
          <p:nvSpPr>
            <p:cNvPr id="115734" name="Line 32"/>
            <p:cNvSpPr>
              <a:spLocks noChangeShapeType="1"/>
            </p:cNvSpPr>
            <p:nvPr/>
          </p:nvSpPr>
          <p:spPr bwMode="auto">
            <a:xfrm>
              <a:off x="1610" y="2931"/>
              <a:ext cx="1"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5" name="Text Box 33"/>
            <p:cNvSpPr txBox="1">
              <a:spLocks noChangeArrowheads="1"/>
            </p:cNvSpPr>
            <p:nvPr/>
          </p:nvSpPr>
          <p:spPr bwMode="auto">
            <a:xfrm>
              <a:off x="1383" y="2979"/>
              <a:ext cx="1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0</a:t>
              </a:r>
            </a:p>
          </p:txBody>
        </p:sp>
        <p:sp>
          <p:nvSpPr>
            <p:cNvPr id="115736" name="Line 100"/>
            <p:cNvSpPr>
              <a:spLocks noChangeShapeType="1"/>
            </p:cNvSpPr>
            <p:nvPr/>
          </p:nvSpPr>
          <p:spPr bwMode="auto">
            <a:xfrm>
              <a:off x="4241" y="2931"/>
              <a:ext cx="1"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7" name="Text Box 101"/>
            <p:cNvSpPr txBox="1">
              <a:spLocks noChangeArrowheads="1"/>
            </p:cNvSpPr>
            <p:nvPr/>
          </p:nvSpPr>
          <p:spPr bwMode="auto">
            <a:xfrm>
              <a:off x="3334" y="2976"/>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-1</a:t>
              </a:r>
            </a:p>
          </p:txBody>
        </p:sp>
      </p:grpSp>
      <p:sp>
        <p:nvSpPr>
          <p:cNvPr id="210023" name="AutoShape 103"/>
          <p:cNvSpPr>
            <a:spLocks noChangeArrowheads="1"/>
          </p:cNvSpPr>
          <p:nvPr/>
        </p:nvSpPr>
        <p:spPr bwMode="auto">
          <a:xfrm>
            <a:off x="4356100" y="2205038"/>
            <a:ext cx="4608513" cy="792162"/>
          </a:xfrm>
          <a:prstGeom prst="wedgeRectCallout">
            <a:avLst>
              <a:gd name="adj1" fmla="val -43625"/>
              <a:gd name="adj2" fmla="val 273847"/>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a:ea typeface="隶书" pitchFamily="49" charset="-122"/>
              </a:rPr>
              <a:t>由于－</a:t>
            </a:r>
            <a:r>
              <a:rPr lang="en-US" altLang="zh-CN">
                <a:ea typeface="隶书" pitchFamily="49" charset="-122"/>
              </a:rPr>
              <a:t>0</a:t>
            </a:r>
            <a:r>
              <a:rPr lang="zh-CN" altLang="en-US">
                <a:ea typeface="隶书" pitchFamily="49" charset="-122"/>
              </a:rPr>
              <a:t>与＋</a:t>
            </a:r>
            <a:r>
              <a:rPr lang="en-US" altLang="zh-CN">
                <a:ea typeface="隶书" pitchFamily="49" charset="-122"/>
              </a:rPr>
              <a:t>0</a:t>
            </a:r>
            <a:r>
              <a:rPr lang="zh-CN" altLang="en-US">
                <a:ea typeface="隶书" pitchFamily="49" charset="-122"/>
              </a:rPr>
              <a:t>重复，故将－０定义为－</a:t>
            </a:r>
            <a:r>
              <a:rPr lang="en-US" altLang="zh-CN">
                <a:ea typeface="隶书" pitchFamily="49" charset="-122"/>
              </a:rPr>
              <a:t>32768</a:t>
            </a:r>
          </a:p>
        </p:txBody>
      </p:sp>
      <p:sp>
        <p:nvSpPr>
          <p:cNvPr id="210037" name="Text Box 117"/>
          <p:cNvSpPr txBox="1">
            <a:spLocks noChangeArrowheads="1"/>
          </p:cNvSpPr>
          <p:nvPr/>
        </p:nvSpPr>
        <p:spPr bwMode="auto">
          <a:xfrm>
            <a:off x="4067175" y="4652963"/>
            <a:ext cx="1223963"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ea typeface="隶书" pitchFamily="49" charset="-122"/>
              </a:rPr>
              <a:t>-32768</a:t>
            </a:r>
          </a:p>
        </p:txBody>
      </p:sp>
      <p:sp>
        <p:nvSpPr>
          <p:cNvPr id="2" name="TextBox 1"/>
          <p:cNvSpPr txBox="1">
            <a:spLocks noChangeArrowheads="1"/>
          </p:cNvSpPr>
          <p:nvPr/>
        </p:nvSpPr>
        <p:spPr bwMode="auto">
          <a:xfrm>
            <a:off x="401638" y="5432425"/>
            <a:ext cx="8256587"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t>注：在</a:t>
            </a:r>
            <a:r>
              <a:rPr lang="en-US" altLang="zh-CN"/>
              <a:t>VC++</a:t>
            </a:r>
            <a:r>
              <a:rPr lang="zh-CN" altLang="en-US"/>
              <a:t>系统中，</a:t>
            </a:r>
            <a:r>
              <a:rPr lang="en-US" altLang="zh-CN"/>
              <a:t>int</a:t>
            </a:r>
            <a:r>
              <a:rPr lang="zh-CN" altLang="en-US"/>
              <a:t>是</a:t>
            </a:r>
            <a:r>
              <a:rPr lang="en-US" altLang="zh-CN"/>
              <a:t>4</a:t>
            </a:r>
            <a:r>
              <a:rPr lang="zh-CN" altLang="en-US"/>
              <a:t>个字节，</a:t>
            </a:r>
            <a:r>
              <a:rPr lang="en-US" altLang="zh-CN"/>
              <a:t>short int</a:t>
            </a:r>
            <a:r>
              <a:rPr lang="zh-CN" altLang="en-US"/>
              <a:t>是</a:t>
            </a:r>
            <a:r>
              <a:rPr lang="en-US" altLang="zh-CN"/>
              <a:t>2</a:t>
            </a:r>
            <a:r>
              <a:rPr lang="zh-CN" altLang="en-US"/>
              <a:t>个字节。因此上例在</a:t>
            </a:r>
            <a:r>
              <a:rPr lang="en-US" altLang="zh-CN"/>
              <a:t>VC++</a:t>
            </a:r>
            <a:r>
              <a:rPr lang="zh-CN" altLang="en-US"/>
              <a:t>系统中改成</a:t>
            </a:r>
            <a:r>
              <a:rPr lang="en-US" altLang="zh-CN"/>
              <a:t>short</a:t>
            </a:r>
            <a:r>
              <a:rPr lang="zh-CN" altLang="en-US"/>
              <a:t>型，与上述数字对应。</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left)">
                                      <p:cBhvr>
                                        <p:cTn id="7" dur="500"/>
                                        <p:tgtEl>
                                          <p:spTgt spid="209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left)">
                                      <p:cBhvr>
                                        <p:cTn id="12" dur="500"/>
                                        <p:tgtEl>
                                          <p:spTgt spid="209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9937"/>
                                        </p:tgtEl>
                                        <p:attrNameLst>
                                          <p:attrName>style.visibility</p:attrName>
                                        </p:attrNameLst>
                                      </p:cBhvr>
                                      <p:to>
                                        <p:strVal val="visible"/>
                                      </p:to>
                                    </p:set>
                                    <p:anim calcmode="lin" valueType="num">
                                      <p:cBhvr additive="base">
                                        <p:cTn id="17" dur="500" fill="hold"/>
                                        <p:tgtEl>
                                          <p:spTgt spid="209937"/>
                                        </p:tgtEl>
                                        <p:attrNameLst>
                                          <p:attrName>ppt_x</p:attrName>
                                        </p:attrNameLst>
                                      </p:cBhvr>
                                      <p:tavLst>
                                        <p:tav tm="0">
                                          <p:val>
                                            <p:strVal val="0-#ppt_w/2"/>
                                          </p:val>
                                        </p:tav>
                                        <p:tav tm="100000">
                                          <p:val>
                                            <p:strVal val="#ppt_x"/>
                                          </p:val>
                                        </p:tav>
                                      </p:tavLst>
                                    </p:anim>
                                    <p:anim calcmode="lin" valueType="num">
                                      <p:cBhvr additive="base">
                                        <p:cTn id="18" dur="500" fill="hold"/>
                                        <p:tgtEl>
                                          <p:spTgt spid="20993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10038"/>
                                        </p:tgtEl>
                                        <p:attrNameLst>
                                          <p:attrName>style.visibility</p:attrName>
                                        </p:attrNameLst>
                                      </p:cBhvr>
                                      <p:to>
                                        <p:strVal val="visible"/>
                                      </p:to>
                                    </p:set>
                                    <p:animEffect transition="in" filter="box(in)">
                                      <p:cBhvr>
                                        <p:cTn id="23" dur="500"/>
                                        <p:tgtEl>
                                          <p:spTgt spid="2100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9939"/>
                                        </p:tgtEl>
                                        <p:attrNameLst>
                                          <p:attrName>style.visibility</p:attrName>
                                        </p:attrNameLst>
                                      </p:cBhvr>
                                      <p:to>
                                        <p:strVal val="visible"/>
                                      </p:to>
                                    </p:set>
                                    <p:animEffect transition="in" filter="blinds(horizontal)">
                                      <p:cBhvr>
                                        <p:cTn id="28" dur="500"/>
                                        <p:tgtEl>
                                          <p:spTgt spid="2099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210023"/>
                                        </p:tgtEl>
                                        <p:attrNameLst>
                                          <p:attrName>style.visibility</p:attrName>
                                        </p:attrNameLst>
                                      </p:cBhvr>
                                      <p:to>
                                        <p:strVal val="visible"/>
                                      </p:to>
                                    </p:set>
                                    <p:animEffect transition="in" filter="diamond(in)">
                                      <p:cBhvr>
                                        <p:cTn id="33" dur="2000"/>
                                        <p:tgtEl>
                                          <p:spTgt spid="2100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xit" presetSubtype="10" fill="hold" grpId="1" nodeType="clickEffect">
                                  <p:stCondLst>
                                    <p:cond delay="0"/>
                                  </p:stCondLst>
                                  <p:childTnLst>
                                    <p:animEffect transition="out" filter="checkerboard(across)">
                                      <p:cBhvr>
                                        <p:cTn id="37" dur="500"/>
                                        <p:tgtEl>
                                          <p:spTgt spid="210023"/>
                                        </p:tgtEl>
                                      </p:cBhvr>
                                    </p:animEffect>
                                    <p:set>
                                      <p:cBhvr>
                                        <p:cTn id="38" dur="1" fill="hold">
                                          <p:stCondLst>
                                            <p:cond delay="499"/>
                                          </p:stCondLst>
                                        </p:cTn>
                                        <p:tgtEl>
                                          <p:spTgt spid="21002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xit" presetSubtype="16" fill="hold" grpId="1" nodeType="clickEffect">
                                  <p:stCondLst>
                                    <p:cond delay="0"/>
                                  </p:stCondLst>
                                  <p:childTnLst>
                                    <p:animEffect transition="out" filter="box(in)">
                                      <p:cBhvr>
                                        <p:cTn id="42" dur="500"/>
                                        <p:tgtEl>
                                          <p:spTgt spid="209939"/>
                                        </p:tgtEl>
                                      </p:cBhvr>
                                    </p:animEffect>
                                    <p:set>
                                      <p:cBhvr>
                                        <p:cTn id="43" dur="1" fill="hold">
                                          <p:stCondLst>
                                            <p:cond delay="499"/>
                                          </p:stCondLst>
                                        </p:cTn>
                                        <p:tgtEl>
                                          <p:spTgt spid="209939"/>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10037"/>
                                        </p:tgtEl>
                                        <p:attrNameLst>
                                          <p:attrName>style.visibility</p:attrName>
                                        </p:attrNameLst>
                                      </p:cBhvr>
                                      <p:to>
                                        <p:strVal val="visible"/>
                                      </p:to>
                                    </p:set>
                                    <p:animEffect transition="in" filter="wipe(down)">
                                      <p:cBhvr>
                                        <p:cTn id="48" dur="500"/>
                                        <p:tgtEl>
                                          <p:spTgt spid="2100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P spid="209937" grpId="0"/>
      <p:bldP spid="209939" grpId="0"/>
      <p:bldP spid="209939" grpId="1"/>
      <p:bldP spid="210023" grpId="0" animBg="1"/>
      <p:bldP spid="210023" grpId="1" animBg="1"/>
      <p:bldP spid="210037" grpId="0"/>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0947" name="Rectangle 3"/>
          <p:cNvSpPr>
            <a:spLocks noChangeArrowheads="1"/>
          </p:cNvSpPr>
          <p:nvPr/>
        </p:nvSpPr>
        <p:spPr bwMode="auto">
          <a:xfrm>
            <a:off x="611188" y="4941888"/>
            <a:ext cx="7229475" cy="674687"/>
          </a:xfrm>
          <a:prstGeom prst="rect">
            <a:avLst/>
          </a:prstGeom>
          <a:gradFill rotWithShape="0">
            <a:gsLst>
              <a:gs pos="0">
                <a:srgbClr val="FFBDFF"/>
              </a:gs>
              <a:gs pos="50000">
                <a:srgbClr val="FFFFFF"/>
              </a:gs>
              <a:gs pos="100000">
                <a:srgbClr val="FFBDFF"/>
              </a:gs>
            </a:gsLst>
            <a:lin ang="5400000" scaled="1"/>
          </a:gradFill>
          <a:ln w="9525">
            <a:solidFill>
              <a:schemeClr val="bg1"/>
            </a:solidFill>
            <a:miter lim="800000"/>
            <a:headEnd/>
            <a:tailEnd/>
          </a:ln>
          <a:effectLst>
            <a:outerShdw dist="107763" dir="2700000" algn="ctr" rotWithShape="0">
              <a:schemeClr val="folHlink"/>
            </a:outerShdw>
          </a:effectLst>
        </p:spPr>
        <p:txBody>
          <a:bodyPr wrap="none" anchor="ctr"/>
          <a:lstStyle/>
          <a:p>
            <a:endParaRPr lang="zh-CN" altLang="en-US"/>
          </a:p>
        </p:txBody>
      </p:sp>
      <p:sp>
        <p:nvSpPr>
          <p:cNvPr id="116739" name="Text Box 4"/>
          <p:cNvSpPr txBox="1">
            <a:spLocks noChangeArrowheads="1"/>
          </p:cNvSpPr>
          <p:nvPr/>
        </p:nvSpPr>
        <p:spPr bwMode="auto">
          <a:xfrm>
            <a:off x="1042988" y="1052513"/>
            <a:ext cx="7473950" cy="3787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dirty="0">
                <a:solidFill>
                  <a:schemeClr val="tx1"/>
                </a:solidFill>
                <a:latin typeface="Times New Roman" pitchFamily="18" charset="0"/>
                <a:ea typeface="宋体" pitchFamily="2" charset="-122"/>
              </a:rPr>
              <a:t>　</a:t>
            </a:r>
            <a:r>
              <a:rPr lang="en-US" altLang="zh-CN" b="1" dirty="0">
                <a:solidFill>
                  <a:schemeClr val="tx1"/>
                </a:solidFill>
                <a:latin typeface="Times New Roman" pitchFamily="18" charset="0"/>
                <a:ea typeface="宋体" pitchFamily="2" charset="-122"/>
              </a:rPr>
              <a:t>#include&lt;</a:t>
            </a:r>
            <a:r>
              <a:rPr lang="en-US" altLang="zh-CN" b="1" dirty="0" err="1">
                <a:solidFill>
                  <a:schemeClr val="tx1"/>
                </a:solidFill>
                <a:latin typeface="Times New Roman" pitchFamily="18" charset="0"/>
                <a:ea typeface="宋体" pitchFamily="2" charset="-122"/>
              </a:rPr>
              <a:t>stdio.h</a:t>
            </a:r>
            <a:r>
              <a:rPr lang="en-US" altLang="zh-CN" b="1" dirty="0">
                <a:solidFill>
                  <a:schemeClr val="tx1"/>
                </a:solidFill>
                <a:latin typeface="Times New Roman" pitchFamily="18" charset="0"/>
                <a:ea typeface="宋体" pitchFamily="2" charset="-122"/>
              </a:rPr>
              <a:t>&gt;</a:t>
            </a:r>
          </a:p>
          <a:p>
            <a:pPr algn="l" eaLnBrk="1" hangingPunct="1"/>
            <a:r>
              <a:rPr lang="en-US" altLang="zh-CN" b="1" dirty="0">
                <a:solidFill>
                  <a:schemeClr val="tx1"/>
                </a:solidFill>
                <a:latin typeface="Times New Roman" pitchFamily="18" charset="0"/>
                <a:ea typeface="宋体" pitchFamily="2" charset="-122"/>
              </a:rPr>
              <a:t>	</a:t>
            </a:r>
            <a:r>
              <a:rPr lang="en-US" altLang="zh-CN" b="1" dirty="0" smtClean="0">
                <a:solidFill>
                  <a:schemeClr val="tx1"/>
                </a:solidFill>
                <a:latin typeface="Times New Roman" pitchFamily="18" charset="0"/>
                <a:ea typeface="宋体" pitchFamily="2" charset="-122"/>
              </a:rPr>
              <a:t>void main</a:t>
            </a:r>
            <a:r>
              <a:rPr lang="en-US" altLang="zh-CN" b="1" dirty="0">
                <a:solidFill>
                  <a:schemeClr val="tx1"/>
                </a:solidFill>
                <a:latin typeface="Times New Roman" pitchFamily="18" charset="0"/>
                <a:ea typeface="宋体" pitchFamily="2" charset="-122"/>
              </a:rPr>
              <a:t>( )</a:t>
            </a:r>
          </a:p>
          <a:p>
            <a:pPr algn="l" eaLnBrk="1" hangingPunct="1"/>
            <a:r>
              <a:rPr lang="en-US" altLang="zh-CN" b="1" dirty="0">
                <a:solidFill>
                  <a:schemeClr val="tx1"/>
                </a:solidFill>
                <a:latin typeface="Times New Roman" pitchFamily="18" charset="0"/>
                <a:ea typeface="宋体" pitchFamily="2" charset="-122"/>
              </a:rPr>
              <a:t>	{ float </a:t>
            </a:r>
            <a:r>
              <a:rPr lang="en-US" altLang="zh-CN" b="1" dirty="0" err="1">
                <a:solidFill>
                  <a:schemeClr val="tx1"/>
                </a:solidFill>
                <a:latin typeface="Times New Roman" pitchFamily="18" charset="0"/>
                <a:ea typeface="宋体" pitchFamily="2" charset="-122"/>
              </a:rPr>
              <a:t>x,y</a:t>
            </a:r>
            <a:r>
              <a:rPr lang="en-US" altLang="zh-CN" b="1" dirty="0">
                <a:solidFill>
                  <a:schemeClr val="tx1"/>
                </a:solidFill>
                <a:latin typeface="Times New Roman" pitchFamily="18" charset="0"/>
                <a:ea typeface="宋体" pitchFamily="2" charset="-122"/>
              </a:rPr>
              <a:t>;</a:t>
            </a:r>
          </a:p>
          <a:p>
            <a:pPr algn="l" eaLnBrk="1" hangingPunct="1"/>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int</a:t>
            </a: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m,n</a:t>
            </a:r>
            <a:r>
              <a:rPr lang="en-US" altLang="zh-CN" b="1" dirty="0">
                <a:solidFill>
                  <a:schemeClr val="tx1"/>
                </a:solidFill>
                <a:latin typeface="Times New Roman" pitchFamily="18" charset="0"/>
                <a:ea typeface="宋体" pitchFamily="2" charset="-122"/>
              </a:rPr>
              <a:t>;</a:t>
            </a:r>
          </a:p>
          <a:p>
            <a:pPr algn="l" eaLnBrk="1" hangingPunct="1"/>
            <a:r>
              <a:rPr lang="en-US" altLang="zh-CN" b="1" dirty="0">
                <a:solidFill>
                  <a:schemeClr val="tx1"/>
                </a:solidFill>
                <a:latin typeface="Times New Roman" pitchFamily="18" charset="0"/>
                <a:ea typeface="宋体" pitchFamily="2" charset="-122"/>
              </a:rPr>
              <a:t>	  x=3.6;</a:t>
            </a:r>
          </a:p>
          <a:p>
            <a:pPr algn="l" eaLnBrk="1" hangingPunct="1"/>
            <a:r>
              <a:rPr lang="en-US" altLang="zh-CN" b="1" dirty="0">
                <a:solidFill>
                  <a:schemeClr val="tx1"/>
                </a:solidFill>
                <a:latin typeface="Times New Roman" pitchFamily="18" charset="0"/>
                <a:ea typeface="宋体" pitchFamily="2" charset="-122"/>
              </a:rPr>
              <a:t>	  m=36;</a:t>
            </a:r>
          </a:p>
          <a:p>
            <a:pPr algn="l" eaLnBrk="1" hangingPunct="1"/>
            <a:r>
              <a:rPr lang="en-US" altLang="zh-CN" b="1" dirty="0">
                <a:solidFill>
                  <a:schemeClr val="tx1"/>
                </a:solidFill>
                <a:latin typeface="Times New Roman" pitchFamily="18" charset="0"/>
                <a:ea typeface="宋体" pitchFamily="2" charset="-122"/>
              </a:rPr>
              <a:t>	  n=x;</a:t>
            </a:r>
          </a:p>
          <a:p>
            <a:pPr algn="l" eaLnBrk="1" hangingPunct="1"/>
            <a:r>
              <a:rPr lang="en-US" altLang="zh-CN" b="1" dirty="0">
                <a:solidFill>
                  <a:schemeClr val="tx1"/>
                </a:solidFill>
                <a:latin typeface="Times New Roman" pitchFamily="18" charset="0"/>
                <a:ea typeface="宋体" pitchFamily="2" charset="-122"/>
              </a:rPr>
              <a:t>	  y=m;</a:t>
            </a:r>
          </a:p>
          <a:p>
            <a:pPr algn="l" eaLnBrk="1" hangingPunct="1"/>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printf</a:t>
            </a:r>
            <a:r>
              <a:rPr lang="en-US" altLang="zh-CN" b="1" dirty="0">
                <a:solidFill>
                  <a:schemeClr val="tx1"/>
                </a:solidFill>
                <a:latin typeface="Times New Roman" pitchFamily="18" charset="0"/>
                <a:ea typeface="宋体" pitchFamily="2" charset="-122"/>
              </a:rPr>
              <a:t>("x=%</a:t>
            </a:r>
            <a:r>
              <a:rPr lang="en-US" altLang="zh-CN" b="1" dirty="0" err="1">
                <a:solidFill>
                  <a:schemeClr val="tx1"/>
                </a:solidFill>
                <a:latin typeface="Times New Roman" pitchFamily="18" charset="0"/>
                <a:ea typeface="宋体" pitchFamily="2" charset="-122"/>
              </a:rPr>
              <a:t>f,y</a:t>
            </a:r>
            <a:r>
              <a:rPr lang="en-US" altLang="zh-CN" b="1" dirty="0">
                <a:solidFill>
                  <a:schemeClr val="tx1"/>
                </a:solidFill>
                <a:latin typeface="Times New Roman" pitchFamily="18" charset="0"/>
                <a:ea typeface="宋体" pitchFamily="2" charset="-122"/>
              </a:rPr>
              <a:t>=%</a:t>
            </a:r>
            <a:r>
              <a:rPr lang="en-US" altLang="zh-CN" b="1" dirty="0" err="1">
                <a:solidFill>
                  <a:schemeClr val="tx1"/>
                </a:solidFill>
                <a:latin typeface="Times New Roman" pitchFamily="18" charset="0"/>
                <a:ea typeface="宋体" pitchFamily="2" charset="-122"/>
              </a:rPr>
              <a:t>f,m</a:t>
            </a:r>
            <a:r>
              <a:rPr lang="en-US" altLang="zh-CN" b="1" dirty="0">
                <a:solidFill>
                  <a:schemeClr val="tx1"/>
                </a:solidFill>
                <a:latin typeface="Times New Roman" pitchFamily="18" charset="0"/>
                <a:ea typeface="宋体" pitchFamily="2" charset="-122"/>
              </a:rPr>
              <a:t>=%</a:t>
            </a:r>
            <a:r>
              <a:rPr lang="en-US" altLang="zh-CN" b="1" dirty="0" err="1">
                <a:solidFill>
                  <a:schemeClr val="tx1"/>
                </a:solidFill>
                <a:latin typeface="Times New Roman" pitchFamily="18" charset="0"/>
                <a:ea typeface="宋体" pitchFamily="2" charset="-122"/>
              </a:rPr>
              <a:t>d,n</a:t>
            </a:r>
            <a:r>
              <a:rPr lang="en-US" altLang="zh-CN" b="1" dirty="0">
                <a:solidFill>
                  <a:schemeClr val="tx1"/>
                </a:solidFill>
                <a:latin typeface="Times New Roman" pitchFamily="18" charset="0"/>
                <a:ea typeface="宋体" pitchFamily="2" charset="-122"/>
              </a:rPr>
              <a:t>=%d\n",</a:t>
            </a:r>
            <a:r>
              <a:rPr lang="en-US" altLang="zh-CN" b="1" dirty="0" err="1">
                <a:solidFill>
                  <a:schemeClr val="tx1"/>
                </a:solidFill>
                <a:latin typeface="Times New Roman" pitchFamily="18" charset="0"/>
                <a:ea typeface="宋体" pitchFamily="2" charset="-122"/>
              </a:rPr>
              <a:t>x,y,m,n</a:t>
            </a:r>
            <a:r>
              <a:rPr lang="en-US" altLang="zh-CN" b="1" dirty="0">
                <a:solidFill>
                  <a:schemeClr val="tx1"/>
                </a:solidFill>
                <a:latin typeface="Times New Roman" pitchFamily="18" charset="0"/>
                <a:ea typeface="宋体" pitchFamily="2" charset="-122"/>
              </a:rPr>
              <a:t>);</a:t>
            </a:r>
          </a:p>
          <a:p>
            <a:pPr algn="l" eaLnBrk="1" hangingPunct="1"/>
            <a:r>
              <a:rPr lang="en-US" altLang="zh-CN" b="1" dirty="0">
                <a:solidFill>
                  <a:schemeClr val="tx1"/>
                </a:solidFill>
                <a:latin typeface="Times New Roman" pitchFamily="18" charset="0"/>
                <a:ea typeface="宋体" pitchFamily="2" charset="-122"/>
              </a:rPr>
              <a:t>	}</a:t>
            </a:r>
          </a:p>
        </p:txBody>
      </p:sp>
      <p:sp>
        <p:nvSpPr>
          <p:cNvPr id="210949" name="Rectangle 5"/>
          <p:cNvSpPr>
            <a:spLocks noChangeArrowheads="1"/>
          </p:cNvSpPr>
          <p:nvPr/>
        </p:nvSpPr>
        <p:spPr bwMode="auto">
          <a:xfrm>
            <a:off x="971550" y="5013325"/>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b="1">
                <a:solidFill>
                  <a:srgbClr val="0000FF"/>
                </a:solidFill>
                <a:latin typeface="Times New Roman" pitchFamily="18" charset="0"/>
              </a:rPr>
              <a:t>运行结果</a:t>
            </a:r>
            <a:r>
              <a:rPr lang="zh-CN" altLang="zh-CN" sz="2800">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x=3.600000,y=36.000000,m=36,n=3</a:t>
            </a:r>
            <a:endParaRPr lang="en-US" altLang="zh-CN" sz="2800">
              <a:solidFill>
                <a:schemeClr val="tx1"/>
              </a:solidFill>
              <a:latin typeface="Times New Roman" pitchFamily="18" charset="0"/>
              <a:ea typeface="宋体" pitchFamily="2" charset="-122"/>
            </a:endParaRPr>
          </a:p>
        </p:txBody>
      </p:sp>
      <p:sp>
        <p:nvSpPr>
          <p:cNvPr id="116741" name="AutoShape 21"/>
          <p:cNvSpPr>
            <a:spLocks noChangeArrowheads="1"/>
          </p:cNvSpPr>
          <p:nvPr/>
        </p:nvSpPr>
        <p:spPr bwMode="auto">
          <a:xfrm>
            <a:off x="323850" y="549275"/>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pic>
        <p:nvPicPr>
          <p:cNvPr id="116742" name="Picture 22"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Rectangle 5"/>
          <p:cNvSpPr>
            <a:spLocks noChangeArrowheads="1"/>
          </p:cNvSpPr>
          <p:nvPr/>
        </p:nvSpPr>
        <p:spPr bwMode="auto">
          <a:xfrm>
            <a:off x="4268788" y="2565400"/>
            <a:ext cx="4248150" cy="833438"/>
          </a:xfrm>
          <a:prstGeom prst="rect">
            <a:avLst/>
          </a:prstGeom>
          <a:solidFill>
            <a:srgbClr val="FFFF00"/>
          </a:solidFill>
          <a:ln w="9525">
            <a:solidFill>
              <a:schemeClr val="accent1"/>
            </a:solidFill>
            <a:miter lim="800000"/>
            <a:headEnd/>
            <a:tailEnd/>
          </a:ln>
        </p:spPr>
        <p:txBody>
          <a:bodyPr lIns="90000" tIns="46800" rIns="90000" bIns="46800">
            <a:spAutoFit/>
          </a:bodyPr>
          <a:lstStyle/>
          <a:p>
            <a:pPr algn="l">
              <a:spcBef>
                <a:spcPct val="50000"/>
              </a:spcBef>
            </a:pPr>
            <a:r>
              <a:rPr lang="zh-CN" altLang="en-US" b="1">
                <a:solidFill>
                  <a:srgbClr val="A50021"/>
                </a:solidFill>
                <a:latin typeface="楷体_GB2312" pitchFamily="49" charset="-122"/>
              </a:rPr>
              <a:t>整型数据赋给实型变量</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数值不变</a:t>
            </a:r>
            <a:r>
              <a:rPr lang="en-US" altLang="zh-CN" b="1">
                <a:solidFill>
                  <a:srgbClr val="A50021"/>
                </a:solidFill>
                <a:latin typeface="楷体_GB2312" pitchFamily="49" charset="-122"/>
              </a:rPr>
              <a:t>,</a:t>
            </a:r>
            <a:r>
              <a:rPr lang="zh-CN" altLang="en-US" b="1">
                <a:solidFill>
                  <a:srgbClr val="A50021"/>
                </a:solidFill>
                <a:latin typeface="楷体_GB2312" pitchFamily="49" charset="-122"/>
              </a:rPr>
              <a:t>但按实数形式存放</a:t>
            </a:r>
            <a:r>
              <a:rPr lang="en-US" altLang="zh-CN" b="1">
                <a:solidFill>
                  <a:srgbClr val="A50021"/>
                </a:solidFill>
                <a:latin typeface="楷体_GB2312" pitchFamily="49" charset="-122"/>
              </a:rPr>
              <a:t>.</a:t>
            </a:r>
            <a:r>
              <a:rPr lang="en-US" altLang="zh-CN">
                <a:solidFill>
                  <a:srgbClr val="A50021"/>
                </a:solidFill>
                <a:latin typeface="楷体_GB2312" pitchFamily="49" charset="-122"/>
              </a:rPr>
              <a:t> </a:t>
            </a:r>
          </a:p>
        </p:txBody>
      </p:sp>
      <p:sp>
        <p:nvSpPr>
          <p:cNvPr id="116744" name="Text Box 6"/>
          <p:cNvSpPr txBox="1">
            <a:spLocks noChangeArrowheads="1"/>
          </p:cNvSpPr>
          <p:nvPr/>
        </p:nvSpPr>
        <p:spPr bwMode="auto">
          <a:xfrm>
            <a:off x="4197350" y="1341438"/>
            <a:ext cx="4319588" cy="855234"/>
          </a:xfrm>
          <a:prstGeom prst="rect">
            <a:avLst/>
          </a:prstGeom>
          <a:solidFill>
            <a:srgbClr val="FFFF00"/>
          </a:solidFill>
          <a:ln w="9525">
            <a:solidFill>
              <a:schemeClr val="accent1"/>
            </a:solidFill>
            <a:miter lim="800000"/>
            <a:headEnd/>
            <a:tailEnd/>
          </a:ln>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zh-CN" altLang="en-US" b="1" dirty="0" smtClean="0">
                <a:solidFill>
                  <a:srgbClr val="A50021"/>
                </a:solidFill>
                <a:latin typeface="楷体_GB2312" pitchFamily="49" charset="-122"/>
              </a:rPr>
              <a:t>将</a:t>
            </a:r>
            <a:r>
              <a:rPr lang="zh-CN" altLang="en-US" b="1" dirty="0">
                <a:solidFill>
                  <a:srgbClr val="A50021"/>
                </a:solidFill>
                <a:latin typeface="楷体_GB2312" pitchFamily="49" charset="-122"/>
              </a:rPr>
              <a:t>实型数据</a:t>
            </a:r>
            <a:r>
              <a:rPr lang="en-US" altLang="zh-CN" b="1" dirty="0">
                <a:solidFill>
                  <a:srgbClr val="A50021"/>
                </a:solidFill>
                <a:latin typeface="楷体_GB2312" pitchFamily="49" charset="-122"/>
              </a:rPr>
              <a:t>(</a:t>
            </a:r>
            <a:r>
              <a:rPr lang="zh-CN" altLang="en-US" b="1" dirty="0">
                <a:solidFill>
                  <a:srgbClr val="A50021"/>
                </a:solidFill>
                <a:latin typeface="楷体_GB2312" pitchFamily="49" charset="-122"/>
              </a:rPr>
              <a:t>无论单</a:t>
            </a:r>
            <a:r>
              <a:rPr lang="en-US" altLang="zh-CN" b="1" dirty="0">
                <a:solidFill>
                  <a:srgbClr val="A50021"/>
                </a:solidFill>
                <a:latin typeface="楷体_GB2312" pitchFamily="49" charset="-122"/>
              </a:rPr>
              <a:t>,</a:t>
            </a:r>
            <a:r>
              <a:rPr lang="zh-CN" altLang="en-US" b="1" dirty="0">
                <a:solidFill>
                  <a:srgbClr val="A50021"/>
                </a:solidFill>
                <a:latin typeface="楷体_GB2312" pitchFamily="49" charset="-122"/>
              </a:rPr>
              <a:t>双精度</a:t>
            </a:r>
            <a:r>
              <a:rPr lang="en-US" altLang="zh-CN" b="1" dirty="0">
                <a:solidFill>
                  <a:srgbClr val="A50021"/>
                </a:solidFill>
                <a:latin typeface="楷体_GB2312" pitchFamily="49" charset="-122"/>
              </a:rPr>
              <a:t>)</a:t>
            </a:r>
            <a:r>
              <a:rPr lang="zh-CN" altLang="en-US" b="1" dirty="0">
                <a:solidFill>
                  <a:srgbClr val="A50021"/>
                </a:solidFill>
                <a:latin typeface="楷体_GB2312" pitchFamily="49" charset="-122"/>
              </a:rPr>
              <a:t>赋给整型变量时</a:t>
            </a:r>
            <a:r>
              <a:rPr lang="en-US" altLang="zh-CN" b="1" dirty="0">
                <a:solidFill>
                  <a:srgbClr val="A50021"/>
                </a:solidFill>
                <a:latin typeface="楷体_GB2312" pitchFamily="49" charset="-122"/>
              </a:rPr>
              <a:t>,</a:t>
            </a:r>
            <a:r>
              <a:rPr lang="zh-CN" altLang="en-US" b="1" dirty="0">
                <a:solidFill>
                  <a:srgbClr val="A50021"/>
                </a:solidFill>
                <a:latin typeface="楷体_GB2312" pitchFamily="49" charset="-122"/>
              </a:rPr>
              <a:t>舍弃小数</a:t>
            </a:r>
            <a:r>
              <a:rPr lang="en-US" altLang="zh-CN" b="1" dirty="0">
                <a:solidFill>
                  <a:srgbClr val="A50021"/>
                </a:solidFill>
                <a:latin typeface="楷体_GB2312" pitchFamily="49"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slide(fromLeft)">
                                      <p:cBhvr>
                                        <p:cTn id="7" dur="500"/>
                                        <p:tgtEl>
                                          <p:spTgt spid="210947"/>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10949"/>
                                        </p:tgtEl>
                                        <p:attrNameLst>
                                          <p:attrName>style.visibility</p:attrName>
                                        </p:attrNameLst>
                                      </p:cBhvr>
                                      <p:to>
                                        <p:strVal val="visible"/>
                                      </p:to>
                                    </p:set>
                                    <p:animEffect transition="in" filter="box(out)">
                                      <p:cBhvr>
                                        <p:cTn id="11"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p:bldP spid="21094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3"/>
          <p:cNvSpPr>
            <a:spLocks noChangeArrowheads="1"/>
          </p:cNvSpPr>
          <p:nvPr/>
        </p:nvSpPr>
        <p:spPr bwMode="auto">
          <a:xfrm>
            <a:off x="323850" y="1268413"/>
            <a:ext cx="8424863" cy="4968875"/>
          </a:xfrm>
          <a:prstGeom prst="flowChartAlternateProcess">
            <a:avLst/>
          </a:prstGeom>
          <a:gradFill rotWithShape="1">
            <a:gsLst>
              <a:gs pos="0">
                <a:srgbClr val="FFCC00"/>
              </a:gs>
              <a:gs pos="100000">
                <a:srgbClr val="FFFFFF">
                  <a:alpha val="21001"/>
                </a:srgbClr>
              </a:gs>
            </a:gsLst>
            <a:lin ang="27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7763" name="Text Box 2"/>
          <p:cNvSpPr txBox="1">
            <a:spLocks noChangeArrowheads="1"/>
          </p:cNvSpPr>
          <p:nvPr/>
        </p:nvSpPr>
        <p:spPr bwMode="auto">
          <a:xfrm>
            <a:off x="900113" y="1341438"/>
            <a:ext cx="6219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　</a:t>
            </a:r>
            <a:r>
              <a:rPr lang="zh-CN" altLang="en-US" sz="2800" b="1">
                <a:solidFill>
                  <a:schemeClr val="tx1"/>
                </a:solidFill>
                <a:latin typeface="Times New Roman" pitchFamily="18" charset="0"/>
                <a:ea typeface="宋体" pitchFamily="2" charset="-122"/>
              </a:rPr>
              <a:t>　</a:t>
            </a:r>
            <a:r>
              <a:rPr lang="zh-CN" altLang="en-US" sz="2800" b="1">
                <a:solidFill>
                  <a:srgbClr val="A50021"/>
                </a:solidFill>
                <a:latin typeface="Times New Roman" pitchFamily="18" charset="0"/>
                <a:ea typeface="宋体" pitchFamily="2" charset="-122"/>
              </a:rPr>
              <a:t>有二种方法进行数据类型转换：</a:t>
            </a:r>
          </a:p>
        </p:txBody>
      </p:sp>
      <p:sp>
        <p:nvSpPr>
          <p:cNvPr id="117764" name="Text Box 3"/>
          <p:cNvSpPr txBox="1">
            <a:spLocks noChangeArrowheads="1"/>
          </p:cNvSpPr>
          <p:nvPr/>
        </p:nvSpPr>
        <p:spPr bwMode="auto">
          <a:xfrm>
            <a:off x="755650" y="3500438"/>
            <a:ext cx="77962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rgbClr val="000000"/>
                </a:solidFill>
                <a:latin typeface="Times New Roman" pitchFamily="18" charset="0"/>
                <a:ea typeface="宋体" pitchFamily="2" charset="-122"/>
              </a:rPr>
              <a:t>且</a:t>
            </a:r>
            <a:r>
              <a:rPr lang="en-US" altLang="zh-CN" sz="2800">
                <a:solidFill>
                  <a:srgbClr val="000000"/>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强制类型转换运算优先于算术运算符</a:t>
            </a:r>
            <a:r>
              <a:rPr lang="en-US" altLang="zh-CN" sz="2800">
                <a:solidFill>
                  <a:srgbClr val="000000"/>
                </a:solidFill>
                <a:latin typeface="Times New Roman" pitchFamily="18" charset="0"/>
                <a:ea typeface="宋体" pitchFamily="2" charset="-122"/>
              </a:rPr>
              <a:t>.</a:t>
            </a:r>
          </a:p>
        </p:txBody>
      </p:sp>
      <p:sp>
        <p:nvSpPr>
          <p:cNvPr id="117765" name="Rectangle 4"/>
          <p:cNvSpPr>
            <a:spLocks noChangeArrowheads="1"/>
          </p:cNvSpPr>
          <p:nvPr/>
        </p:nvSpPr>
        <p:spPr bwMode="auto">
          <a:xfrm>
            <a:off x="2051050" y="2614613"/>
            <a:ext cx="2151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b="1">
                <a:solidFill>
                  <a:srgbClr val="FF49FF"/>
                </a:solidFill>
                <a:latin typeface="楷体_GB2312" pitchFamily="49" charset="-122"/>
              </a:rPr>
              <a:t>2.</a:t>
            </a:r>
            <a:r>
              <a:rPr lang="zh-CN" altLang="zh-CN" sz="2800" b="1">
                <a:solidFill>
                  <a:schemeClr val="tx1"/>
                </a:solidFill>
                <a:latin typeface="楷体_GB2312" pitchFamily="49" charset="-122"/>
              </a:rPr>
              <a:t> 系统自动</a:t>
            </a:r>
            <a:endParaRPr lang="zh-CN" altLang="en-US" sz="2800" b="1">
              <a:solidFill>
                <a:schemeClr val="tx1"/>
              </a:solidFill>
              <a:latin typeface="楷体_GB2312" pitchFamily="49" charset="-122"/>
            </a:endParaRPr>
          </a:p>
        </p:txBody>
      </p:sp>
      <p:sp>
        <p:nvSpPr>
          <p:cNvPr id="117766" name="Rectangle 5"/>
          <p:cNvSpPr>
            <a:spLocks noChangeArrowheads="1"/>
          </p:cNvSpPr>
          <p:nvPr/>
        </p:nvSpPr>
        <p:spPr bwMode="auto">
          <a:xfrm>
            <a:off x="1331913" y="4365625"/>
            <a:ext cx="5221287"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zh-CN" altLang="en-US" sz="2800">
                <a:solidFill>
                  <a:srgbClr val="0000FF"/>
                </a:solidFill>
                <a:latin typeface="Times New Roman" pitchFamily="18" charset="0"/>
                <a:ea typeface="宋体" pitchFamily="2" charset="-122"/>
              </a:rPr>
              <a:t>　</a:t>
            </a:r>
            <a:r>
              <a:rPr lang="zh-CN" altLang="en-US"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如果</a:t>
            </a:r>
            <a:r>
              <a:rPr lang="en-US" altLang="zh-CN" sz="2800">
                <a:solidFill>
                  <a:srgbClr val="000000"/>
                </a:solidFill>
                <a:latin typeface="Times New Roman" pitchFamily="18" charset="0"/>
                <a:ea typeface="宋体" pitchFamily="2" charset="-122"/>
              </a:rPr>
              <a:t>x</a:t>
            </a:r>
            <a:r>
              <a:rPr lang="zh-CN" altLang="zh-CN" sz="2800">
                <a:solidFill>
                  <a:srgbClr val="000000"/>
                </a:solidFill>
                <a:latin typeface="Times New Roman" pitchFamily="18" charset="0"/>
                <a:ea typeface="宋体" pitchFamily="2" charset="-122"/>
              </a:rPr>
              <a:t>为</a:t>
            </a:r>
            <a:r>
              <a:rPr lang="en-US" altLang="zh-CN" sz="2800">
                <a:solidFill>
                  <a:srgbClr val="000000"/>
                </a:solidFill>
                <a:latin typeface="Times New Roman" pitchFamily="18" charset="0"/>
                <a:ea typeface="宋体" pitchFamily="2" charset="-122"/>
              </a:rPr>
              <a:t>float, </a:t>
            </a:r>
            <a:r>
              <a:rPr lang="zh-CN" altLang="zh-CN" sz="2800">
                <a:solidFill>
                  <a:srgbClr val="000000"/>
                </a:solidFill>
                <a:latin typeface="Times New Roman" pitchFamily="18" charset="0"/>
                <a:ea typeface="宋体" pitchFamily="2" charset="-122"/>
              </a:rPr>
              <a:t>则</a:t>
            </a:r>
            <a:r>
              <a:rPr lang="en-US" altLang="zh-CN" sz="2800">
                <a:solidFill>
                  <a:srgbClr val="000000"/>
                </a:solidFill>
                <a:latin typeface="Times New Roman" pitchFamily="18" charset="0"/>
                <a:ea typeface="宋体" pitchFamily="2" charset="-122"/>
              </a:rPr>
              <a:t>x%3</a:t>
            </a:r>
            <a:r>
              <a:rPr lang="zh-CN" altLang="zh-CN" sz="2800">
                <a:solidFill>
                  <a:srgbClr val="000000"/>
                </a:solidFill>
                <a:latin typeface="Times New Roman" pitchFamily="18" charset="0"/>
                <a:ea typeface="宋体" pitchFamily="2" charset="-122"/>
              </a:rPr>
              <a:t>不合法。</a:t>
            </a:r>
          </a:p>
          <a:p>
            <a:pPr algn="l">
              <a:lnSpc>
                <a:spcPct val="110000"/>
              </a:lnSpc>
              <a:spcBef>
                <a:spcPct val="50000"/>
              </a:spcBef>
            </a:pPr>
            <a:r>
              <a:rPr lang="zh-CN" altLang="zh-CN" sz="2800">
                <a:solidFill>
                  <a:srgbClr val="000000"/>
                </a:solidFill>
                <a:latin typeface="Times New Roman" pitchFamily="18" charset="0"/>
                <a:ea typeface="宋体" pitchFamily="2" charset="-122"/>
              </a:rPr>
              <a:t>       但可用(</a:t>
            </a:r>
            <a:r>
              <a:rPr lang="en-US" altLang="zh-CN" sz="2800">
                <a:solidFill>
                  <a:srgbClr val="000000"/>
                </a:solidFill>
                <a:latin typeface="Times New Roman" pitchFamily="18" charset="0"/>
                <a:ea typeface="宋体" pitchFamily="2" charset="-122"/>
              </a:rPr>
              <a:t>int)x%3</a:t>
            </a:r>
            <a:r>
              <a:rPr lang="zh-CN" altLang="zh-CN" sz="2800">
                <a:solidFill>
                  <a:srgbClr val="000000"/>
                </a:solidFill>
                <a:latin typeface="Times New Roman" pitchFamily="18" charset="0"/>
                <a:ea typeface="宋体" pitchFamily="2" charset="-122"/>
              </a:rPr>
              <a:t>来解决。</a:t>
            </a:r>
            <a:endParaRPr lang="zh-CN" altLang="en-US" sz="2800">
              <a:solidFill>
                <a:srgbClr val="000000"/>
              </a:solidFill>
              <a:latin typeface="Times New Roman" pitchFamily="18" charset="0"/>
              <a:ea typeface="宋体" pitchFamily="2" charset="-122"/>
            </a:endParaRPr>
          </a:p>
        </p:txBody>
      </p:sp>
      <p:sp>
        <p:nvSpPr>
          <p:cNvPr id="117767" name="Rectangle 6"/>
          <p:cNvSpPr>
            <a:spLocks noChangeArrowheads="1"/>
          </p:cNvSpPr>
          <p:nvPr/>
        </p:nvSpPr>
        <p:spPr bwMode="auto">
          <a:xfrm>
            <a:off x="2051050" y="1966913"/>
            <a:ext cx="1436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b="1">
                <a:solidFill>
                  <a:srgbClr val="FF49FF"/>
                </a:solidFill>
                <a:latin typeface="楷体_GB2312" pitchFamily="49" charset="-122"/>
              </a:rPr>
              <a:t>1.</a:t>
            </a:r>
            <a:r>
              <a:rPr lang="en-US" altLang="zh-CN" sz="2800" b="1">
                <a:solidFill>
                  <a:schemeClr val="tx1"/>
                </a:solidFill>
                <a:latin typeface="楷体_GB2312" pitchFamily="49" charset="-122"/>
              </a:rPr>
              <a:t> </a:t>
            </a:r>
            <a:r>
              <a:rPr lang="zh-CN" altLang="zh-CN" sz="2800" b="1">
                <a:solidFill>
                  <a:schemeClr val="tx1"/>
                </a:solidFill>
                <a:latin typeface="楷体_GB2312" pitchFamily="49" charset="-122"/>
              </a:rPr>
              <a:t>强制</a:t>
            </a:r>
            <a:endParaRPr lang="zh-CN" altLang="en-US" sz="2800" b="1">
              <a:solidFill>
                <a:schemeClr val="tx1"/>
              </a:solidFill>
              <a:latin typeface="楷体_GB2312" pitchFamily="49" charset="-122"/>
            </a:endParaRPr>
          </a:p>
        </p:txBody>
      </p:sp>
      <p:sp>
        <p:nvSpPr>
          <p:cNvPr id="211990" name="AutoShape 22"/>
          <p:cNvSpPr>
            <a:spLocks noChangeArrowheads="1"/>
          </p:cNvSpPr>
          <p:nvPr/>
        </p:nvSpPr>
        <p:spPr bwMode="auto">
          <a:xfrm>
            <a:off x="395288" y="260350"/>
            <a:ext cx="1512887" cy="1303338"/>
          </a:xfrm>
          <a:prstGeom prst="irregularSeal1">
            <a:avLst/>
          </a:prstGeom>
          <a:gradFill rotWithShape="0">
            <a:gsLst>
              <a:gs pos="0">
                <a:srgbClr val="CCECFF"/>
              </a:gs>
              <a:gs pos="100000">
                <a:srgbClr val="339933"/>
              </a:gs>
            </a:gsLst>
            <a:path path="rect">
              <a:fillToRect r="100000" b="100000"/>
            </a:path>
          </a:gradFill>
          <a:ln>
            <a:noFill/>
          </a:ln>
          <a:effectLst>
            <a:prstShdw prst="shdw18" dist="17961" dir="13500000">
              <a:srgbClr val="CCEC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spcBef>
                <a:spcPct val="50000"/>
              </a:spcBef>
              <a:defRPr/>
            </a:pPr>
            <a:r>
              <a:rPr lang="zh-CN" altLang="en-US" sz="2800" b="1">
                <a:solidFill>
                  <a:srgbClr val="FF3300"/>
                </a:solidFill>
                <a:effectLst>
                  <a:outerShdw blurRad="38100" dist="38100" dir="2700000" algn="tl">
                    <a:srgbClr val="000000"/>
                  </a:outerShdw>
                </a:effectLst>
                <a:latin typeface="Times New Roman" pitchFamily="18" charset="0"/>
              </a:rPr>
              <a:t>小结</a:t>
            </a:r>
            <a:endParaRPr lang="zh-CN" altLang="en-US" sz="2800">
              <a:solidFill>
                <a:srgbClr val="FF3300"/>
              </a:solidFill>
              <a:effectLst>
                <a:outerShdw blurRad="38100" dist="38100" dir="2700000" algn="tl">
                  <a:srgbClr val="000000"/>
                </a:outerShdw>
              </a:effectLst>
              <a:latin typeface="Times New Roman" pitchFamily="18" charset="0"/>
            </a:endParaRPr>
          </a:p>
        </p:txBody>
      </p:sp>
      <p:sp>
        <p:nvSpPr>
          <p:cNvPr id="117769" name="AutoShape 24"/>
          <p:cNvSpPr>
            <a:spLocks noChangeArrowheads="1"/>
          </p:cNvSpPr>
          <p:nvPr/>
        </p:nvSpPr>
        <p:spPr bwMode="auto">
          <a:xfrm>
            <a:off x="755650" y="42926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12" name="Text Box 20">
            <a:hlinkClick r:id="rId2" action="ppaction://hlinksldjump"/>
            <a:hlinkHover r:id="" action="ppaction://noaction">
              <a:snd r:embed="rId3" name="Thud3.WAV"/>
            </a:hlinkHover>
          </p:cNvPr>
          <p:cNvSpPr txBox="1">
            <a:spLocks noChangeArrowheads="1"/>
          </p:cNvSpPr>
          <p:nvPr/>
        </p:nvSpPr>
        <p:spPr bwMode="auto">
          <a:xfrm>
            <a:off x="304800" y="457200"/>
            <a:ext cx="2682875"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赋值语句</a:t>
            </a:r>
          </a:p>
        </p:txBody>
      </p:sp>
      <p:sp>
        <p:nvSpPr>
          <p:cNvPr id="118787" name="AutoShape 21"/>
          <p:cNvSpPr>
            <a:spLocks noChangeArrowheads="1"/>
          </p:cNvSpPr>
          <p:nvPr/>
        </p:nvSpPr>
        <p:spPr bwMode="auto">
          <a:xfrm>
            <a:off x="4140200" y="549275"/>
            <a:ext cx="3455988" cy="935038"/>
          </a:xfrm>
          <a:prstGeom prst="cloudCallout">
            <a:avLst>
              <a:gd name="adj1" fmla="val -81282"/>
              <a:gd name="adj2" fmla="val -10611"/>
            </a:avLst>
          </a:prstGeom>
          <a:gradFill rotWithShape="1">
            <a:gsLst>
              <a:gs pos="0">
                <a:srgbClr val="FFFFFF"/>
              </a:gs>
              <a:gs pos="50000">
                <a:srgbClr val="99CC00"/>
              </a:gs>
              <a:gs pos="100000">
                <a:srgbClr val="FFFFFF"/>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也可叫赋值表达式</a:t>
            </a:r>
          </a:p>
        </p:txBody>
      </p:sp>
      <p:sp>
        <p:nvSpPr>
          <p:cNvPr id="118788" name="Text Box 22"/>
          <p:cNvSpPr txBox="1">
            <a:spLocks noChangeArrowheads="1"/>
          </p:cNvSpPr>
          <p:nvPr/>
        </p:nvSpPr>
        <p:spPr bwMode="auto">
          <a:xfrm>
            <a:off x="1116013" y="1916113"/>
            <a:ext cx="2735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latin typeface="Times New Roman" pitchFamily="18" charset="0"/>
                <a:ea typeface="宋体" pitchFamily="2" charset="-122"/>
              </a:rPr>
              <a:t>简单赋值语句</a:t>
            </a:r>
          </a:p>
        </p:txBody>
      </p:sp>
      <p:sp>
        <p:nvSpPr>
          <p:cNvPr id="118789" name="Text Box 23"/>
          <p:cNvSpPr txBox="1">
            <a:spLocks noChangeArrowheads="1"/>
          </p:cNvSpPr>
          <p:nvPr/>
        </p:nvSpPr>
        <p:spPr bwMode="auto">
          <a:xfrm>
            <a:off x="1042988" y="3860800"/>
            <a:ext cx="27352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latin typeface="Times New Roman" pitchFamily="18" charset="0"/>
                <a:ea typeface="宋体" pitchFamily="2" charset="-122"/>
              </a:rPr>
              <a:t>复合赋值语句</a:t>
            </a:r>
          </a:p>
        </p:txBody>
      </p:sp>
      <p:sp>
        <p:nvSpPr>
          <p:cNvPr id="118790" name="AutoShape 24"/>
          <p:cNvSpPr>
            <a:spLocks noChangeArrowheads="1"/>
          </p:cNvSpPr>
          <p:nvPr/>
        </p:nvSpPr>
        <p:spPr bwMode="auto">
          <a:xfrm>
            <a:off x="4427538" y="1916113"/>
            <a:ext cx="3097212" cy="1512887"/>
          </a:xfrm>
          <a:prstGeom prst="cloudCallout">
            <a:avLst>
              <a:gd name="adj1" fmla="val -84907"/>
              <a:gd name="adj2" fmla="val -25657"/>
            </a:avLst>
          </a:prstGeom>
          <a:gradFill rotWithShape="1">
            <a:gsLst>
              <a:gs pos="0">
                <a:srgbClr val="FFFFFF"/>
              </a:gs>
              <a:gs pos="100000">
                <a:srgbClr val="CC99FF"/>
              </a:gs>
            </a:gsLst>
            <a:path path="rect">
              <a:fillToRect l="50000" t="50000" r="50000" b="50000"/>
            </a:path>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rgbClr val="000000"/>
                </a:solidFill>
              </a:rPr>
              <a:t>例如：        </a:t>
            </a:r>
            <a:r>
              <a:rPr lang="en-US" altLang="zh-CN">
                <a:solidFill>
                  <a:srgbClr val="000000"/>
                </a:solidFill>
              </a:rPr>
              <a:t>year=2005</a:t>
            </a:r>
            <a:r>
              <a:rPr lang="zh-CN" altLang="en-US">
                <a:solidFill>
                  <a:srgbClr val="000000"/>
                </a:solidFill>
              </a:rPr>
              <a:t>；</a:t>
            </a:r>
          </a:p>
          <a:p>
            <a:r>
              <a:rPr lang="en-US" altLang="zh-CN">
                <a:solidFill>
                  <a:srgbClr val="000000"/>
                </a:solidFill>
              </a:rPr>
              <a:t>age=18</a:t>
            </a:r>
            <a:r>
              <a:rPr lang="zh-CN" altLang="en-US">
                <a:solidFill>
                  <a:srgbClr val="000000"/>
                </a:solidFill>
              </a:rPr>
              <a:t>；</a:t>
            </a:r>
          </a:p>
        </p:txBody>
      </p:sp>
      <p:pic>
        <p:nvPicPr>
          <p:cNvPr id="118791" name="Picture 27" descr="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5949950"/>
            <a:ext cx="40481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827088" y="1557338"/>
            <a:ext cx="64087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defRPr/>
            </a:pPr>
            <a:r>
              <a:rPr lang="zh-CN" altLang="en-US" sz="2800" b="1">
                <a:solidFill>
                  <a:srgbClr val="FF0000"/>
                </a:solidFill>
                <a:effectLst>
                  <a:outerShdw blurRad="38100" dist="38100" dir="2700000" algn="tl">
                    <a:srgbClr val="C0C0C0"/>
                  </a:outerShdw>
                </a:effectLst>
                <a:latin typeface="Times New Roman" pitchFamily="18" charset="0"/>
                <a:ea typeface="宋体" pitchFamily="2" charset="-122"/>
              </a:rPr>
              <a:t>在</a:t>
            </a: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sym typeface="Monotype Sorts" pitchFamily="2" charset="2"/>
              </a:rPr>
              <a:t>"</a:t>
            </a: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sz="2800" b="1">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sz="2800" b="1">
                <a:solidFill>
                  <a:srgbClr val="FF0000"/>
                </a:solidFill>
                <a:effectLst>
                  <a:outerShdw blurRad="38100" dist="38100" dir="2700000" algn="tl">
                    <a:srgbClr val="C0C0C0"/>
                  </a:outerShdw>
                </a:effectLst>
                <a:latin typeface="Times New Roman" pitchFamily="18" charset="0"/>
                <a:ea typeface="宋体" pitchFamily="2" charset="-122"/>
                <a:sym typeface="Monotype Sorts" pitchFamily="2" charset="2"/>
              </a:rPr>
              <a:t>"</a:t>
            </a:r>
            <a:r>
              <a:rPr lang="zh-CN" altLang="en-US" sz="2800" b="1">
                <a:solidFill>
                  <a:srgbClr val="FF0000"/>
                </a:solidFill>
                <a:effectLst>
                  <a:outerShdw blurRad="38100" dist="38100" dir="2700000" algn="tl">
                    <a:srgbClr val="C0C0C0"/>
                  </a:outerShdw>
                </a:effectLst>
                <a:latin typeface="Times New Roman" pitchFamily="18" charset="0"/>
                <a:ea typeface="宋体" pitchFamily="2" charset="-122"/>
              </a:rPr>
              <a:t>号之前加一个其它运算符。</a:t>
            </a:r>
          </a:p>
        </p:txBody>
      </p:sp>
      <p:sp>
        <p:nvSpPr>
          <p:cNvPr id="119811" name="Text Box 3"/>
          <p:cNvSpPr txBox="1">
            <a:spLocks noChangeArrowheads="1"/>
          </p:cNvSpPr>
          <p:nvPr/>
        </p:nvSpPr>
        <p:spPr bwMode="auto">
          <a:xfrm>
            <a:off x="539750" y="4941888"/>
            <a:ext cx="8604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u="sng">
                <a:solidFill>
                  <a:srgbClr val="A50021"/>
                </a:solidFill>
                <a:latin typeface="Times New Roman" pitchFamily="18" charset="0"/>
                <a:ea typeface="宋体" pitchFamily="2" charset="-122"/>
              </a:rPr>
              <a:t>C</a:t>
            </a:r>
            <a:r>
              <a:rPr lang="zh-CN" altLang="en-US" sz="2800" b="1" u="sng">
                <a:solidFill>
                  <a:srgbClr val="A50021"/>
                </a:solidFill>
                <a:latin typeface="Times New Roman" pitchFamily="18" charset="0"/>
                <a:ea typeface="宋体" pitchFamily="2" charset="-122"/>
              </a:rPr>
              <a:t>语言规定</a:t>
            </a:r>
            <a:r>
              <a:rPr lang="en-US" altLang="zh-CN" sz="2800">
                <a:solidFill>
                  <a:schemeClr val="tx1"/>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　</a:t>
            </a:r>
            <a:r>
              <a:rPr lang="zh-CN" altLang="en-US" sz="2800" b="1">
                <a:solidFill>
                  <a:schemeClr val="tx1"/>
                </a:solidFill>
                <a:latin typeface="Times New Roman" pitchFamily="18" charset="0"/>
                <a:ea typeface="宋体" pitchFamily="2" charset="-122"/>
              </a:rPr>
              <a:t>凡是二目运算符均可构成复合运算符。</a:t>
            </a:r>
          </a:p>
        </p:txBody>
      </p:sp>
      <p:sp>
        <p:nvSpPr>
          <p:cNvPr id="119812" name="Rectangle 4"/>
          <p:cNvSpPr>
            <a:spLocks noChangeArrowheads="1"/>
          </p:cNvSpPr>
          <p:nvPr/>
        </p:nvSpPr>
        <p:spPr bwMode="auto">
          <a:xfrm>
            <a:off x="1979613" y="2781300"/>
            <a:ext cx="1846262"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rgbClr val="000000"/>
                </a:solidFill>
                <a:latin typeface="Times New Roman" pitchFamily="18" charset="0"/>
                <a:ea typeface="宋体" pitchFamily="2" charset="-122"/>
              </a:rPr>
              <a:t>a+=3; </a:t>
            </a:r>
          </a:p>
          <a:p>
            <a:pPr algn="l">
              <a:spcBef>
                <a:spcPct val="50000"/>
              </a:spcBef>
            </a:pPr>
            <a:r>
              <a:rPr lang="en-US" altLang="zh-CN" sz="2800">
                <a:solidFill>
                  <a:srgbClr val="000000"/>
                </a:solidFill>
                <a:latin typeface="Times New Roman" pitchFamily="18" charset="0"/>
                <a:ea typeface="宋体" pitchFamily="2" charset="-122"/>
              </a:rPr>
              <a:t>x</a:t>
            </a:r>
            <a:r>
              <a:rPr lang="en-US" altLang="zh-CN" sz="2800">
                <a:solidFill>
                  <a:srgbClr val="000000"/>
                </a:solidFill>
                <a:latin typeface="Times New Roman" pitchFamily="18" charset="0"/>
                <a:ea typeface="宋体" pitchFamily="2" charset="-122"/>
                <a:sym typeface="Symbol" pitchFamily="18" charset="2"/>
              </a:rPr>
              <a:t></a:t>
            </a:r>
            <a:r>
              <a:rPr lang="en-US" altLang="zh-CN" sz="2800">
                <a:solidFill>
                  <a:srgbClr val="000000"/>
                </a:solidFill>
                <a:latin typeface="Times New Roman" pitchFamily="18" charset="0"/>
                <a:ea typeface="宋体" pitchFamily="2" charset="-122"/>
              </a:rPr>
              <a:t>=y+8; </a:t>
            </a:r>
          </a:p>
          <a:p>
            <a:pPr algn="l">
              <a:spcBef>
                <a:spcPct val="50000"/>
              </a:spcBef>
            </a:pPr>
            <a:r>
              <a:rPr lang="en-US" altLang="zh-CN" sz="2800">
                <a:solidFill>
                  <a:srgbClr val="000000"/>
                </a:solidFill>
                <a:latin typeface="Times New Roman" pitchFamily="18" charset="0"/>
                <a:ea typeface="宋体" pitchFamily="2" charset="-122"/>
              </a:rPr>
              <a:t>x%=3;</a:t>
            </a:r>
            <a:r>
              <a:rPr lang="en-US" altLang="zh-CN" sz="2800">
                <a:solidFill>
                  <a:schemeClr val="tx1"/>
                </a:solidFill>
                <a:latin typeface="Times New Roman" pitchFamily="18" charset="0"/>
                <a:ea typeface="宋体" pitchFamily="2" charset="-122"/>
              </a:rPr>
              <a:t>        </a:t>
            </a:r>
          </a:p>
        </p:txBody>
      </p:sp>
      <p:sp>
        <p:nvSpPr>
          <p:cNvPr id="119813" name="AutoShape 22"/>
          <p:cNvSpPr>
            <a:spLocks noChangeArrowheads="1"/>
          </p:cNvSpPr>
          <p:nvPr/>
        </p:nvSpPr>
        <p:spPr bwMode="auto">
          <a:xfrm>
            <a:off x="468313" y="549275"/>
            <a:ext cx="2663825" cy="719138"/>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rPr>
              <a:t>复合赋值运算符</a:t>
            </a:r>
          </a:p>
        </p:txBody>
      </p:sp>
      <p:sp>
        <p:nvSpPr>
          <p:cNvPr id="119814" name="AutoShape 23"/>
          <p:cNvSpPr>
            <a:spLocks noChangeArrowheads="1"/>
          </p:cNvSpPr>
          <p:nvPr/>
        </p:nvSpPr>
        <p:spPr bwMode="auto">
          <a:xfrm>
            <a:off x="755650" y="2420938"/>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119815" name="Text Box 24"/>
          <p:cNvSpPr txBox="1">
            <a:spLocks noChangeArrowheads="1"/>
          </p:cNvSpPr>
          <p:nvPr/>
        </p:nvSpPr>
        <p:spPr bwMode="auto">
          <a:xfrm>
            <a:off x="3635375" y="2781300"/>
            <a:ext cx="3382963"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a:solidFill>
                  <a:srgbClr val="0000FF"/>
                </a:solidFill>
              </a:rPr>
              <a:t>相当于 </a:t>
            </a:r>
            <a:r>
              <a:rPr lang="en-US" altLang="zh-CN">
                <a:solidFill>
                  <a:srgbClr val="0000FF"/>
                </a:solidFill>
              </a:rPr>
              <a:t>a=a+3</a:t>
            </a:r>
          </a:p>
        </p:txBody>
      </p:sp>
      <p:sp>
        <p:nvSpPr>
          <p:cNvPr id="119816" name="Text Box 25"/>
          <p:cNvSpPr txBox="1">
            <a:spLocks noChangeArrowheads="1"/>
          </p:cNvSpPr>
          <p:nvPr/>
        </p:nvSpPr>
        <p:spPr bwMode="auto">
          <a:xfrm>
            <a:off x="3635375" y="3429000"/>
            <a:ext cx="3382963"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a:solidFill>
                  <a:srgbClr val="0000FF"/>
                </a:solidFill>
              </a:rPr>
              <a:t>相当于</a:t>
            </a:r>
            <a:r>
              <a:rPr lang="en-US" altLang="zh-CN">
                <a:solidFill>
                  <a:srgbClr val="0000FF"/>
                </a:solidFill>
              </a:rPr>
              <a:t>x=x </a:t>
            </a:r>
            <a:r>
              <a:rPr lang="en-US" altLang="zh-CN">
                <a:solidFill>
                  <a:srgbClr val="0000FF"/>
                </a:solidFill>
                <a:sym typeface="Symbol" pitchFamily="18" charset="2"/>
              </a:rPr>
              <a:t></a:t>
            </a:r>
            <a:r>
              <a:rPr lang="en-US" altLang="zh-CN">
                <a:solidFill>
                  <a:srgbClr val="0000FF"/>
                </a:solidFill>
              </a:rPr>
              <a:t>(y+8)</a:t>
            </a:r>
          </a:p>
        </p:txBody>
      </p:sp>
      <p:sp>
        <p:nvSpPr>
          <p:cNvPr id="119817" name="Text Box 26"/>
          <p:cNvSpPr txBox="1">
            <a:spLocks noChangeArrowheads="1"/>
          </p:cNvSpPr>
          <p:nvPr/>
        </p:nvSpPr>
        <p:spPr bwMode="auto">
          <a:xfrm>
            <a:off x="3635375" y="4076700"/>
            <a:ext cx="3382963"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a:solidFill>
                  <a:srgbClr val="0000FF"/>
                </a:solidFill>
              </a:rPr>
              <a:t>相当于</a:t>
            </a:r>
            <a:r>
              <a:rPr lang="en-US" altLang="zh-CN">
                <a:solidFill>
                  <a:srgbClr val="0000FF"/>
                </a:solidFill>
              </a:rPr>
              <a:t>x=x%3</a:t>
            </a:r>
          </a:p>
        </p:txBody>
      </p:sp>
      <p:pic>
        <p:nvPicPr>
          <p:cNvPr id="119818" name="Picture 30" descr="5DF9723BC7BDCF975CD6F66EA3785F7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781300"/>
            <a:ext cx="13731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1560" y="5589240"/>
            <a:ext cx="7710438" cy="830997"/>
          </a:xfrm>
          <a:prstGeom prst="rect">
            <a:avLst/>
          </a:prstGeom>
          <a:noFill/>
        </p:spPr>
        <p:txBody>
          <a:bodyPr wrap="square" rtlCol="0">
            <a:spAutoFit/>
          </a:bodyPr>
          <a:lstStyle/>
          <a:p>
            <a:pPr algn="l"/>
            <a:r>
              <a:rPr lang="zh-CN" altLang="en-US" b="1" dirty="0" smtClean="0"/>
              <a:t>复合赋值运算符的优先级</a:t>
            </a:r>
            <a:r>
              <a:rPr lang="en-US" altLang="zh-CN" b="1" dirty="0" smtClean="0"/>
              <a:t>14</a:t>
            </a:r>
            <a:r>
              <a:rPr lang="zh-CN" altLang="en-US" b="1" dirty="0" smtClean="0"/>
              <a:t>，倒数第二，结合结合方向：自右向左。</a:t>
            </a:r>
            <a:endParaRPr lang="zh-CN" altLang="en-US" b="1" dirty="0"/>
          </a:p>
        </p:txBody>
      </p:sp>
    </p:spTree>
  </p:cSld>
  <p:clrMapOvr>
    <a:masterClrMapping/>
  </p:clrMapOvr>
  <p:transition spd="med">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403350" y="1557338"/>
            <a:ext cx="7151688"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zh-CN" altLang="en-US" sz="2800">
                <a:latin typeface="Times New Roman" pitchFamily="18" charset="0"/>
                <a:ea typeface="宋体" pitchFamily="2" charset="-122"/>
              </a:rPr>
              <a:t>一般形式</a:t>
            </a:r>
            <a:r>
              <a:rPr lang="en-US" altLang="zh-CN" sz="2800">
                <a:latin typeface="Times New Roman" pitchFamily="18" charset="0"/>
                <a:ea typeface="宋体" pitchFamily="2" charset="-122"/>
              </a:rPr>
              <a:t>:</a:t>
            </a:r>
          </a:p>
          <a:p>
            <a:pPr algn="l" eaLnBrk="1" hangingPunct="1">
              <a:lnSpc>
                <a:spcPct val="90000"/>
              </a:lnSpc>
              <a:spcBef>
                <a:spcPct val="50000"/>
              </a:spcBef>
            </a:pPr>
            <a:r>
              <a:rPr lang="en-US" altLang="zh-CN" sz="2800">
                <a:solidFill>
                  <a:schemeClr val="tx1"/>
                </a:solidFill>
                <a:latin typeface="Times New Roman" pitchFamily="18" charset="0"/>
                <a:ea typeface="宋体" pitchFamily="2" charset="-122"/>
              </a:rPr>
              <a:t>        </a:t>
            </a:r>
            <a:r>
              <a:rPr lang="en-US" altLang="zh-CN" sz="2800" b="1">
                <a:solidFill>
                  <a:srgbClr val="A50021"/>
                </a:solidFill>
                <a:latin typeface="Times New Roman" pitchFamily="18" charset="0"/>
                <a:ea typeface="宋体" pitchFamily="2" charset="-122"/>
              </a:rPr>
              <a:t>&lt;</a:t>
            </a:r>
            <a:r>
              <a:rPr lang="zh-CN" altLang="en-US" sz="2800" b="1">
                <a:solidFill>
                  <a:srgbClr val="A50021"/>
                </a:solidFill>
                <a:latin typeface="Times New Roman" pitchFamily="18" charset="0"/>
                <a:ea typeface="宋体" pitchFamily="2" charset="-122"/>
              </a:rPr>
              <a:t>变量</a:t>
            </a:r>
            <a:r>
              <a:rPr lang="en-US" altLang="zh-CN" sz="2800" b="1">
                <a:solidFill>
                  <a:srgbClr val="A50021"/>
                </a:solidFill>
                <a:latin typeface="Times New Roman" pitchFamily="18" charset="0"/>
                <a:ea typeface="宋体" pitchFamily="2" charset="-122"/>
              </a:rPr>
              <a:t>&gt; &lt;</a:t>
            </a:r>
            <a:r>
              <a:rPr lang="zh-CN" altLang="en-US" sz="2800" b="1">
                <a:solidFill>
                  <a:srgbClr val="A50021"/>
                </a:solidFill>
                <a:latin typeface="Times New Roman" pitchFamily="18" charset="0"/>
                <a:ea typeface="宋体" pitchFamily="2" charset="-122"/>
              </a:rPr>
              <a:t>赋值运算符</a:t>
            </a:r>
            <a:r>
              <a:rPr lang="en-US" altLang="zh-CN" sz="2800" b="1">
                <a:solidFill>
                  <a:srgbClr val="A50021"/>
                </a:solidFill>
                <a:latin typeface="Times New Roman" pitchFamily="18" charset="0"/>
                <a:ea typeface="宋体" pitchFamily="2" charset="-122"/>
              </a:rPr>
              <a:t>&gt; &lt;</a:t>
            </a:r>
            <a:r>
              <a:rPr lang="zh-CN" altLang="en-US" sz="2800" b="1">
                <a:solidFill>
                  <a:srgbClr val="A50021"/>
                </a:solidFill>
                <a:latin typeface="Times New Roman" pitchFamily="18" charset="0"/>
                <a:ea typeface="宋体" pitchFamily="2" charset="-122"/>
              </a:rPr>
              <a:t>表达式</a:t>
            </a:r>
            <a:r>
              <a:rPr lang="en-US" altLang="zh-CN" sz="2800" b="1">
                <a:solidFill>
                  <a:srgbClr val="A50021"/>
                </a:solidFill>
                <a:latin typeface="Times New Roman" pitchFamily="18" charset="0"/>
                <a:ea typeface="宋体" pitchFamily="2" charset="-122"/>
              </a:rPr>
              <a:t>&gt;</a:t>
            </a:r>
          </a:p>
        </p:txBody>
      </p:sp>
      <p:sp>
        <p:nvSpPr>
          <p:cNvPr id="120835" name="Rectangle 4"/>
          <p:cNvSpPr>
            <a:spLocks noChangeArrowheads="1"/>
          </p:cNvSpPr>
          <p:nvPr/>
        </p:nvSpPr>
        <p:spPr bwMode="auto">
          <a:xfrm>
            <a:off x="971550" y="2924175"/>
            <a:ext cx="6280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800">
                <a:solidFill>
                  <a:schemeClr val="tx1"/>
                </a:solidFill>
                <a:latin typeface="Times New Roman" pitchFamily="18" charset="0"/>
                <a:ea typeface="宋体" pitchFamily="2" charset="-122"/>
              </a:rPr>
              <a:t>　　 </a:t>
            </a:r>
            <a:r>
              <a:rPr lang="en-US" altLang="zh-CN">
                <a:solidFill>
                  <a:srgbClr val="000000"/>
                </a:solidFill>
                <a:latin typeface="楷体_GB2312" pitchFamily="49" charset="-122"/>
              </a:rPr>
              <a:t>x=10 </a:t>
            </a:r>
            <a:r>
              <a:rPr lang="zh-CN" altLang="zh-CN">
                <a:solidFill>
                  <a:srgbClr val="000000"/>
                </a:solidFill>
                <a:latin typeface="楷体_GB2312" pitchFamily="49" charset="-122"/>
              </a:rPr>
              <a:t>为一赋值表达式</a:t>
            </a:r>
          </a:p>
          <a:p>
            <a:pPr algn="l">
              <a:spcBef>
                <a:spcPct val="50000"/>
              </a:spcBef>
            </a:pPr>
            <a:r>
              <a:rPr lang="zh-CN" altLang="zh-CN">
                <a:solidFill>
                  <a:srgbClr val="000000"/>
                </a:solidFill>
                <a:latin typeface="楷体_GB2312" pitchFamily="49" charset="-122"/>
              </a:rPr>
              <a:t>    其中&lt;表达式&gt;又可以是一个赋值表达式。</a:t>
            </a:r>
          </a:p>
        </p:txBody>
      </p:sp>
      <p:sp>
        <p:nvSpPr>
          <p:cNvPr id="120836" name="Rectangle 5"/>
          <p:cNvSpPr>
            <a:spLocks noChangeArrowheads="1"/>
          </p:cNvSpPr>
          <p:nvPr/>
        </p:nvSpPr>
        <p:spPr bwMode="auto">
          <a:xfrm>
            <a:off x="990600" y="4184650"/>
            <a:ext cx="704215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50000"/>
              </a:spcBef>
            </a:pPr>
            <a:r>
              <a:rPr lang="zh-CN" altLang="en-US" sz="2800">
                <a:solidFill>
                  <a:schemeClr val="tx1"/>
                </a:solidFill>
                <a:latin typeface="Times New Roman" pitchFamily="18" charset="0"/>
                <a:ea typeface="宋体" pitchFamily="2" charset="-122"/>
              </a:rPr>
              <a:t>　　</a:t>
            </a:r>
            <a:r>
              <a:rPr lang="en-US" altLang="zh-CN">
                <a:solidFill>
                  <a:srgbClr val="000000"/>
                </a:solidFill>
                <a:latin typeface="楷体_GB2312" pitchFamily="49" charset="-122"/>
              </a:rPr>
              <a:t>x=(y=10) </a:t>
            </a:r>
            <a:r>
              <a:rPr lang="zh-CN" altLang="zh-CN">
                <a:solidFill>
                  <a:srgbClr val="000000"/>
                </a:solidFill>
                <a:latin typeface="楷体_GB2312" pitchFamily="49" charset="-122"/>
              </a:rPr>
              <a:t>相当于 </a:t>
            </a:r>
            <a:r>
              <a:rPr lang="en-US" altLang="zh-CN">
                <a:solidFill>
                  <a:srgbClr val="000000"/>
                </a:solidFill>
                <a:latin typeface="楷体_GB2312" pitchFamily="49" charset="-122"/>
              </a:rPr>
              <a:t>y=10</a:t>
            </a:r>
            <a:r>
              <a:rPr lang="zh-CN" altLang="en-US">
                <a:solidFill>
                  <a:srgbClr val="000000"/>
                </a:solidFill>
                <a:latin typeface="楷体_GB2312" pitchFamily="49" charset="-122"/>
              </a:rPr>
              <a:t>；</a:t>
            </a:r>
            <a:r>
              <a:rPr lang="en-US" altLang="zh-CN">
                <a:solidFill>
                  <a:srgbClr val="000000"/>
                </a:solidFill>
                <a:latin typeface="楷体_GB2312" pitchFamily="49" charset="-122"/>
              </a:rPr>
              <a:t>x=y</a:t>
            </a:r>
          </a:p>
          <a:p>
            <a:pPr algn="l">
              <a:lnSpc>
                <a:spcPct val="90000"/>
              </a:lnSpc>
              <a:spcBef>
                <a:spcPct val="50000"/>
              </a:spcBef>
            </a:pPr>
            <a:r>
              <a:rPr lang="en-US" altLang="zh-CN">
                <a:solidFill>
                  <a:srgbClr val="000000"/>
                </a:solidFill>
                <a:latin typeface="楷体_GB2312" pitchFamily="49" charset="-122"/>
              </a:rPr>
              <a:t>     </a:t>
            </a:r>
            <a:r>
              <a:rPr lang="zh-CN" altLang="zh-CN">
                <a:solidFill>
                  <a:srgbClr val="000000"/>
                </a:solidFill>
                <a:latin typeface="楷体_GB2312" pitchFamily="49" charset="-122"/>
              </a:rPr>
              <a:t>由于赋值号为右结合性,于是</a:t>
            </a:r>
            <a:r>
              <a:rPr lang="en-US" altLang="zh-CN">
                <a:solidFill>
                  <a:srgbClr val="000000"/>
                </a:solidFill>
                <a:latin typeface="楷体_GB2312" pitchFamily="49" charset="-122"/>
                <a:sym typeface="Monotype Sorts" pitchFamily="2" charset="2"/>
              </a:rPr>
              <a:t>"</a:t>
            </a:r>
            <a:r>
              <a:rPr lang="zh-CN" altLang="zh-CN">
                <a:solidFill>
                  <a:srgbClr val="000000"/>
                </a:solidFill>
                <a:latin typeface="楷体_GB2312" pitchFamily="49" charset="-122"/>
              </a:rPr>
              <a:t> ( ) </a:t>
            </a:r>
            <a:r>
              <a:rPr lang="en-US" altLang="zh-CN">
                <a:solidFill>
                  <a:srgbClr val="000000"/>
                </a:solidFill>
                <a:latin typeface="楷体_GB2312" pitchFamily="49" charset="-122"/>
                <a:sym typeface="Monotype Sorts" pitchFamily="2" charset="2"/>
              </a:rPr>
              <a:t>"</a:t>
            </a:r>
            <a:r>
              <a:rPr lang="zh-CN" altLang="zh-CN">
                <a:solidFill>
                  <a:srgbClr val="000000"/>
                </a:solidFill>
                <a:latin typeface="楷体_GB2312" pitchFamily="49" charset="-122"/>
              </a:rPr>
              <a:t>可省略，</a:t>
            </a:r>
          </a:p>
          <a:p>
            <a:pPr algn="l">
              <a:lnSpc>
                <a:spcPct val="90000"/>
              </a:lnSpc>
              <a:spcBef>
                <a:spcPct val="50000"/>
              </a:spcBef>
            </a:pPr>
            <a:r>
              <a:rPr lang="zh-CN" altLang="zh-CN">
                <a:solidFill>
                  <a:srgbClr val="000000"/>
                </a:solidFill>
                <a:latin typeface="楷体_GB2312" pitchFamily="49" charset="-122"/>
              </a:rPr>
              <a:t>     即为：</a:t>
            </a:r>
            <a:r>
              <a:rPr lang="en-US" altLang="zh-CN">
                <a:solidFill>
                  <a:srgbClr val="000000"/>
                </a:solidFill>
                <a:latin typeface="楷体_GB2312" pitchFamily="49" charset="-122"/>
              </a:rPr>
              <a:t>x=y=10</a:t>
            </a:r>
            <a:r>
              <a:rPr lang="zh-CN" altLang="en-US">
                <a:solidFill>
                  <a:srgbClr val="000000"/>
                </a:solidFill>
                <a:latin typeface="楷体_GB2312" pitchFamily="49" charset="-122"/>
              </a:rPr>
              <a:t>；</a:t>
            </a:r>
          </a:p>
        </p:txBody>
      </p:sp>
      <p:sp>
        <p:nvSpPr>
          <p:cNvPr id="120837" name="AutoShape 21"/>
          <p:cNvSpPr>
            <a:spLocks noChangeArrowheads="1"/>
          </p:cNvSpPr>
          <p:nvPr/>
        </p:nvSpPr>
        <p:spPr bwMode="auto">
          <a:xfrm>
            <a:off x="468313" y="549275"/>
            <a:ext cx="2663825" cy="719138"/>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rPr>
              <a:t>复合赋值表达式</a:t>
            </a:r>
          </a:p>
        </p:txBody>
      </p:sp>
      <p:sp>
        <p:nvSpPr>
          <p:cNvPr id="120838" name="AutoShape 22"/>
          <p:cNvSpPr>
            <a:spLocks noChangeArrowheads="1"/>
          </p:cNvSpPr>
          <p:nvPr/>
        </p:nvSpPr>
        <p:spPr bwMode="auto">
          <a:xfrm>
            <a:off x="611188" y="27813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120839" name="AutoShape 23"/>
          <p:cNvSpPr>
            <a:spLocks noChangeArrowheads="1"/>
          </p:cNvSpPr>
          <p:nvPr/>
        </p:nvSpPr>
        <p:spPr bwMode="auto">
          <a:xfrm>
            <a:off x="539750" y="4221163"/>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9" name="AutoShape 29"/>
          <p:cNvSpPr>
            <a:spLocks noChangeArrowheads="1"/>
          </p:cNvSpPr>
          <p:nvPr/>
        </p:nvSpPr>
        <p:spPr bwMode="auto">
          <a:xfrm>
            <a:off x="755650" y="4221163"/>
            <a:ext cx="7777163" cy="1871662"/>
          </a:xfrm>
          <a:prstGeom prst="flowChartAlternateProcess">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2" name="Text Box 2"/>
          <p:cNvSpPr txBox="1">
            <a:spLocks noChangeArrowheads="1"/>
          </p:cNvSpPr>
          <p:nvPr/>
        </p:nvSpPr>
        <p:spPr bwMode="auto">
          <a:xfrm>
            <a:off x="1116013" y="3644900"/>
            <a:ext cx="59547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a + = a – =a</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a         (</a:t>
            </a:r>
            <a:r>
              <a:rPr lang="zh-CN" altLang="en-US" sz="2800">
                <a:solidFill>
                  <a:schemeClr val="tx1"/>
                </a:solidFill>
                <a:latin typeface="Times New Roman" pitchFamily="18" charset="0"/>
                <a:ea typeface="宋体" pitchFamily="2" charset="-122"/>
              </a:rPr>
              <a:t>设</a:t>
            </a:r>
            <a:r>
              <a:rPr lang="en-US" altLang="zh-CN" sz="2800">
                <a:solidFill>
                  <a:schemeClr val="tx1"/>
                </a:solidFill>
                <a:latin typeface="Times New Roman" pitchFamily="18" charset="0"/>
                <a:ea typeface="宋体" pitchFamily="2" charset="-122"/>
              </a:rPr>
              <a:t>a</a:t>
            </a:r>
            <a:r>
              <a:rPr lang="en-US" altLang="zh-CN" sz="2800">
                <a:solidFill>
                  <a:schemeClr val="tx1"/>
                </a:solidFill>
                <a:latin typeface="Times New Roman" pitchFamily="18" charset="0"/>
                <a:ea typeface="宋体" pitchFamily="2" charset="-122"/>
                <a:sym typeface="Symbol" pitchFamily="18" charset="2"/>
              </a:rPr>
              <a:t>12)</a:t>
            </a:r>
          </a:p>
        </p:txBody>
      </p:sp>
      <p:sp>
        <p:nvSpPr>
          <p:cNvPr id="215043" name="Text Box 3"/>
          <p:cNvSpPr txBox="1">
            <a:spLocks noChangeArrowheads="1"/>
          </p:cNvSpPr>
          <p:nvPr/>
        </p:nvSpPr>
        <p:spPr bwMode="auto">
          <a:xfrm>
            <a:off x="1116013" y="836613"/>
            <a:ext cx="2519362" cy="1673225"/>
          </a:xfrm>
          <a:prstGeom prst="rect">
            <a:avLst/>
          </a:prstGeom>
          <a:gradFill rotWithShape="1">
            <a:gsLst>
              <a:gs pos="0">
                <a:srgbClr val="9966FF"/>
              </a:gs>
              <a:gs pos="100000">
                <a:schemeClr val="bg1"/>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sz="2800">
                <a:solidFill>
                  <a:schemeClr val="tx1"/>
                </a:solidFill>
                <a:latin typeface="Times New Roman" pitchFamily="18" charset="0"/>
                <a:ea typeface="宋体" pitchFamily="2" charset="-122"/>
              </a:rPr>
              <a:t>a=5+(c=6)</a:t>
            </a:r>
          </a:p>
          <a:p>
            <a:pPr algn="l" eaLnBrk="1" hangingPunct="1">
              <a:lnSpc>
                <a:spcPct val="90000"/>
              </a:lnSpc>
              <a:spcBef>
                <a:spcPct val="50000"/>
              </a:spcBef>
            </a:pPr>
            <a:r>
              <a:rPr lang="en-US" altLang="zh-CN" sz="2800">
                <a:solidFill>
                  <a:schemeClr val="tx1"/>
                </a:solidFill>
                <a:latin typeface="Times New Roman" pitchFamily="18" charset="0"/>
                <a:ea typeface="宋体" pitchFamily="2" charset="-122"/>
                <a:sym typeface="Symbol" pitchFamily="18" charset="2"/>
              </a:rPr>
              <a:t> a=(b=4)+(c=6)     </a:t>
            </a:r>
          </a:p>
          <a:p>
            <a:pPr algn="l" eaLnBrk="1" hangingPunct="1">
              <a:lnSpc>
                <a:spcPct val="90000"/>
              </a:lnSpc>
              <a:spcBef>
                <a:spcPct val="50000"/>
              </a:spcBef>
            </a:pPr>
            <a:r>
              <a:rPr lang="en-US" altLang="zh-CN" sz="2800">
                <a:solidFill>
                  <a:schemeClr val="tx1"/>
                </a:solidFill>
                <a:latin typeface="Times New Roman" pitchFamily="18" charset="0"/>
                <a:ea typeface="宋体" pitchFamily="2" charset="-122"/>
                <a:sym typeface="Symbol" pitchFamily="18" charset="2"/>
              </a:rPr>
              <a:t> a=(b=10)/ (c=2)</a:t>
            </a:r>
            <a:endParaRPr lang="en-US" altLang="zh-CN" sz="2800">
              <a:solidFill>
                <a:schemeClr val="tx1"/>
              </a:solidFill>
              <a:latin typeface="Times New Roman" pitchFamily="18" charset="0"/>
              <a:ea typeface="宋体" pitchFamily="2" charset="-122"/>
            </a:endParaRPr>
          </a:p>
        </p:txBody>
      </p:sp>
      <p:sp>
        <p:nvSpPr>
          <p:cNvPr id="215044" name="Rectangle 4"/>
          <p:cNvSpPr>
            <a:spLocks noChangeArrowheads="1"/>
          </p:cNvSpPr>
          <p:nvPr/>
        </p:nvSpPr>
        <p:spPr bwMode="auto">
          <a:xfrm>
            <a:off x="665163" y="2655888"/>
            <a:ext cx="657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chemeClr val="tx1"/>
                </a:solidFill>
                <a:latin typeface="Times New Roman" pitchFamily="18" charset="0"/>
              </a:rPr>
              <a:t>还可用复合赋值运算符作下列运算：</a:t>
            </a:r>
          </a:p>
        </p:txBody>
      </p:sp>
      <p:sp>
        <p:nvSpPr>
          <p:cNvPr id="215045" name="Rectangle 5"/>
          <p:cNvSpPr>
            <a:spLocks noChangeArrowheads="1"/>
          </p:cNvSpPr>
          <p:nvPr/>
        </p:nvSpPr>
        <p:spPr bwMode="auto">
          <a:xfrm>
            <a:off x="744538" y="4257675"/>
            <a:ext cx="30353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pPr>
            <a:r>
              <a:rPr lang="zh-CN" altLang="zh-CN" sz="2800" b="1" u="sng">
                <a:solidFill>
                  <a:srgbClr val="0000FF"/>
                </a:solidFill>
                <a:latin typeface="楷体_GB2312" pitchFamily="49" charset="-122"/>
                <a:sym typeface="Symbol" pitchFamily="18" charset="2"/>
              </a:rPr>
              <a:t>步骤:</a:t>
            </a:r>
            <a:r>
              <a:rPr lang="zh-CN" altLang="zh-CN" sz="2800">
                <a:solidFill>
                  <a:schemeClr val="tx1"/>
                </a:solidFill>
                <a:latin typeface="Times New Roman" pitchFamily="18" charset="0"/>
                <a:ea typeface="宋体" pitchFamily="2" charset="-122"/>
                <a:sym typeface="Symbol" pitchFamily="18" charset="2"/>
              </a:rPr>
              <a:t>    </a:t>
            </a:r>
            <a:r>
              <a:rPr lang="en-US" altLang="zh-CN" sz="2800">
                <a:solidFill>
                  <a:schemeClr val="tx1"/>
                </a:solidFill>
                <a:latin typeface="Times New Roman" pitchFamily="18" charset="0"/>
                <a:ea typeface="宋体" pitchFamily="2" charset="-122"/>
                <a:sym typeface="Symbol" pitchFamily="18" charset="2"/>
              </a:rPr>
              <a:t>aa</a:t>
            </a:r>
            <a:r>
              <a:rPr lang="zh-CN" altLang="en-US" sz="2800">
                <a:solidFill>
                  <a:schemeClr val="tx1"/>
                </a:solidFill>
                <a:latin typeface="Times New Roman" pitchFamily="18" charset="0"/>
                <a:ea typeface="宋体" pitchFamily="2" charset="-122"/>
                <a:sym typeface="Symbol" pitchFamily="18" charset="2"/>
              </a:rPr>
              <a:t>　　　</a:t>
            </a:r>
          </a:p>
          <a:p>
            <a:pPr algn="l">
              <a:lnSpc>
                <a:spcPct val="80000"/>
              </a:lnSpc>
              <a:spcBef>
                <a:spcPct val="50000"/>
              </a:spcBef>
            </a:pPr>
            <a:r>
              <a:rPr lang="zh-CN" altLang="en-US" sz="2800">
                <a:solidFill>
                  <a:schemeClr val="tx1"/>
                </a:solidFill>
                <a:latin typeface="Times New Roman" pitchFamily="18" charset="0"/>
                <a:ea typeface="宋体" pitchFamily="2" charset="-122"/>
                <a:sym typeface="Symbol" pitchFamily="18" charset="2"/>
              </a:rPr>
              <a:t>             </a:t>
            </a:r>
            <a:r>
              <a:rPr lang="en-US" altLang="zh-CN" sz="2800">
                <a:solidFill>
                  <a:schemeClr val="tx1"/>
                </a:solidFill>
                <a:latin typeface="Times New Roman" pitchFamily="18" charset="0"/>
                <a:ea typeface="宋体" pitchFamily="2" charset="-122"/>
                <a:sym typeface="Symbol" pitchFamily="18" charset="2"/>
              </a:rPr>
              <a:t>a </a:t>
            </a:r>
            <a:r>
              <a:rPr lang="en-US" altLang="zh-CN" sz="2800">
                <a:solidFill>
                  <a:schemeClr val="tx1"/>
                </a:solidFill>
                <a:latin typeface="Times New Roman" pitchFamily="18" charset="0"/>
                <a:ea typeface="宋体" pitchFamily="2" charset="-122"/>
              </a:rPr>
              <a:t>– =a </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a </a:t>
            </a:r>
            <a:r>
              <a:rPr lang="zh-CN" altLang="en-US" sz="2800">
                <a:solidFill>
                  <a:schemeClr val="tx1"/>
                </a:solidFill>
                <a:latin typeface="Times New Roman" pitchFamily="18" charset="0"/>
                <a:ea typeface="宋体" pitchFamily="2" charset="-122"/>
                <a:sym typeface="Symbol" pitchFamily="18" charset="2"/>
              </a:rPr>
              <a:t>　</a:t>
            </a:r>
            <a:endParaRPr lang="zh-CN" altLang="en-US" sz="2800">
              <a:solidFill>
                <a:schemeClr val="tx1"/>
              </a:solidFill>
              <a:latin typeface="Times New Roman" pitchFamily="18" charset="0"/>
              <a:ea typeface="宋体" pitchFamily="2" charset="-122"/>
            </a:endParaRPr>
          </a:p>
          <a:p>
            <a:pPr algn="l">
              <a:lnSpc>
                <a:spcPct val="80000"/>
              </a:lnSpc>
              <a:spcBef>
                <a:spcPct val="50000"/>
              </a:spcBef>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a + = –132 </a:t>
            </a:r>
          </a:p>
        </p:txBody>
      </p:sp>
      <p:sp>
        <p:nvSpPr>
          <p:cNvPr id="121863" name="AutoShape 21"/>
          <p:cNvSpPr>
            <a:spLocks noChangeArrowheads="1"/>
          </p:cNvSpPr>
          <p:nvPr/>
        </p:nvSpPr>
        <p:spPr bwMode="auto">
          <a:xfrm>
            <a:off x="468313" y="333375"/>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215062" name="AutoShape 22"/>
          <p:cNvSpPr>
            <a:spLocks noChangeArrowheads="1"/>
          </p:cNvSpPr>
          <p:nvPr/>
        </p:nvSpPr>
        <p:spPr bwMode="auto">
          <a:xfrm>
            <a:off x="3635375" y="908050"/>
            <a:ext cx="935038" cy="215900"/>
          </a:xfrm>
          <a:prstGeom prst="rightArrow">
            <a:avLst>
              <a:gd name="adj1" fmla="val 50000"/>
              <a:gd name="adj2" fmla="val 108272"/>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3" name="Text Box 23"/>
          <p:cNvSpPr txBox="1">
            <a:spLocks noChangeArrowheads="1"/>
          </p:cNvSpPr>
          <p:nvPr/>
        </p:nvSpPr>
        <p:spPr bwMode="auto">
          <a:xfrm>
            <a:off x="4572000" y="765175"/>
            <a:ext cx="2160588" cy="420688"/>
          </a:xfrm>
          <a:prstGeom prst="rect">
            <a:avLst/>
          </a:prstGeom>
          <a:gradFill rotWithShape="1">
            <a:gsLst>
              <a:gs pos="0">
                <a:srgbClr val="33CC33"/>
              </a:gs>
              <a:gs pos="50000">
                <a:srgbClr val="FFFFFF"/>
              </a:gs>
              <a:gs pos="100000">
                <a:srgbClr val="33CC33"/>
              </a:gs>
            </a:gsLst>
            <a:lin ang="5400000" scaled="1"/>
          </a:gradFill>
          <a:ln>
            <a:noFill/>
          </a:ln>
          <a:effectLst/>
          <a:extLs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a:solidFill>
                  <a:schemeClr val="tx1"/>
                </a:solidFill>
                <a:sym typeface="Symbol" pitchFamily="18" charset="2"/>
              </a:rPr>
              <a:t>c=6</a:t>
            </a:r>
            <a:r>
              <a:rPr lang="zh-CN" altLang="en-US">
                <a:solidFill>
                  <a:schemeClr val="tx1"/>
                </a:solidFill>
                <a:sym typeface="Symbol" pitchFamily="18" charset="2"/>
              </a:rPr>
              <a:t>　</a:t>
            </a:r>
            <a:r>
              <a:rPr lang="en-US" altLang="zh-CN">
                <a:solidFill>
                  <a:schemeClr val="tx1"/>
                </a:solidFill>
                <a:sym typeface="Symbol" pitchFamily="18" charset="2"/>
              </a:rPr>
              <a:t>,</a:t>
            </a:r>
            <a:r>
              <a:rPr lang="zh-CN" altLang="en-US">
                <a:solidFill>
                  <a:schemeClr val="tx1"/>
                </a:solidFill>
                <a:sym typeface="Symbol" pitchFamily="18" charset="2"/>
              </a:rPr>
              <a:t>　</a:t>
            </a:r>
            <a:r>
              <a:rPr lang="en-US" altLang="zh-CN">
                <a:solidFill>
                  <a:schemeClr val="tx1"/>
                </a:solidFill>
                <a:sym typeface="Symbol" pitchFamily="18" charset="2"/>
              </a:rPr>
              <a:t>a=11</a:t>
            </a:r>
          </a:p>
        </p:txBody>
      </p:sp>
      <p:sp>
        <p:nvSpPr>
          <p:cNvPr id="215064" name="AutoShape 24"/>
          <p:cNvSpPr>
            <a:spLocks noChangeArrowheads="1"/>
          </p:cNvSpPr>
          <p:nvPr/>
        </p:nvSpPr>
        <p:spPr bwMode="auto">
          <a:xfrm>
            <a:off x="3635375" y="1484313"/>
            <a:ext cx="935038" cy="215900"/>
          </a:xfrm>
          <a:prstGeom prst="rightArrow">
            <a:avLst>
              <a:gd name="adj1" fmla="val 50000"/>
              <a:gd name="adj2" fmla="val 108272"/>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5" name="Text Box 25"/>
          <p:cNvSpPr txBox="1">
            <a:spLocks noChangeArrowheads="1"/>
          </p:cNvSpPr>
          <p:nvPr/>
        </p:nvSpPr>
        <p:spPr bwMode="auto">
          <a:xfrm>
            <a:off x="4572000" y="1341438"/>
            <a:ext cx="2232025" cy="420687"/>
          </a:xfrm>
          <a:prstGeom prst="rect">
            <a:avLst/>
          </a:prstGeom>
          <a:gradFill rotWithShape="1">
            <a:gsLst>
              <a:gs pos="0">
                <a:srgbClr val="33CC33"/>
              </a:gs>
              <a:gs pos="50000">
                <a:srgbClr val="FFFFFF"/>
              </a:gs>
              <a:gs pos="100000">
                <a:srgbClr val="33CC33"/>
              </a:gs>
            </a:gsLst>
            <a:lin ang="5400000" scaled="1"/>
          </a:gradFill>
          <a:ln>
            <a:noFill/>
          </a:ln>
          <a:effectLst/>
          <a:extLs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a:solidFill>
                  <a:schemeClr val="tx1"/>
                </a:solidFill>
                <a:sym typeface="Symbol" pitchFamily="18" charset="2"/>
              </a:rPr>
              <a:t>b=4,c=6,a=10</a:t>
            </a:r>
          </a:p>
        </p:txBody>
      </p:sp>
      <p:sp>
        <p:nvSpPr>
          <p:cNvPr id="215066" name="AutoShape 26"/>
          <p:cNvSpPr>
            <a:spLocks noChangeArrowheads="1"/>
          </p:cNvSpPr>
          <p:nvPr/>
        </p:nvSpPr>
        <p:spPr bwMode="auto">
          <a:xfrm>
            <a:off x="3635375" y="2133600"/>
            <a:ext cx="935038" cy="215900"/>
          </a:xfrm>
          <a:prstGeom prst="rightArrow">
            <a:avLst>
              <a:gd name="adj1" fmla="val 50000"/>
              <a:gd name="adj2" fmla="val 108272"/>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7" name="Text Box 27"/>
          <p:cNvSpPr txBox="1">
            <a:spLocks noChangeArrowheads="1"/>
          </p:cNvSpPr>
          <p:nvPr/>
        </p:nvSpPr>
        <p:spPr bwMode="auto">
          <a:xfrm>
            <a:off x="4572000" y="1989138"/>
            <a:ext cx="2305050" cy="420687"/>
          </a:xfrm>
          <a:prstGeom prst="rect">
            <a:avLst/>
          </a:prstGeom>
          <a:gradFill rotWithShape="1">
            <a:gsLst>
              <a:gs pos="0">
                <a:srgbClr val="33CC33"/>
              </a:gs>
              <a:gs pos="50000">
                <a:srgbClr val="FFFFFF"/>
              </a:gs>
              <a:gs pos="100000">
                <a:srgbClr val="33CC33"/>
              </a:gs>
            </a:gsLst>
            <a:lin ang="5400000" scaled="1"/>
          </a:gradFill>
          <a:ln>
            <a:noFill/>
          </a:ln>
          <a:effectLst/>
          <a:extLs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a:solidFill>
                  <a:schemeClr val="tx1"/>
                </a:solidFill>
                <a:sym typeface="Symbol" pitchFamily="18" charset="2"/>
              </a:rPr>
              <a:t>b=10,c=2, a=5</a:t>
            </a:r>
          </a:p>
        </p:txBody>
      </p:sp>
      <p:sp>
        <p:nvSpPr>
          <p:cNvPr id="215068" name="AutoShape 28"/>
          <p:cNvSpPr>
            <a:spLocks noChangeArrowheads="1"/>
          </p:cNvSpPr>
          <p:nvPr/>
        </p:nvSpPr>
        <p:spPr bwMode="auto">
          <a:xfrm>
            <a:off x="468313" y="32131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215070" name="AutoShape 30"/>
          <p:cNvSpPr>
            <a:spLocks noChangeArrowheads="1"/>
          </p:cNvSpPr>
          <p:nvPr/>
        </p:nvSpPr>
        <p:spPr bwMode="auto">
          <a:xfrm>
            <a:off x="3492500" y="4365625"/>
            <a:ext cx="647700" cy="215900"/>
          </a:xfrm>
          <a:prstGeom prst="rightArrow">
            <a:avLst>
              <a:gd name="adj1" fmla="val 50000"/>
              <a:gd name="adj2" fmla="val 75000"/>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1" name="Text Box 31"/>
          <p:cNvSpPr txBox="1">
            <a:spLocks noChangeArrowheads="1"/>
          </p:cNvSpPr>
          <p:nvPr/>
        </p:nvSpPr>
        <p:spPr bwMode="auto">
          <a:xfrm>
            <a:off x="4284663" y="4292600"/>
            <a:ext cx="792162" cy="38417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en-US" altLang="zh-CN">
                <a:solidFill>
                  <a:schemeClr val="tx1"/>
                </a:solidFill>
                <a:sym typeface="Symbol" pitchFamily="18" charset="2"/>
              </a:rPr>
              <a:t>144.</a:t>
            </a:r>
          </a:p>
        </p:txBody>
      </p:sp>
      <p:sp>
        <p:nvSpPr>
          <p:cNvPr id="215074" name="AutoShape 34"/>
          <p:cNvSpPr>
            <a:spLocks noChangeArrowheads="1"/>
          </p:cNvSpPr>
          <p:nvPr/>
        </p:nvSpPr>
        <p:spPr bwMode="auto">
          <a:xfrm>
            <a:off x="3492500" y="4941888"/>
            <a:ext cx="647700" cy="215900"/>
          </a:xfrm>
          <a:prstGeom prst="rightArrow">
            <a:avLst>
              <a:gd name="adj1" fmla="val 50000"/>
              <a:gd name="adj2" fmla="val 75000"/>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5" name="Text Box 35"/>
          <p:cNvSpPr txBox="1">
            <a:spLocks noChangeArrowheads="1"/>
          </p:cNvSpPr>
          <p:nvPr/>
        </p:nvSpPr>
        <p:spPr bwMode="auto">
          <a:xfrm>
            <a:off x="4140200" y="4797425"/>
            <a:ext cx="4572000" cy="38417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en-US" altLang="zh-CN">
                <a:solidFill>
                  <a:schemeClr val="tx1"/>
                </a:solidFill>
                <a:sym typeface="Symbol" pitchFamily="18" charset="2"/>
              </a:rPr>
              <a:t>a=a </a:t>
            </a:r>
            <a:r>
              <a:rPr lang="en-US" altLang="zh-CN">
                <a:solidFill>
                  <a:schemeClr val="tx1"/>
                </a:solidFill>
                <a:latin typeface="Times New Roman" pitchFamily="18" charset="0"/>
              </a:rPr>
              <a:t>–</a:t>
            </a:r>
            <a:r>
              <a:rPr lang="en-US" altLang="zh-CN">
                <a:solidFill>
                  <a:schemeClr val="tx1"/>
                </a:solidFill>
              </a:rPr>
              <a:t>a </a:t>
            </a:r>
            <a:r>
              <a:rPr lang="en-US" altLang="zh-CN">
                <a:solidFill>
                  <a:schemeClr val="tx1"/>
                </a:solidFill>
                <a:sym typeface="Symbol" pitchFamily="18" charset="2"/>
              </a:rPr>
              <a:t></a:t>
            </a:r>
            <a:r>
              <a:rPr lang="en-US" altLang="zh-CN">
                <a:solidFill>
                  <a:schemeClr val="tx1"/>
                </a:solidFill>
              </a:rPr>
              <a:t>a=12 </a:t>
            </a:r>
            <a:r>
              <a:rPr lang="en-US" altLang="zh-CN">
                <a:solidFill>
                  <a:schemeClr val="tx1"/>
                </a:solidFill>
                <a:latin typeface="Times New Roman" pitchFamily="18" charset="0"/>
              </a:rPr>
              <a:t>–</a:t>
            </a:r>
            <a:r>
              <a:rPr lang="en-US" altLang="zh-CN">
                <a:solidFill>
                  <a:schemeClr val="tx1"/>
                </a:solidFill>
              </a:rPr>
              <a:t>144= </a:t>
            </a:r>
            <a:r>
              <a:rPr lang="en-US" altLang="zh-CN">
                <a:solidFill>
                  <a:schemeClr val="tx1"/>
                </a:solidFill>
                <a:latin typeface="Times New Roman" pitchFamily="18" charset="0"/>
              </a:rPr>
              <a:t>–</a:t>
            </a:r>
            <a:r>
              <a:rPr lang="en-US" altLang="zh-CN">
                <a:solidFill>
                  <a:schemeClr val="tx1"/>
                </a:solidFill>
              </a:rPr>
              <a:t>132</a:t>
            </a:r>
          </a:p>
        </p:txBody>
      </p:sp>
      <p:sp>
        <p:nvSpPr>
          <p:cNvPr id="215076" name="AutoShape 36"/>
          <p:cNvSpPr>
            <a:spLocks noChangeArrowheads="1"/>
          </p:cNvSpPr>
          <p:nvPr/>
        </p:nvSpPr>
        <p:spPr bwMode="auto">
          <a:xfrm>
            <a:off x="3563938" y="5516563"/>
            <a:ext cx="647700" cy="215900"/>
          </a:xfrm>
          <a:prstGeom prst="rightArrow">
            <a:avLst>
              <a:gd name="adj1" fmla="val 50000"/>
              <a:gd name="adj2" fmla="val 75000"/>
            </a:avLst>
          </a:prstGeom>
          <a:gradFill rotWithShape="0">
            <a:gsLst>
              <a:gs pos="0">
                <a:srgbClr val="9966FF"/>
              </a:gs>
              <a:gs pos="50000">
                <a:srgbClr val="B18BFF"/>
              </a:gs>
              <a:gs pos="100000">
                <a:srgbClr val="9966FF"/>
              </a:gs>
            </a:gsLst>
            <a:lin ang="54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7" name="Text Box 37"/>
          <p:cNvSpPr txBox="1">
            <a:spLocks noChangeArrowheads="1"/>
          </p:cNvSpPr>
          <p:nvPr/>
        </p:nvSpPr>
        <p:spPr bwMode="auto">
          <a:xfrm>
            <a:off x="4356100" y="5373688"/>
            <a:ext cx="4572000" cy="38417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en-US" altLang="zh-CN">
                <a:solidFill>
                  <a:schemeClr val="tx1"/>
                </a:solidFill>
                <a:sym typeface="Symbol" pitchFamily="18" charset="2"/>
              </a:rPr>
              <a:t>a = a+(</a:t>
            </a:r>
            <a:r>
              <a:rPr lang="en-US" altLang="zh-CN">
                <a:solidFill>
                  <a:schemeClr val="tx1"/>
                </a:solidFill>
                <a:latin typeface="Times New Roman" pitchFamily="18" charset="0"/>
              </a:rPr>
              <a:t>–</a:t>
            </a:r>
            <a:r>
              <a:rPr lang="en-US" altLang="zh-CN">
                <a:solidFill>
                  <a:schemeClr val="tx1"/>
                </a:solidFill>
              </a:rPr>
              <a:t>132) = </a:t>
            </a:r>
            <a:r>
              <a:rPr lang="en-US" altLang="zh-CN">
                <a:solidFill>
                  <a:schemeClr val="tx1"/>
                </a:solidFill>
                <a:latin typeface="Times New Roman" pitchFamily="18" charset="0"/>
              </a:rPr>
              <a:t>–</a:t>
            </a:r>
            <a:r>
              <a:rPr lang="en-US" altLang="zh-CN">
                <a:solidFill>
                  <a:schemeClr val="tx1"/>
                </a:solidFill>
              </a:rPr>
              <a:t>264</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215043">
                                            <p:bg/>
                                          </p:spTgt>
                                        </p:tgtEl>
                                        <p:attrNameLst>
                                          <p:attrName>style.visibility</p:attrName>
                                        </p:attrNameLst>
                                      </p:cBhvr>
                                      <p:to>
                                        <p:strVal val="visible"/>
                                      </p:to>
                                    </p:set>
                                    <p:animEffect transition="in" filter="checkerboard(across)">
                                      <p:cBhvr>
                                        <p:cTn id="7" dur="500"/>
                                        <p:tgtEl>
                                          <p:spTgt spid="21504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0" end="0"/>
                                            </p:txEl>
                                          </p:spTgt>
                                        </p:tgtEl>
                                        <p:attrNameLst>
                                          <p:attrName>style.visibility</p:attrName>
                                        </p:attrNameLst>
                                      </p:cBhvr>
                                      <p:to>
                                        <p:strVal val="visible"/>
                                      </p:to>
                                    </p:set>
                                    <p:animEffect transition="in" filter="wipe(left)">
                                      <p:cBhvr>
                                        <p:cTn id="12" dur="500"/>
                                        <p:tgtEl>
                                          <p:spTgt spid="215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5062"/>
                                        </p:tgtEl>
                                        <p:attrNameLst>
                                          <p:attrName>style.visibility</p:attrName>
                                        </p:attrNameLst>
                                      </p:cBhvr>
                                      <p:to>
                                        <p:strVal val="visible"/>
                                      </p:to>
                                    </p:set>
                                    <p:animEffect transition="in" filter="box(in)">
                                      <p:cBhvr>
                                        <p:cTn id="17" dur="500"/>
                                        <p:tgtEl>
                                          <p:spTgt spid="215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63"/>
                                        </p:tgtEl>
                                        <p:attrNameLst>
                                          <p:attrName>style.visibility</p:attrName>
                                        </p:attrNameLst>
                                      </p:cBhvr>
                                      <p:to>
                                        <p:strVal val="visible"/>
                                      </p:to>
                                    </p:set>
                                    <p:animEffect transition="in" filter="blinds(horizontal)">
                                      <p:cBhvr>
                                        <p:cTn id="22" dur="500"/>
                                        <p:tgtEl>
                                          <p:spTgt spid="215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43">
                                            <p:txEl>
                                              <p:pRg st="1" end="1"/>
                                            </p:txEl>
                                          </p:spTgt>
                                        </p:tgtEl>
                                        <p:attrNameLst>
                                          <p:attrName>style.visibility</p:attrName>
                                        </p:attrNameLst>
                                      </p:cBhvr>
                                      <p:to>
                                        <p:strVal val="visible"/>
                                      </p:to>
                                    </p:set>
                                    <p:animEffect transition="in" filter="wipe(left)">
                                      <p:cBhvr>
                                        <p:cTn id="27" dur="500"/>
                                        <p:tgtEl>
                                          <p:spTgt spid="21504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5064"/>
                                        </p:tgtEl>
                                        <p:attrNameLst>
                                          <p:attrName>style.visibility</p:attrName>
                                        </p:attrNameLst>
                                      </p:cBhvr>
                                      <p:to>
                                        <p:strVal val="visible"/>
                                      </p:to>
                                    </p:set>
                                    <p:animEffect transition="in" filter="box(in)">
                                      <p:cBhvr>
                                        <p:cTn id="32" dur="500"/>
                                        <p:tgtEl>
                                          <p:spTgt spid="2150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065"/>
                                        </p:tgtEl>
                                        <p:attrNameLst>
                                          <p:attrName>style.visibility</p:attrName>
                                        </p:attrNameLst>
                                      </p:cBhvr>
                                      <p:to>
                                        <p:strVal val="visible"/>
                                      </p:to>
                                    </p:set>
                                    <p:animEffect transition="in" filter="blinds(horizontal)">
                                      <p:cBhvr>
                                        <p:cTn id="37" dur="500"/>
                                        <p:tgtEl>
                                          <p:spTgt spid="2150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43">
                                            <p:txEl>
                                              <p:pRg st="2" end="2"/>
                                            </p:txEl>
                                          </p:spTgt>
                                        </p:tgtEl>
                                        <p:attrNameLst>
                                          <p:attrName>style.visibility</p:attrName>
                                        </p:attrNameLst>
                                      </p:cBhvr>
                                      <p:to>
                                        <p:strVal val="visible"/>
                                      </p:to>
                                    </p:set>
                                    <p:animEffect transition="in" filter="wipe(left)">
                                      <p:cBhvr>
                                        <p:cTn id="42" dur="500"/>
                                        <p:tgtEl>
                                          <p:spTgt spid="215043">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15066"/>
                                        </p:tgtEl>
                                        <p:attrNameLst>
                                          <p:attrName>style.visibility</p:attrName>
                                        </p:attrNameLst>
                                      </p:cBhvr>
                                      <p:to>
                                        <p:strVal val="visible"/>
                                      </p:to>
                                    </p:set>
                                    <p:animEffect transition="in" filter="box(in)">
                                      <p:cBhvr>
                                        <p:cTn id="47" dur="500"/>
                                        <p:tgtEl>
                                          <p:spTgt spid="2150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5067"/>
                                        </p:tgtEl>
                                        <p:attrNameLst>
                                          <p:attrName>style.visibility</p:attrName>
                                        </p:attrNameLst>
                                      </p:cBhvr>
                                      <p:to>
                                        <p:strVal val="visible"/>
                                      </p:to>
                                    </p:set>
                                    <p:animEffect transition="in" filter="blinds(horizontal)">
                                      <p:cBhvr>
                                        <p:cTn id="52" dur="500"/>
                                        <p:tgtEl>
                                          <p:spTgt spid="2150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044">
                                            <p:txEl>
                                              <p:pRg st="0" end="0"/>
                                            </p:txEl>
                                          </p:spTgt>
                                        </p:tgtEl>
                                        <p:attrNameLst>
                                          <p:attrName>style.visibility</p:attrName>
                                        </p:attrNameLst>
                                      </p:cBhvr>
                                      <p:to>
                                        <p:strVal val="visible"/>
                                      </p:to>
                                    </p:set>
                                    <p:animEffect transition="in" filter="wipe(left)">
                                      <p:cBhvr>
                                        <p:cTn id="57" dur="500"/>
                                        <p:tgtEl>
                                          <p:spTgt spid="21504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15068"/>
                                        </p:tgtEl>
                                        <p:attrNameLst>
                                          <p:attrName>style.visibility</p:attrName>
                                        </p:attrNameLst>
                                      </p:cBhvr>
                                      <p:to>
                                        <p:strVal val="visible"/>
                                      </p:to>
                                    </p:set>
                                    <p:anim calcmode="lin" valueType="num">
                                      <p:cBhvr additive="base">
                                        <p:cTn id="62" dur="500" fill="hold"/>
                                        <p:tgtEl>
                                          <p:spTgt spid="215068"/>
                                        </p:tgtEl>
                                        <p:attrNameLst>
                                          <p:attrName>ppt_x</p:attrName>
                                        </p:attrNameLst>
                                      </p:cBhvr>
                                      <p:tavLst>
                                        <p:tav tm="0">
                                          <p:val>
                                            <p:strVal val="0-#ppt_w/2"/>
                                          </p:val>
                                        </p:tav>
                                        <p:tav tm="100000">
                                          <p:val>
                                            <p:strVal val="#ppt_x"/>
                                          </p:val>
                                        </p:tav>
                                      </p:tavLst>
                                    </p:anim>
                                    <p:anim calcmode="lin" valueType="num">
                                      <p:cBhvr additive="base">
                                        <p:cTn id="63" dur="500" fill="hold"/>
                                        <p:tgtEl>
                                          <p:spTgt spid="215068"/>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5042"/>
                                        </p:tgtEl>
                                        <p:attrNameLst>
                                          <p:attrName>style.visibility</p:attrName>
                                        </p:attrNameLst>
                                      </p:cBhvr>
                                      <p:to>
                                        <p:strVal val="visible"/>
                                      </p:to>
                                    </p:set>
                                    <p:animEffect transition="in" filter="wipe(left)">
                                      <p:cBhvr>
                                        <p:cTn id="68" dur="500"/>
                                        <p:tgtEl>
                                          <p:spTgt spid="21504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8" presetClass="entr" presetSubtype="16" fill="hold" grpId="0" nodeType="clickEffect">
                                  <p:stCondLst>
                                    <p:cond delay="0"/>
                                  </p:stCondLst>
                                  <p:childTnLst>
                                    <p:set>
                                      <p:cBhvr>
                                        <p:cTn id="72" dur="1" fill="hold">
                                          <p:stCondLst>
                                            <p:cond delay="0"/>
                                          </p:stCondLst>
                                        </p:cTn>
                                        <p:tgtEl>
                                          <p:spTgt spid="215069"/>
                                        </p:tgtEl>
                                        <p:attrNameLst>
                                          <p:attrName>style.visibility</p:attrName>
                                        </p:attrNameLst>
                                      </p:cBhvr>
                                      <p:to>
                                        <p:strVal val="visible"/>
                                      </p:to>
                                    </p:set>
                                    <p:animEffect transition="in" filter="diamond(in)">
                                      <p:cBhvr>
                                        <p:cTn id="73" dur="1000"/>
                                        <p:tgtEl>
                                          <p:spTgt spid="21506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5045">
                                            <p:txEl>
                                              <p:pRg st="0" end="0"/>
                                            </p:txEl>
                                          </p:spTgt>
                                        </p:tgtEl>
                                        <p:attrNameLst>
                                          <p:attrName>style.visibility</p:attrName>
                                        </p:attrNameLst>
                                      </p:cBhvr>
                                      <p:to>
                                        <p:strVal val="visible"/>
                                      </p:to>
                                    </p:set>
                                    <p:animEffect transition="in" filter="wipe(left)">
                                      <p:cBhvr>
                                        <p:cTn id="78" dur="500"/>
                                        <p:tgtEl>
                                          <p:spTgt spid="215045">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215070"/>
                                        </p:tgtEl>
                                        <p:attrNameLst>
                                          <p:attrName>style.visibility</p:attrName>
                                        </p:attrNameLst>
                                      </p:cBhvr>
                                      <p:to>
                                        <p:strVal val="visible"/>
                                      </p:to>
                                    </p:set>
                                    <p:animEffect transition="in" filter="box(in)">
                                      <p:cBhvr>
                                        <p:cTn id="83" dur="500"/>
                                        <p:tgtEl>
                                          <p:spTgt spid="21507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15071"/>
                                        </p:tgtEl>
                                        <p:attrNameLst>
                                          <p:attrName>style.visibility</p:attrName>
                                        </p:attrNameLst>
                                      </p:cBhvr>
                                      <p:to>
                                        <p:strVal val="visible"/>
                                      </p:to>
                                    </p:set>
                                    <p:animEffect transition="in" filter="blinds(horizontal)">
                                      <p:cBhvr>
                                        <p:cTn id="88" dur="500"/>
                                        <p:tgtEl>
                                          <p:spTgt spid="21507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15045">
                                            <p:txEl>
                                              <p:pRg st="1" end="1"/>
                                            </p:txEl>
                                          </p:spTgt>
                                        </p:tgtEl>
                                        <p:attrNameLst>
                                          <p:attrName>style.visibility</p:attrName>
                                        </p:attrNameLst>
                                      </p:cBhvr>
                                      <p:to>
                                        <p:strVal val="visible"/>
                                      </p:to>
                                    </p:set>
                                    <p:animEffect transition="in" filter="wipe(left)">
                                      <p:cBhvr>
                                        <p:cTn id="93" dur="500"/>
                                        <p:tgtEl>
                                          <p:spTgt spid="215045">
                                            <p:txEl>
                                              <p:pRg st="1" end="1"/>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215074"/>
                                        </p:tgtEl>
                                        <p:attrNameLst>
                                          <p:attrName>style.visibility</p:attrName>
                                        </p:attrNameLst>
                                      </p:cBhvr>
                                      <p:to>
                                        <p:strVal val="visible"/>
                                      </p:to>
                                    </p:set>
                                    <p:animEffect transition="in" filter="box(in)">
                                      <p:cBhvr>
                                        <p:cTn id="98" dur="500"/>
                                        <p:tgtEl>
                                          <p:spTgt spid="21507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5075"/>
                                        </p:tgtEl>
                                        <p:attrNameLst>
                                          <p:attrName>style.visibility</p:attrName>
                                        </p:attrNameLst>
                                      </p:cBhvr>
                                      <p:to>
                                        <p:strVal val="visible"/>
                                      </p:to>
                                    </p:set>
                                    <p:animEffect transition="in" filter="blinds(horizontal)">
                                      <p:cBhvr>
                                        <p:cTn id="103" dur="500"/>
                                        <p:tgtEl>
                                          <p:spTgt spid="21507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5045">
                                            <p:txEl>
                                              <p:pRg st="2" end="2"/>
                                            </p:txEl>
                                          </p:spTgt>
                                        </p:tgtEl>
                                        <p:attrNameLst>
                                          <p:attrName>style.visibility</p:attrName>
                                        </p:attrNameLst>
                                      </p:cBhvr>
                                      <p:to>
                                        <p:strVal val="visible"/>
                                      </p:to>
                                    </p:set>
                                    <p:animEffect transition="in" filter="wipe(left)">
                                      <p:cBhvr>
                                        <p:cTn id="108" dur="500"/>
                                        <p:tgtEl>
                                          <p:spTgt spid="215045">
                                            <p:txEl>
                                              <p:pRg st="2" end="2"/>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215076"/>
                                        </p:tgtEl>
                                        <p:attrNameLst>
                                          <p:attrName>style.visibility</p:attrName>
                                        </p:attrNameLst>
                                      </p:cBhvr>
                                      <p:to>
                                        <p:strVal val="visible"/>
                                      </p:to>
                                    </p:set>
                                    <p:animEffect transition="in" filter="box(in)">
                                      <p:cBhvr>
                                        <p:cTn id="113" dur="500"/>
                                        <p:tgtEl>
                                          <p:spTgt spid="21507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15077"/>
                                        </p:tgtEl>
                                        <p:attrNameLst>
                                          <p:attrName>style.visibility</p:attrName>
                                        </p:attrNameLst>
                                      </p:cBhvr>
                                      <p:to>
                                        <p:strVal val="visible"/>
                                      </p:to>
                                    </p:set>
                                    <p:animEffect transition="in" filter="blinds(horizontal)">
                                      <p:cBhvr>
                                        <p:cTn id="118" dur="500"/>
                                        <p:tgtEl>
                                          <p:spTgt spid="215077"/>
                                        </p:tgtEl>
                                      </p:cBhvr>
                                    </p:animEffect>
                                  </p:childTnLst>
                                </p:cTn>
                              </p:par>
                              <p:par>
                                <p:cTn id="119" presetID="5" presetClass="entr" presetSubtype="10" fill="hold" grpId="1" nodeType="withEffect">
                                  <p:stCondLst>
                                    <p:cond delay="0"/>
                                  </p:stCondLst>
                                  <p:childTnLst>
                                    <p:set>
                                      <p:cBhvr>
                                        <p:cTn id="120" dur="1" fill="hold">
                                          <p:stCondLst>
                                            <p:cond delay="0"/>
                                          </p:stCondLst>
                                        </p:cTn>
                                        <p:tgtEl>
                                          <p:spTgt spid="215043">
                                            <p:txEl>
                                              <p:pRg st="0" end="0"/>
                                            </p:txEl>
                                          </p:spTgt>
                                        </p:tgtEl>
                                        <p:attrNameLst>
                                          <p:attrName>style.visibility</p:attrName>
                                        </p:attrNameLst>
                                      </p:cBhvr>
                                      <p:to>
                                        <p:strVal val="visible"/>
                                      </p:to>
                                    </p:set>
                                    <p:animEffect transition="in" filter="checkerboard(across)">
                                      <p:cBhvr>
                                        <p:cTn id="121" dur="500"/>
                                        <p:tgtEl>
                                          <p:spTgt spid="215043">
                                            <p:txEl>
                                              <p:pRg st="0" end="0"/>
                                            </p:txEl>
                                          </p:spTgt>
                                        </p:tgtEl>
                                      </p:cBhvr>
                                    </p:animEffect>
                                  </p:childTnLst>
                                </p:cTn>
                              </p:par>
                              <p:par>
                                <p:cTn id="122" presetID="5" presetClass="entr" presetSubtype="10" fill="hold" grpId="1" nodeType="withEffect">
                                  <p:stCondLst>
                                    <p:cond delay="0"/>
                                  </p:stCondLst>
                                  <p:childTnLst>
                                    <p:set>
                                      <p:cBhvr>
                                        <p:cTn id="123" dur="1" fill="hold">
                                          <p:stCondLst>
                                            <p:cond delay="0"/>
                                          </p:stCondLst>
                                        </p:cTn>
                                        <p:tgtEl>
                                          <p:spTgt spid="215043">
                                            <p:txEl>
                                              <p:pRg st="1" end="1"/>
                                            </p:txEl>
                                          </p:spTgt>
                                        </p:tgtEl>
                                        <p:attrNameLst>
                                          <p:attrName>style.visibility</p:attrName>
                                        </p:attrNameLst>
                                      </p:cBhvr>
                                      <p:to>
                                        <p:strVal val="visible"/>
                                      </p:to>
                                    </p:set>
                                    <p:animEffect transition="in" filter="checkerboard(across)">
                                      <p:cBhvr>
                                        <p:cTn id="124" dur="500"/>
                                        <p:tgtEl>
                                          <p:spTgt spid="215043">
                                            <p:txEl>
                                              <p:pRg st="1" end="1"/>
                                            </p:txEl>
                                          </p:spTgt>
                                        </p:tgtEl>
                                      </p:cBhvr>
                                    </p:animEffect>
                                  </p:childTnLst>
                                </p:cTn>
                              </p:par>
                              <p:par>
                                <p:cTn id="125" presetID="5" presetClass="entr" presetSubtype="10" fill="hold" grpId="1" nodeType="withEffect">
                                  <p:stCondLst>
                                    <p:cond delay="0"/>
                                  </p:stCondLst>
                                  <p:childTnLst>
                                    <p:set>
                                      <p:cBhvr>
                                        <p:cTn id="126" dur="1" fill="hold">
                                          <p:stCondLst>
                                            <p:cond delay="0"/>
                                          </p:stCondLst>
                                        </p:cTn>
                                        <p:tgtEl>
                                          <p:spTgt spid="215043">
                                            <p:txEl>
                                              <p:pRg st="2" end="2"/>
                                            </p:txEl>
                                          </p:spTgt>
                                        </p:tgtEl>
                                        <p:attrNameLst>
                                          <p:attrName>style.visibility</p:attrName>
                                        </p:attrNameLst>
                                      </p:cBhvr>
                                      <p:to>
                                        <p:strVal val="visible"/>
                                      </p:to>
                                    </p:set>
                                    <p:animEffect transition="in" filter="checkerboard(across)">
                                      <p:cBhvr>
                                        <p:cTn id="127" dur="500"/>
                                        <p:tgtEl>
                                          <p:spTgt spid="215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9" grpId="0" animBg="1"/>
      <p:bldP spid="215042" grpId="0" autoUpdateAnimBg="0"/>
      <p:bldP spid="215043" grpId="0" build="p" autoUpdateAnimBg="0" advAuto="0"/>
      <p:bldP spid="215043" grpId="1" build="allAtOnce" animBg="1"/>
      <p:bldP spid="215044" grpId="0" build="p" autoUpdateAnimBg="0"/>
      <p:bldP spid="215045" grpId="0" build="p" autoUpdateAnimBg="0"/>
      <p:bldP spid="215062" grpId="0" animBg="1"/>
      <p:bldP spid="215063" grpId="0" animBg="1"/>
      <p:bldP spid="215064" grpId="0" animBg="1"/>
      <p:bldP spid="215065" grpId="0" animBg="1"/>
      <p:bldP spid="215066" grpId="0" animBg="1"/>
      <p:bldP spid="215067" grpId="0" animBg="1"/>
      <p:bldP spid="215068" grpId="0" animBg="1"/>
      <p:bldP spid="215070" grpId="0" animBg="1"/>
      <p:bldP spid="215071" grpId="0"/>
      <p:bldP spid="215074" grpId="0" animBg="1"/>
      <p:bldP spid="215075" grpId="0"/>
      <p:bldP spid="215076" grpId="0" animBg="1"/>
      <p:bldP spid="2150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1"/>
          <p:cNvGrpSpPr>
            <a:grpSpLocks/>
          </p:cNvGrpSpPr>
          <p:nvPr/>
        </p:nvGrpSpPr>
        <p:grpSpPr bwMode="auto">
          <a:xfrm>
            <a:off x="6858000" y="5416550"/>
            <a:ext cx="1871663" cy="1441450"/>
            <a:chOff x="3833" y="2976"/>
            <a:chExt cx="1179" cy="908"/>
          </a:xfrm>
        </p:grpSpPr>
        <p:sp>
          <p:nvSpPr>
            <p:cNvPr id="20492" name="AutoShape 32"/>
            <p:cNvSpPr>
              <a:spLocks noChangeArrowheads="1"/>
            </p:cNvSpPr>
            <p:nvPr/>
          </p:nvSpPr>
          <p:spPr bwMode="auto">
            <a:xfrm rot="-8279616">
              <a:off x="4557" y="3077"/>
              <a:ext cx="288" cy="452"/>
            </a:xfrm>
            <a:prstGeom prst="moon">
              <a:avLst>
                <a:gd name="adj" fmla="val 41352"/>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493" name="Line 33"/>
            <p:cNvSpPr>
              <a:spLocks noChangeShapeType="1"/>
            </p:cNvSpPr>
            <p:nvPr/>
          </p:nvSpPr>
          <p:spPr bwMode="auto">
            <a:xfrm>
              <a:off x="3833" y="3521"/>
              <a:ext cx="1179" cy="0"/>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0494" name="Line 34"/>
            <p:cNvSpPr>
              <a:spLocks noChangeShapeType="1"/>
            </p:cNvSpPr>
            <p:nvPr/>
          </p:nvSpPr>
          <p:spPr bwMode="auto">
            <a:xfrm>
              <a:off x="4876" y="2976"/>
              <a:ext cx="0" cy="908"/>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79916" name="AutoShape 44"/>
          <p:cNvSpPr>
            <a:spLocks noChangeArrowheads="1"/>
          </p:cNvSpPr>
          <p:nvPr/>
        </p:nvSpPr>
        <p:spPr bwMode="auto">
          <a:xfrm>
            <a:off x="922338" y="1905000"/>
            <a:ext cx="7826375" cy="4343400"/>
          </a:xfrm>
          <a:prstGeom prst="foldedCorner">
            <a:avLst>
              <a:gd name="adj" fmla="val 12500"/>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zh-CN" altLang="en-US">
              <a:solidFill>
                <a:schemeClr val="tx1"/>
              </a:solidFill>
            </a:endParaRPr>
          </a:p>
        </p:txBody>
      </p:sp>
      <p:sp>
        <p:nvSpPr>
          <p:cNvPr id="20484" name="Text Box 17"/>
          <p:cNvSpPr txBox="1">
            <a:spLocks noChangeArrowheads="1"/>
          </p:cNvSpPr>
          <p:nvPr/>
        </p:nvSpPr>
        <p:spPr bwMode="auto">
          <a:xfrm>
            <a:off x="990600" y="2133600"/>
            <a:ext cx="790257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a:solidFill>
                  <a:srgbClr val="002060"/>
                </a:solidFill>
                <a:latin typeface="楷体_GB2312" pitchFamily="49" charset="-122"/>
              </a:rPr>
              <a:t>字符型   </a:t>
            </a:r>
            <a:r>
              <a:rPr lang="en-US" altLang="zh-CN" b="1">
                <a:solidFill>
                  <a:srgbClr val="002060"/>
                </a:solidFill>
                <a:latin typeface="楷体_GB2312" pitchFamily="49" charset="-122"/>
              </a:rPr>
              <a:t>char    </a:t>
            </a:r>
            <a:r>
              <a:rPr lang="zh-CN" altLang="en-US">
                <a:solidFill>
                  <a:srgbClr val="002060"/>
                </a:solidFill>
                <a:latin typeface="楷体_GB2312" pitchFamily="49" charset="-122"/>
              </a:rPr>
              <a:t>存储字符的</a:t>
            </a:r>
            <a:r>
              <a:rPr lang="en-US" altLang="zh-CN">
                <a:solidFill>
                  <a:srgbClr val="002060"/>
                </a:solidFill>
                <a:latin typeface="楷体_GB2312" pitchFamily="49" charset="-122"/>
              </a:rPr>
              <a:t>ASCII</a:t>
            </a:r>
            <a:r>
              <a:rPr lang="zh-CN" altLang="en-US">
                <a:solidFill>
                  <a:srgbClr val="002060"/>
                </a:solidFill>
                <a:latin typeface="楷体_GB2312" pitchFamily="49" charset="-122"/>
              </a:rPr>
              <a:t>码和</a:t>
            </a:r>
            <a:r>
              <a:rPr lang="en-US" altLang="zh-CN">
                <a:solidFill>
                  <a:srgbClr val="002060"/>
                </a:solidFill>
                <a:latin typeface="楷体_GB2312" pitchFamily="49" charset="-122"/>
              </a:rPr>
              <a:t>8</a:t>
            </a:r>
            <a:r>
              <a:rPr lang="zh-CN" altLang="en-US">
                <a:solidFill>
                  <a:srgbClr val="002060"/>
                </a:solidFill>
                <a:latin typeface="楷体_GB2312" pitchFamily="49" charset="-122"/>
              </a:rPr>
              <a:t>位二进制数</a:t>
            </a:r>
          </a:p>
          <a:p>
            <a:pPr algn="l" eaLnBrk="1" hangingPunct="1">
              <a:spcBef>
                <a:spcPct val="50000"/>
              </a:spcBef>
              <a:buFont typeface="Monotype Sorts" pitchFamily="2" charset="2"/>
              <a:buChar char="*"/>
            </a:pPr>
            <a:r>
              <a:rPr lang="zh-CN" altLang="en-US" b="1">
                <a:solidFill>
                  <a:srgbClr val="002060"/>
                </a:solidFill>
                <a:latin typeface="楷体_GB2312" pitchFamily="49" charset="-122"/>
              </a:rPr>
              <a:t>整  型</a:t>
            </a:r>
            <a:r>
              <a:rPr lang="zh-CN" altLang="en-US">
                <a:solidFill>
                  <a:srgbClr val="002060"/>
                </a:solidFill>
                <a:latin typeface="楷体_GB2312" pitchFamily="49" charset="-122"/>
              </a:rPr>
              <a:t>   </a:t>
            </a:r>
            <a:r>
              <a:rPr lang="en-US" altLang="zh-CN" b="1">
                <a:solidFill>
                  <a:srgbClr val="002060"/>
                </a:solidFill>
                <a:latin typeface="楷体_GB2312" pitchFamily="49" charset="-122"/>
              </a:rPr>
              <a:t>int</a:t>
            </a:r>
            <a:r>
              <a:rPr lang="en-US" altLang="zh-CN">
                <a:solidFill>
                  <a:srgbClr val="002060"/>
                </a:solidFill>
                <a:latin typeface="楷体_GB2312" pitchFamily="49" charset="-122"/>
              </a:rPr>
              <a:t>     </a:t>
            </a:r>
            <a:r>
              <a:rPr lang="zh-CN" altLang="en-US">
                <a:solidFill>
                  <a:srgbClr val="002060"/>
                </a:solidFill>
                <a:latin typeface="楷体_GB2312" pitchFamily="49" charset="-122"/>
              </a:rPr>
              <a:t>存储整数，要注意范围</a:t>
            </a:r>
          </a:p>
          <a:p>
            <a:pPr algn="l" eaLnBrk="1" hangingPunct="1">
              <a:spcBef>
                <a:spcPct val="50000"/>
              </a:spcBef>
              <a:buFont typeface="Monotype Sorts" pitchFamily="2" charset="2"/>
              <a:buNone/>
            </a:pPr>
            <a:endParaRPr lang="zh-CN" altLang="en-US">
              <a:solidFill>
                <a:srgbClr val="002060"/>
              </a:solidFill>
              <a:latin typeface="楷体_GB2312" pitchFamily="49" charset="-122"/>
            </a:endParaRPr>
          </a:p>
          <a:p>
            <a:pPr algn="l" eaLnBrk="1" hangingPunct="1">
              <a:spcBef>
                <a:spcPct val="50000"/>
              </a:spcBef>
              <a:buFont typeface="Monotype Sorts" pitchFamily="2" charset="2"/>
              <a:buChar char="*"/>
            </a:pPr>
            <a:r>
              <a:rPr lang="zh-CN" altLang="en-US" b="1">
                <a:solidFill>
                  <a:srgbClr val="002060"/>
                </a:solidFill>
                <a:latin typeface="楷体_GB2312" pitchFamily="49" charset="-122"/>
              </a:rPr>
              <a:t>实型（浮点型）</a:t>
            </a:r>
            <a:r>
              <a:rPr lang="zh-CN" altLang="en-US">
                <a:solidFill>
                  <a:srgbClr val="002060"/>
                </a:solidFill>
                <a:latin typeface="楷体_GB2312" pitchFamily="49" charset="-122"/>
              </a:rPr>
              <a:t>  </a:t>
            </a:r>
            <a:r>
              <a:rPr lang="en-US" altLang="zh-CN" b="1">
                <a:solidFill>
                  <a:srgbClr val="002060"/>
                </a:solidFill>
                <a:latin typeface="楷体_GB2312" pitchFamily="49" charset="-122"/>
              </a:rPr>
              <a:t>float</a:t>
            </a:r>
            <a:endParaRPr lang="en-US" altLang="zh-CN">
              <a:solidFill>
                <a:srgbClr val="002060"/>
              </a:solidFill>
              <a:latin typeface="楷体_GB2312" pitchFamily="49" charset="-122"/>
            </a:endParaRPr>
          </a:p>
          <a:p>
            <a:pPr algn="l" eaLnBrk="1" hangingPunct="1">
              <a:spcBef>
                <a:spcPct val="50000"/>
              </a:spcBef>
              <a:buFont typeface="Monotype Sorts" pitchFamily="2" charset="2"/>
              <a:buNone/>
            </a:pPr>
            <a:r>
              <a:rPr lang="en-US" altLang="zh-CN">
                <a:solidFill>
                  <a:srgbClr val="002060"/>
                </a:solidFill>
                <a:latin typeface="楷体_GB2312" pitchFamily="49" charset="-122"/>
              </a:rPr>
              <a:t>                  </a:t>
            </a:r>
            <a:r>
              <a:rPr lang="en-US" altLang="zh-CN" b="1">
                <a:solidFill>
                  <a:srgbClr val="002060"/>
                </a:solidFill>
                <a:latin typeface="楷体_GB2312" pitchFamily="49" charset="-122"/>
              </a:rPr>
              <a:t>double</a:t>
            </a:r>
            <a:endParaRPr lang="en-US" altLang="zh-CN">
              <a:solidFill>
                <a:srgbClr val="002060"/>
              </a:solidFill>
              <a:latin typeface="楷体_GB2312" pitchFamily="49" charset="-122"/>
            </a:endParaRPr>
          </a:p>
          <a:p>
            <a:pPr algn="l" eaLnBrk="1" hangingPunct="1">
              <a:spcBef>
                <a:spcPct val="50000"/>
              </a:spcBef>
              <a:buFont typeface="Monotype Sorts" pitchFamily="2" charset="2"/>
              <a:buChar char="*"/>
            </a:pPr>
            <a:r>
              <a:rPr lang="zh-CN" altLang="en-US" b="1">
                <a:solidFill>
                  <a:srgbClr val="002060"/>
                </a:solidFill>
                <a:latin typeface="楷体_GB2312" pitchFamily="49" charset="-122"/>
              </a:rPr>
              <a:t>无值型</a:t>
            </a:r>
            <a:r>
              <a:rPr lang="zh-CN" altLang="en-US">
                <a:solidFill>
                  <a:srgbClr val="002060"/>
                </a:solidFill>
                <a:latin typeface="楷体_GB2312" pitchFamily="49" charset="-122"/>
              </a:rPr>
              <a:t>  </a:t>
            </a:r>
            <a:r>
              <a:rPr lang="zh-CN" altLang="en-US" b="1">
                <a:solidFill>
                  <a:srgbClr val="002060"/>
                </a:solidFill>
                <a:latin typeface="楷体_GB2312" pitchFamily="49" charset="-122"/>
              </a:rPr>
              <a:t> </a:t>
            </a:r>
            <a:r>
              <a:rPr lang="en-US" altLang="zh-CN" b="1">
                <a:solidFill>
                  <a:srgbClr val="002060"/>
                </a:solidFill>
                <a:latin typeface="楷体_GB2312" pitchFamily="49" charset="-122"/>
              </a:rPr>
              <a:t>void    </a:t>
            </a:r>
            <a:r>
              <a:rPr lang="zh-CN" altLang="en-US">
                <a:solidFill>
                  <a:srgbClr val="002060"/>
                </a:solidFill>
                <a:latin typeface="楷体_GB2312" pitchFamily="49" charset="-122"/>
              </a:rPr>
              <a:t>表示函数无返回值或用于指针</a:t>
            </a:r>
            <a:endParaRPr lang="zh-CN" altLang="en-US">
              <a:solidFill>
                <a:srgbClr val="002060"/>
              </a:solidFill>
              <a:latin typeface="Times New Roman" pitchFamily="18" charset="0"/>
            </a:endParaRPr>
          </a:p>
        </p:txBody>
      </p:sp>
      <p:grpSp>
        <p:nvGrpSpPr>
          <p:cNvPr id="20485" name="Group 35"/>
          <p:cNvGrpSpPr>
            <a:grpSpLocks/>
          </p:cNvGrpSpPr>
          <p:nvPr/>
        </p:nvGrpSpPr>
        <p:grpSpPr bwMode="auto">
          <a:xfrm>
            <a:off x="457200" y="1295400"/>
            <a:ext cx="1728788" cy="1728788"/>
            <a:chOff x="385" y="391"/>
            <a:chExt cx="1089" cy="1089"/>
          </a:xfrm>
        </p:grpSpPr>
        <p:sp>
          <p:nvSpPr>
            <p:cNvPr id="20489" name="Line 36"/>
            <p:cNvSpPr>
              <a:spLocks noChangeShapeType="1"/>
            </p:cNvSpPr>
            <p:nvPr/>
          </p:nvSpPr>
          <p:spPr bwMode="auto">
            <a:xfrm>
              <a:off x="385" y="527"/>
              <a:ext cx="1089" cy="0"/>
            </a:xfrm>
            <a:prstGeom prst="line">
              <a:avLst/>
            </a:prstGeom>
            <a:noFill/>
            <a:ln w="31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0490" name="Line 37"/>
            <p:cNvSpPr>
              <a:spLocks noChangeShapeType="1"/>
            </p:cNvSpPr>
            <p:nvPr/>
          </p:nvSpPr>
          <p:spPr bwMode="auto">
            <a:xfrm>
              <a:off x="476" y="391"/>
              <a:ext cx="0" cy="1089"/>
            </a:xfrm>
            <a:prstGeom prst="line">
              <a:avLst/>
            </a:prstGeom>
            <a:noFill/>
            <a:ln w="31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91" name="AutoShape 38"/>
            <p:cNvSpPr>
              <a:spLocks noChangeArrowheads="1"/>
            </p:cNvSpPr>
            <p:nvPr/>
          </p:nvSpPr>
          <p:spPr bwMode="auto">
            <a:xfrm rot="2361992">
              <a:off x="521" y="482"/>
              <a:ext cx="218" cy="420"/>
            </a:xfrm>
            <a:prstGeom prst="moon">
              <a:avLst>
                <a:gd name="adj" fmla="val 41352"/>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79911" name="Text Box 39">
            <a:hlinkClick r:id="rId2" action="ppaction://hlinksldjump"/>
            <a:hlinkHover r:id="" action="ppaction://noaction">
              <a:snd r:embed="rId3" name="Thud3.WAV"/>
            </a:hlinkHover>
          </p:cNvPr>
          <p:cNvSpPr txBox="1">
            <a:spLocks noChangeArrowheads="1"/>
          </p:cNvSpPr>
          <p:nvPr/>
        </p:nvSpPr>
        <p:spPr bwMode="auto">
          <a:xfrm>
            <a:off x="1219200" y="609600"/>
            <a:ext cx="3429000" cy="701675"/>
          </a:xfrm>
          <a:prstGeom prst="rect">
            <a:avLst/>
          </a:prstGeom>
          <a:gradFill rotWithShape="1">
            <a:gsLst>
              <a:gs pos="0">
                <a:srgbClr val="99CC00"/>
              </a:gs>
              <a:gs pos="50000">
                <a:schemeClr val="bg1"/>
              </a:gs>
              <a:gs pos="100000">
                <a:srgbClr val="99CC00"/>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None/>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基本数据类型</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20487" name="Text Box 41"/>
          <p:cNvSpPr txBox="1">
            <a:spLocks noChangeArrowheads="1"/>
          </p:cNvSpPr>
          <p:nvPr/>
        </p:nvSpPr>
        <p:spPr bwMode="auto">
          <a:xfrm>
            <a:off x="5003800" y="4076700"/>
            <a:ext cx="35052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latin typeface="楷体_GB2312" pitchFamily="49" charset="-122"/>
              </a:rPr>
              <a:t>存储实数＝整数＋小数</a:t>
            </a:r>
            <a:endParaRPr lang="zh-CN" altLang="en-US">
              <a:latin typeface="Tahoma" pitchFamily="34" charset="0"/>
              <a:ea typeface="宋体" pitchFamily="2" charset="-122"/>
            </a:endParaRPr>
          </a:p>
        </p:txBody>
      </p:sp>
      <p:sp>
        <p:nvSpPr>
          <p:cNvPr id="20488" name="AutoShape 43"/>
          <p:cNvSpPr>
            <a:spLocks/>
          </p:cNvSpPr>
          <p:nvPr/>
        </p:nvSpPr>
        <p:spPr bwMode="auto">
          <a:xfrm>
            <a:off x="4927600" y="3962400"/>
            <a:ext cx="76200" cy="609600"/>
          </a:xfrm>
          <a:prstGeom prst="righ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36"/>
          <p:cNvSpPr>
            <a:spLocks noChangeArrowheads="1"/>
          </p:cNvSpPr>
          <p:nvPr/>
        </p:nvSpPr>
        <p:spPr bwMode="auto">
          <a:xfrm>
            <a:off x="539750" y="4292600"/>
            <a:ext cx="8064500" cy="1655763"/>
          </a:xfrm>
          <a:prstGeom prst="flowChartAlternateProcess">
            <a:avLst/>
          </a:prstGeom>
          <a:gradFill rotWithShape="0">
            <a:gsLst>
              <a:gs pos="0">
                <a:srgbClr val="9966FF"/>
              </a:gs>
              <a:gs pos="50000">
                <a:srgbClr val="FFFFFF"/>
              </a:gs>
              <a:gs pos="100000">
                <a:srgbClr val="9966FF"/>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1619250" y="3716338"/>
            <a:ext cx="324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若有</a:t>
            </a:r>
            <a:r>
              <a:rPr lang="en-US" altLang="zh-CN" sz="2800">
                <a:solidFill>
                  <a:schemeClr val="tx1"/>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int i = 3</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j;</a:t>
            </a:r>
            <a:endParaRPr lang="en-US" altLang="zh-CN">
              <a:solidFill>
                <a:schemeClr val="tx1"/>
              </a:solidFill>
              <a:latin typeface="Times New Roman" pitchFamily="18" charset="0"/>
              <a:ea typeface="宋体" pitchFamily="2" charset="-122"/>
            </a:endParaRPr>
          </a:p>
        </p:txBody>
      </p:sp>
      <p:sp>
        <p:nvSpPr>
          <p:cNvPr id="155654" name="Rectangle 6"/>
          <p:cNvSpPr>
            <a:spLocks noChangeArrowheads="1"/>
          </p:cNvSpPr>
          <p:nvPr/>
        </p:nvSpPr>
        <p:spPr bwMode="auto">
          <a:xfrm>
            <a:off x="1908175" y="2276475"/>
            <a:ext cx="4679950" cy="51911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zh-CN" sz="2800">
                <a:solidFill>
                  <a:srgbClr val="000000"/>
                </a:solidFill>
                <a:latin typeface="楷体_GB2312" pitchFamily="49" charset="-122"/>
              </a:rPr>
              <a:t>++</a:t>
            </a:r>
            <a:r>
              <a:rPr lang="en-US" altLang="zh-CN" sz="2800">
                <a:solidFill>
                  <a:srgbClr val="000000"/>
                </a:solidFill>
                <a:latin typeface="楷体_GB2312" pitchFamily="49" charset="-122"/>
              </a:rPr>
              <a:t>i: </a:t>
            </a:r>
            <a:r>
              <a:rPr lang="zh-CN" altLang="zh-CN" sz="2800">
                <a:solidFill>
                  <a:srgbClr val="000000"/>
                </a:solidFill>
                <a:latin typeface="楷体_GB2312" pitchFamily="49" charset="-122"/>
              </a:rPr>
              <a:t>先使</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值+1,再使用</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a:t>
            </a:r>
            <a:endParaRPr lang="en-US" altLang="zh-CN" sz="2800">
              <a:solidFill>
                <a:srgbClr val="000000"/>
              </a:solidFill>
              <a:latin typeface="楷体_GB2312" pitchFamily="49" charset="-122"/>
            </a:endParaRPr>
          </a:p>
        </p:txBody>
      </p:sp>
      <p:sp>
        <p:nvSpPr>
          <p:cNvPr id="155655" name="Rectangle 7"/>
          <p:cNvSpPr>
            <a:spLocks noChangeArrowheads="1"/>
          </p:cNvSpPr>
          <p:nvPr/>
        </p:nvSpPr>
        <p:spPr bwMode="auto">
          <a:xfrm>
            <a:off x="1908175" y="2852738"/>
            <a:ext cx="5111750" cy="519112"/>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en-US" altLang="zh-CN" sz="2800">
                <a:solidFill>
                  <a:srgbClr val="000000"/>
                </a:solidFill>
                <a:latin typeface="楷体_GB2312" pitchFamily="49" charset="-122"/>
              </a:rPr>
              <a:t>i++: </a:t>
            </a:r>
            <a:r>
              <a:rPr lang="zh-CN" altLang="zh-CN" sz="2800">
                <a:solidFill>
                  <a:srgbClr val="000000"/>
                </a:solidFill>
                <a:latin typeface="楷体_GB2312" pitchFamily="49" charset="-122"/>
              </a:rPr>
              <a:t>先使用</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值,再使</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值+1.</a:t>
            </a:r>
            <a:endParaRPr lang="en-US" altLang="zh-CN" sz="2800">
              <a:solidFill>
                <a:srgbClr val="000000"/>
              </a:solidFill>
              <a:latin typeface="楷体_GB2312" pitchFamily="49" charset="-122"/>
            </a:endParaRPr>
          </a:p>
        </p:txBody>
      </p:sp>
      <p:sp>
        <p:nvSpPr>
          <p:cNvPr id="155656" name="Rectangle 8"/>
          <p:cNvSpPr>
            <a:spLocks noChangeArrowheads="1"/>
          </p:cNvSpPr>
          <p:nvPr/>
        </p:nvSpPr>
        <p:spPr bwMode="auto">
          <a:xfrm>
            <a:off x="796925" y="4373563"/>
            <a:ext cx="7813675" cy="519112"/>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 j= ++i;  </a:t>
            </a:r>
            <a:r>
              <a:rPr lang="zh-CN" altLang="en-US" sz="2800">
                <a:solidFill>
                  <a:schemeClr val="tx1"/>
                </a:solidFill>
                <a:latin typeface="Times New Roman" pitchFamily="18" charset="0"/>
                <a:ea typeface="宋体" pitchFamily="2" charset="-122"/>
              </a:rPr>
              <a:t>结果为</a:t>
            </a:r>
            <a:r>
              <a:rPr lang="en-US" altLang="zh-CN" sz="2800">
                <a:solidFill>
                  <a:schemeClr val="tx1"/>
                </a:solidFill>
                <a:latin typeface="Times New Roman" pitchFamily="18" charset="0"/>
                <a:ea typeface="宋体" pitchFamily="2" charset="-122"/>
              </a:rPr>
              <a:t>:   j=4, i=4. </a:t>
            </a:r>
            <a:r>
              <a:rPr lang="zh-CN" altLang="en-US" sz="2800">
                <a:solidFill>
                  <a:schemeClr val="tx1"/>
                </a:solidFill>
                <a:latin typeface="Times New Roman" pitchFamily="18" charset="0"/>
                <a:ea typeface="宋体" pitchFamily="2" charset="-122"/>
              </a:rPr>
              <a:t>相当于  </a:t>
            </a:r>
            <a:r>
              <a:rPr lang="en-US" altLang="zh-CN" sz="2800">
                <a:solidFill>
                  <a:schemeClr val="tx1"/>
                </a:solidFill>
                <a:latin typeface="Times New Roman" pitchFamily="18" charset="0"/>
                <a:ea typeface="宋体" pitchFamily="2" charset="-122"/>
              </a:rPr>
              <a:t>i=i+1; j=i;</a:t>
            </a:r>
          </a:p>
        </p:txBody>
      </p:sp>
      <p:sp>
        <p:nvSpPr>
          <p:cNvPr id="155657" name="Rectangle 9"/>
          <p:cNvSpPr>
            <a:spLocks noChangeArrowheads="1"/>
          </p:cNvSpPr>
          <p:nvPr/>
        </p:nvSpPr>
        <p:spPr bwMode="auto">
          <a:xfrm>
            <a:off x="762000" y="5248275"/>
            <a:ext cx="7602538" cy="51911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 j=i++;   </a:t>
            </a:r>
            <a:r>
              <a:rPr lang="zh-CN" altLang="en-US" sz="2800">
                <a:solidFill>
                  <a:schemeClr val="tx1"/>
                </a:solidFill>
                <a:latin typeface="Times New Roman" pitchFamily="18" charset="0"/>
                <a:ea typeface="宋体" pitchFamily="2" charset="-122"/>
              </a:rPr>
              <a:t>结果为</a:t>
            </a:r>
            <a:r>
              <a:rPr lang="en-US" altLang="zh-CN" sz="2800">
                <a:solidFill>
                  <a:schemeClr val="tx1"/>
                </a:solidFill>
                <a:latin typeface="Times New Roman" pitchFamily="18" charset="0"/>
                <a:ea typeface="宋体" pitchFamily="2" charset="-122"/>
              </a:rPr>
              <a:t>:   j=3, i=4. </a:t>
            </a:r>
            <a:r>
              <a:rPr lang="zh-CN" altLang="en-US" sz="2800">
                <a:solidFill>
                  <a:schemeClr val="tx1"/>
                </a:solidFill>
                <a:latin typeface="Times New Roman" pitchFamily="18" charset="0"/>
                <a:ea typeface="宋体" pitchFamily="2" charset="-122"/>
              </a:rPr>
              <a:t>相当于 </a:t>
            </a:r>
            <a:r>
              <a:rPr lang="en-US" altLang="zh-CN" sz="2800">
                <a:solidFill>
                  <a:schemeClr val="tx1"/>
                </a:solidFill>
                <a:latin typeface="Times New Roman" pitchFamily="18" charset="0"/>
                <a:ea typeface="宋体" pitchFamily="2" charset="-122"/>
              </a:rPr>
              <a:t>j=i; i=i+1</a:t>
            </a:r>
          </a:p>
        </p:txBody>
      </p:sp>
      <p:sp>
        <p:nvSpPr>
          <p:cNvPr id="155681" name="Text Box 33">
            <a:hlinkClick r:id="" action="ppaction://noaction"/>
            <a:hlinkHover r:id="" action="ppaction://noaction">
              <a:snd r:embed="rId2" name="Thud3.WAV"/>
            </a:hlinkHover>
          </p:cNvPr>
          <p:cNvSpPr txBox="1">
            <a:spLocks noChangeArrowheads="1"/>
          </p:cNvSpPr>
          <p:nvPr/>
        </p:nvSpPr>
        <p:spPr bwMode="auto">
          <a:xfrm>
            <a:off x="395288" y="260350"/>
            <a:ext cx="424815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3"/>
              </a:buBlip>
              <a:defRPr/>
            </a:pPr>
            <a:r>
              <a:rPr lang="zh-CN" altLang="en-US" sz="4000" b="1">
                <a:solidFill>
                  <a:srgbClr val="FF3300"/>
                </a:solidFill>
                <a:latin typeface="Times New Roman" pitchFamily="18" charset="0"/>
                <a:ea typeface="宋体" pitchFamily="2" charset="-122"/>
              </a:rPr>
              <a:t>自增自减运算符</a:t>
            </a:r>
          </a:p>
        </p:txBody>
      </p:sp>
      <p:sp>
        <p:nvSpPr>
          <p:cNvPr id="122889" name="AutoShape 34"/>
          <p:cNvSpPr>
            <a:spLocks noChangeArrowheads="1"/>
          </p:cNvSpPr>
          <p:nvPr/>
        </p:nvSpPr>
        <p:spPr bwMode="auto">
          <a:xfrm>
            <a:off x="900113" y="1341438"/>
            <a:ext cx="2089150"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FF"/>
                </a:solidFill>
              </a:rPr>
              <a:t>+ + </a:t>
            </a:r>
            <a:r>
              <a:rPr lang="zh-CN" altLang="en-US" b="1">
                <a:solidFill>
                  <a:srgbClr val="0000FF"/>
                </a:solidFill>
              </a:rPr>
              <a:t>自增</a:t>
            </a:r>
            <a:r>
              <a:rPr lang="en-US" altLang="zh-CN" b="1">
                <a:solidFill>
                  <a:srgbClr val="0000FF"/>
                </a:solidFill>
              </a:rPr>
              <a:t>1</a:t>
            </a:r>
          </a:p>
        </p:txBody>
      </p:sp>
      <p:sp>
        <p:nvSpPr>
          <p:cNvPr id="122890" name="AutoShape 35"/>
          <p:cNvSpPr>
            <a:spLocks noChangeArrowheads="1"/>
          </p:cNvSpPr>
          <p:nvPr/>
        </p:nvSpPr>
        <p:spPr bwMode="auto">
          <a:xfrm>
            <a:off x="395288" y="3357563"/>
            <a:ext cx="1081087" cy="4318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33"/>
          <p:cNvSpPr>
            <a:spLocks noChangeArrowheads="1"/>
          </p:cNvSpPr>
          <p:nvPr/>
        </p:nvSpPr>
        <p:spPr bwMode="auto">
          <a:xfrm>
            <a:off x="539750" y="4076700"/>
            <a:ext cx="8064500" cy="1655763"/>
          </a:xfrm>
          <a:prstGeom prst="flowChartAlternateProcess">
            <a:avLst/>
          </a:prstGeom>
          <a:gradFill rotWithShape="0">
            <a:gsLst>
              <a:gs pos="0">
                <a:srgbClr val="FFCC99"/>
              </a:gs>
              <a:gs pos="100000">
                <a:srgbClr val="FFFFFF"/>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07" name="Rectangle 3"/>
          <p:cNvSpPr>
            <a:spLocks noChangeArrowheads="1"/>
          </p:cNvSpPr>
          <p:nvPr/>
        </p:nvSpPr>
        <p:spPr bwMode="auto">
          <a:xfrm>
            <a:off x="1835150" y="1341438"/>
            <a:ext cx="53292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 </a:t>
            </a: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i: </a:t>
            </a:r>
            <a:r>
              <a:rPr lang="zh-CN" altLang="zh-CN" sz="2800">
                <a:solidFill>
                  <a:srgbClr val="000000"/>
                </a:solidFill>
                <a:latin typeface="楷体_GB2312" pitchFamily="49" charset="-122"/>
              </a:rPr>
              <a:t>先使</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a:t>
            </a: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1,</a:t>
            </a:r>
            <a:r>
              <a:rPr lang="zh-CN" altLang="en-US" sz="2800">
                <a:solidFill>
                  <a:srgbClr val="000000"/>
                </a:solidFill>
                <a:latin typeface="楷体_GB2312" pitchFamily="49" charset="-122"/>
              </a:rPr>
              <a:t>再使用</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a:t>
            </a:r>
            <a:endParaRPr lang="en-US" altLang="zh-CN" sz="2800">
              <a:solidFill>
                <a:srgbClr val="000000"/>
              </a:solidFill>
              <a:latin typeface="楷体_GB2312" pitchFamily="49" charset="-122"/>
            </a:endParaRPr>
          </a:p>
        </p:txBody>
      </p:sp>
      <p:sp>
        <p:nvSpPr>
          <p:cNvPr id="123908" name="Rectangle 4"/>
          <p:cNvSpPr>
            <a:spLocks noChangeArrowheads="1"/>
          </p:cNvSpPr>
          <p:nvPr/>
        </p:nvSpPr>
        <p:spPr bwMode="auto">
          <a:xfrm>
            <a:off x="1835150" y="2060575"/>
            <a:ext cx="46291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50000"/>
              </a:spcBef>
            </a:pPr>
            <a:r>
              <a:rPr lang="en-US" altLang="zh-CN" sz="2800">
                <a:solidFill>
                  <a:srgbClr val="000000"/>
                </a:solidFill>
                <a:latin typeface="楷体_GB2312" pitchFamily="49" charset="-122"/>
              </a:rPr>
              <a:t>i</a:t>
            </a: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 </a:t>
            </a: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 </a:t>
            </a:r>
            <a:r>
              <a:rPr lang="zh-CN" altLang="en-US" sz="2800">
                <a:solidFill>
                  <a:srgbClr val="000000"/>
                </a:solidFill>
                <a:latin typeface="楷体_GB2312" pitchFamily="49" charset="-122"/>
              </a:rPr>
              <a:t>先使用</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值,再使</a:t>
            </a:r>
            <a:r>
              <a:rPr lang="en-US" altLang="zh-CN" sz="2800">
                <a:solidFill>
                  <a:srgbClr val="000000"/>
                </a:solidFill>
                <a:latin typeface="楷体_GB2312" pitchFamily="49" charset="-122"/>
              </a:rPr>
              <a:t>i</a:t>
            </a:r>
            <a:r>
              <a:rPr lang="zh-CN" altLang="zh-CN" sz="2800">
                <a:solidFill>
                  <a:srgbClr val="000000"/>
                </a:solidFill>
                <a:latin typeface="楷体_GB2312" pitchFamily="49" charset="-122"/>
              </a:rPr>
              <a:t>值</a:t>
            </a:r>
            <a:r>
              <a:rPr lang="en-US" altLang="zh-CN" sz="2800">
                <a:solidFill>
                  <a:srgbClr val="000000"/>
                </a:solidFill>
                <a:latin typeface="Times New Roman" pitchFamily="18" charset="0"/>
              </a:rPr>
              <a:t>–</a:t>
            </a:r>
            <a:r>
              <a:rPr lang="en-US" altLang="zh-CN" sz="2800">
                <a:solidFill>
                  <a:srgbClr val="000000"/>
                </a:solidFill>
                <a:latin typeface="楷体_GB2312" pitchFamily="49" charset="-122"/>
              </a:rPr>
              <a:t>1</a:t>
            </a:r>
          </a:p>
        </p:txBody>
      </p:sp>
      <p:sp>
        <p:nvSpPr>
          <p:cNvPr id="123909" name="Text Box 5"/>
          <p:cNvSpPr txBox="1">
            <a:spLocks noChangeArrowheads="1"/>
          </p:cNvSpPr>
          <p:nvPr/>
        </p:nvSpPr>
        <p:spPr bwMode="auto">
          <a:xfrm>
            <a:off x="852488" y="3362325"/>
            <a:ext cx="3598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int i = 3 , j;</a:t>
            </a:r>
            <a:endParaRPr lang="en-US" altLang="zh-CN">
              <a:solidFill>
                <a:schemeClr val="tx1"/>
              </a:solidFill>
              <a:latin typeface="Times New Roman" pitchFamily="18" charset="0"/>
              <a:ea typeface="宋体" pitchFamily="2" charset="-122"/>
            </a:endParaRPr>
          </a:p>
        </p:txBody>
      </p:sp>
      <p:sp>
        <p:nvSpPr>
          <p:cNvPr id="156678" name="Rectangle 6"/>
          <p:cNvSpPr>
            <a:spLocks noChangeArrowheads="1"/>
          </p:cNvSpPr>
          <p:nvPr/>
        </p:nvSpPr>
        <p:spPr bwMode="auto">
          <a:xfrm>
            <a:off x="852488" y="4200525"/>
            <a:ext cx="7583487" cy="51911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 j=– – i;  </a:t>
            </a:r>
            <a:r>
              <a:rPr lang="zh-CN" altLang="en-US" sz="2800">
                <a:solidFill>
                  <a:schemeClr val="tx1"/>
                </a:solidFill>
                <a:latin typeface="Times New Roman" pitchFamily="18" charset="0"/>
                <a:ea typeface="宋体" pitchFamily="2" charset="-122"/>
              </a:rPr>
              <a:t>结果为</a:t>
            </a:r>
            <a:r>
              <a:rPr lang="en-US" altLang="zh-CN" sz="2800">
                <a:solidFill>
                  <a:schemeClr val="tx1"/>
                </a:solidFill>
                <a:latin typeface="Times New Roman" pitchFamily="18" charset="0"/>
                <a:ea typeface="宋体" pitchFamily="2" charset="-122"/>
              </a:rPr>
              <a:t>:   j=2, i=2. </a:t>
            </a:r>
            <a:r>
              <a:rPr lang="zh-CN" altLang="en-US" sz="2800">
                <a:solidFill>
                  <a:schemeClr val="tx1"/>
                </a:solidFill>
                <a:latin typeface="Times New Roman" pitchFamily="18" charset="0"/>
                <a:ea typeface="宋体" pitchFamily="2" charset="-122"/>
              </a:rPr>
              <a:t>相当于 </a:t>
            </a:r>
            <a:r>
              <a:rPr lang="en-US" altLang="zh-CN" sz="2800">
                <a:solidFill>
                  <a:schemeClr val="tx1"/>
                </a:solidFill>
                <a:latin typeface="Times New Roman" pitchFamily="18" charset="0"/>
                <a:ea typeface="宋体" pitchFamily="2" charset="-122"/>
              </a:rPr>
              <a:t>i=i–1; j=i;</a:t>
            </a:r>
          </a:p>
        </p:txBody>
      </p:sp>
      <p:sp>
        <p:nvSpPr>
          <p:cNvPr id="156679" name="Rectangle 7"/>
          <p:cNvSpPr>
            <a:spLocks noChangeArrowheads="1"/>
          </p:cNvSpPr>
          <p:nvPr/>
        </p:nvSpPr>
        <p:spPr bwMode="auto">
          <a:xfrm>
            <a:off x="830263" y="5005388"/>
            <a:ext cx="7602537" cy="519112"/>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 j=i– –;   </a:t>
            </a:r>
            <a:r>
              <a:rPr lang="zh-CN" altLang="en-US" sz="2800">
                <a:solidFill>
                  <a:schemeClr val="tx1"/>
                </a:solidFill>
                <a:latin typeface="Times New Roman" pitchFamily="18" charset="0"/>
                <a:ea typeface="宋体" pitchFamily="2" charset="-122"/>
              </a:rPr>
              <a:t>结果为</a:t>
            </a:r>
            <a:r>
              <a:rPr lang="en-US" altLang="zh-CN" sz="2800">
                <a:solidFill>
                  <a:schemeClr val="tx1"/>
                </a:solidFill>
                <a:latin typeface="Times New Roman" pitchFamily="18" charset="0"/>
                <a:ea typeface="宋体" pitchFamily="2" charset="-122"/>
              </a:rPr>
              <a:t>:   j=3, i=2. </a:t>
            </a:r>
            <a:r>
              <a:rPr lang="zh-CN" altLang="en-US" sz="2800">
                <a:solidFill>
                  <a:schemeClr val="tx1"/>
                </a:solidFill>
                <a:latin typeface="Times New Roman" pitchFamily="18" charset="0"/>
                <a:ea typeface="宋体" pitchFamily="2" charset="-122"/>
              </a:rPr>
              <a:t>相当于 </a:t>
            </a:r>
            <a:r>
              <a:rPr lang="en-US" altLang="zh-CN" sz="2800">
                <a:solidFill>
                  <a:schemeClr val="tx1"/>
                </a:solidFill>
                <a:latin typeface="Times New Roman" pitchFamily="18" charset="0"/>
                <a:ea typeface="宋体" pitchFamily="2" charset="-122"/>
              </a:rPr>
              <a:t>j=i; i=i–1;</a:t>
            </a:r>
          </a:p>
        </p:txBody>
      </p:sp>
      <p:sp>
        <p:nvSpPr>
          <p:cNvPr id="123912" name="Rectangle 30"/>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123913" name="AutoShape 31"/>
          <p:cNvSpPr>
            <a:spLocks noChangeArrowheads="1"/>
          </p:cNvSpPr>
          <p:nvPr/>
        </p:nvSpPr>
        <p:spPr bwMode="auto">
          <a:xfrm>
            <a:off x="468313" y="260350"/>
            <a:ext cx="2087562"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rPr>
              <a:t>－－自减１</a:t>
            </a:r>
            <a:endParaRPr lang="zh-CN" altLang="en-US"/>
          </a:p>
        </p:txBody>
      </p:sp>
      <p:sp>
        <p:nvSpPr>
          <p:cNvPr id="123914" name="AutoShape 32"/>
          <p:cNvSpPr>
            <a:spLocks noChangeArrowheads="1"/>
          </p:cNvSpPr>
          <p:nvPr/>
        </p:nvSpPr>
        <p:spPr bwMode="auto">
          <a:xfrm>
            <a:off x="684213" y="32131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p>
        </p:txBody>
      </p:sp>
    </p:spTree>
  </p:cSld>
  <p:clrMapOvr>
    <a:masterClrMapping/>
  </p:clrMapOvr>
  <p:transition spd="med">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4930" name="AutoShape 25"/>
          <p:cNvSpPr>
            <a:spLocks noChangeArrowheads="1"/>
          </p:cNvSpPr>
          <p:nvPr/>
        </p:nvSpPr>
        <p:spPr bwMode="auto">
          <a:xfrm>
            <a:off x="395288" y="1052513"/>
            <a:ext cx="8353425" cy="5184775"/>
          </a:xfrm>
          <a:prstGeom prst="flowChartPunchedCard">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Text Box 2"/>
          <p:cNvSpPr txBox="1">
            <a:spLocks noChangeArrowheads="1"/>
          </p:cNvSpPr>
          <p:nvPr/>
        </p:nvSpPr>
        <p:spPr bwMode="auto">
          <a:xfrm>
            <a:off x="1403350" y="1700213"/>
            <a:ext cx="725805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76250" indent="-476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zh-CN" sz="2800" b="1">
                <a:solidFill>
                  <a:schemeClr val="tx1"/>
                </a:solidFill>
                <a:latin typeface="楷体_GB2312" pitchFamily="49" charset="-122"/>
              </a:rPr>
              <a:t>++和</a:t>
            </a:r>
            <a:r>
              <a:rPr lang="zh-CN" altLang="zh-CN" sz="2800" b="1">
                <a:solidFill>
                  <a:schemeClr val="tx1"/>
                </a:solidFill>
                <a:latin typeface="Times New Roman" pitchFamily="18" charset="0"/>
              </a:rPr>
              <a:t>–</a:t>
            </a:r>
            <a:r>
              <a:rPr lang="zh-CN" altLang="zh-CN" sz="2800" b="1">
                <a:solidFill>
                  <a:schemeClr val="tx1"/>
                </a:solidFill>
                <a:latin typeface="楷体_GB2312" pitchFamily="49" charset="-122"/>
              </a:rPr>
              <a:t> </a:t>
            </a:r>
            <a:r>
              <a:rPr lang="zh-CN" altLang="zh-CN" sz="2800" b="1">
                <a:solidFill>
                  <a:schemeClr val="tx1"/>
                </a:solidFill>
                <a:latin typeface="Times New Roman" pitchFamily="18" charset="0"/>
              </a:rPr>
              <a:t>–</a:t>
            </a:r>
            <a:r>
              <a:rPr lang="zh-CN" altLang="zh-CN" sz="2800" b="1">
                <a:solidFill>
                  <a:schemeClr val="tx1"/>
                </a:solidFill>
                <a:latin typeface="楷体_GB2312" pitchFamily="49" charset="-122"/>
              </a:rPr>
              <a:t>运算</a:t>
            </a:r>
            <a:r>
              <a:rPr lang="zh-CN" altLang="en-US" sz="2800" b="1">
                <a:solidFill>
                  <a:schemeClr val="tx1"/>
                </a:solidFill>
                <a:latin typeface="楷体_GB2312" pitchFamily="49" charset="-122"/>
              </a:rPr>
              <a:t>符</a:t>
            </a:r>
            <a:r>
              <a:rPr lang="zh-CN" altLang="zh-CN" sz="2800" b="1">
                <a:solidFill>
                  <a:schemeClr val="tx1"/>
                </a:solidFill>
                <a:latin typeface="楷体_GB2312" pitchFamily="49" charset="-122"/>
              </a:rPr>
              <a:t>只能用于变量,不得用于常量</a:t>
            </a:r>
            <a:endParaRPr lang="zh-CN" altLang="en-US" sz="2800" b="1">
              <a:solidFill>
                <a:schemeClr val="tx1"/>
              </a:solidFill>
              <a:latin typeface="楷体_GB2312" pitchFamily="49" charset="-122"/>
            </a:endParaRPr>
          </a:p>
          <a:p>
            <a:pPr algn="l" eaLnBrk="1" hangingPunct="1">
              <a:spcBef>
                <a:spcPct val="50000"/>
              </a:spcBef>
            </a:pPr>
            <a:r>
              <a:rPr lang="zh-CN" altLang="zh-CN" sz="2800" b="1">
                <a:solidFill>
                  <a:schemeClr val="tx1"/>
                </a:solidFill>
                <a:latin typeface="楷体_GB2312" pitchFamily="49" charset="-122"/>
              </a:rPr>
              <a:t>和表达式.</a:t>
            </a:r>
            <a:endParaRPr lang="en-US" altLang="zh-CN" sz="2800" b="1">
              <a:solidFill>
                <a:schemeClr val="tx1"/>
              </a:solidFill>
              <a:latin typeface="楷体_GB2312" pitchFamily="49" charset="-122"/>
            </a:endParaRPr>
          </a:p>
        </p:txBody>
      </p:sp>
      <p:sp>
        <p:nvSpPr>
          <p:cNvPr id="124932" name="Rectangle 3"/>
          <p:cNvSpPr>
            <a:spLocks noChangeArrowheads="1"/>
          </p:cNvSpPr>
          <p:nvPr/>
        </p:nvSpPr>
        <p:spPr bwMode="auto">
          <a:xfrm>
            <a:off x="3276600" y="2349500"/>
            <a:ext cx="4899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b="1">
                <a:solidFill>
                  <a:srgbClr val="0000FF"/>
                </a:solidFill>
                <a:latin typeface="Times New Roman" pitchFamily="18" charset="0"/>
                <a:ea typeface="幼圆" pitchFamily="49" charset="-122"/>
              </a:rPr>
              <a:t>如: </a:t>
            </a:r>
            <a:r>
              <a:rPr lang="zh-CN" altLang="zh-CN" sz="2800">
                <a:solidFill>
                  <a:schemeClr val="tx1"/>
                </a:solidFill>
                <a:latin typeface="Times New Roman" pitchFamily="18" charset="0"/>
                <a:ea typeface="宋体" pitchFamily="2" charset="-122"/>
              </a:rPr>
              <a:t> 5+ +,  (</a:t>
            </a:r>
            <a:r>
              <a:rPr lang="en-US" altLang="zh-CN" sz="2800">
                <a:solidFill>
                  <a:schemeClr val="tx1"/>
                </a:solidFill>
                <a:latin typeface="Times New Roman" pitchFamily="18" charset="0"/>
                <a:ea typeface="宋体" pitchFamily="2" charset="-122"/>
              </a:rPr>
              <a:t>a+b)+ +</a:t>
            </a:r>
            <a:r>
              <a:rPr lang="zh-CN" altLang="zh-CN" sz="2800">
                <a:solidFill>
                  <a:schemeClr val="tx1"/>
                </a:solidFill>
                <a:latin typeface="Times New Roman" pitchFamily="18" charset="0"/>
                <a:ea typeface="宋体" pitchFamily="2" charset="-122"/>
              </a:rPr>
              <a:t>均为不合法.</a:t>
            </a:r>
            <a:endParaRPr lang="en-US" altLang="zh-CN" sz="2800">
              <a:solidFill>
                <a:schemeClr val="tx1"/>
              </a:solidFill>
              <a:latin typeface="Times New Roman" pitchFamily="18" charset="0"/>
              <a:ea typeface="宋体" pitchFamily="2" charset="-122"/>
            </a:endParaRPr>
          </a:p>
        </p:txBody>
      </p:sp>
      <p:pic>
        <p:nvPicPr>
          <p:cNvPr id="124933" name="Picture 21" descr="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3799">
            <a:off x="468313" y="476250"/>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4" name="AutoShape 22"/>
          <p:cNvSpPr>
            <a:spLocks noChangeArrowheads="1"/>
          </p:cNvSpPr>
          <p:nvPr/>
        </p:nvSpPr>
        <p:spPr bwMode="auto">
          <a:xfrm>
            <a:off x="250825" y="692150"/>
            <a:ext cx="1657350" cy="1008063"/>
          </a:xfrm>
          <a:prstGeom prst="irregularSeal1">
            <a:avLst/>
          </a:prstGeom>
          <a:gradFill rotWithShape="1">
            <a:gsLst>
              <a:gs pos="0">
                <a:srgbClr val="FF0000"/>
              </a:gs>
              <a:gs pos="100000">
                <a:srgbClr val="760000"/>
              </a:gs>
            </a:gsLst>
            <a:lin ang="189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rgbClr val="003300"/>
                </a:solidFill>
                <a:miter lim="800000"/>
                <a:headEnd/>
                <a:tailEnd/>
              </a14:hiddenLine>
            </a:ext>
          </a:extLst>
        </p:spPr>
        <p:txBody>
          <a:bodyPr wrap="none" anchor="ctr"/>
          <a:lstStyle/>
          <a:p>
            <a:r>
              <a:rPr lang="zh-CN" altLang="en-US" b="1">
                <a:solidFill>
                  <a:schemeClr val="accent1"/>
                </a:solidFill>
                <a:latin typeface="Times New Roman" pitchFamily="18" charset="0"/>
              </a:rPr>
              <a:t>注意</a:t>
            </a:r>
            <a:endParaRPr lang="zh-CN" altLang="en-US">
              <a:solidFill>
                <a:schemeClr val="accent1"/>
              </a:solidFill>
              <a:ea typeface="隶书" pitchFamily="49" charset="-122"/>
            </a:endParaRPr>
          </a:p>
        </p:txBody>
      </p:sp>
      <p:pic>
        <p:nvPicPr>
          <p:cNvPr id="124935" name="Picture 26" descr="b8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844675"/>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6" name="Picture 27" descr="8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141663"/>
            <a:ext cx="4556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7" name="Text Box 28"/>
          <p:cNvSpPr txBox="1">
            <a:spLocks noChangeArrowheads="1"/>
          </p:cNvSpPr>
          <p:nvPr/>
        </p:nvSpPr>
        <p:spPr bwMode="auto">
          <a:xfrm>
            <a:off x="1331913" y="3141663"/>
            <a:ext cx="72580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76250" indent="-476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sz="2800" dirty="0">
                <a:solidFill>
                  <a:schemeClr val="tx1"/>
                </a:solidFill>
                <a:latin typeface="Times New Roman" pitchFamily="18" charset="0"/>
                <a:ea typeface="宋体" pitchFamily="2" charset="-122"/>
              </a:rPr>
              <a:t> </a:t>
            </a:r>
            <a:r>
              <a:rPr lang="en-US" altLang="zh-CN" sz="2800" b="1" dirty="0">
                <a:solidFill>
                  <a:schemeClr val="tx1"/>
                </a:solidFill>
                <a:latin typeface="楷体_GB2312" pitchFamily="49" charset="-122"/>
              </a:rPr>
              <a:t>++, </a:t>
            </a:r>
            <a:r>
              <a:rPr lang="en-US" altLang="zh-CN" sz="2800" b="1" dirty="0">
                <a:solidFill>
                  <a:schemeClr val="tx1"/>
                </a:solidFill>
                <a:latin typeface="Times New Roman" pitchFamily="18" charset="0"/>
              </a:rPr>
              <a:t>–</a:t>
            </a:r>
            <a:r>
              <a:rPr lang="en-US" altLang="zh-CN" sz="2800" b="1" dirty="0">
                <a:solidFill>
                  <a:schemeClr val="tx1"/>
                </a:solidFill>
                <a:latin typeface="楷体_GB2312" pitchFamily="49" charset="-122"/>
              </a:rPr>
              <a:t> </a:t>
            </a:r>
            <a:r>
              <a:rPr lang="en-US" altLang="zh-CN" sz="2800" b="1" dirty="0">
                <a:solidFill>
                  <a:schemeClr val="tx1"/>
                </a:solidFill>
                <a:latin typeface="Times New Roman" pitchFamily="18" charset="0"/>
              </a:rPr>
              <a:t>–</a:t>
            </a:r>
            <a:r>
              <a:rPr lang="en-US" altLang="zh-CN" sz="2800" b="1" dirty="0">
                <a:solidFill>
                  <a:schemeClr val="tx1"/>
                </a:solidFill>
                <a:latin typeface="楷体_GB2312" pitchFamily="49" charset="-122"/>
              </a:rPr>
              <a:t>,</a:t>
            </a:r>
            <a:r>
              <a:rPr lang="zh-CN" altLang="en-US" sz="2800" b="1" dirty="0">
                <a:solidFill>
                  <a:schemeClr val="tx1"/>
                </a:solidFill>
                <a:latin typeface="楷体_GB2312" pitchFamily="49" charset="-122"/>
              </a:rPr>
              <a:t>的结合性为从右至左</a:t>
            </a:r>
            <a:r>
              <a:rPr lang="en-US" altLang="zh-CN" sz="2800" b="1" dirty="0">
                <a:solidFill>
                  <a:schemeClr val="tx1"/>
                </a:solidFill>
                <a:latin typeface="楷体_GB2312" pitchFamily="49" charset="-122"/>
              </a:rPr>
              <a:t>,</a:t>
            </a:r>
            <a:r>
              <a:rPr lang="zh-CN" altLang="en-US" sz="2800" b="1" dirty="0">
                <a:solidFill>
                  <a:schemeClr val="tx1"/>
                </a:solidFill>
                <a:latin typeface="楷体_GB2312" pitchFamily="49" charset="-122"/>
              </a:rPr>
              <a:t>而一般算术运</a:t>
            </a:r>
          </a:p>
          <a:p>
            <a:pPr algn="l" eaLnBrk="1" hangingPunct="1">
              <a:lnSpc>
                <a:spcPct val="90000"/>
              </a:lnSpc>
              <a:spcBef>
                <a:spcPct val="50000"/>
              </a:spcBef>
            </a:pPr>
            <a:r>
              <a:rPr lang="zh-CN" altLang="en-US" sz="2800" b="1" dirty="0">
                <a:solidFill>
                  <a:schemeClr val="tx1"/>
                </a:solidFill>
                <a:latin typeface="楷体_GB2312" pitchFamily="49" charset="-122"/>
              </a:rPr>
              <a:t>算符为从左至右。</a:t>
            </a:r>
          </a:p>
        </p:txBody>
      </p:sp>
      <p:sp>
        <p:nvSpPr>
          <p:cNvPr id="124938" name="Text Box 29"/>
          <p:cNvSpPr txBox="1">
            <a:spLocks noChangeArrowheads="1"/>
          </p:cNvSpPr>
          <p:nvPr/>
        </p:nvSpPr>
        <p:spPr bwMode="auto">
          <a:xfrm>
            <a:off x="827088" y="4292600"/>
            <a:ext cx="7834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b="1" dirty="0">
                <a:solidFill>
                  <a:srgbClr val="0000FF"/>
                </a:solidFill>
                <a:latin typeface="幼圆" pitchFamily="49" charset="-122"/>
                <a:ea typeface="幼圆" pitchFamily="49" charset="-122"/>
              </a:rPr>
              <a:t>如</a:t>
            </a:r>
            <a:r>
              <a:rPr lang="en-US" altLang="zh-CN" b="1" dirty="0">
                <a:solidFill>
                  <a:schemeClr val="tx1"/>
                </a:solidFill>
                <a:latin typeface="幼圆" pitchFamily="49" charset="-122"/>
                <a:ea typeface="幼圆" pitchFamily="49" charset="-122"/>
              </a:rPr>
              <a:t>:</a:t>
            </a:r>
            <a:r>
              <a:rPr lang="en-US" altLang="zh-CN" dirty="0">
                <a:solidFill>
                  <a:schemeClr val="tx1"/>
                </a:solidFill>
                <a:latin typeface="Times New Roman" pitchFamily="18" charset="0"/>
                <a:ea typeface="宋体" pitchFamily="2" charset="-122"/>
              </a:rPr>
              <a:t>  –</a:t>
            </a:r>
            <a:r>
              <a:rPr lang="en-US" altLang="zh-CN" dirty="0" err="1">
                <a:solidFill>
                  <a:schemeClr val="tx1"/>
                </a:solidFill>
                <a:latin typeface="Times New Roman" pitchFamily="18" charset="0"/>
                <a:ea typeface="宋体" pitchFamily="2" charset="-122"/>
              </a:rPr>
              <a:t>i</a:t>
            </a:r>
            <a:r>
              <a:rPr lang="en-US" altLang="zh-CN" dirty="0">
                <a:solidFill>
                  <a:schemeClr val="tx1"/>
                </a:solidFill>
                <a:latin typeface="Times New Roman" pitchFamily="18" charset="0"/>
                <a:ea typeface="宋体" pitchFamily="2" charset="-122"/>
              </a:rPr>
              <a:t>++   </a:t>
            </a:r>
            <a:r>
              <a:rPr lang="en-US" altLang="zh-CN" dirty="0">
                <a:solidFill>
                  <a:schemeClr val="tx1"/>
                </a:solidFill>
                <a:latin typeface="Times New Roman" pitchFamily="18" charset="0"/>
                <a:ea typeface="宋体" pitchFamily="2" charset="-122"/>
                <a:sym typeface="MT Extra" pitchFamily="18" charset="2"/>
              </a:rPr>
              <a:t> </a:t>
            </a:r>
            <a:r>
              <a:rPr lang="en-US" altLang="zh-CN" dirty="0">
                <a:solidFill>
                  <a:schemeClr val="tx1"/>
                </a:solidFill>
                <a:latin typeface="Times New Roman" pitchFamily="18" charset="0"/>
                <a:ea typeface="宋体" pitchFamily="2" charset="-122"/>
              </a:rPr>
              <a:t> </a:t>
            </a:r>
            <a:r>
              <a:rPr lang="en-US" altLang="zh-CN" dirty="0" smtClean="0">
                <a:solidFill>
                  <a:schemeClr val="tx1"/>
                </a:solidFill>
                <a:latin typeface="Times New Roman" pitchFamily="18" charset="0"/>
                <a:ea typeface="宋体" pitchFamily="2" charset="-122"/>
              </a:rPr>
              <a:t>“–”</a:t>
            </a:r>
            <a:r>
              <a:rPr lang="zh-CN" altLang="en-US" dirty="0" smtClean="0">
                <a:solidFill>
                  <a:schemeClr val="tx1"/>
                </a:solidFill>
                <a:latin typeface="Times New Roman" pitchFamily="18" charset="0"/>
                <a:ea typeface="宋体" pitchFamily="2" charset="-122"/>
              </a:rPr>
              <a:t>和</a:t>
            </a:r>
            <a:r>
              <a:rPr lang="en-US" altLang="zh-CN" dirty="0" smtClean="0">
                <a:solidFill>
                  <a:schemeClr val="tx1"/>
                </a:solidFill>
                <a:latin typeface="Times New Roman" pitchFamily="18" charset="0"/>
                <a:ea typeface="宋体" pitchFamily="2" charset="-122"/>
              </a:rPr>
              <a:t>“+ +”</a:t>
            </a:r>
            <a:r>
              <a:rPr lang="zh-CN" altLang="en-US" dirty="0" smtClean="0">
                <a:solidFill>
                  <a:schemeClr val="tx1"/>
                </a:solidFill>
                <a:latin typeface="Times New Roman" pitchFamily="18" charset="0"/>
                <a:ea typeface="宋体" pitchFamily="2" charset="-122"/>
              </a:rPr>
              <a:t>为</a:t>
            </a:r>
            <a:r>
              <a:rPr lang="zh-CN" altLang="en-US" dirty="0">
                <a:solidFill>
                  <a:schemeClr val="tx1"/>
                </a:solidFill>
                <a:latin typeface="Times New Roman" pitchFamily="18" charset="0"/>
                <a:ea typeface="宋体" pitchFamily="2" charset="-122"/>
              </a:rPr>
              <a:t>同一</a:t>
            </a:r>
            <a:r>
              <a:rPr lang="zh-CN" altLang="en-US" dirty="0" smtClean="0">
                <a:solidFill>
                  <a:schemeClr val="tx1"/>
                </a:solidFill>
                <a:latin typeface="Times New Roman" pitchFamily="18" charset="0"/>
                <a:ea typeface="宋体" pitchFamily="2" charset="-122"/>
              </a:rPr>
              <a:t>优先级</a:t>
            </a:r>
            <a:r>
              <a:rPr lang="en-US" altLang="zh-CN" dirty="0" smtClean="0">
                <a:solidFill>
                  <a:schemeClr val="tx1"/>
                </a:solidFill>
                <a:latin typeface="Times New Roman" pitchFamily="18" charset="0"/>
                <a:ea typeface="宋体" pitchFamily="2" charset="-122"/>
              </a:rPr>
              <a:t>(2),</a:t>
            </a:r>
            <a:r>
              <a:rPr lang="zh-CN" altLang="en-US" dirty="0" smtClean="0">
                <a:solidFill>
                  <a:schemeClr val="tx1"/>
                </a:solidFill>
                <a:latin typeface="Times New Roman" pitchFamily="18" charset="0"/>
                <a:ea typeface="宋体" pitchFamily="2" charset="-122"/>
              </a:rPr>
              <a:t>自右向左</a:t>
            </a:r>
            <a:endParaRPr lang="en-US" altLang="zh-CN" dirty="0"/>
          </a:p>
        </p:txBody>
      </p:sp>
      <p:sp>
        <p:nvSpPr>
          <p:cNvPr id="124939" name="Text Box 30"/>
          <p:cNvSpPr txBox="1">
            <a:spLocks noChangeArrowheads="1"/>
          </p:cNvSpPr>
          <p:nvPr/>
        </p:nvSpPr>
        <p:spPr bwMode="auto">
          <a:xfrm>
            <a:off x="2101130" y="4869160"/>
            <a:ext cx="3983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dirty="0">
                <a:solidFill>
                  <a:schemeClr val="tx1"/>
                </a:solidFill>
                <a:latin typeface="Times New Roman" pitchFamily="18" charset="0"/>
                <a:ea typeface="宋体" pitchFamily="2" charset="-122"/>
              </a:rPr>
              <a:t>–</a:t>
            </a:r>
            <a:r>
              <a:rPr lang="en-US" altLang="zh-CN" dirty="0" err="1">
                <a:solidFill>
                  <a:schemeClr val="tx1"/>
                </a:solidFill>
                <a:latin typeface="Times New Roman" pitchFamily="18" charset="0"/>
                <a:ea typeface="宋体" pitchFamily="2" charset="-122"/>
              </a:rPr>
              <a:t>i</a:t>
            </a:r>
            <a:r>
              <a:rPr lang="en-US" altLang="zh-CN" dirty="0">
                <a:solidFill>
                  <a:schemeClr val="tx1"/>
                </a:solidFill>
                <a:latin typeface="Times New Roman" pitchFamily="18" charset="0"/>
                <a:ea typeface="宋体" pitchFamily="2" charset="-122"/>
              </a:rPr>
              <a:t>++</a:t>
            </a:r>
            <a:r>
              <a:rPr lang="zh-CN" altLang="en-US" dirty="0">
                <a:solidFill>
                  <a:schemeClr val="tx1"/>
                </a:solidFill>
                <a:latin typeface="Times New Roman" pitchFamily="18" charset="0"/>
                <a:ea typeface="宋体" pitchFamily="2" charset="-122"/>
              </a:rPr>
              <a:t>相当于</a:t>
            </a:r>
            <a:r>
              <a:rPr lang="en-US" altLang="zh-CN" dirty="0">
                <a:solidFill>
                  <a:schemeClr val="tx1"/>
                </a:solidFill>
                <a:latin typeface="Times New Roman" pitchFamily="18" charset="0"/>
                <a:ea typeface="宋体" pitchFamily="2" charset="-122"/>
              </a:rPr>
              <a:t>–(</a:t>
            </a:r>
            <a:r>
              <a:rPr lang="en-US" altLang="zh-CN" dirty="0" err="1">
                <a:solidFill>
                  <a:schemeClr val="tx1"/>
                </a:solidFill>
                <a:latin typeface="Times New Roman" pitchFamily="18" charset="0"/>
                <a:ea typeface="宋体" pitchFamily="2" charset="-122"/>
              </a:rPr>
              <a:t>i</a:t>
            </a:r>
            <a:r>
              <a:rPr lang="en-US" altLang="zh-CN" dirty="0" smtClean="0">
                <a:solidFill>
                  <a:schemeClr val="tx1"/>
                </a:solidFill>
                <a:latin typeface="Times New Roman" pitchFamily="18" charset="0"/>
                <a:ea typeface="宋体" pitchFamily="2" charset="-122"/>
              </a:rPr>
              <a:t>++)</a:t>
            </a:r>
          </a:p>
        </p:txBody>
      </p:sp>
    </p:spTree>
  </p:cSld>
  <p:clrMapOvr>
    <a:masterClrMapping/>
  </p:clrMapOvr>
  <p:transition spd="med">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5"/>
          <p:cNvSpPr txBox="1">
            <a:spLocks noChangeArrowheads="1"/>
          </p:cNvSpPr>
          <p:nvPr/>
        </p:nvSpPr>
        <p:spPr bwMode="auto">
          <a:xfrm>
            <a:off x="323528" y="1052736"/>
            <a:ext cx="8352531" cy="5632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b="1" dirty="0" smtClean="0">
                <a:solidFill>
                  <a:schemeClr val="tx1"/>
                </a:solidFill>
                <a:latin typeface="Times New Roman" pitchFamily="18" charset="0"/>
                <a:ea typeface="宋体" pitchFamily="2" charset="-122"/>
              </a:rPr>
              <a:t>#</a:t>
            </a:r>
            <a:r>
              <a:rPr lang="en-US" altLang="zh-CN" sz="2000" b="1" dirty="0">
                <a:solidFill>
                  <a:schemeClr val="tx1"/>
                </a:solidFill>
                <a:latin typeface="Times New Roman" pitchFamily="18" charset="0"/>
                <a:ea typeface="宋体" pitchFamily="2" charset="-122"/>
              </a:rPr>
              <a:t>include&lt;</a:t>
            </a:r>
            <a:r>
              <a:rPr lang="en-US" altLang="zh-CN" sz="2000" b="1" dirty="0" err="1">
                <a:solidFill>
                  <a:schemeClr val="tx1"/>
                </a:solidFill>
                <a:latin typeface="Times New Roman" pitchFamily="18" charset="0"/>
                <a:ea typeface="宋体" pitchFamily="2" charset="-122"/>
              </a:rPr>
              <a:t>stdio.h</a:t>
            </a:r>
            <a:r>
              <a:rPr lang="en-US" altLang="zh-CN" sz="2000" b="1" dirty="0">
                <a:solidFill>
                  <a:schemeClr val="tx1"/>
                </a:solidFill>
                <a:latin typeface="Times New Roman" pitchFamily="18" charset="0"/>
                <a:ea typeface="宋体" pitchFamily="2" charset="-122"/>
              </a:rPr>
              <a:t>&gt;</a:t>
            </a:r>
          </a:p>
          <a:p>
            <a:pPr algn="l" eaLnBrk="1" hangingPunct="1"/>
            <a:r>
              <a:rPr lang="en-US" altLang="zh-CN" sz="2000" b="1" dirty="0">
                <a:solidFill>
                  <a:schemeClr val="tx1"/>
                </a:solidFill>
                <a:latin typeface="Times New Roman" pitchFamily="18" charset="0"/>
                <a:ea typeface="宋体" pitchFamily="2" charset="-122"/>
              </a:rPr>
              <a:t> </a:t>
            </a:r>
            <a:r>
              <a:rPr lang="en-US" altLang="zh-CN" sz="2000" b="1" dirty="0" smtClean="0">
                <a:solidFill>
                  <a:schemeClr val="tx1"/>
                </a:solidFill>
                <a:latin typeface="Times New Roman" pitchFamily="18" charset="0"/>
                <a:ea typeface="宋体" pitchFamily="2" charset="-122"/>
              </a:rPr>
              <a:t>void main</a:t>
            </a:r>
            <a:r>
              <a:rPr lang="en-US" altLang="zh-CN" sz="2000" b="1" dirty="0">
                <a:solidFill>
                  <a:schemeClr val="tx1"/>
                </a:solidFill>
                <a:latin typeface="Times New Roman" pitchFamily="18" charset="0"/>
                <a:ea typeface="宋体" pitchFamily="2" charset="-122"/>
              </a:rPr>
              <a:t>( )</a:t>
            </a:r>
          </a:p>
          <a:p>
            <a:pPr algn="l" eaLnBrk="1" hangingPunct="1"/>
            <a:r>
              <a:rPr lang="en-US" altLang="zh-CN" sz="2000" b="1" dirty="0" smtClean="0">
                <a:solidFill>
                  <a:schemeClr val="tx1"/>
                </a:solidFill>
                <a:latin typeface="Times New Roman" pitchFamily="18" charset="0"/>
                <a:ea typeface="宋体" pitchFamily="2" charset="-122"/>
              </a:rPr>
              <a:t>{</a:t>
            </a:r>
          </a:p>
          <a:p>
            <a:pPr algn="l" eaLnBrk="1" hangingPunct="1"/>
            <a:r>
              <a:rPr lang="en-US" altLang="zh-CN" sz="2000" b="1" dirty="0">
                <a:solidFill>
                  <a:schemeClr val="tx1"/>
                </a:solidFill>
                <a:latin typeface="Times New Roman" pitchFamily="18" charset="0"/>
                <a:ea typeface="宋体" pitchFamily="2" charset="-122"/>
              </a:rPr>
              <a:t>  </a:t>
            </a:r>
            <a:r>
              <a:rPr lang="en-US" altLang="zh-CN" sz="2000" b="1" dirty="0" smtClean="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int</a:t>
            </a: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=3,j=3;</a:t>
            </a: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先使用，再自增</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d,i</a:t>
            </a:r>
            <a:r>
              <a:rPr lang="en-US" altLang="zh-CN" sz="2000" b="1" dirty="0">
                <a:solidFill>
                  <a:schemeClr val="tx1"/>
                </a:solidFill>
                <a:latin typeface="Times New Roman" pitchFamily="18" charset="0"/>
                <a:ea typeface="宋体" pitchFamily="2" charset="-122"/>
              </a:rPr>
              <a:t>++=%d\n",</a:t>
            </a:r>
            <a:r>
              <a:rPr lang="en-US" altLang="zh-CN" sz="2000" b="1" dirty="0" err="1">
                <a:solidFill>
                  <a:schemeClr val="tx1"/>
                </a:solidFill>
                <a:latin typeface="Times New Roman" pitchFamily="18" charset="0"/>
                <a:ea typeface="宋体" pitchFamily="2" charset="-122"/>
              </a:rPr>
              <a:t>i,i</a:t>
            </a:r>
            <a:r>
              <a:rPr lang="en-US" altLang="zh-CN" sz="2000" b="1" dirty="0">
                <a:solidFill>
                  <a:schemeClr val="tx1"/>
                </a:solidFill>
                <a:latin typeface="Times New Roman" pitchFamily="18" charset="0"/>
                <a:ea typeface="宋体" pitchFamily="2" charset="-122"/>
              </a:rPr>
              <a:t>++); // </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=3,i++=3</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("j++=%</a:t>
            </a:r>
            <a:r>
              <a:rPr lang="en-US" altLang="zh-CN" sz="2000" b="1" dirty="0" err="1">
                <a:solidFill>
                  <a:schemeClr val="tx1"/>
                </a:solidFill>
                <a:latin typeface="Times New Roman" pitchFamily="18" charset="0"/>
                <a:ea typeface="宋体" pitchFamily="2" charset="-122"/>
              </a:rPr>
              <a:t>d,j</a:t>
            </a:r>
            <a:r>
              <a:rPr lang="en-US" altLang="zh-CN" sz="2000" b="1" dirty="0">
                <a:solidFill>
                  <a:schemeClr val="tx1"/>
                </a:solidFill>
                <a:latin typeface="Times New Roman" pitchFamily="18" charset="0"/>
                <a:ea typeface="宋体" pitchFamily="2" charset="-122"/>
              </a:rPr>
              <a:t>=%d\</a:t>
            </a:r>
            <a:r>
              <a:rPr lang="en-US" altLang="zh-CN" sz="2000" b="1" dirty="0" err="1">
                <a:solidFill>
                  <a:schemeClr val="tx1"/>
                </a:solidFill>
                <a:latin typeface="Times New Roman" pitchFamily="18" charset="0"/>
                <a:ea typeface="宋体" pitchFamily="2" charset="-122"/>
              </a:rPr>
              <a:t>n",j</a:t>
            </a:r>
            <a:r>
              <a:rPr lang="en-US" altLang="zh-CN" sz="2000" b="1" dirty="0">
                <a:solidFill>
                  <a:schemeClr val="tx1"/>
                </a:solidFill>
                <a:latin typeface="Times New Roman" pitchFamily="18" charset="0"/>
                <a:ea typeface="宋体" pitchFamily="2" charset="-122"/>
              </a:rPr>
              <a:t>++,j); // j++=3,j=3 </a:t>
            </a:r>
          </a:p>
          <a:p>
            <a:pPr algn="l" eaLnBrk="1" hangingPunct="1"/>
            <a:r>
              <a:rPr lang="en-US" altLang="zh-CN" sz="2000" b="1" dirty="0">
                <a:solidFill>
                  <a:schemeClr val="tx1"/>
                </a:solidFill>
                <a:latin typeface="Times New Roman" pitchFamily="18" charset="0"/>
                <a:ea typeface="宋体" pitchFamily="2" charset="-122"/>
              </a:rPr>
              <a:t>	</a:t>
            </a: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先自增，再使用</a:t>
            </a:r>
          </a:p>
          <a:p>
            <a:pPr algn="l" eaLnBrk="1" hangingPunct="1"/>
            <a:r>
              <a:rPr lang="zh-CN" altLang="en-US"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i</a:t>
            </a:r>
            <a:r>
              <a:rPr lang="en-US" altLang="zh-CN" sz="2000" b="1" dirty="0" smtClean="0">
                <a:solidFill>
                  <a:schemeClr val="tx1"/>
                </a:solidFill>
                <a:latin typeface="Times New Roman" pitchFamily="18" charset="0"/>
                <a:ea typeface="宋体" pitchFamily="2" charset="-122"/>
              </a:rPr>
              <a:t>=3</a:t>
            </a:r>
            <a:r>
              <a:rPr lang="en-US" altLang="zh-CN" sz="2000" b="1" dirty="0">
                <a:solidFill>
                  <a:schemeClr val="tx1"/>
                </a:solidFill>
                <a:latin typeface="Times New Roman" pitchFamily="18" charset="0"/>
                <a:ea typeface="宋体" pitchFamily="2" charset="-122"/>
              </a:rPr>
              <a:t>; j=3;</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=%d,++</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=%d\n",</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 // </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=4,++</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=4</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("++j=%</a:t>
            </a:r>
            <a:r>
              <a:rPr lang="en-US" altLang="zh-CN" sz="2000" b="1" dirty="0" err="1">
                <a:solidFill>
                  <a:schemeClr val="tx1"/>
                </a:solidFill>
                <a:latin typeface="Times New Roman" pitchFamily="18" charset="0"/>
                <a:ea typeface="宋体" pitchFamily="2" charset="-122"/>
              </a:rPr>
              <a:t>d,j</a:t>
            </a:r>
            <a:r>
              <a:rPr lang="en-US" altLang="zh-CN" sz="2000" b="1" dirty="0">
                <a:solidFill>
                  <a:schemeClr val="tx1"/>
                </a:solidFill>
                <a:latin typeface="Times New Roman" pitchFamily="18" charset="0"/>
                <a:ea typeface="宋体" pitchFamily="2" charset="-122"/>
              </a:rPr>
              <a:t>=%d\n",++</a:t>
            </a:r>
            <a:r>
              <a:rPr lang="en-US" altLang="zh-CN" sz="2000" b="1" dirty="0" err="1">
                <a:solidFill>
                  <a:schemeClr val="tx1"/>
                </a:solidFill>
                <a:latin typeface="Times New Roman" pitchFamily="18" charset="0"/>
                <a:ea typeface="宋体" pitchFamily="2" charset="-122"/>
              </a:rPr>
              <a:t>j,j</a:t>
            </a:r>
            <a:r>
              <a:rPr lang="en-US" altLang="zh-CN" sz="2000" b="1" dirty="0">
                <a:solidFill>
                  <a:schemeClr val="tx1"/>
                </a:solidFill>
                <a:latin typeface="Times New Roman" pitchFamily="18" charset="0"/>
                <a:ea typeface="宋体" pitchFamily="2" charset="-122"/>
              </a:rPr>
              <a:t>); // ++j=4,j=4</a:t>
            </a:r>
          </a:p>
          <a:p>
            <a:pPr algn="l" eaLnBrk="1" hangingPunct="1"/>
            <a:endParaRPr lang="en-US" altLang="zh-CN" sz="2000" b="1" dirty="0">
              <a:solidFill>
                <a:schemeClr val="tx1"/>
              </a:solidFill>
              <a:latin typeface="Times New Roman" pitchFamily="18" charset="0"/>
              <a:ea typeface="宋体" pitchFamily="2" charset="-122"/>
            </a:endParaRP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先自增两次，再使用</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i</a:t>
            </a:r>
            <a:r>
              <a:rPr lang="en-US" altLang="zh-CN" sz="2000" b="1" dirty="0" smtClean="0">
                <a:solidFill>
                  <a:schemeClr val="tx1"/>
                </a:solidFill>
                <a:latin typeface="Times New Roman" pitchFamily="18" charset="0"/>
                <a:ea typeface="宋体" pitchFamily="2" charset="-122"/>
              </a:rPr>
              <a:t>=3</a:t>
            </a:r>
            <a:r>
              <a:rPr lang="en-US" altLang="zh-CN" sz="2000" b="1" dirty="0">
                <a:solidFill>
                  <a:schemeClr val="tx1"/>
                </a:solidFill>
                <a:latin typeface="Times New Roman" pitchFamily="18" charset="0"/>
                <a:ea typeface="宋体" pitchFamily="2" charset="-122"/>
              </a:rPr>
              <a:t>; j=3;</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=%d,++</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=%d,++</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=%d\n",</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 // </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=5,++</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=5,++</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=5</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("++j=%d,++j=%</a:t>
            </a:r>
            <a:r>
              <a:rPr lang="en-US" altLang="zh-CN" sz="2000" b="1" dirty="0" err="1">
                <a:solidFill>
                  <a:schemeClr val="tx1"/>
                </a:solidFill>
                <a:latin typeface="Times New Roman" pitchFamily="18" charset="0"/>
                <a:ea typeface="宋体" pitchFamily="2" charset="-122"/>
              </a:rPr>
              <a:t>d,j</a:t>
            </a:r>
            <a:r>
              <a:rPr lang="en-US" altLang="zh-CN" sz="2000" b="1" dirty="0">
                <a:solidFill>
                  <a:schemeClr val="tx1"/>
                </a:solidFill>
                <a:latin typeface="Times New Roman" pitchFamily="18" charset="0"/>
                <a:ea typeface="宋体" pitchFamily="2" charset="-122"/>
              </a:rPr>
              <a:t>=%d\n",++j,++</a:t>
            </a:r>
            <a:r>
              <a:rPr lang="en-US" altLang="zh-CN" sz="2000" b="1" dirty="0" err="1">
                <a:solidFill>
                  <a:schemeClr val="tx1"/>
                </a:solidFill>
                <a:latin typeface="Times New Roman" pitchFamily="18" charset="0"/>
                <a:ea typeface="宋体" pitchFamily="2" charset="-122"/>
              </a:rPr>
              <a:t>j,j</a:t>
            </a:r>
            <a:r>
              <a:rPr lang="en-US" altLang="zh-CN" sz="2000" b="1" dirty="0">
                <a:solidFill>
                  <a:schemeClr val="tx1"/>
                </a:solidFill>
                <a:latin typeface="Times New Roman" pitchFamily="18" charset="0"/>
                <a:ea typeface="宋体" pitchFamily="2" charset="-122"/>
              </a:rPr>
              <a:t>); // ++j=5,++</a:t>
            </a:r>
            <a:r>
              <a:rPr lang="en-US" altLang="zh-CN" sz="2000" b="1" dirty="0" smtClean="0">
                <a:solidFill>
                  <a:schemeClr val="tx1"/>
                </a:solidFill>
                <a:latin typeface="Times New Roman" pitchFamily="18" charset="0"/>
                <a:ea typeface="宋体" pitchFamily="2" charset="-122"/>
              </a:rPr>
              <a:t>j=5,j=5</a:t>
            </a:r>
          </a:p>
          <a:p>
            <a:pPr algn="l" eaLnBrk="1" hangingPunct="1"/>
            <a:r>
              <a:rPr lang="en-US" altLang="zh-CN" sz="2000" b="1" dirty="0" smtClean="0">
                <a:solidFill>
                  <a:schemeClr val="tx1"/>
                </a:solidFill>
                <a:latin typeface="Times New Roman" pitchFamily="18" charset="0"/>
                <a:ea typeface="宋体" pitchFamily="2" charset="-122"/>
              </a:rPr>
              <a:t>}</a:t>
            </a:r>
            <a:endParaRPr lang="en-US" altLang="zh-CN" sz="2000" b="1" dirty="0">
              <a:solidFill>
                <a:schemeClr val="tx1"/>
              </a:solidFill>
              <a:latin typeface="Times New Roman" pitchFamily="18" charset="0"/>
              <a:ea typeface="宋体" pitchFamily="2" charset="-122"/>
            </a:endParaRPr>
          </a:p>
        </p:txBody>
      </p:sp>
      <p:sp>
        <p:nvSpPr>
          <p:cNvPr id="4" name="AutoShape 23"/>
          <p:cNvSpPr>
            <a:spLocks noChangeArrowheads="1"/>
          </p:cNvSpPr>
          <p:nvPr/>
        </p:nvSpPr>
        <p:spPr bwMode="auto">
          <a:xfrm>
            <a:off x="468313" y="260350"/>
            <a:ext cx="2232025"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FF"/>
                </a:solidFill>
              </a:rPr>
              <a:t>自</a:t>
            </a:r>
            <a:r>
              <a:rPr lang="zh-CN" altLang="en-US" b="1" dirty="0" smtClean="0">
                <a:solidFill>
                  <a:srgbClr val="0000FF"/>
                </a:solidFill>
              </a:rPr>
              <a:t>增、自减</a:t>
            </a:r>
            <a:endParaRPr lang="zh-CN" altLang="en-US" b="1" dirty="0">
              <a:solidFill>
                <a:srgbClr val="0000FF"/>
              </a:solidFill>
            </a:endParaRPr>
          </a:p>
        </p:txBody>
      </p:sp>
      <p:sp>
        <p:nvSpPr>
          <p:cNvPr id="5" name="Text Box 2"/>
          <p:cNvSpPr txBox="1">
            <a:spLocks noChangeArrowheads="1"/>
          </p:cNvSpPr>
          <p:nvPr/>
        </p:nvSpPr>
        <p:spPr bwMode="auto">
          <a:xfrm>
            <a:off x="2915816" y="324643"/>
            <a:ext cx="4896544" cy="525401"/>
          </a:xfrm>
          <a:prstGeom prst="rect">
            <a:avLst/>
          </a:prstGeom>
          <a:solidFill>
            <a:srgbClr val="FFC000"/>
          </a:solidFill>
          <a:ln>
            <a:noFill/>
          </a:ln>
          <a:effectLst/>
          <a:extLst/>
        </p:spPr>
        <p:txBody>
          <a:bodyPr wrap="square"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A50021"/>
                </a:solidFill>
                <a:latin typeface="Times New Roman" pitchFamily="18" charset="0"/>
                <a:ea typeface="宋体" pitchFamily="2" charset="-122"/>
              </a:rPr>
              <a:t>　</a:t>
            </a:r>
            <a:r>
              <a:rPr lang="zh-CN" altLang="en-US" sz="2800" b="1" dirty="0">
                <a:solidFill>
                  <a:srgbClr val="A50021"/>
                </a:solidFill>
                <a:latin typeface="楷体_GB2312" pitchFamily="49" charset="-122"/>
              </a:rPr>
              <a:t>要慎用</a:t>
            </a:r>
            <a:r>
              <a:rPr lang="en-US" altLang="zh-CN" sz="2800" b="1" dirty="0">
                <a:solidFill>
                  <a:srgbClr val="A50021"/>
                </a:solidFill>
                <a:latin typeface="楷体_GB2312" pitchFamily="49" charset="-122"/>
              </a:rPr>
              <a:t>++</a:t>
            </a:r>
            <a:r>
              <a:rPr lang="zh-CN" altLang="en-US" sz="2800" b="1" dirty="0">
                <a:solidFill>
                  <a:srgbClr val="A50021"/>
                </a:solidFill>
                <a:latin typeface="楷体_GB2312" pitchFamily="49" charset="-122"/>
              </a:rPr>
              <a:t>、 </a:t>
            </a:r>
            <a:r>
              <a:rPr lang="en-US" altLang="zh-CN" sz="2800" b="1" dirty="0">
                <a:solidFill>
                  <a:srgbClr val="A50021"/>
                </a:solidFill>
                <a:latin typeface="Times New Roman" pitchFamily="18" charset="0"/>
              </a:rPr>
              <a:t>–</a:t>
            </a:r>
            <a:r>
              <a:rPr lang="en-US" altLang="zh-CN" sz="2800" b="1" dirty="0">
                <a:solidFill>
                  <a:srgbClr val="A50021"/>
                </a:solidFill>
                <a:latin typeface="楷体_GB2312" pitchFamily="49" charset="-122"/>
              </a:rPr>
              <a:t> </a:t>
            </a:r>
            <a:r>
              <a:rPr lang="en-US" altLang="zh-CN" sz="2800" b="1" dirty="0">
                <a:solidFill>
                  <a:srgbClr val="A50021"/>
                </a:solidFill>
                <a:latin typeface="Times New Roman" pitchFamily="18" charset="0"/>
              </a:rPr>
              <a:t>–</a:t>
            </a:r>
            <a:r>
              <a:rPr lang="zh-CN" altLang="en-US" sz="2800" b="1" dirty="0">
                <a:solidFill>
                  <a:srgbClr val="A50021"/>
                </a:solidFill>
                <a:latin typeface="楷体_GB2312" pitchFamily="49" charset="-122"/>
              </a:rPr>
              <a:t>运算符</a:t>
            </a:r>
            <a:endParaRPr lang="zh-CN" altLang="en-US" sz="2800" b="1" dirty="0">
              <a:solidFill>
                <a:srgbClr val="A50021"/>
              </a:solidFill>
              <a:latin typeface="楷体_GB2312" pitchFamily="49" charset="-122"/>
              <a:sym typeface="Symbol" pitchFamily="18" charset="2"/>
            </a:endParaRPr>
          </a:p>
        </p:txBody>
      </p:sp>
    </p:spTree>
    <p:extLst>
      <p:ext uri="{BB962C8B-B14F-4D97-AF65-F5344CB8AC3E}">
        <p14:creationId xmlns:p14="http://schemas.microsoft.com/office/powerpoint/2010/main" val="2835484241"/>
      </p:ext>
    </p:extLst>
  </p:cSld>
  <p:clrMapOvr>
    <a:masterClrMapping/>
  </p:clrMapOvr>
  <p:transition spd="med">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CCFF66"/>
            </a:gs>
          </a:gsLst>
          <a:lin ang="2700000" scaled="1"/>
        </a:gradFill>
        <a:effectLst/>
      </p:bgPr>
    </p:bg>
    <p:spTree>
      <p:nvGrpSpPr>
        <p:cNvPr id="1" name=""/>
        <p:cNvGrpSpPr/>
        <p:nvPr/>
      </p:nvGrpSpPr>
      <p:grpSpPr>
        <a:xfrm>
          <a:off x="0" y="0"/>
          <a:ext cx="0" cy="0"/>
          <a:chOff x="0" y="0"/>
          <a:chExt cx="0" cy="0"/>
        </a:xfrm>
      </p:grpSpPr>
      <p:sp>
        <p:nvSpPr>
          <p:cNvPr id="159770" name="AutoShape 26"/>
          <p:cNvSpPr>
            <a:spLocks noChangeArrowheads="1"/>
          </p:cNvSpPr>
          <p:nvPr/>
        </p:nvSpPr>
        <p:spPr bwMode="auto">
          <a:xfrm>
            <a:off x="395288" y="3933056"/>
            <a:ext cx="8353425" cy="2376488"/>
          </a:xfrm>
          <a:prstGeom prst="roundRect">
            <a:avLst>
              <a:gd name="adj" fmla="val 16667"/>
            </a:avLst>
          </a:prstGeom>
          <a:gradFill rotWithShape="0">
            <a:gsLst>
              <a:gs pos="0">
                <a:srgbClr val="FFFF00"/>
              </a:gs>
              <a:gs pos="50000">
                <a:srgbClr val="FFFFFF"/>
              </a:gs>
              <a:gs pos="100000">
                <a:srgbClr val="FFFF00"/>
              </a:gs>
            </a:gsLst>
            <a:lin ang="18900000" scaled="1"/>
          </a:gradFill>
          <a:ln w="9525" algn="ctr">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48" name="Text Box 4"/>
          <p:cNvSpPr txBox="1">
            <a:spLocks noChangeArrowheads="1"/>
          </p:cNvSpPr>
          <p:nvPr/>
        </p:nvSpPr>
        <p:spPr bwMode="auto">
          <a:xfrm>
            <a:off x="1116013" y="4221163"/>
            <a:ext cx="72009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zh-CN" altLang="en-US" b="1" dirty="0">
                <a:solidFill>
                  <a:srgbClr val="A50021"/>
                </a:solidFill>
                <a:latin typeface="Times New Roman" pitchFamily="18" charset="0"/>
              </a:rPr>
              <a:t>错误运算</a:t>
            </a:r>
            <a:r>
              <a:rPr lang="zh-CN" altLang="en-US" dirty="0">
                <a:solidFill>
                  <a:schemeClr val="tx1"/>
                </a:solidFill>
                <a:latin typeface="Times New Roman" pitchFamily="18" charset="0"/>
                <a:ea typeface="宋体" pitchFamily="2" charset="-122"/>
              </a:rPr>
              <a:t>：对于表达式</a:t>
            </a:r>
            <a:r>
              <a:rPr lang="en-US" altLang="zh-CN" dirty="0">
                <a:solidFill>
                  <a:schemeClr val="tx1"/>
                </a:solidFill>
                <a:latin typeface="Times New Roman" pitchFamily="18" charset="0"/>
                <a:ea typeface="宋体" pitchFamily="2" charset="-122"/>
              </a:rPr>
              <a:t>(</a:t>
            </a:r>
            <a:r>
              <a:rPr lang="en-US" altLang="zh-CN" dirty="0" err="1">
                <a:solidFill>
                  <a:schemeClr val="tx1"/>
                </a:solidFill>
                <a:latin typeface="Times New Roman" pitchFamily="18" charset="0"/>
                <a:ea typeface="宋体" pitchFamily="2" charset="-122"/>
              </a:rPr>
              <a:t>i</a:t>
            </a:r>
            <a:r>
              <a:rPr lang="en-US" altLang="zh-CN" dirty="0">
                <a:solidFill>
                  <a:schemeClr val="tx1"/>
                </a:solidFill>
                <a:latin typeface="Times New Roman" pitchFamily="18" charset="0"/>
                <a:ea typeface="宋体" pitchFamily="2" charset="-122"/>
              </a:rPr>
              <a:t>++)+(</a:t>
            </a:r>
            <a:r>
              <a:rPr lang="en-US" altLang="zh-CN" dirty="0" err="1">
                <a:solidFill>
                  <a:schemeClr val="tx1"/>
                </a:solidFill>
                <a:latin typeface="Times New Roman" pitchFamily="18" charset="0"/>
                <a:ea typeface="宋体" pitchFamily="2" charset="-122"/>
              </a:rPr>
              <a:t>i</a:t>
            </a:r>
            <a:r>
              <a:rPr lang="en-US" altLang="zh-CN" dirty="0">
                <a:solidFill>
                  <a:schemeClr val="tx1"/>
                </a:solidFill>
                <a:latin typeface="Times New Roman" pitchFamily="18" charset="0"/>
                <a:ea typeface="宋体" pitchFamily="2" charset="-122"/>
              </a:rPr>
              <a:t>++)+(</a:t>
            </a:r>
            <a:r>
              <a:rPr lang="en-US" altLang="zh-CN" dirty="0" err="1">
                <a:solidFill>
                  <a:schemeClr val="tx1"/>
                </a:solidFill>
                <a:latin typeface="Times New Roman" pitchFamily="18" charset="0"/>
                <a:ea typeface="宋体" pitchFamily="2" charset="-122"/>
              </a:rPr>
              <a:t>i</a:t>
            </a:r>
            <a:r>
              <a:rPr lang="en-US" altLang="zh-CN" dirty="0">
                <a:solidFill>
                  <a:schemeClr val="tx1"/>
                </a:solidFill>
                <a:latin typeface="Times New Roman" pitchFamily="18" charset="0"/>
                <a:ea typeface="宋体" pitchFamily="2" charset="-122"/>
              </a:rPr>
              <a:t>++) ; </a:t>
            </a:r>
            <a:br>
              <a:rPr lang="en-US" altLang="zh-CN" dirty="0">
                <a:solidFill>
                  <a:schemeClr val="tx1"/>
                </a:solidFill>
                <a:latin typeface="Times New Roman" pitchFamily="18" charset="0"/>
                <a:ea typeface="宋体" pitchFamily="2" charset="-122"/>
              </a:rPr>
            </a:br>
            <a:r>
              <a:rPr lang="zh-CN" altLang="en-US" dirty="0">
                <a:solidFill>
                  <a:schemeClr val="tx1"/>
                </a:solidFill>
                <a:latin typeface="Times New Roman" pitchFamily="18" charset="0"/>
                <a:ea typeface="宋体" pitchFamily="2" charset="-122"/>
              </a:rPr>
              <a:t>　　　　　我们可能会认为应</a:t>
            </a:r>
            <a:r>
              <a:rPr lang="zh-CN" altLang="zh-CN" dirty="0">
                <a:solidFill>
                  <a:schemeClr val="tx1"/>
                </a:solidFill>
                <a:latin typeface="Times New Roman" pitchFamily="18" charset="0"/>
                <a:ea typeface="宋体" pitchFamily="2" charset="-122"/>
              </a:rPr>
              <a:t>从左至右： 3+4+5=12</a:t>
            </a:r>
            <a:endParaRPr lang="en-US" altLang="zh-CN" dirty="0">
              <a:solidFill>
                <a:schemeClr val="tx1"/>
              </a:solidFill>
              <a:latin typeface="Times New Roman" pitchFamily="18" charset="0"/>
              <a:ea typeface="宋体" pitchFamily="2" charset="-122"/>
            </a:endParaRPr>
          </a:p>
        </p:txBody>
      </p:sp>
      <p:sp>
        <p:nvSpPr>
          <p:cNvPr id="125957" name="Text Box 5"/>
          <p:cNvSpPr txBox="1">
            <a:spLocks noChangeArrowheads="1"/>
          </p:cNvSpPr>
          <p:nvPr/>
        </p:nvSpPr>
        <p:spPr bwMode="auto">
          <a:xfrm>
            <a:off x="1116013" y="1340197"/>
            <a:ext cx="44640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b="1" dirty="0">
                <a:solidFill>
                  <a:schemeClr val="tx1"/>
                </a:solidFill>
                <a:latin typeface="Times New Roman" pitchFamily="18" charset="0"/>
                <a:ea typeface="宋体" pitchFamily="2" charset="-122"/>
              </a:rPr>
              <a:t>　</a:t>
            </a:r>
            <a:r>
              <a:rPr lang="en-US" altLang="zh-CN" b="1" dirty="0">
                <a:solidFill>
                  <a:schemeClr val="tx1"/>
                </a:solidFill>
                <a:latin typeface="Times New Roman" pitchFamily="18" charset="0"/>
                <a:ea typeface="宋体" pitchFamily="2" charset="-122"/>
              </a:rPr>
              <a:t>#include&lt;</a:t>
            </a:r>
            <a:r>
              <a:rPr lang="en-US" altLang="zh-CN" b="1" dirty="0" err="1">
                <a:solidFill>
                  <a:schemeClr val="tx1"/>
                </a:solidFill>
                <a:latin typeface="Times New Roman" pitchFamily="18" charset="0"/>
                <a:ea typeface="宋体" pitchFamily="2" charset="-122"/>
              </a:rPr>
              <a:t>stdio.h</a:t>
            </a:r>
            <a:r>
              <a:rPr lang="en-US" altLang="zh-CN" b="1" dirty="0">
                <a:solidFill>
                  <a:schemeClr val="tx1"/>
                </a:solidFill>
                <a:latin typeface="Times New Roman" pitchFamily="18" charset="0"/>
                <a:ea typeface="宋体" pitchFamily="2" charset="-122"/>
              </a:rPr>
              <a:t>&gt;</a:t>
            </a:r>
          </a:p>
          <a:p>
            <a:pPr algn="l" eaLnBrk="1" hangingPunct="1"/>
            <a:r>
              <a:rPr lang="en-US" altLang="zh-CN" b="1" dirty="0">
                <a:solidFill>
                  <a:schemeClr val="tx1"/>
                </a:solidFill>
                <a:latin typeface="Times New Roman" pitchFamily="18" charset="0"/>
                <a:ea typeface="宋体" pitchFamily="2" charset="-122"/>
              </a:rPr>
              <a:t>       </a:t>
            </a:r>
            <a:r>
              <a:rPr lang="en-US" altLang="zh-CN" b="1" dirty="0" smtClean="0">
                <a:solidFill>
                  <a:schemeClr val="tx1"/>
                </a:solidFill>
                <a:latin typeface="Times New Roman" pitchFamily="18" charset="0"/>
                <a:ea typeface="宋体" pitchFamily="2" charset="-122"/>
              </a:rPr>
              <a:t>void main</a:t>
            </a:r>
            <a:r>
              <a:rPr lang="en-US" altLang="zh-CN" b="1" dirty="0">
                <a:solidFill>
                  <a:schemeClr val="tx1"/>
                </a:solidFill>
                <a:latin typeface="Times New Roman" pitchFamily="18" charset="0"/>
                <a:ea typeface="宋体" pitchFamily="2" charset="-122"/>
              </a:rPr>
              <a:t>( )</a:t>
            </a:r>
          </a:p>
          <a:p>
            <a:pPr algn="l" eaLnBrk="1" hangingPunct="1"/>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int</a:t>
            </a: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i</a:t>
            </a:r>
            <a:r>
              <a:rPr lang="en-US" altLang="zh-CN" b="1" dirty="0">
                <a:solidFill>
                  <a:schemeClr val="tx1"/>
                </a:solidFill>
                <a:latin typeface="Times New Roman" pitchFamily="18" charset="0"/>
                <a:ea typeface="宋体" pitchFamily="2" charset="-122"/>
              </a:rPr>
              <a:t>=3,j;</a:t>
            </a:r>
          </a:p>
          <a:p>
            <a:pPr algn="l" eaLnBrk="1" hangingPunct="1"/>
            <a:r>
              <a:rPr lang="en-US" altLang="zh-CN" b="1" dirty="0">
                <a:solidFill>
                  <a:schemeClr val="tx1"/>
                </a:solidFill>
                <a:latin typeface="Times New Roman" pitchFamily="18" charset="0"/>
                <a:ea typeface="宋体" pitchFamily="2" charset="-122"/>
              </a:rPr>
              <a:t>         </a:t>
            </a:r>
            <a:r>
              <a:rPr lang="en-US" altLang="zh-CN" b="1" dirty="0">
                <a:solidFill>
                  <a:srgbClr val="FF3300"/>
                </a:solidFill>
                <a:latin typeface="Times New Roman" pitchFamily="18" charset="0"/>
                <a:ea typeface="宋体" pitchFamily="2" charset="-122"/>
              </a:rPr>
              <a:t>j=(</a:t>
            </a:r>
            <a:r>
              <a:rPr lang="en-US" altLang="zh-CN" b="1" dirty="0" err="1">
                <a:solidFill>
                  <a:srgbClr val="FF3300"/>
                </a:solidFill>
                <a:latin typeface="Times New Roman" pitchFamily="18" charset="0"/>
                <a:ea typeface="宋体" pitchFamily="2" charset="-122"/>
              </a:rPr>
              <a:t>i</a:t>
            </a:r>
            <a:r>
              <a:rPr lang="en-US" altLang="zh-CN" b="1" dirty="0">
                <a:solidFill>
                  <a:srgbClr val="FF3300"/>
                </a:solidFill>
                <a:latin typeface="Times New Roman" pitchFamily="18" charset="0"/>
                <a:ea typeface="宋体" pitchFamily="2" charset="-122"/>
              </a:rPr>
              <a:t>++)+(</a:t>
            </a:r>
            <a:r>
              <a:rPr lang="en-US" altLang="zh-CN" b="1" dirty="0" err="1">
                <a:solidFill>
                  <a:srgbClr val="FF3300"/>
                </a:solidFill>
                <a:latin typeface="Times New Roman" pitchFamily="18" charset="0"/>
                <a:ea typeface="宋体" pitchFamily="2" charset="-122"/>
              </a:rPr>
              <a:t>i</a:t>
            </a:r>
            <a:r>
              <a:rPr lang="en-US" altLang="zh-CN" b="1" dirty="0">
                <a:solidFill>
                  <a:srgbClr val="FF3300"/>
                </a:solidFill>
                <a:latin typeface="Times New Roman" pitchFamily="18" charset="0"/>
                <a:ea typeface="宋体" pitchFamily="2" charset="-122"/>
              </a:rPr>
              <a:t>++)+(</a:t>
            </a:r>
            <a:r>
              <a:rPr lang="en-US" altLang="zh-CN" b="1" dirty="0" err="1">
                <a:solidFill>
                  <a:srgbClr val="FF3300"/>
                </a:solidFill>
                <a:latin typeface="Times New Roman" pitchFamily="18" charset="0"/>
                <a:ea typeface="宋体" pitchFamily="2" charset="-122"/>
              </a:rPr>
              <a:t>i</a:t>
            </a:r>
            <a:r>
              <a:rPr lang="en-US" altLang="zh-CN" b="1" dirty="0">
                <a:solidFill>
                  <a:srgbClr val="FF3300"/>
                </a:solidFill>
                <a:latin typeface="Times New Roman" pitchFamily="18" charset="0"/>
                <a:ea typeface="宋体" pitchFamily="2" charset="-122"/>
              </a:rPr>
              <a:t>++);</a:t>
            </a:r>
          </a:p>
          <a:p>
            <a:pPr algn="l" eaLnBrk="1" hangingPunct="1"/>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printf</a:t>
            </a:r>
            <a:r>
              <a:rPr lang="en-US" altLang="zh-CN" b="1" dirty="0">
                <a:solidFill>
                  <a:schemeClr val="tx1"/>
                </a:solidFill>
                <a:latin typeface="Times New Roman" pitchFamily="18" charset="0"/>
                <a:ea typeface="宋体" pitchFamily="2" charset="-122"/>
              </a:rPr>
              <a:t>("</a:t>
            </a:r>
            <a:r>
              <a:rPr lang="en-US" altLang="zh-CN" b="1" dirty="0" err="1">
                <a:solidFill>
                  <a:schemeClr val="tx1"/>
                </a:solidFill>
                <a:latin typeface="Times New Roman" pitchFamily="18" charset="0"/>
                <a:ea typeface="宋体" pitchFamily="2" charset="-122"/>
              </a:rPr>
              <a:t>i</a:t>
            </a:r>
            <a:r>
              <a:rPr lang="en-US" altLang="zh-CN" b="1" dirty="0">
                <a:solidFill>
                  <a:schemeClr val="tx1"/>
                </a:solidFill>
                <a:latin typeface="Times New Roman" pitchFamily="18" charset="0"/>
                <a:ea typeface="宋体" pitchFamily="2" charset="-122"/>
              </a:rPr>
              <a:t>=%</a:t>
            </a:r>
            <a:r>
              <a:rPr lang="en-US" altLang="zh-CN" b="1" dirty="0" err="1">
                <a:solidFill>
                  <a:schemeClr val="tx1"/>
                </a:solidFill>
                <a:latin typeface="Times New Roman" pitchFamily="18" charset="0"/>
                <a:ea typeface="宋体" pitchFamily="2" charset="-122"/>
              </a:rPr>
              <a:t>d,j</a:t>
            </a:r>
            <a:r>
              <a:rPr lang="en-US" altLang="zh-CN" b="1" dirty="0">
                <a:solidFill>
                  <a:schemeClr val="tx1"/>
                </a:solidFill>
                <a:latin typeface="Times New Roman" pitchFamily="18" charset="0"/>
                <a:ea typeface="宋体" pitchFamily="2" charset="-122"/>
              </a:rPr>
              <a:t>=%d\n",</a:t>
            </a:r>
            <a:r>
              <a:rPr lang="en-US" altLang="zh-CN" b="1" dirty="0" err="1">
                <a:solidFill>
                  <a:schemeClr val="tx1"/>
                </a:solidFill>
                <a:latin typeface="Times New Roman" pitchFamily="18" charset="0"/>
                <a:ea typeface="宋体" pitchFamily="2" charset="-122"/>
              </a:rPr>
              <a:t>i,j</a:t>
            </a:r>
            <a:r>
              <a:rPr lang="en-US" altLang="zh-CN" b="1" dirty="0">
                <a:solidFill>
                  <a:schemeClr val="tx1"/>
                </a:solidFill>
                <a:latin typeface="Times New Roman" pitchFamily="18" charset="0"/>
                <a:ea typeface="宋体" pitchFamily="2" charset="-122"/>
              </a:rPr>
              <a:t>);</a:t>
            </a:r>
          </a:p>
          <a:p>
            <a:pPr algn="l" eaLnBrk="1" hangingPunct="1"/>
            <a:r>
              <a:rPr lang="en-US" altLang="zh-CN" b="1" dirty="0">
                <a:solidFill>
                  <a:schemeClr val="tx1"/>
                </a:solidFill>
                <a:latin typeface="Times New Roman" pitchFamily="18" charset="0"/>
                <a:ea typeface="宋体" pitchFamily="2" charset="-122"/>
              </a:rPr>
              <a:t>      }</a:t>
            </a:r>
          </a:p>
        </p:txBody>
      </p:sp>
      <p:sp>
        <p:nvSpPr>
          <p:cNvPr id="159750" name="Text Box 6"/>
          <p:cNvSpPr txBox="1">
            <a:spLocks noChangeArrowheads="1"/>
          </p:cNvSpPr>
          <p:nvPr/>
        </p:nvSpPr>
        <p:spPr bwMode="auto">
          <a:xfrm>
            <a:off x="5364088" y="1459260"/>
            <a:ext cx="3455987" cy="1127125"/>
          </a:xfrm>
          <a:prstGeom prst="rect">
            <a:avLst/>
          </a:prstGeom>
          <a:gradFill rotWithShape="1">
            <a:gsLst>
              <a:gs pos="0">
                <a:srgbClr val="FF9900"/>
              </a:gs>
              <a:gs pos="50000">
                <a:schemeClr val="bg1"/>
              </a:gs>
              <a:gs pos="100000">
                <a:srgbClr val="FF9900"/>
              </a:gs>
            </a:gsLst>
            <a:lin ang="5400000" scaled="1"/>
          </a:gra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u="sng">
                <a:solidFill>
                  <a:srgbClr val="A50021"/>
                </a:solidFill>
                <a:latin typeface="Times New Roman" pitchFamily="18" charset="0"/>
                <a:ea typeface="宋体" pitchFamily="2" charset="-122"/>
              </a:rPr>
              <a:t>实际运行结果</a:t>
            </a:r>
            <a:r>
              <a:rPr lang="zh-CN" altLang="en-US" b="1">
                <a:solidFill>
                  <a:srgbClr val="A50021"/>
                </a:solidFill>
                <a:latin typeface="Times New Roman" pitchFamily="18" charset="0"/>
                <a:ea typeface="宋体" pitchFamily="2" charset="-122"/>
              </a:rPr>
              <a:t>：</a:t>
            </a:r>
          </a:p>
          <a:p>
            <a:pPr algn="l">
              <a:spcBef>
                <a:spcPct val="50000"/>
              </a:spcBef>
              <a:defRPr/>
            </a:pPr>
            <a:r>
              <a:rPr lang="zh-CN" altLang="en-US" b="1">
                <a:solidFill>
                  <a:srgbClr val="A5002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i=6, j=9</a:t>
            </a:r>
          </a:p>
        </p:txBody>
      </p:sp>
      <p:sp>
        <p:nvSpPr>
          <p:cNvPr id="125959" name="AutoShape 23"/>
          <p:cNvSpPr>
            <a:spLocks noChangeArrowheads="1"/>
          </p:cNvSpPr>
          <p:nvPr/>
        </p:nvSpPr>
        <p:spPr bwMode="auto">
          <a:xfrm>
            <a:off x="468313" y="260350"/>
            <a:ext cx="2232025"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FF"/>
                </a:solidFill>
              </a:rPr>
              <a:t>自</a:t>
            </a:r>
            <a:r>
              <a:rPr lang="zh-CN" altLang="en-US" b="1" dirty="0" smtClean="0">
                <a:solidFill>
                  <a:srgbClr val="0000FF"/>
                </a:solidFill>
              </a:rPr>
              <a:t>增、自减</a:t>
            </a:r>
            <a:endParaRPr lang="zh-CN" altLang="en-US" b="1" dirty="0">
              <a:solidFill>
                <a:srgbClr val="0000FF"/>
              </a:solidFill>
            </a:endParaRPr>
          </a:p>
        </p:txBody>
      </p:sp>
      <p:sp>
        <p:nvSpPr>
          <p:cNvPr id="125961" name="AutoShape 25"/>
          <p:cNvSpPr>
            <a:spLocks noChangeArrowheads="1"/>
          </p:cNvSpPr>
          <p:nvPr/>
        </p:nvSpPr>
        <p:spPr bwMode="auto">
          <a:xfrm>
            <a:off x="395288" y="126876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smtClean="0">
                <a:solidFill>
                  <a:srgbClr val="A50021"/>
                </a:solidFill>
                <a:latin typeface="Tahoma" pitchFamily="34" charset="0"/>
                <a:ea typeface="宋体" pitchFamily="2" charset="-122"/>
              </a:rPr>
              <a:t>例</a:t>
            </a:r>
            <a:endParaRPr lang="zh-CN" altLang="en-US" dirty="0"/>
          </a:p>
        </p:txBody>
      </p:sp>
      <p:sp>
        <p:nvSpPr>
          <p:cNvPr id="159771" name="Text Box 27"/>
          <p:cNvSpPr txBox="1">
            <a:spLocks noChangeArrowheads="1"/>
          </p:cNvSpPr>
          <p:nvPr/>
        </p:nvSpPr>
        <p:spPr bwMode="auto">
          <a:xfrm>
            <a:off x="1042988" y="5229225"/>
            <a:ext cx="671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a:solidFill>
                  <a:srgbClr val="A50021"/>
                </a:solidFill>
                <a:latin typeface="Times New Roman" pitchFamily="18" charset="0"/>
                <a:sym typeface="Symbol" pitchFamily="18" charset="2"/>
              </a:rPr>
              <a:t>实际</a:t>
            </a:r>
            <a:r>
              <a:rPr lang="zh-CN" altLang="zh-CN" b="1">
                <a:solidFill>
                  <a:srgbClr val="A50021"/>
                </a:solidFill>
                <a:latin typeface="Times New Roman" pitchFamily="18" charset="0"/>
                <a:sym typeface="Symbol" pitchFamily="18" charset="2"/>
              </a:rPr>
              <a:t>运算时</a:t>
            </a:r>
            <a:r>
              <a:rPr lang="zh-CN" altLang="en-US" b="1">
                <a:solidFill>
                  <a:srgbClr val="A50021"/>
                </a:solidFill>
                <a:latin typeface="Times New Roman" pitchFamily="18" charset="0"/>
                <a:sym typeface="Symbol" pitchFamily="18" charset="2"/>
              </a:rPr>
              <a:t>：</a:t>
            </a:r>
            <a:r>
              <a:rPr lang="zh-CN" altLang="zh-CN">
                <a:solidFill>
                  <a:schemeClr val="tx1"/>
                </a:solidFill>
                <a:latin typeface="Times New Roman" pitchFamily="18" charset="0"/>
                <a:ea typeface="宋体" pitchFamily="2" charset="-122"/>
                <a:sym typeface="Symbol" pitchFamily="18" charset="2"/>
              </a:rPr>
              <a:t>先取</a:t>
            </a:r>
            <a:r>
              <a:rPr lang="en-US" altLang="zh-CN">
                <a:solidFill>
                  <a:schemeClr val="tx1"/>
                </a:solidFill>
                <a:latin typeface="Times New Roman" pitchFamily="18" charset="0"/>
                <a:ea typeface="宋体" pitchFamily="2" charset="-122"/>
                <a:sym typeface="Symbol" pitchFamily="18" charset="2"/>
              </a:rPr>
              <a:t>i</a:t>
            </a:r>
            <a:r>
              <a:rPr lang="zh-CN" altLang="zh-CN">
                <a:solidFill>
                  <a:schemeClr val="tx1"/>
                </a:solidFill>
                <a:latin typeface="Times New Roman" pitchFamily="18" charset="0"/>
                <a:ea typeface="宋体" pitchFamily="2" charset="-122"/>
                <a:sym typeface="Symbol" pitchFamily="18" charset="2"/>
              </a:rPr>
              <a:t>的原值：3</a:t>
            </a:r>
            <a:endParaRPr lang="en-US" altLang="zh-CN">
              <a:solidFill>
                <a:schemeClr val="tx1"/>
              </a:solidFill>
              <a:latin typeface="Times New Roman" pitchFamily="18" charset="0"/>
              <a:ea typeface="宋体" pitchFamily="2" charset="-122"/>
              <a:sym typeface="Symbol" pitchFamily="18" charset="2"/>
            </a:endParaRPr>
          </a:p>
        </p:txBody>
      </p:sp>
      <p:sp>
        <p:nvSpPr>
          <p:cNvPr id="159772" name="Text Box 28"/>
          <p:cNvSpPr txBox="1">
            <a:spLocks noChangeArrowheads="1"/>
          </p:cNvSpPr>
          <p:nvPr/>
        </p:nvSpPr>
        <p:spPr bwMode="auto">
          <a:xfrm>
            <a:off x="2484438" y="5661025"/>
            <a:ext cx="567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sym typeface="Symbol" pitchFamily="18" charset="2"/>
              </a:rPr>
              <a:t>3+3+3=9</a:t>
            </a:r>
            <a:r>
              <a:rPr lang="zh-CN" altLang="en-US">
                <a:solidFill>
                  <a:schemeClr val="tx1"/>
                </a:solidFill>
                <a:latin typeface="Times New Roman" pitchFamily="18" charset="0"/>
                <a:ea typeface="宋体" pitchFamily="2" charset="-122"/>
                <a:sym typeface="Symbol" pitchFamily="18" charset="2"/>
              </a:rPr>
              <a:t>给</a:t>
            </a:r>
            <a:r>
              <a:rPr lang="en-US" altLang="zh-CN">
                <a:solidFill>
                  <a:schemeClr val="tx1"/>
                </a:solidFill>
                <a:latin typeface="Times New Roman" pitchFamily="18" charset="0"/>
                <a:ea typeface="宋体" pitchFamily="2" charset="-122"/>
                <a:sym typeface="Symbol" pitchFamily="18" charset="2"/>
              </a:rPr>
              <a:t>j,  </a:t>
            </a:r>
            <a:r>
              <a:rPr lang="zh-CN" altLang="en-US">
                <a:solidFill>
                  <a:schemeClr val="tx1"/>
                </a:solidFill>
                <a:latin typeface="Times New Roman" pitchFamily="18" charset="0"/>
                <a:ea typeface="宋体" pitchFamily="2" charset="-122"/>
                <a:sym typeface="Symbol" pitchFamily="18" charset="2"/>
              </a:rPr>
              <a:t>然后再把</a:t>
            </a:r>
            <a:r>
              <a:rPr lang="en-US" altLang="zh-CN">
                <a:solidFill>
                  <a:schemeClr val="tx1"/>
                </a:solidFill>
                <a:latin typeface="Times New Roman" pitchFamily="18" charset="0"/>
                <a:ea typeface="宋体" pitchFamily="2" charset="-122"/>
                <a:sym typeface="Symbol" pitchFamily="18" charset="2"/>
              </a:rPr>
              <a:t>6</a:t>
            </a:r>
            <a:r>
              <a:rPr lang="zh-CN" altLang="en-US">
                <a:solidFill>
                  <a:schemeClr val="tx1"/>
                </a:solidFill>
                <a:latin typeface="Times New Roman" pitchFamily="18" charset="0"/>
                <a:ea typeface="宋体" pitchFamily="2" charset="-122"/>
                <a:sym typeface="Symbol" pitchFamily="18" charset="2"/>
              </a:rPr>
              <a:t>赋给</a:t>
            </a:r>
            <a:r>
              <a:rPr lang="en-US" altLang="zh-CN">
                <a:solidFill>
                  <a:schemeClr val="tx1"/>
                </a:solidFill>
                <a:latin typeface="Times New Roman" pitchFamily="18" charset="0"/>
                <a:ea typeface="宋体" pitchFamily="2" charset="-122"/>
                <a:sym typeface="Symbol" pitchFamily="18" charset="2"/>
              </a:rPr>
              <a:t>i</a:t>
            </a:r>
            <a:r>
              <a:rPr lang="zh-CN" altLang="zh-CN">
                <a:solidFill>
                  <a:schemeClr val="tx1"/>
                </a:solidFill>
                <a:latin typeface="Times New Roman" pitchFamily="18" charset="0"/>
                <a:ea typeface="宋体" pitchFamily="2" charset="-122"/>
                <a:sym typeface="Symbol" pitchFamily="18" charset="2"/>
              </a:rPr>
              <a:t>值</a:t>
            </a:r>
            <a:endParaRPr lang="zh-CN" altLang="en-US">
              <a:solidFill>
                <a:schemeClr val="tx1"/>
              </a:solidFill>
              <a:latin typeface="Times New Roman" pitchFamily="18" charset="0"/>
              <a:ea typeface="宋体" pitchFamily="2" charset="-122"/>
              <a:sym typeface="Symbol" pitchFamily="18" charset="2"/>
            </a:endParaRPr>
          </a:p>
        </p:txBody>
      </p:sp>
      <p:sp>
        <p:nvSpPr>
          <p:cNvPr id="12" name="Text Box 2"/>
          <p:cNvSpPr txBox="1">
            <a:spLocks noChangeArrowheads="1"/>
          </p:cNvSpPr>
          <p:nvPr/>
        </p:nvSpPr>
        <p:spPr bwMode="auto">
          <a:xfrm>
            <a:off x="2915816" y="324643"/>
            <a:ext cx="4896544" cy="525401"/>
          </a:xfrm>
          <a:prstGeom prst="rect">
            <a:avLst/>
          </a:prstGeom>
          <a:solidFill>
            <a:srgbClr val="FFC000"/>
          </a:solidFill>
          <a:ln>
            <a:noFill/>
          </a:ln>
          <a:effectLst/>
          <a:extLst/>
        </p:spPr>
        <p:txBody>
          <a:bodyPr wrap="square"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A50021"/>
                </a:solidFill>
                <a:latin typeface="Times New Roman" pitchFamily="18" charset="0"/>
                <a:ea typeface="宋体" pitchFamily="2" charset="-122"/>
              </a:rPr>
              <a:t>　</a:t>
            </a:r>
            <a:r>
              <a:rPr lang="zh-CN" altLang="en-US" sz="2800" b="1" dirty="0">
                <a:solidFill>
                  <a:srgbClr val="A50021"/>
                </a:solidFill>
                <a:latin typeface="楷体_GB2312" pitchFamily="49" charset="-122"/>
              </a:rPr>
              <a:t>要慎用</a:t>
            </a:r>
            <a:r>
              <a:rPr lang="en-US" altLang="zh-CN" sz="2800" b="1" dirty="0">
                <a:solidFill>
                  <a:srgbClr val="A50021"/>
                </a:solidFill>
                <a:latin typeface="楷体_GB2312" pitchFamily="49" charset="-122"/>
              </a:rPr>
              <a:t>++</a:t>
            </a:r>
            <a:r>
              <a:rPr lang="zh-CN" altLang="en-US" sz="2800" b="1" dirty="0">
                <a:solidFill>
                  <a:srgbClr val="A50021"/>
                </a:solidFill>
                <a:latin typeface="楷体_GB2312" pitchFamily="49" charset="-122"/>
              </a:rPr>
              <a:t>、 </a:t>
            </a:r>
            <a:r>
              <a:rPr lang="en-US" altLang="zh-CN" sz="2800" b="1" dirty="0">
                <a:solidFill>
                  <a:srgbClr val="A50021"/>
                </a:solidFill>
                <a:latin typeface="Times New Roman" pitchFamily="18" charset="0"/>
              </a:rPr>
              <a:t>–</a:t>
            </a:r>
            <a:r>
              <a:rPr lang="en-US" altLang="zh-CN" sz="2800" b="1" dirty="0">
                <a:solidFill>
                  <a:srgbClr val="A50021"/>
                </a:solidFill>
                <a:latin typeface="楷体_GB2312" pitchFamily="49" charset="-122"/>
              </a:rPr>
              <a:t> </a:t>
            </a:r>
            <a:r>
              <a:rPr lang="en-US" altLang="zh-CN" sz="2800" b="1" dirty="0">
                <a:solidFill>
                  <a:srgbClr val="A50021"/>
                </a:solidFill>
                <a:latin typeface="Times New Roman" pitchFamily="18" charset="0"/>
              </a:rPr>
              <a:t>–</a:t>
            </a:r>
            <a:r>
              <a:rPr lang="zh-CN" altLang="en-US" sz="2800" b="1" dirty="0">
                <a:solidFill>
                  <a:srgbClr val="A50021"/>
                </a:solidFill>
                <a:latin typeface="楷体_GB2312" pitchFamily="49" charset="-122"/>
              </a:rPr>
              <a:t>运算符</a:t>
            </a:r>
            <a:endParaRPr lang="zh-CN" altLang="en-US" sz="2800" b="1" dirty="0">
              <a:solidFill>
                <a:srgbClr val="A50021"/>
              </a:solidFill>
              <a:latin typeface="楷体_GB2312" pitchFamily="49" charset="-122"/>
              <a:sym typeface="Symbol" pitchFamily="18" charset="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9770"/>
                                        </p:tgtEl>
                                        <p:attrNameLst>
                                          <p:attrName>style.visibility</p:attrName>
                                        </p:attrNameLst>
                                      </p:cBhvr>
                                      <p:to>
                                        <p:strVal val="visible"/>
                                      </p:to>
                                    </p:set>
                                    <p:animEffect transition="in" filter="box(in)">
                                      <p:cBhvr>
                                        <p:cTn id="7" dur="500"/>
                                        <p:tgtEl>
                                          <p:spTgt spid="159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9748"/>
                                        </p:tgtEl>
                                        <p:attrNameLst>
                                          <p:attrName>style.visibility</p:attrName>
                                        </p:attrNameLst>
                                      </p:cBhvr>
                                      <p:to>
                                        <p:strVal val="visible"/>
                                      </p:to>
                                    </p:set>
                                    <p:animEffect transition="in" filter="randombar(horizontal)">
                                      <p:cBhvr>
                                        <p:cTn id="12" dur="500"/>
                                        <p:tgtEl>
                                          <p:spTgt spid="159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71">
                                            <p:txEl>
                                              <p:pRg st="0" end="0"/>
                                            </p:txEl>
                                          </p:spTgt>
                                        </p:tgtEl>
                                        <p:attrNameLst>
                                          <p:attrName>style.visibility</p:attrName>
                                        </p:attrNameLst>
                                      </p:cBhvr>
                                      <p:to>
                                        <p:strVal val="visible"/>
                                      </p:to>
                                    </p:set>
                                    <p:animEffect transition="in" filter="wipe(left)">
                                      <p:cBhvr>
                                        <p:cTn id="17" dur="500"/>
                                        <p:tgtEl>
                                          <p:spTgt spid="159771">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9772">
                                            <p:txEl>
                                              <p:pRg st="0" end="0"/>
                                            </p:txEl>
                                          </p:spTgt>
                                        </p:tgtEl>
                                        <p:attrNameLst>
                                          <p:attrName>style.visibility</p:attrName>
                                        </p:attrNameLst>
                                      </p:cBhvr>
                                      <p:to>
                                        <p:strVal val="visible"/>
                                      </p:to>
                                    </p:set>
                                    <p:animEffect transition="in" filter="wipe(left)">
                                      <p:cBhvr>
                                        <p:cTn id="20" dur="500"/>
                                        <p:tgtEl>
                                          <p:spTgt spid="1597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0" grpId="0" animBg="1"/>
      <p:bldP spid="159748" grpId="0" autoUpdateAnimBg="0"/>
      <p:bldP spid="159771" grpId="0" build="p" autoUpdateAnimBg="0" advAuto="0"/>
      <p:bldP spid="159772"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5"/>
          <p:cNvSpPr txBox="1">
            <a:spLocks noChangeArrowheads="1"/>
          </p:cNvSpPr>
          <p:nvPr/>
        </p:nvSpPr>
        <p:spPr bwMode="auto">
          <a:xfrm>
            <a:off x="323528" y="1052736"/>
            <a:ext cx="8352531" cy="47089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b="1" dirty="0" smtClean="0">
                <a:solidFill>
                  <a:schemeClr val="tx1"/>
                </a:solidFill>
                <a:latin typeface="Times New Roman" pitchFamily="18" charset="0"/>
                <a:ea typeface="宋体" pitchFamily="2" charset="-122"/>
              </a:rPr>
              <a:t>#</a:t>
            </a:r>
            <a:r>
              <a:rPr lang="en-US" altLang="zh-CN" sz="2000" b="1" dirty="0">
                <a:solidFill>
                  <a:schemeClr val="tx1"/>
                </a:solidFill>
                <a:latin typeface="Times New Roman" pitchFamily="18" charset="0"/>
                <a:ea typeface="宋体" pitchFamily="2" charset="-122"/>
              </a:rPr>
              <a:t>include&lt;</a:t>
            </a:r>
            <a:r>
              <a:rPr lang="en-US" altLang="zh-CN" sz="2000" b="1" dirty="0" err="1">
                <a:solidFill>
                  <a:schemeClr val="tx1"/>
                </a:solidFill>
                <a:latin typeface="Times New Roman" pitchFamily="18" charset="0"/>
                <a:ea typeface="宋体" pitchFamily="2" charset="-122"/>
              </a:rPr>
              <a:t>stdio.h</a:t>
            </a:r>
            <a:r>
              <a:rPr lang="en-US" altLang="zh-CN" sz="2000" b="1" dirty="0">
                <a:solidFill>
                  <a:schemeClr val="tx1"/>
                </a:solidFill>
                <a:latin typeface="Times New Roman" pitchFamily="18" charset="0"/>
                <a:ea typeface="宋体" pitchFamily="2" charset="-122"/>
              </a:rPr>
              <a:t>&gt;</a:t>
            </a:r>
          </a:p>
          <a:p>
            <a:pPr algn="l" eaLnBrk="1" hangingPunct="1"/>
            <a:r>
              <a:rPr lang="en-US" altLang="zh-CN" sz="2000" b="1" dirty="0">
                <a:solidFill>
                  <a:schemeClr val="tx1"/>
                </a:solidFill>
                <a:latin typeface="Times New Roman" pitchFamily="18" charset="0"/>
                <a:ea typeface="宋体" pitchFamily="2" charset="-122"/>
              </a:rPr>
              <a:t> </a:t>
            </a:r>
            <a:r>
              <a:rPr lang="en-US" altLang="zh-CN" sz="2000" b="1" dirty="0" smtClean="0">
                <a:solidFill>
                  <a:schemeClr val="tx1"/>
                </a:solidFill>
                <a:latin typeface="Times New Roman" pitchFamily="18" charset="0"/>
                <a:ea typeface="宋体" pitchFamily="2" charset="-122"/>
              </a:rPr>
              <a:t>void main</a:t>
            </a:r>
            <a:r>
              <a:rPr lang="en-US" altLang="zh-CN" sz="2000" b="1" dirty="0">
                <a:solidFill>
                  <a:schemeClr val="tx1"/>
                </a:solidFill>
                <a:latin typeface="Times New Roman" pitchFamily="18" charset="0"/>
                <a:ea typeface="宋体" pitchFamily="2" charset="-122"/>
              </a:rPr>
              <a:t>( )</a:t>
            </a:r>
          </a:p>
          <a:p>
            <a:pPr algn="l" eaLnBrk="1" hangingPunct="1"/>
            <a:r>
              <a:rPr lang="en-US" altLang="zh-CN" sz="2000" b="1" dirty="0" smtClean="0">
                <a:solidFill>
                  <a:schemeClr val="tx1"/>
                </a:solidFill>
                <a:latin typeface="Times New Roman" pitchFamily="18" charset="0"/>
                <a:ea typeface="宋体" pitchFamily="2" charset="-122"/>
              </a:rPr>
              <a:t>{</a:t>
            </a:r>
          </a:p>
          <a:p>
            <a:pPr algn="l" eaLnBrk="1" hangingPunct="1"/>
            <a:r>
              <a:rPr lang="en-US" altLang="zh-CN" sz="2000" b="1" dirty="0">
                <a:solidFill>
                  <a:schemeClr val="tx1"/>
                </a:solidFill>
                <a:latin typeface="Times New Roman" pitchFamily="18" charset="0"/>
                <a:ea typeface="宋体" pitchFamily="2" charset="-122"/>
              </a:rPr>
              <a:t>  </a:t>
            </a:r>
            <a:r>
              <a:rPr lang="en-US" altLang="zh-CN" sz="2000" b="1" dirty="0" smtClean="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int</a:t>
            </a: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=5,j=5,p,q;</a:t>
            </a: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理解为先使用</a:t>
            </a:r>
            <a:r>
              <a:rPr lang="en-US" altLang="zh-CN" sz="2000" b="1" dirty="0" err="1">
                <a:solidFill>
                  <a:schemeClr val="tx1"/>
                </a:solidFill>
                <a:latin typeface="Times New Roman" pitchFamily="18" charset="0"/>
                <a:ea typeface="宋体" pitchFamily="2" charset="-122"/>
              </a:rPr>
              <a:t>i</a:t>
            </a:r>
            <a:r>
              <a:rPr lang="zh-CN" altLang="en-US" sz="2000" b="1" dirty="0">
                <a:solidFill>
                  <a:schemeClr val="tx1"/>
                </a:solidFill>
                <a:latin typeface="Times New Roman" pitchFamily="18" charset="0"/>
                <a:ea typeface="宋体" pitchFamily="2" charset="-122"/>
              </a:rPr>
              <a:t>，即三个</a:t>
            </a:r>
            <a:r>
              <a:rPr lang="en-US" altLang="zh-CN" sz="2000" b="1" dirty="0" err="1">
                <a:solidFill>
                  <a:schemeClr val="tx1"/>
                </a:solidFill>
                <a:latin typeface="Times New Roman" pitchFamily="18" charset="0"/>
                <a:ea typeface="宋体" pitchFamily="2" charset="-122"/>
              </a:rPr>
              <a:t>i</a:t>
            </a:r>
            <a:r>
              <a:rPr lang="zh-CN" altLang="en-US" sz="2000" b="1" dirty="0">
                <a:solidFill>
                  <a:schemeClr val="tx1"/>
                </a:solidFill>
                <a:latin typeface="Times New Roman" pitchFamily="18" charset="0"/>
                <a:ea typeface="宋体" pitchFamily="2" charset="-122"/>
              </a:rPr>
              <a:t>相加</a:t>
            </a:r>
            <a:r>
              <a:rPr lang="en-US" altLang="zh-CN" sz="2000" b="1" dirty="0">
                <a:solidFill>
                  <a:schemeClr val="tx1"/>
                </a:solidFill>
                <a:latin typeface="Times New Roman" pitchFamily="18" charset="0"/>
                <a:ea typeface="宋体" pitchFamily="2" charset="-122"/>
              </a:rPr>
              <a:t>(</a:t>
            </a:r>
            <a:r>
              <a:rPr lang="zh-CN" altLang="en-US" sz="2000" b="1" dirty="0">
                <a:solidFill>
                  <a:schemeClr val="tx1"/>
                </a:solidFill>
                <a:latin typeface="Times New Roman" pitchFamily="18" charset="0"/>
                <a:ea typeface="宋体" pitchFamily="2" charset="-122"/>
              </a:rPr>
              <a:t>故</a:t>
            </a:r>
            <a:r>
              <a:rPr lang="en-US" altLang="zh-CN" sz="2000" b="1" dirty="0">
                <a:solidFill>
                  <a:schemeClr val="tx1"/>
                </a:solidFill>
                <a:latin typeface="Times New Roman" pitchFamily="18" charset="0"/>
                <a:ea typeface="宋体" pitchFamily="2" charset="-122"/>
              </a:rPr>
              <a:t>P</a:t>
            </a:r>
            <a:r>
              <a:rPr lang="zh-CN" altLang="en-US" sz="2000" b="1" dirty="0">
                <a:solidFill>
                  <a:schemeClr val="tx1"/>
                </a:solidFill>
                <a:latin typeface="Times New Roman" pitchFamily="18" charset="0"/>
                <a:ea typeface="宋体" pitchFamily="2" charset="-122"/>
              </a:rPr>
              <a:t>值为</a:t>
            </a:r>
            <a:r>
              <a:rPr lang="en-US" altLang="zh-CN" sz="2000" b="1" dirty="0">
                <a:solidFill>
                  <a:schemeClr val="tx1"/>
                </a:solidFill>
                <a:latin typeface="Times New Roman" pitchFamily="18" charset="0"/>
                <a:ea typeface="宋体" pitchFamily="2" charset="-122"/>
              </a:rPr>
              <a:t>15),</a:t>
            </a:r>
            <a:r>
              <a:rPr lang="zh-CN" altLang="en-US" sz="2000" b="1" dirty="0">
                <a:solidFill>
                  <a:schemeClr val="tx1"/>
                </a:solidFill>
                <a:latin typeface="Times New Roman" pitchFamily="18" charset="0"/>
                <a:ea typeface="宋体" pitchFamily="2" charset="-122"/>
              </a:rPr>
              <a:t>然后</a:t>
            </a:r>
            <a:r>
              <a:rPr lang="en-US" altLang="zh-CN" sz="2000" b="1" dirty="0" err="1">
                <a:solidFill>
                  <a:schemeClr val="tx1"/>
                </a:solidFill>
                <a:latin typeface="Times New Roman" pitchFamily="18" charset="0"/>
                <a:ea typeface="宋体" pitchFamily="2" charset="-122"/>
              </a:rPr>
              <a:t>i</a:t>
            </a:r>
            <a:r>
              <a:rPr lang="zh-CN" altLang="en-US" sz="2000" b="1" dirty="0">
                <a:solidFill>
                  <a:schemeClr val="tx1"/>
                </a:solidFill>
                <a:latin typeface="Times New Roman" pitchFamily="18" charset="0"/>
                <a:ea typeface="宋体" pitchFamily="2" charset="-122"/>
              </a:rPr>
              <a:t>再自增</a:t>
            </a:r>
            <a:r>
              <a:rPr lang="en-US" altLang="zh-CN" sz="2000" b="1" dirty="0">
                <a:solidFill>
                  <a:schemeClr val="tx1"/>
                </a:solidFill>
                <a:latin typeface="Times New Roman" pitchFamily="18" charset="0"/>
                <a:ea typeface="宋体" pitchFamily="2" charset="-122"/>
              </a:rPr>
              <a:t>1</a:t>
            </a:r>
            <a:r>
              <a:rPr lang="zh-CN" altLang="en-US" sz="2000" b="1" dirty="0">
                <a:solidFill>
                  <a:schemeClr val="tx1"/>
                </a:solidFill>
                <a:latin typeface="Times New Roman" pitchFamily="18" charset="0"/>
                <a:ea typeface="宋体" pitchFamily="2" charset="-122"/>
              </a:rPr>
              <a:t>三次</a:t>
            </a:r>
            <a:r>
              <a:rPr lang="en-US" altLang="zh-CN" sz="2000" b="1" dirty="0">
                <a:solidFill>
                  <a:schemeClr val="tx1"/>
                </a:solidFill>
                <a:latin typeface="Times New Roman" pitchFamily="18" charset="0"/>
                <a:ea typeface="宋体" pitchFamily="2" charset="-122"/>
              </a:rPr>
              <a:t>,</a:t>
            </a:r>
            <a:r>
              <a:rPr lang="zh-CN" altLang="en-US" sz="2000" b="1" dirty="0">
                <a:solidFill>
                  <a:schemeClr val="tx1"/>
                </a:solidFill>
                <a:latin typeface="Times New Roman" pitchFamily="18" charset="0"/>
                <a:ea typeface="宋体" pitchFamily="2" charset="-122"/>
              </a:rPr>
              <a:t>相当于加</a:t>
            </a:r>
            <a:r>
              <a:rPr lang="en-US" altLang="zh-CN" sz="2000" b="1" dirty="0">
                <a:solidFill>
                  <a:schemeClr val="tx1"/>
                </a:solidFill>
                <a:latin typeface="Times New Roman" pitchFamily="18" charset="0"/>
                <a:ea typeface="宋体" pitchFamily="2" charset="-122"/>
              </a:rPr>
              <a:t>3,</a:t>
            </a:r>
            <a:r>
              <a:rPr lang="zh-CN" altLang="en-US" sz="2000" b="1" dirty="0">
                <a:solidFill>
                  <a:schemeClr val="tx1"/>
                </a:solidFill>
                <a:latin typeface="Times New Roman" pitchFamily="18" charset="0"/>
                <a:ea typeface="宋体" pitchFamily="2" charset="-122"/>
              </a:rPr>
              <a:t>故</a:t>
            </a:r>
            <a:r>
              <a:rPr lang="en-US" altLang="zh-CN" sz="2000" b="1" dirty="0" err="1">
                <a:solidFill>
                  <a:schemeClr val="tx1"/>
                </a:solidFill>
                <a:latin typeface="Times New Roman" pitchFamily="18" charset="0"/>
                <a:ea typeface="宋体" pitchFamily="2" charset="-122"/>
              </a:rPr>
              <a:t>i</a:t>
            </a:r>
            <a:r>
              <a:rPr lang="zh-CN" altLang="en-US" sz="2000" b="1" dirty="0">
                <a:solidFill>
                  <a:schemeClr val="tx1"/>
                </a:solidFill>
                <a:latin typeface="Times New Roman" pitchFamily="18" charset="0"/>
                <a:ea typeface="宋体" pitchFamily="2" charset="-122"/>
              </a:rPr>
              <a:t>的最后值为</a:t>
            </a:r>
            <a:r>
              <a:rPr lang="en-US" altLang="zh-CN" sz="2000" b="1" dirty="0">
                <a:solidFill>
                  <a:schemeClr val="tx1"/>
                </a:solidFill>
                <a:latin typeface="Times New Roman" pitchFamily="18" charset="0"/>
                <a:ea typeface="宋体" pitchFamily="2" charset="-122"/>
              </a:rPr>
              <a:t>8</a:t>
            </a:r>
          </a:p>
          <a:p>
            <a:pPr algn="l" eaLnBrk="1" hangingPunct="1"/>
            <a:r>
              <a:rPr lang="en-US" altLang="zh-CN" sz="2000" b="1" dirty="0" smtClean="0">
                <a:solidFill>
                  <a:schemeClr val="tx1"/>
                </a:solidFill>
                <a:latin typeface="Times New Roman" pitchFamily="18" charset="0"/>
                <a:ea typeface="宋体" pitchFamily="2" charset="-122"/>
              </a:rPr>
              <a:t>      p</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应理解为</a:t>
            </a:r>
            <a:r>
              <a:rPr lang="en-US" altLang="zh-CN" sz="2000" b="1" dirty="0">
                <a:solidFill>
                  <a:schemeClr val="tx1"/>
                </a:solidFill>
                <a:latin typeface="Times New Roman" pitchFamily="18" charset="0"/>
                <a:ea typeface="宋体" pitchFamily="2" charset="-122"/>
              </a:rPr>
              <a:t>j</a:t>
            </a:r>
            <a:r>
              <a:rPr lang="zh-CN" altLang="en-US" sz="2000" b="1" dirty="0">
                <a:solidFill>
                  <a:schemeClr val="tx1"/>
                </a:solidFill>
                <a:latin typeface="Times New Roman" pitchFamily="18" charset="0"/>
                <a:ea typeface="宋体" pitchFamily="2" charset="-122"/>
              </a:rPr>
              <a:t>先自增</a:t>
            </a:r>
            <a:r>
              <a:rPr lang="en-US" altLang="zh-CN" sz="2000" b="1" dirty="0">
                <a:solidFill>
                  <a:schemeClr val="tx1"/>
                </a:solidFill>
                <a:latin typeface="Times New Roman" pitchFamily="18" charset="0"/>
                <a:ea typeface="宋体" pitchFamily="2" charset="-122"/>
              </a:rPr>
              <a:t>1</a:t>
            </a:r>
            <a:r>
              <a:rPr lang="zh-CN" altLang="en-US" sz="2000" b="1" dirty="0">
                <a:solidFill>
                  <a:schemeClr val="tx1"/>
                </a:solidFill>
                <a:latin typeface="Times New Roman" pitchFamily="18" charset="0"/>
                <a:ea typeface="宋体" pitchFamily="2" charset="-122"/>
              </a:rPr>
              <a:t>，再参与运算，故</a:t>
            </a:r>
            <a:r>
              <a:rPr lang="en-US" altLang="zh-CN" sz="2000" b="1" dirty="0">
                <a:solidFill>
                  <a:schemeClr val="tx1"/>
                </a:solidFill>
                <a:latin typeface="Times New Roman" pitchFamily="18" charset="0"/>
                <a:ea typeface="宋体" pitchFamily="2" charset="-122"/>
              </a:rPr>
              <a:t>q=18</a:t>
            </a:r>
            <a:r>
              <a:rPr lang="zh-CN" altLang="en-US" sz="2000" b="1" dirty="0">
                <a:solidFill>
                  <a:schemeClr val="tx1"/>
                </a:solidFill>
                <a:latin typeface="Times New Roman" pitchFamily="18" charset="0"/>
                <a:ea typeface="宋体" pitchFamily="2" charset="-122"/>
              </a:rPr>
              <a:t>，</a:t>
            </a:r>
            <a:r>
              <a:rPr lang="en-US" altLang="zh-CN" sz="2000" b="1" dirty="0">
                <a:solidFill>
                  <a:schemeClr val="tx1"/>
                </a:solidFill>
                <a:latin typeface="Times New Roman" pitchFamily="18" charset="0"/>
                <a:ea typeface="宋体" pitchFamily="2" charset="-122"/>
              </a:rPr>
              <a:t>j</a:t>
            </a:r>
            <a:r>
              <a:rPr lang="zh-CN" altLang="en-US" sz="2000" b="1" dirty="0">
                <a:solidFill>
                  <a:schemeClr val="tx1"/>
                </a:solidFill>
                <a:latin typeface="Times New Roman" pitchFamily="18" charset="0"/>
                <a:ea typeface="宋体" pitchFamily="2" charset="-122"/>
              </a:rPr>
              <a:t>的最后值仍</a:t>
            </a:r>
            <a:r>
              <a:rPr lang="en-US" altLang="zh-CN" sz="2000" b="1" dirty="0">
                <a:solidFill>
                  <a:schemeClr val="tx1"/>
                </a:solidFill>
                <a:latin typeface="Times New Roman" pitchFamily="18" charset="0"/>
                <a:ea typeface="宋体" pitchFamily="2" charset="-122"/>
              </a:rPr>
              <a:t>8</a:t>
            </a:r>
          </a:p>
          <a:p>
            <a:pPr algn="l" eaLnBrk="1" hangingPunct="1"/>
            <a:r>
              <a:rPr lang="en-US" altLang="zh-CN" sz="2000" b="1" dirty="0" smtClean="0">
                <a:solidFill>
                  <a:schemeClr val="tx1"/>
                </a:solidFill>
                <a:latin typeface="Times New Roman" pitchFamily="18" charset="0"/>
                <a:ea typeface="宋体" pitchFamily="2" charset="-122"/>
              </a:rPr>
              <a:t>      q</a:t>
            </a:r>
            <a:r>
              <a:rPr lang="en-US" altLang="zh-CN" sz="2000" b="1" dirty="0">
                <a:solidFill>
                  <a:schemeClr val="tx1"/>
                </a:solidFill>
                <a:latin typeface="Times New Roman" pitchFamily="18" charset="0"/>
                <a:ea typeface="宋体" pitchFamily="2" charset="-122"/>
              </a:rPr>
              <a:t>=(++j)+(j++)+(j++);</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i,j,p,q</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d,%d,%d,%d</a:t>
            </a:r>
            <a:r>
              <a:rPr lang="en-US" altLang="zh-CN" sz="2000" b="1" dirty="0">
                <a:solidFill>
                  <a:schemeClr val="tx1"/>
                </a:solidFill>
                <a:latin typeface="Times New Roman" pitchFamily="18" charset="0"/>
                <a:ea typeface="宋体" pitchFamily="2" charset="-122"/>
              </a:rPr>
              <a:t>\n",</a:t>
            </a:r>
            <a:r>
              <a:rPr lang="en-US" altLang="zh-CN" sz="2000" b="1" dirty="0" err="1">
                <a:solidFill>
                  <a:schemeClr val="tx1"/>
                </a:solidFill>
                <a:latin typeface="Times New Roman" pitchFamily="18" charset="0"/>
                <a:ea typeface="宋体" pitchFamily="2" charset="-122"/>
              </a:rPr>
              <a:t>i,j,p,q</a:t>
            </a:r>
            <a:r>
              <a:rPr lang="en-US" altLang="zh-CN" sz="2000" b="1" dirty="0">
                <a:solidFill>
                  <a:schemeClr val="tx1"/>
                </a:solidFill>
                <a:latin typeface="Times New Roman" pitchFamily="18" charset="0"/>
                <a:ea typeface="宋体" pitchFamily="2" charset="-122"/>
              </a:rPr>
              <a:t>); //</a:t>
            </a:r>
            <a:r>
              <a:rPr lang="en-US" altLang="zh-CN" sz="2000" b="1" dirty="0" err="1">
                <a:solidFill>
                  <a:schemeClr val="tx1"/>
                </a:solidFill>
                <a:latin typeface="Times New Roman" pitchFamily="18" charset="0"/>
                <a:ea typeface="宋体" pitchFamily="2" charset="-122"/>
              </a:rPr>
              <a:t>i,j,p,q</a:t>
            </a:r>
            <a:r>
              <a:rPr lang="en-US" altLang="zh-CN" sz="2000" b="1" dirty="0">
                <a:solidFill>
                  <a:schemeClr val="tx1"/>
                </a:solidFill>
                <a:latin typeface="Times New Roman" pitchFamily="18" charset="0"/>
                <a:ea typeface="宋体" pitchFamily="2" charset="-122"/>
              </a:rPr>
              <a:t>=8,8,15,18</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i</a:t>
            </a:r>
            <a:r>
              <a:rPr lang="en-US" altLang="zh-CN" sz="2000" b="1" dirty="0" smtClean="0">
                <a:solidFill>
                  <a:schemeClr val="tx1"/>
                </a:solidFill>
                <a:latin typeface="Times New Roman" pitchFamily="18" charset="0"/>
                <a:ea typeface="宋体" pitchFamily="2" charset="-122"/>
              </a:rPr>
              <a:t>=5</a:t>
            </a:r>
            <a:r>
              <a:rPr lang="en-US" altLang="zh-CN" sz="2000" b="1" dirty="0">
                <a:solidFill>
                  <a:schemeClr val="tx1"/>
                </a:solidFill>
                <a:latin typeface="Times New Roman" pitchFamily="18" charset="0"/>
                <a:ea typeface="宋体" pitchFamily="2" charset="-122"/>
              </a:rPr>
              <a:t>;</a:t>
            </a:r>
          </a:p>
          <a:p>
            <a:pPr algn="l" eaLnBrk="1" hangingPunct="1"/>
            <a:r>
              <a:rPr lang="en-US" altLang="zh-CN" sz="2000" b="1" dirty="0" smtClean="0">
                <a:solidFill>
                  <a:schemeClr val="tx1"/>
                </a:solidFill>
                <a:latin typeface="Times New Roman" pitchFamily="18" charset="0"/>
                <a:ea typeface="宋体" pitchFamily="2" charset="-122"/>
              </a:rPr>
              <a:t>       p</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a:t>
            </a:r>
          </a:p>
          <a:p>
            <a:pPr algn="l" eaLnBrk="1" hangingPunct="1"/>
            <a:r>
              <a:rPr lang="en-US" altLang="zh-CN" sz="2000" b="1" dirty="0" smtClean="0">
                <a:solidFill>
                  <a:schemeClr val="tx1"/>
                </a:solidFill>
                <a:latin typeface="Times New Roman" pitchFamily="18" charset="0"/>
                <a:ea typeface="宋体" pitchFamily="2" charset="-122"/>
              </a:rPr>
              <a:t>       // </a:t>
            </a:r>
            <a:r>
              <a:rPr lang="zh-CN" altLang="en-US" sz="2000" b="1" dirty="0">
                <a:solidFill>
                  <a:schemeClr val="tx1"/>
                </a:solidFill>
                <a:latin typeface="Times New Roman" pitchFamily="18" charset="0"/>
                <a:ea typeface="宋体" pitchFamily="2" charset="-122"/>
              </a:rPr>
              <a:t>应理解为</a:t>
            </a:r>
            <a:r>
              <a:rPr lang="en-US" altLang="zh-CN" sz="2000" b="1" dirty="0" err="1">
                <a:solidFill>
                  <a:schemeClr val="tx1"/>
                </a:solidFill>
                <a:latin typeface="Times New Roman" pitchFamily="18" charset="0"/>
                <a:ea typeface="宋体" pitchFamily="2" charset="-122"/>
              </a:rPr>
              <a:t>i</a:t>
            </a:r>
            <a:r>
              <a:rPr lang="zh-CN" altLang="en-US" sz="2000" b="1" dirty="0">
                <a:solidFill>
                  <a:schemeClr val="tx1"/>
                </a:solidFill>
                <a:latin typeface="Times New Roman" pitchFamily="18" charset="0"/>
                <a:ea typeface="宋体" pitchFamily="2" charset="-122"/>
              </a:rPr>
              <a:t>先自增</a:t>
            </a:r>
            <a:r>
              <a:rPr lang="en-US" altLang="zh-CN" sz="2000" b="1" dirty="0">
                <a:solidFill>
                  <a:schemeClr val="tx1"/>
                </a:solidFill>
                <a:latin typeface="Times New Roman" pitchFamily="18" charset="0"/>
                <a:ea typeface="宋体" pitchFamily="2" charset="-122"/>
              </a:rPr>
              <a:t>1</a:t>
            </a:r>
            <a:r>
              <a:rPr lang="zh-CN" altLang="en-US" sz="2000" b="1" dirty="0">
                <a:solidFill>
                  <a:schemeClr val="tx1"/>
                </a:solidFill>
                <a:latin typeface="Times New Roman" pitchFamily="18" charset="0"/>
                <a:ea typeface="宋体" pitchFamily="2" charset="-122"/>
              </a:rPr>
              <a:t>，共</a:t>
            </a:r>
            <a:r>
              <a:rPr lang="en-US" altLang="zh-CN" sz="2000" b="1" dirty="0">
                <a:solidFill>
                  <a:schemeClr val="tx1"/>
                </a:solidFill>
                <a:latin typeface="Times New Roman" pitchFamily="18" charset="0"/>
                <a:ea typeface="宋体" pitchFamily="2" charset="-122"/>
              </a:rPr>
              <a:t>3</a:t>
            </a:r>
            <a:r>
              <a:rPr lang="zh-CN" altLang="en-US" sz="2000" b="1" dirty="0">
                <a:solidFill>
                  <a:schemeClr val="tx1"/>
                </a:solidFill>
                <a:latin typeface="Times New Roman" pitchFamily="18" charset="0"/>
                <a:ea typeface="宋体" pitchFamily="2" charset="-122"/>
              </a:rPr>
              <a:t>次，即相当于</a:t>
            </a:r>
            <a:r>
              <a:rPr lang="en-US" altLang="zh-CN" sz="2000" b="1" dirty="0" err="1">
                <a:solidFill>
                  <a:schemeClr val="tx1"/>
                </a:solidFill>
                <a:latin typeface="Times New Roman" pitchFamily="18" charset="0"/>
                <a:ea typeface="宋体" pitchFamily="2" charset="-122"/>
              </a:rPr>
              <a:t>i</a:t>
            </a:r>
            <a:r>
              <a:rPr lang="en-US" altLang="zh-CN" sz="2000" b="1" dirty="0">
                <a:solidFill>
                  <a:schemeClr val="tx1"/>
                </a:solidFill>
                <a:latin typeface="Times New Roman" pitchFamily="18" charset="0"/>
                <a:ea typeface="宋体" pitchFamily="2" charset="-122"/>
              </a:rPr>
              <a:t>=i+3=8; </a:t>
            </a:r>
            <a:r>
              <a:rPr lang="zh-CN" altLang="en-US" sz="2000" b="1" dirty="0">
                <a:solidFill>
                  <a:schemeClr val="tx1"/>
                </a:solidFill>
                <a:latin typeface="Times New Roman" pitchFamily="18" charset="0"/>
                <a:ea typeface="宋体" pitchFamily="2" charset="-122"/>
              </a:rPr>
              <a:t>然后</a:t>
            </a:r>
            <a:r>
              <a:rPr lang="en-US" altLang="zh-CN" sz="2000" b="1" dirty="0">
                <a:solidFill>
                  <a:schemeClr val="tx1"/>
                </a:solidFill>
                <a:latin typeface="Times New Roman" pitchFamily="18" charset="0"/>
                <a:ea typeface="宋体" pitchFamily="2" charset="-122"/>
              </a:rPr>
              <a:t>3</a:t>
            </a:r>
            <a:r>
              <a:rPr lang="zh-CN" altLang="en-US" sz="2000" b="1" dirty="0">
                <a:solidFill>
                  <a:schemeClr val="tx1"/>
                </a:solidFill>
                <a:latin typeface="Times New Roman" pitchFamily="18" charset="0"/>
                <a:ea typeface="宋体" pitchFamily="2" charset="-122"/>
              </a:rPr>
              <a:t>个</a:t>
            </a:r>
            <a:r>
              <a:rPr lang="en-US" altLang="zh-CN" sz="2000" b="1" dirty="0">
                <a:solidFill>
                  <a:schemeClr val="tx1"/>
                </a:solidFill>
                <a:latin typeface="Times New Roman" pitchFamily="18" charset="0"/>
                <a:ea typeface="宋体" pitchFamily="2" charset="-122"/>
              </a:rPr>
              <a:t>8</a:t>
            </a:r>
            <a:r>
              <a:rPr lang="zh-CN" altLang="en-US" sz="2000" b="1" dirty="0">
                <a:solidFill>
                  <a:schemeClr val="tx1"/>
                </a:solidFill>
                <a:latin typeface="Times New Roman" pitchFamily="18" charset="0"/>
                <a:ea typeface="宋体" pitchFamily="2" charset="-122"/>
              </a:rPr>
              <a:t>相加</a:t>
            </a:r>
            <a:r>
              <a:rPr lang="en-US" altLang="zh-CN" sz="2000" b="1" dirty="0">
                <a:solidFill>
                  <a:schemeClr val="tx1"/>
                </a:solidFill>
                <a:latin typeface="Times New Roman" pitchFamily="18" charset="0"/>
                <a:ea typeface="宋体" pitchFamily="2" charset="-122"/>
              </a:rPr>
              <a:t>=p</a:t>
            </a:r>
          </a:p>
          <a:p>
            <a:pPr algn="l" eaLnBrk="1" hangingPunct="1"/>
            <a:r>
              <a:rPr lang="en-US" altLang="zh-CN" sz="2000" b="1" dirty="0" smtClean="0">
                <a:solidFill>
                  <a:schemeClr val="tx1"/>
                </a:solidFill>
                <a:latin typeface="Times New Roman" pitchFamily="18" charset="0"/>
                <a:ea typeface="宋体" pitchFamily="2" charset="-122"/>
              </a:rPr>
              <a:t>       </a:t>
            </a:r>
            <a:r>
              <a:rPr lang="en-US" altLang="zh-CN" sz="2000" b="1" dirty="0" err="1" smtClean="0">
                <a:solidFill>
                  <a:schemeClr val="tx1"/>
                </a:solidFill>
                <a:latin typeface="Times New Roman" pitchFamily="18" charset="0"/>
                <a:ea typeface="宋体" pitchFamily="2" charset="-122"/>
              </a:rPr>
              <a:t>printf</a:t>
            </a:r>
            <a:r>
              <a:rPr lang="en-US" altLang="zh-CN" sz="2000" b="1" dirty="0">
                <a:solidFill>
                  <a:schemeClr val="tx1"/>
                </a:solidFill>
                <a:latin typeface="Times New Roman" pitchFamily="18" charset="0"/>
                <a:ea typeface="宋体" pitchFamily="2" charset="-122"/>
              </a:rPr>
              <a:t>("</a:t>
            </a:r>
            <a:r>
              <a:rPr lang="en-US" altLang="zh-CN" sz="2000" b="1" dirty="0" err="1">
                <a:solidFill>
                  <a:schemeClr val="tx1"/>
                </a:solidFill>
                <a:latin typeface="Times New Roman" pitchFamily="18" charset="0"/>
                <a:ea typeface="宋体" pitchFamily="2" charset="-122"/>
              </a:rPr>
              <a:t>i,p</a:t>
            </a:r>
            <a:r>
              <a:rPr lang="en-US" altLang="zh-CN" sz="2000" b="1" dirty="0">
                <a:solidFill>
                  <a:schemeClr val="tx1"/>
                </a:solidFill>
                <a:latin typeface="Times New Roman" pitchFamily="18" charset="0"/>
                <a:ea typeface="宋体" pitchFamily="2" charset="-122"/>
              </a:rPr>
              <a:t>=%d,%d",</a:t>
            </a:r>
            <a:r>
              <a:rPr lang="en-US" altLang="zh-CN" sz="2000" b="1" dirty="0" err="1">
                <a:solidFill>
                  <a:schemeClr val="tx1"/>
                </a:solidFill>
                <a:latin typeface="Times New Roman" pitchFamily="18" charset="0"/>
                <a:ea typeface="宋体" pitchFamily="2" charset="-122"/>
              </a:rPr>
              <a:t>i,p</a:t>
            </a:r>
            <a:r>
              <a:rPr lang="en-US" altLang="zh-CN" sz="2000" b="1" dirty="0">
                <a:solidFill>
                  <a:schemeClr val="tx1"/>
                </a:solidFill>
                <a:latin typeface="Times New Roman" pitchFamily="18" charset="0"/>
                <a:ea typeface="宋体" pitchFamily="2" charset="-122"/>
              </a:rPr>
              <a:t>); // </a:t>
            </a:r>
            <a:r>
              <a:rPr lang="en-US" altLang="zh-CN" sz="2000" b="1" dirty="0" err="1">
                <a:solidFill>
                  <a:schemeClr val="tx1"/>
                </a:solidFill>
                <a:latin typeface="Times New Roman" pitchFamily="18" charset="0"/>
                <a:ea typeface="宋体" pitchFamily="2" charset="-122"/>
              </a:rPr>
              <a:t>i,p</a:t>
            </a:r>
            <a:r>
              <a:rPr lang="en-US" altLang="zh-CN" sz="2000" b="1" dirty="0">
                <a:solidFill>
                  <a:schemeClr val="tx1"/>
                </a:solidFill>
                <a:latin typeface="Times New Roman" pitchFamily="18" charset="0"/>
                <a:ea typeface="宋体" pitchFamily="2" charset="-122"/>
              </a:rPr>
              <a:t>=8,24</a:t>
            </a:r>
            <a:endParaRPr lang="en-US" altLang="zh-CN" sz="2000" b="1" dirty="0" smtClean="0">
              <a:solidFill>
                <a:schemeClr val="tx1"/>
              </a:solidFill>
              <a:latin typeface="Times New Roman" pitchFamily="18" charset="0"/>
              <a:ea typeface="宋体" pitchFamily="2" charset="-122"/>
            </a:endParaRPr>
          </a:p>
          <a:p>
            <a:pPr algn="l" eaLnBrk="1" hangingPunct="1"/>
            <a:r>
              <a:rPr lang="en-US" altLang="zh-CN" sz="2000" b="1" dirty="0" smtClean="0">
                <a:solidFill>
                  <a:schemeClr val="tx1"/>
                </a:solidFill>
                <a:latin typeface="Times New Roman" pitchFamily="18" charset="0"/>
                <a:ea typeface="宋体" pitchFamily="2" charset="-122"/>
              </a:rPr>
              <a:t>}</a:t>
            </a:r>
            <a:endParaRPr lang="en-US" altLang="zh-CN" sz="2000" b="1" dirty="0">
              <a:solidFill>
                <a:schemeClr val="tx1"/>
              </a:solidFill>
              <a:latin typeface="Times New Roman" pitchFamily="18" charset="0"/>
              <a:ea typeface="宋体" pitchFamily="2" charset="-122"/>
            </a:endParaRPr>
          </a:p>
        </p:txBody>
      </p:sp>
      <p:sp>
        <p:nvSpPr>
          <p:cNvPr id="4" name="AutoShape 23"/>
          <p:cNvSpPr>
            <a:spLocks noChangeArrowheads="1"/>
          </p:cNvSpPr>
          <p:nvPr/>
        </p:nvSpPr>
        <p:spPr bwMode="auto">
          <a:xfrm>
            <a:off x="468313" y="260350"/>
            <a:ext cx="2232025" cy="6477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FF"/>
                </a:solidFill>
              </a:rPr>
              <a:t>自</a:t>
            </a:r>
            <a:r>
              <a:rPr lang="zh-CN" altLang="en-US" b="1" dirty="0" smtClean="0">
                <a:solidFill>
                  <a:srgbClr val="0000FF"/>
                </a:solidFill>
              </a:rPr>
              <a:t>增、自减</a:t>
            </a:r>
            <a:endParaRPr lang="zh-CN" altLang="en-US" b="1" dirty="0">
              <a:solidFill>
                <a:srgbClr val="0000FF"/>
              </a:solidFill>
            </a:endParaRPr>
          </a:p>
        </p:txBody>
      </p:sp>
    </p:spTree>
  </p:cSld>
  <p:clrMapOvr>
    <a:masterClrMapping/>
  </p:clrMapOvr>
  <p:transition spd="med">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AutoShape 2"/>
          <p:cNvSpPr>
            <a:spLocks noChangeArrowheads="1"/>
          </p:cNvSpPr>
          <p:nvPr/>
        </p:nvSpPr>
        <p:spPr bwMode="auto">
          <a:xfrm>
            <a:off x="684213" y="1628775"/>
            <a:ext cx="8135937" cy="4537075"/>
          </a:xfrm>
          <a:prstGeom prst="flowChartAlternateProcess">
            <a:avLst/>
          </a:prstGeom>
          <a:gradFill rotWithShape="0">
            <a:gsLst>
              <a:gs pos="0">
                <a:srgbClr val="9966FF"/>
              </a:gs>
              <a:gs pos="50000">
                <a:srgbClr val="FFFFFF"/>
              </a:gs>
              <a:gs pos="100000">
                <a:srgbClr val="9966FF"/>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14" name="Rectangle 6"/>
          <p:cNvSpPr>
            <a:spLocks noChangeArrowheads="1"/>
          </p:cNvSpPr>
          <p:nvPr/>
        </p:nvSpPr>
        <p:spPr bwMode="auto">
          <a:xfrm>
            <a:off x="755650" y="1844675"/>
            <a:ext cx="7813675" cy="116046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　　</a:t>
            </a:r>
            <a:r>
              <a:rPr lang="zh-CN" altLang="en-US" sz="2800" b="1">
                <a:solidFill>
                  <a:schemeClr val="tx1"/>
                </a:solidFill>
                <a:latin typeface="Times New Roman" pitchFamily="18" charset="0"/>
              </a:rPr>
              <a:t>为了增加程序的可读性，在Ｃ的表达式中可</a:t>
            </a:r>
          </a:p>
          <a:p>
            <a:pPr algn="l">
              <a:spcBef>
                <a:spcPct val="50000"/>
              </a:spcBef>
              <a:defRPr/>
            </a:pPr>
            <a:r>
              <a:rPr lang="zh-CN" altLang="en-US" sz="2800" b="1">
                <a:solidFill>
                  <a:schemeClr val="tx1"/>
                </a:solidFill>
                <a:latin typeface="Times New Roman" pitchFamily="18" charset="0"/>
              </a:rPr>
              <a:t>　　以随意增加空格</a:t>
            </a:r>
          </a:p>
        </p:txBody>
      </p:sp>
      <p:sp>
        <p:nvSpPr>
          <p:cNvPr id="222215" name="Rectangle 7"/>
          <p:cNvSpPr>
            <a:spLocks noChangeArrowheads="1"/>
          </p:cNvSpPr>
          <p:nvPr/>
        </p:nvSpPr>
        <p:spPr bwMode="auto">
          <a:xfrm>
            <a:off x="1331913" y="3860800"/>
            <a:ext cx="7602537" cy="116046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b="1">
                <a:solidFill>
                  <a:schemeClr val="tx1"/>
                </a:solidFill>
                <a:latin typeface="Times New Roman" pitchFamily="18" charset="0"/>
              </a:rPr>
              <a:t>除了按照优先级执行外，还可以通过圆括号改</a:t>
            </a:r>
          </a:p>
          <a:p>
            <a:pPr algn="l">
              <a:spcBef>
                <a:spcPct val="50000"/>
              </a:spcBef>
              <a:defRPr/>
            </a:pPr>
            <a:r>
              <a:rPr lang="zh-CN" altLang="en-US" sz="2800" b="1">
                <a:solidFill>
                  <a:schemeClr val="tx1"/>
                </a:solidFill>
                <a:latin typeface="Times New Roman" pitchFamily="18" charset="0"/>
              </a:rPr>
              <a:t>变执行顺序．</a:t>
            </a:r>
          </a:p>
        </p:txBody>
      </p:sp>
      <p:grpSp>
        <p:nvGrpSpPr>
          <p:cNvPr id="129029" name="Group 22"/>
          <p:cNvGrpSpPr>
            <a:grpSpLocks/>
          </p:cNvGrpSpPr>
          <p:nvPr/>
        </p:nvGrpSpPr>
        <p:grpSpPr bwMode="auto">
          <a:xfrm>
            <a:off x="5715000" y="6553200"/>
            <a:ext cx="1165225" cy="304800"/>
            <a:chOff x="3600" y="4128"/>
            <a:chExt cx="734" cy="192"/>
          </a:xfrm>
        </p:grpSpPr>
        <p:sp>
          <p:nvSpPr>
            <p:cNvPr id="129037" name="AutoShape 23">
              <a:hlinkClick r:id="" action="ppaction://hlinkshowjump?jump=nextslide" highlightClick="1"/>
            </p:cNvPr>
            <p:cNvSpPr>
              <a:spLocks noChangeArrowheads="1"/>
            </p:cNvSpPr>
            <p:nvPr/>
          </p:nvSpPr>
          <p:spPr bwMode="auto">
            <a:xfrm>
              <a:off x="4032" y="4128"/>
              <a:ext cx="302"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8" name="AutoShape 24">
              <a:hlinkClick r:id="" action="ppaction://hlinkshowjump?jump=previousslide" highlightClick="1"/>
            </p:cNvPr>
            <p:cNvSpPr>
              <a:spLocks noChangeArrowheads="1"/>
            </p:cNvSpPr>
            <p:nvPr/>
          </p:nvSpPr>
          <p:spPr bwMode="auto">
            <a:xfrm rot="10800000">
              <a:off x="3600" y="4128"/>
              <a:ext cx="254"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2236" name="Text Box 28">
            <a:hlinkClick r:id="rId2" action="ppaction://hlinksldjump"/>
            <a:hlinkHover r:id="" action="ppaction://noaction">
              <a:snd r:embed="rId3" name="Thud3.WAV"/>
            </a:hlinkHover>
          </p:cNvPr>
          <p:cNvSpPr txBox="1">
            <a:spLocks noChangeArrowheads="1"/>
          </p:cNvSpPr>
          <p:nvPr/>
        </p:nvSpPr>
        <p:spPr bwMode="auto">
          <a:xfrm>
            <a:off x="395288" y="260350"/>
            <a:ext cx="360045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空格和圆括号</a:t>
            </a:r>
          </a:p>
        </p:txBody>
      </p:sp>
      <p:pic>
        <p:nvPicPr>
          <p:cNvPr id="129031" name="Picture 31" descr="BD14565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8913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2" name="Text Box 34"/>
          <p:cNvSpPr txBox="1">
            <a:spLocks noChangeArrowheads="1"/>
          </p:cNvSpPr>
          <p:nvPr/>
        </p:nvSpPr>
        <p:spPr bwMode="auto">
          <a:xfrm>
            <a:off x="1979613" y="3213100"/>
            <a:ext cx="1008062" cy="457200"/>
          </a:xfrm>
          <a:prstGeom prst="rect">
            <a:avLst/>
          </a:prstGeom>
          <a:solidFill>
            <a:srgbClr val="FFCC99"/>
          </a:solidFill>
          <a:ln>
            <a:noFill/>
          </a:ln>
          <a:effectLst/>
          <a:extLs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t>　　</a:t>
            </a:r>
          </a:p>
        </p:txBody>
      </p:sp>
      <p:sp>
        <p:nvSpPr>
          <p:cNvPr id="129033" name="Text Box 35"/>
          <p:cNvSpPr txBox="1">
            <a:spLocks noChangeArrowheads="1"/>
          </p:cNvSpPr>
          <p:nvPr/>
        </p:nvSpPr>
        <p:spPr bwMode="auto">
          <a:xfrm>
            <a:off x="3995738" y="3213100"/>
            <a:ext cx="2520950" cy="457200"/>
          </a:xfrm>
          <a:prstGeom prst="rect">
            <a:avLst/>
          </a:prstGeom>
          <a:solidFill>
            <a:srgbClr val="FFCC99"/>
          </a:solidFill>
          <a:ln>
            <a:noFill/>
          </a:ln>
          <a:effectLst/>
          <a:extLs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t>　　</a:t>
            </a:r>
          </a:p>
        </p:txBody>
      </p:sp>
      <p:sp>
        <p:nvSpPr>
          <p:cNvPr id="222240" name="Rectangle 32"/>
          <p:cNvSpPr>
            <a:spLocks noChangeArrowheads="1"/>
          </p:cNvSpPr>
          <p:nvPr/>
        </p:nvSpPr>
        <p:spPr bwMode="auto">
          <a:xfrm>
            <a:off x="1187450" y="3213100"/>
            <a:ext cx="7602538" cy="519113"/>
          </a:xfrm>
          <a:prstGeom prst="rect">
            <a:avLst/>
          </a:prstGeom>
          <a:noFill/>
          <a:ln>
            <a:noFill/>
          </a:ln>
          <a:effectLst/>
          <a:extLst>
            <a:ext uri="{909E8E84-426E-40DD-AFC4-6F175D3DCCD1}">
              <a14:hiddenFill xmlns:a14="http://schemas.microsoft.com/office/drawing/2010/main">
                <a:gradFill rotWithShape="0">
                  <a:gsLst>
                    <a:gs pos="0">
                      <a:schemeClr val="hlink"/>
                    </a:gs>
                    <a:gs pos="50000">
                      <a:schemeClr val="hlink">
                        <a:gamma/>
                        <a:tint val="0"/>
                        <a:invGamma/>
                      </a:schemeClr>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folHlink"/>
                  </a:outerShdw>
                </a:effectLst>
              </a14:hiddenEffects>
            </a:ext>
          </a:extLst>
        </p:spPr>
        <p:txBody>
          <a:bodyPr>
            <a:spAutoFit/>
          </a:bodyPr>
          <a:lstStyle/>
          <a:p>
            <a:pPr algn="l">
              <a:spcBef>
                <a:spcPct val="50000"/>
              </a:spcBef>
              <a:defRPr/>
            </a:pPr>
            <a:r>
              <a:rPr lang="zh-CN" altLang="en-US" sz="2800">
                <a:solidFill>
                  <a:schemeClr val="tx1"/>
                </a:solidFill>
                <a:latin typeface="Times New Roman" pitchFamily="18" charset="0"/>
                <a:ea typeface="宋体" pitchFamily="2" charset="-122"/>
              </a:rPr>
              <a:t>如：</a:t>
            </a:r>
            <a:r>
              <a:rPr lang="en-US" altLang="zh-CN" sz="2800">
                <a:latin typeface="Times New Roman" pitchFamily="18" charset="0"/>
                <a:ea typeface="宋体" pitchFamily="2" charset="-122"/>
              </a:rPr>
              <a:t>a=5*b;</a:t>
            </a:r>
            <a:r>
              <a:rPr lang="zh-CN" altLang="en-US" sz="2800">
                <a:latin typeface="Times New Roman" pitchFamily="18" charset="0"/>
                <a:ea typeface="宋体" pitchFamily="2" charset="-122"/>
              </a:rPr>
              <a:t>　与　</a:t>
            </a:r>
            <a:r>
              <a:rPr lang="en-US" altLang="zh-CN" sz="2800">
                <a:latin typeface="Times New Roman" pitchFamily="18" charset="0"/>
                <a:ea typeface="宋体" pitchFamily="2" charset="-122"/>
              </a:rPr>
              <a:t>a   =    5     *     b;</a:t>
            </a:r>
            <a:r>
              <a:rPr lang="zh-CN" altLang="en-US" sz="2800">
                <a:latin typeface="Times New Roman" pitchFamily="18" charset="0"/>
                <a:ea typeface="宋体" pitchFamily="2" charset="-122"/>
              </a:rPr>
              <a:t>　等价</a:t>
            </a:r>
          </a:p>
        </p:txBody>
      </p:sp>
      <p:pic>
        <p:nvPicPr>
          <p:cNvPr id="129035" name="Picture 36" descr="BD14565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933825"/>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6" name="Text Box 37"/>
          <p:cNvSpPr txBox="1">
            <a:spLocks noChangeArrowheads="1"/>
          </p:cNvSpPr>
          <p:nvPr/>
        </p:nvSpPr>
        <p:spPr bwMode="auto">
          <a:xfrm>
            <a:off x="1835150" y="5157788"/>
            <a:ext cx="6049963"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ea typeface="宋体" pitchFamily="2" charset="-122"/>
              </a:rPr>
              <a:t>这是因为圆括号的优先级最高，为１级</a:t>
            </a:r>
          </a:p>
        </p:txBody>
      </p:sp>
    </p:spTree>
  </p:cSld>
  <p:clrMapOvr>
    <a:masterClrMapping/>
  </p:clrMapOvr>
  <p:transition spd="med">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19"/>
          <p:cNvGrpSpPr>
            <a:grpSpLocks/>
          </p:cNvGrpSpPr>
          <p:nvPr/>
        </p:nvGrpSpPr>
        <p:grpSpPr bwMode="auto">
          <a:xfrm>
            <a:off x="5715000" y="6553200"/>
            <a:ext cx="1165225" cy="304800"/>
            <a:chOff x="3600" y="4128"/>
            <a:chExt cx="734" cy="192"/>
          </a:xfrm>
        </p:grpSpPr>
        <p:sp>
          <p:nvSpPr>
            <p:cNvPr id="130085" name="AutoShape 20">
              <a:hlinkClick r:id="" action="ppaction://hlinkshowjump?jump=nextslide" highlightClick="1"/>
            </p:cNvPr>
            <p:cNvSpPr>
              <a:spLocks noChangeArrowheads="1"/>
            </p:cNvSpPr>
            <p:nvPr/>
          </p:nvSpPr>
          <p:spPr bwMode="auto">
            <a:xfrm>
              <a:off x="4032" y="4128"/>
              <a:ext cx="302"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6" name="AutoShape 21">
              <a:hlinkClick r:id="" action="ppaction://hlinkshowjump?jump=previousslide" highlightClick="1"/>
            </p:cNvPr>
            <p:cNvSpPr>
              <a:spLocks noChangeArrowheads="1"/>
            </p:cNvSpPr>
            <p:nvPr/>
          </p:nvSpPr>
          <p:spPr bwMode="auto">
            <a:xfrm rot="10800000">
              <a:off x="3600" y="4128"/>
              <a:ext cx="254"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3257" name="Text Box 25">
            <a:hlinkClick r:id="" action="ppaction://noaction"/>
            <a:hlinkHover r:id="" action="ppaction://noaction">
              <a:snd r:embed="rId3" name="Thud3.WAV"/>
            </a:hlinkHover>
          </p:cNvPr>
          <p:cNvSpPr txBox="1">
            <a:spLocks noChangeArrowheads="1"/>
          </p:cNvSpPr>
          <p:nvPr/>
        </p:nvSpPr>
        <p:spPr bwMode="auto">
          <a:xfrm>
            <a:off x="395288" y="260350"/>
            <a:ext cx="273685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其它举例</a:t>
            </a:r>
          </a:p>
        </p:txBody>
      </p:sp>
      <p:sp>
        <p:nvSpPr>
          <p:cNvPr id="130052" name="AutoShape 31"/>
          <p:cNvSpPr>
            <a:spLocks noChangeArrowheads="1"/>
          </p:cNvSpPr>
          <p:nvPr/>
        </p:nvSpPr>
        <p:spPr bwMode="auto">
          <a:xfrm>
            <a:off x="900113" y="1628775"/>
            <a:ext cx="2232025" cy="576263"/>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rPr>
              <a:t>表达式书写</a:t>
            </a:r>
            <a:endParaRPr lang="zh-CN" altLang="en-US"/>
          </a:p>
        </p:txBody>
      </p:sp>
      <p:sp>
        <p:nvSpPr>
          <p:cNvPr id="223264" name="AutoShape 32"/>
          <p:cNvSpPr>
            <a:spLocks noChangeArrowheads="1"/>
          </p:cNvSpPr>
          <p:nvPr/>
        </p:nvSpPr>
        <p:spPr bwMode="auto">
          <a:xfrm>
            <a:off x="684213" y="25654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p>
        </p:txBody>
      </p:sp>
      <p:sp>
        <p:nvSpPr>
          <p:cNvPr id="223265" name="Text Box 33"/>
          <p:cNvSpPr txBox="1">
            <a:spLocks noChangeArrowheads="1"/>
          </p:cNvSpPr>
          <p:nvPr/>
        </p:nvSpPr>
        <p:spPr bwMode="auto">
          <a:xfrm>
            <a:off x="2051050" y="2492375"/>
            <a:ext cx="4032250"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rgbClr val="000000"/>
                </a:solidFill>
              </a:rPr>
              <a:t>写出下列算式的表达式：</a:t>
            </a:r>
          </a:p>
        </p:txBody>
      </p:sp>
      <p:sp>
        <p:nvSpPr>
          <p:cNvPr id="130055"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8" name="Rectangle 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3295" name="Group 63"/>
          <p:cNvGrpSpPr>
            <a:grpSpLocks/>
          </p:cNvGrpSpPr>
          <p:nvPr/>
        </p:nvGrpSpPr>
        <p:grpSpPr bwMode="auto">
          <a:xfrm>
            <a:off x="1258888" y="3284538"/>
            <a:ext cx="2087562" cy="457200"/>
            <a:chOff x="793" y="2069"/>
            <a:chExt cx="1315" cy="288"/>
          </a:xfrm>
        </p:grpSpPr>
        <p:sp>
          <p:nvSpPr>
            <p:cNvPr id="130083" name="Text Box 34"/>
            <p:cNvSpPr txBox="1">
              <a:spLocks noChangeArrowheads="1"/>
            </p:cNvSpPr>
            <p:nvPr/>
          </p:nvSpPr>
          <p:spPr bwMode="auto">
            <a:xfrm>
              <a:off x="793" y="2069"/>
              <a:ext cx="363"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(1) </a:t>
              </a:r>
            </a:p>
          </p:txBody>
        </p:sp>
        <p:graphicFrame>
          <p:nvGraphicFramePr>
            <p:cNvPr id="130084" name="Object 46"/>
            <p:cNvGraphicFramePr>
              <a:graphicFrameLocks noChangeAspect="1"/>
            </p:cNvGraphicFramePr>
            <p:nvPr/>
          </p:nvGraphicFramePr>
          <p:xfrm>
            <a:off x="1247" y="2069"/>
            <a:ext cx="861" cy="265"/>
          </p:xfrm>
          <a:graphic>
            <a:graphicData uri="http://schemas.openxmlformats.org/presentationml/2006/ole">
              <mc:AlternateContent xmlns:mc="http://schemas.openxmlformats.org/markup-compatibility/2006">
                <mc:Choice xmlns:v="urn:schemas-microsoft-com:vml" Requires="v">
                  <p:oleObj spid="_x0000_s130407" name="Equation" r:id="rId5" imgW="660113" imgH="203112" progId="Equation.DSMT4">
                    <p:embed/>
                  </p:oleObj>
                </mc:Choice>
                <mc:Fallback>
                  <p:oleObj name="Equation" r:id="rId5" imgW="660113" imgH="203112" progId="Equation.DSMT4">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069"/>
                          <a:ext cx="861" cy="26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3296" name="Group 64"/>
          <p:cNvGrpSpPr>
            <a:grpSpLocks/>
          </p:cNvGrpSpPr>
          <p:nvPr/>
        </p:nvGrpSpPr>
        <p:grpSpPr bwMode="auto">
          <a:xfrm>
            <a:off x="1258888" y="4005263"/>
            <a:ext cx="2233612" cy="457200"/>
            <a:chOff x="793" y="2523"/>
            <a:chExt cx="1407" cy="288"/>
          </a:xfrm>
        </p:grpSpPr>
        <p:sp>
          <p:nvSpPr>
            <p:cNvPr id="130081" name="Text Box 35"/>
            <p:cNvSpPr txBox="1">
              <a:spLocks noChangeArrowheads="1"/>
            </p:cNvSpPr>
            <p:nvPr/>
          </p:nvSpPr>
          <p:spPr bwMode="auto">
            <a:xfrm>
              <a:off x="793" y="2523"/>
              <a:ext cx="409"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(2)</a:t>
              </a:r>
            </a:p>
          </p:txBody>
        </p:sp>
        <p:graphicFrame>
          <p:nvGraphicFramePr>
            <p:cNvPr id="130082" name="Object 47"/>
            <p:cNvGraphicFramePr>
              <a:graphicFrameLocks noChangeAspect="1"/>
            </p:cNvGraphicFramePr>
            <p:nvPr/>
          </p:nvGraphicFramePr>
          <p:xfrm>
            <a:off x="1202" y="2523"/>
            <a:ext cx="998" cy="218"/>
          </p:xfrm>
          <a:graphic>
            <a:graphicData uri="http://schemas.openxmlformats.org/presentationml/2006/ole">
              <mc:AlternateContent xmlns:mc="http://schemas.openxmlformats.org/markup-compatibility/2006">
                <mc:Choice xmlns:v="urn:schemas-microsoft-com:vml" Requires="v">
                  <p:oleObj spid="_x0000_s130408" name="Equation" r:id="rId7" imgW="812447" imgH="177723" progId="Equation.DSMT4">
                    <p:embed/>
                  </p:oleObj>
                </mc:Choice>
                <mc:Fallback>
                  <p:oleObj name="Equation" r:id="rId7" imgW="812447" imgH="177723" progId="Equation.DSMT4">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2523"/>
                          <a:ext cx="998" cy="21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3297" name="Group 65"/>
          <p:cNvGrpSpPr>
            <a:grpSpLocks/>
          </p:cNvGrpSpPr>
          <p:nvPr/>
        </p:nvGrpSpPr>
        <p:grpSpPr bwMode="auto">
          <a:xfrm>
            <a:off x="1258888" y="4508500"/>
            <a:ext cx="2809875" cy="790575"/>
            <a:chOff x="793" y="2840"/>
            <a:chExt cx="1770" cy="498"/>
          </a:xfrm>
        </p:grpSpPr>
        <p:sp>
          <p:nvSpPr>
            <p:cNvPr id="130079" name="Text Box 36"/>
            <p:cNvSpPr txBox="1">
              <a:spLocks noChangeArrowheads="1"/>
            </p:cNvSpPr>
            <p:nvPr/>
          </p:nvSpPr>
          <p:spPr bwMode="auto">
            <a:xfrm>
              <a:off x="793" y="2976"/>
              <a:ext cx="408"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(3)</a:t>
              </a:r>
            </a:p>
          </p:txBody>
        </p:sp>
        <p:graphicFrame>
          <p:nvGraphicFramePr>
            <p:cNvPr id="130080" name="Object 48"/>
            <p:cNvGraphicFramePr>
              <a:graphicFrameLocks noChangeAspect="1"/>
            </p:cNvGraphicFramePr>
            <p:nvPr/>
          </p:nvGraphicFramePr>
          <p:xfrm>
            <a:off x="1156" y="2840"/>
            <a:ext cx="1407" cy="498"/>
          </p:xfrm>
          <a:graphic>
            <a:graphicData uri="http://schemas.openxmlformats.org/presentationml/2006/ole">
              <mc:AlternateContent xmlns:mc="http://schemas.openxmlformats.org/markup-compatibility/2006">
                <mc:Choice xmlns:v="urn:schemas-microsoft-com:vml" Requires="v">
                  <p:oleObj spid="_x0000_s130409" name="Equation" r:id="rId9" imgW="1256755" imgH="444307" progId="Equation.DSMT4">
                    <p:embed/>
                  </p:oleObj>
                </mc:Choice>
                <mc:Fallback>
                  <p:oleObj name="Equation" r:id="rId9" imgW="1256755" imgH="444307" progId="Equation.DSMT4">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2840"/>
                          <a:ext cx="1407" cy="49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3298" name="Group 66"/>
          <p:cNvGrpSpPr>
            <a:grpSpLocks/>
          </p:cNvGrpSpPr>
          <p:nvPr/>
        </p:nvGrpSpPr>
        <p:grpSpPr bwMode="auto">
          <a:xfrm>
            <a:off x="1258888" y="5300663"/>
            <a:ext cx="2520950" cy="715962"/>
            <a:chOff x="793" y="3339"/>
            <a:chExt cx="1588" cy="451"/>
          </a:xfrm>
        </p:grpSpPr>
        <p:sp>
          <p:nvSpPr>
            <p:cNvPr id="130077" name="Text Box 37"/>
            <p:cNvSpPr txBox="1">
              <a:spLocks noChangeArrowheads="1"/>
            </p:cNvSpPr>
            <p:nvPr/>
          </p:nvSpPr>
          <p:spPr bwMode="auto">
            <a:xfrm>
              <a:off x="793" y="3430"/>
              <a:ext cx="408"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(4)</a:t>
              </a:r>
            </a:p>
          </p:txBody>
        </p:sp>
        <p:graphicFrame>
          <p:nvGraphicFramePr>
            <p:cNvPr id="130078" name="Object 49"/>
            <p:cNvGraphicFramePr>
              <a:graphicFrameLocks noChangeAspect="1"/>
            </p:cNvGraphicFramePr>
            <p:nvPr/>
          </p:nvGraphicFramePr>
          <p:xfrm>
            <a:off x="1202" y="3339"/>
            <a:ext cx="1179" cy="451"/>
          </p:xfrm>
          <a:graphic>
            <a:graphicData uri="http://schemas.openxmlformats.org/presentationml/2006/ole">
              <mc:AlternateContent xmlns:mc="http://schemas.openxmlformats.org/markup-compatibility/2006">
                <mc:Choice xmlns:v="urn:schemas-microsoft-com:vml" Requires="v">
                  <p:oleObj spid="_x0000_s130410" name="Equation" r:id="rId11" imgW="1028254" imgH="393529" progId="Equation.DSMT4">
                    <p:embed/>
                  </p:oleObj>
                </mc:Choice>
                <mc:Fallback>
                  <p:oleObj name="Equation" r:id="rId11" imgW="1028254" imgH="393529"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2" y="3339"/>
                          <a:ext cx="1179" cy="451"/>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3282" name="AutoShape 50"/>
          <p:cNvSpPr>
            <a:spLocks noChangeArrowheads="1"/>
          </p:cNvSpPr>
          <p:nvPr/>
        </p:nvSpPr>
        <p:spPr bwMode="auto">
          <a:xfrm>
            <a:off x="4140200" y="3429000"/>
            <a:ext cx="1152525" cy="71438"/>
          </a:xfrm>
          <a:prstGeom prst="rightArrow">
            <a:avLst>
              <a:gd name="adj1" fmla="val 50000"/>
              <a:gd name="adj2" fmla="val 403331"/>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3" name="AutoShape 51"/>
          <p:cNvSpPr>
            <a:spLocks noChangeArrowheads="1"/>
          </p:cNvSpPr>
          <p:nvPr/>
        </p:nvSpPr>
        <p:spPr bwMode="auto">
          <a:xfrm>
            <a:off x="4140200" y="4005263"/>
            <a:ext cx="1152525" cy="71437"/>
          </a:xfrm>
          <a:prstGeom prst="rightArrow">
            <a:avLst>
              <a:gd name="adj1" fmla="val 50000"/>
              <a:gd name="adj2" fmla="val 403336"/>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4" name="AutoShape 52"/>
          <p:cNvSpPr>
            <a:spLocks noChangeArrowheads="1"/>
          </p:cNvSpPr>
          <p:nvPr/>
        </p:nvSpPr>
        <p:spPr bwMode="auto">
          <a:xfrm>
            <a:off x="4211638" y="4797425"/>
            <a:ext cx="936625" cy="71438"/>
          </a:xfrm>
          <a:prstGeom prst="rightArrow">
            <a:avLst>
              <a:gd name="adj1" fmla="val 50000"/>
              <a:gd name="adj2" fmla="val 327775"/>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5" name="AutoShape 53"/>
          <p:cNvSpPr>
            <a:spLocks noChangeArrowheads="1"/>
          </p:cNvSpPr>
          <p:nvPr/>
        </p:nvSpPr>
        <p:spPr bwMode="auto">
          <a:xfrm>
            <a:off x="3995738" y="5661025"/>
            <a:ext cx="1152525" cy="71438"/>
          </a:xfrm>
          <a:prstGeom prst="rightArrow">
            <a:avLst>
              <a:gd name="adj1" fmla="val 50000"/>
              <a:gd name="adj2" fmla="val 403331"/>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3286" name="Object 54"/>
          <p:cNvGraphicFramePr>
            <a:graphicFrameLocks noChangeAspect="1"/>
          </p:cNvGraphicFramePr>
          <p:nvPr/>
        </p:nvGraphicFramePr>
        <p:xfrm>
          <a:off x="5508625" y="3284538"/>
          <a:ext cx="1871663" cy="349250"/>
        </p:xfrm>
        <a:graphic>
          <a:graphicData uri="http://schemas.openxmlformats.org/presentationml/2006/ole">
            <mc:AlternateContent xmlns:mc="http://schemas.openxmlformats.org/markup-compatibility/2006">
              <mc:Choice xmlns:v="urn:schemas-microsoft-com:vml" Requires="v">
                <p:oleObj spid="_x0000_s130411" name="Equation" r:id="rId13" imgW="952087" imgH="177723" progId="Equation.DSMT4">
                  <p:embed/>
                </p:oleObj>
              </mc:Choice>
              <mc:Fallback>
                <p:oleObj name="Equation" r:id="rId13" imgW="952087" imgH="177723" progId="Equation.DSMT4">
                  <p:embed/>
                  <p:pic>
                    <p:nvPicPr>
                      <p:cNvPr id="0"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625" y="3284538"/>
                        <a:ext cx="1871663" cy="3492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87" name="Object 55"/>
          <p:cNvGraphicFramePr>
            <a:graphicFrameLocks noChangeAspect="1"/>
          </p:cNvGraphicFramePr>
          <p:nvPr/>
        </p:nvGraphicFramePr>
        <p:xfrm>
          <a:off x="5364163" y="3860800"/>
          <a:ext cx="2952750" cy="387350"/>
        </p:xfrm>
        <a:graphic>
          <a:graphicData uri="http://schemas.openxmlformats.org/presentationml/2006/ole">
            <mc:AlternateContent xmlns:mc="http://schemas.openxmlformats.org/markup-compatibility/2006">
              <mc:Choice xmlns:v="urn:schemas-microsoft-com:vml" Requires="v">
                <p:oleObj spid="_x0000_s130412" name="Equation" r:id="rId15" imgW="1548728" imgH="203112" progId="Equation.DSMT4">
                  <p:embed/>
                </p:oleObj>
              </mc:Choice>
              <mc:Fallback>
                <p:oleObj name="Equation" r:id="rId15" imgW="1548728" imgH="203112" progId="Equation.DSMT4">
                  <p:embed/>
                  <p:pic>
                    <p:nvPicPr>
                      <p:cNvPr id="0" name="Object 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3860800"/>
                        <a:ext cx="2952750" cy="3873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3294" name="Group 62"/>
          <p:cNvGrpSpPr>
            <a:grpSpLocks/>
          </p:cNvGrpSpPr>
          <p:nvPr/>
        </p:nvGrpSpPr>
        <p:grpSpPr bwMode="auto">
          <a:xfrm>
            <a:off x="5364163" y="4292600"/>
            <a:ext cx="2952750" cy="1512888"/>
            <a:chOff x="3379" y="2704"/>
            <a:chExt cx="1860" cy="953"/>
          </a:xfrm>
        </p:grpSpPr>
        <p:sp>
          <p:nvSpPr>
            <p:cNvPr id="130072" name="Line 56"/>
            <p:cNvSpPr>
              <a:spLocks noChangeShapeType="1"/>
            </p:cNvSpPr>
            <p:nvPr/>
          </p:nvSpPr>
          <p:spPr bwMode="auto">
            <a:xfrm>
              <a:off x="3742" y="2704"/>
              <a:ext cx="5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3" name="Line 57"/>
            <p:cNvSpPr>
              <a:spLocks noChangeShapeType="1"/>
            </p:cNvSpPr>
            <p:nvPr/>
          </p:nvSpPr>
          <p:spPr bwMode="auto">
            <a:xfrm>
              <a:off x="4694" y="2704"/>
              <a:ext cx="5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4" name="Line 58"/>
            <p:cNvSpPr>
              <a:spLocks noChangeShapeType="1"/>
            </p:cNvSpPr>
            <p:nvPr/>
          </p:nvSpPr>
          <p:spPr bwMode="auto">
            <a:xfrm>
              <a:off x="4241" y="2750"/>
              <a:ext cx="5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5" name="Line 59"/>
            <p:cNvSpPr>
              <a:spLocks noChangeShapeType="1"/>
            </p:cNvSpPr>
            <p:nvPr/>
          </p:nvSpPr>
          <p:spPr bwMode="auto">
            <a:xfrm>
              <a:off x="3379" y="2750"/>
              <a:ext cx="5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6" name="AutoShape 60"/>
            <p:cNvSpPr>
              <a:spLocks noChangeArrowheads="1"/>
            </p:cNvSpPr>
            <p:nvPr/>
          </p:nvSpPr>
          <p:spPr bwMode="auto">
            <a:xfrm>
              <a:off x="3470" y="3203"/>
              <a:ext cx="1769" cy="454"/>
            </a:xfrm>
            <a:prstGeom prst="wedgeRoundRectCallout">
              <a:avLst>
                <a:gd name="adj1" fmla="val 1722"/>
                <a:gd name="adj2" fmla="val -149778"/>
                <a:gd name="adj3" fmla="val 16667"/>
              </a:avLst>
            </a:prstGeom>
            <a:gradFill rotWithShape="1">
              <a:gsLst>
                <a:gs pos="0">
                  <a:srgbClr val="FFFFFF"/>
                </a:gs>
                <a:gs pos="100000">
                  <a:srgbClr val="FF9900"/>
                </a:gs>
              </a:gsLst>
              <a:path path="rect">
                <a:fillToRect l="50000" t="50000" r="50000" b="50000"/>
              </a:path>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57200" indent="-457200" algn="l">
                <a:buFontTx/>
                <a:buAutoNum type="arabicPlain" startAt="14"/>
              </a:pPr>
              <a:r>
                <a:rPr lang="zh-CN" altLang="en-US">
                  <a:solidFill>
                    <a:srgbClr val="000000"/>
                  </a:solidFill>
                </a:rPr>
                <a:t>　</a:t>
              </a:r>
              <a:r>
                <a:rPr lang="en-US" altLang="zh-CN">
                  <a:solidFill>
                    <a:srgbClr val="000000"/>
                  </a:solidFill>
                </a:rPr>
                <a:t>6   11  6</a:t>
              </a:r>
            </a:p>
            <a:p>
              <a:pPr marL="457200" indent="-457200"/>
              <a:r>
                <a:rPr lang="zh-CN" altLang="en-US">
                  <a:solidFill>
                    <a:srgbClr val="000000"/>
                  </a:solidFill>
                </a:rPr>
                <a:t>故括号可省略</a:t>
              </a:r>
            </a:p>
          </p:txBody>
        </p:sp>
      </p:grpSp>
      <p:graphicFrame>
        <p:nvGraphicFramePr>
          <p:cNvPr id="223299" name="Object 67"/>
          <p:cNvGraphicFramePr>
            <a:graphicFrameLocks noChangeAspect="1"/>
          </p:cNvGraphicFramePr>
          <p:nvPr/>
        </p:nvGraphicFramePr>
        <p:xfrm>
          <a:off x="5148263" y="4652963"/>
          <a:ext cx="3995737" cy="346075"/>
        </p:xfrm>
        <a:graphic>
          <a:graphicData uri="http://schemas.openxmlformats.org/presentationml/2006/ole">
            <mc:AlternateContent xmlns:mc="http://schemas.openxmlformats.org/markup-compatibility/2006">
              <mc:Choice xmlns:v="urn:schemas-microsoft-com:vml" Requires="v">
                <p:oleObj spid="_x0000_s130413" name="Equation" r:id="rId17" imgW="2349500" imgH="203200" progId="Equation.DSMT4">
                  <p:embed/>
                </p:oleObj>
              </mc:Choice>
              <mc:Fallback>
                <p:oleObj name="Equation" r:id="rId17" imgW="2349500" imgH="203200" progId="Equation.DSMT4">
                  <p:embed/>
                  <p:pic>
                    <p:nvPicPr>
                      <p:cNvPr id="0"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4652963"/>
                        <a:ext cx="3995737" cy="34607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300" name="Object 68"/>
          <p:cNvGraphicFramePr>
            <a:graphicFrameLocks noChangeAspect="1"/>
          </p:cNvGraphicFramePr>
          <p:nvPr/>
        </p:nvGraphicFramePr>
        <p:xfrm>
          <a:off x="5219700" y="5445125"/>
          <a:ext cx="3744913" cy="436563"/>
        </p:xfrm>
        <a:graphic>
          <a:graphicData uri="http://schemas.openxmlformats.org/presentationml/2006/ole">
            <mc:AlternateContent xmlns:mc="http://schemas.openxmlformats.org/markup-compatibility/2006">
              <mc:Choice xmlns:v="urn:schemas-microsoft-com:vml" Requires="v">
                <p:oleObj spid="_x0000_s130414" name="Equation" r:id="rId19" imgW="1739900" imgH="203200" progId="Equation.DSMT4">
                  <p:embed/>
                </p:oleObj>
              </mc:Choice>
              <mc:Fallback>
                <p:oleObj name="Equation" r:id="rId19" imgW="1739900" imgH="203200" progId="Equation.DSMT4">
                  <p:embed/>
                  <p:pic>
                    <p:nvPicPr>
                      <p:cNvPr id="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5445125"/>
                        <a:ext cx="3744913" cy="436563"/>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3264"/>
                                        </p:tgtEl>
                                        <p:attrNameLst>
                                          <p:attrName>style.visibility</p:attrName>
                                        </p:attrNameLst>
                                      </p:cBhvr>
                                      <p:to>
                                        <p:strVal val="visible"/>
                                      </p:to>
                                    </p:set>
                                    <p:animEffect transition="in" filter="box(in)">
                                      <p:cBhvr>
                                        <p:cTn id="7" dur="500"/>
                                        <p:tgtEl>
                                          <p:spTgt spid="223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3265"/>
                                        </p:tgtEl>
                                        <p:attrNameLst>
                                          <p:attrName>style.visibility</p:attrName>
                                        </p:attrNameLst>
                                      </p:cBhvr>
                                      <p:to>
                                        <p:strVal val="visible"/>
                                      </p:to>
                                    </p:set>
                                    <p:anim calcmode="lin" valueType="num">
                                      <p:cBhvr additive="base">
                                        <p:cTn id="12" dur="500" fill="hold"/>
                                        <p:tgtEl>
                                          <p:spTgt spid="223265"/>
                                        </p:tgtEl>
                                        <p:attrNameLst>
                                          <p:attrName>ppt_x</p:attrName>
                                        </p:attrNameLst>
                                      </p:cBhvr>
                                      <p:tavLst>
                                        <p:tav tm="0">
                                          <p:val>
                                            <p:strVal val="0-#ppt_w/2"/>
                                          </p:val>
                                        </p:tav>
                                        <p:tav tm="100000">
                                          <p:val>
                                            <p:strVal val="#ppt_x"/>
                                          </p:val>
                                        </p:tav>
                                      </p:tavLst>
                                    </p:anim>
                                    <p:anim calcmode="lin" valueType="num">
                                      <p:cBhvr additive="base">
                                        <p:cTn id="13" dur="500" fill="hold"/>
                                        <p:tgtEl>
                                          <p:spTgt spid="2232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23295"/>
                                        </p:tgtEl>
                                        <p:attrNameLst>
                                          <p:attrName>style.visibility</p:attrName>
                                        </p:attrNameLst>
                                      </p:cBhvr>
                                      <p:to>
                                        <p:strVal val="visible"/>
                                      </p:to>
                                    </p:set>
                                    <p:anim calcmode="lin" valueType="num">
                                      <p:cBhvr additive="base">
                                        <p:cTn id="18" dur="500" fill="hold"/>
                                        <p:tgtEl>
                                          <p:spTgt spid="223295"/>
                                        </p:tgtEl>
                                        <p:attrNameLst>
                                          <p:attrName>ppt_x</p:attrName>
                                        </p:attrNameLst>
                                      </p:cBhvr>
                                      <p:tavLst>
                                        <p:tav tm="0">
                                          <p:val>
                                            <p:strVal val="0-#ppt_w/2"/>
                                          </p:val>
                                        </p:tav>
                                        <p:tav tm="100000">
                                          <p:val>
                                            <p:strVal val="#ppt_x"/>
                                          </p:val>
                                        </p:tav>
                                      </p:tavLst>
                                    </p:anim>
                                    <p:anim calcmode="lin" valueType="num">
                                      <p:cBhvr additive="base">
                                        <p:cTn id="19" dur="500" fill="hold"/>
                                        <p:tgtEl>
                                          <p:spTgt spid="22329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23296"/>
                                        </p:tgtEl>
                                        <p:attrNameLst>
                                          <p:attrName>style.visibility</p:attrName>
                                        </p:attrNameLst>
                                      </p:cBhvr>
                                      <p:to>
                                        <p:strVal val="visible"/>
                                      </p:to>
                                    </p:set>
                                    <p:animEffect transition="in" filter="blinds(horizontal)">
                                      <p:cBhvr>
                                        <p:cTn id="24" dur="500"/>
                                        <p:tgtEl>
                                          <p:spTgt spid="2232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23297"/>
                                        </p:tgtEl>
                                        <p:attrNameLst>
                                          <p:attrName>style.visibility</p:attrName>
                                        </p:attrNameLst>
                                      </p:cBhvr>
                                      <p:to>
                                        <p:strVal val="visible"/>
                                      </p:to>
                                    </p:set>
                                    <p:anim calcmode="lin" valueType="num">
                                      <p:cBhvr additive="base">
                                        <p:cTn id="29" dur="500" fill="hold"/>
                                        <p:tgtEl>
                                          <p:spTgt spid="223297"/>
                                        </p:tgtEl>
                                        <p:attrNameLst>
                                          <p:attrName>ppt_x</p:attrName>
                                        </p:attrNameLst>
                                      </p:cBhvr>
                                      <p:tavLst>
                                        <p:tav tm="0">
                                          <p:val>
                                            <p:strVal val="0-#ppt_w/2"/>
                                          </p:val>
                                        </p:tav>
                                        <p:tav tm="100000">
                                          <p:val>
                                            <p:strVal val="#ppt_x"/>
                                          </p:val>
                                        </p:tav>
                                      </p:tavLst>
                                    </p:anim>
                                    <p:anim calcmode="lin" valueType="num">
                                      <p:cBhvr additive="base">
                                        <p:cTn id="30" dur="500" fill="hold"/>
                                        <p:tgtEl>
                                          <p:spTgt spid="22329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23298"/>
                                        </p:tgtEl>
                                        <p:attrNameLst>
                                          <p:attrName>style.visibility</p:attrName>
                                        </p:attrNameLst>
                                      </p:cBhvr>
                                      <p:to>
                                        <p:strVal val="visible"/>
                                      </p:to>
                                    </p:set>
                                    <p:anim calcmode="lin" valueType="num">
                                      <p:cBhvr additive="base">
                                        <p:cTn id="35" dur="500" fill="hold"/>
                                        <p:tgtEl>
                                          <p:spTgt spid="223298"/>
                                        </p:tgtEl>
                                        <p:attrNameLst>
                                          <p:attrName>ppt_x</p:attrName>
                                        </p:attrNameLst>
                                      </p:cBhvr>
                                      <p:tavLst>
                                        <p:tav tm="0">
                                          <p:val>
                                            <p:strVal val="0-#ppt_w/2"/>
                                          </p:val>
                                        </p:tav>
                                        <p:tav tm="100000">
                                          <p:val>
                                            <p:strVal val="#ppt_x"/>
                                          </p:val>
                                        </p:tav>
                                      </p:tavLst>
                                    </p:anim>
                                    <p:anim calcmode="lin" valueType="num">
                                      <p:cBhvr additive="base">
                                        <p:cTn id="36" dur="500" fill="hold"/>
                                        <p:tgtEl>
                                          <p:spTgt spid="22329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23282"/>
                                        </p:tgtEl>
                                        <p:attrNameLst>
                                          <p:attrName>style.visibility</p:attrName>
                                        </p:attrNameLst>
                                      </p:cBhvr>
                                      <p:to>
                                        <p:strVal val="visible"/>
                                      </p:to>
                                    </p:set>
                                    <p:anim calcmode="lin" valueType="num">
                                      <p:cBhvr additive="base">
                                        <p:cTn id="41" dur="500" fill="hold"/>
                                        <p:tgtEl>
                                          <p:spTgt spid="223282"/>
                                        </p:tgtEl>
                                        <p:attrNameLst>
                                          <p:attrName>ppt_x</p:attrName>
                                        </p:attrNameLst>
                                      </p:cBhvr>
                                      <p:tavLst>
                                        <p:tav tm="0">
                                          <p:val>
                                            <p:strVal val="0-#ppt_w/2"/>
                                          </p:val>
                                        </p:tav>
                                        <p:tav tm="100000">
                                          <p:val>
                                            <p:strVal val="#ppt_x"/>
                                          </p:val>
                                        </p:tav>
                                      </p:tavLst>
                                    </p:anim>
                                    <p:anim calcmode="lin" valueType="num">
                                      <p:cBhvr additive="base">
                                        <p:cTn id="42" dur="500" fill="hold"/>
                                        <p:tgtEl>
                                          <p:spTgt spid="22328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23286"/>
                                        </p:tgtEl>
                                        <p:attrNameLst>
                                          <p:attrName>style.visibility</p:attrName>
                                        </p:attrNameLst>
                                      </p:cBhvr>
                                      <p:to>
                                        <p:strVal val="visible"/>
                                      </p:to>
                                    </p:set>
                                    <p:animEffect transition="in" filter="box(in)">
                                      <p:cBhvr>
                                        <p:cTn id="47" dur="500"/>
                                        <p:tgtEl>
                                          <p:spTgt spid="2232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3283"/>
                                        </p:tgtEl>
                                        <p:attrNameLst>
                                          <p:attrName>style.visibility</p:attrName>
                                        </p:attrNameLst>
                                      </p:cBhvr>
                                      <p:to>
                                        <p:strVal val="visible"/>
                                      </p:to>
                                    </p:set>
                                    <p:anim calcmode="lin" valueType="num">
                                      <p:cBhvr additive="base">
                                        <p:cTn id="52" dur="500" fill="hold"/>
                                        <p:tgtEl>
                                          <p:spTgt spid="223283"/>
                                        </p:tgtEl>
                                        <p:attrNameLst>
                                          <p:attrName>ppt_x</p:attrName>
                                        </p:attrNameLst>
                                      </p:cBhvr>
                                      <p:tavLst>
                                        <p:tav tm="0">
                                          <p:val>
                                            <p:strVal val="0-#ppt_w/2"/>
                                          </p:val>
                                        </p:tav>
                                        <p:tav tm="100000">
                                          <p:val>
                                            <p:strVal val="#ppt_x"/>
                                          </p:val>
                                        </p:tav>
                                      </p:tavLst>
                                    </p:anim>
                                    <p:anim calcmode="lin" valueType="num">
                                      <p:cBhvr additive="base">
                                        <p:cTn id="53" dur="500" fill="hold"/>
                                        <p:tgtEl>
                                          <p:spTgt spid="223283"/>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223287"/>
                                        </p:tgtEl>
                                        <p:attrNameLst>
                                          <p:attrName>style.visibility</p:attrName>
                                        </p:attrNameLst>
                                      </p:cBhvr>
                                      <p:to>
                                        <p:strVal val="visible"/>
                                      </p:to>
                                    </p:set>
                                    <p:animEffect transition="in" filter="box(in)">
                                      <p:cBhvr>
                                        <p:cTn id="58" dur="500"/>
                                        <p:tgtEl>
                                          <p:spTgt spid="22328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23294"/>
                                        </p:tgtEl>
                                        <p:attrNameLst>
                                          <p:attrName>style.visibility</p:attrName>
                                        </p:attrNameLst>
                                      </p:cBhvr>
                                      <p:to>
                                        <p:strVal val="visible"/>
                                      </p:to>
                                    </p:set>
                                    <p:anim calcmode="lin" valueType="num">
                                      <p:cBhvr additive="base">
                                        <p:cTn id="63" dur="500" fill="hold"/>
                                        <p:tgtEl>
                                          <p:spTgt spid="223294"/>
                                        </p:tgtEl>
                                        <p:attrNameLst>
                                          <p:attrName>ppt_x</p:attrName>
                                        </p:attrNameLst>
                                      </p:cBhvr>
                                      <p:tavLst>
                                        <p:tav tm="0">
                                          <p:val>
                                            <p:strVal val="#ppt_x"/>
                                          </p:val>
                                        </p:tav>
                                        <p:tav tm="100000">
                                          <p:val>
                                            <p:strVal val="#ppt_x"/>
                                          </p:val>
                                        </p:tav>
                                      </p:tavLst>
                                    </p:anim>
                                    <p:anim calcmode="lin" valueType="num">
                                      <p:cBhvr additive="base">
                                        <p:cTn id="64" dur="500" fill="hold"/>
                                        <p:tgtEl>
                                          <p:spTgt spid="223294"/>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4" fill="hold" nodeType="clickEffect">
                                  <p:stCondLst>
                                    <p:cond delay="0"/>
                                  </p:stCondLst>
                                  <p:childTnLst>
                                    <p:anim calcmode="lin" valueType="num">
                                      <p:cBhvr additive="base">
                                        <p:cTn id="68" dur="500"/>
                                        <p:tgtEl>
                                          <p:spTgt spid="223294"/>
                                        </p:tgtEl>
                                        <p:attrNameLst>
                                          <p:attrName>ppt_x</p:attrName>
                                        </p:attrNameLst>
                                      </p:cBhvr>
                                      <p:tavLst>
                                        <p:tav tm="0">
                                          <p:val>
                                            <p:strVal val="ppt_x"/>
                                          </p:val>
                                        </p:tav>
                                        <p:tav tm="100000">
                                          <p:val>
                                            <p:strVal val="ppt_x"/>
                                          </p:val>
                                        </p:tav>
                                      </p:tavLst>
                                    </p:anim>
                                    <p:anim calcmode="lin" valueType="num">
                                      <p:cBhvr additive="base">
                                        <p:cTn id="69" dur="500"/>
                                        <p:tgtEl>
                                          <p:spTgt spid="223294"/>
                                        </p:tgtEl>
                                        <p:attrNameLst>
                                          <p:attrName>ppt_y</p:attrName>
                                        </p:attrNameLst>
                                      </p:cBhvr>
                                      <p:tavLst>
                                        <p:tav tm="0">
                                          <p:val>
                                            <p:strVal val="ppt_y"/>
                                          </p:val>
                                        </p:tav>
                                        <p:tav tm="100000">
                                          <p:val>
                                            <p:strVal val="1+ppt_h/2"/>
                                          </p:val>
                                        </p:tav>
                                      </p:tavLst>
                                    </p:anim>
                                    <p:set>
                                      <p:cBhvr>
                                        <p:cTn id="70" dur="1" fill="hold">
                                          <p:stCondLst>
                                            <p:cond delay="499"/>
                                          </p:stCondLst>
                                        </p:cTn>
                                        <p:tgtEl>
                                          <p:spTgt spid="223294"/>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23284"/>
                                        </p:tgtEl>
                                        <p:attrNameLst>
                                          <p:attrName>style.visibility</p:attrName>
                                        </p:attrNameLst>
                                      </p:cBhvr>
                                      <p:to>
                                        <p:strVal val="visible"/>
                                      </p:to>
                                    </p:set>
                                    <p:anim calcmode="lin" valueType="num">
                                      <p:cBhvr additive="base">
                                        <p:cTn id="75" dur="500" fill="hold"/>
                                        <p:tgtEl>
                                          <p:spTgt spid="223284"/>
                                        </p:tgtEl>
                                        <p:attrNameLst>
                                          <p:attrName>ppt_x</p:attrName>
                                        </p:attrNameLst>
                                      </p:cBhvr>
                                      <p:tavLst>
                                        <p:tav tm="0">
                                          <p:val>
                                            <p:strVal val="0-#ppt_w/2"/>
                                          </p:val>
                                        </p:tav>
                                        <p:tav tm="100000">
                                          <p:val>
                                            <p:strVal val="#ppt_x"/>
                                          </p:val>
                                        </p:tav>
                                      </p:tavLst>
                                    </p:anim>
                                    <p:anim calcmode="lin" valueType="num">
                                      <p:cBhvr additive="base">
                                        <p:cTn id="76" dur="500" fill="hold"/>
                                        <p:tgtEl>
                                          <p:spTgt spid="22328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nodeType="clickEffect">
                                  <p:stCondLst>
                                    <p:cond delay="0"/>
                                  </p:stCondLst>
                                  <p:childTnLst>
                                    <p:set>
                                      <p:cBhvr>
                                        <p:cTn id="80" dur="1" fill="hold">
                                          <p:stCondLst>
                                            <p:cond delay="0"/>
                                          </p:stCondLst>
                                        </p:cTn>
                                        <p:tgtEl>
                                          <p:spTgt spid="223299"/>
                                        </p:tgtEl>
                                        <p:attrNameLst>
                                          <p:attrName>style.visibility</p:attrName>
                                        </p:attrNameLst>
                                      </p:cBhvr>
                                      <p:to>
                                        <p:strVal val="visible"/>
                                      </p:to>
                                    </p:set>
                                    <p:animEffect transition="in" filter="box(in)">
                                      <p:cBhvr>
                                        <p:cTn id="81" dur="500"/>
                                        <p:tgtEl>
                                          <p:spTgt spid="22329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223285"/>
                                        </p:tgtEl>
                                        <p:attrNameLst>
                                          <p:attrName>style.visibility</p:attrName>
                                        </p:attrNameLst>
                                      </p:cBhvr>
                                      <p:to>
                                        <p:strVal val="visible"/>
                                      </p:to>
                                    </p:set>
                                    <p:anim calcmode="lin" valueType="num">
                                      <p:cBhvr additive="base">
                                        <p:cTn id="86" dur="500" fill="hold"/>
                                        <p:tgtEl>
                                          <p:spTgt spid="223285"/>
                                        </p:tgtEl>
                                        <p:attrNameLst>
                                          <p:attrName>ppt_x</p:attrName>
                                        </p:attrNameLst>
                                      </p:cBhvr>
                                      <p:tavLst>
                                        <p:tav tm="0">
                                          <p:val>
                                            <p:strVal val="0-#ppt_w/2"/>
                                          </p:val>
                                        </p:tav>
                                        <p:tav tm="100000">
                                          <p:val>
                                            <p:strVal val="#ppt_x"/>
                                          </p:val>
                                        </p:tav>
                                      </p:tavLst>
                                    </p:anim>
                                    <p:anim calcmode="lin" valueType="num">
                                      <p:cBhvr additive="base">
                                        <p:cTn id="87" dur="500" fill="hold"/>
                                        <p:tgtEl>
                                          <p:spTgt spid="223285"/>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223300"/>
                                        </p:tgtEl>
                                        <p:attrNameLst>
                                          <p:attrName>style.visibility</p:attrName>
                                        </p:attrNameLst>
                                      </p:cBhvr>
                                      <p:to>
                                        <p:strVal val="visible"/>
                                      </p:to>
                                    </p:set>
                                    <p:animEffect transition="in" filter="box(in)">
                                      <p:cBhvr>
                                        <p:cTn id="92" dur="500"/>
                                        <p:tgtEl>
                                          <p:spTgt spid="22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64" grpId="0" animBg="1"/>
      <p:bldP spid="223265" grpId="0"/>
      <p:bldP spid="223282" grpId="0" animBg="1"/>
      <p:bldP spid="223283" grpId="0" animBg="1"/>
      <p:bldP spid="223284" grpId="0" animBg="1"/>
      <p:bldP spid="22328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16"/>
          <p:cNvGrpSpPr>
            <a:grpSpLocks/>
          </p:cNvGrpSpPr>
          <p:nvPr/>
        </p:nvGrpSpPr>
        <p:grpSpPr bwMode="auto">
          <a:xfrm>
            <a:off x="5715000" y="6553200"/>
            <a:ext cx="1165225" cy="304800"/>
            <a:chOff x="3600" y="4128"/>
            <a:chExt cx="734" cy="192"/>
          </a:xfrm>
        </p:grpSpPr>
        <p:sp>
          <p:nvSpPr>
            <p:cNvPr id="131110" name="AutoShape 17">
              <a:hlinkClick r:id="" action="ppaction://hlinkshowjump?jump=nextslide" highlightClick="1"/>
            </p:cNvPr>
            <p:cNvSpPr>
              <a:spLocks noChangeArrowheads="1"/>
            </p:cNvSpPr>
            <p:nvPr/>
          </p:nvSpPr>
          <p:spPr bwMode="auto">
            <a:xfrm>
              <a:off x="4032" y="4128"/>
              <a:ext cx="302"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1" name="AutoShape 18">
              <a:hlinkClick r:id="" action="ppaction://hlinkshowjump?jump=previousslide" highlightClick="1"/>
            </p:cNvPr>
            <p:cNvSpPr>
              <a:spLocks noChangeArrowheads="1"/>
            </p:cNvSpPr>
            <p:nvPr/>
          </p:nvSpPr>
          <p:spPr bwMode="auto">
            <a:xfrm rot="10800000">
              <a:off x="3600" y="4128"/>
              <a:ext cx="254"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075" name="AutoShape 23"/>
          <p:cNvSpPr>
            <a:spLocks noChangeArrowheads="1"/>
          </p:cNvSpPr>
          <p:nvPr/>
        </p:nvSpPr>
        <p:spPr bwMode="auto">
          <a:xfrm>
            <a:off x="827088" y="476250"/>
            <a:ext cx="2232025" cy="649288"/>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rPr>
              <a:t>类型转换</a:t>
            </a:r>
            <a:endParaRPr lang="zh-CN" altLang="en-US"/>
          </a:p>
        </p:txBody>
      </p:sp>
      <p:sp>
        <p:nvSpPr>
          <p:cNvPr id="227352" name="AutoShape 24"/>
          <p:cNvSpPr>
            <a:spLocks noChangeArrowheads="1"/>
          </p:cNvSpPr>
          <p:nvPr/>
        </p:nvSpPr>
        <p:spPr bwMode="auto">
          <a:xfrm>
            <a:off x="539750" y="1557338"/>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p>
        </p:txBody>
      </p:sp>
      <p:sp>
        <p:nvSpPr>
          <p:cNvPr id="227353" name="Text Box 25"/>
          <p:cNvSpPr txBox="1">
            <a:spLocks noChangeArrowheads="1"/>
          </p:cNvSpPr>
          <p:nvPr/>
        </p:nvSpPr>
        <p:spPr bwMode="auto">
          <a:xfrm>
            <a:off x="1692275" y="1557338"/>
            <a:ext cx="5905500"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rgbClr val="000000"/>
                </a:solidFill>
              </a:rPr>
              <a:t>求下列表达式的值，并指出最后类型：</a:t>
            </a:r>
          </a:p>
        </p:txBody>
      </p:sp>
      <p:sp>
        <p:nvSpPr>
          <p:cNvPr id="131078"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79"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0"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7362" name="Group 34"/>
          <p:cNvGrpSpPr>
            <a:grpSpLocks/>
          </p:cNvGrpSpPr>
          <p:nvPr/>
        </p:nvGrpSpPr>
        <p:grpSpPr bwMode="auto">
          <a:xfrm>
            <a:off x="1258888" y="3284538"/>
            <a:ext cx="2324100" cy="457200"/>
            <a:chOff x="793" y="2069"/>
            <a:chExt cx="1464" cy="288"/>
          </a:xfrm>
        </p:grpSpPr>
        <p:sp>
          <p:nvSpPr>
            <p:cNvPr id="131108" name="Text Box 35"/>
            <p:cNvSpPr txBox="1">
              <a:spLocks noChangeArrowheads="1"/>
            </p:cNvSpPr>
            <p:nvPr/>
          </p:nvSpPr>
          <p:spPr bwMode="auto">
            <a:xfrm>
              <a:off x="793" y="2069"/>
              <a:ext cx="363"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(1) </a:t>
              </a:r>
            </a:p>
          </p:txBody>
        </p:sp>
        <p:graphicFrame>
          <p:nvGraphicFramePr>
            <p:cNvPr id="131109" name="Object 36"/>
            <p:cNvGraphicFramePr>
              <a:graphicFrameLocks noChangeAspect="1"/>
            </p:cNvGraphicFramePr>
            <p:nvPr/>
          </p:nvGraphicFramePr>
          <p:xfrm>
            <a:off x="1098" y="2069"/>
            <a:ext cx="1159" cy="265"/>
          </p:xfrm>
          <a:graphic>
            <a:graphicData uri="http://schemas.openxmlformats.org/presentationml/2006/ole">
              <mc:AlternateContent xmlns:mc="http://schemas.openxmlformats.org/markup-compatibility/2006">
                <mc:Choice xmlns:v="urn:schemas-microsoft-com:vml" Requires="v">
                  <p:oleObj spid="_x0000_s131552" name="Equation" r:id="rId4" imgW="888614" imgH="203112" progId="Equation.DSMT4">
                    <p:embed/>
                  </p:oleObj>
                </mc:Choice>
                <mc:Fallback>
                  <p:oleObj name="Equation" r:id="rId4" imgW="888614" imgH="203112"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 y="2069"/>
                          <a:ext cx="1159" cy="26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365" name="Group 37"/>
          <p:cNvGrpSpPr>
            <a:grpSpLocks/>
          </p:cNvGrpSpPr>
          <p:nvPr/>
        </p:nvGrpSpPr>
        <p:grpSpPr bwMode="auto">
          <a:xfrm>
            <a:off x="1258888" y="3979863"/>
            <a:ext cx="2060575" cy="482600"/>
            <a:chOff x="793" y="2507"/>
            <a:chExt cx="1298" cy="304"/>
          </a:xfrm>
        </p:grpSpPr>
        <p:sp>
          <p:nvSpPr>
            <p:cNvPr id="131106" name="Text Box 38"/>
            <p:cNvSpPr txBox="1">
              <a:spLocks noChangeArrowheads="1"/>
            </p:cNvSpPr>
            <p:nvPr/>
          </p:nvSpPr>
          <p:spPr bwMode="auto">
            <a:xfrm>
              <a:off x="793" y="2523"/>
              <a:ext cx="409"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(2)</a:t>
              </a:r>
            </a:p>
          </p:txBody>
        </p:sp>
        <p:graphicFrame>
          <p:nvGraphicFramePr>
            <p:cNvPr id="131107" name="Object 39"/>
            <p:cNvGraphicFramePr>
              <a:graphicFrameLocks noChangeAspect="1"/>
            </p:cNvGraphicFramePr>
            <p:nvPr/>
          </p:nvGraphicFramePr>
          <p:xfrm>
            <a:off x="1311" y="2507"/>
            <a:ext cx="780" cy="250"/>
          </p:xfrm>
          <a:graphic>
            <a:graphicData uri="http://schemas.openxmlformats.org/presentationml/2006/ole">
              <mc:AlternateContent xmlns:mc="http://schemas.openxmlformats.org/markup-compatibility/2006">
                <mc:Choice xmlns:v="urn:schemas-microsoft-com:vml" Requires="v">
                  <p:oleObj spid="_x0000_s131553" name="Equation" r:id="rId6" imgW="634725" imgH="203112" progId="Equation.DSMT4">
                    <p:embed/>
                  </p:oleObj>
                </mc:Choice>
                <mc:Fallback>
                  <p:oleObj name="Equation" r:id="rId6" imgW="634725" imgH="203112" progId="Equation.DSMT4">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1" y="2507"/>
                          <a:ext cx="780" cy="2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368" name="Group 40"/>
          <p:cNvGrpSpPr>
            <a:grpSpLocks/>
          </p:cNvGrpSpPr>
          <p:nvPr/>
        </p:nvGrpSpPr>
        <p:grpSpPr bwMode="auto">
          <a:xfrm>
            <a:off x="1258888" y="4652963"/>
            <a:ext cx="2520950" cy="458787"/>
            <a:chOff x="793" y="2975"/>
            <a:chExt cx="1556" cy="251"/>
          </a:xfrm>
        </p:grpSpPr>
        <p:sp>
          <p:nvSpPr>
            <p:cNvPr id="131104" name="Text Box 41"/>
            <p:cNvSpPr txBox="1">
              <a:spLocks noChangeArrowheads="1"/>
            </p:cNvSpPr>
            <p:nvPr/>
          </p:nvSpPr>
          <p:spPr bwMode="auto">
            <a:xfrm>
              <a:off x="793" y="2976"/>
              <a:ext cx="408" cy="2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(3)</a:t>
              </a:r>
            </a:p>
          </p:txBody>
        </p:sp>
        <p:graphicFrame>
          <p:nvGraphicFramePr>
            <p:cNvPr id="131105" name="Object 42"/>
            <p:cNvGraphicFramePr>
              <a:graphicFrameLocks noChangeAspect="1"/>
            </p:cNvGraphicFramePr>
            <p:nvPr/>
          </p:nvGraphicFramePr>
          <p:xfrm>
            <a:off x="1369" y="2975"/>
            <a:ext cx="980" cy="228"/>
          </p:xfrm>
          <a:graphic>
            <a:graphicData uri="http://schemas.openxmlformats.org/presentationml/2006/ole">
              <mc:AlternateContent xmlns:mc="http://schemas.openxmlformats.org/markup-compatibility/2006">
                <mc:Choice xmlns:v="urn:schemas-microsoft-com:vml" Requires="v">
                  <p:oleObj spid="_x0000_s131554" name="Equation" r:id="rId8" imgW="876300" imgH="203200" progId="Equation.DSMT4">
                    <p:embed/>
                  </p:oleObj>
                </mc:Choice>
                <mc:Fallback>
                  <p:oleObj name="Equation" r:id="rId8" imgW="876300" imgH="203200" progId="Equation.DSMT4">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9" y="2975"/>
                          <a:ext cx="980" cy="22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371" name="Group 43"/>
          <p:cNvGrpSpPr>
            <a:grpSpLocks/>
          </p:cNvGrpSpPr>
          <p:nvPr/>
        </p:nvGrpSpPr>
        <p:grpSpPr bwMode="auto">
          <a:xfrm>
            <a:off x="1258888" y="5445125"/>
            <a:ext cx="2220912" cy="457200"/>
            <a:chOff x="793" y="3430"/>
            <a:chExt cx="1399" cy="288"/>
          </a:xfrm>
        </p:grpSpPr>
        <p:sp>
          <p:nvSpPr>
            <p:cNvPr id="131102" name="Text Box 44"/>
            <p:cNvSpPr txBox="1">
              <a:spLocks noChangeArrowheads="1"/>
            </p:cNvSpPr>
            <p:nvPr/>
          </p:nvSpPr>
          <p:spPr bwMode="auto">
            <a:xfrm>
              <a:off x="793" y="3430"/>
              <a:ext cx="408" cy="288"/>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000000"/>
                  </a:solidFill>
                </a:rPr>
                <a:t>(4)</a:t>
              </a:r>
            </a:p>
          </p:txBody>
        </p:sp>
        <p:graphicFrame>
          <p:nvGraphicFramePr>
            <p:cNvPr id="131103" name="Object 45"/>
            <p:cNvGraphicFramePr>
              <a:graphicFrameLocks noChangeAspect="1"/>
            </p:cNvGraphicFramePr>
            <p:nvPr/>
          </p:nvGraphicFramePr>
          <p:xfrm>
            <a:off x="1391" y="3448"/>
            <a:ext cx="801" cy="233"/>
          </p:xfrm>
          <a:graphic>
            <a:graphicData uri="http://schemas.openxmlformats.org/presentationml/2006/ole">
              <mc:AlternateContent xmlns:mc="http://schemas.openxmlformats.org/markup-compatibility/2006">
                <mc:Choice xmlns:v="urn:schemas-microsoft-com:vml" Requires="v">
                  <p:oleObj spid="_x0000_s131555" name="Equation" r:id="rId10" imgW="698197" imgH="203112" progId="Equation.DSMT4">
                    <p:embed/>
                  </p:oleObj>
                </mc:Choice>
                <mc:Fallback>
                  <p:oleObj name="Equation" r:id="rId10" imgW="698197" imgH="203112" progId="Equation.DSMT4">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1" y="3448"/>
                          <a:ext cx="801" cy="233"/>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7374" name="AutoShape 46"/>
          <p:cNvSpPr>
            <a:spLocks noChangeArrowheads="1"/>
          </p:cNvSpPr>
          <p:nvPr/>
        </p:nvSpPr>
        <p:spPr bwMode="auto">
          <a:xfrm>
            <a:off x="4140200" y="3429000"/>
            <a:ext cx="1152525" cy="71438"/>
          </a:xfrm>
          <a:prstGeom prst="rightArrow">
            <a:avLst>
              <a:gd name="adj1" fmla="val 50000"/>
              <a:gd name="adj2" fmla="val 403331"/>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5" name="AutoShape 47"/>
          <p:cNvSpPr>
            <a:spLocks noChangeArrowheads="1"/>
          </p:cNvSpPr>
          <p:nvPr/>
        </p:nvSpPr>
        <p:spPr bwMode="auto">
          <a:xfrm>
            <a:off x="4140200" y="4005263"/>
            <a:ext cx="1152525" cy="71437"/>
          </a:xfrm>
          <a:prstGeom prst="rightArrow">
            <a:avLst>
              <a:gd name="adj1" fmla="val 50000"/>
              <a:gd name="adj2" fmla="val 403336"/>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6" name="AutoShape 48"/>
          <p:cNvSpPr>
            <a:spLocks noChangeArrowheads="1"/>
          </p:cNvSpPr>
          <p:nvPr/>
        </p:nvSpPr>
        <p:spPr bwMode="auto">
          <a:xfrm>
            <a:off x="4211638" y="4797425"/>
            <a:ext cx="936625" cy="71438"/>
          </a:xfrm>
          <a:prstGeom prst="rightArrow">
            <a:avLst>
              <a:gd name="adj1" fmla="val 50000"/>
              <a:gd name="adj2" fmla="val 327775"/>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7" name="AutoShape 49"/>
          <p:cNvSpPr>
            <a:spLocks noChangeArrowheads="1"/>
          </p:cNvSpPr>
          <p:nvPr/>
        </p:nvSpPr>
        <p:spPr bwMode="auto">
          <a:xfrm>
            <a:off x="3995738" y="5661025"/>
            <a:ext cx="1152525" cy="71438"/>
          </a:xfrm>
          <a:prstGeom prst="rightArrow">
            <a:avLst>
              <a:gd name="adj1" fmla="val 50000"/>
              <a:gd name="adj2" fmla="val 403331"/>
            </a:avLst>
          </a:prstGeom>
          <a:gradFill rotWithShape="0">
            <a:gsLst>
              <a:gs pos="0">
                <a:srgbClr val="FFFF00"/>
              </a:gs>
              <a:gs pos="50000">
                <a:srgbClr val="FFFFFF"/>
              </a:gs>
              <a:gs pos="100000">
                <a:srgbClr val="FFFF00"/>
              </a:gs>
            </a:gsLst>
            <a:lin ang="189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7378" name="Object 50"/>
          <p:cNvGraphicFramePr>
            <a:graphicFrameLocks noChangeAspect="1"/>
          </p:cNvGraphicFramePr>
          <p:nvPr/>
        </p:nvGraphicFramePr>
        <p:xfrm>
          <a:off x="5364163" y="3284538"/>
          <a:ext cx="2520950" cy="349250"/>
        </p:xfrm>
        <a:graphic>
          <a:graphicData uri="http://schemas.openxmlformats.org/presentationml/2006/ole">
            <mc:AlternateContent xmlns:mc="http://schemas.openxmlformats.org/markup-compatibility/2006">
              <mc:Choice xmlns:v="urn:schemas-microsoft-com:vml" Requires="v">
                <p:oleObj spid="_x0000_s131556" name="Equation" r:id="rId12" imgW="1282144" imgH="177723" progId="Equation.DSMT4">
                  <p:embed/>
                </p:oleObj>
              </mc:Choice>
              <mc:Fallback>
                <p:oleObj name="Equation" r:id="rId12" imgW="1282144" imgH="177723" progId="Equation.DSMT4">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4163" y="3284538"/>
                        <a:ext cx="2520950" cy="3492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79" name="Object 51"/>
          <p:cNvGraphicFramePr>
            <a:graphicFrameLocks noChangeAspect="1"/>
          </p:cNvGraphicFramePr>
          <p:nvPr/>
        </p:nvGraphicFramePr>
        <p:xfrm>
          <a:off x="5508625" y="3933825"/>
          <a:ext cx="1428750" cy="339725"/>
        </p:xfrm>
        <a:graphic>
          <a:graphicData uri="http://schemas.openxmlformats.org/presentationml/2006/ole">
            <mc:AlternateContent xmlns:mc="http://schemas.openxmlformats.org/markup-compatibility/2006">
              <mc:Choice xmlns:v="urn:schemas-microsoft-com:vml" Requires="v">
                <p:oleObj spid="_x0000_s131557" name="Equation" r:id="rId14" imgW="748975" imgH="177723" progId="Equation.DSMT4">
                  <p:embed/>
                </p:oleObj>
              </mc:Choice>
              <mc:Fallback>
                <p:oleObj name="Equation" r:id="rId14" imgW="748975" imgH="177723" progId="Equation.DSMT4">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08625" y="3933825"/>
                        <a:ext cx="1428750" cy="33972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86" name="Object 58"/>
          <p:cNvGraphicFramePr>
            <a:graphicFrameLocks noChangeAspect="1"/>
          </p:cNvGraphicFramePr>
          <p:nvPr/>
        </p:nvGraphicFramePr>
        <p:xfrm>
          <a:off x="5508625" y="4652963"/>
          <a:ext cx="2439988" cy="346075"/>
        </p:xfrm>
        <a:graphic>
          <a:graphicData uri="http://schemas.openxmlformats.org/presentationml/2006/ole">
            <mc:AlternateContent xmlns:mc="http://schemas.openxmlformats.org/markup-compatibility/2006">
              <mc:Choice xmlns:v="urn:schemas-microsoft-com:vml" Requires="v">
                <p:oleObj spid="_x0000_s131558" name="Equation" r:id="rId16" imgW="1435100" imgH="203200" progId="Equation.DSMT4">
                  <p:embed/>
                </p:oleObj>
              </mc:Choice>
              <mc:Fallback>
                <p:oleObj name="Equation" r:id="rId16" imgW="1435100" imgH="203200" progId="Equation.DSMT4">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08625" y="4652963"/>
                        <a:ext cx="2439988" cy="34607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87" name="Object 59"/>
          <p:cNvGraphicFramePr>
            <a:graphicFrameLocks noChangeAspect="1"/>
          </p:cNvGraphicFramePr>
          <p:nvPr/>
        </p:nvGraphicFramePr>
        <p:xfrm>
          <a:off x="5292725" y="5516563"/>
          <a:ext cx="3532188" cy="427037"/>
        </p:xfrm>
        <a:graphic>
          <a:graphicData uri="http://schemas.openxmlformats.org/presentationml/2006/ole">
            <mc:AlternateContent xmlns:mc="http://schemas.openxmlformats.org/markup-compatibility/2006">
              <mc:Choice xmlns:v="urn:schemas-microsoft-com:vml" Requires="v">
                <p:oleObj spid="_x0000_s131559" name="Equation" r:id="rId18" imgW="1676400" imgH="203200" progId="Equation.DSMT4">
                  <p:embed/>
                </p:oleObj>
              </mc:Choice>
              <mc:Fallback>
                <p:oleObj name="Equation" r:id="rId18" imgW="1676400" imgH="203200" progId="Equation.DSMT4">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92725" y="5516563"/>
                        <a:ext cx="3532188" cy="427037"/>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7388" name="Text Box 60"/>
          <p:cNvSpPr txBox="1">
            <a:spLocks noChangeArrowheads="1"/>
          </p:cNvSpPr>
          <p:nvPr/>
        </p:nvSpPr>
        <p:spPr bwMode="auto">
          <a:xfrm>
            <a:off x="971550" y="2205038"/>
            <a:ext cx="6624638"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rgbClr val="000000"/>
                </a:solidFill>
              </a:rPr>
              <a:t>已知：</a:t>
            </a:r>
            <a:r>
              <a:rPr lang="en-US" altLang="zh-CN" b="1">
                <a:solidFill>
                  <a:srgbClr val="000000"/>
                </a:solidFill>
                <a:latin typeface="Times New Roman" pitchFamily="18" charset="0"/>
              </a:rPr>
              <a:t>a=12.3 , b=-8.2 , i=5 ,j=4 , c=‘a’</a:t>
            </a:r>
          </a:p>
        </p:txBody>
      </p:sp>
      <p:graphicFrame>
        <p:nvGraphicFramePr>
          <p:cNvPr id="227390" name="Object 62"/>
          <p:cNvGraphicFramePr>
            <a:graphicFrameLocks noChangeAspect="1"/>
          </p:cNvGraphicFramePr>
          <p:nvPr/>
        </p:nvGraphicFramePr>
        <p:xfrm>
          <a:off x="5364163" y="3644900"/>
          <a:ext cx="2520950" cy="349250"/>
        </p:xfrm>
        <a:graphic>
          <a:graphicData uri="http://schemas.openxmlformats.org/presentationml/2006/ole">
            <mc:AlternateContent xmlns:mc="http://schemas.openxmlformats.org/markup-compatibility/2006">
              <mc:Choice xmlns:v="urn:schemas-microsoft-com:vml" Requires="v">
                <p:oleObj spid="_x0000_s131560" name="Equation" r:id="rId20" imgW="1282144" imgH="177723" progId="Equation.DSMT4">
                  <p:embed/>
                </p:oleObj>
              </mc:Choice>
              <mc:Fallback>
                <p:oleObj name="Equation" r:id="rId20" imgW="1282144" imgH="177723" progId="Equation.DSMT4">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64163" y="3644900"/>
                        <a:ext cx="2520950" cy="34925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7391" name="AutoShape 63"/>
          <p:cNvSpPr>
            <a:spLocks noChangeArrowheads="1"/>
          </p:cNvSpPr>
          <p:nvPr/>
        </p:nvSpPr>
        <p:spPr bwMode="auto">
          <a:xfrm>
            <a:off x="6804025" y="1916113"/>
            <a:ext cx="2089150" cy="1008062"/>
          </a:xfrm>
          <a:prstGeom prst="cloudCallout">
            <a:avLst>
              <a:gd name="adj1" fmla="val -9880"/>
              <a:gd name="adj2" fmla="val 130000"/>
            </a:avLst>
          </a:prstGeom>
          <a:gradFill rotWithShape="0">
            <a:gsLst>
              <a:gs pos="0">
                <a:srgbClr val="FFFF00"/>
              </a:gs>
              <a:gs pos="50000">
                <a:srgbClr val="FFFFFF"/>
              </a:gs>
              <a:gs pos="100000">
                <a:srgbClr val="FFFF00"/>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t>double</a:t>
            </a:r>
            <a:r>
              <a:rPr lang="zh-CN" altLang="en-US"/>
              <a:t>型</a:t>
            </a:r>
          </a:p>
        </p:txBody>
      </p:sp>
      <p:graphicFrame>
        <p:nvGraphicFramePr>
          <p:cNvPr id="227392" name="Object 64"/>
          <p:cNvGraphicFramePr>
            <a:graphicFrameLocks noChangeAspect="1"/>
          </p:cNvGraphicFramePr>
          <p:nvPr/>
        </p:nvGraphicFramePr>
        <p:xfrm>
          <a:off x="5435600" y="4221163"/>
          <a:ext cx="2736850" cy="339725"/>
        </p:xfrm>
        <a:graphic>
          <a:graphicData uri="http://schemas.openxmlformats.org/presentationml/2006/ole">
            <mc:AlternateContent xmlns:mc="http://schemas.openxmlformats.org/markup-compatibility/2006">
              <mc:Choice xmlns:v="urn:schemas-microsoft-com:vml" Requires="v">
                <p:oleObj spid="_x0000_s131561" name="Equation" r:id="rId22" imgW="1434477" imgH="177723" progId="Equation.DSMT4">
                  <p:embed/>
                </p:oleObj>
              </mc:Choice>
              <mc:Fallback>
                <p:oleObj name="Equation" r:id="rId22" imgW="1434477" imgH="177723" progId="Equation.DSMT4">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35600" y="4221163"/>
                        <a:ext cx="2736850" cy="339725"/>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7393" name="AutoShape 65"/>
          <p:cNvSpPr>
            <a:spLocks noChangeArrowheads="1"/>
          </p:cNvSpPr>
          <p:nvPr/>
        </p:nvSpPr>
        <p:spPr bwMode="auto">
          <a:xfrm>
            <a:off x="7054850" y="2420938"/>
            <a:ext cx="2089150" cy="1008062"/>
          </a:xfrm>
          <a:prstGeom prst="cloudCallout">
            <a:avLst>
              <a:gd name="adj1" fmla="val -9880"/>
              <a:gd name="adj2" fmla="val 130000"/>
            </a:avLst>
          </a:prstGeom>
          <a:gradFill rotWithShape="0">
            <a:gsLst>
              <a:gs pos="0">
                <a:srgbClr val="FFFF00"/>
              </a:gs>
              <a:gs pos="50000">
                <a:srgbClr val="FFFFFF"/>
              </a:gs>
              <a:gs pos="100000">
                <a:srgbClr val="FFFF00"/>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t>int</a:t>
            </a:r>
            <a:r>
              <a:rPr lang="zh-CN" altLang="en-US"/>
              <a:t>型</a:t>
            </a:r>
          </a:p>
        </p:txBody>
      </p:sp>
      <p:graphicFrame>
        <p:nvGraphicFramePr>
          <p:cNvPr id="227394" name="Object 66"/>
          <p:cNvGraphicFramePr>
            <a:graphicFrameLocks noChangeAspect="1"/>
          </p:cNvGraphicFramePr>
          <p:nvPr/>
        </p:nvGraphicFramePr>
        <p:xfrm>
          <a:off x="5435600" y="5084763"/>
          <a:ext cx="2268538" cy="303212"/>
        </p:xfrm>
        <a:graphic>
          <a:graphicData uri="http://schemas.openxmlformats.org/presentationml/2006/ole">
            <mc:AlternateContent xmlns:mc="http://schemas.openxmlformats.org/markup-compatibility/2006">
              <mc:Choice xmlns:v="urn:schemas-microsoft-com:vml" Requires="v">
                <p:oleObj spid="_x0000_s131562" name="Equation" r:id="rId24" imgW="1332921" imgH="177723" progId="Equation.DSMT4">
                  <p:embed/>
                </p:oleObj>
              </mc:Choice>
              <mc:Fallback>
                <p:oleObj name="Equation" r:id="rId24" imgW="1332921" imgH="177723" progId="Equation.DSMT4">
                  <p:embed/>
                  <p:pic>
                    <p:nvPicPr>
                      <p:cNvPr id="0" name="Object 6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35600" y="5084763"/>
                        <a:ext cx="2268538" cy="303212"/>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7395" name="AutoShape 67"/>
          <p:cNvSpPr>
            <a:spLocks noChangeArrowheads="1"/>
          </p:cNvSpPr>
          <p:nvPr/>
        </p:nvSpPr>
        <p:spPr bwMode="auto">
          <a:xfrm>
            <a:off x="6804025" y="3357563"/>
            <a:ext cx="2089150" cy="1008062"/>
          </a:xfrm>
          <a:prstGeom prst="cloudCallout">
            <a:avLst>
              <a:gd name="adj1" fmla="val -9880"/>
              <a:gd name="adj2" fmla="val 130000"/>
            </a:avLst>
          </a:prstGeom>
          <a:gradFill rotWithShape="0">
            <a:gsLst>
              <a:gs pos="0">
                <a:srgbClr val="FFFF00"/>
              </a:gs>
              <a:gs pos="50000">
                <a:srgbClr val="FFFFFF"/>
              </a:gs>
              <a:gs pos="100000">
                <a:srgbClr val="FFFF00"/>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t>int</a:t>
            </a:r>
            <a:r>
              <a:rPr lang="zh-CN" altLang="en-US"/>
              <a:t>型</a:t>
            </a:r>
          </a:p>
        </p:txBody>
      </p:sp>
      <p:sp>
        <p:nvSpPr>
          <p:cNvPr id="227396" name="AutoShape 68"/>
          <p:cNvSpPr>
            <a:spLocks noChangeArrowheads="1"/>
          </p:cNvSpPr>
          <p:nvPr/>
        </p:nvSpPr>
        <p:spPr bwMode="auto">
          <a:xfrm>
            <a:off x="7054850" y="3860800"/>
            <a:ext cx="2089150" cy="1008063"/>
          </a:xfrm>
          <a:prstGeom prst="cloudCallout">
            <a:avLst>
              <a:gd name="adj1" fmla="val 22190"/>
              <a:gd name="adj2" fmla="val 123856"/>
            </a:avLst>
          </a:prstGeom>
          <a:gradFill rotWithShape="0">
            <a:gsLst>
              <a:gs pos="0">
                <a:srgbClr val="FFFF00"/>
              </a:gs>
              <a:gs pos="50000">
                <a:srgbClr val="FFFFFF"/>
              </a:gs>
              <a:gs pos="100000">
                <a:srgbClr val="FFFF00"/>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t>double</a:t>
            </a:r>
            <a:r>
              <a:rPr lang="zh-CN" altLang="en-US"/>
              <a:t>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7352"/>
                                        </p:tgtEl>
                                        <p:attrNameLst>
                                          <p:attrName>style.visibility</p:attrName>
                                        </p:attrNameLst>
                                      </p:cBhvr>
                                      <p:to>
                                        <p:strVal val="visible"/>
                                      </p:to>
                                    </p:set>
                                    <p:animEffect transition="in" filter="box(in)">
                                      <p:cBhvr>
                                        <p:cTn id="7" dur="500"/>
                                        <p:tgtEl>
                                          <p:spTgt spid="227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7353"/>
                                        </p:tgtEl>
                                        <p:attrNameLst>
                                          <p:attrName>style.visibility</p:attrName>
                                        </p:attrNameLst>
                                      </p:cBhvr>
                                      <p:to>
                                        <p:strVal val="visible"/>
                                      </p:to>
                                    </p:set>
                                    <p:anim calcmode="lin" valueType="num">
                                      <p:cBhvr additive="base">
                                        <p:cTn id="12" dur="500" fill="hold"/>
                                        <p:tgtEl>
                                          <p:spTgt spid="227353"/>
                                        </p:tgtEl>
                                        <p:attrNameLst>
                                          <p:attrName>ppt_x</p:attrName>
                                        </p:attrNameLst>
                                      </p:cBhvr>
                                      <p:tavLst>
                                        <p:tav tm="0">
                                          <p:val>
                                            <p:strVal val="0-#ppt_w/2"/>
                                          </p:val>
                                        </p:tav>
                                        <p:tav tm="100000">
                                          <p:val>
                                            <p:strVal val="#ppt_x"/>
                                          </p:val>
                                        </p:tav>
                                      </p:tavLst>
                                    </p:anim>
                                    <p:anim calcmode="lin" valueType="num">
                                      <p:cBhvr additive="base">
                                        <p:cTn id="13" dur="500" fill="hold"/>
                                        <p:tgtEl>
                                          <p:spTgt spid="2273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7388"/>
                                        </p:tgtEl>
                                        <p:attrNameLst>
                                          <p:attrName>style.visibility</p:attrName>
                                        </p:attrNameLst>
                                      </p:cBhvr>
                                      <p:to>
                                        <p:strVal val="visible"/>
                                      </p:to>
                                    </p:set>
                                    <p:anim calcmode="lin" valueType="num">
                                      <p:cBhvr additive="base">
                                        <p:cTn id="18" dur="500" fill="hold"/>
                                        <p:tgtEl>
                                          <p:spTgt spid="227388"/>
                                        </p:tgtEl>
                                        <p:attrNameLst>
                                          <p:attrName>ppt_x</p:attrName>
                                        </p:attrNameLst>
                                      </p:cBhvr>
                                      <p:tavLst>
                                        <p:tav tm="0">
                                          <p:val>
                                            <p:strVal val="0-#ppt_w/2"/>
                                          </p:val>
                                        </p:tav>
                                        <p:tav tm="100000">
                                          <p:val>
                                            <p:strVal val="#ppt_x"/>
                                          </p:val>
                                        </p:tav>
                                      </p:tavLst>
                                    </p:anim>
                                    <p:anim calcmode="lin" valueType="num">
                                      <p:cBhvr additive="base">
                                        <p:cTn id="19" dur="500" fill="hold"/>
                                        <p:tgtEl>
                                          <p:spTgt spid="22738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227362"/>
                                        </p:tgtEl>
                                        <p:attrNameLst>
                                          <p:attrName>style.visibility</p:attrName>
                                        </p:attrNameLst>
                                      </p:cBhvr>
                                      <p:to>
                                        <p:strVal val="visible"/>
                                      </p:to>
                                    </p:set>
                                    <p:anim calcmode="lin" valueType="num">
                                      <p:cBhvr additive="base">
                                        <p:cTn id="24" dur="500" fill="hold"/>
                                        <p:tgtEl>
                                          <p:spTgt spid="227362"/>
                                        </p:tgtEl>
                                        <p:attrNameLst>
                                          <p:attrName>ppt_x</p:attrName>
                                        </p:attrNameLst>
                                      </p:cBhvr>
                                      <p:tavLst>
                                        <p:tav tm="0">
                                          <p:val>
                                            <p:strVal val="0-#ppt_w/2"/>
                                          </p:val>
                                        </p:tav>
                                        <p:tav tm="100000">
                                          <p:val>
                                            <p:strVal val="#ppt_x"/>
                                          </p:val>
                                        </p:tav>
                                      </p:tavLst>
                                    </p:anim>
                                    <p:anim calcmode="lin" valueType="num">
                                      <p:cBhvr additive="base">
                                        <p:cTn id="25" dur="500" fill="hold"/>
                                        <p:tgtEl>
                                          <p:spTgt spid="2273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27365"/>
                                        </p:tgtEl>
                                        <p:attrNameLst>
                                          <p:attrName>style.visibility</p:attrName>
                                        </p:attrNameLst>
                                      </p:cBhvr>
                                      <p:to>
                                        <p:strVal val="visible"/>
                                      </p:to>
                                    </p:set>
                                    <p:animEffect transition="in" filter="blinds(horizontal)">
                                      <p:cBhvr>
                                        <p:cTn id="30" dur="500"/>
                                        <p:tgtEl>
                                          <p:spTgt spid="2273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27368"/>
                                        </p:tgtEl>
                                        <p:attrNameLst>
                                          <p:attrName>style.visibility</p:attrName>
                                        </p:attrNameLst>
                                      </p:cBhvr>
                                      <p:to>
                                        <p:strVal val="visible"/>
                                      </p:to>
                                    </p:set>
                                    <p:anim calcmode="lin" valueType="num">
                                      <p:cBhvr additive="base">
                                        <p:cTn id="35" dur="500" fill="hold"/>
                                        <p:tgtEl>
                                          <p:spTgt spid="227368"/>
                                        </p:tgtEl>
                                        <p:attrNameLst>
                                          <p:attrName>ppt_x</p:attrName>
                                        </p:attrNameLst>
                                      </p:cBhvr>
                                      <p:tavLst>
                                        <p:tav tm="0">
                                          <p:val>
                                            <p:strVal val="0-#ppt_w/2"/>
                                          </p:val>
                                        </p:tav>
                                        <p:tav tm="100000">
                                          <p:val>
                                            <p:strVal val="#ppt_x"/>
                                          </p:val>
                                        </p:tav>
                                      </p:tavLst>
                                    </p:anim>
                                    <p:anim calcmode="lin" valueType="num">
                                      <p:cBhvr additive="base">
                                        <p:cTn id="36" dur="500" fill="hold"/>
                                        <p:tgtEl>
                                          <p:spTgt spid="22736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27371"/>
                                        </p:tgtEl>
                                        <p:attrNameLst>
                                          <p:attrName>style.visibility</p:attrName>
                                        </p:attrNameLst>
                                      </p:cBhvr>
                                      <p:to>
                                        <p:strVal val="visible"/>
                                      </p:to>
                                    </p:set>
                                    <p:anim calcmode="lin" valueType="num">
                                      <p:cBhvr additive="base">
                                        <p:cTn id="41" dur="500" fill="hold"/>
                                        <p:tgtEl>
                                          <p:spTgt spid="227371"/>
                                        </p:tgtEl>
                                        <p:attrNameLst>
                                          <p:attrName>ppt_x</p:attrName>
                                        </p:attrNameLst>
                                      </p:cBhvr>
                                      <p:tavLst>
                                        <p:tav tm="0">
                                          <p:val>
                                            <p:strVal val="0-#ppt_w/2"/>
                                          </p:val>
                                        </p:tav>
                                        <p:tav tm="100000">
                                          <p:val>
                                            <p:strVal val="#ppt_x"/>
                                          </p:val>
                                        </p:tav>
                                      </p:tavLst>
                                    </p:anim>
                                    <p:anim calcmode="lin" valueType="num">
                                      <p:cBhvr additive="base">
                                        <p:cTn id="42" dur="500" fill="hold"/>
                                        <p:tgtEl>
                                          <p:spTgt spid="22737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7374"/>
                                        </p:tgtEl>
                                        <p:attrNameLst>
                                          <p:attrName>style.visibility</p:attrName>
                                        </p:attrNameLst>
                                      </p:cBhvr>
                                      <p:to>
                                        <p:strVal val="visible"/>
                                      </p:to>
                                    </p:set>
                                    <p:anim calcmode="lin" valueType="num">
                                      <p:cBhvr additive="base">
                                        <p:cTn id="47" dur="500" fill="hold"/>
                                        <p:tgtEl>
                                          <p:spTgt spid="227374"/>
                                        </p:tgtEl>
                                        <p:attrNameLst>
                                          <p:attrName>ppt_x</p:attrName>
                                        </p:attrNameLst>
                                      </p:cBhvr>
                                      <p:tavLst>
                                        <p:tav tm="0">
                                          <p:val>
                                            <p:strVal val="0-#ppt_w/2"/>
                                          </p:val>
                                        </p:tav>
                                        <p:tav tm="100000">
                                          <p:val>
                                            <p:strVal val="#ppt_x"/>
                                          </p:val>
                                        </p:tav>
                                      </p:tavLst>
                                    </p:anim>
                                    <p:anim calcmode="lin" valueType="num">
                                      <p:cBhvr additive="base">
                                        <p:cTn id="48" dur="500" fill="hold"/>
                                        <p:tgtEl>
                                          <p:spTgt spid="227374"/>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227378"/>
                                        </p:tgtEl>
                                        <p:attrNameLst>
                                          <p:attrName>style.visibility</p:attrName>
                                        </p:attrNameLst>
                                      </p:cBhvr>
                                      <p:to>
                                        <p:strVal val="visible"/>
                                      </p:to>
                                    </p:set>
                                    <p:animEffect transition="in" filter="box(in)">
                                      <p:cBhvr>
                                        <p:cTn id="53" dur="500"/>
                                        <p:tgtEl>
                                          <p:spTgt spid="22737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227390"/>
                                        </p:tgtEl>
                                        <p:attrNameLst>
                                          <p:attrName>style.visibility</p:attrName>
                                        </p:attrNameLst>
                                      </p:cBhvr>
                                      <p:to>
                                        <p:strVal val="visible"/>
                                      </p:to>
                                    </p:set>
                                    <p:animEffect transition="in" filter="box(in)">
                                      <p:cBhvr>
                                        <p:cTn id="58" dur="500"/>
                                        <p:tgtEl>
                                          <p:spTgt spid="22739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27391"/>
                                        </p:tgtEl>
                                        <p:attrNameLst>
                                          <p:attrName>style.visibility</p:attrName>
                                        </p:attrNameLst>
                                      </p:cBhvr>
                                      <p:to>
                                        <p:strVal val="visible"/>
                                      </p:to>
                                    </p:set>
                                    <p:animEffect transition="in" filter="box(in)">
                                      <p:cBhvr>
                                        <p:cTn id="63" dur="500"/>
                                        <p:tgtEl>
                                          <p:spTgt spid="22739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xit" presetSubtype="10" fill="hold" grpId="1" nodeType="clickEffect">
                                  <p:stCondLst>
                                    <p:cond delay="0"/>
                                  </p:stCondLst>
                                  <p:childTnLst>
                                    <p:animEffect transition="out" filter="blinds(horizontal)">
                                      <p:cBhvr>
                                        <p:cTn id="67" dur="500"/>
                                        <p:tgtEl>
                                          <p:spTgt spid="227391"/>
                                        </p:tgtEl>
                                      </p:cBhvr>
                                    </p:animEffect>
                                    <p:set>
                                      <p:cBhvr>
                                        <p:cTn id="68" dur="1" fill="hold">
                                          <p:stCondLst>
                                            <p:cond delay="499"/>
                                          </p:stCondLst>
                                        </p:cTn>
                                        <p:tgtEl>
                                          <p:spTgt spid="227391"/>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xit" presetSubtype="16" fill="hold" nodeType="clickEffect">
                                  <p:stCondLst>
                                    <p:cond delay="0"/>
                                  </p:stCondLst>
                                  <p:childTnLst>
                                    <p:animEffect transition="out" filter="box(in)">
                                      <p:cBhvr>
                                        <p:cTn id="72" dur="500"/>
                                        <p:tgtEl>
                                          <p:spTgt spid="227390"/>
                                        </p:tgtEl>
                                      </p:cBhvr>
                                    </p:animEffect>
                                    <p:set>
                                      <p:cBhvr>
                                        <p:cTn id="73" dur="1" fill="hold">
                                          <p:stCondLst>
                                            <p:cond delay="499"/>
                                          </p:stCondLst>
                                        </p:cTn>
                                        <p:tgtEl>
                                          <p:spTgt spid="227390"/>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27375"/>
                                        </p:tgtEl>
                                        <p:attrNameLst>
                                          <p:attrName>style.visibility</p:attrName>
                                        </p:attrNameLst>
                                      </p:cBhvr>
                                      <p:to>
                                        <p:strVal val="visible"/>
                                      </p:to>
                                    </p:set>
                                    <p:anim calcmode="lin" valueType="num">
                                      <p:cBhvr additive="base">
                                        <p:cTn id="78" dur="500" fill="hold"/>
                                        <p:tgtEl>
                                          <p:spTgt spid="227375"/>
                                        </p:tgtEl>
                                        <p:attrNameLst>
                                          <p:attrName>ppt_x</p:attrName>
                                        </p:attrNameLst>
                                      </p:cBhvr>
                                      <p:tavLst>
                                        <p:tav tm="0">
                                          <p:val>
                                            <p:strVal val="0-#ppt_w/2"/>
                                          </p:val>
                                        </p:tav>
                                        <p:tav tm="100000">
                                          <p:val>
                                            <p:strVal val="#ppt_x"/>
                                          </p:val>
                                        </p:tav>
                                      </p:tavLst>
                                    </p:anim>
                                    <p:anim calcmode="lin" valueType="num">
                                      <p:cBhvr additive="base">
                                        <p:cTn id="79" dur="500" fill="hold"/>
                                        <p:tgtEl>
                                          <p:spTgt spid="22737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227379"/>
                                        </p:tgtEl>
                                        <p:attrNameLst>
                                          <p:attrName>style.visibility</p:attrName>
                                        </p:attrNameLst>
                                      </p:cBhvr>
                                      <p:to>
                                        <p:strVal val="visible"/>
                                      </p:to>
                                    </p:set>
                                    <p:animEffect transition="in" filter="box(in)">
                                      <p:cBhvr>
                                        <p:cTn id="84" dur="500"/>
                                        <p:tgtEl>
                                          <p:spTgt spid="22737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16" fill="hold" nodeType="clickEffect">
                                  <p:stCondLst>
                                    <p:cond delay="0"/>
                                  </p:stCondLst>
                                  <p:childTnLst>
                                    <p:set>
                                      <p:cBhvr>
                                        <p:cTn id="88" dur="1" fill="hold">
                                          <p:stCondLst>
                                            <p:cond delay="0"/>
                                          </p:stCondLst>
                                        </p:cTn>
                                        <p:tgtEl>
                                          <p:spTgt spid="227392"/>
                                        </p:tgtEl>
                                        <p:attrNameLst>
                                          <p:attrName>style.visibility</p:attrName>
                                        </p:attrNameLst>
                                      </p:cBhvr>
                                      <p:to>
                                        <p:strVal val="visible"/>
                                      </p:to>
                                    </p:set>
                                    <p:animEffect transition="in" filter="box(in)">
                                      <p:cBhvr>
                                        <p:cTn id="89" dur="500"/>
                                        <p:tgtEl>
                                          <p:spTgt spid="22739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27393"/>
                                        </p:tgtEl>
                                        <p:attrNameLst>
                                          <p:attrName>style.visibility</p:attrName>
                                        </p:attrNameLst>
                                      </p:cBhvr>
                                      <p:to>
                                        <p:strVal val="visible"/>
                                      </p:to>
                                    </p:set>
                                    <p:animEffect transition="in" filter="box(in)">
                                      <p:cBhvr>
                                        <p:cTn id="94" dur="500"/>
                                        <p:tgtEl>
                                          <p:spTgt spid="22739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xit" presetSubtype="10" fill="hold" grpId="1" nodeType="clickEffect">
                                  <p:stCondLst>
                                    <p:cond delay="0"/>
                                  </p:stCondLst>
                                  <p:childTnLst>
                                    <p:animEffect transition="out" filter="blinds(horizontal)">
                                      <p:cBhvr>
                                        <p:cTn id="98" dur="500"/>
                                        <p:tgtEl>
                                          <p:spTgt spid="227393"/>
                                        </p:tgtEl>
                                      </p:cBhvr>
                                    </p:animEffect>
                                    <p:set>
                                      <p:cBhvr>
                                        <p:cTn id="99" dur="1" fill="hold">
                                          <p:stCondLst>
                                            <p:cond delay="499"/>
                                          </p:stCondLst>
                                        </p:cTn>
                                        <p:tgtEl>
                                          <p:spTgt spid="227393"/>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xit" presetSubtype="16" fill="hold" nodeType="clickEffect">
                                  <p:stCondLst>
                                    <p:cond delay="0"/>
                                  </p:stCondLst>
                                  <p:childTnLst>
                                    <p:animEffect transition="out" filter="box(in)">
                                      <p:cBhvr>
                                        <p:cTn id="103" dur="500"/>
                                        <p:tgtEl>
                                          <p:spTgt spid="227392"/>
                                        </p:tgtEl>
                                      </p:cBhvr>
                                    </p:animEffect>
                                    <p:set>
                                      <p:cBhvr>
                                        <p:cTn id="104" dur="1" fill="hold">
                                          <p:stCondLst>
                                            <p:cond delay="499"/>
                                          </p:stCondLst>
                                        </p:cTn>
                                        <p:tgtEl>
                                          <p:spTgt spid="227392"/>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27376"/>
                                        </p:tgtEl>
                                        <p:attrNameLst>
                                          <p:attrName>style.visibility</p:attrName>
                                        </p:attrNameLst>
                                      </p:cBhvr>
                                      <p:to>
                                        <p:strVal val="visible"/>
                                      </p:to>
                                    </p:set>
                                    <p:anim calcmode="lin" valueType="num">
                                      <p:cBhvr additive="base">
                                        <p:cTn id="109" dur="500" fill="hold"/>
                                        <p:tgtEl>
                                          <p:spTgt spid="227376"/>
                                        </p:tgtEl>
                                        <p:attrNameLst>
                                          <p:attrName>ppt_x</p:attrName>
                                        </p:attrNameLst>
                                      </p:cBhvr>
                                      <p:tavLst>
                                        <p:tav tm="0">
                                          <p:val>
                                            <p:strVal val="0-#ppt_w/2"/>
                                          </p:val>
                                        </p:tav>
                                        <p:tav tm="100000">
                                          <p:val>
                                            <p:strVal val="#ppt_x"/>
                                          </p:val>
                                        </p:tav>
                                      </p:tavLst>
                                    </p:anim>
                                    <p:anim calcmode="lin" valueType="num">
                                      <p:cBhvr additive="base">
                                        <p:cTn id="110" dur="500" fill="hold"/>
                                        <p:tgtEl>
                                          <p:spTgt spid="227376"/>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ntr" presetSubtype="16" fill="hold" nodeType="clickEffect">
                                  <p:stCondLst>
                                    <p:cond delay="0"/>
                                  </p:stCondLst>
                                  <p:childTnLst>
                                    <p:set>
                                      <p:cBhvr>
                                        <p:cTn id="114" dur="1" fill="hold">
                                          <p:stCondLst>
                                            <p:cond delay="0"/>
                                          </p:stCondLst>
                                        </p:cTn>
                                        <p:tgtEl>
                                          <p:spTgt spid="227386"/>
                                        </p:tgtEl>
                                        <p:attrNameLst>
                                          <p:attrName>style.visibility</p:attrName>
                                        </p:attrNameLst>
                                      </p:cBhvr>
                                      <p:to>
                                        <p:strVal val="visible"/>
                                      </p:to>
                                    </p:set>
                                    <p:animEffect transition="in" filter="box(in)">
                                      <p:cBhvr>
                                        <p:cTn id="115" dur="500"/>
                                        <p:tgtEl>
                                          <p:spTgt spid="22738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 presetClass="entr" presetSubtype="16" fill="hold" nodeType="clickEffect">
                                  <p:stCondLst>
                                    <p:cond delay="0"/>
                                  </p:stCondLst>
                                  <p:childTnLst>
                                    <p:set>
                                      <p:cBhvr>
                                        <p:cTn id="119" dur="1" fill="hold">
                                          <p:stCondLst>
                                            <p:cond delay="0"/>
                                          </p:stCondLst>
                                        </p:cTn>
                                        <p:tgtEl>
                                          <p:spTgt spid="227394"/>
                                        </p:tgtEl>
                                        <p:attrNameLst>
                                          <p:attrName>style.visibility</p:attrName>
                                        </p:attrNameLst>
                                      </p:cBhvr>
                                      <p:to>
                                        <p:strVal val="visible"/>
                                      </p:to>
                                    </p:set>
                                    <p:animEffect transition="in" filter="box(in)">
                                      <p:cBhvr>
                                        <p:cTn id="120" dur="500"/>
                                        <p:tgtEl>
                                          <p:spTgt spid="22739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227395"/>
                                        </p:tgtEl>
                                        <p:attrNameLst>
                                          <p:attrName>style.visibility</p:attrName>
                                        </p:attrNameLst>
                                      </p:cBhvr>
                                      <p:to>
                                        <p:strVal val="visible"/>
                                      </p:to>
                                    </p:set>
                                    <p:animEffect transition="in" filter="box(in)">
                                      <p:cBhvr>
                                        <p:cTn id="125" dur="500"/>
                                        <p:tgtEl>
                                          <p:spTgt spid="227395"/>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xit" presetSubtype="10" fill="hold" grpId="1" nodeType="clickEffect">
                                  <p:stCondLst>
                                    <p:cond delay="0"/>
                                  </p:stCondLst>
                                  <p:childTnLst>
                                    <p:animEffect transition="out" filter="blinds(horizontal)">
                                      <p:cBhvr>
                                        <p:cTn id="129" dur="500"/>
                                        <p:tgtEl>
                                          <p:spTgt spid="227395"/>
                                        </p:tgtEl>
                                      </p:cBhvr>
                                    </p:animEffect>
                                    <p:set>
                                      <p:cBhvr>
                                        <p:cTn id="130" dur="1" fill="hold">
                                          <p:stCondLst>
                                            <p:cond delay="499"/>
                                          </p:stCondLst>
                                        </p:cTn>
                                        <p:tgtEl>
                                          <p:spTgt spid="227395"/>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xit" presetSubtype="16" fill="hold" nodeType="clickEffect">
                                  <p:stCondLst>
                                    <p:cond delay="0"/>
                                  </p:stCondLst>
                                  <p:childTnLst>
                                    <p:animEffect transition="out" filter="box(in)">
                                      <p:cBhvr>
                                        <p:cTn id="134" dur="500"/>
                                        <p:tgtEl>
                                          <p:spTgt spid="227394"/>
                                        </p:tgtEl>
                                      </p:cBhvr>
                                    </p:animEffect>
                                    <p:set>
                                      <p:cBhvr>
                                        <p:cTn id="135" dur="1" fill="hold">
                                          <p:stCondLst>
                                            <p:cond delay="499"/>
                                          </p:stCondLst>
                                        </p:cTn>
                                        <p:tgtEl>
                                          <p:spTgt spid="227394"/>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227377"/>
                                        </p:tgtEl>
                                        <p:attrNameLst>
                                          <p:attrName>style.visibility</p:attrName>
                                        </p:attrNameLst>
                                      </p:cBhvr>
                                      <p:to>
                                        <p:strVal val="visible"/>
                                      </p:to>
                                    </p:set>
                                    <p:anim calcmode="lin" valueType="num">
                                      <p:cBhvr additive="base">
                                        <p:cTn id="140" dur="500" fill="hold"/>
                                        <p:tgtEl>
                                          <p:spTgt spid="227377"/>
                                        </p:tgtEl>
                                        <p:attrNameLst>
                                          <p:attrName>ppt_x</p:attrName>
                                        </p:attrNameLst>
                                      </p:cBhvr>
                                      <p:tavLst>
                                        <p:tav tm="0">
                                          <p:val>
                                            <p:strVal val="0-#ppt_w/2"/>
                                          </p:val>
                                        </p:tav>
                                        <p:tav tm="100000">
                                          <p:val>
                                            <p:strVal val="#ppt_x"/>
                                          </p:val>
                                        </p:tav>
                                      </p:tavLst>
                                    </p:anim>
                                    <p:anim calcmode="lin" valueType="num">
                                      <p:cBhvr additive="base">
                                        <p:cTn id="141" dur="500" fill="hold"/>
                                        <p:tgtEl>
                                          <p:spTgt spid="227377"/>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4" presetClass="entr" presetSubtype="16" fill="hold" nodeType="clickEffect">
                                  <p:stCondLst>
                                    <p:cond delay="0"/>
                                  </p:stCondLst>
                                  <p:childTnLst>
                                    <p:set>
                                      <p:cBhvr>
                                        <p:cTn id="145" dur="1" fill="hold">
                                          <p:stCondLst>
                                            <p:cond delay="0"/>
                                          </p:stCondLst>
                                        </p:cTn>
                                        <p:tgtEl>
                                          <p:spTgt spid="227387"/>
                                        </p:tgtEl>
                                        <p:attrNameLst>
                                          <p:attrName>style.visibility</p:attrName>
                                        </p:attrNameLst>
                                      </p:cBhvr>
                                      <p:to>
                                        <p:strVal val="visible"/>
                                      </p:to>
                                    </p:set>
                                    <p:animEffect transition="in" filter="box(in)">
                                      <p:cBhvr>
                                        <p:cTn id="146" dur="500"/>
                                        <p:tgtEl>
                                          <p:spTgt spid="22738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227396"/>
                                        </p:tgtEl>
                                        <p:attrNameLst>
                                          <p:attrName>style.visibility</p:attrName>
                                        </p:attrNameLst>
                                      </p:cBhvr>
                                      <p:to>
                                        <p:strVal val="visible"/>
                                      </p:to>
                                    </p:set>
                                    <p:animEffect transition="in" filter="box(in)">
                                      <p:cBhvr>
                                        <p:cTn id="151" dur="500"/>
                                        <p:tgtEl>
                                          <p:spTgt spid="22739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 presetClass="exit" presetSubtype="10" fill="hold" grpId="1" nodeType="clickEffect">
                                  <p:stCondLst>
                                    <p:cond delay="0"/>
                                  </p:stCondLst>
                                  <p:childTnLst>
                                    <p:animEffect transition="out" filter="blinds(horizontal)">
                                      <p:cBhvr>
                                        <p:cTn id="155" dur="500"/>
                                        <p:tgtEl>
                                          <p:spTgt spid="227396"/>
                                        </p:tgtEl>
                                      </p:cBhvr>
                                    </p:animEffect>
                                    <p:set>
                                      <p:cBhvr>
                                        <p:cTn id="156" dur="1" fill="hold">
                                          <p:stCondLst>
                                            <p:cond delay="499"/>
                                          </p:stCondLst>
                                        </p:cTn>
                                        <p:tgtEl>
                                          <p:spTgt spid="227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52" grpId="0" animBg="1"/>
      <p:bldP spid="227353" grpId="0"/>
      <p:bldP spid="227374" grpId="0" animBg="1"/>
      <p:bldP spid="227375" grpId="0" animBg="1"/>
      <p:bldP spid="227376" grpId="0" animBg="1"/>
      <p:bldP spid="227377" grpId="0" animBg="1"/>
      <p:bldP spid="227388" grpId="0"/>
      <p:bldP spid="227391" grpId="0" animBg="1"/>
      <p:bldP spid="227391" grpId="1" animBg="1"/>
      <p:bldP spid="227393" grpId="0" animBg="1"/>
      <p:bldP spid="227393" grpId="1" animBg="1"/>
      <p:bldP spid="227395" grpId="0" animBg="1"/>
      <p:bldP spid="227395" grpId="1" animBg="1"/>
      <p:bldP spid="227396" grpId="0" animBg="1"/>
      <p:bldP spid="227396"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4" name="AutoShape 18"/>
          <p:cNvSpPr>
            <a:spLocks noChangeArrowheads="1"/>
          </p:cNvSpPr>
          <p:nvPr/>
        </p:nvSpPr>
        <p:spPr bwMode="auto">
          <a:xfrm>
            <a:off x="1403350" y="1341438"/>
            <a:ext cx="6913563" cy="5111750"/>
          </a:xfrm>
          <a:prstGeom prst="bevel">
            <a:avLst>
              <a:gd name="adj" fmla="val 4722"/>
            </a:avLst>
          </a:prstGeom>
          <a:gradFill rotWithShape="0">
            <a:gsLst>
              <a:gs pos="0">
                <a:schemeClr val="accent1"/>
              </a:gs>
              <a:gs pos="50000">
                <a:schemeClr val="accent1">
                  <a:gamma/>
                  <a:tint val="0"/>
                  <a:invGamma/>
                </a:schemeClr>
              </a:gs>
              <a:gs pos="100000">
                <a:schemeClr val="accent1"/>
              </a:gs>
            </a:gsLst>
            <a:lin ang="18900000" scaled="1"/>
          </a:gra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538" name="AutoShape 2"/>
          <p:cNvSpPr>
            <a:spLocks noChangeArrowheads="1"/>
          </p:cNvSpPr>
          <p:nvPr/>
        </p:nvSpPr>
        <p:spPr bwMode="auto">
          <a:xfrm>
            <a:off x="2987675" y="404813"/>
            <a:ext cx="2447925" cy="950912"/>
          </a:xfrm>
          <a:prstGeom prst="horizontalScroll">
            <a:avLst>
              <a:gd name="adj" fmla="val 12500"/>
            </a:avLst>
          </a:prstGeom>
          <a:gradFill rotWithShape="1">
            <a:gsLst>
              <a:gs pos="0">
                <a:schemeClr val="hlink"/>
              </a:gs>
              <a:gs pos="50000">
                <a:srgbClr val="FFFFFF"/>
              </a:gs>
              <a:gs pos="100000">
                <a:schemeClr val="hlink"/>
              </a:gs>
            </a:gsLst>
            <a:lin ang="5400000" scaled="1"/>
          </a:gra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a:p>
        </p:txBody>
      </p:sp>
      <p:sp>
        <p:nvSpPr>
          <p:cNvPr id="65539" name="Text Box 3"/>
          <p:cNvSpPr txBox="1">
            <a:spLocks noChangeArrowheads="1"/>
          </p:cNvSpPr>
          <p:nvPr/>
        </p:nvSpPr>
        <p:spPr bwMode="auto">
          <a:xfrm>
            <a:off x="3276600" y="620713"/>
            <a:ext cx="1743075"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49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defRPr/>
            </a:pPr>
            <a:r>
              <a:rPr lang="zh-CN" altLang="en-US" sz="2800" b="1">
                <a:solidFill>
                  <a:srgbClr val="000000"/>
                </a:solidFill>
                <a:effectLst>
                  <a:outerShdw blurRad="38100" dist="38100" dir="2700000" algn="tl">
                    <a:srgbClr val="C0C0C0"/>
                  </a:outerShdw>
                </a:effectLst>
                <a:latin typeface="Times New Roman" pitchFamily="18" charset="0"/>
                <a:ea typeface="宋体" pitchFamily="2" charset="-122"/>
              </a:rPr>
              <a:t>本章小结</a:t>
            </a:r>
            <a:endParaRPr lang="zh-CN" altLang="en-US" b="1">
              <a:solidFill>
                <a:srgbClr val="000000"/>
              </a:solidFill>
              <a:effectLst>
                <a:outerShdw blurRad="38100" dist="38100" dir="2700000" algn="tl">
                  <a:srgbClr val="C0C0C0"/>
                </a:outerShdw>
              </a:effectLst>
              <a:latin typeface="Times New Roman" pitchFamily="18" charset="0"/>
              <a:ea typeface="宋体" pitchFamily="2" charset="-122"/>
            </a:endParaRPr>
          </a:p>
        </p:txBody>
      </p:sp>
      <p:graphicFrame>
        <p:nvGraphicFramePr>
          <p:cNvPr id="132101" name="Object 4"/>
          <p:cNvGraphicFramePr>
            <a:graphicFrameLocks noChangeAspect="1"/>
          </p:cNvGraphicFramePr>
          <p:nvPr/>
        </p:nvGraphicFramePr>
        <p:xfrm>
          <a:off x="457200" y="319088"/>
          <a:ext cx="876300" cy="1509712"/>
        </p:xfrm>
        <a:graphic>
          <a:graphicData uri="http://schemas.openxmlformats.org/presentationml/2006/ole">
            <mc:AlternateContent xmlns:mc="http://schemas.openxmlformats.org/markup-compatibility/2006">
              <mc:Choice xmlns:v="urn:schemas-microsoft-com:vml" Requires="v">
                <p:oleObj spid="_x0000_s132144" name="剪辑" r:id="rId3" imgW="1296063" imgH="3934305" progId="MS_ClipArt_Gallery.2">
                  <p:embed/>
                </p:oleObj>
              </mc:Choice>
              <mc:Fallback>
                <p:oleObj name="剪辑" r:id="rId3" imgW="1296063" imgH="3934305"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9088"/>
                        <a:ext cx="876300"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2" name="Text Box 5"/>
          <p:cNvSpPr txBox="1">
            <a:spLocks noChangeArrowheads="1"/>
          </p:cNvSpPr>
          <p:nvPr/>
        </p:nvSpPr>
        <p:spPr bwMode="auto">
          <a:xfrm>
            <a:off x="1905000" y="1677988"/>
            <a:ext cx="6400800" cy="43227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49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buFontTx/>
              <a:buAutoNum type="arabicPeriod"/>
            </a:pPr>
            <a:r>
              <a:rPr lang="en-US" altLang="zh-CN" sz="2800" b="1">
                <a:solidFill>
                  <a:schemeClr val="tx1"/>
                </a:solidFill>
                <a:latin typeface="Times New Roman" pitchFamily="18" charset="0"/>
                <a:ea typeface="宋体" pitchFamily="2" charset="-122"/>
              </a:rPr>
              <a:t>C</a:t>
            </a:r>
            <a:r>
              <a:rPr lang="zh-CN" altLang="en-US" sz="2800" b="1">
                <a:solidFill>
                  <a:schemeClr val="tx1"/>
                </a:solidFill>
                <a:latin typeface="Times New Roman" pitchFamily="18" charset="0"/>
                <a:ea typeface="宋体" pitchFamily="2" charset="-122"/>
              </a:rPr>
              <a:t>语言中的基本数据类型．</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常量和变量．</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算术运算符和赋值运算符及表达式．</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关系运算符和逻辑运算符及表达式．</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条件运算符和逗号运算符及表达式．</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位运算符和其他运算符及表达式</a:t>
            </a:r>
          </a:p>
          <a:p>
            <a:pPr algn="l" eaLnBrk="1" hangingPunct="1">
              <a:lnSpc>
                <a:spcPct val="80000"/>
              </a:lnSpc>
              <a:spcBef>
                <a:spcPct val="50000"/>
              </a:spcBef>
              <a:buFontTx/>
              <a:buAutoNum type="arabicPeriod"/>
            </a:pPr>
            <a:r>
              <a:rPr lang="zh-CN" altLang="en-US" sz="2800" b="1">
                <a:solidFill>
                  <a:schemeClr val="tx1"/>
                </a:solidFill>
                <a:latin typeface="Times New Roman" pitchFamily="18" charset="0"/>
                <a:ea typeface="宋体" pitchFamily="2" charset="-122"/>
              </a:rPr>
              <a:t>数据类型转换．</a:t>
            </a:r>
          </a:p>
          <a:p>
            <a:pPr algn="l" eaLnBrk="1" hangingPunct="1">
              <a:lnSpc>
                <a:spcPct val="80000"/>
              </a:lnSpc>
              <a:spcBef>
                <a:spcPct val="50000"/>
              </a:spcBef>
              <a:buFontTx/>
              <a:buAutoNum type="arabicPeriod"/>
            </a:pPr>
            <a:r>
              <a:rPr kumimoji="0" lang="zh-CN" altLang="en-US" sz="2800" b="1">
                <a:solidFill>
                  <a:schemeClr val="tx1"/>
                </a:solidFill>
                <a:latin typeface="Times New Roman" pitchFamily="18" charset="0"/>
                <a:ea typeface="宋体" pitchFamily="2" charset="-122"/>
              </a:rPr>
              <a:t>各种表达式的正确书写．</a:t>
            </a:r>
          </a:p>
        </p:txBody>
      </p:sp>
      <p:sp>
        <p:nvSpPr>
          <p:cNvPr id="132103" name="Rectangle 14"/>
          <p:cNvSpPr>
            <a:spLocks noChangeArrowheads="1"/>
          </p:cNvSpPr>
          <p:nvPr/>
        </p:nvSpPr>
        <p:spPr bwMode="auto">
          <a:xfrm flipV="1">
            <a:off x="5791200" y="381000"/>
            <a:ext cx="2971800" cy="762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solidFill>
                <a:schemeClr val="tx1"/>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6">
            <a:hlinkClick r:id="rId2" action="ppaction://hlinksldjump"/>
            <a:hlinkHover r:id="" action="ppaction://noaction">
              <a:snd r:embed="rId3" name="Drip01.WAV"/>
            </a:hlinkHover>
          </p:cNvPr>
          <p:cNvSpPr txBox="1">
            <a:spLocks noChangeArrowheads="1"/>
          </p:cNvSpPr>
          <p:nvPr/>
        </p:nvSpPr>
        <p:spPr bwMode="auto">
          <a:xfrm>
            <a:off x="838200" y="762000"/>
            <a:ext cx="21336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类型修饰符</a:t>
            </a:r>
            <a:endParaRPr lang="zh-CN" altLang="en-US">
              <a:solidFill>
                <a:schemeClr val="bg2"/>
              </a:solidFill>
              <a:latin typeface="隶书" pitchFamily="49" charset="-122"/>
              <a:ea typeface="隶书" pitchFamily="49" charset="-122"/>
            </a:endParaRPr>
          </a:p>
        </p:txBody>
      </p:sp>
      <p:sp>
        <p:nvSpPr>
          <p:cNvPr id="21507" name="Text Box 37"/>
          <p:cNvSpPr txBox="1">
            <a:spLocks noChangeArrowheads="1"/>
          </p:cNvSpPr>
          <p:nvPr/>
        </p:nvSpPr>
        <p:spPr bwMode="auto">
          <a:xfrm>
            <a:off x="611188" y="2565400"/>
            <a:ext cx="3122612" cy="9144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a:solidFill>
                  <a:schemeClr val="tx1"/>
                </a:solidFill>
                <a:latin typeface="Tahoma" pitchFamily="34" charset="0"/>
                <a:ea typeface="宋体" pitchFamily="2" charset="-122"/>
              </a:rPr>
              <a:t>用于修饰基本类型</a:t>
            </a:r>
          </a:p>
          <a:p>
            <a:pPr algn="l" eaLnBrk="1" hangingPunct="1">
              <a:spcBef>
                <a:spcPct val="50000"/>
              </a:spcBef>
            </a:pPr>
            <a:r>
              <a:rPr lang="zh-CN" altLang="en-US" sz="2000">
                <a:solidFill>
                  <a:schemeClr val="tx1"/>
                </a:solidFill>
                <a:latin typeface="Tahoma" pitchFamily="34" charset="0"/>
                <a:ea typeface="宋体" pitchFamily="2" charset="-122"/>
              </a:rPr>
              <a:t>（只针对基本数据类型）</a:t>
            </a:r>
          </a:p>
        </p:txBody>
      </p:sp>
      <p:sp>
        <p:nvSpPr>
          <p:cNvPr id="21508" name="AutoShape 38"/>
          <p:cNvSpPr>
            <a:spLocks/>
          </p:cNvSpPr>
          <p:nvPr/>
        </p:nvSpPr>
        <p:spPr bwMode="auto">
          <a:xfrm>
            <a:off x="3505200" y="1981200"/>
            <a:ext cx="228600" cy="1752600"/>
          </a:xfrm>
          <a:prstGeom prst="leftBrace">
            <a:avLst>
              <a:gd name="adj1" fmla="val 63889"/>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Text Box 40"/>
          <p:cNvSpPr txBox="1">
            <a:spLocks noChangeArrowheads="1"/>
          </p:cNvSpPr>
          <p:nvPr/>
        </p:nvSpPr>
        <p:spPr bwMode="auto">
          <a:xfrm>
            <a:off x="3657600" y="1752600"/>
            <a:ext cx="15240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signed</a:t>
            </a:r>
          </a:p>
        </p:txBody>
      </p:sp>
      <p:sp>
        <p:nvSpPr>
          <p:cNvPr id="21510" name="Text Box 41"/>
          <p:cNvSpPr txBox="1">
            <a:spLocks noChangeArrowheads="1"/>
          </p:cNvSpPr>
          <p:nvPr/>
        </p:nvSpPr>
        <p:spPr bwMode="auto">
          <a:xfrm>
            <a:off x="3657600" y="2286000"/>
            <a:ext cx="17526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unsigned</a:t>
            </a:r>
          </a:p>
        </p:txBody>
      </p:sp>
      <p:sp>
        <p:nvSpPr>
          <p:cNvPr id="21511" name="Text Box 42"/>
          <p:cNvSpPr txBox="1">
            <a:spLocks noChangeArrowheads="1"/>
          </p:cNvSpPr>
          <p:nvPr/>
        </p:nvSpPr>
        <p:spPr bwMode="auto">
          <a:xfrm>
            <a:off x="3886200" y="2819400"/>
            <a:ext cx="9906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long</a:t>
            </a:r>
          </a:p>
        </p:txBody>
      </p:sp>
      <p:sp>
        <p:nvSpPr>
          <p:cNvPr id="21512" name="Text Box 43"/>
          <p:cNvSpPr txBox="1">
            <a:spLocks noChangeArrowheads="1"/>
          </p:cNvSpPr>
          <p:nvPr/>
        </p:nvSpPr>
        <p:spPr bwMode="auto">
          <a:xfrm>
            <a:off x="3886200" y="3352800"/>
            <a:ext cx="9906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short</a:t>
            </a:r>
          </a:p>
        </p:txBody>
      </p:sp>
      <p:sp>
        <p:nvSpPr>
          <p:cNvPr id="21513" name="Text Box 44"/>
          <p:cNvSpPr txBox="1">
            <a:spLocks noChangeArrowheads="1"/>
          </p:cNvSpPr>
          <p:nvPr/>
        </p:nvSpPr>
        <p:spPr bwMode="auto">
          <a:xfrm>
            <a:off x="5292725" y="1773238"/>
            <a:ext cx="3125788"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表示有符号数（缺省）</a:t>
            </a:r>
          </a:p>
        </p:txBody>
      </p:sp>
      <p:sp>
        <p:nvSpPr>
          <p:cNvPr id="21514" name="Text Box 45"/>
          <p:cNvSpPr txBox="1">
            <a:spLocks noChangeArrowheads="1"/>
          </p:cNvSpPr>
          <p:nvPr/>
        </p:nvSpPr>
        <p:spPr bwMode="auto">
          <a:xfrm>
            <a:off x="5292725" y="2276475"/>
            <a:ext cx="2133600"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表示无符号数</a:t>
            </a:r>
          </a:p>
        </p:txBody>
      </p:sp>
      <p:sp>
        <p:nvSpPr>
          <p:cNvPr id="21515" name="Text Box 46"/>
          <p:cNvSpPr txBox="1">
            <a:spLocks noChangeArrowheads="1"/>
          </p:cNvSpPr>
          <p:nvPr/>
        </p:nvSpPr>
        <p:spPr bwMode="auto">
          <a:xfrm>
            <a:off x="5292725" y="2781300"/>
            <a:ext cx="2667000"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表示数据长度较大</a:t>
            </a:r>
          </a:p>
        </p:txBody>
      </p:sp>
      <p:sp>
        <p:nvSpPr>
          <p:cNvPr id="21516" name="Text Box 47"/>
          <p:cNvSpPr txBox="1">
            <a:spLocks noChangeArrowheads="1"/>
          </p:cNvSpPr>
          <p:nvPr/>
        </p:nvSpPr>
        <p:spPr bwMode="auto">
          <a:xfrm>
            <a:off x="5292725" y="3357563"/>
            <a:ext cx="3559175"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表示数据长度较短（缺省）</a:t>
            </a:r>
          </a:p>
        </p:txBody>
      </p:sp>
      <p:sp>
        <p:nvSpPr>
          <p:cNvPr id="21517" name="Text Box 48"/>
          <p:cNvSpPr txBox="1">
            <a:spLocks noChangeArrowheads="1"/>
          </p:cNvSpPr>
          <p:nvPr/>
        </p:nvSpPr>
        <p:spPr bwMode="auto">
          <a:xfrm>
            <a:off x="914400" y="4495800"/>
            <a:ext cx="678180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rgbClr val="008000"/>
                </a:solidFill>
                <a:latin typeface="Tahoma" pitchFamily="34" charset="0"/>
                <a:ea typeface="宋体" pitchFamily="2" charset="-122"/>
                <a:hlinkClick r:id="rId4" action="ppaction://hlinksldjump"/>
              </a:rPr>
              <a:t>这样由于类型修饰符形成了数据类型的扩充</a:t>
            </a:r>
            <a:endParaRPr lang="zh-CN" altLang="en-US" b="1">
              <a:solidFill>
                <a:srgbClr val="008000"/>
              </a:solidFill>
              <a:latin typeface="Tahoma" pitchFamily="34"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331913" y="3003550"/>
            <a:ext cx="6948487" cy="20621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49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3200" b="1">
                <a:solidFill>
                  <a:schemeClr val="tx1"/>
                </a:solidFill>
                <a:latin typeface="Times New Roman" pitchFamily="18" charset="0"/>
                <a:ea typeface="宋体" pitchFamily="2" charset="-122"/>
              </a:rPr>
              <a:t>P. 54</a:t>
            </a:r>
          </a:p>
          <a:p>
            <a:pPr algn="l" eaLnBrk="1" hangingPunct="1">
              <a:spcBef>
                <a:spcPct val="50000"/>
              </a:spcBef>
            </a:pPr>
            <a:r>
              <a:rPr lang="en-US" altLang="zh-CN" sz="3200" b="1">
                <a:solidFill>
                  <a:schemeClr val="tx1"/>
                </a:solidFill>
                <a:latin typeface="Times New Roman" pitchFamily="18" charset="0"/>
                <a:ea typeface="宋体" pitchFamily="2" charset="-122"/>
              </a:rPr>
              <a:t>	1    2    3   4   5</a:t>
            </a:r>
          </a:p>
          <a:p>
            <a:pPr algn="l" eaLnBrk="1" hangingPunct="1">
              <a:spcBef>
                <a:spcPct val="50000"/>
              </a:spcBef>
            </a:pPr>
            <a:endParaRPr lang="en-US" altLang="zh-CN" sz="3200" b="1">
              <a:solidFill>
                <a:schemeClr val="tx1"/>
              </a:solidFill>
              <a:latin typeface="Times New Roman" pitchFamily="18" charset="0"/>
              <a:ea typeface="宋体" pitchFamily="2" charset="-122"/>
            </a:endParaRPr>
          </a:p>
        </p:txBody>
      </p:sp>
      <p:graphicFrame>
        <p:nvGraphicFramePr>
          <p:cNvPr id="133123" name="Object 4"/>
          <p:cNvGraphicFramePr>
            <a:graphicFrameLocks noChangeAspect="1"/>
          </p:cNvGraphicFramePr>
          <p:nvPr/>
        </p:nvGraphicFramePr>
        <p:xfrm>
          <a:off x="762000" y="685800"/>
          <a:ext cx="1346200" cy="1447800"/>
        </p:xfrm>
        <a:graphic>
          <a:graphicData uri="http://schemas.openxmlformats.org/presentationml/2006/ole">
            <mc:AlternateContent xmlns:mc="http://schemas.openxmlformats.org/markup-compatibility/2006">
              <mc:Choice xmlns:v="urn:schemas-microsoft-com:vml" Requires="v">
                <p:oleObj spid="_x0000_s133166" name="剪辑" r:id="rId3" imgW="3025775" imgH="3252788" progId="MS_ClipArt_Gallery.2">
                  <p:embed/>
                </p:oleObj>
              </mc:Choice>
              <mc:Fallback>
                <p:oleObj name="剪辑" r:id="rId3" imgW="3025775" imgH="3252788"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85800"/>
                        <a:ext cx="1346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4" name="AutoShape 5"/>
          <p:cNvSpPr>
            <a:spLocks noChangeArrowheads="1"/>
          </p:cNvSpPr>
          <p:nvPr/>
        </p:nvSpPr>
        <p:spPr bwMode="auto">
          <a:xfrm>
            <a:off x="2819400" y="762000"/>
            <a:ext cx="3886200" cy="588963"/>
          </a:xfrm>
          <a:prstGeom prst="wedgeRoundRectCallout">
            <a:avLst>
              <a:gd name="adj1" fmla="val -40032"/>
              <a:gd name="adj2" fmla="val 180190"/>
              <a:gd name="adj3" fmla="val 16667"/>
            </a:avLst>
          </a:prstGeom>
          <a:solidFill>
            <a:srgbClr val="FFFF99"/>
          </a:solidFill>
          <a:ln w="349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en-US" sz="2800" b="1">
                <a:solidFill>
                  <a:schemeClr val="tx1"/>
                </a:solidFill>
                <a:latin typeface="Times New Roman" pitchFamily="18" charset="0"/>
                <a:ea typeface="宋体" pitchFamily="2" charset="-122"/>
              </a:rPr>
              <a:t>本章练习</a:t>
            </a:r>
            <a:endParaRPr lang="zh-CN" altLang="en-US">
              <a:solidFill>
                <a:schemeClr val="tx1"/>
              </a:solidFill>
              <a:latin typeface="Times New Roman" pitchFamily="18" charset="0"/>
              <a:ea typeface="宋体" pitchFamily="2" charset="-122"/>
            </a:endParaRPr>
          </a:p>
        </p:txBody>
      </p:sp>
      <p:sp>
        <p:nvSpPr>
          <p:cNvPr id="133125" name="Rectangle 13"/>
          <p:cNvSpPr>
            <a:spLocks noChangeArrowheads="1"/>
          </p:cNvSpPr>
          <p:nvPr/>
        </p:nvSpPr>
        <p:spPr bwMode="auto">
          <a:xfrm flipV="1">
            <a:off x="5943600" y="381000"/>
            <a:ext cx="2971800" cy="762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solidFill>
                <a:schemeClr val="tx1"/>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5">
            <a:hlinkClick r:id="rId3" action="ppaction://hlinksldjump"/>
            <a:hlinkHover r:id="" action="ppaction://noaction">
              <a:snd r:embed="rId4" name="Drip01.WAV"/>
            </a:hlinkHover>
          </p:cNvPr>
          <p:cNvSpPr txBox="1">
            <a:spLocks noChangeArrowheads="1"/>
          </p:cNvSpPr>
          <p:nvPr/>
        </p:nvSpPr>
        <p:spPr bwMode="auto">
          <a:xfrm>
            <a:off x="838200" y="533400"/>
            <a:ext cx="43434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基本类型和修饰符的组合</a:t>
            </a:r>
            <a:endParaRPr lang="zh-CN" altLang="en-US">
              <a:solidFill>
                <a:schemeClr val="bg2"/>
              </a:solidFill>
              <a:latin typeface="隶书" pitchFamily="49" charset="-122"/>
              <a:ea typeface="隶书" pitchFamily="49" charset="-122"/>
            </a:endParaRPr>
          </a:p>
        </p:txBody>
      </p:sp>
      <p:graphicFrame>
        <p:nvGraphicFramePr>
          <p:cNvPr id="81175" name="Group 279"/>
          <p:cNvGraphicFramePr>
            <a:graphicFrameLocks noGrp="1"/>
          </p:cNvGraphicFramePr>
          <p:nvPr/>
        </p:nvGraphicFramePr>
        <p:xfrm>
          <a:off x="1524000" y="1219200"/>
          <a:ext cx="6781800" cy="5149855"/>
        </p:xfrm>
        <a:graphic>
          <a:graphicData uri="http://schemas.openxmlformats.org/drawingml/2006/table">
            <a:tbl>
              <a:tblPr/>
              <a:tblGrid>
                <a:gridCol w="1828800"/>
                <a:gridCol w="1981200"/>
                <a:gridCol w="2971800"/>
              </a:tblGrid>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1600" b="0" i="0" u="none" strike="noStrike" cap="none" normalizeH="0" baseline="0" dirty="0" smtClean="0">
                          <a:ln>
                            <a:noFill/>
                          </a:ln>
                          <a:solidFill>
                            <a:schemeClr val="tx1"/>
                          </a:solidFill>
                          <a:effectLst/>
                          <a:latin typeface="Tahoma" pitchFamily="34" charset="0"/>
                          <a:ea typeface="宋体" pitchFamily="2" charset="-122"/>
                        </a:rPr>
                        <a:t>类型</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二进制长度</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值域</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7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char</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-128~127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unsigned char</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0~255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7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signed char</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-128~127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dirty="0" smtClean="0">
                          <a:ln>
                            <a:noFill/>
                          </a:ln>
                          <a:solidFill>
                            <a:schemeClr val="tx1"/>
                          </a:solidFill>
                          <a:effectLst/>
                          <a:latin typeface="Tahoma" pitchFamily="34" charset="0"/>
                          <a:ea typeface="宋体" pitchFamily="2" charset="-122"/>
                        </a:rPr>
                        <a:t>16(VC++ 32)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-32768~32767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7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unsigned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1" lang="en-US" altLang="zh-CN" sz="1600" b="0" i="0" u="none" strike="noStrike" cap="none" normalizeH="0" baseline="0" dirty="0" smtClean="0">
                          <a:ln>
                            <a:noFill/>
                          </a:ln>
                          <a:solidFill>
                            <a:schemeClr val="tx1"/>
                          </a:solidFill>
                          <a:effectLst/>
                          <a:latin typeface="Tahoma" pitchFamily="34" charset="0"/>
                          <a:ea typeface="宋体" pitchFamily="2" charset="-122"/>
                        </a:rPr>
                        <a:t>16(VC++ 32)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0~65535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signed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1" lang="en-US" altLang="zh-CN" sz="1600" b="0" i="0" u="none" strike="noStrike" cap="none" normalizeH="0" baseline="0" dirty="0" smtClean="0">
                          <a:ln>
                            <a:noFill/>
                          </a:ln>
                          <a:solidFill>
                            <a:schemeClr val="tx1"/>
                          </a:solidFill>
                          <a:effectLst/>
                          <a:latin typeface="Tahoma" pitchFamily="34" charset="0"/>
                          <a:ea typeface="宋体" pitchFamily="2" charset="-122"/>
                        </a:rPr>
                        <a:t>16(VC++ 32)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-32768~32767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short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-32768~32767</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unsigned short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0~65535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signed short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-32768~32767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long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-2147483648~2147483647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unsigned long int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0~4294967295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float</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3.4e-38~3.4e+38(</a:t>
                      </a:r>
                      <a:r>
                        <a:rPr kumimoji="1" lang="zh-CN" altLang="en-US" sz="1600" b="0" i="0" u="none" strike="noStrike" cap="none" normalizeH="0" baseline="0" smtClean="0">
                          <a:ln>
                            <a:noFill/>
                          </a:ln>
                          <a:solidFill>
                            <a:schemeClr val="tx1"/>
                          </a:solidFill>
                          <a:effectLst/>
                          <a:latin typeface="Tahoma" pitchFamily="34" charset="0"/>
                          <a:ea typeface="宋体" pitchFamily="2" charset="-122"/>
                        </a:rPr>
                        <a:t>绝对值</a:t>
                      </a:r>
                      <a:r>
                        <a:rPr kumimoji="1" lang="en-US" altLang="zh-CN" sz="1600" b="0" i="0" u="none" strike="noStrike" cap="none" normalizeH="0" baseline="0" smtClean="0">
                          <a:ln>
                            <a:noFill/>
                          </a:ln>
                          <a:solidFill>
                            <a:schemeClr val="tx1"/>
                          </a:solidFill>
                          <a:effectLst/>
                          <a:latin typeface="Tahoma" pitchFamily="34" charset="0"/>
                          <a:ea typeface="宋体" pitchFamily="2" charset="-122"/>
                        </a:rPr>
                        <a:t>)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double</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1.7e-308~1.7e+308(</a:t>
                      </a:r>
                      <a:r>
                        <a:rPr kumimoji="1" lang="zh-CN" altLang="en-US" sz="1600" b="0" i="0" u="none" strike="noStrike" cap="none" normalizeH="0" baseline="0" smtClean="0">
                          <a:ln>
                            <a:noFill/>
                          </a:ln>
                          <a:solidFill>
                            <a:schemeClr val="tx1"/>
                          </a:solidFill>
                          <a:effectLst/>
                          <a:latin typeface="Tahoma" pitchFamily="34" charset="0"/>
                          <a:ea typeface="宋体" pitchFamily="2" charset="-122"/>
                        </a:rPr>
                        <a:t>绝对值</a:t>
                      </a:r>
                      <a:r>
                        <a:rPr kumimoji="1"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long double</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128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1600" b="0" i="0" u="none" strike="noStrike" cap="none" normalizeH="0" baseline="0" smtClean="0">
                          <a:ln>
                            <a:noFill/>
                          </a:ln>
                          <a:solidFill>
                            <a:schemeClr val="tx1"/>
                          </a:solidFill>
                          <a:effectLst/>
                          <a:latin typeface="Tahoma" pitchFamily="34" charset="0"/>
                          <a:ea typeface="宋体" pitchFamily="2" charset="-122"/>
                        </a:rPr>
                        <a:t>1.0e-4932~1.0e+4931(</a:t>
                      </a:r>
                      <a:r>
                        <a:rPr kumimoji="1" lang="zh-CN" altLang="en-US" sz="1600" b="0" i="0" u="none" strike="noStrike" cap="none" normalizeH="0" baseline="0" smtClean="0">
                          <a:ln>
                            <a:noFill/>
                          </a:ln>
                          <a:solidFill>
                            <a:schemeClr val="tx1"/>
                          </a:solidFill>
                          <a:effectLst/>
                          <a:latin typeface="Tahoma" pitchFamily="34" charset="0"/>
                          <a:ea typeface="宋体" pitchFamily="2" charset="-122"/>
                        </a:rPr>
                        <a:t>绝对值</a:t>
                      </a:r>
                      <a:r>
                        <a:rPr kumimoji="1"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97" name="Rectangle 280"/>
          <p:cNvSpPr>
            <a:spLocks noGrp="1" noChangeArrowheads="1"/>
          </p:cNvSpPr>
          <p:nvPr>
            <p:ph type="title" idx="4294967295"/>
          </p:nvPr>
        </p:nvSpPr>
        <p:spPr>
          <a:xfrm>
            <a:off x="0" y="304800"/>
            <a:ext cx="7772400" cy="1143000"/>
          </a:xfrm>
        </p:spPr>
        <p:txBody>
          <a:bodyPr/>
          <a:lstStyle/>
          <a:p>
            <a:pPr eaLnBrk="1" hangingPunct="1"/>
            <a:r>
              <a:rPr lang="en-US" altLang="zh-CN" smtClean="0"/>
              <a:t>              </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5">
            <a:hlinkClick r:id="rId2" action="ppaction://hlinksldjump"/>
            <a:hlinkHover r:id="" action="ppaction://noaction">
              <a:snd r:embed="rId3" name="Drip01.WAV"/>
            </a:hlinkHover>
          </p:cNvPr>
          <p:cNvSpPr txBox="1">
            <a:spLocks noChangeArrowheads="1"/>
          </p:cNvSpPr>
          <p:nvPr/>
        </p:nvSpPr>
        <p:spPr bwMode="auto">
          <a:xfrm>
            <a:off x="838200" y="762000"/>
            <a:ext cx="21336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访问修饰符</a:t>
            </a:r>
            <a:endParaRPr lang="zh-CN" altLang="en-US">
              <a:solidFill>
                <a:schemeClr val="bg2"/>
              </a:solidFill>
              <a:latin typeface="隶书" pitchFamily="49" charset="-122"/>
              <a:ea typeface="隶书" pitchFamily="49" charset="-122"/>
            </a:endParaRPr>
          </a:p>
        </p:txBody>
      </p:sp>
      <p:sp>
        <p:nvSpPr>
          <p:cNvPr id="23555" name="Text Box 16"/>
          <p:cNvSpPr txBox="1">
            <a:spLocks noChangeArrowheads="1"/>
          </p:cNvSpPr>
          <p:nvPr/>
        </p:nvSpPr>
        <p:spPr bwMode="auto">
          <a:xfrm>
            <a:off x="609600" y="2590800"/>
            <a:ext cx="2971800" cy="82232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a:solidFill>
                  <a:schemeClr val="tx1"/>
                </a:solidFill>
                <a:latin typeface="Tahoma" pitchFamily="34" charset="0"/>
                <a:ea typeface="宋体" pitchFamily="2" charset="-122"/>
              </a:rPr>
              <a:t>用于控制系统访问和修改变量方式</a:t>
            </a:r>
          </a:p>
        </p:txBody>
      </p:sp>
      <p:sp>
        <p:nvSpPr>
          <p:cNvPr id="23556" name="AutoShape 17"/>
          <p:cNvSpPr>
            <a:spLocks/>
          </p:cNvSpPr>
          <p:nvPr/>
        </p:nvSpPr>
        <p:spPr bwMode="auto">
          <a:xfrm>
            <a:off x="3657600" y="1981200"/>
            <a:ext cx="228600" cy="1752600"/>
          </a:xfrm>
          <a:prstGeom prst="leftBrace">
            <a:avLst>
              <a:gd name="adj1" fmla="val 63889"/>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 name="Text Box 18"/>
          <p:cNvSpPr txBox="1">
            <a:spLocks noChangeArrowheads="1"/>
          </p:cNvSpPr>
          <p:nvPr/>
        </p:nvSpPr>
        <p:spPr bwMode="auto">
          <a:xfrm>
            <a:off x="3657600" y="1752600"/>
            <a:ext cx="15240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const</a:t>
            </a:r>
          </a:p>
        </p:txBody>
      </p:sp>
      <p:sp>
        <p:nvSpPr>
          <p:cNvPr id="23558" name="Text Box 19"/>
          <p:cNvSpPr txBox="1">
            <a:spLocks noChangeArrowheads="1"/>
          </p:cNvSpPr>
          <p:nvPr/>
        </p:nvSpPr>
        <p:spPr bwMode="auto">
          <a:xfrm>
            <a:off x="3733800" y="3276600"/>
            <a:ext cx="1752600" cy="45720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chemeClr val="tx1"/>
                </a:solidFill>
                <a:latin typeface="Times New Roman" pitchFamily="18" charset="0"/>
                <a:ea typeface="宋体" pitchFamily="2" charset="-122"/>
              </a:rPr>
              <a:t>volatile</a:t>
            </a:r>
          </a:p>
        </p:txBody>
      </p:sp>
      <p:sp>
        <p:nvSpPr>
          <p:cNvPr id="23559" name="Text Box 22"/>
          <p:cNvSpPr txBox="1">
            <a:spLocks noChangeArrowheads="1"/>
          </p:cNvSpPr>
          <p:nvPr/>
        </p:nvSpPr>
        <p:spPr bwMode="auto">
          <a:xfrm>
            <a:off x="5334000" y="1828800"/>
            <a:ext cx="2667000"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表示常量</a:t>
            </a:r>
          </a:p>
        </p:txBody>
      </p:sp>
      <p:sp>
        <p:nvSpPr>
          <p:cNvPr id="23560" name="Text Box 23"/>
          <p:cNvSpPr txBox="1">
            <a:spLocks noChangeArrowheads="1"/>
          </p:cNvSpPr>
          <p:nvPr/>
        </p:nvSpPr>
        <p:spPr bwMode="auto">
          <a:xfrm>
            <a:off x="5486400" y="3352800"/>
            <a:ext cx="2133600" cy="396875"/>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a:solidFill>
                  <a:srgbClr val="CC3300"/>
                </a:solidFill>
                <a:latin typeface="Tahoma" pitchFamily="34" charset="0"/>
                <a:ea typeface="宋体" pitchFamily="2" charset="-122"/>
              </a:rPr>
              <a:t>表示易变量</a:t>
            </a:r>
          </a:p>
        </p:txBody>
      </p:sp>
      <p:sp>
        <p:nvSpPr>
          <p:cNvPr id="23561" name="AutoShape 27"/>
          <p:cNvSpPr>
            <a:spLocks noChangeArrowheads="1"/>
          </p:cNvSpPr>
          <p:nvPr/>
        </p:nvSpPr>
        <p:spPr bwMode="auto">
          <a:xfrm>
            <a:off x="914400" y="4343400"/>
            <a:ext cx="914400" cy="381000"/>
          </a:xfrm>
          <a:prstGeom prst="ribbon2">
            <a:avLst>
              <a:gd name="adj1" fmla="val 12500"/>
              <a:gd name="adj2" fmla="val 50000"/>
            </a:avLst>
          </a:prstGeom>
          <a:gradFill rotWithShape="0">
            <a:gsLst>
              <a:gs pos="0">
                <a:schemeClr val="hlink"/>
              </a:gs>
              <a:gs pos="100000">
                <a:srgbClr val="FF99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23562" name="Text Box 28"/>
          <p:cNvSpPr txBox="1">
            <a:spLocks noChangeArrowheads="1"/>
          </p:cNvSpPr>
          <p:nvPr/>
        </p:nvSpPr>
        <p:spPr bwMode="auto">
          <a:xfrm>
            <a:off x="1981200" y="4648200"/>
            <a:ext cx="6934200" cy="869950"/>
          </a:xfrm>
          <a:prstGeom prst="rect">
            <a:avLst/>
          </a:prstGeom>
          <a:noFill/>
          <a:ln>
            <a:noFill/>
          </a:ln>
          <a:effectLst/>
          <a:extLst>
            <a:ext uri="{909E8E84-426E-40DD-AFC4-6F175D3DCCD1}">
              <a14:hiddenFill xmlns:a14="http://schemas.microsoft.com/office/drawing/2010/main">
                <a:gradFill rotWithShape="0">
                  <a:gsLst>
                    <a:gs pos="0">
                      <a:schemeClr val="hlink"/>
                    </a:gs>
                    <a:gs pos="100000">
                      <a:srgbClr val="FF99CC"/>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const int num=10</a:t>
            </a:r>
            <a:r>
              <a:rPr lang="zh-CN" altLang="en-US">
                <a:solidFill>
                  <a:schemeClr val="tx1"/>
                </a:solidFill>
                <a:latin typeface="Tahoma" pitchFamily="34" charset="0"/>
                <a:ea typeface="宋体" pitchFamily="2" charset="-122"/>
              </a:rPr>
              <a:t>； </a:t>
            </a:r>
            <a:r>
              <a:rPr lang="en-US" altLang="zh-CN" sz="1800">
                <a:solidFill>
                  <a:schemeClr val="tx1"/>
                </a:solidFill>
                <a:latin typeface="Tahoma" pitchFamily="34" charset="0"/>
                <a:ea typeface="宋体" pitchFamily="2" charset="-122"/>
              </a:rPr>
              <a:t>/* </a:t>
            </a:r>
            <a:r>
              <a:rPr lang="zh-CN" altLang="en-US" sz="1800">
                <a:solidFill>
                  <a:schemeClr val="tx1"/>
                </a:solidFill>
                <a:latin typeface="Tahoma" pitchFamily="34" charset="0"/>
                <a:ea typeface="宋体" pitchFamily="2" charset="-122"/>
              </a:rPr>
              <a:t>定义一个不能被程序修改</a:t>
            </a:r>
          </a:p>
          <a:p>
            <a:pPr algn="l" eaLnBrk="1" hangingPunct="1">
              <a:spcBef>
                <a:spcPct val="50000"/>
              </a:spcBef>
            </a:pPr>
            <a:r>
              <a:rPr lang="zh-CN" altLang="en-US" sz="1800">
                <a:solidFill>
                  <a:schemeClr val="tx1"/>
                </a:solidFill>
                <a:latin typeface="Tahoma" pitchFamily="34" charset="0"/>
                <a:ea typeface="宋体" pitchFamily="2" charset="-122"/>
              </a:rPr>
              <a:t>                                       的整型常量</a:t>
            </a:r>
            <a:r>
              <a:rPr lang="en-US" altLang="zh-CN" sz="1800">
                <a:solidFill>
                  <a:schemeClr val="tx1"/>
                </a:solidFill>
                <a:latin typeface="Tahoma" pitchFamily="34" charset="0"/>
                <a:ea typeface="宋体" pitchFamily="2" charset="-122"/>
              </a:rPr>
              <a:t>num*/</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685800" y="1371600"/>
            <a:ext cx="8458200" cy="4953000"/>
          </a:xfrm>
          <a:prstGeom prst="flowChartMultidocumen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zh-CN" altLang="en-US"/>
          </a:p>
        </p:txBody>
      </p:sp>
      <p:sp>
        <p:nvSpPr>
          <p:cNvPr id="24579" name="Text Box 3"/>
          <p:cNvSpPr txBox="1">
            <a:spLocks noChangeArrowheads="1"/>
          </p:cNvSpPr>
          <p:nvPr/>
        </p:nvSpPr>
        <p:spPr bwMode="auto">
          <a:xfrm>
            <a:off x="685800" y="52578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a:solidFill>
                  <a:srgbClr val="0000FF"/>
                </a:solidFill>
                <a:latin typeface="楷体_GB2312" pitchFamily="49" charset="-122"/>
              </a:rPr>
              <a:t>枚举型  将几种可能的值一一列举出来</a:t>
            </a:r>
          </a:p>
        </p:txBody>
      </p:sp>
      <p:sp>
        <p:nvSpPr>
          <p:cNvPr id="83993" name="Text Box 25">
            <a:hlinkClick r:id="rId2" action="ppaction://hlinksldjump"/>
            <a:hlinkHover r:id="" action="ppaction://noaction">
              <a:snd r:embed="rId3" name="Thud3.WAV"/>
            </a:hlinkHover>
          </p:cNvPr>
          <p:cNvSpPr txBox="1">
            <a:spLocks noChangeArrowheads="1"/>
          </p:cNvSpPr>
          <p:nvPr/>
        </p:nvSpPr>
        <p:spPr bwMode="auto">
          <a:xfrm>
            <a:off x="1143000" y="457200"/>
            <a:ext cx="38100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构造数据类型</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24581" name="Text Box 26"/>
          <p:cNvSpPr txBox="1">
            <a:spLocks noChangeArrowheads="1"/>
          </p:cNvSpPr>
          <p:nvPr/>
        </p:nvSpPr>
        <p:spPr bwMode="auto">
          <a:xfrm>
            <a:off x="685800" y="2209800"/>
            <a:ext cx="7848600" cy="1004888"/>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a:solidFill>
                  <a:srgbClr val="0000FF"/>
                </a:solidFill>
                <a:latin typeface="楷体_GB2312" pitchFamily="49" charset="-122"/>
              </a:rPr>
              <a:t>数组    一组</a:t>
            </a:r>
            <a:r>
              <a:rPr lang="zh-CN" altLang="en-US" b="1">
                <a:solidFill>
                  <a:srgbClr val="A50021"/>
                </a:solidFill>
                <a:latin typeface="楷体_GB2312" pitchFamily="49" charset="-122"/>
              </a:rPr>
              <a:t>连续有序</a:t>
            </a:r>
            <a:r>
              <a:rPr lang="zh-CN" altLang="en-US" b="1">
                <a:solidFill>
                  <a:srgbClr val="0000FF"/>
                </a:solidFill>
                <a:latin typeface="楷体_GB2312" pitchFamily="49" charset="-122"/>
              </a:rPr>
              <a:t>存放在一起的具有</a:t>
            </a:r>
            <a:r>
              <a:rPr lang="zh-CN" altLang="en-US" b="1">
                <a:solidFill>
                  <a:srgbClr val="A50021"/>
                </a:solidFill>
                <a:latin typeface="楷体_GB2312" pitchFamily="49" charset="-122"/>
              </a:rPr>
              <a:t>相同类型</a:t>
            </a:r>
          </a:p>
          <a:p>
            <a:pPr algn="l" eaLnBrk="1" hangingPunct="1">
              <a:spcBef>
                <a:spcPct val="50000"/>
              </a:spcBef>
              <a:buFont typeface="Monotype Sorts" pitchFamily="2" charset="2"/>
              <a:buNone/>
            </a:pPr>
            <a:r>
              <a:rPr lang="zh-CN" altLang="en-US" b="1">
                <a:solidFill>
                  <a:srgbClr val="0000FF"/>
                </a:solidFill>
                <a:latin typeface="楷体_GB2312" pitchFamily="49" charset="-122"/>
              </a:rPr>
              <a:t>          的数据</a:t>
            </a:r>
            <a:endParaRPr lang="zh-CN" altLang="en-US">
              <a:solidFill>
                <a:schemeClr val="tx1"/>
              </a:solidFill>
              <a:latin typeface="Tahoma" pitchFamily="34" charset="0"/>
              <a:ea typeface="宋体" pitchFamily="2" charset="-122"/>
            </a:endParaRPr>
          </a:p>
        </p:txBody>
      </p:sp>
      <p:sp>
        <p:nvSpPr>
          <p:cNvPr id="24582" name="Text Box 29"/>
          <p:cNvSpPr txBox="1">
            <a:spLocks noChangeArrowheads="1"/>
          </p:cNvSpPr>
          <p:nvPr/>
        </p:nvSpPr>
        <p:spPr bwMode="auto">
          <a:xfrm>
            <a:off x="685800" y="3124200"/>
            <a:ext cx="7162800" cy="1004888"/>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a:solidFill>
                  <a:srgbClr val="0000FF"/>
                </a:solidFill>
                <a:latin typeface="楷体_GB2312" pitchFamily="49" charset="-122"/>
              </a:rPr>
              <a:t>结构体  将</a:t>
            </a:r>
            <a:r>
              <a:rPr lang="zh-CN" altLang="en-US" b="1">
                <a:solidFill>
                  <a:srgbClr val="A50021"/>
                </a:solidFill>
                <a:latin typeface="楷体_GB2312" pitchFamily="49" charset="-122"/>
              </a:rPr>
              <a:t>不同类型</a:t>
            </a:r>
            <a:r>
              <a:rPr lang="zh-CN" altLang="en-US" b="1">
                <a:solidFill>
                  <a:srgbClr val="0000FF"/>
                </a:solidFill>
                <a:latin typeface="楷体_GB2312" pitchFamily="49" charset="-122"/>
              </a:rPr>
              <a:t>的数据按</a:t>
            </a:r>
            <a:r>
              <a:rPr lang="zh-CN" altLang="en-US" b="1">
                <a:solidFill>
                  <a:srgbClr val="A50021"/>
                </a:solidFill>
                <a:latin typeface="楷体_GB2312" pitchFamily="49" charset="-122"/>
              </a:rPr>
              <a:t>一定顺序</a:t>
            </a:r>
            <a:r>
              <a:rPr lang="zh-CN" altLang="en-US" b="1">
                <a:solidFill>
                  <a:srgbClr val="0000FF"/>
                </a:solidFill>
                <a:latin typeface="楷体_GB2312" pitchFamily="49" charset="-122"/>
              </a:rPr>
              <a:t>存放在一</a:t>
            </a:r>
          </a:p>
          <a:p>
            <a:pPr algn="l" eaLnBrk="1" hangingPunct="1">
              <a:spcBef>
                <a:spcPct val="50000"/>
              </a:spcBef>
              <a:buFont typeface="Monotype Sorts" pitchFamily="2" charset="2"/>
              <a:buNone/>
            </a:pPr>
            <a:r>
              <a:rPr lang="zh-CN" altLang="en-US" b="1">
                <a:solidFill>
                  <a:srgbClr val="0000FF"/>
                </a:solidFill>
                <a:latin typeface="楷体_GB2312" pitchFamily="49" charset="-122"/>
              </a:rPr>
              <a:t>          起的数据结构</a:t>
            </a:r>
            <a:endParaRPr lang="zh-CN" altLang="en-US">
              <a:solidFill>
                <a:schemeClr val="tx1"/>
              </a:solidFill>
              <a:latin typeface="Tahoma" pitchFamily="34" charset="0"/>
              <a:ea typeface="宋体" pitchFamily="2" charset="-122"/>
            </a:endParaRPr>
          </a:p>
        </p:txBody>
      </p:sp>
      <p:sp>
        <p:nvSpPr>
          <p:cNvPr id="24583" name="Text Box 30"/>
          <p:cNvSpPr txBox="1">
            <a:spLocks noChangeArrowheads="1"/>
          </p:cNvSpPr>
          <p:nvPr/>
        </p:nvSpPr>
        <p:spPr bwMode="auto">
          <a:xfrm>
            <a:off x="685800" y="4114800"/>
            <a:ext cx="7467600" cy="1004888"/>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b="1">
                <a:solidFill>
                  <a:srgbClr val="0000FF"/>
                </a:solidFill>
                <a:latin typeface="楷体_GB2312" pitchFamily="49" charset="-122"/>
              </a:rPr>
              <a:t>共用体  将</a:t>
            </a:r>
            <a:r>
              <a:rPr lang="zh-CN" altLang="en-US" b="1">
                <a:solidFill>
                  <a:srgbClr val="A50021"/>
                </a:solidFill>
                <a:latin typeface="楷体_GB2312" pitchFamily="49" charset="-122"/>
              </a:rPr>
              <a:t>不同类型</a:t>
            </a:r>
            <a:r>
              <a:rPr lang="zh-CN" altLang="en-US" b="1">
                <a:solidFill>
                  <a:srgbClr val="0000FF"/>
                </a:solidFill>
                <a:latin typeface="楷体_GB2312" pitchFamily="49" charset="-122"/>
              </a:rPr>
              <a:t>的数据都存放在同一起始地址</a:t>
            </a:r>
          </a:p>
          <a:p>
            <a:pPr algn="l" eaLnBrk="1" hangingPunct="1">
              <a:spcBef>
                <a:spcPct val="50000"/>
              </a:spcBef>
              <a:buFont typeface="Monotype Sorts" pitchFamily="2" charset="2"/>
              <a:buNone/>
            </a:pPr>
            <a:r>
              <a:rPr lang="zh-CN" altLang="en-US" b="1">
                <a:solidFill>
                  <a:srgbClr val="0000FF"/>
                </a:solidFill>
                <a:latin typeface="楷体_GB2312" pitchFamily="49" charset="-122"/>
              </a:rPr>
              <a:t>         的内存单元中，共用一段内存来节省内存</a:t>
            </a:r>
            <a:endParaRPr lang="zh-CN" altLang="en-US">
              <a:solidFill>
                <a:srgbClr val="0000FF"/>
              </a:solidFill>
              <a:latin typeface="楷体_GB2312" pitchFamily="49" charset="-122"/>
            </a:endParaRPr>
          </a:p>
        </p:txBody>
      </p:sp>
      <p:grpSp>
        <p:nvGrpSpPr>
          <p:cNvPr id="24584" name="Group 39"/>
          <p:cNvGrpSpPr>
            <a:grpSpLocks/>
          </p:cNvGrpSpPr>
          <p:nvPr/>
        </p:nvGrpSpPr>
        <p:grpSpPr bwMode="auto">
          <a:xfrm>
            <a:off x="7267575" y="5638800"/>
            <a:ext cx="1801813" cy="720725"/>
            <a:chOff x="4578" y="3552"/>
            <a:chExt cx="1135" cy="454"/>
          </a:xfrm>
        </p:grpSpPr>
        <p:grpSp>
          <p:nvGrpSpPr>
            <p:cNvPr id="24585" name="Group 32"/>
            <p:cNvGrpSpPr>
              <a:grpSpLocks/>
            </p:cNvGrpSpPr>
            <p:nvPr/>
          </p:nvGrpSpPr>
          <p:grpSpPr bwMode="auto">
            <a:xfrm>
              <a:off x="4896" y="3552"/>
              <a:ext cx="635" cy="318"/>
              <a:chOff x="3606" y="3475"/>
              <a:chExt cx="635" cy="318"/>
            </a:xfrm>
          </p:grpSpPr>
          <p:sp>
            <p:nvSpPr>
              <p:cNvPr id="24589" name="AutoShape 33"/>
              <p:cNvSpPr>
                <a:spLocks noChangeArrowheads="1"/>
              </p:cNvSpPr>
              <p:nvPr/>
            </p:nvSpPr>
            <p:spPr bwMode="auto">
              <a:xfrm>
                <a:off x="3606"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0" name="AutoShape 34"/>
              <p:cNvSpPr>
                <a:spLocks noChangeArrowheads="1"/>
              </p:cNvSpPr>
              <p:nvPr/>
            </p:nvSpPr>
            <p:spPr bwMode="auto">
              <a:xfrm>
                <a:off x="3787"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1" name="AutoShape 35"/>
              <p:cNvSpPr>
                <a:spLocks noChangeArrowheads="1"/>
              </p:cNvSpPr>
              <p:nvPr/>
            </p:nvSpPr>
            <p:spPr bwMode="auto">
              <a:xfrm>
                <a:off x="3969"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4586" name="Line 36"/>
            <p:cNvSpPr>
              <a:spLocks noChangeShapeType="1"/>
            </p:cNvSpPr>
            <p:nvPr/>
          </p:nvSpPr>
          <p:spPr bwMode="auto">
            <a:xfrm>
              <a:off x="4578" y="3915"/>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587" name="Line 37"/>
            <p:cNvSpPr>
              <a:spLocks noChangeShapeType="1"/>
            </p:cNvSpPr>
            <p:nvPr/>
          </p:nvSpPr>
          <p:spPr bwMode="auto">
            <a:xfrm>
              <a:off x="4669" y="3960"/>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588" name="Line 38"/>
            <p:cNvSpPr>
              <a:spLocks noChangeShapeType="1"/>
            </p:cNvSpPr>
            <p:nvPr/>
          </p:nvSpPr>
          <p:spPr bwMode="auto">
            <a:xfrm>
              <a:off x="4760" y="4006"/>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1" name="Text Box 17">
            <a:hlinkClick r:id="rId2" action="ppaction://hlinksldjump"/>
            <a:hlinkHover r:id="" action="ppaction://noaction">
              <a:snd r:embed="rId3" name="Thud3.WAV"/>
            </a:hlinkHover>
          </p:cNvPr>
          <p:cNvSpPr txBox="1">
            <a:spLocks noChangeArrowheads="1"/>
          </p:cNvSpPr>
          <p:nvPr/>
        </p:nvSpPr>
        <p:spPr bwMode="auto">
          <a:xfrm>
            <a:off x="1219200" y="609600"/>
            <a:ext cx="25908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指针类型</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25603" name="Text Box 18"/>
          <p:cNvSpPr txBox="1">
            <a:spLocks noChangeArrowheads="1"/>
          </p:cNvSpPr>
          <p:nvPr/>
        </p:nvSpPr>
        <p:spPr bwMode="auto">
          <a:xfrm>
            <a:off x="838200" y="2667000"/>
            <a:ext cx="7848600" cy="10668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Char char="*"/>
            </a:pPr>
            <a:r>
              <a:rPr lang="zh-CN" altLang="en-US" sz="2800" b="1">
                <a:solidFill>
                  <a:srgbClr val="0000FF"/>
                </a:solidFill>
                <a:latin typeface="楷体_GB2312" pitchFamily="49" charset="-122"/>
              </a:rPr>
              <a:t>指针是</a:t>
            </a:r>
            <a:r>
              <a:rPr lang="en-US" altLang="zh-CN" sz="2800" b="1">
                <a:solidFill>
                  <a:srgbClr val="0000FF"/>
                </a:solidFill>
                <a:latin typeface="楷体_GB2312" pitchFamily="49" charset="-122"/>
              </a:rPr>
              <a:t>c</a:t>
            </a:r>
            <a:r>
              <a:rPr lang="zh-CN" altLang="en-US" sz="2800" b="1">
                <a:solidFill>
                  <a:srgbClr val="0000FF"/>
                </a:solidFill>
                <a:latin typeface="楷体_GB2312" pitchFamily="49" charset="-122"/>
              </a:rPr>
              <a:t>语言的特色所在，既是重点又是难点</a:t>
            </a:r>
          </a:p>
          <a:p>
            <a:pPr algn="l" eaLnBrk="1" hangingPunct="1">
              <a:spcBef>
                <a:spcPct val="50000"/>
              </a:spcBef>
              <a:buFont typeface="Monotype Sorts" pitchFamily="2" charset="2"/>
              <a:buNone/>
            </a:pPr>
            <a:r>
              <a:rPr lang="zh-CN" altLang="en-US">
                <a:solidFill>
                  <a:schemeClr val="tx1"/>
                </a:solidFill>
                <a:latin typeface="Tahoma" pitchFamily="34" charset="0"/>
                <a:ea typeface="宋体" pitchFamily="2" charset="-122"/>
              </a:rPr>
              <a:t>     我们将在第八章详细讨论</a:t>
            </a:r>
          </a:p>
        </p:txBody>
      </p:sp>
      <p:grpSp>
        <p:nvGrpSpPr>
          <p:cNvPr id="25604" name="Group 29"/>
          <p:cNvGrpSpPr>
            <a:grpSpLocks/>
          </p:cNvGrpSpPr>
          <p:nvPr/>
        </p:nvGrpSpPr>
        <p:grpSpPr bwMode="auto">
          <a:xfrm>
            <a:off x="4800600" y="4419600"/>
            <a:ext cx="3271838" cy="679450"/>
            <a:chOff x="3600" y="2875"/>
            <a:chExt cx="2061" cy="428"/>
          </a:xfrm>
        </p:grpSpPr>
        <p:sp>
          <p:nvSpPr>
            <p:cNvPr id="25605" name="Line 30"/>
            <p:cNvSpPr>
              <a:spLocks noChangeShapeType="1"/>
            </p:cNvSpPr>
            <p:nvPr/>
          </p:nvSpPr>
          <p:spPr bwMode="auto">
            <a:xfrm>
              <a:off x="3600" y="3102"/>
              <a:ext cx="1698" cy="1"/>
            </a:xfrm>
            <a:prstGeom prst="line">
              <a:avLst/>
            </a:prstGeom>
            <a:noFill/>
            <a:ln w="31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5606" name="Oval 31"/>
            <p:cNvSpPr>
              <a:spLocks noChangeArrowheads="1"/>
            </p:cNvSpPr>
            <p:nvPr/>
          </p:nvSpPr>
          <p:spPr bwMode="auto">
            <a:xfrm>
              <a:off x="4235" y="2875"/>
              <a:ext cx="95" cy="428"/>
            </a:xfrm>
            <a:prstGeom prst="ellipse">
              <a:avLst/>
            </a:prstGeom>
            <a:noFill/>
            <a:ln w="3175" algn="ctr">
              <a:solidFill>
                <a:srgbClr val="FFCC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7" name="Oval 32"/>
            <p:cNvSpPr>
              <a:spLocks noChangeArrowheads="1"/>
            </p:cNvSpPr>
            <p:nvPr/>
          </p:nvSpPr>
          <p:spPr bwMode="auto">
            <a:xfrm>
              <a:off x="4462" y="2875"/>
              <a:ext cx="95" cy="428"/>
            </a:xfrm>
            <a:prstGeom prst="ellipse">
              <a:avLst/>
            </a:prstGeom>
            <a:noFill/>
            <a:ln w="3175" algn="ctr">
              <a:solidFill>
                <a:srgbClr val="FF0000"/>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8" name="Oval 33"/>
            <p:cNvSpPr>
              <a:spLocks noChangeArrowheads="1"/>
            </p:cNvSpPr>
            <p:nvPr/>
          </p:nvSpPr>
          <p:spPr bwMode="auto">
            <a:xfrm>
              <a:off x="4688" y="2875"/>
              <a:ext cx="95" cy="428"/>
            </a:xfrm>
            <a:prstGeom prst="ellipse">
              <a:avLst/>
            </a:prstGeom>
            <a:noFill/>
            <a:ln w="3175" algn="ctr">
              <a:solidFill>
                <a:srgbClr val="99CC00"/>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9" name="Oval 34"/>
            <p:cNvSpPr>
              <a:spLocks noChangeArrowheads="1"/>
            </p:cNvSpPr>
            <p:nvPr/>
          </p:nvSpPr>
          <p:spPr bwMode="auto">
            <a:xfrm>
              <a:off x="4915" y="2875"/>
              <a:ext cx="95" cy="428"/>
            </a:xfrm>
            <a:prstGeom prst="ellipse">
              <a:avLst/>
            </a:prstGeom>
            <a:noFill/>
            <a:ln w="3175" algn="ctr">
              <a:solidFill>
                <a:srgbClr val="FF99CC"/>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0" name="Line 35"/>
            <p:cNvSpPr>
              <a:spLocks noChangeShapeType="1"/>
            </p:cNvSpPr>
            <p:nvPr/>
          </p:nvSpPr>
          <p:spPr bwMode="auto">
            <a:xfrm>
              <a:off x="3963" y="3011"/>
              <a:ext cx="1698" cy="1"/>
            </a:xfrm>
            <a:prstGeom prst="line">
              <a:avLst/>
            </a:prstGeom>
            <a:noFill/>
            <a:ln w="3175">
              <a:solidFill>
                <a:srgbClr val="B2B2B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11"/>
          <p:cNvSpPr>
            <a:spLocks noChangeArrowheads="1"/>
          </p:cNvSpPr>
          <p:nvPr/>
        </p:nvSpPr>
        <p:spPr bwMode="auto">
          <a:xfrm>
            <a:off x="609600" y="228600"/>
            <a:ext cx="3098800" cy="896938"/>
          </a:xfrm>
          <a:prstGeom prst="horizontalScroll">
            <a:avLst>
              <a:gd name="adj" fmla="val 12500"/>
            </a:avLst>
          </a:prstGeom>
          <a:gradFill rotWithShape="0">
            <a:gsLst>
              <a:gs pos="0">
                <a:schemeClr val="bg1"/>
              </a:gs>
              <a:gs pos="100000">
                <a:srgbClr val="009900"/>
              </a:gs>
            </a:gsLst>
            <a:path path="rect">
              <a:fillToRect l="50000" t="50000" r="50000" b="50000"/>
            </a:path>
          </a:gradFill>
          <a:ln w="9525">
            <a:solidFill>
              <a:srgbClr val="990000"/>
            </a:solidFill>
            <a:round/>
            <a:headEnd/>
            <a:tailEnd/>
          </a:ln>
          <a:effectLst>
            <a:outerShdw dist="107763" dir="2700000" algn="ctr" rotWithShape="0">
              <a:schemeClr val="bg2"/>
            </a:outerShdw>
          </a:effectLst>
        </p:spPr>
        <p:txBody>
          <a:bodyPr wrap="none" anchor="ctr"/>
          <a:lstStyle/>
          <a:p>
            <a:r>
              <a:rPr lang="en-US" altLang="zh-CN" sz="2800" b="1">
                <a:solidFill>
                  <a:schemeClr val="tx1"/>
                </a:solidFill>
                <a:latin typeface="隶书" pitchFamily="49" charset="-122"/>
                <a:ea typeface="隶书" pitchFamily="49" charset="-122"/>
              </a:rPr>
              <a:t>§2.3 </a:t>
            </a:r>
            <a:r>
              <a:rPr lang="zh-CN" altLang="en-US" sz="2800" b="1">
                <a:solidFill>
                  <a:srgbClr val="333300"/>
                </a:solidFill>
                <a:latin typeface="楷体_GB2312" pitchFamily="49" charset="-122"/>
              </a:rPr>
              <a:t>常量</a:t>
            </a:r>
          </a:p>
        </p:txBody>
      </p:sp>
      <p:sp>
        <p:nvSpPr>
          <p:cNvPr id="89125" name="Text Box 37">
            <a:hlinkClick r:id="rId2" action="ppaction://hlinksldjump"/>
            <a:hlinkHover r:id="" action="ppaction://noaction">
              <a:snd r:embed="rId3" name="Thud3.WAV"/>
            </a:hlinkHover>
          </p:cNvPr>
          <p:cNvSpPr txBox="1">
            <a:spLocks noChangeArrowheads="1"/>
          </p:cNvSpPr>
          <p:nvPr/>
        </p:nvSpPr>
        <p:spPr bwMode="auto">
          <a:xfrm>
            <a:off x="3048000" y="2133600"/>
            <a:ext cx="3200400" cy="519113"/>
          </a:xfrm>
          <a:prstGeom prst="rect">
            <a:avLst/>
          </a:prstGeom>
          <a:gradFill rotWithShape="1">
            <a:gsLst>
              <a:gs pos="0">
                <a:schemeClr val="tx2"/>
              </a:gs>
              <a:gs pos="50000">
                <a:schemeClr val="accent1"/>
              </a:gs>
              <a:gs pos="100000">
                <a:schemeClr val="tx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0" lang="zh-CN" altLang="en-GB" sz="2800" dirty="0">
                <a:solidFill>
                  <a:schemeClr val="bg1"/>
                </a:solidFill>
                <a:latin typeface="隶书" pitchFamily="49" charset="-122"/>
                <a:ea typeface="隶书" pitchFamily="49" charset="-122"/>
              </a:rPr>
              <a:t>数 值 常 量</a:t>
            </a:r>
            <a:r>
              <a:rPr kumimoji="0" lang="zh-CN" altLang="en-GB" dirty="0">
                <a:solidFill>
                  <a:schemeClr val="bg1"/>
                </a:solidFill>
                <a:latin typeface="隶书" pitchFamily="49" charset="-122"/>
                <a:ea typeface="隶书" pitchFamily="49" charset="-122"/>
              </a:rPr>
              <a:t>  </a:t>
            </a:r>
            <a:endParaRPr kumimoji="0" lang="zh-CN" altLang="en-US" dirty="0">
              <a:solidFill>
                <a:schemeClr val="bg1"/>
              </a:solidFill>
              <a:latin typeface="隶书" pitchFamily="49" charset="-122"/>
              <a:ea typeface="隶书" pitchFamily="49" charset="-122"/>
            </a:endParaRPr>
          </a:p>
        </p:txBody>
      </p:sp>
      <p:sp>
        <p:nvSpPr>
          <p:cNvPr id="89126" name="Text Box 38">
            <a:hlinkClick r:id="rId4" action="ppaction://hlinksldjump"/>
            <a:hlinkHover r:id="" action="ppaction://noaction">
              <a:snd r:embed="rId3" name="Thud3.WAV"/>
            </a:hlinkHover>
          </p:cNvPr>
          <p:cNvSpPr txBox="1">
            <a:spLocks noChangeArrowheads="1"/>
          </p:cNvSpPr>
          <p:nvPr/>
        </p:nvSpPr>
        <p:spPr bwMode="auto">
          <a:xfrm>
            <a:off x="3048000" y="3733800"/>
            <a:ext cx="3200400" cy="519113"/>
          </a:xfrm>
          <a:prstGeom prst="rect">
            <a:avLst/>
          </a:prstGeom>
          <a:gradFill rotWithShape="1">
            <a:gsLst>
              <a:gs pos="0">
                <a:schemeClr val="tx2"/>
              </a:gs>
              <a:gs pos="50000">
                <a:schemeClr val="accent1"/>
              </a:gs>
              <a:gs pos="100000">
                <a:schemeClr val="tx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800" dirty="0">
                <a:solidFill>
                  <a:schemeClr val="bg1"/>
                </a:solidFill>
                <a:latin typeface="隶书" pitchFamily="49" charset="-122"/>
                <a:ea typeface="隶书" pitchFamily="49" charset="-122"/>
              </a:rPr>
              <a:t>字符串常量</a:t>
            </a:r>
          </a:p>
        </p:txBody>
      </p:sp>
      <p:sp>
        <p:nvSpPr>
          <p:cNvPr id="89127" name="Text Box 39">
            <a:hlinkClick r:id="rId5" action="ppaction://hlinksldjump"/>
            <a:hlinkHover r:id="" action="ppaction://noaction">
              <a:snd r:embed="rId3" name="Thud3.WAV"/>
            </a:hlinkHover>
          </p:cNvPr>
          <p:cNvSpPr txBox="1">
            <a:spLocks noChangeArrowheads="1"/>
          </p:cNvSpPr>
          <p:nvPr/>
        </p:nvSpPr>
        <p:spPr bwMode="auto">
          <a:xfrm>
            <a:off x="3048000" y="2895600"/>
            <a:ext cx="3200400" cy="519113"/>
          </a:xfrm>
          <a:prstGeom prst="rect">
            <a:avLst/>
          </a:prstGeom>
          <a:gradFill rotWithShape="1">
            <a:gsLst>
              <a:gs pos="0">
                <a:schemeClr val="tx2"/>
              </a:gs>
              <a:gs pos="50000">
                <a:schemeClr val="accent1"/>
              </a:gs>
              <a:gs pos="100000">
                <a:schemeClr val="tx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ts val="1600"/>
              </a:spcBef>
              <a:spcAft>
                <a:spcPts val="1200"/>
              </a:spcAft>
              <a:buFont typeface="Wingdings" pitchFamily="2" charset="2"/>
              <a:buNone/>
              <a:defRPr/>
            </a:pPr>
            <a:r>
              <a:rPr lang="zh-CN" altLang="en-US" sz="2800" dirty="0">
                <a:solidFill>
                  <a:schemeClr val="bg1"/>
                </a:solidFill>
                <a:latin typeface="隶书" pitchFamily="49" charset="-122"/>
                <a:ea typeface="隶书" pitchFamily="49" charset="-122"/>
              </a:rPr>
              <a:t>字 符 常 量</a:t>
            </a:r>
          </a:p>
        </p:txBody>
      </p:sp>
      <p:sp>
        <p:nvSpPr>
          <p:cNvPr id="26630" name="Rectangle 40"/>
          <p:cNvSpPr>
            <a:spLocks noChangeArrowheads="1"/>
          </p:cNvSpPr>
          <p:nvPr/>
        </p:nvSpPr>
        <p:spPr bwMode="auto">
          <a:xfrm>
            <a:off x="2057400" y="5486400"/>
            <a:ext cx="5181600" cy="331788"/>
          </a:xfrm>
          <a:prstGeom prst="rect">
            <a:avLst/>
          </a:prstGeom>
          <a:gradFill rotWithShape="1">
            <a:gsLst>
              <a:gs pos="0">
                <a:srgbClr val="EAEAEA"/>
              </a:gs>
              <a:gs pos="17999">
                <a:srgbClr val="777777"/>
              </a:gs>
              <a:gs pos="31000">
                <a:srgbClr val="292929"/>
              </a:gs>
              <a:gs pos="33000">
                <a:srgbClr val="B2B2B2"/>
              </a:gs>
              <a:gs pos="37000">
                <a:srgbClr val="FFFFFF"/>
              </a:gs>
              <a:gs pos="78999">
                <a:srgbClr val="5F5F5F"/>
              </a:gs>
              <a:gs pos="87000">
                <a:srgbClr val="5F5F5F"/>
              </a:gs>
              <a:gs pos="100000">
                <a:srgbClr val="CBCBCB"/>
              </a:gs>
            </a:gsLst>
            <a:path path="shape">
              <a:fillToRect l="50000" t="50000" r="50000" b="50000"/>
            </a:path>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7961" dir="2700000" algn="ctr" rotWithShape="0">
                    <a:srgbClr val="7A7A7A"/>
                  </a:outerShdw>
                </a:effectLst>
              </a14:hiddenEffects>
            </a:ext>
          </a:extLst>
        </p:spPr>
        <p:txBody>
          <a:bodyPr wrap="none" anchor="ctr"/>
          <a:lstStyle/>
          <a:p>
            <a:endParaRPr lang="zh-CN" altLang="en-US"/>
          </a:p>
        </p:txBody>
      </p:sp>
      <p:sp>
        <p:nvSpPr>
          <p:cNvPr id="89129" name="AutoShape 41"/>
          <p:cNvSpPr>
            <a:spLocks noChangeArrowheads="1"/>
          </p:cNvSpPr>
          <p:nvPr/>
        </p:nvSpPr>
        <p:spPr bwMode="auto">
          <a:xfrm>
            <a:off x="2786063" y="1371600"/>
            <a:ext cx="260350" cy="4114800"/>
          </a:xfrm>
          <a:prstGeom prst="can">
            <a:avLst>
              <a:gd name="adj" fmla="val 63366"/>
            </a:avLst>
          </a:prstGeom>
          <a:gradFill rotWithShape="1">
            <a:gsLst>
              <a:gs pos="0">
                <a:schemeClr val="tx2"/>
              </a:gs>
              <a:gs pos="50000">
                <a:schemeClr val="bg1"/>
              </a:gs>
              <a:gs pos="100000">
                <a:schemeClr val="tx2"/>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32" name="Oval 42"/>
          <p:cNvSpPr>
            <a:spLocks noChangeArrowheads="1"/>
          </p:cNvSpPr>
          <p:nvPr/>
        </p:nvSpPr>
        <p:spPr bwMode="auto">
          <a:xfrm>
            <a:off x="2786063" y="1371600"/>
            <a:ext cx="261937" cy="185738"/>
          </a:xfrm>
          <a:prstGeom prst="ellipse">
            <a:avLst/>
          </a:pr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solidFill>
                <a:schemeClr val="bg2"/>
              </a:solidFill>
              <a:latin typeface="Arial" charset="0"/>
              <a:ea typeface="宋体" pitchFamily="2" charset="-122"/>
            </a:endParaRPr>
          </a:p>
        </p:txBody>
      </p:sp>
      <p:sp>
        <p:nvSpPr>
          <p:cNvPr id="89131" name="AutoShape 43"/>
          <p:cNvSpPr>
            <a:spLocks noChangeArrowheads="1"/>
          </p:cNvSpPr>
          <p:nvPr/>
        </p:nvSpPr>
        <p:spPr bwMode="auto">
          <a:xfrm>
            <a:off x="6248400" y="1371600"/>
            <a:ext cx="227013" cy="4114800"/>
          </a:xfrm>
          <a:prstGeom prst="can">
            <a:avLst>
              <a:gd name="adj" fmla="val 72671"/>
            </a:avLst>
          </a:prstGeom>
          <a:gradFill rotWithShape="1">
            <a:gsLst>
              <a:gs pos="0">
                <a:schemeClr val="tx2"/>
              </a:gs>
              <a:gs pos="50000">
                <a:schemeClr val="bg1"/>
              </a:gs>
              <a:gs pos="100000">
                <a:schemeClr val="tx2"/>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634" name="Oval 44"/>
          <p:cNvSpPr>
            <a:spLocks noChangeArrowheads="1"/>
          </p:cNvSpPr>
          <p:nvPr/>
        </p:nvSpPr>
        <p:spPr bwMode="auto">
          <a:xfrm>
            <a:off x="6248400" y="1371600"/>
            <a:ext cx="228600" cy="185738"/>
          </a:xfrm>
          <a:prstGeom prst="ellipse">
            <a:avLst/>
          </a:pr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solidFill>
                <a:schemeClr val="bg2"/>
              </a:solidFill>
              <a:latin typeface="Arial" charset="0"/>
              <a:ea typeface="宋体" pitchFamily="2" charset="-122"/>
            </a:endParaRPr>
          </a:p>
        </p:txBody>
      </p:sp>
      <p:sp>
        <p:nvSpPr>
          <p:cNvPr id="26635" name="Text Box 45"/>
          <p:cNvSpPr txBox="1">
            <a:spLocks noChangeArrowheads="1"/>
          </p:cNvSpPr>
          <p:nvPr/>
        </p:nvSpPr>
        <p:spPr bwMode="auto">
          <a:xfrm>
            <a:off x="2590800" y="259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20000"/>
              </a:spcBef>
              <a:buClr>
                <a:schemeClr val="tx2"/>
              </a:buClr>
              <a:buSzPct val="90000"/>
              <a:buFont typeface="Symbol" pitchFamily="18" charset="2"/>
              <a:buNone/>
            </a:pPr>
            <a:endParaRPr lang="zh-CN" altLang="zh-CN" u="sng">
              <a:solidFill>
                <a:schemeClr val="accent1"/>
              </a:solidFill>
              <a:latin typeface="隶书" pitchFamily="49" charset="-122"/>
              <a:ea typeface="隶书" pitchFamily="49" charset="-122"/>
            </a:endParaRPr>
          </a:p>
        </p:txBody>
      </p:sp>
      <p:sp>
        <p:nvSpPr>
          <p:cNvPr id="89134" name="Text Box 46">
            <a:hlinkClick r:id="rId6" action="ppaction://hlinksldjump"/>
            <a:hlinkHover r:id="" action="ppaction://noaction">
              <a:snd r:embed="rId3" name="Thud3.WAV"/>
            </a:hlinkHover>
          </p:cNvPr>
          <p:cNvSpPr txBox="1">
            <a:spLocks noChangeArrowheads="1"/>
          </p:cNvSpPr>
          <p:nvPr/>
        </p:nvSpPr>
        <p:spPr bwMode="auto">
          <a:xfrm>
            <a:off x="3048000" y="4572000"/>
            <a:ext cx="3200400" cy="519113"/>
          </a:xfrm>
          <a:prstGeom prst="rect">
            <a:avLst/>
          </a:prstGeom>
          <a:gradFill rotWithShape="1">
            <a:gsLst>
              <a:gs pos="0">
                <a:schemeClr val="tx2"/>
              </a:gs>
              <a:gs pos="50000">
                <a:schemeClr val="accent1"/>
              </a:gs>
              <a:gs pos="100000">
                <a:schemeClr val="tx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0" lang="zh-CN" altLang="en-GB" sz="2800" dirty="0">
                <a:solidFill>
                  <a:schemeClr val="bg1"/>
                </a:solidFill>
                <a:latin typeface="隶书" pitchFamily="49" charset="-122"/>
                <a:ea typeface="隶书" pitchFamily="49" charset="-122"/>
              </a:rPr>
              <a:t>符 号 常 量</a:t>
            </a:r>
            <a:r>
              <a:rPr kumimoji="0" lang="zh-CN" altLang="en-GB" dirty="0">
                <a:solidFill>
                  <a:schemeClr val="bg1"/>
                </a:solidFill>
                <a:latin typeface="隶书" pitchFamily="49" charset="-122"/>
                <a:ea typeface="隶书" pitchFamily="49" charset="-122"/>
              </a:rPr>
              <a:t>  </a:t>
            </a:r>
            <a:endParaRPr kumimoji="0" lang="zh-CN" altLang="en-US" dirty="0">
              <a:solidFill>
                <a:schemeClr val="bg1"/>
              </a:solidFill>
              <a:latin typeface="隶书" pitchFamily="49" charset="-122"/>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9" name="Text Box 17">
            <a:hlinkClick r:id="rId2" action="ppaction://hlinksldjump"/>
            <a:hlinkHover r:id="" action="ppaction://noaction">
              <a:snd r:embed="rId3" name="Thud3.WAV"/>
            </a:hlinkHover>
          </p:cNvPr>
          <p:cNvSpPr txBox="1">
            <a:spLocks noChangeArrowheads="1"/>
          </p:cNvSpPr>
          <p:nvPr/>
        </p:nvSpPr>
        <p:spPr bwMode="auto">
          <a:xfrm>
            <a:off x="1143000" y="457200"/>
            <a:ext cx="25908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数值常量</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grpSp>
        <p:nvGrpSpPr>
          <p:cNvPr id="27651" name="Group 21"/>
          <p:cNvGrpSpPr>
            <a:grpSpLocks/>
          </p:cNvGrpSpPr>
          <p:nvPr/>
        </p:nvGrpSpPr>
        <p:grpSpPr bwMode="auto">
          <a:xfrm>
            <a:off x="7267575" y="5638800"/>
            <a:ext cx="1801813" cy="720725"/>
            <a:chOff x="4578" y="3552"/>
            <a:chExt cx="1135" cy="454"/>
          </a:xfrm>
        </p:grpSpPr>
        <p:grpSp>
          <p:nvGrpSpPr>
            <p:cNvPr id="27656" name="Group 22"/>
            <p:cNvGrpSpPr>
              <a:grpSpLocks/>
            </p:cNvGrpSpPr>
            <p:nvPr/>
          </p:nvGrpSpPr>
          <p:grpSpPr bwMode="auto">
            <a:xfrm>
              <a:off x="4896" y="3552"/>
              <a:ext cx="635" cy="318"/>
              <a:chOff x="3606" y="3475"/>
              <a:chExt cx="635" cy="318"/>
            </a:xfrm>
          </p:grpSpPr>
          <p:sp>
            <p:nvSpPr>
              <p:cNvPr id="27660" name="AutoShape 23"/>
              <p:cNvSpPr>
                <a:spLocks noChangeArrowheads="1"/>
              </p:cNvSpPr>
              <p:nvPr/>
            </p:nvSpPr>
            <p:spPr bwMode="auto">
              <a:xfrm>
                <a:off x="3606"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61" name="AutoShape 24"/>
              <p:cNvSpPr>
                <a:spLocks noChangeArrowheads="1"/>
              </p:cNvSpPr>
              <p:nvPr/>
            </p:nvSpPr>
            <p:spPr bwMode="auto">
              <a:xfrm>
                <a:off x="3787"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62" name="AutoShape 25"/>
              <p:cNvSpPr>
                <a:spLocks noChangeArrowheads="1"/>
              </p:cNvSpPr>
              <p:nvPr/>
            </p:nvSpPr>
            <p:spPr bwMode="auto">
              <a:xfrm>
                <a:off x="3969"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7657" name="Line 26"/>
            <p:cNvSpPr>
              <a:spLocks noChangeShapeType="1"/>
            </p:cNvSpPr>
            <p:nvPr/>
          </p:nvSpPr>
          <p:spPr bwMode="auto">
            <a:xfrm>
              <a:off x="4578" y="3915"/>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7658" name="Line 27"/>
            <p:cNvSpPr>
              <a:spLocks noChangeShapeType="1"/>
            </p:cNvSpPr>
            <p:nvPr/>
          </p:nvSpPr>
          <p:spPr bwMode="auto">
            <a:xfrm>
              <a:off x="4669" y="3960"/>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7659" name="Line 28"/>
            <p:cNvSpPr>
              <a:spLocks noChangeShapeType="1"/>
            </p:cNvSpPr>
            <p:nvPr/>
          </p:nvSpPr>
          <p:spPr bwMode="auto">
            <a:xfrm>
              <a:off x="4760" y="4006"/>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7652" name="Text Box 30">
            <a:hlinkClick r:id="rId5" action="ppaction://hlinksldjump"/>
            <a:hlinkHover r:id="" action="ppaction://noaction">
              <a:snd r:embed="rId6" name="Drip01.WAV"/>
            </a:hlinkHover>
          </p:cNvPr>
          <p:cNvSpPr txBox="1">
            <a:spLocks noChangeArrowheads="1"/>
          </p:cNvSpPr>
          <p:nvPr/>
        </p:nvSpPr>
        <p:spPr bwMode="auto">
          <a:xfrm>
            <a:off x="2133600" y="1981200"/>
            <a:ext cx="18288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整型常量</a:t>
            </a:r>
            <a:endParaRPr lang="zh-CN" altLang="en-US">
              <a:solidFill>
                <a:schemeClr val="bg2"/>
              </a:solidFill>
              <a:latin typeface="隶书" pitchFamily="49" charset="-122"/>
              <a:ea typeface="隶书" pitchFamily="49" charset="-122"/>
            </a:endParaRPr>
          </a:p>
        </p:txBody>
      </p:sp>
      <p:sp>
        <p:nvSpPr>
          <p:cNvPr id="27653" name="Text Box 31"/>
          <p:cNvSpPr txBox="1">
            <a:spLocks noChangeArrowheads="1"/>
          </p:cNvSpPr>
          <p:nvPr/>
        </p:nvSpPr>
        <p:spPr bwMode="auto">
          <a:xfrm>
            <a:off x="990600" y="1600200"/>
            <a:ext cx="3352800" cy="519113"/>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chemeClr val="tx1"/>
                </a:solidFill>
                <a:latin typeface="Tahoma" pitchFamily="34" charset="0"/>
                <a:ea typeface="宋体" pitchFamily="2" charset="-122"/>
              </a:rPr>
              <a:t>分为</a:t>
            </a:r>
            <a:r>
              <a:rPr lang="en-US" altLang="zh-CN" sz="2800" b="1">
                <a:solidFill>
                  <a:schemeClr val="tx1"/>
                </a:solidFill>
                <a:latin typeface="Tahoma" pitchFamily="34" charset="0"/>
                <a:ea typeface="宋体" pitchFamily="2" charset="-122"/>
              </a:rPr>
              <a:t>:</a:t>
            </a:r>
          </a:p>
        </p:txBody>
      </p:sp>
      <p:sp>
        <p:nvSpPr>
          <p:cNvPr id="27654" name="Text Box 32">
            <a:hlinkClick r:id="rId5" action="ppaction://hlinksldjump"/>
            <a:hlinkHover r:id="" action="ppaction://noaction">
              <a:snd r:embed="rId6" name="Drip01.WAV"/>
            </a:hlinkHover>
          </p:cNvPr>
          <p:cNvSpPr txBox="1">
            <a:spLocks noChangeArrowheads="1"/>
          </p:cNvSpPr>
          <p:nvPr/>
        </p:nvSpPr>
        <p:spPr bwMode="auto">
          <a:xfrm>
            <a:off x="2133600" y="2970213"/>
            <a:ext cx="4238625" cy="522287"/>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实型（浮点型）常量</a:t>
            </a:r>
            <a:endParaRPr lang="zh-CN" altLang="en-US">
              <a:solidFill>
                <a:schemeClr val="bg2"/>
              </a:solidFill>
              <a:latin typeface="隶书" pitchFamily="49" charset="-122"/>
              <a:ea typeface="隶书" pitchFamily="49" charset="-122"/>
            </a:endParaRPr>
          </a:p>
        </p:txBody>
      </p:sp>
      <p:sp>
        <p:nvSpPr>
          <p:cNvPr id="27655" name="Text Box 33">
            <a:hlinkClick r:id="rId5" action="ppaction://hlinksldjump"/>
            <a:hlinkHover r:id="" action="ppaction://noaction">
              <a:snd r:embed="rId6" name="Drip01.WAV"/>
            </a:hlinkHover>
          </p:cNvPr>
          <p:cNvSpPr txBox="1">
            <a:spLocks noChangeArrowheads="1"/>
          </p:cNvSpPr>
          <p:nvPr/>
        </p:nvSpPr>
        <p:spPr bwMode="auto">
          <a:xfrm>
            <a:off x="2133600" y="3962400"/>
            <a:ext cx="21336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双精度常量</a:t>
            </a:r>
            <a:endParaRPr lang="zh-CN" altLang="en-US">
              <a:solidFill>
                <a:schemeClr val="bg2"/>
              </a:solidFill>
              <a:latin typeface="隶书" pitchFamily="49" charset="-122"/>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9">
            <a:hlinkClick r:id="rId3" action="ppaction://hlinksldjump"/>
            <a:hlinkHover r:id="" action="ppaction://noaction">
              <a:snd r:embed="rId4" name="Drip01.WAV"/>
            </a:hlinkHover>
          </p:cNvPr>
          <p:cNvSpPr txBox="1">
            <a:spLocks noChangeArrowheads="1"/>
          </p:cNvSpPr>
          <p:nvPr/>
        </p:nvSpPr>
        <p:spPr bwMode="auto">
          <a:xfrm>
            <a:off x="685800" y="457200"/>
            <a:ext cx="16764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整型常量</a:t>
            </a:r>
          </a:p>
        </p:txBody>
      </p:sp>
      <p:sp>
        <p:nvSpPr>
          <p:cNvPr id="28675" name="Text Box 30"/>
          <p:cNvSpPr txBox="1">
            <a:spLocks noChangeArrowheads="1"/>
          </p:cNvSpPr>
          <p:nvPr/>
        </p:nvSpPr>
        <p:spPr bwMode="auto">
          <a:xfrm>
            <a:off x="762000" y="1524000"/>
            <a:ext cx="55626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ahoma" pitchFamily="34" charset="0"/>
                <a:ea typeface="宋体" pitchFamily="2" charset="-122"/>
              </a:rPr>
              <a:t>C</a:t>
            </a:r>
            <a:r>
              <a:rPr lang="zh-CN" altLang="en-US">
                <a:solidFill>
                  <a:schemeClr val="tx1"/>
                </a:solidFill>
                <a:latin typeface="Tahoma" pitchFamily="34" charset="0"/>
                <a:ea typeface="宋体" pitchFamily="2" charset="-122"/>
              </a:rPr>
              <a:t>整型常量按进制分为</a:t>
            </a:r>
            <a:r>
              <a:rPr lang="en-US" altLang="zh-CN">
                <a:solidFill>
                  <a:schemeClr val="tx1"/>
                </a:solidFill>
                <a:latin typeface="Tahoma" pitchFamily="34" charset="0"/>
                <a:ea typeface="宋体" pitchFamily="2" charset="-122"/>
              </a:rPr>
              <a:t>:</a:t>
            </a:r>
          </a:p>
        </p:txBody>
      </p:sp>
      <p:sp>
        <p:nvSpPr>
          <p:cNvPr id="28676" name="AutoShape 31"/>
          <p:cNvSpPr>
            <a:spLocks noChangeArrowheads="1"/>
          </p:cNvSpPr>
          <p:nvPr/>
        </p:nvSpPr>
        <p:spPr bwMode="auto">
          <a:xfrm>
            <a:off x="4053610" y="882650"/>
            <a:ext cx="2036440" cy="2057400"/>
          </a:xfrm>
          <a:prstGeom prst="verticalScroll">
            <a:avLst>
              <a:gd name="adj" fmla="val 125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solidFill>
            </a:endParaRPr>
          </a:p>
        </p:txBody>
      </p:sp>
      <p:sp>
        <p:nvSpPr>
          <p:cNvPr id="28677" name="Text Box 32"/>
          <p:cNvSpPr txBox="1">
            <a:spLocks noChangeArrowheads="1"/>
          </p:cNvSpPr>
          <p:nvPr/>
        </p:nvSpPr>
        <p:spPr bwMode="auto">
          <a:xfrm>
            <a:off x="4419600" y="1073150"/>
            <a:ext cx="12192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chemeClr val="bg1"/>
                </a:solidFill>
                <a:latin typeface="Tahoma" pitchFamily="34" charset="0"/>
                <a:ea typeface="宋体" pitchFamily="2" charset="-122"/>
              </a:rPr>
              <a:t>十进制</a:t>
            </a:r>
          </a:p>
        </p:txBody>
      </p:sp>
      <p:sp>
        <p:nvSpPr>
          <p:cNvPr id="28678" name="Text Box 33"/>
          <p:cNvSpPr txBox="1">
            <a:spLocks noChangeArrowheads="1"/>
          </p:cNvSpPr>
          <p:nvPr/>
        </p:nvSpPr>
        <p:spPr bwMode="auto">
          <a:xfrm>
            <a:off x="4419600" y="1682750"/>
            <a:ext cx="12192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chemeClr val="bg1"/>
                </a:solidFill>
                <a:latin typeface="Tahoma" pitchFamily="34" charset="0"/>
                <a:ea typeface="宋体" pitchFamily="2" charset="-122"/>
              </a:rPr>
              <a:t>八进制</a:t>
            </a:r>
          </a:p>
        </p:txBody>
      </p:sp>
      <p:sp>
        <p:nvSpPr>
          <p:cNvPr id="28679" name="Text Box 34"/>
          <p:cNvSpPr txBox="1">
            <a:spLocks noChangeArrowheads="1"/>
          </p:cNvSpPr>
          <p:nvPr/>
        </p:nvSpPr>
        <p:spPr bwMode="auto">
          <a:xfrm>
            <a:off x="4343400" y="2292350"/>
            <a:ext cx="14478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chemeClr val="bg1"/>
                </a:solidFill>
                <a:latin typeface="Tahoma" pitchFamily="34" charset="0"/>
                <a:ea typeface="宋体" pitchFamily="2" charset="-122"/>
              </a:rPr>
              <a:t>十六进制</a:t>
            </a:r>
          </a:p>
        </p:txBody>
      </p:sp>
      <p:sp>
        <p:nvSpPr>
          <p:cNvPr id="28680" name="Text Box 35"/>
          <p:cNvSpPr txBox="1">
            <a:spLocks noChangeArrowheads="1"/>
          </p:cNvSpPr>
          <p:nvPr/>
        </p:nvSpPr>
        <p:spPr bwMode="auto">
          <a:xfrm>
            <a:off x="838200" y="3068960"/>
            <a:ext cx="243840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dirty="0">
                <a:solidFill>
                  <a:schemeClr val="tx1"/>
                </a:solidFill>
                <a:latin typeface="Tahoma" pitchFamily="34" charset="0"/>
              </a:rPr>
              <a:t> </a:t>
            </a:r>
            <a:r>
              <a:rPr lang="zh-CN" altLang="en-US" dirty="0">
                <a:solidFill>
                  <a:schemeClr val="tx1"/>
                </a:solidFill>
                <a:latin typeface="Tahoma" pitchFamily="34" charset="0"/>
              </a:rPr>
              <a:t>十进制整数</a:t>
            </a:r>
          </a:p>
        </p:txBody>
      </p:sp>
      <p:sp>
        <p:nvSpPr>
          <p:cNvPr id="28681" name="Text Box 36"/>
          <p:cNvSpPr txBox="1">
            <a:spLocks noChangeArrowheads="1"/>
          </p:cNvSpPr>
          <p:nvPr/>
        </p:nvSpPr>
        <p:spPr bwMode="auto">
          <a:xfrm>
            <a:off x="990600" y="3602360"/>
            <a:ext cx="60960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chemeClr val="tx1"/>
                </a:solidFill>
                <a:latin typeface="Tahoma" pitchFamily="34" charset="0"/>
                <a:ea typeface="宋体" pitchFamily="2" charset="-122"/>
              </a:rPr>
              <a:t>以正负号开头，后跟</a:t>
            </a:r>
            <a:r>
              <a:rPr lang="en-US" altLang="zh-CN" b="1">
                <a:solidFill>
                  <a:schemeClr val="tx1"/>
                </a:solidFill>
                <a:latin typeface="Tahoma" pitchFamily="34" charset="0"/>
                <a:ea typeface="宋体" pitchFamily="2" charset="-122"/>
              </a:rPr>
              <a:t>0</a:t>
            </a:r>
            <a:r>
              <a:rPr lang="zh-CN" altLang="en-US" b="1">
                <a:solidFill>
                  <a:schemeClr val="tx1"/>
                </a:solidFill>
                <a:latin typeface="Tahoma" pitchFamily="34" charset="0"/>
                <a:ea typeface="宋体" pitchFamily="2" charset="-122"/>
              </a:rPr>
              <a:t>～</a:t>
            </a:r>
            <a:r>
              <a:rPr lang="en-US" altLang="zh-CN" b="1">
                <a:solidFill>
                  <a:schemeClr val="tx1"/>
                </a:solidFill>
                <a:latin typeface="Tahoma" pitchFamily="34" charset="0"/>
                <a:ea typeface="宋体" pitchFamily="2" charset="-122"/>
              </a:rPr>
              <a:t>9</a:t>
            </a:r>
            <a:r>
              <a:rPr lang="zh-CN" altLang="en-US" b="1">
                <a:solidFill>
                  <a:schemeClr val="tx1"/>
                </a:solidFill>
                <a:latin typeface="Tahoma" pitchFamily="34" charset="0"/>
                <a:ea typeface="宋体" pitchFamily="2" charset="-122"/>
              </a:rPr>
              <a:t>的若干数字构成</a:t>
            </a:r>
            <a:r>
              <a:rPr lang="zh-CN" altLang="en-US">
                <a:solidFill>
                  <a:schemeClr val="tx1"/>
                </a:solidFill>
                <a:latin typeface="Tahoma" pitchFamily="34" charset="0"/>
                <a:ea typeface="宋体" pitchFamily="2" charset="-122"/>
              </a:rPr>
              <a:t> </a:t>
            </a:r>
          </a:p>
        </p:txBody>
      </p:sp>
      <p:sp>
        <p:nvSpPr>
          <p:cNvPr id="28682" name="Text Box 37"/>
          <p:cNvSpPr txBox="1">
            <a:spLocks noChangeArrowheads="1"/>
          </p:cNvSpPr>
          <p:nvPr/>
        </p:nvSpPr>
        <p:spPr bwMode="auto">
          <a:xfrm>
            <a:off x="533400" y="4077072"/>
            <a:ext cx="8001000" cy="249299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dirty="0">
                <a:solidFill>
                  <a:schemeClr val="tx1"/>
                </a:solidFill>
                <a:latin typeface="Tahoma" pitchFamily="34" charset="0"/>
                <a:ea typeface="宋体" pitchFamily="2" charset="-122"/>
              </a:rPr>
              <a:t>一个整数在内存中占用内存单元的数量</a:t>
            </a:r>
            <a:r>
              <a:rPr lang="zh-CN" altLang="en-US" dirty="0" smtClean="0">
                <a:solidFill>
                  <a:schemeClr val="tx1"/>
                </a:solidFill>
                <a:latin typeface="Tahoma" pitchFamily="34" charset="0"/>
                <a:ea typeface="宋体" pitchFamily="2" charset="-122"/>
              </a:rPr>
              <a:t>不同</a:t>
            </a:r>
            <a:r>
              <a:rPr lang="en-US" altLang="zh-CN" dirty="0" smtClean="0">
                <a:solidFill>
                  <a:schemeClr val="tx1"/>
                </a:solidFill>
                <a:latin typeface="Tahoma" pitchFamily="34" charset="0"/>
                <a:ea typeface="宋体" pitchFamily="2" charset="-122"/>
              </a:rPr>
              <a:t>,</a:t>
            </a:r>
            <a:r>
              <a:rPr lang="zh-CN" altLang="en-US" dirty="0" smtClean="0">
                <a:solidFill>
                  <a:schemeClr val="tx1"/>
                </a:solidFill>
                <a:latin typeface="Tahoma" pitchFamily="34" charset="0"/>
                <a:ea typeface="宋体" pitchFamily="2" charset="-122"/>
              </a:rPr>
              <a:t>如</a:t>
            </a:r>
            <a:r>
              <a:rPr lang="en-US" altLang="zh-CN" dirty="0" smtClean="0">
                <a:solidFill>
                  <a:schemeClr val="tx1"/>
                </a:solidFill>
                <a:latin typeface="Tahoma" pitchFamily="34" charset="0"/>
                <a:ea typeface="宋体" pitchFamily="2" charset="-122"/>
              </a:rPr>
              <a:t>Turbo C</a:t>
            </a:r>
            <a:r>
              <a:rPr lang="zh-CN" altLang="en-US" dirty="0" smtClean="0">
                <a:solidFill>
                  <a:schemeClr val="tx1"/>
                </a:solidFill>
                <a:latin typeface="Tahoma" pitchFamily="34" charset="0"/>
                <a:ea typeface="宋体" pitchFamily="2" charset="-122"/>
              </a:rPr>
              <a:t>系统中：</a:t>
            </a:r>
            <a:endParaRPr lang="zh-CN" altLang="en-US" dirty="0">
              <a:solidFill>
                <a:schemeClr val="tx1"/>
              </a:solidFill>
              <a:latin typeface="Tahoma" pitchFamily="34" charset="0"/>
              <a:ea typeface="宋体" pitchFamily="2" charset="-122"/>
            </a:endParaRPr>
          </a:p>
          <a:p>
            <a:pPr algn="l" eaLnBrk="1" hangingPunct="1">
              <a:spcBef>
                <a:spcPct val="50000"/>
              </a:spcBef>
            </a:pPr>
            <a:r>
              <a:rPr lang="zh-CN" altLang="en-US" dirty="0">
                <a:solidFill>
                  <a:srgbClr val="FF0000"/>
                </a:solidFill>
                <a:latin typeface="Tahoma" pitchFamily="34" charset="0"/>
                <a:ea typeface="宋体" pitchFamily="2" charset="-122"/>
              </a:rPr>
              <a:t>字符类型</a:t>
            </a:r>
            <a:r>
              <a:rPr lang="en-US" altLang="zh-CN" dirty="0">
                <a:solidFill>
                  <a:srgbClr val="FF0000"/>
                </a:solidFill>
                <a:latin typeface="Tahoma" pitchFamily="34" charset="0"/>
                <a:ea typeface="宋体" pitchFamily="2" charset="-122"/>
              </a:rPr>
              <a:t>char</a:t>
            </a:r>
            <a:r>
              <a:rPr lang="zh-CN" altLang="en-US" dirty="0">
                <a:solidFill>
                  <a:srgbClr val="FF0000"/>
                </a:solidFill>
                <a:latin typeface="Tahoma" pitchFamily="34" charset="0"/>
                <a:ea typeface="宋体" pitchFamily="2" charset="-122"/>
              </a:rPr>
              <a:t>占一个字节（－</a:t>
            </a:r>
            <a:r>
              <a:rPr lang="en-US" altLang="zh-CN" dirty="0">
                <a:solidFill>
                  <a:srgbClr val="FF0000"/>
                </a:solidFill>
                <a:latin typeface="Tahoma" pitchFamily="34" charset="0"/>
                <a:ea typeface="宋体" pitchFamily="2" charset="-122"/>
              </a:rPr>
              <a:t>128</a:t>
            </a:r>
            <a:r>
              <a:rPr lang="zh-CN" altLang="en-US" dirty="0">
                <a:solidFill>
                  <a:srgbClr val="FF0000"/>
                </a:solidFill>
                <a:latin typeface="Tahoma" pitchFamily="34" charset="0"/>
                <a:ea typeface="宋体" pitchFamily="2" charset="-122"/>
              </a:rPr>
              <a:t>～</a:t>
            </a:r>
            <a:r>
              <a:rPr lang="en-US" altLang="zh-CN" dirty="0">
                <a:solidFill>
                  <a:srgbClr val="FF0000"/>
                </a:solidFill>
                <a:latin typeface="Tahoma" pitchFamily="34" charset="0"/>
                <a:ea typeface="宋体" pitchFamily="2" charset="-122"/>
              </a:rPr>
              <a:t>127</a:t>
            </a:r>
            <a:r>
              <a:rPr lang="zh-CN" altLang="en-US" dirty="0">
                <a:solidFill>
                  <a:srgbClr val="FF0000"/>
                </a:solidFill>
                <a:latin typeface="Tahoma" pitchFamily="34" charset="0"/>
                <a:ea typeface="宋体" pitchFamily="2" charset="-122"/>
              </a:rPr>
              <a:t>），</a:t>
            </a:r>
          </a:p>
          <a:p>
            <a:pPr algn="l" eaLnBrk="1" hangingPunct="1">
              <a:spcBef>
                <a:spcPct val="50000"/>
              </a:spcBef>
            </a:pPr>
            <a:r>
              <a:rPr lang="zh-CN" altLang="en-US" dirty="0">
                <a:solidFill>
                  <a:srgbClr val="FF0000"/>
                </a:solidFill>
                <a:latin typeface="Tahoma" pitchFamily="34" charset="0"/>
                <a:ea typeface="宋体" pitchFamily="2" charset="-122"/>
              </a:rPr>
              <a:t>基本</a:t>
            </a:r>
            <a:r>
              <a:rPr lang="zh-CN" altLang="en-US" dirty="0" smtClean="0">
                <a:solidFill>
                  <a:srgbClr val="FF0000"/>
                </a:solidFill>
                <a:latin typeface="Tahoma" pitchFamily="34" charset="0"/>
                <a:ea typeface="宋体" pitchFamily="2" charset="-122"/>
              </a:rPr>
              <a:t>整型</a:t>
            </a:r>
            <a:r>
              <a:rPr lang="en-US" altLang="zh-CN" dirty="0" err="1" smtClean="0">
                <a:solidFill>
                  <a:srgbClr val="FF0000"/>
                </a:solidFill>
                <a:latin typeface="Tahoma" pitchFamily="34" charset="0"/>
                <a:ea typeface="宋体" pitchFamily="2" charset="-122"/>
              </a:rPr>
              <a:t>int</a:t>
            </a:r>
            <a:r>
              <a:rPr lang="zh-CN" altLang="en-US" dirty="0">
                <a:solidFill>
                  <a:srgbClr val="FF0000"/>
                </a:solidFill>
                <a:latin typeface="Tahoma" pitchFamily="34" charset="0"/>
                <a:ea typeface="宋体" pitchFamily="2" charset="-122"/>
              </a:rPr>
              <a:t>占两个字节（－</a:t>
            </a:r>
            <a:r>
              <a:rPr lang="en-US" altLang="zh-CN" dirty="0">
                <a:solidFill>
                  <a:srgbClr val="FF0000"/>
                </a:solidFill>
                <a:latin typeface="Tahoma" pitchFamily="34" charset="0"/>
                <a:ea typeface="宋体" pitchFamily="2" charset="-122"/>
              </a:rPr>
              <a:t>32768</a:t>
            </a:r>
            <a:r>
              <a:rPr lang="zh-CN" altLang="en-US" dirty="0">
                <a:solidFill>
                  <a:srgbClr val="FF0000"/>
                </a:solidFill>
                <a:latin typeface="Tahoma" pitchFamily="34" charset="0"/>
                <a:ea typeface="宋体" pitchFamily="2" charset="-122"/>
              </a:rPr>
              <a:t>～</a:t>
            </a:r>
            <a:r>
              <a:rPr lang="en-US" altLang="zh-CN" dirty="0">
                <a:solidFill>
                  <a:srgbClr val="FF0000"/>
                </a:solidFill>
                <a:latin typeface="Tahoma" pitchFamily="34" charset="0"/>
                <a:ea typeface="宋体" pitchFamily="2" charset="-122"/>
              </a:rPr>
              <a:t>32767</a:t>
            </a:r>
            <a:r>
              <a:rPr lang="zh-CN" altLang="en-US" dirty="0">
                <a:solidFill>
                  <a:srgbClr val="FF0000"/>
                </a:solidFill>
                <a:latin typeface="Tahoma" pitchFamily="34" charset="0"/>
                <a:ea typeface="宋体" pitchFamily="2" charset="-122"/>
              </a:rPr>
              <a:t>），</a:t>
            </a:r>
          </a:p>
          <a:p>
            <a:pPr algn="l" eaLnBrk="1" hangingPunct="1">
              <a:spcBef>
                <a:spcPct val="50000"/>
              </a:spcBef>
            </a:pPr>
            <a:r>
              <a:rPr lang="zh-CN" altLang="en-US" dirty="0">
                <a:solidFill>
                  <a:srgbClr val="FF0000"/>
                </a:solidFill>
                <a:latin typeface="Tahoma" pitchFamily="34" charset="0"/>
                <a:ea typeface="宋体" pitchFamily="2" charset="-122"/>
              </a:rPr>
              <a:t>长整型</a:t>
            </a:r>
            <a:r>
              <a:rPr lang="en-US" altLang="zh-CN" dirty="0">
                <a:solidFill>
                  <a:srgbClr val="FF0000"/>
                </a:solidFill>
                <a:latin typeface="Tahoma" pitchFamily="34" charset="0"/>
                <a:ea typeface="宋体" pitchFamily="2" charset="-122"/>
              </a:rPr>
              <a:t>long</a:t>
            </a:r>
            <a:r>
              <a:rPr lang="zh-CN" altLang="en-US" dirty="0">
                <a:solidFill>
                  <a:srgbClr val="FF0000"/>
                </a:solidFill>
                <a:latin typeface="Tahoma" pitchFamily="34" charset="0"/>
                <a:ea typeface="宋体" pitchFamily="2" charset="-122"/>
              </a:rPr>
              <a:t>占四个字节</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z="4000" smtClean="0">
                <a:latin typeface="Times New Roman" pitchFamily="18" charset="0"/>
              </a:rPr>
              <a:t>第2章 </a:t>
            </a:r>
            <a:r>
              <a:rPr lang="en-US" altLang="zh-CN" sz="4000" smtClean="0">
                <a:latin typeface="Times New Roman" pitchFamily="18" charset="0"/>
              </a:rPr>
              <a:t>C</a:t>
            </a:r>
            <a:r>
              <a:rPr lang="zh-CN" altLang="en-US" sz="4000" smtClean="0">
                <a:latin typeface="Times New Roman" pitchFamily="18" charset="0"/>
              </a:rPr>
              <a:t>语言的基本数据类型及运算</a:t>
            </a:r>
          </a:p>
        </p:txBody>
      </p:sp>
      <p:sp>
        <p:nvSpPr>
          <p:cNvPr id="607235" name="Rectangle 3"/>
          <p:cNvSpPr>
            <a:spLocks noGrp="1" noChangeArrowheads="1"/>
          </p:cNvSpPr>
          <p:nvPr>
            <p:ph idx="1"/>
          </p:nvPr>
        </p:nvSpPr>
        <p:spPr>
          <a:ln w="19050">
            <a:solidFill>
              <a:schemeClr val="accent2"/>
            </a:solidFill>
            <a:miter lim="800000"/>
            <a:headEnd/>
            <a:tailEnd/>
          </a:ln>
        </p:spPr>
        <p:txBody>
          <a:bodyPr rtlCol="0">
            <a:normAutofit/>
          </a:bodyPr>
          <a:lstStyle/>
          <a:p>
            <a:pPr marL="98425" indent="0" algn="just" eaLnBrk="1" fontAlgn="auto" hangingPunct="1">
              <a:spcAft>
                <a:spcPct val="20000"/>
              </a:spcAft>
              <a:buFont typeface="Arial" charset="0"/>
              <a:buNone/>
              <a:defRPr/>
            </a:pPr>
            <a:r>
              <a:rPr lang="zh-CN" altLang="en-US" sz="3600" u="sng" dirty="0" smtClean="0">
                <a:solidFill>
                  <a:srgbClr val="000000"/>
                </a:solidFill>
                <a:effectLst>
                  <a:outerShdw blurRad="38100" dist="38100" dir="2700000" algn="tl">
                    <a:srgbClr val="FFFFFF"/>
                  </a:outerShdw>
                </a:effectLst>
                <a:ea typeface="隶书" pitchFamily="49" charset="-122"/>
              </a:rPr>
              <a:t>内容提要：</a:t>
            </a:r>
          </a:p>
          <a:p>
            <a:pPr marL="1235075" lvl="1" indent="-382588" algn="just" eaLnBrk="1" fontAlgn="auto" hangingPunct="1">
              <a:spcAft>
                <a:spcPct val="10000"/>
              </a:spcAft>
              <a:buFontTx/>
              <a:buNone/>
              <a:defRPr/>
            </a:pPr>
            <a:r>
              <a:rPr lang="zh-CN" altLang="en-US" dirty="0" smtClean="0">
                <a:solidFill>
                  <a:srgbClr val="FF0000"/>
                </a:solidFill>
                <a:effectLst>
                  <a:outerShdw blurRad="38100" dist="38100" dir="2700000" algn="tl">
                    <a:srgbClr val="000000"/>
                  </a:outerShdw>
                </a:effectLst>
                <a:latin typeface="Times New Roman" pitchFamily="18" charset="0"/>
                <a:ea typeface="楷体_GB2312" pitchFamily="49" charset="-122"/>
              </a:rPr>
              <a:t>★</a:t>
            </a:r>
            <a:r>
              <a:rPr lang="zh-CN" altLang="en-US" dirty="0" smtClean="0">
                <a:latin typeface="Times New Roman" pitchFamily="18" charset="0"/>
                <a:ea typeface="楷体_GB2312" pitchFamily="49" charset="-122"/>
              </a:rPr>
              <a:t>标识符与关键字</a:t>
            </a:r>
          </a:p>
          <a:p>
            <a:pPr marL="1235075" lvl="1" indent="-382588" algn="just" eaLnBrk="1" fontAlgn="auto" hangingPunct="1">
              <a:spcAft>
                <a:spcPct val="10000"/>
              </a:spcAft>
              <a:buFontTx/>
              <a:buNone/>
              <a:defRPr/>
            </a:pPr>
            <a:r>
              <a:rPr lang="zh-CN" altLang="en-US" dirty="0" smtClean="0">
                <a:solidFill>
                  <a:srgbClr val="FF0000"/>
                </a:solidFill>
                <a:effectLst>
                  <a:outerShdw blurRad="38100" dist="38100" dir="2700000" algn="tl">
                    <a:srgbClr val="000000"/>
                  </a:outerShdw>
                </a:effectLst>
                <a:latin typeface="Times New Roman" pitchFamily="18" charset="0"/>
                <a:ea typeface="楷体_GB2312" pitchFamily="49" charset="-122"/>
              </a:rPr>
              <a:t>★</a:t>
            </a:r>
            <a:r>
              <a:rPr lang="zh-CN" altLang="en-US" dirty="0" smtClean="0">
                <a:latin typeface="Times New Roman" pitchFamily="18" charset="0"/>
                <a:ea typeface="楷体_GB2312" pitchFamily="49" charset="-122"/>
              </a:rPr>
              <a:t>数据类型</a:t>
            </a:r>
          </a:p>
          <a:p>
            <a:pPr marL="1235075" lvl="1" indent="-382588" algn="just" eaLnBrk="1" fontAlgn="auto" hangingPunct="1">
              <a:spcAft>
                <a:spcPct val="10000"/>
              </a:spcAft>
              <a:buFontTx/>
              <a:buNone/>
              <a:defRPr/>
            </a:pPr>
            <a:r>
              <a:rPr lang="zh-CN" altLang="en-US" dirty="0" smtClean="0">
                <a:solidFill>
                  <a:srgbClr val="FF0000"/>
                </a:solidFill>
                <a:effectLst>
                  <a:outerShdw blurRad="38100" dist="38100" dir="2700000" algn="tl">
                    <a:srgbClr val="000000"/>
                  </a:outerShdw>
                </a:effectLst>
                <a:latin typeface="Times New Roman" pitchFamily="18" charset="0"/>
                <a:ea typeface="楷体_GB2312" pitchFamily="49" charset="-122"/>
              </a:rPr>
              <a:t>★</a:t>
            </a:r>
            <a:r>
              <a:rPr lang="zh-CN" altLang="en-US" dirty="0" smtClean="0">
                <a:latin typeface="Times New Roman" pitchFamily="18" charset="0"/>
                <a:ea typeface="楷体_GB2312" pitchFamily="49" charset="-122"/>
              </a:rPr>
              <a:t>常量与变量</a:t>
            </a:r>
          </a:p>
          <a:p>
            <a:pPr marL="1235075" lvl="1" indent="-382588" algn="just" eaLnBrk="1" fontAlgn="auto" hangingPunct="1">
              <a:spcAft>
                <a:spcPct val="10000"/>
              </a:spcAft>
              <a:buFontTx/>
              <a:buNone/>
              <a:defRPr/>
            </a:pPr>
            <a:r>
              <a:rPr lang="zh-CN" altLang="en-US" dirty="0" smtClean="0">
                <a:solidFill>
                  <a:srgbClr val="FF0000"/>
                </a:solidFill>
                <a:effectLst>
                  <a:outerShdw blurRad="38100" dist="38100" dir="2700000" algn="tl">
                    <a:srgbClr val="000000"/>
                  </a:outerShdw>
                </a:effectLst>
                <a:latin typeface="Times New Roman" pitchFamily="18" charset="0"/>
                <a:ea typeface="楷体_GB2312" pitchFamily="49" charset="-122"/>
              </a:rPr>
              <a:t>★</a:t>
            </a:r>
            <a:r>
              <a:rPr lang="zh-CN" altLang="en-US" dirty="0" smtClean="0">
                <a:latin typeface="Times New Roman" pitchFamily="18" charset="0"/>
                <a:ea typeface="楷体_GB2312" pitchFamily="49" charset="-122"/>
              </a:rPr>
              <a:t>运算符和表达式</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17"/>
          <p:cNvSpPr>
            <a:spLocks noChangeArrowheads="1"/>
          </p:cNvSpPr>
          <p:nvPr/>
        </p:nvSpPr>
        <p:spPr bwMode="auto">
          <a:xfrm>
            <a:off x="1143000" y="5715000"/>
            <a:ext cx="6781800" cy="685800"/>
          </a:xfrm>
          <a:prstGeom prst="verticalScroll">
            <a:avLst>
              <a:gd name="adj" fmla="val 12500"/>
            </a:avLst>
          </a:prstGeom>
          <a:solidFill>
            <a:srgbClr val="CCFFC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99" name="Text Box 21"/>
          <p:cNvSpPr txBox="1">
            <a:spLocks noChangeArrowheads="1"/>
          </p:cNvSpPr>
          <p:nvPr/>
        </p:nvSpPr>
        <p:spPr bwMode="auto">
          <a:xfrm>
            <a:off x="685800" y="2057400"/>
            <a:ext cx="243840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chemeClr val="tx1"/>
                </a:solidFill>
                <a:latin typeface="Tahoma" pitchFamily="34" charset="0"/>
              </a:rPr>
              <a:t>八进制整数</a:t>
            </a:r>
          </a:p>
        </p:txBody>
      </p:sp>
      <p:sp>
        <p:nvSpPr>
          <p:cNvPr id="29700" name="Text Box 22"/>
          <p:cNvSpPr txBox="1">
            <a:spLocks noChangeArrowheads="1"/>
          </p:cNvSpPr>
          <p:nvPr/>
        </p:nvSpPr>
        <p:spPr bwMode="auto">
          <a:xfrm>
            <a:off x="2057400" y="609600"/>
            <a:ext cx="6096000" cy="1004888"/>
          </a:xfrm>
          <a:prstGeom prst="rect">
            <a:avLst/>
          </a:prstGeom>
          <a:solidFill>
            <a:srgbClr val="33CCCC">
              <a:alpha val="79999"/>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chemeClr val="tx1"/>
                </a:solidFill>
                <a:latin typeface="Tahoma" pitchFamily="34" charset="0"/>
                <a:ea typeface="宋体" pitchFamily="2" charset="-122"/>
              </a:rPr>
              <a:t>        </a:t>
            </a:r>
            <a:r>
              <a:rPr lang="zh-CN" altLang="en-US" b="1">
                <a:solidFill>
                  <a:schemeClr val="tx1"/>
                </a:solidFill>
                <a:latin typeface="Tahoma" pitchFamily="34" charset="0"/>
                <a:ea typeface="宋体" pitchFamily="2" charset="-122"/>
              </a:rPr>
              <a:t>当一个数是长整型时，应在其后面加</a:t>
            </a:r>
          </a:p>
          <a:p>
            <a:pPr algn="l" eaLnBrk="1" hangingPunct="1">
              <a:spcBef>
                <a:spcPct val="50000"/>
              </a:spcBef>
            </a:pPr>
            <a:r>
              <a:rPr lang="zh-CN" altLang="en-US" b="1">
                <a:solidFill>
                  <a:schemeClr val="tx1"/>
                </a:solidFill>
                <a:latin typeface="Tahoma" pitchFamily="34" charset="0"/>
                <a:ea typeface="宋体" pitchFamily="2" charset="-122"/>
              </a:rPr>
              <a:t>上字母</a:t>
            </a:r>
            <a:r>
              <a:rPr lang="zh-CN" altLang="en-US" b="1">
                <a:solidFill>
                  <a:schemeClr val="tx1"/>
                </a:solidFill>
                <a:latin typeface="Times New Roman" pitchFamily="18" charset="0"/>
                <a:ea typeface="宋体" pitchFamily="2" charset="-122"/>
              </a:rPr>
              <a:t>“</a:t>
            </a:r>
            <a:r>
              <a:rPr lang="en-US" altLang="zh-CN">
                <a:solidFill>
                  <a:schemeClr val="tx1"/>
                </a:solidFill>
                <a:latin typeface="Tahoma" pitchFamily="34" charset="0"/>
                <a:ea typeface="宋体" pitchFamily="2" charset="-122"/>
              </a:rPr>
              <a:t>l</a:t>
            </a:r>
            <a:r>
              <a:rPr lang="en-US" altLang="zh-CN" b="1">
                <a:solidFill>
                  <a:schemeClr val="tx1"/>
                </a:solidFill>
                <a:latin typeface="Times New Roman" pitchFamily="18" charset="0"/>
                <a:ea typeface="宋体" pitchFamily="2" charset="-122"/>
              </a:rPr>
              <a:t>”</a:t>
            </a:r>
            <a:r>
              <a:rPr lang="zh-CN" altLang="en-US" b="1">
                <a:solidFill>
                  <a:schemeClr val="tx1"/>
                </a:solidFill>
                <a:latin typeface="Tahoma" pitchFamily="34" charset="0"/>
                <a:ea typeface="宋体" pitchFamily="2" charset="-122"/>
              </a:rPr>
              <a:t>或</a:t>
            </a:r>
            <a:r>
              <a:rPr lang="zh-CN" altLang="en-US" b="1">
                <a:solidFill>
                  <a:schemeClr val="tx1"/>
                </a:solidFill>
                <a:latin typeface="Times New Roman" pitchFamily="18" charset="0"/>
                <a:ea typeface="宋体" pitchFamily="2" charset="-122"/>
              </a:rPr>
              <a:t>“</a:t>
            </a:r>
            <a:r>
              <a:rPr lang="en-US" altLang="zh-CN">
                <a:solidFill>
                  <a:schemeClr val="tx1"/>
                </a:solidFill>
                <a:latin typeface="Tahoma" pitchFamily="34" charset="0"/>
                <a:ea typeface="宋体" pitchFamily="2" charset="-122"/>
              </a:rPr>
              <a:t>L</a:t>
            </a:r>
            <a:r>
              <a:rPr lang="en-US" altLang="zh-CN" b="1">
                <a:solidFill>
                  <a:schemeClr val="tx1"/>
                </a:solidFill>
                <a:latin typeface="Times New Roman" pitchFamily="18" charset="0"/>
                <a:ea typeface="宋体" pitchFamily="2" charset="-122"/>
              </a:rPr>
              <a:t>”</a:t>
            </a:r>
            <a:r>
              <a:rPr lang="en-US" altLang="zh-CN" b="1">
                <a:solidFill>
                  <a:schemeClr val="tx1"/>
                </a:solidFill>
                <a:latin typeface="Tahoma" pitchFamily="34" charset="0"/>
                <a:ea typeface="宋体" pitchFamily="2" charset="-122"/>
              </a:rPr>
              <a:t>. </a:t>
            </a:r>
            <a:r>
              <a:rPr lang="zh-CN" altLang="en-US" b="1">
                <a:solidFill>
                  <a:schemeClr val="tx1"/>
                </a:solidFill>
                <a:latin typeface="Tahoma" pitchFamily="34" charset="0"/>
                <a:ea typeface="宋体" pitchFamily="2" charset="-122"/>
              </a:rPr>
              <a:t>最好用</a:t>
            </a:r>
            <a:r>
              <a:rPr lang="zh-CN" altLang="en-US" b="1">
                <a:solidFill>
                  <a:schemeClr val="tx1"/>
                </a:solidFill>
                <a:latin typeface="Times New Roman" pitchFamily="18" charset="0"/>
                <a:ea typeface="宋体" pitchFamily="2" charset="-122"/>
              </a:rPr>
              <a:t>“</a:t>
            </a:r>
            <a:r>
              <a:rPr lang="en-US" altLang="zh-CN">
                <a:solidFill>
                  <a:schemeClr val="tx1"/>
                </a:solidFill>
                <a:latin typeface="Tahoma" pitchFamily="34" charset="0"/>
                <a:ea typeface="宋体" pitchFamily="2" charset="-122"/>
              </a:rPr>
              <a:t>L</a:t>
            </a:r>
            <a:r>
              <a:rPr lang="en-US" altLang="zh-CN" b="1">
                <a:solidFill>
                  <a:schemeClr val="tx1"/>
                </a:solidFill>
                <a:latin typeface="Times New Roman" pitchFamily="18" charset="0"/>
                <a:ea typeface="宋体" pitchFamily="2" charset="-122"/>
              </a:rPr>
              <a:t>”</a:t>
            </a:r>
            <a:endParaRPr lang="en-US" altLang="zh-CN">
              <a:solidFill>
                <a:schemeClr val="tx1"/>
              </a:solidFill>
              <a:latin typeface="Tahoma" pitchFamily="34" charset="0"/>
              <a:ea typeface="宋体" pitchFamily="2" charset="-122"/>
            </a:endParaRPr>
          </a:p>
        </p:txBody>
      </p:sp>
      <p:sp>
        <p:nvSpPr>
          <p:cNvPr id="29701" name="Text Box 23"/>
          <p:cNvSpPr txBox="1">
            <a:spLocks noChangeArrowheads="1"/>
          </p:cNvSpPr>
          <p:nvPr/>
        </p:nvSpPr>
        <p:spPr bwMode="auto">
          <a:xfrm>
            <a:off x="1752600" y="3581400"/>
            <a:ext cx="6203950" cy="1004888"/>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FF0000"/>
                </a:solidFill>
                <a:latin typeface="Tahoma" pitchFamily="34" charset="0"/>
                <a:ea typeface="宋体" pitchFamily="2" charset="-122"/>
              </a:rPr>
              <a:t>－</a:t>
            </a:r>
            <a:r>
              <a:rPr lang="en-US" altLang="zh-CN">
                <a:solidFill>
                  <a:srgbClr val="FF0000"/>
                </a:solidFill>
                <a:latin typeface="Tahoma" pitchFamily="34" charset="0"/>
                <a:ea typeface="宋体" pitchFamily="2" charset="-122"/>
              </a:rPr>
              <a:t>123</a:t>
            </a:r>
            <a:r>
              <a:rPr lang="zh-CN" altLang="en-US">
                <a:solidFill>
                  <a:srgbClr val="FF0000"/>
                </a:solidFill>
                <a:latin typeface="Tahoma" pitchFamily="34" charset="0"/>
                <a:ea typeface="宋体" pitchFamily="2" charset="-122"/>
              </a:rPr>
              <a:t>为十进制，而－</a:t>
            </a:r>
            <a:r>
              <a:rPr lang="en-US" altLang="zh-CN">
                <a:solidFill>
                  <a:srgbClr val="FF0000"/>
                </a:solidFill>
                <a:latin typeface="Tahoma" pitchFamily="34" charset="0"/>
                <a:ea typeface="宋体" pitchFamily="2" charset="-122"/>
              </a:rPr>
              <a:t>0123</a:t>
            </a:r>
            <a:r>
              <a:rPr lang="zh-CN" altLang="en-US">
                <a:solidFill>
                  <a:srgbClr val="FF0000"/>
                </a:solidFill>
                <a:latin typeface="Tahoma" pitchFamily="34" charset="0"/>
                <a:ea typeface="宋体" pitchFamily="2" charset="-122"/>
              </a:rPr>
              <a:t>则为八进制数，</a:t>
            </a:r>
          </a:p>
          <a:p>
            <a:pPr algn="l" eaLnBrk="1" hangingPunct="1">
              <a:spcBef>
                <a:spcPct val="50000"/>
              </a:spcBef>
            </a:pPr>
            <a:r>
              <a:rPr lang="zh-CN" altLang="en-US">
                <a:solidFill>
                  <a:srgbClr val="FF0000"/>
                </a:solidFill>
                <a:latin typeface="Tahoma" pitchFamily="34" charset="0"/>
                <a:ea typeface="宋体" pitchFamily="2" charset="-122"/>
              </a:rPr>
              <a:t>显然有 </a:t>
            </a:r>
            <a:r>
              <a:rPr lang="en-US" altLang="zh-CN">
                <a:solidFill>
                  <a:srgbClr val="FF0000"/>
                </a:solidFill>
                <a:latin typeface="Tahoma" pitchFamily="34" charset="0"/>
                <a:ea typeface="宋体" pitchFamily="2" charset="-122"/>
              </a:rPr>
              <a:t>123 != 0123</a:t>
            </a:r>
          </a:p>
        </p:txBody>
      </p:sp>
      <p:sp>
        <p:nvSpPr>
          <p:cNvPr id="29702" name="AutoShape 46"/>
          <p:cNvSpPr>
            <a:spLocks noChangeArrowheads="1"/>
          </p:cNvSpPr>
          <p:nvPr/>
        </p:nvSpPr>
        <p:spPr bwMode="auto">
          <a:xfrm>
            <a:off x="395288" y="333375"/>
            <a:ext cx="1800225" cy="1366838"/>
          </a:xfrm>
          <a:prstGeom prst="irregularSeal2">
            <a:avLst/>
          </a:prstGeom>
          <a:gradFill rotWithShape="0">
            <a:gsLst>
              <a:gs pos="0">
                <a:srgbClr val="76002F"/>
              </a:gs>
              <a:gs pos="100000">
                <a:srgbClr val="FF0066"/>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zh-CN" altLang="en-US" b="1">
                <a:solidFill>
                  <a:schemeClr val="accent1"/>
                </a:solidFill>
                <a:latin typeface="楷体_GB2312" pitchFamily="49" charset="-122"/>
              </a:rPr>
              <a:t>注意</a:t>
            </a:r>
          </a:p>
        </p:txBody>
      </p:sp>
      <p:sp>
        <p:nvSpPr>
          <p:cNvPr id="92207" name="Text Box 47"/>
          <p:cNvSpPr txBox="1">
            <a:spLocks noChangeArrowheads="1"/>
          </p:cNvSpPr>
          <p:nvPr/>
        </p:nvSpPr>
        <p:spPr bwMode="auto">
          <a:xfrm>
            <a:off x="755650" y="2708275"/>
            <a:ext cx="8153400" cy="457200"/>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tx1"/>
                </a:solidFill>
                <a:latin typeface="Tahoma" pitchFamily="34" charset="0"/>
                <a:ea typeface="宋体" pitchFamily="2" charset="-122"/>
              </a:rPr>
              <a:t>以正负号开头，</a:t>
            </a:r>
            <a:r>
              <a:rPr lang="zh-CN" altLang="en-US" b="1" u="sng">
                <a:solidFill>
                  <a:srgbClr val="CC3300"/>
                </a:solidFill>
                <a:effectLst>
                  <a:outerShdw blurRad="38100" dist="38100" dir="2700000" algn="tl">
                    <a:srgbClr val="C0C0C0"/>
                  </a:outerShdw>
                </a:effectLst>
                <a:latin typeface="Tahoma" pitchFamily="34" charset="0"/>
                <a:ea typeface="宋体" pitchFamily="2" charset="-122"/>
              </a:rPr>
              <a:t>第一位数字一定是</a:t>
            </a:r>
            <a:r>
              <a:rPr lang="en-US" altLang="zh-CN" b="1" u="sng">
                <a:solidFill>
                  <a:srgbClr val="CC3300"/>
                </a:solidFill>
                <a:effectLst>
                  <a:outerShdw blurRad="38100" dist="38100" dir="2700000" algn="tl">
                    <a:srgbClr val="C0C0C0"/>
                  </a:outerShdw>
                </a:effectLst>
                <a:latin typeface="Tahoma" pitchFamily="34" charset="0"/>
                <a:ea typeface="宋体" pitchFamily="2" charset="-122"/>
              </a:rPr>
              <a:t>0</a:t>
            </a:r>
            <a:r>
              <a:rPr lang="zh-CN" altLang="en-US" b="1">
                <a:solidFill>
                  <a:schemeClr val="tx1"/>
                </a:solidFill>
                <a:latin typeface="Tahoma" pitchFamily="34" charset="0"/>
                <a:ea typeface="宋体" pitchFamily="2" charset="-122"/>
              </a:rPr>
              <a:t>，后跟</a:t>
            </a:r>
            <a:r>
              <a:rPr lang="en-US" altLang="zh-CN" b="1">
                <a:solidFill>
                  <a:schemeClr val="tx1"/>
                </a:solidFill>
                <a:latin typeface="Tahoma" pitchFamily="34" charset="0"/>
                <a:ea typeface="宋体" pitchFamily="2" charset="-122"/>
              </a:rPr>
              <a:t>0</a:t>
            </a:r>
            <a:r>
              <a:rPr lang="zh-CN" altLang="en-US" b="1">
                <a:solidFill>
                  <a:schemeClr val="tx1"/>
                </a:solidFill>
                <a:latin typeface="Tahoma" pitchFamily="34" charset="0"/>
                <a:ea typeface="宋体" pitchFamily="2" charset="-122"/>
              </a:rPr>
              <a:t>～</a:t>
            </a:r>
            <a:r>
              <a:rPr lang="en-US" altLang="zh-CN" b="1">
                <a:solidFill>
                  <a:schemeClr val="tx1"/>
                </a:solidFill>
                <a:latin typeface="Tahoma" pitchFamily="34" charset="0"/>
                <a:ea typeface="宋体" pitchFamily="2" charset="-122"/>
              </a:rPr>
              <a:t>7</a:t>
            </a:r>
            <a:r>
              <a:rPr lang="zh-CN" altLang="en-US" b="1">
                <a:solidFill>
                  <a:schemeClr val="tx1"/>
                </a:solidFill>
                <a:latin typeface="Tahoma" pitchFamily="34" charset="0"/>
                <a:ea typeface="宋体" pitchFamily="2" charset="-122"/>
              </a:rPr>
              <a:t>的数字</a:t>
            </a:r>
            <a:r>
              <a:rPr lang="zh-CN" altLang="en-US">
                <a:solidFill>
                  <a:schemeClr val="tx1"/>
                </a:solidFill>
                <a:latin typeface="Tahoma" pitchFamily="34" charset="0"/>
                <a:ea typeface="宋体" pitchFamily="2" charset="-122"/>
              </a:rPr>
              <a:t> </a:t>
            </a:r>
          </a:p>
        </p:txBody>
      </p:sp>
      <p:sp>
        <p:nvSpPr>
          <p:cNvPr id="29704" name="AutoShape 48"/>
          <p:cNvSpPr>
            <a:spLocks noChangeArrowheads="1"/>
          </p:cNvSpPr>
          <p:nvPr/>
        </p:nvSpPr>
        <p:spPr bwMode="auto">
          <a:xfrm>
            <a:off x="685800" y="3429000"/>
            <a:ext cx="914400" cy="381000"/>
          </a:xfrm>
          <a:prstGeom prst="ribbon2">
            <a:avLst>
              <a:gd name="adj1" fmla="val 12500"/>
              <a:gd name="adj2" fmla="val 50000"/>
            </a:avLst>
          </a:prstGeom>
          <a:gradFill rotWithShape="0">
            <a:gsLst>
              <a:gs pos="0">
                <a:schemeClr val="hlink"/>
              </a:gs>
              <a:gs pos="100000">
                <a:srgbClr val="FF99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29705" name="Text Box 49"/>
          <p:cNvSpPr txBox="1">
            <a:spLocks noChangeArrowheads="1"/>
          </p:cNvSpPr>
          <p:nvPr/>
        </p:nvSpPr>
        <p:spPr bwMode="auto">
          <a:xfrm>
            <a:off x="685800" y="4572000"/>
            <a:ext cx="243840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chemeClr val="tx1"/>
                </a:solidFill>
                <a:latin typeface="Tahoma" pitchFamily="34" charset="0"/>
              </a:rPr>
              <a:t>十六进制整数</a:t>
            </a:r>
          </a:p>
        </p:txBody>
      </p:sp>
      <p:sp>
        <p:nvSpPr>
          <p:cNvPr id="92210" name="Text Box 50"/>
          <p:cNvSpPr txBox="1">
            <a:spLocks noChangeArrowheads="1"/>
          </p:cNvSpPr>
          <p:nvPr/>
        </p:nvSpPr>
        <p:spPr bwMode="auto">
          <a:xfrm>
            <a:off x="762000" y="5181600"/>
            <a:ext cx="8153400" cy="457200"/>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tx1"/>
                </a:solidFill>
                <a:latin typeface="Tahoma" pitchFamily="34" charset="0"/>
                <a:ea typeface="宋体" pitchFamily="2" charset="-122"/>
              </a:rPr>
              <a:t>以正负号开头，</a:t>
            </a:r>
            <a:r>
              <a:rPr lang="zh-CN" altLang="en-US" b="1" u="sng">
                <a:solidFill>
                  <a:srgbClr val="CC3300"/>
                </a:solidFill>
                <a:effectLst>
                  <a:outerShdw blurRad="38100" dist="38100" dir="2700000" algn="tl">
                    <a:srgbClr val="C0C0C0"/>
                  </a:outerShdw>
                </a:effectLst>
                <a:latin typeface="Tahoma" pitchFamily="34" charset="0"/>
                <a:ea typeface="宋体" pitchFamily="2" charset="-122"/>
              </a:rPr>
              <a:t>前两位为</a:t>
            </a:r>
            <a:r>
              <a:rPr lang="en-US" altLang="zh-CN" b="1" u="sng">
                <a:solidFill>
                  <a:srgbClr val="CC3300"/>
                </a:solidFill>
                <a:effectLst>
                  <a:outerShdw blurRad="38100" dist="38100" dir="2700000" algn="tl">
                    <a:srgbClr val="C0C0C0"/>
                  </a:outerShdw>
                </a:effectLst>
                <a:latin typeface="Tahoma" pitchFamily="34" charset="0"/>
                <a:ea typeface="宋体" pitchFamily="2" charset="-122"/>
              </a:rPr>
              <a:t>0x</a:t>
            </a:r>
            <a:r>
              <a:rPr lang="zh-CN" altLang="en-US" b="1">
                <a:solidFill>
                  <a:schemeClr val="tx1"/>
                </a:solidFill>
                <a:latin typeface="Tahoma" pitchFamily="34" charset="0"/>
                <a:ea typeface="宋体" pitchFamily="2" charset="-122"/>
              </a:rPr>
              <a:t>，后跟</a:t>
            </a:r>
            <a:r>
              <a:rPr lang="en-US" altLang="zh-CN" b="1">
                <a:solidFill>
                  <a:schemeClr val="tx1"/>
                </a:solidFill>
                <a:latin typeface="Tahoma" pitchFamily="34" charset="0"/>
                <a:ea typeface="宋体" pitchFamily="2" charset="-122"/>
              </a:rPr>
              <a:t>0</a:t>
            </a:r>
            <a:r>
              <a:rPr lang="zh-CN" altLang="en-US" b="1">
                <a:solidFill>
                  <a:schemeClr val="tx1"/>
                </a:solidFill>
                <a:latin typeface="Tahoma" pitchFamily="34" charset="0"/>
                <a:ea typeface="宋体" pitchFamily="2" charset="-122"/>
              </a:rPr>
              <a:t>～</a:t>
            </a:r>
            <a:r>
              <a:rPr lang="en-US" altLang="zh-CN" b="1">
                <a:solidFill>
                  <a:schemeClr val="tx1"/>
                </a:solidFill>
                <a:latin typeface="Tahoma" pitchFamily="34" charset="0"/>
                <a:ea typeface="宋体" pitchFamily="2" charset="-122"/>
              </a:rPr>
              <a:t>9</a:t>
            </a:r>
            <a:r>
              <a:rPr lang="zh-CN" altLang="en-US" b="1">
                <a:solidFill>
                  <a:schemeClr val="tx1"/>
                </a:solidFill>
                <a:latin typeface="Tahoma" pitchFamily="34" charset="0"/>
                <a:ea typeface="宋体" pitchFamily="2" charset="-122"/>
              </a:rPr>
              <a:t>和</a:t>
            </a:r>
            <a:r>
              <a:rPr lang="en-US" altLang="zh-CN" b="1">
                <a:solidFill>
                  <a:schemeClr val="tx1"/>
                </a:solidFill>
                <a:latin typeface="Tahoma" pitchFamily="34" charset="0"/>
                <a:ea typeface="宋体" pitchFamily="2" charset="-122"/>
              </a:rPr>
              <a:t>a~f</a:t>
            </a:r>
            <a:r>
              <a:rPr lang="zh-CN" altLang="en-US" b="1">
                <a:solidFill>
                  <a:schemeClr val="tx1"/>
                </a:solidFill>
                <a:latin typeface="Tahoma" pitchFamily="34" charset="0"/>
                <a:ea typeface="宋体" pitchFamily="2" charset="-122"/>
              </a:rPr>
              <a:t>的数字</a:t>
            </a:r>
            <a:r>
              <a:rPr lang="zh-CN" altLang="en-US">
                <a:solidFill>
                  <a:schemeClr val="tx1"/>
                </a:solidFill>
                <a:latin typeface="Tahoma" pitchFamily="34" charset="0"/>
                <a:ea typeface="宋体" pitchFamily="2" charset="-122"/>
              </a:rPr>
              <a:t> </a:t>
            </a:r>
          </a:p>
        </p:txBody>
      </p:sp>
      <p:sp>
        <p:nvSpPr>
          <p:cNvPr id="29707" name="Text Box 51"/>
          <p:cNvSpPr txBox="1">
            <a:spLocks noChangeArrowheads="1"/>
          </p:cNvSpPr>
          <p:nvPr/>
        </p:nvSpPr>
        <p:spPr bwMode="auto">
          <a:xfrm>
            <a:off x="1524000" y="5853113"/>
            <a:ext cx="6096000" cy="45720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FF0000"/>
                </a:solidFill>
                <a:latin typeface="Tahoma" pitchFamily="34" charset="0"/>
                <a:ea typeface="宋体" pitchFamily="2" charset="-122"/>
              </a:rPr>
              <a:t>显然有 </a:t>
            </a:r>
            <a:r>
              <a:rPr lang="en-US" altLang="zh-CN">
                <a:solidFill>
                  <a:srgbClr val="FF0000"/>
                </a:solidFill>
                <a:latin typeface="Tahoma" pitchFamily="34" charset="0"/>
                <a:ea typeface="宋体" pitchFamily="2" charset="-122"/>
              </a:rPr>
              <a:t>123 </a:t>
            </a:r>
            <a:r>
              <a:rPr lang="zh-CN" altLang="en-US">
                <a:solidFill>
                  <a:srgbClr val="FF0000"/>
                </a:solidFill>
                <a:latin typeface="Tahoma" pitchFamily="34" charset="0"/>
                <a:ea typeface="宋体" pitchFamily="2" charset="-122"/>
              </a:rPr>
              <a:t>、</a:t>
            </a:r>
            <a:r>
              <a:rPr lang="en-US" altLang="zh-CN">
                <a:solidFill>
                  <a:srgbClr val="FF0000"/>
                </a:solidFill>
                <a:latin typeface="Tahoma" pitchFamily="34" charset="0"/>
                <a:ea typeface="宋体" pitchFamily="2" charset="-122"/>
              </a:rPr>
              <a:t>0123</a:t>
            </a:r>
            <a:r>
              <a:rPr lang="zh-CN" altLang="en-US">
                <a:solidFill>
                  <a:srgbClr val="FF0000"/>
                </a:solidFill>
                <a:latin typeface="Tahoma" pitchFamily="34" charset="0"/>
                <a:ea typeface="宋体" pitchFamily="2" charset="-122"/>
              </a:rPr>
              <a:t>和</a:t>
            </a:r>
            <a:r>
              <a:rPr lang="en-US" altLang="zh-CN">
                <a:solidFill>
                  <a:srgbClr val="FF0000"/>
                </a:solidFill>
                <a:latin typeface="Tahoma" pitchFamily="34" charset="0"/>
                <a:ea typeface="宋体" pitchFamily="2" charset="-122"/>
              </a:rPr>
              <a:t>0x123</a:t>
            </a:r>
            <a:r>
              <a:rPr lang="zh-CN" altLang="en-US">
                <a:solidFill>
                  <a:srgbClr val="FF0000"/>
                </a:solidFill>
                <a:latin typeface="Tahoma" pitchFamily="34" charset="0"/>
                <a:ea typeface="宋体" pitchFamily="2" charset="-122"/>
              </a:rPr>
              <a:t>是三个不同的数</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7"/>
          <p:cNvSpPr txBox="1">
            <a:spLocks noChangeArrowheads="1"/>
          </p:cNvSpPr>
          <p:nvPr/>
        </p:nvSpPr>
        <p:spPr bwMode="auto">
          <a:xfrm>
            <a:off x="2057400" y="762000"/>
            <a:ext cx="6096000" cy="822325"/>
          </a:xfrm>
          <a:prstGeom prst="rect">
            <a:avLst/>
          </a:prstGeom>
          <a:solidFill>
            <a:srgbClr val="FF99CC">
              <a:alpha val="79999"/>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chemeClr val="tx1"/>
                </a:solidFill>
                <a:latin typeface="Tahoma" pitchFamily="34" charset="0"/>
                <a:ea typeface="宋体" pitchFamily="2" charset="-122"/>
              </a:rPr>
              <a:t>        </a:t>
            </a:r>
            <a:r>
              <a:rPr lang="zh-CN" altLang="en-US" b="1">
                <a:solidFill>
                  <a:schemeClr val="tx1"/>
                </a:solidFill>
                <a:latin typeface="Tahoma" pitchFamily="34" charset="0"/>
                <a:ea typeface="宋体" pitchFamily="2" charset="-122"/>
              </a:rPr>
              <a:t>各进制间的转换，以及字节（</a:t>
            </a:r>
            <a:r>
              <a:rPr lang="en-US" altLang="zh-CN" b="1">
                <a:solidFill>
                  <a:schemeClr val="tx1"/>
                </a:solidFill>
                <a:latin typeface="Tahoma" pitchFamily="34" charset="0"/>
                <a:ea typeface="宋体" pitchFamily="2" charset="-122"/>
              </a:rPr>
              <a:t>byte</a:t>
            </a:r>
            <a:r>
              <a:rPr lang="zh-CN" altLang="en-US" b="1">
                <a:solidFill>
                  <a:schemeClr val="tx1"/>
                </a:solidFill>
                <a:latin typeface="Tahoma" pitchFamily="34" charset="0"/>
                <a:ea typeface="宋体" pitchFamily="2" charset="-122"/>
              </a:rPr>
              <a:t>）、字</a:t>
            </a:r>
            <a:r>
              <a:rPr lang="en-US" altLang="zh-CN">
                <a:solidFill>
                  <a:schemeClr val="tx1"/>
                </a:solidFill>
                <a:latin typeface="Tahoma" pitchFamily="34" charset="0"/>
                <a:ea typeface="宋体" pitchFamily="2" charset="-122"/>
              </a:rPr>
              <a:t>(</a:t>
            </a:r>
            <a:r>
              <a:rPr lang="en-US" altLang="zh-CN" b="1">
                <a:solidFill>
                  <a:schemeClr val="tx1"/>
                </a:solidFill>
                <a:latin typeface="Tahoma" pitchFamily="34" charset="0"/>
                <a:ea typeface="宋体" pitchFamily="2" charset="-122"/>
              </a:rPr>
              <a:t>word</a:t>
            </a:r>
            <a:r>
              <a:rPr lang="en-US" altLang="zh-CN">
                <a:solidFill>
                  <a:schemeClr val="tx1"/>
                </a:solidFill>
                <a:latin typeface="Tahoma" pitchFamily="34" charset="0"/>
                <a:ea typeface="宋体" pitchFamily="2" charset="-122"/>
              </a:rPr>
              <a:t>)</a:t>
            </a:r>
            <a:r>
              <a:rPr lang="zh-CN" altLang="en-US" b="1">
                <a:solidFill>
                  <a:schemeClr val="tx1"/>
                </a:solidFill>
                <a:latin typeface="Tahoma" pitchFamily="34" charset="0"/>
                <a:ea typeface="宋体" pitchFamily="2" charset="-122"/>
              </a:rPr>
              <a:t>、位（</a:t>
            </a:r>
            <a:r>
              <a:rPr lang="en-US" altLang="zh-CN" b="1">
                <a:solidFill>
                  <a:schemeClr val="tx1"/>
                </a:solidFill>
                <a:latin typeface="Tahoma" pitchFamily="34" charset="0"/>
                <a:ea typeface="宋体" pitchFamily="2" charset="-122"/>
              </a:rPr>
              <a:t>bit</a:t>
            </a:r>
            <a:r>
              <a:rPr lang="zh-CN" altLang="en-US" b="1">
                <a:solidFill>
                  <a:schemeClr val="tx1"/>
                </a:solidFill>
                <a:latin typeface="Tahoma" pitchFamily="34" charset="0"/>
                <a:ea typeface="宋体" pitchFamily="2" charset="-122"/>
              </a:rPr>
              <a:t>）的区别</a:t>
            </a:r>
            <a:endParaRPr lang="zh-CN" altLang="en-US">
              <a:solidFill>
                <a:schemeClr val="tx1"/>
              </a:solidFill>
              <a:latin typeface="Tahoma" pitchFamily="34" charset="0"/>
              <a:ea typeface="宋体" pitchFamily="2" charset="-122"/>
            </a:endParaRPr>
          </a:p>
        </p:txBody>
      </p:sp>
      <p:sp>
        <p:nvSpPr>
          <p:cNvPr id="93209" name="AutoShape 25"/>
          <p:cNvSpPr>
            <a:spLocks noChangeArrowheads="1"/>
          </p:cNvSpPr>
          <p:nvPr/>
        </p:nvSpPr>
        <p:spPr bwMode="auto">
          <a:xfrm>
            <a:off x="457200" y="762000"/>
            <a:ext cx="1143000" cy="609600"/>
          </a:xfrm>
          <a:prstGeom prst="wedgeRoundRectCallout">
            <a:avLst>
              <a:gd name="adj1" fmla="val 95139"/>
              <a:gd name="adj2" fmla="val -37500"/>
              <a:gd name="adj3" fmla="val 16667"/>
            </a:avLst>
          </a:prstGeom>
          <a:gradFill rotWithShape="0">
            <a:gsLst>
              <a:gs pos="0">
                <a:srgbClr val="FF33CC"/>
              </a:gs>
              <a:gs pos="50000">
                <a:schemeClr val="accent1"/>
              </a:gs>
              <a:gs pos="100000">
                <a:srgbClr val="FF33CC"/>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2800" b="1">
                <a:latin typeface="楷体_GB2312" pitchFamily="49" charset="-122"/>
              </a:rPr>
              <a:t>思考</a:t>
            </a:r>
          </a:p>
        </p:txBody>
      </p:sp>
      <p:sp>
        <p:nvSpPr>
          <p:cNvPr id="2" name="TextBox 1"/>
          <p:cNvSpPr txBox="1">
            <a:spLocks noChangeArrowheads="1"/>
          </p:cNvSpPr>
          <p:nvPr/>
        </p:nvSpPr>
        <p:spPr bwMode="auto">
          <a:xfrm>
            <a:off x="1116013" y="2060575"/>
            <a:ext cx="718661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50000"/>
              </a:lnSpc>
              <a:buFont typeface="Wingdings" pitchFamily="2" charset="2"/>
              <a:buChar char="Ø"/>
            </a:pPr>
            <a:r>
              <a:rPr lang="zh-CN" altLang="en-US" b="1"/>
              <a:t>一个二进制数</a:t>
            </a:r>
            <a:r>
              <a:rPr lang="en-US" altLang="zh-CN" b="1"/>
              <a:t>0</a:t>
            </a:r>
            <a:r>
              <a:rPr lang="zh-CN" altLang="en-US" b="1"/>
              <a:t>或</a:t>
            </a:r>
            <a:r>
              <a:rPr lang="en-US" altLang="zh-CN" b="1"/>
              <a:t>1</a:t>
            </a:r>
            <a:r>
              <a:rPr lang="zh-CN" altLang="en-US" b="1"/>
              <a:t>，称为“位”（</a:t>
            </a:r>
            <a:r>
              <a:rPr lang="en-US" altLang="zh-CN" b="1"/>
              <a:t>bit</a:t>
            </a:r>
            <a:r>
              <a:rPr lang="zh-CN" altLang="en-US" b="1"/>
              <a:t>，比特）</a:t>
            </a:r>
            <a:endParaRPr lang="en-US" altLang="zh-CN" b="1"/>
          </a:p>
          <a:p>
            <a:pPr algn="l" eaLnBrk="1" hangingPunct="1">
              <a:lnSpc>
                <a:spcPct val="150000"/>
              </a:lnSpc>
              <a:buFont typeface="Wingdings" pitchFamily="2" charset="2"/>
              <a:buChar char="Ø"/>
            </a:pPr>
            <a:r>
              <a:rPr lang="en-US" altLang="zh-CN" b="1"/>
              <a:t>8</a:t>
            </a:r>
            <a:r>
              <a:rPr lang="zh-CN" altLang="en-US" b="1"/>
              <a:t>位二进制数组成一个字节（</a:t>
            </a:r>
            <a:r>
              <a:rPr lang="en-US" altLang="zh-CN" b="1"/>
              <a:t>byte</a:t>
            </a:r>
            <a:r>
              <a:rPr lang="zh-CN" altLang="en-US" b="1"/>
              <a:t>）</a:t>
            </a:r>
            <a:endParaRPr lang="en-US" altLang="zh-CN" b="1"/>
          </a:p>
          <a:p>
            <a:pPr algn="l" eaLnBrk="1" hangingPunct="1">
              <a:lnSpc>
                <a:spcPct val="150000"/>
              </a:lnSpc>
              <a:buFont typeface="Wingdings" pitchFamily="2" charset="2"/>
              <a:buChar char="Ø"/>
            </a:pPr>
            <a:r>
              <a:rPr lang="zh-CN" altLang="en-US" b="1"/>
              <a:t>每个字节存放在一个存储单元中，每个单元赋于一个存储地址</a:t>
            </a:r>
            <a:endParaRPr lang="en-US" altLang="zh-CN" b="1"/>
          </a:p>
          <a:p>
            <a:pPr algn="l" eaLnBrk="1" hangingPunct="1">
              <a:lnSpc>
                <a:spcPct val="150000"/>
              </a:lnSpc>
              <a:buFont typeface="Wingdings" pitchFamily="2" charset="2"/>
              <a:buChar char="Ø"/>
            </a:pPr>
            <a:r>
              <a:rPr lang="zh-CN" altLang="en-US" b="1"/>
              <a:t>两个字节组成一个“字”（</a:t>
            </a:r>
            <a:r>
              <a:rPr lang="en-US" altLang="zh-CN" b="1"/>
              <a:t>word</a:t>
            </a:r>
            <a:r>
              <a:rPr lang="zh-CN" altLang="en-US" b="1"/>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2"/>
          <p:cNvSpPr txBox="1">
            <a:spLocks noChangeArrowheads="1"/>
          </p:cNvSpPr>
          <p:nvPr/>
        </p:nvSpPr>
        <p:spPr bwMode="auto">
          <a:xfrm>
            <a:off x="838200" y="3427413"/>
            <a:ext cx="243840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chemeClr val="tx1"/>
                </a:solidFill>
                <a:latin typeface="Tahoma" pitchFamily="34" charset="0"/>
              </a:rPr>
              <a:t>小数形式</a:t>
            </a:r>
          </a:p>
        </p:txBody>
      </p:sp>
      <p:sp>
        <p:nvSpPr>
          <p:cNvPr id="93207" name="Text Box 23"/>
          <p:cNvSpPr txBox="1">
            <a:spLocks noChangeArrowheads="1"/>
          </p:cNvSpPr>
          <p:nvPr/>
        </p:nvSpPr>
        <p:spPr bwMode="auto">
          <a:xfrm>
            <a:off x="755650" y="4025900"/>
            <a:ext cx="8153400" cy="1004888"/>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a:solidFill>
                  <a:schemeClr val="tx1"/>
                </a:solidFill>
                <a:latin typeface="Tahoma" pitchFamily="34" charset="0"/>
                <a:ea typeface="宋体" pitchFamily="2" charset="-122"/>
              </a:rPr>
              <a:t>以正负号开头，若干位</a:t>
            </a:r>
            <a:r>
              <a:rPr lang="en-US" altLang="zh-CN" b="1">
                <a:solidFill>
                  <a:schemeClr val="tx1"/>
                </a:solidFill>
                <a:latin typeface="Tahoma" pitchFamily="34" charset="0"/>
                <a:ea typeface="宋体" pitchFamily="2" charset="-122"/>
              </a:rPr>
              <a:t>0</a:t>
            </a:r>
            <a:r>
              <a:rPr lang="zh-CN" altLang="en-US" b="1">
                <a:solidFill>
                  <a:schemeClr val="tx1"/>
                </a:solidFill>
                <a:latin typeface="Tahoma" pitchFamily="34" charset="0"/>
                <a:ea typeface="宋体" pitchFamily="2" charset="-122"/>
              </a:rPr>
              <a:t>～</a:t>
            </a:r>
            <a:r>
              <a:rPr lang="en-US" altLang="zh-CN" b="1">
                <a:solidFill>
                  <a:schemeClr val="tx1"/>
                </a:solidFill>
                <a:latin typeface="Tahoma" pitchFamily="34" charset="0"/>
                <a:ea typeface="宋体" pitchFamily="2" charset="-122"/>
              </a:rPr>
              <a:t>9</a:t>
            </a:r>
            <a:r>
              <a:rPr lang="zh-CN" altLang="en-US" b="1">
                <a:solidFill>
                  <a:schemeClr val="tx1"/>
                </a:solidFill>
                <a:latin typeface="Tahoma" pitchFamily="34" charset="0"/>
                <a:ea typeface="宋体" pitchFamily="2" charset="-122"/>
              </a:rPr>
              <a:t>的数字，</a:t>
            </a:r>
            <a:r>
              <a:rPr lang="zh-CN" altLang="en-US" b="1" u="sng">
                <a:solidFill>
                  <a:srgbClr val="CC3300"/>
                </a:solidFill>
                <a:effectLst>
                  <a:outerShdw blurRad="38100" dist="38100" dir="2700000" algn="tl">
                    <a:srgbClr val="C0C0C0"/>
                  </a:outerShdw>
                </a:effectLst>
                <a:latin typeface="Tahoma" pitchFamily="34" charset="0"/>
                <a:ea typeface="宋体" pitchFamily="2" charset="-122"/>
              </a:rPr>
              <a:t>后跟一个小数点（必</a:t>
            </a:r>
          </a:p>
          <a:p>
            <a:pPr algn="l">
              <a:spcBef>
                <a:spcPct val="50000"/>
              </a:spcBef>
              <a:defRPr/>
            </a:pPr>
            <a:r>
              <a:rPr lang="zh-CN" altLang="en-US" b="1" u="sng">
                <a:solidFill>
                  <a:srgbClr val="CC3300"/>
                </a:solidFill>
                <a:effectLst>
                  <a:outerShdw blurRad="38100" dist="38100" dir="2700000" algn="tl">
                    <a:srgbClr val="C0C0C0"/>
                  </a:outerShdw>
                </a:effectLst>
                <a:latin typeface="Tahoma" pitchFamily="34" charset="0"/>
                <a:ea typeface="宋体" pitchFamily="2" charset="-122"/>
              </a:rPr>
              <a:t>须）</a:t>
            </a:r>
            <a:r>
              <a:rPr lang="zh-CN" altLang="en-US" b="1">
                <a:solidFill>
                  <a:schemeClr val="tx1"/>
                </a:solidFill>
                <a:effectLst>
                  <a:outerShdw blurRad="38100" dist="38100" dir="2700000" algn="tl">
                    <a:srgbClr val="C0C0C0"/>
                  </a:outerShdw>
                </a:effectLst>
                <a:latin typeface="Tahoma" pitchFamily="34" charset="0"/>
                <a:ea typeface="宋体" pitchFamily="2" charset="-122"/>
              </a:rPr>
              <a:t>再跟若干位小数部分</a:t>
            </a:r>
            <a:r>
              <a:rPr lang="zh-CN" altLang="en-US" u="sng">
                <a:solidFill>
                  <a:srgbClr val="CC3300"/>
                </a:solidFill>
                <a:effectLst>
                  <a:outerShdw blurRad="38100" dist="38100" dir="2700000" algn="tl">
                    <a:srgbClr val="C0C0C0"/>
                  </a:outerShdw>
                </a:effectLst>
                <a:latin typeface="Tahoma" pitchFamily="34" charset="0"/>
                <a:ea typeface="宋体" pitchFamily="2" charset="-122"/>
              </a:rPr>
              <a:t> </a:t>
            </a:r>
          </a:p>
        </p:txBody>
      </p:sp>
      <p:sp>
        <p:nvSpPr>
          <p:cNvPr id="31748" name="Text Box 26">
            <a:hlinkClick r:id="rId2" action="ppaction://hlinksldjump"/>
            <a:hlinkHover r:id="" action="ppaction://noaction">
              <a:snd r:embed="rId3" name="Drip01.WAV"/>
            </a:hlinkHover>
          </p:cNvPr>
          <p:cNvSpPr txBox="1">
            <a:spLocks noChangeArrowheads="1"/>
          </p:cNvSpPr>
          <p:nvPr/>
        </p:nvSpPr>
        <p:spPr bwMode="auto">
          <a:xfrm>
            <a:off x="685800" y="836613"/>
            <a:ext cx="2743200" cy="519112"/>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单精度实型常量</a:t>
            </a:r>
          </a:p>
        </p:txBody>
      </p:sp>
      <p:sp>
        <p:nvSpPr>
          <p:cNvPr id="31749" name="AutoShape 27"/>
          <p:cNvSpPr>
            <a:spLocks noChangeArrowheads="1"/>
          </p:cNvSpPr>
          <p:nvPr/>
        </p:nvSpPr>
        <p:spPr bwMode="auto">
          <a:xfrm>
            <a:off x="4038600" y="1141413"/>
            <a:ext cx="2189163" cy="2379662"/>
          </a:xfrm>
          <a:prstGeom prst="verticalScroll">
            <a:avLst>
              <a:gd name="adj" fmla="val 125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bg1"/>
                </a:solidFill>
                <a:latin typeface="Tahoma" pitchFamily="34" charset="0"/>
                <a:ea typeface="宋体" pitchFamily="2" charset="-122"/>
              </a:rPr>
              <a:t>小数形式</a:t>
            </a:r>
          </a:p>
          <a:p>
            <a:endParaRPr lang="zh-CN" altLang="en-US" b="1">
              <a:solidFill>
                <a:schemeClr val="bg1"/>
              </a:solidFill>
              <a:latin typeface="Tahoma" pitchFamily="34" charset="0"/>
              <a:ea typeface="宋体" pitchFamily="2" charset="-122"/>
            </a:endParaRPr>
          </a:p>
          <a:p>
            <a:endParaRPr lang="zh-CN" altLang="en-US">
              <a:solidFill>
                <a:schemeClr val="bg1"/>
              </a:solidFill>
              <a:latin typeface="Tahoma" pitchFamily="34" charset="0"/>
              <a:ea typeface="宋体" pitchFamily="2" charset="-122"/>
            </a:endParaRPr>
          </a:p>
          <a:p>
            <a:r>
              <a:rPr lang="zh-CN" altLang="en-US" b="1">
                <a:solidFill>
                  <a:schemeClr val="bg1"/>
                </a:solidFill>
                <a:latin typeface="Tahoma" pitchFamily="34" charset="0"/>
                <a:ea typeface="宋体" pitchFamily="2" charset="-122"/>
              </a:rPr>
              <a:t>指数形式</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6"/>
          <p:cNvSpPr txBox="1">
            <a:spLocks noChangeArrowheads="1"/>
          </p:cNvSpPr>
          <p:nvPr/>
        </p:nvSpPr>
        <p:spPr bwMode="auto">
          <a:xfrm>
            <a:off x="762000" y="609600"/>
            <a:ext cx="198120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chemeClr val="tx1"/>
                </a:solidFill>
                <a:latin typeface="Tahoma" pitchFamily="34" charset="0"/>
              </a:rPr>
              <a:t>指数形式</a:t>
            </a:r>
          </a:p>
        </p:txBody>
      </p:sp>
      <p:sp>
        <p:nvSpPr>
          <p:cNvPr id="95249" name="Text Box 17"/>
          <p:cNvSpPr txBox="1">
            <a:spLocks noChangeArrowheads="1"/>
          </p:cNvSpPr>
          <p:nvPr/>
        </p:nvSpPr>
        <p:spPr bwMode="auto">
          <a:xfrm>
            <a:off x="762000" y="1524000"/>
            <a:ext cx="8153400" cy="1004888"/>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dirty="0">
                <a:solidFill>
                  <a:schemeClr val="tx1"/>
                </a:solidFill>
                <a:latin typeface="Tahoma" pitchFamily="34" charset="0"/>
                <a:ea typeface="宋体" pitchFamily="2" charset="-122"/>
              </a:rPr>
              <a:t>分为尾数部分和指数部分，</a:t>
            </a:r>
            <a:r>
              <a:rPr lang="zh-CN" altLang="en-US" b="1" u="sng" dirty="0">
                <a:solidFill>
                  <a:srgbClr val="CC3300"/>
                </a:solidFill>
                <a:effectLst>
                  <a:outerShdw blurRad="38100" dist="38100" dir="2700000" algn="tl">
                    <a:srgbClr val="C0C0C0"/>
                  </a:outerShdw>
                </a:effectLst>
                <a:latin typeface="Tahoma" pitchFamily="34" charset="0"/>
                <a:ea typeface="宋体" pitchFamily="2" charset="-122"/>
              </a:rPr>
              <a:t>尾数部分可是整数或小数形式</a:t>
            </a:r>
            <a:r>
              <a:rPr lang="zh-CN" altLang="en-US" b="1" dirty="0">
                <a:solidFill>
                  <a:schemeClr val="tx1"/>
                </a:solidFill>
                <a:latin typeface="Tahoma" pitchFamily="34" charset="0"/>
                <a:ea typeface="宋体" pitchFamily="2" charset="-122"/>
              </a:rPr>
              <a:t>，</a:t>
            </a:r>
          </a:p>
          <a:p>
            <a:pPr algn="l">
              <a:spcBef>
                <a:spcPct val="50000"/>
              </a:spcBef>
              <a:defRPr/>
            </a:pPr>
            <a:r>
              <a:rPr lang="zh-CN" altLang="en-US" b="1" u="sng" dirty="0">
                <a:solidFill>
                  <a:srgbClr val="CC3300"/>
                </a:solidFill>
                <a:effectLst>
                  <a:outerShdw blurRad="38100" dist="38100" dir="2700000" algn="tl">
                    <a:srgbClr val="C0C0C0"/>
                  </a:outerShdw>
                </a:effectLst>
                <a:latin typeface="Tahoma" pitchFamily="34" charset="0"/>
                <a:ea typeface="宋体" pitchFamily="2" charset="-122"/>
              </a:rPr>
              <a:t>指数部分是一个</a:t>
            </a:r>
            <a:r>
              <a:rPr lang="en-US" altLang="zh-CN" b="1" u="sng" dirty="0">
                <a:solidFill>
                  <a:srgbClr val="CC3300"/>
                </a:solidFill>
                <a:effectLst>
                  <a:outerShdw blurRad="38100" dist="38100" dir="2700000" algn="tl">
                    <a:srgbClr val="C0C0C0"/>
                  </a:outerShdw>
                </a:effectLst>
                <a:latin typeface="Tahoma" pitchFamily="34" charset="0"/>
                <a:ea typeface="宋体" pitchFamily="2" charset="-122"/>
              </a:rPr>
              <a:t>e</a:t>
            </a:r>
            <a:r>
              <a:rPr lang="zh-CN" altLang="en-US" b="1" u="sng" dirty="0">
                <a:solidFill>
                  <a:srgbClr val="CC3300"/>
                </a:solidFill>
                <a:effectLst>
                  <a:outerShdw blurRad="38100" dist="38100" dir="2700000" algn="tl">
                    <a:srgbClr val="C0C0C0"/>
                  </a:outerShdw>
                </a:effectLst>
                <a:latin typeface="Tahoma" pitchFamily="34" charset="0"/>
                <a:ea typeface="宋体" pitchFamily="2" charset="-122"/>
              </a:rPr>
              <a:t>或</a:t>
            </a:r>
            <a:r>
              <a:rPr lang="en-US" altLang="zh-CN" b="1" u="sng" dirty="0">
                <a:solidFill>
                  <a:srgbClr val="CC3300"/>
                </a:solidFill>
                <a:effectLst>
                  <a:outerShdw blurRad="38100" dist="38100" dir="2700000" algn="tl">
                    <a:srgbClr val="C0C0C0"/>
                  </a:outerShdw>
                </a:effectLst>
                <a:latin typeface="Tahoma" pitchFamily="34" charset="0"/>
                <a:ea typeface="宋体" pitchFamily="2" charset="-122"/>
              </a:rPr>
              <a:t>E</a:t>
            </a:r>
            <a:r>
              <a:rPr lang="zh-CN" altLang="en-US" b="1" u="sng" dirty="0">
                <a:solidFill>
                  <a:srgbClr val="CC3300"/>
                </a:solidFill>
                <a:effectLst>
                  <a:outerShdw blurRad="38100" dist="38100" dir="2700000" algn="tl">
                    <a:srgbClr val="C0C0C0"/>
                  </a:outerShdw>
                </a:effectLst>
                <a:latin typeface="Tahoma" pitchFamily="34" charset="0"/>
                <a:ea typeface="宋体" pitchFamily="2" charset="-122"/>
              </a:rPr>
              <a:t>后跟一个整数</a:t>
            </a:r>
          </a:p>
        </p:txBody>
      </p:sp>
      <p:sp>
        <p:nvSpPr>
          <p:cNvPr id="32772" name="AutoShape 21"/>
          <p:cNvSpPr>
            <a:spLocks noChangeArrowheads="1"/>
          </p:cNvSpPr>
          <p:nvPr/>
        </p:nvSpPr>
        <p:spPr bwMode="auto">
          <a:xfrm>
            <a:off x="457200" y="27432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32773" name="Text Box 22"/>
          <p:cNvSpPr txBox="1">
            <a:spLocks noChangeArrowheads="1"/>
          </p:cNvSpPr>
          <p:nvPr/>
        </p:nvSpPr>
        <p:spPr bwMode="auto">
          <a:xfrm>
            <a:off x="1143000" y="3124200"/>
            <a:ext cx="6705600" cy="519113"/>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GB" sz="2800">
                <a:solidFill>
                  <a:schemeClr val="tx1"/>
                </a:solidFill>
                <a:latin typeface="Tahoma" pitchFamily="34" charset="0"/>
                <a:ea typeface="宋体" pitchFamily="2" charset="-122"/>
              </a:rPr>
              <a:t>123</a:t>
            </a:r>
            <a:r>
              <a:rPr lang="en-GB" altLang="zh-CN" sz="2800">
                <a:solidFill>
                  <a:schemeClr val="tx1"/>
                </a:solidFill>
                <a:latin typeface="Tahoma" pitchFamily="34" charset="0"/>
                <a:ea typeface="宋体" pitchFamily="2" charset="-122"/>
              </a:rPr>
              <a:t>e+03 ， -456e-02 ， 0e0 ，  9.23e2</a:t>
            </a:r>
            <a:endParaRPr lang="en-US" altLang="zh-CN" sz="2800">
              <a:solidFill>
                <a:schemeClr val="tx1"/>
              </a:solidFill>
              <a:latin typeface="Tahoma" pitchFamily="34" charset="0"/>
              <a:ea typeface="宋体" pitchFamily="2" charset="-122"/>
            </a:endParaRPr>
          </a:p>
        </p:txBody>
      </p:sp>
      <p:sp>
        <p:nvSpPr>
          <p:cNvPr id="95255" name="AutoShape 23"/>
          <p:cNvSpPr>
            <a:spLocks noChangeArrowheads="1"/>
          </p:cNvSpPr>
          <p:nvPr/>
        </p:nvSpPr>
        <p:spPr bwMode="auto">
          <a:xfrm>
            <a:off x="395288" y="3860800"/>
            <a:ext cx="1527175" cy="1274763"/>
          </a:xfrm>
          <a:prstGeom prst="irregularSeal2">
            <a:avLst/>
          </a:prstGeom>
          <a:gradFill rotWithShape="0">
            <a:gsLst>
              <a:gs pos="0">
                <a:schemeClr val="accent1"/>
              </a:gs>
              <a:gs pos="100000">
                <a:srgbClr val="33CC33"/>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zh-CN" altLang="en-US" b="1">
                <a:solidFill>
                  <a:srgbClr val="CC3300"/>
                </a:solidFill>
                <a:latin typeface="楷体_GB2312" pitchFamily="49" charset="-122"/>
              </a:rPr>
              <a:t>注意</a:t>
            </a:r>
          </a:p>
        </p:txBody>
      </p:sp>
      <p:sp>
        <p:nvSpPr>
          <p:cNvPr id="95256" name="AutoShape 24"/>
          <p:cNvSpPr>
            <a:spLocks noChangeArrowheads="1"/>
          </p:cNvSpPr>
          <p:nvPr/>
        </p:nvSpPr>
        <p:spPr bwMode="auto">
          <a:xfrm>
            <a:off x="2286000" y="4114800"/>
            <a:ext cx="5105400" cy="914400"/>
          </a:xfrm>
          <a:prstGeom prst="doubleWave">
            <a:avLst>
              <a:gd name="adj1" fmla="val 6500"/>
              <a:gd name="adj2" fmla="val 0"/>
            </a:avLst>
          </a:prstGeom>
          <a:solidFill>
            <a:schemeClr val="accent1">
              <a:alpha val="79999"/>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FF"/>
                </a:solidFill>
                <a:latin typeface="Tahoma" pitchFamily="34" charset="0"/>
                <a:ea typeface="宋体" pitchFamily="2" charset="-122"/>
              </a:rPr>
              <a:t>e</a:t>
            </a:r>
            <a:r>
              <a:rPr lang="zh-CN" altLang="en-US">
                <a:solidFill>
                  <a:srgbClr val="0000FF"/>
                </a:solidFill>
                <a:latin typeface="Tahoma" pitchFamily="34" charset="0"/>
                <a:ea typeface="宋体" pitchFamily="2" charset="-122"/>
              </a:rPr>
              <a:t>前必须有数字，</a:t>
            </a:r>
            <a:r>
              <a:rPr lang="en-US" altLang="zh-CN">
                <a:solidFill>
                  <a:srgbClr val="0000FF"/>
                </a:solidFill>
                <a:latin typeface="Tahoma" pitchFamily="34" charset="0"/>
                <a:ea typeface="宋体" pitchFamily="2" charset="-122"/>
              </a:rPr>
              <a:t>e</a:t>
            </a:r>
            <a:r>
              <a:rPr lang="zh-CN" altLang="en-US">
                <a:solidFill>
                  <a:srgbClr val="0000FF"/>
                </a:solidFill>
                <a:latin typeface="Tahoma" pitchFamily="34" charset="0"/>
                <a:ea typeface="宋体" pitchFamily="2" charset="-122"/>
              </a:rPr>
              <a:t>后必须是整数</a:t>
            </a:r>
          </a:p>
        </p:txBody>
      </p:sp>
      <p:sp>
        <p:nvSpPr>
          <p:cNvPr id="95257" name="AutoShape 25"/>
          <p:cNvSpPr>
            <a:spLocks noChangeArrowheads="1"/>
          </p:cNvSpPr>
          <p:nvPr/>
        </p:nvSpPr>
        <p:spPr bwMode="auto">
          <a:xfrm>
            <a:off x="533400" y="52578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95258" name="Text Box 26"/>
          <p:cNvSpPr txBox="1">
            <a:spLocks noChangeArrowheads="1"/>
          </p:cNvSpPr>
          <p:nvPr/>
        </p:nvSpPr>
        <p:spPr bwMode="auto">
          <a:xfrm>
            <a:off x="1619250" y="5430838"/>
            <a:ext cx="6705600" cy="519112"/>
          </a:xfrm>
          <a:prstGeom prst="rect">
            <a:avLst/>
          </a:prstGeom>
          <a:solidFill>
            <a:schemeClr val="accent3"/>
          </a:solidFill>
          <a:ln>
            <a:noFill/>
          </a:ln>
          <a:effectLst/>
        </p:spPr>
        <p:txBody>
          <a:bodyPr>
            <a:spAutoFit/>
          </a:bodyPr>
          <a:lstStyle/>
          <a:p>
            <a:pPr>
              <a:spcBef>
                <a:spcPct val="50000"/>
              </a:spcBef>
              <a:defRPr/>
            </a:pPr>
            <a:r>
              <a:rPr lang="en-GB" altLang="zh-CN" sz="2800" dirty="0">
                <a:solidFill>
                  <a:schemeClr val="tx1"/>
                </a:solidFill>
                <a:latin typeface="Tahoma" pitchFamily="34" charset="0"/>
                <a:ea typeface="宋体" pitchFamily="2" charset="-122"/>
              </a:rPr>
              <a:t>e+03 ， -e-.2</a:t>
            </a:r>
            <a:r>
              <a:rPr lang="zh-CN" altLang="en-GB" sz="2800" dirty="0">
                <a:solidFill>
                  <a:schemeClr val="tx1"/>
                </a:solidFill>
                <a:latin typeface="Tahoma" pitchFamily="34" charset="0"/>
                <a:ea typeface="宋体" pitchFamily="2" charset="-122"/>
              </a:rPr>
              <a:t>均为不合法的指数形式</a:t>
            </a:r>
            <a:endParaRPr lang="zh-CN" altLang="en-US" sz="2800" dirty="0">
              <a:solidFill>
                <a:schemeClr val="tx1"/>
              </a:solidFill>
              <a:latin typeface="Tahoma" pitchFamily="34" charset="0"/>
              <a:ea typeface="宋体" pitchFamily="2" charset="-122"/>
            </a:endParaRPr>
          </a:p>
        </p:txBody>
      </p:sp>
      <p:sp>
        <p:nvSpPr>
          <p:cNvPr id="2" name="矩形 1"/>
          <p:cNvSpPr/>
          <p:nvPr/>
        </p:nvSpPr>
        <p:spPr>
          <a:xfrm>
            <a:off x="2993017" y="176375"/>
            <a:ext cx="5927576" cy="1200329"/>
          </a:xfrm>
          <a:prstGeom prst="rect">
            <a:avLst/>
          </a:prstGeom>
          <a:ln>
            <a:solidFill>
              <a:schemeClr val="accent1"/>
            </a:solidFill>
          </a:ln>
        </p:spPr>
        <p:txBody>
          <a:bodyPr wrap="square">
            <a:spAutoFit/>
          </a:bodyPr>
          <a:lstStyle/>
          <a:p>
            <a:pPr algn="l"/>
            <a:r>
              <a:rPr lang="en-US" altLang="zh-CN" dirty="0" err="1"/>
              <a:t>d.ddddE+n</a:t>
            </a:r>
            <a:r>
              <a:rPr lang="en-US" altLang="zh-CN" dirty="0"/>
              <a:t>  </a:t>
            </a:r>
            <a:r>
              <a:rPr lang="zh-CN" altLang="en-US" dirty="0"/>
              <a:t>小数点向右移动</a:t>
            </a:r>
            <a:r>
              <a:rPr lang="en-US" altLang="zh-CN" dirty="0"/>
              <a:t>n</a:t>
            </a:r>
            <a:r>
              <a:rPr lang="zh-CN" altLang="en-US" dirty="0"/>
              <a:t>位</a:t>
            </a:r>
            <a:endParaRPr lang="en-US" altLang="zh-CN" dirty="0"/>
          </a:p>
          <a:p>
            <a:pPr algn="l"/>
            <a:r>
              <a:rPr lang="en-US" altLang="zh-CN" dirty="0" err="1"/>
              <a:t>d.ddddE</a:t>
            </a:r>
            <a:r>
              <a:rPr lang="en-US" altLang="zh-CN" dirty="0"/>
              <a:t>-n  </a:t>
            </a:r>
            <a:r>
              <a:rPr lang="zh-CN" altLang="en-US" dirty="0"/>
              <a:t>小数点向左移动</a:t>
            </a:r>
            <a:r>
              <a:rPr lang="en-US" altLang="zh-CN" dirty="0"/>
              <a:t>n</a:t>
            </a:r>
            <a:r>
              <a:rPr lang="zh-CN" altLang="en-US" dirty="0"/>
              <a:t>位</a:t>
            </a:r>
            <a:endParaRPr lang="en-US" altLang="zh-CN" dirty="0"/>
          </a:p>
          <a:p>
            <a:pPr algn="l"/>
            <a:r>
              <a:rPr lang="zh-CN" altLang="en-US" dirty="0"/>
              <a:t>小数点可以移动，</a:t>
            </a:r>
            <a:r>
              <a:rPr lang="zh-CN" altLang="en-US" dirty="0" smtClean="0"/>
              <a:t>因此</a:t>
            </a:r>
            <a:r>
              <a:rPr lang="zh-CN" altLang="en-US" dirty="0"/>
              <a:t>实</a:t>
            </a:r>
            <a:r>
              <a:rPr lang="zh-CN" altLang="en-US" dirty="0" smtClean="0"/>
              <a:t>型又称为</a:t>
            </a:r>
            <a:r>
              <a:rPr lang="zh-CN" altLang="en-US" dirty="0"/>
              <a:t>浮点数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5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5258"/>
                                        </p:tgtEl>
                                        <p:attrNameLst>
                                          <p:attrName>style.visibility</p:attrName>
                                        </p:attrNameLst>
                                      </p:cBhvr>
                                      <p:to>
                                        <p:strVal val="visible"/>
                                      </p:to>
                                    </p:set>
                                    <p:animEffect transition="in" filter="fade">
                                      <p:cBhvr>
                                        <p:cTn id="13" dur="1000"/>
                                        <p:tgtEl>
                                          <p:spTgt spid="95258"/>
                                        </p:tgtEl>
                                      </p:cBhvr>
                                    </p:animEffect>
                                    <p:anim calcmode="lin" valueType="num">
                                      <p:cBhvr>
                                        <p:cTn id="14" dur="1000" fill="hold"/>
                                        <p:tgtEl>
                                          <p:spTgt spid="95258"/>
                                        </p:tgtEl>
                                        <p:attrNameLst>
                                          <p:attrName>ppt_x</p:attrName>
                                        </p:attrNameLst>
                                      </p:cBhvr>
                                      <p:tavLst>
                                        <p:tav tm="0">
                                          <p:val>
                                            <p:strVal val="#ppt_x"/>
                                          </p:val>
                                        </p:tav>
                                        <p:tav tm="100000">
                                          <p:val>
                                            <p:strVal val="#ppt_x"/>
                                          </p:val>
                                        </p:tav>
                                      </p:tavLst>
                                    </p:anim>
                                    <p:anim calcmode="lin" valueType="num">
                                      <p:cBhvr>
                                        <p:cTn id="15" dur="1000" fill="hold"/>
                                        <p:tgtEl>
                                          <p:spTgt spid="9525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5257"/>
                                        </p:tgtEl>
                                        <p:attrNameLst>
                                          <p:attrName>style.visibility</p:attrName>
                                        </p:attrNameLst>
                                      </p:cBhvr>
                                      <p:to>
                                        <p:strVal val="visible"/>
                                      </p:to>
                                    </p:set>
                                    <p:animEffect transition="in" filter="fade">
                                      <p:cBhvr>
                                        <p:cTn id="18" dur="1000"/>
                                        <p:tgtEl>
                                          <p:spTgt spid="95257"/>
                                        </p:tgtEl>
                                      </p:cBhvr>
                                    </p:animEffect>
                                    <p:anim calcmode="lin" valueType="num">
                                      <p:cBhvr>
                                        <p:cTn id="19" dur="1000" fill="hold"/>
                                        <p:tgtEl>
                                          <p:spTgt spid="95257"/>
                                        </p:tgtEl>
                                        <p:attrNameLst>
                                          <p:attrName>ppt_x</p:attrName>
                                        </p:attrNameLst>
                                      </p:cBhvr>
                                      <p:tavLst>
                                        <p:tav tm="0">
                                          <p:val>
                                            <p:strVal val="#ppt_x"/>
                                          </p:val>
                                        </p:tav>
                                        <p:tav tm="100000">
                                          <p:val>
                                            <p:strVal val="#ppt_x"/>
                                          </p:val>
                                        </p:tav>
                                      </p:tavLst>
                                    </p:anim>
                                    <p:anim calcmode="lin" valueType="num">
                                      <p:cBhvr>
                                        <p:cTn id="20" dur="1000" fill="hold"/>
                                        <p:tgtEl>
                                          <p:spTgt spid="95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5" grpId="0" animBg="1"/>
      <p:bldP spid="95256" grpId="0" animBg="1"/>
      <p:bldP spid="95257" grpId="0" animBg="1"/>
      <p:bldP spid="952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4294967295"/>
          </p:nvPr>
        </p:nvSpPr>
        <p:spPr>
          <a:xfrm>
            <a:off x="7551738" y="6524625"/>
            <a:ext cx="1557337" cy="301625"/>
          </a:xfrm>
        </p:spPr>
        <p:txBody>
          <a:bodyPr/>
          <a:lstStyle/>
          <a:p>
            <a:pPr>
              <a:defRPr/>
            </a:pPr>
            <a:fld id="{DB2D5EFD-9680-4E6B-9FDE-5C688CE5CDB8}" type="slidenum">
              <a:rPr lang="zh-CN" altLang="en-US"/>
              <a:pPr>
                <a:defRPr/>
              </a:pPr>
              <a:t>24</a:t>
            </a:fld>
            <a:endParaRPr lang="en-US" altLang="zh-CN"/>
          </a:p>
        </p:txBody>
      </p:sp>
      <p:sp>
        <p:nvSpPr>
          <p:cNvPr id="33795" name="Rectangle 2"/>
          <p:cNvSpPr>
            <a:spLocks noGrp="1" noChangeArrowheads="1"/>
          </p:cNvSpPr>
          <p:nvPr>
            <p:ph type="title"/>
          </p:nvPr>
        </p:nvSpPr>
        <p:spPr>
          <a:xfrm>
            <a:off x="395288" y="-100013"/>
            <a:ext cx="8229600" cy="1143001"/>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latin typeface="楷体" pitchFamily="49" charset="-122"/>
                <a:ea typeface="楷体" pitchFamily="49" charset="-122"/>
              </a:rPr>
              <a:t>实型常量的舍入误差</a:t>
            </a:r>
            <a:r>
              <a:rPr lang="zh-CN" altLang="en-US" sz="4000" smtClean="0">
                <a:latin typeface="楷体" pitchFamily="49" charset="-122"/>
                <a:ea typeface="楷体" pitchFamily="49" charset="-122"/>
              </a:rPr>
              <a:t> </a:t>
            </a:r>
          </a:p>
        </p:txBody>
      </p:sp>
      <p:sp>
        <p:nvSpPr>
          <p:cNvPr id="33796" name="Rectangle 3"/>
          <p:cNvSpPr>
            <a:spLocks noGrp="1" noChangeArrowheads="1"/>
          </p:cNvSpPr>
          <p:nvPr>
            <p:ph type="body" idx="1"/>
          </p:nvPr>
        </p:nvSpPr>
        <p:spPr>
          <a:xfrm>
            <a:off x="107950" y="908050"/>
            <a:ext cx="8712200" cy="1657350"/>
          </a:xfrm>
        </p:spPr>
        <p:txBody>
          <a:bodyPr/>
          <a:lstStyle/>
          <a:p>
            <a:pPr marL="0" indent="0" algn="just" eaLnBrk="1" hangingPunct="1">
              <a:lnSpc>
                <a:spcPct val="140000"/>
              </a:lnSpc>
              <a:buFont typeface="Wingdings" pitchFamily="2" charset="2"/>
              <a:buNone/>
            </a:pPr>
            <a:r>
              <a:rPr lang="zh-CN" altLang="en-US" sz="2400" b="1" smtClean="0">
                <a:solidFill>
                  <a:srgbClr val="000000"/>
                </a:solidFill>
                <a:latin typeface="楷体" pitchFamily="49" charset="-122"/>
                <a:ea typeface="楷体" pitchFamily="49" charset="-122"/>
              </a:rPr>
              <a:t>虽然实型常量的表示形式有两种，但在内存中均是以</a:t>
            </a:r>
            <a:r>
              <a:rPr lang="zh-CN" altLang="en-US" sz="2400" b="1" smtClean="0">
                <a:solidFill>
                  <a:schemeClr val="tx2"/>
                </a:solidFill>
                <a:latin typeface="楷体" pitchFamily="49" charset="-122"/>
                <a:ea typeface="楷体" pitchFamily="49" charset="-122"/>
              </a:rPr>
              <a:t>指数形式</a:t>
            </a:r>
            <a:r>
              <a:rPr lang="zh-CN" altLang="en-US" sz="2400" b="1" smtClean="0">
                <a:solidFill>
                  <a:srgbClr val="000000"/>
                </a:solidFill>
                <a:latin typeface="楷体" pitchFamily="49" charset="-122"/>
                <a:ea typeface="楷体" pitchFamily="49" charset="-122"/>
              </a:rPr>
              <a:t>存放。尾数部分所占位数（</a:t>
            </a:r>
            <a:r>
              <a:rPr lang="en-US" altLang="zh-CN" sz="2400" b="1" smtClean="0">
                <a:solidFill>
                  <a:schemeClr val="tx2"/>
                </a:solidFill>
                <a:latin typeface="楷体" pitchFamily="49" charset="-122"/>
                <a:ea typeface="楷体" pitchFamily="49" charset="-122"/>
              </a:rPr>
              <a:t>3</a:t>
            </a:r>
            <a:r>
              <a:rPr lang="zh-CN" altLang="en-US" sz="2400" b="1" smtClean="0">
                <a:solidFill>
                  <a:schemeClr val="tx2"/>
                </a:solidFill>
                <a:latin typeface="楷体" pitchFamily="49" charset="-122"/>
                <a:ea typeface="楷体" pitchFamily="49" charset="-122"/>
              </a:rPr>
              <a:t>个字节</a:t>
            </a:r>
            <a:r>
              <a:rPr lang="zh-CN" altLang="en-US" sz="2400" b="1" smtClean="0">
                <a:solidFill>
                  <a:srgbClr val="000000"/>
                </a:solidFill>
                <a:latin typeface="楷体" pitchFamily="49" charset="-122"/>
                <a:ea typeface="楷体" pitchFamily="49" charset="-122"/>
              </a:rPr>
              <a:t>）决定了它的有效位数，指数部分所占位数（</a:t>
            </a:r>
            <a:r>
              <a:rPr lang="en-US" altLang="zh-CN" sz="2400" b="1" smtClean="0">
                <a:solidFill>
                  <a:schemeClr val="tx2"/>
                </a:solidFill>
                <a:latin typeface="楷体" pitchFamily="49" charset="-122"/>
                <a:ea typeface="楷体" pitchFamily="49" charset="-122"/>
              </a:rPr>
              <a:t>1</a:t>
            </a:r>
            <a:r>
              <a:rPr lang="zh-CN" altLang="en-US" sz="2400" b="1" smtClean="0">
                <a:solidFill>
                  <a:schemeClr val="tx2"/>
                </a:solidFill>
                <a:latin typeface="楷体" pitchFamily="49" charset="-122"/>
                <a:ea typeface="楷体" pitchFamily="49" charset="-122"/>
              </a:rPr>
              <a:t>个字节</a:t>
            </a:r>
            <a:r>
              <a:rPr lang="zh-CN" altLang="en-US" sz="2400" b="1" smtClean="0">
                <a:solidFill>
                  <a:srgbClr val="000000"/>
                </a:solidFill>
                <a:latin typeface="楷体" pitchFamily="49" charset="-122"/>
                <a:ea typeface="楷体" pitchFamily="49" charset="-122"/>
              </a:rPr>
              <a:t>）决定了它的数值范围。</a:t>
            </a:r>
          </a:p>
        </p:txBody>
      </p:sp>
      <p:sp>
        <p:nvSpPr>
          <p:cNvPr id="708614" name="Text Box 6"/>
          <p:cNvSpPr txBox="1">
            <a:spLocks noChangeArrowheads="1"/>
          </p:cNvSpPr>
          <p:nvPr/>
        </p:nvSpPr>
        <p:spPr bwMode="auto">
          <a:xfrm>
            <a:off x="250825" y="4005263"/>
            <a:ext cx="8532813"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50000"/>
              </a:lnSpc>
              <a:spcBef>
                <a:spcPct val="5000"/>
              </a:spcBef>
              <a:buClr>
                <a:srgbClr val="FF0000"/>
              </a:buClr>
              <a:buSzPct val="75000"/>
              <a:buFont typeface="Wingdings" pitchFamily="2" charset="2"/>
              <a:buChar char="Ø"/>
            </a:pPr>
            <a:r>
              <a:rPr lang="zh-CN" altLang="en-US" b="1">
                <a:solidFill>
                  <a:srgbClr val="000000"/>
                </a:solidFill>
                <a:latin typeface="楷体_GB2312" pitchFamily="49" charset="-122"/>
              </a:rPr>
              <a:t>单精度实型，</a:t>
            </a:r>
            <a:r>
              <a:rPr lang="en-US" altLang="zh-CN" b="1">
                <a:solidFill>
                  <a:srgbClr val="000000"/>
                </a:solidFill>
                <a:latin typeface="楷体_GB2312" pitchFamily="49" charset="-122"/>
              </a:rPr>
              <a:t>7</a:t>
            </a:r>
            <a:r>
              <a:rPr lang="zh-CN" altLang="en-US" b="1">
                <a:solidFill>
                  <a:srgbClr val="000000"/>
                </a:solidFill>
                <a:latin typeface="楷体_GB2312" pitchFamily="49" charset="-122"/>
              </a:rPr>
              <a:t>位有效数字，在内存中占</a:t>
            </a:r>
            <a:r>
              <a:rPr lang="en-US" altLang="zh-CN" b="1">
                <a:solidFill>
                  <a:srgbClr val="000000"/>
                </a:solidFill>
                <a:latin typeface="楷体_GB2312" pitchFamily="49" charset="-122"/>
              </a:rPr>
              <a:t>4</a:t>
            </a:r>
            <a:r>
              <a:rPr lang="zh-CN" altLang="en-US" b="1">
                <a:solidFill>
                  <a:srgbClr val="000000"/>
                </a:solidFill>
                <a:latin typeface="楷体_GB2312" pitchFamily="49" charset="-122"/>
              </a:rPr>
              <a:t>个字节</a:t>
            </a:r>
            <a:endParaRPr lang="en-US" altLang="zh-CN" b="1">
              <a:solidFill>
                <a:srgbClr val="000000"/>
              </a:solidFill>
              <a:latin typeface="楷体_GB2312" pitchFamily="49" charset="-122"/>
            </a:endParaRPr>
          </a:p>
          <a:p>
            <a:pPr algn="l" eaLnBrk="1" hangingPunct="1">
              <a:lnSpc>
                <a:spcPct val="150000"/>
              </a:lnSpc>
              <a:spcBef>
                <a:spcPct val="5000"/>
              </a:spcBef>
              <a:buClr>
                <a:srgbClr val="FF0000"/>
              </a:buClr>
              <a:buSzPct val="75000"/>
              <a:buFont typeface="Wingdings" pitchFamily="2" charset="2"/>
              <a:buChar char="Ø"/>
            </a:pPr>
            <a:r>
              <a:rPr lang="zh-CN" altLang="en-US" b="1">
                <a:solidFill>
                  <a:srgbClr val="000000"/>
                </a:solidFill>
                <a:latin typeface="楷体_GB2312" pitchFamily="49" charset="-122"/>
              </a:rPr>
              <a:t>双精度实型，</a:t>
            </a:r>
            <a:r>
              <a:rPr lang="en-US" altLang="zh-CN" b="1">
                <a:solidFill>
                  <a:srgbClr val="000000"/>
                </a:solidFill>
                <a:latin typeface="楷体_GB2312" pitchFamily="49" charset="-122"/>
              </a:rPr>
              <a:t>15~16</a:t>
            </a:r>
            <a:r>
              <a:rPr lang="zh-CN" altLang="en-US" b="1">
                <a:solidFill>
                  <a:srgbClr val="000000"/>
                </a:solidFill>
                <a:latin typeface="楷体_GB2312" pitchFamily="49" charset="-122"/>
              </a:rPr>
              <a:t>位有效数字，在内存中占</a:t>
            </a:r>
            <a:r>
              <a:rPr lang="en-US" altLang="zh-CN" b="1">
                <a:solidFill>
                  <a:srgbClr val="000000"/>
                </a:solidFill>
                <a:latin typeface="楷体_GB2312" pitchFamily="49" charset="-122"/>
              </a:rPr>
              <a:t>8</a:t>
            </a:r>
            <a:r>
              <a:rPr lang="zh-CN" altLang="en-US" b="1">
                <a:solidFill>
                  <a:srgbClr val="000000"/>
                </a:solidFill>
                <a:latin typeface="楷体_GB2312" pitchFamily="49" charset="-122"/>
              </a:rPr>
              <a:t>个字节</a:t>
            </a:r>
            <a:endParaRPr lang="en-US" altLang="zh-CN" b="1">
              <a:solidFill>
                <a:srgbClr val="000000"/>
              </a:solidFill>
              <a:latin typeface="楷体_GB2312" pitchFamily="49" charset="-122"/>
            </a:endParaRPr>
          </a:p>
          <a:p>
            <a:pPr algn="l" eaLnBrk="1" hangingPunct="1">
              <a:lnSpc>
                <a:spcPct val="150000"/>
              </a:lnSpc>
              <a:spcBef>
                <a:spcPct val="5000"/>
              </a:spcBef>
              <a:buClr>
                <a:srgbClr val="FF0000"/>
              </a:buClr>
              <a:buSzPct val="75000"/>
              <a:buFont typeface="Wingdings" pitchFamily="2" charset="2"/>
              <a:buChar char="Ø"/>
            </a:pPr>
            <a:r>
              <a:rPr lang="zh-CN" altLang="en-US" b="1">
                <a:solidFill>
                  <a:srgbClr val="000000"/>
                </a:solidFill>
                <a:latin typeface="楷体_GB2312" pitchFamily="49" charset="-122"/>
              </a:rPr>
              <a:t>超过有效位的数据是不精确的，故可能产生误差。</a:t>
            </a:r>
            <a:endParaRPr lang="en-US" altLang="zh-CN" b="1">
              <a:solidFill>
                <a:srgbClr val="000000"/>
              </a:solidFill>
              <a:latin typeface="楷体_GB2312" pitchFamily="49" charset="-122"/>
            </a:endParaRPr>
          </a:p>
          <a:p>
            <a:pPr eaLnBrk="1" hangingPunct="1">
              <a:lnSpc>
                <a:spcPct val="150000"/>
              </a:lnSpc>
              <a:spcBef>
                <a:spcPct val="5000"/>
              </a:spcBef>
              <a:buClr>
                <a:srgbClr val="FF0000"/>
              </a:buClr>
              <a:buSzPct val="75000"/>
              <a:buFont typeface="Wingdings" pitchFamily="2" charset="2"/>
              <a:buChar char="Ø"/>
            </a:pPr>
            <a:r>
              <a:rPr lang="zh-CN" altLang="en-US" b="1">
                <a:solidFill>
                  <a:srgbClr val="000000"/>
                </a:solidFill>
                <a:latin typeface="楷体_GB2312" pitchFamily="49" charset="-122"/>
              </a:rPr>
              <a:t>实型数表示的数值范围是很大的，而它的有效位数是有限的。</a:t>
            </a:r>
          </a:p>
        </p:txBody>
      </p:sp>
      <p:sp>
        <p:nvSpPr>
          <p:cNvPr id="14346" name="TextBox 1"/>
          <p:cNvSpPr txBox="1">
            <a:spLocks noChangeArrowheads="1"/>
          </p:cNvSpPr>
          <p:nvPr/>
        </p:nvSpPr>
        <p:spPr bwMode="auto">
          <a:xfrm>
            <a:off x="6443663" y="3429000"/>
            <a:ext cx="1368425" cy="400050"/>
          </a:xfrm>
          <a:prstGeom prst="rect">
            <a:avLst/>
          </a:prstGeom>
          <a:solidFill>
            <a:schemeClr val="accent3"/>
          </a:solidFill>
          <a:ln>
            <a:noFill/>
          </a:ln>
        </p:spPr>
        <p:txBody>
          <a:bodyPr>
            <a:spAutoFit/>
          </a:bodyPr>
          <a:lstStyle>
            <a:lvl1pPr eaLnBrk="0" hangingPunct="0">
              <a:defRPr kumimoji="1" sz="2800" b="1">
                <a:solidFill>
                  <a:schemeClr val="bg2"/>
                </a:solidFill>
                <a:latin typeface="楷体_GB2312" pitchFamily="49" charset="-122"/>
                <a:ea typeface="宋体" pitchFamily="2" charset="-122"/>
              </a:defRPr>
            </a:lvl1pPr>
            <a:lvl2pPr marL="742950" indent="-285750" eaLnBrk="0" hangingPunct="0">
              <a:defRPr kumimoji="1" sz="2800" b="1">
                <a:solidFill>
                  <a:schemeClr val="bg2"/>
                </a:solidFill>
                <a:latin typeface="楷体_GB2312" pitchFamily="49" charset="-122"/>
                <a:ea typeface="宋体" pitchFamily="2" charset="-122"/>
              </a:defRPr>
            </a:lvl2pPr>
            <a:lvl3pPr marL="1143000" indent="-228600" eaLnBrk="0" hangingPunct="0">
              <a:defRPr kumimoji="1" sz="2800" b="1">
                <a:solidFill>
                  <a:schemeClr val="bg2"/>
                </a:solidFill>
                <a:latin typeface="楷体_GB2312" pitchFamily="49" charset="-122"/>
                <a:ea typeface="宋体" pitchFamily="2" charset="-122"/>
              </a:defRPr>
            </a:lvl3pPr>
            <a:lvl4pPr marL="1600200" indent="-228600" eaLnBrk="0" hangingPunct="0">
              <a:defRPr kumimoji="1" sz="2800" b="1">
                <a:solidFill>
                  <a:schemeClr val="bg2"/>
                </a:solidFill>
                <a:latin typeface="楷体_GB2312" pitchFamily="49" charset="-122"/>
                <a:ea typeface="宋体" pitchFamily="2" charset="-122"/>
              </a:defRPr>
            </a:lvl4pPr>
            <a:lvl5pPr marL="2057400" indent="-228600" eaLnBrk="0" hangingPunct="0">
              <a:defRPr kumimoji="1" sz="2800" b="1">
                <a:solidFill>
                  <a:schemeClr val="bg2"/>
                </a:solidFill>
                <a:latin typeface="楷体_GB2312" pitchFamily="49" charset="-122"/>
                <a:ea typeface="宋体" pitchFamily="2" charset="-122"/>
              </a:defRPr>
            </a:lvl5pPr>
            <a:lvl6pPr marL="25146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6pPr>
            <a:lvl7pPr marL="29718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7pPr>
            <a:lvl8pPr marL="34290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8pPr>
            <a:lvl9pPr marL="38862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9pPr>
          </a:lstStyle>
          <a:p>
            <a:pPr algn="l" eaLnBrk="1" hangingPunct="1">
              <a:spcBef>
                <a:spcPct val="20000"/>
              </a:spcBef>
              <a:buClr>
                <a:srgbClr val="FF0000"/>
              </a:buClr>
              <a:buSzPct val="75000"/>
              <a:buFont typeface="Wingdings" pitchFamily="2" charset="2"/>
              <a:buNone/>
              <a:defRPr/>
            </a:pPr>
            <a:r>
              <a:rPr lang="en-US" altLang="zh-CN" sz="2000" dirty="0" smtClean="0">
                <a:solidFill>
                  <a:schemeClr val="tx2"/>
                </a:solidFill>
                <a:ea typeface="楷体_GB2312" pitchFamily="49" charset="-122"/>
              </a:rPr>
              <a:t>3.14159</a:t>
            </a:r>
            <a:endParaRPr lang="zh-CN" altLang="en-US" sz="2000" dirty="0" smtClean="0">
              <a:solidFill>
                <a:schemeClr val="tx2"/>
              </a:solidFill>
              <a:ea typeface="楷体_GB2312" pitchFamily="49" charset="-122"/>
            </a:endParaRPr>
          </a:p>
        </p:txBody>
      </p:sp>
      <p:graphicFrame>
        <p:nvGraphicFramePr>
          <p:cNvPr id="2" name="表格 1"/>
          <p:cNvGraphicFramePr>
            <a:graphicFrameLocks noGrp="1"/>
          </p:cNvGraphicFramePr>
          <p:nvPr/>
        </p:nvGraphicFramePr>
        <p:xfrm>
          <a:off x="1187450" y="2852738"/>
          <a:ext cx="4824414" cy="371475"/>
        </p:xfrm>
        <a:graphic>
          <a:graphicData uri="http://schemas.openxmlformats.org/drawingml/2006/table">
            <a:tbl>
              <a:tblPr firstRow="1" bandRow="1">
                <a:tableStyleId>{21E4AEA4-8DFA-4A89-87EB-49C32662AFE0}</a:tableStyleId>
              </a:tblPr>
              <a:tblGrid>
                <a:gridCol w="792068"/>
                <a:gridCol w="1620139"/>
                <a:gridCol w="828071"/>
                <a:gridCol w="1584136"/>
              </a:tblGrid>
              <a:tr h="371475">
                <a:tc>
                  <a:txBody>
                    <a:bodyPr/>
                    <a:lstStyle/>
                    <a:p>
                      <a:r>
                        <a:rPr lang="zh-CN" altLang="en-US" sz="1800" dirty="0" smtClean="0"/>
                        <a:t>数符</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尾数</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阶符</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t>指数</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表格 13"/>
          <p:cNvGraphicFramePr>
            <a:graphicFrameLocks noGrp="1"/>
          </p:cNvGraphicFramePr>
          <p:nvPr/>
        </p:nvGraphicFramePr>
        <p:xfrm>
          <a:off x="1187450" y="3417888"/>
          <a:ext cx="4824414" cy="371475"/>
        </p:xfrm>
        <a:graphic>
          <a:graphicData uri="http://schemas.openxmlformats.org/drawingml/2006/table">
            <a:tbl>
              <a:tblPr firstRow="1" bandRow="1">
                <a:tableStyleId>{21E4AEA4-8DFA-4A89-87EB-49C32662AFE0}</a:tableStyleId>
              </a:tblPr>
              <a:tblGrid>
                <a:gridCol w="792068"/>
                <a:gridCol w="1620139"/>
                <a:gridCol w="828071"/>
                <a:gridCol w="1584136"/>
              </a:tblGrid>
              <a:tr h="371475">
                <a:tc>
                  <a:txBody>
                    <a:bodyPr/>
                    <a:lstStyle/>
                    <a:p>
                      <a:r>
                        <a:rPr lang="en-US" altLang="zh-CN" sz="1800" dirty="0" smtClean="0"/>
                        <a:t>+</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.314159</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1</a:t>
                      </a:r>
                      <a:endParaRPr lang="zh-CN" altLang="en-US" sz="1800" dirty="0"/>
                    </a:p>
                  </a:txBody>
                  <a:tcPr marL="91438" marR="9143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
          <p:cNvSpPr txBox="1">
            <a:spLocks noChangeArrowheads="1"/>
          </p:cNvSpPr>
          <p:nvPr/>
        </p:nvSpPr>
        <p:spPr bwMode="auto">
          <a:xfrm>
            <a:off x="6443663" y="2852738"/>
            <a:ext cx="1873250" cy="400050"/>
          </a:xfrm>
          <a:prstGeom prst="rect">
            <a:avLst/>
          </a:prstGeom>
          <a:solidFill>
            <a:schemeClr val="accent3"/>
          </a:solidFill>
          <a:ln>
            <a:noFill/>
          </a:ln>
        </p:spPr>
        <p:txBody>
          <a:bodyPr>
            <a:spAutoFit/>
          </a:bodyPr>
          <a:lstStyle>
            <a:lvl1pPr eaLnBrk="0" hangingPunct="0">
              <a:defRPr kumimoji="1" sz="2800" b="1">
                <a:solidFill>
                  <a:schemeClr val="bg2"/>
                </a:solidFill>
                <a:latin typeface="楷体_GB2312" pitchFamily="49" charset="-122"/>
                <a:ea typeface="宋体" pitchFamily="2" charset="-122"/>
              </a:defRPr>
            </a:lvl1pPr>
            <a:lvl2pPr marL="742950" indent="-285750" eaLnBrk="0" hangingPunct="0">
              <a:defRPr kumimoji="1" sz="2800" b="1">
                <a:solidFill>
                  <a:schemeClr val="bg2"/>
                </a:solidFill>
                <a:latin typeface="楷体_GB2312" pitchFamily="49" charset="-122"/>
                <a:ea typeface="宋体" pitchFamily="2" charset="-122"/>
              </a:defRPr>
            </a:lvl2pPr>
            <a:lvl3pPr marL="1143000" indent="-228600" eaLnBrk="0" hangingPunct="0">
              <a:defRPr kumimoji="1" sz="2800" b="1">
                <a:solidFill>
                  <a:schemeClr val="bg2"/>
                </a:solidFill>
                <a:latin typeface="楷体_GB2312" pitchFamily="49" charset="-122"/>
                <a:ea typeface="宋体" pitchFamily="2" charset="-122"/>
              </a:defRPr>
            </a:lvl3pPr>
            <a:lvl4pPr marL="1600200" indent="-228600" eaLnBrk="0" hangingPunct="0">
              <a:defRPr kumimoji="1" sz="2800" b="1">
                <a:solidFill>
                  <a:schemeClr val="bg2"/>
                </a:solidFill>
                <a:latin typeface="楷体_GB2312" pitchFamily="49" charset="-122"/>
                <a:ea typeface="宋体" pitchFamily="2" charset="-122"/>
              </a:defRPr>
            </a:lvl4pPr>
            <a:lvl5pPr marL="2057400" indent="-228600" eaLnBrk="0" hangingPunct="0">
              <a:defRPr kumimoji="1" sz="2800" b="1">
                <a:solidFill>
                  <a:schemeClr val="bg2"/>
                </a:solidFill>
                <a:latin typeface="楷体_GB2312" pitchFamily="49" charset="-122"/>
                <a:ea typeface="宋体" pitchFamily="2" charset="-122"/>
              </a:defRPr>
            </a:lvl5pPr>
            <a:lvl6pPr marL="25146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6pPr>
            <a:lvl7pPr marL="29718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7pPr>
            <a:lvl8pPr marL="34290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8pPr>
            <a:lvl9pPr marL="3886200" indent="-228600" eaLnBrk="0" fontAlgn="base" hangingPunct="0">
              <a:spcBef>
                <a:spcPct val="0"/>
              </a:spcBef>
              <a:spcAft>
                <a:spcPct val="0"/>
              </a:spcAft>
              <a:defRPr kumimoji="1" sz="2800" b="1">
                <a:solidFill>
                  <a:schemeClr val="bg2"/>
                </a:solidFill>
                <a:latin typeface="楷体_GB2312" pitchFamily="49" charset="-122"/>
                <a:ea typeface="宋体" pitchFamily="2" charset="-122"/>
              </a:defRPr>
            </a:lvl9pPr>
          </a:lstStyle>
          <a:p>
            <a:pPr algn="l" eaLnBrk="1" hangingPunct="1">
              <a:spcBef>
                <a:spcPct val="20000"/>
              </a:spcBef>
              <a:buClr>
                <a:srgbClr val="FF0000"/>
              </a:buClr>
              <a:buSzPct val="75000"/>
              <a:buFont typeface="Wingdings" pitchFamily="2" charset="2"/>
              <a:buNone/>
              <a:defRPr/>
            </a:pPr>
            <a:r>
              <a:rPr lang="en-US" altLang="zh-CN" sz="2000" dirty="0" smtClean="0">
                <a:solidFill>
                  <a:schemeClr val="tx2"/>
                </a:solidFill>
                <a:ea typeface="楷体_GB2312" pitchFamily="49" charset="-122"/>
              </a:rPr>
              <a:t>0.314159E+01</a:t>
            </a:r>
            <a:endParaRPr lang="zh-CN" altLang="en-US" sz="2000" dirty="0" smtClean="0">
              <a:solidFill>
                <a:schemeClr val="tx2"/>
              </a:solidFill>
              <a:ea typeface="楷体_GB2312"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346"/>
                                        </p:tgtEl>
                                        <p:attrNameLst>
                                          <p:attrName>style.visibility</p:attrName>
                                        </p:attrNameLst>
                                      </p:cBhvr>
                                      <p:to>
                                        <p:strVal val="visible"/>
                                      </p:to>
                                    </p:set>
                                    <p:animEffect transition="in" filter="wipe(down)">
                                      <p:cBhvr>
                                        <p:cTn id="14" dur="500"/>
                                        <p:tgtEl>
                                          <p:spTgt spid="14346"/>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8614"/>
                                        </p:tgtEl>
                                        <p:attrNameLst>
                                          <p:attrName>style.visibility</p:attrName>
                                        </p:attrNameLst>
                                      </p:cBhvr>
                                      <p:to>
                                        <p:strVal val="visible"/>
                                      </p:to>
                                    </p:set>
                                    <p:anim calcmode="lin" valueType="num">
                                      <p:cBhvr additive="base">
                                        <p:cTn id="25" dur="500" fill="hold"/>
                                        <p:tgtEl>
                                          <p:spTgt spid="708614"/>
                                        </p:tgtEl>
                                        <p:attrNameLst>
                                          <p:attrName>ppt_x</p:attrName>
                                        </p:attrNameLst>
                                      </p:cBhvr>
                                      <p:tavLst>
                                        <p:tav tm="0">
                                          <p:val>
                                            <p:strVal val="0-#ppt_w/2"/>
                                          </p:val>
                                        </p:tav>
                                        <p:tav tm="100000">
                                          <p:val>
                                            <p:strVal val="#ppt_x"/>
                                          </p:val>
                                        </p:tav>
                                      </p:tavLst>
                                    </p:anim>
                                    <p:anim calcmode="lin" valueType="num">
                                      <p:cBhvr additive="base">
                                        <p:cTn id="26" dur="500" fill="hold"/>
                                        <p:tgtEl>
                                          <p:spTgt spid="708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4" grpId="0" autoUpdateAnimBg="0"/>
      <p:bldP spid="14346"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4294967295"/>
          </p:nvPr>
        </p:nvSpPr>
        <p:spPr>
          <a:xfrm>
            <a:off x="6553200" y="5834063"/>
            <a:ext cx="2133600" cy="365125"/>
          </a:xfrm>
        </p:spPr>
        <p:txBody>
          <a:bodyPr/>
          <a:lstStyle/>
          <a:p>
            <a:pPr>
              <a:defRPr/>
            </a:pPr>
            <a:fld id="{FEE8370B-2AED-4B01-8A95-409E49096B2A}" type="slidenum">
              <a:rPr lang="zh-CN" altLang="en-US"/>
              <a:pPr>
                <a:defRPr/>
              </a:pPr>
              <a:t>25</a:t>
            </a:fld>
            <a:endParaRPr lang="en-US" altLang="zh-CN"/>
          </a:p>
        </p:txBody>
      </p:sp>
      <p:sp>
        <p:nvSpPr>
          <p:cNvPr id="34819" name="Rectangle 2"/>
          <p:cNvSpPr>
            <a:spLocks noGrp="1" noChangeArrowheads="1"/>
          </p:cNvSpPr>
          <p:nvPr>
            <p:ph type="title"/>
          </p:nvPr>
        </p:nvSpPr>
        <p:spPr>
          <a:xfrm>
            <a:off x="395288" y="-100013"/>
            <a:ext cx="8229600" cy="1143001"/>
          </a:xfr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zh-CN" altLang="en-US" smtClean="0">
                <a:latin typeface="楷体" pitchFamily="49" charset="-122"/>
                <a:ea typeface="楷体" pitchFamily="49" charset="-122"/>
              </a:rPr>
              <a:t>实型常量的舍入误差</a:t>
            </a:r>
            <a:r>
              <a:rPr lang="zh-CN" altLang="en-US" sz="4000" smtClean="0">
                <a:latin typeface="楷体" pitchFamily="49" charset="-122"/>
                <a:ea typeface="楷体" pitchFamily="49" charset="-122"/>
              </a:rPr>
              <a:t> </a:t>
            </a:r>
          </a:p>
        </p:txBody>
      </p:sp>
      <p:graphicFrame>
        <p:nvGraphicFramePr>
          <p:cNvPr id="708615" name="Object 7"/>
          <p:cNvGraphicFramePr>
            <a:graphicFrameLocks noChangeAspect="1"/>
          </p:cNvGraphicFramePr>
          <p:nvPr/>
        </p:nvGraphicFramePr>
        <p:xfrm>
          <a:off x="971550" y="3644900"/>
          <a:ext cx="6553200" cy="476250"/>
        </p:xfrm>
        <a:graphic>
          <a:graphicData uri="http://schemas.openxmlformats.org/presentationml/2006/ole">
            <mc:AlternateContent xmlns:mc="http://schemas.openxmlformats.org/markup-compatibility/2006">
              <mc:Choice xmlns:v="urn:schemas-microsoft-com:vml" Requires="v">
                <p:oleObj spid="_x0000_s34907" name="位图图像" r:id="rId4" imgW="4466667" imgH="323981" progId="Paint.Picture">
                  <p:embed/>
                </p:oleObj>
              </mc:Choice>
              <mc:Fallback>
                <p:oleObj name="位图图像" r:id="rId4" imgW="4466667" imgH="323981"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644900"/>
                        <a:ext cx="6553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30"/>
          <p:cNvGraphicFramePr>
            <a:graphicFrameLocks noChangeAspect="1"/>
          </p:cNvGraphicFramePr>
          <p:nvPr/>
        </p:nvGraphicFramePr>
        <p:xfrm>
          <a:off x="1277938" y="1196975"/>
          <a:ext cx="4157662" cy="2147888"/>
        </p:xfrm>
        <a:graphic>
          <a:graphicData uri="http://schemas.openxmlformats.org/presentationml/2006/ole">
            <mc:AlternateContent xmlns:mc="http://schemas.openxmlformats.org/markup-compatibility/2006">
              <mc:Choice xmlns:v="urn:schemas-microsoft-com:vml" Requires="v">
                <p:oleObj spid="_x0000_s34908" name="位图图像" r:id="rId6" imgW="3533333" imgH="2085714" progId="Paint.Picture">
                  <p:embed/>
                </p:oleObj>
              </mc:Choice>
              <mc:Fallback>
                <p:oleObj name="位图图像" r:id="rId6" imgW="3533333" imgH="2085714" progId="Paint.Picture">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938" y="1196975"/>
                        <a:ext cx="4157662"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AutoShape 15"/>
          <p:cNvSpPr>
            <a:spLocks noChangeArrowheads="1"/>
          </p:cNvSpPr>
          <p:nvPr/>
        </p:nvSpPr>
        <p:spPr bwMode="auto">
          <a:xfrm>
            <a:off x="1828800" y="4373563"/>
            <a:ext cx="7010400" cy="2133600"/>
          </a:xfrm>
          <a:prstGeom prst="verticalScroll">
            <a:avLst>
              <a:gd name="adj" fmla="val 12500"/>
            </a:avLst>
          </a:prstGeom>
          <a:solidFill>
            <a:srgbClr val="CCFFCC"/>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25"/>
          <p:cNvSpPr>
            <a:spLocks noChangeArrowheads="1"/>
          </p:cNvSpPr>
          <p:nvPr/>
        </p:nvSpPr>
        <p:spPr bwMode="auto">
          <a:xfrm>
            <a:off x="457200" y="4221163"/>
            <a:ext cx="1593850" cy="1363662"/>
          </a:xfrm>
          <a:prstGeom prst="irregularSeal2">
            <a:avLst/>
          </a:prstGeom>
          <a:gradFill rotWithShape="0">
            <a:gsLst>
              <a:gs pos="0">
                <a:schemeClr val="accent1"/>
              </a:gs>
              <a:gs pos="100000">
                <a:srgbClr val="33CC33"/>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zh-CN" altLang="en-US" b="1">
                <a:solidFill>
                  <a:srgbClr val="CC3300"/>
                </a:solidFill>
                <a:latin typeface="楷体_GB2312" pitchFamily="49" charset="-122"/>
              </a:rPr>
              <a:t>注意</a:t>
            </a:r>
          </a:p>
        </p:txBody>
      </p:sp>
      <p:sp>
        <p:nvSpPr>
          <p:cNvPr id="14" name="Text Box 26"/>
          <p:cNvSpPr txBox="1">
            <a:spLocks noChangeArrowheads="1"/>
          </p:cNvSpPr>
          <p:nvPr/>
        </p:nvSpPr>
        <p:spPr bwMode="auto">
          <a:xfrm>
            <a:off x="2057400" y="4602163"/>
            <a:ext cx="6553200" cy="1569660"/>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dirty="0">
                <a:solidFill>
                  <a:schemeClr val="tx1"/>
                </a:solidFill>
                <a:latin typeface="楷体" pitchFamily="49" charset="-122"/>
                <a:ea typeface="楷体" pitchFamily="49" charset="-122"/>
              </a:rPr>
              <a:t>虽然</a:t>
            </a:r>
            <a:r>
              <a:rPr lang="en-US" altLang="zh-CN" dirty="0">
                <a:solidFill>
                  <a:schemeClr val="tx1"/>
                </a:solidFill>
                <a:latin typeface="楷体" pitchFamily="49" charset="-122"/>
                <a:ea typeface="楷体" pitchFamily="49" charset="-122"/>
              </a:rPr>
              <a:t>c</a:t>
            </a:r>
            <a:r>
              <a:rPr lang="zh-CN" altLang="en-US" dirty="0">
                <a:solidFill>
                  <a:schemeClr val="tx1"/>
                </a:solidFill>
                <a:latin typeface="楷体" pitchFamily="49" charset="-122"/>
                <a:ea typeface="楷体" pitchFamily="49" charset="-122"/>
              </a:rPr>
              <a:t>语言中，单精度实数的范围</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绝对值</a:t>
            </a:r>
            <a:r>
              <a:rPr lang="en-US" altLang="zh-CN" dirty="0">
                <a:solidFill>
                  <a:schemeClr val="tx1"/>
                </a:solidFill>
                <a:latin typeface="楷体" pitchFamily="49" charset="-122"/>
                <a:ea typeface="楷体" pitchFamily="49" charset="-122"/>
              </a:rPr>
              <a:t>)</a:t>
            </a:r>
            <a:r>
              <a:rPr lang="zh-CN" altLang="en-US" dirty="0">
                <a:solidFill>
                  <a:schemeClr val="tx1"/>
                </a:solidFill>
                <a:latin typeface="楷体" pitchFamily="49" charset="-122"/>
                <a:ea typeface="楷体" pitchFamily="49" charset="-122"/>
              </a:rPr>
              <a:t>是</a:t>
            </a:r>
            <a:r>
              <a:rPr lang="en-US" altLang="zh-CN" dirty="0">
                <a:solidFill>
                  <a:schemeClr val="tx1"/>
                </a:solidFill>
                <a:latin typeface="楷体" pitchFamily="49" charset="-122"/>
                <a:ea typeface="楷体" pitchFamily="49" charset="-122"/>
              </a:rPr>
              <a:t>3.4e-38~3.4e+38</a:t>
            </a:r>
            <a:r>
              <a:rPr lang="zh-CN" altLang="en-US" dirty="0">
                <a:solidFill>
                  <a:schemeClr val="tx1"/>
                </a:solidFill>
                <a:latin typeface="楷体" pitchFamily="49" charset="-122"/>
                <a:ea typeface="楷体" pitchFamily="49" charset="-122"/>
              </a:rPr>
              <a:t>，但是计算中单精度实数的有效数字只有</a:t>
            </a:r>
            <a:r>
              <a:rPr lang="en-US" altLang="zh-CN" dirty="0">
                <a:solidFill>
                  <a:schemeClr val="tx1"/>
                </a:solidFill>
                <a:latin typeface="楷体" pitchFamily="49" charset="-122"/>
                <a:ea typeface="楷体" pitchFamily="49" charset="-122"/>
              </a:rPr>
              <a:t>7</a:t>
            </a:r>
            <a:r>
              <a:rPr lang="zh-CN" altLang="en-US" dirty="0">
                <a:solidFill>
                  <a:schemeClr val="tx1"/>
                </a:solidFill>
                <a:latin typeface="楷体" pitchFamily="49" charset="-122"/>
                <a:ea typeface="楷体" pitchFamily="49" charset="-122"/>
              </a:rPr>
              <a:t>位，超过</a:t>
            </a:r>
            <a:r>
              <a:rPr lang="en-US" altLang="zh-CN" dirty="0">
                <a:solidFill>
                  <a:schemeClr val="tx1"/>
                </a:solidFill>
                <a:latin typeface="楷体" pitchFamily="49" charset="-122"/>
                <a:ea typeface="楷体" pitchFamily="49" charset="-122"/>
              </a:rPr>
              <a:t>7</a:t>
            </a:r>
            <a:r>
              <a:rPr lang="zh-CN" altLang="en-US" dirty="0">
                <a:solidFill>
                  <a:schemeClr val="tx1"/>
                </a:solidFill>
                <a:latin typeface="楷体" pitchFamily="49" charset="-122"/>
                <a:ea typeface="楷体" pitchFamily="49" charset="-122"/>
              </a:rPr>
              <a:t>位的将不再精确，无实际参考</a:t>
            </a:r>
            <a:r>
              <a:rPr lang="zh-CN" altLang="en-US" dirty="0" smtClean="0">
                <a:solidFill>
                  <a:schemeClr val="tx1"/>
                </a:solidFill>
                <a:latin typeface="楷体" pitchFamily="49" charset="-122"/>
                <a:ea typeface="楷体" pitchFamily="49" charset="-122"/>
              </a:rPr>
              <a:t>价值。</a:t>
            </a:r>
            <a:r>
              <a:rPr lang="zh-CN" altLang="en-US" dirty="0"/>
              <a:t>有效位与小数点位置</a:t>
            </a:r>
            <a:r>
              <a:rPr lang="zh-CN" altLang="en-US" dirty="0" smtClean="0"/>
              <a:t>无关</a:t>
            </a:r>
            <a:r>
              <a:rPr lang="zh-CN" altLang="en-US" dirty="0"/>
              <a:t>。</a:t>
            </a:r>
            <a:endParaRPr lang="en-US" altLang="zh-CN"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fade">
                                      <p:cBhvr>
                                        <p:cTn id="7" dur="1000"/>
                                        <p:tgtEl>
                                          <p:spTgt spid="14347"/>
                                        </p:tgtEl>
                                      </p:cBhvr>
                                    </p:animEffect>
                                    <p:anim calcmode="lin" valueType="num">
                                      <p:cBhvr>
                                        <p:cTn id="8" dur="1000" fill="hold"/>
                                        <p:tgtEl>
                                          <p:spTgt spid="14347"/>
                                        </p:tgtEl>
                                        <p:attrNameLst>
                                          <p:attrName>ppt_x</p:attrName>
                                        </p:attrNameLst>
                                      </p:cBhvr>
                                      <p:tavLst>
                                        <p:tav tm="0">
                                          <p:val>
                                            <p:strVal val="#ppt_x"/>
                                          </p:val>
                                        </p:tav>
                                        <p:tav tm="100000">
                                          <p:val>
                                            <p:strVal val="#ppt_x"/>
                                          </p:val>
                                        </p:tav>
                                      </p:tavLst>
                                    </p:anim>
                                    <p:anim calcmode="lin" valueType="num">
                                      <p:cBhvr>
                                        <p:cTn id="9" dur="1000" fill="hold"/>
                                        <p:tgtEl>
                                          <p:spTgt spid="1434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708615"/>
                                        </p:tgtEl>
                                        <p:attrNameLst>
                                          <p:attrName>style.visibility</p:attrName>
                                        </p:attrNameLst>
                                      </p:cBhvr>
                                      <p:to>
                                        <p:strVal val="visible"/>
                                      </p:to>
                                    </p:set>
                                    <p:anim calcmode="lin" valueType="num">
                                      <p:cBhvr additive="base">
                                        <p:cTn id="14" dur="500" fill="hold"/>
                                        <p:tgtEl>
                                          <p:spTgt spid="708615"/>
                                        </p:tgtEl>
                                        <p:attrNameLst>
                                          <p:attrName>ppt_x</p:attrName>
                                        </p:attrNameLst>
                                      </p:cBhvr>
                                      <p:tavLst>
                                        <p:tav tm="0">
                                          <p:val>
                                            <p:strVal val="0-#ppt_w/2"/>
                                          </p:val>
                                        </p:tav>
                                        <p:tav tm="100000">
                                          <p:val>
                                            <p:strVal val="#ppt_x"/>
                                          </p:val>
                                        </p:tav>
                                      </p:tavLst>
                                    </p:anim>
                                    <p:anim calcmode="lin" valueType="num">
                                      <p:cBhvr additive="base">
                                        <p:cTn id="15" dur="500" fill="hold"/>
                                        <p:tgtEl>
                                          <p:spTgt spid="708615"/>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3" name="Text Box 17"/>
          <p:cNvSpPr txBox="1">
            <a:spLocks noChangeArrowheads="1"/>
          </p:cNvSpPr>
          <p:nvPr/>
        </p:nvSpPr>
        <p:spPr bwMode="auto">
          <a:xfrm>
            <a:off x="457200" y="1295400"/>
            <a:ext cx="8686800" cy="1570038"/>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dirty="0" smtClean="0">
                <a:solidFill>
                  <a:schemeClr val="tx1"/>
                </a:solidFill>
                <a:latin typeface="楷体" pitchFamily="49" charset="-122"/>
                <a:ea typeface="楷体" pitchFamily="49" charset="-122"/>
              </a:rPr>
              <a:t>单精度实数</a:t>
            </a:r>
            <a:r>
              <a:rPr lang="zh-CN" altLang="en-US" b="1" dirty="0">
                <a:solidFill>
                  <a:schemeClr val="tx1"/>
                </a:solidFill>
                <a:latin typeface="楷体" pitchFamily="49" charset="-122"/>
                <a:ea typeface="楷体" pitchFamily="49" charset="-122"/>
              </a:rPr>
              <a:t>只有</a:t>
            </a:r>
            <a:r>
              <a:rPr lang="en-US" altLang="zh-CN" b="1" dirty="0">
                <a:solidFill>
                  <a:schemeClr val="tx1"/>
                </a:solidFill>
                <a:latin typeface="楷体" pitchFamily="49" charset="-122"/>
                <a:ea typeface="楷体" pitchFamily="49" charset="-122"/>
              </a:rPr>
              <a:t>7</a:t>
            </a:r>
            <a:r>
              <a:rPr lang="zh-CN" altLang="en-US" b="1" dirty="0">
                <a:solidFill>
                  <a:schemeClr val="tx1"/>
                </a:solidFill>
                <a:latin typeface="楷体" pitchFamily="49" charset="-122"/>
                <a:ea typeface="楷体" pitchFamily="49" charset="-122"/>
              </a:rPr>
              <a:t>位有效数字，长整型也只有</a:t>
            </a:r>
            <a:r>
              <a:rPr lang="en-US" altLang="zh-CN" b="1" dirty="0">
                <a:solidFill>
                  <a:schemeClr val="tx1"/>
                </a:solidFill>
                <a:latin typeface="楷体" pitchFamily="49" charset="-122"/>
                <a:ea typeface="楷体" pitchFamily="49" charset="-122"/>
              </a:rPr>
              <a:t>10</a:t>
            </a:r>
            <a:r>
              <a:rPr lang="zh-CN" altLang="en-US" b="1" dirty="0">
                <a:solidFill>
                  <a:schemeClr val="tx1"/>
                </a:solidFill>
                <a:latin typeface="楷体" pitchFamily="49" charset="-122"/>
                <a:ea typeface="楷体" pitchFamily="49" charset="-122"/>
              </a:rPr>
              <a:t>位有效数字，而</a:t>
            </a:r>
            <a:r>
              <a:rPr lang="zh-CN" altLang="en-US" b="1" u="sng" dirty="0">
                <a:solidFill>
                  <a:srgbClr val="CC3300"/>
                </a:solidFill>
                <a:effectLst>
                  <a:outerShdw blurRad="38100" dist="38100" dir="2700000" algn="tl">
                    <a:srgbClr val="C0C0C0"/>
                  </a:outerShdw>
                </a:effectLst>
                <a:latin typeface="楷体" pitchFamily="49" charset="-122"/>
                <a:ea typeface="楷体" pitchFamily="49" charset="-122"/>
              </a:rPr>
              <a:t>双精度常量有效位可达</a:t>
            </a:r>
            <a:r>
              <a:rPr lang="en-US" altLang="zh-CN" b="1" u="sng" dirty="0">
                <a:solidFill>
                  <a:srgbClr val="CC3300"/>
                </a:solidFill>
                <a:effectLst>
                  <a:outerShdw blurRad="38100" dist="38100" dir="2700000" algn="tl">
                    <a:srgbClr val="C0C0C0"/>
                  </a:outerShdw>
                </a:effectLst>
                <a:latin typeface="楷体" pitchFamily="49" charset="-122"/>
                <a:ea typeface="楷体" pitchFamily="49" charset="-122"/>
              </a:rPr>
              <a:t>16</a:t>
            </a:r>
            <a:r>
              <a:rPr lang="zh-CN" altLang="en-US" b="1" u="sng" dirty="0">
                <a:solidFill>
                  <a:srgbClr val="CC3300"/>
                </a:solidFill>
                <a:effectLst>
                  <a:outerShdw blurRad="38100" dist="38100" dir="2700000" algn="tl">
                    <a:srgbClr val="C0C0C0"/>
                  </a:outerShdw>
                </a:effectLst>
                <a:latin typeface="楷体" pitchFamily="49" charset="-122"/>
                <a:ea typeface="楷体" pitchFamily="49" charset="-122"/>
              </a:rPr>
              <a:t>位</a:t>
            </a:r>
            <a:r>
              <a:rPr lang="zh-CN" altLang="en-US" b="1" dirty="0">
                <a:solidFill>
                  <a:schemeClr val="tx1"/>
                </a:solidFill>
                <a:latin typeface="楷体" pitchFamily="49" charset="-122"/>
                <a:ea typeface="楷体" pitchFamily="49" charset="-122"/>
              </a:rPr>
              <a:t>，在内存中占</a:t>
            </a:r>
            <a:r>
              <a:rPr lang="en-US" altLang="zh-CN" b="1" dirty="0">
                <a:solidFill>
                  <a:schemeClr val="tx1"/>
                </a:solidFill>
                <a:latin typeface="楷体" pitchFamily="49" charset="-122"/>
                <a:ea typeface="楷体" pitchFamily="49" charset="-122"/>
              </a:rPr>
              <a:t>8</a:t>
            </a:r>
            <a:r>
              <a:rPr lang="zh-CN" altLang="en-US" b="1" dirty="0">
                <a:solidFill>
                  <a:schemeClr val="tx1"/>
                </a:solidFill>
                <a:latin typeface="楷体" pitchFamily="49" charset="-122"/>
                <a:ea typeface="楷体" pitchFamily="49" charset="-122"/>
              </a:rPr>
              <a:t>个字节（</a:t>
            </a:r>
            <a:r>
              <a:rPr lang="en-US" altLang="zh-CN" b="1" dirty="0">
                <a:solidFill>
                  <a:schemeClr val="tx1"/>
                </a:solidFill>
                <a:latin typeface="楷体" pitchFamily="49" charset="-122"/>
                <a:ea typeface="楷体" pitchFamily="49" charset="-122"/>
              </a:rPr>
              <a:t>64</a:t>
            </a:r>
            <a:r>
              <a:rPr lang="zh-CN" altLang="en-US" b="1" dirty="0">
                <a:solidFill>
                  <a:schemeClr val="tx1"/>
                </a:solidFill>
                <a:latin typeface="楷体" pitchFamily="49" charset="-122"/>
                <a:ea typeface="楷体" pitchFamily="49" charset="-122"/>
              </a:rPr>
              <a:t>位），更有长双精度常量可有</a:t>
            </a:r>
            <a:r>
              <a:rPr lang="en-US" altLang="zh-CN" b="1" dirty="0">
                <a:solidFill>
                  <a:schemeClr val="tx1"/>
                </a:solidFill>
                <a:latin typeface="楷体" pitchFamily="49" charset="-122"/>
                <a:ea typeface="楷体" pitchFamily="49" charset="-122"/>
              </a:rPr>
              <a:t>19</a:t>
            </a:r>
            <a:r>
              <a:rPr lang="zh-CN" altLang="en-US" b="1" dirty="0">
                <a:solidFill>
                  <a:schemeClr val="tx1"/>
                </a:solidFill>
                <a:latin typeface="楷体" pitchFamily="49" charset="-122"/>
                <a:ea typeface="楷体" pitchFamily="49" charset="-122"/>
              </a:rPr>
              <a:t>位有效数字，在内存中占</a:t>
            </a:r>
            <a:r>
              <a:rPr lang="en-US" altLang="zh-CN" b="1" dirty="0">
                <a:solidFill>
                  <a:schemeClr val="tx1"/>
                </a:solidFill>
                <a:latin typeface="楷体" pitchFamily="49" charset="-122"/>
                <a:ea typeface="楷体" pitchFamily="49" charset="-122"/>
              </a:rPr>
              <a:t>16</a:t>
            </a:r>
            <a:r>
              <a:rPr lang="zh-CN" altLang="en-US" b="1" dirty="0">
                <a:solidFill>
                  <a:schemeClr val="tx1"/>
                </a:solidFill>
                <a:latin typeface="楷体" pitchFamily="49" charset="-122"/>
                <a:ea typeface="楷体" pitchFamily="49" charset="-122"/>
              </a:rPr>
              <a:t>个字节（</a:t>
            </a:r>
            <a:r>
              <a:rPr lang="en-US" altLang="zh-CN" b="1" dirty="0">
                <a:solidFill>
                  <a:schemeClr val="tx1"/>
                </a:solidFill>
                <a:latin typeface="楷体" pitchFamily="49" charset="-122"/>
                <a:ea typeface="楷体" pitchFamily="49" charset="-122"/>
              </a:rPr>
              <a:t>128</a:t>
            </a:r>
            <a:r>
              <a:rPr lang="zh-CN" altLang="en-US" b="1" dirty="0">
                <a:solidFill>
                  <a:schemeClr val="tx1"/>
                </a:solidFill>
                <a:latin typeface="楷体" pitchFamily="49" charset="-122"/>
                <a:ea typeface="楷体" pitchFamily="49" charset="-122"/>
              </a:rPr>
              <a:t>位），取值范围在</a:t>
            </a:r>
            <a:r>
              <a:rPr lang="en-US" altLang="zh-CN" b="1" dirty="0">
                <a:solidFill>
                  <a:schemeClr val="tx1"/>
                </a:solidFill>
                <a:latin typeface="楷体" pitchFamily="49" charset="-122"/>
                <a:ea typeface="楷体" pitchFamily="49" charset="-122"/>
              </a:rPr>
              <a:t>1e-4931~1e+4932</a:t>
            </a:r>
            <a:r>
              <a:rPr lang="zh-CN" altLang="en-US" b="1" dirty="0">
                <a:solidFill>
                  <a:schemeClr val="tx1"/>
                </a:solidFill>
                <a:latin typeface="楷体" pitchFamily="49" charset="-122"/>
                <a:ea typeface="楷体" pitchFamily="49" charset="-122"/>
              </a:rPr>
              <a:t>之间。</a:t>
            </a:r>
            <a:endParaRPr lang="zh-CN" altLang="en-US" u="sng" dirty="0">
              <a:solidFill>
                <a:srgbClr val="CC3300"/>
              </a:solidFill>
              <a:effectLst>
                <a:outerShdw blurRad="38100" dist="38100" dir="2700000" algn="tl">
                  <a:srgbClr val="C0C0C0"/>
                </a:outerShdw>
              </a:effectLst>
              <a:latin typeface="楷体" pitchFamily="49" charset="-122"/>
              <a:ea typeface="楷体" pitchFamily="49" charset="-122"/>
            </a:endParaRPr>
          </a:p>
        </p:txBody>
      </p:sp>
      <p:sp>
        <p:nvSpPr>
          <p:cNvPr id="35843" name="Text Box 19">
            <a:hlinkClick r:id="rId3" action="ppaction://hlinksldjump"/>
            <a:hlinkHover r:id="" action="ppaction://noaction">
              <a:snd r:embed="rId4" name="Drip01.WAV"/>
            </a:hlinkHover>
          </p:cNvPr>
          <p:cNvSpPr txBox="1">
            <a:spLocks noChangeArrowheads="1"/>
          </p:cNvSpPr>
          <p:nvPr/>
        </p:nvSpPr>
        <p:spPr bwMode="auto">
          <a:xfrm>
            <a:off x="685800" y="457200"/>
            <a:ext cx="19812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双精度常量</a:t>
            </a:r>
          </a:p>
        </p:txBody>
      </p:sp>
      <p:sp>
        <p:nvSpPr>
          <p:cNvPr id="96276" name="AutoShape 20"/>
          <p:cNvSpPr>
            <a:spLocks noChangeArrowheads="1"/>
          </p:cNvSpPr>
          <p:nvPr/>
        </p:nvSpPr>
        <p:spPr bwMode="auto">
          <a:xfrm>
            <a:off x="457200" y="3663280"/>
            <a:ext cx="4267200" cy="2286000"/>
          </a:xfrm>
          <a:prstGeom prst="verticalScroll">
            <a:avLst>
              <a:gd name="adj" fmla="val 12500"/>
            </a:avLst>
          </a:prstGeom>
          <a:gradFill rotWithShape="0">
            <a:gsLst>
              <a:gs pos="0">
                <a:schemeClr val="accent1"/>
              </a:gs>
              <a:gs pos="100000">
                <a:schemeClr val="bg1"/>
              </a:gs>
            </a:gsLst>
            <a:lin ang="5400000" scaled="1"/>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800" b="1" dirty="0">
                <a:solidFill>
                  <a:schemeClr val="tx1"/>
                </a:solidFill>
                <a:latin typeface="Tahoma" pitchFamily="34" charset="0"/>
                <a:ea typeface="宋体" pitchFamily="2" charset="-122"/>
              </a:rPr>
              <a:t>double a</a:t>
            </a:r>
            <a:r>
              <a:rPr lang="zh-CN" altLang="en-US" sz="1800" b="1" dirty="0">
                <a:solidFill>
                  <a:schemeClr val="tx1"/>
                </a:solidFill>
                <a:latin typeface="Tahoma" pitchFamily="34" charset="0"/>
                <a:ea typeface="宋体" pitchFamily="2" charset="-122"/>
              </a:rPr>
              <a:t>，</a:t>
            </a:r>
            <a:r>
              <a:rPr lang="en-US" altLang="zh-CN" sz="1800" b="1" dirty="0">
                <a:solidFill>
                  <a:schemeClr val="tx1"/>
                </a:solidFill>
                <a:latin typeface="Tahoma" pitchFamily="34" charset="0"/>
                <a:ea typeface="宋体" pitchFamily="2" charset="-122"/>
              </a:rPr>
              <a:t>b</a:t>
            </a:r>
            <a:r>
              <a:rPr lang="zh-CN" altLang="en-US" sz="1800" b="1" dirty="0">
                <a:solidFill>
                  <a:schemeClr val="tx1"/>
                </a:solidFill>
                <a:latin typeface="Tahoma" pitchFamily="34" charset="0"/>
                <a:ea typeface="宋体" pitchFamily="2" charset="-122"/>
              </a:rPr>
              <a:t>；</a:t>
            </a:r>
          </a:p>
          <a:p>
            <a:pPr algn="l"/>
            <a:r>
              <a:rPr lang="en-US" altLang="zh-CN" sz="1800" b="1" dirty="0">
                <a:solidFill>
                  <a:schemeClr val="tx1"/>
                </a:solidFill>
                <a:latin typeface="Tahoma" pitchFamily="34" charset="0"/>
                <a:ea typeface="宋体" pitchFamily="2" charset="-122"/>
              </a:rPr>
              <a:t>a=</a:t>
            </a:r>
            <a:r>
              <a:rPr lang="en-US" altLang="zh-CN" sz="1800" b="1" dirty="0">
                <a:solidFill>
                  <a:srgbClr val="FF0000"/>
                </a:solidFill>
                <a:latin typeface="Tahoma" pitchFamily="34" charset="0"/>
                <a:ea typeface="宋体" pitchFamily="2" charset="-122"/>
              </a:rPr>
              <a:t>1.234567891234567</a:t>
            </a:r>
            <a:r>
              <a:rPr lang="en-US" altLang="zh-CN" sz="1800" b="1" dirty="0">
                <a:solidFill>
                  <a:schemeClr val="tx1"/>
                </a:solidFill>
                <a:latin typeface="Tahoma" pitchFamily="34" charset="0"/>
                <a:ea typeface="宋体" pitchFamily="2" charset="-122"/>
              </a:rPr>
              <a:t>89454</a:t>
            </a:r>
            <a:r>
              <a:rPr lang="zh-CN" altLang="en-US" sz="1800" b="1" dirty="0">
                <a:solidFill>
                  <a:schemeClr val="tx1"/>
                </a:solidFill>
                <a:latin typeface="Tahoma" pitchFamily="34" charset="0"/>
                <a:ea typeface="宋体" pitchFamily="2" charset="-122"/>
              </a:rPr>
              <a:t>；</a:t>
            </a:r>
          </a:p>
          <a:p>
            <a:pPr algn="l"/>
            <a:r>
              <a:rPr lang="en-US" altLang="zh-CN" sz="1800" b="1" dirty="0">
                <a:solidFill>
                  <a:schemeClr val="tx1"/>
                </a:solidFill>
                <a:latin typeface="Tahoma" pitchFamily="34" charset="0"/>
                <a:ea typeface="宋体" pitchFamily="2" charset="-122"/>
              </a:rPr>
              <a:t>b=</a:t>
            </a:r>
            <a:r>
              <a:rPr lang="en-US" altLang="zh-CN" sz="1800" b="1" dirty="0">
                <a:solidFill>
                  <a:srgbClr val="FF0000"/>
                </a:solidFill>
                <a:latin typeface="Tahoma" pitchFamily="34" charset="0"/>
                <a:ea typeface="宋体" pitchFamily="2" charset="-122"/>
              </a:rPr>
              <a:t>1.234567891234567</a:t>
            </a:r>
            <a:r>
              <a:rPr lang="en-US" altLang="zh-CN" sz="1800" b="1" dirty="0">
                <a:solidFill>
                  <a:schemeClr val="tx1"/>
                </a:solidFill>
                <a:latin typeface="Tahoma" pitchFamily="34" charset="0"/>
                <a:ea typeface="宋体" pitchFamily="2" charset="-122"/>
              </a:rPr>
              <a:t>90345</a:t>
            </a:r>
            <a:r>
              <a:rPr lang="zh-CN" altLang="en-US" sz="1800" b="1" dirty="0">
                <a:solidFill>
                  <a:schemeClr val="tx1"/>
                </a:solidFill>
                <a:latin typeface="Tahoma" pitchFamily="34" charset="0"/>
                <a:ea typeface="宋体" pitchFamily="2" charset="-122"/>
              </a:rPr>
              <a:t>；</a:t>
            </a:r>
          </a:p>
          <a:p>
            <a:pPr algn="l"/>
            <a:r>
              <a:rPr lang="zh-CN" altLang="en-US" sz="1800" b="1" dirty="0">
                <a:solidFill>
                  <a:schemeClr val="tx1"/>
                </a:solidFill>
                <a:latin typeface="Tahoma" pitchFamily="34" charset="0"/>
                <a:ea typeface="宋体" pitchFamily="2" charset="-122"/>
              </a:rPr>
              <a:t>则系统会认为</a:t>
            </a:r>
            <a:r>
              <a:rPr lang="en-US" altLang="zh-CN" sz="1800" b="1" dirty="0">
                <a:solidFill>
                  <a:schemeClr val="tx1"/>
                </a:solidFill>
                <a:latin typeface="Tahoma" pitchFamily="34" charset="0"/>
                <a:ea typeface="宋体" pitchFamily="2" charset="-122"/>
              </a:rPr>
              <a:t>a==b</a:t>
            </a:r>
          </a:p>
        </p:txBody>
      </p:sp>
      <p:sp>
        <p:nvSpPr>
          <p:cNvPr id="96277" name="AutoShape 21"/>
          <p:cNvSpPr>
            <a:spLocks noChangeArrowheads="1"/>
          </p:cNvSpPr>
          <p:nvPr/>
        </p:nvSpPr>
        <p:spPr bwMode="auto">
          <a:xfrm>
            <a:off x="457200" y="312988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96278" name="AutoShape 22"/>
          <p:cNvSpPr>
            <a:spLocks noChangeArrowheads="1"/>
          </p:cNvSpPr>
          <p:nvPr/>
        </p:nvSpPr>
        <p:spPr bwMode="auto">
          <a:xfrm>
            <a:off x="4648200" y="3663280"/>
            <a:ext cx="4267200" cy="2209800"/>
          </a:xfrm>
          <a:prstGeom prst="verticalScroll">
            <a:avLst>
              <a:gd name="adj" fmla="val 12500"/>
            </a:avLst>
          </a:prstGeom>
          <a:gradFill rotWithShape="0">
            <a:gsLst>
              <a:gs pos="0">
                <a:schemeClr val="bg1"/>
              </a:gs>
              <a:gs pos="100000">
                <a:schemeClr val="accent1"/>
              </a:gs>
            </a:gsLst>
            <a:lin ang="5400000" scaled="1"/>
          </a:gra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1800" b="1" dirty="0">
                <a:solidFill>
                  <a:schemeClr val="tx1"/>
                </a:solidFill>
                <a:latin typeface="Tahoma" pitchFamily="34" charset="0"/>
                <a:ea typeface="宋体" pitchFamily="2" charset="-122"/>
              </a:rPr>
              <a:t>double a</a:t>
            </a:r>
            <a:r>
              <a:rPr lang="zh-CN" altLang="en-US" sz="1800" b="1" dirty="0">
                <a:solidFill>
                  <a:schemeClr val="tx1"/>
                </a:solidFill>
                <a:latin typeface="Tahoma" pitchFamily="34" charset="0"/>
                <a:ea typeface="宋体" pitchFamily="2" charset="-122"/>
              </a:rPr>
              <a:t>，</a:t>
            </a:r>
            <a:r>
              <a:rPr lang="en-US" altLang="zh-CN" sz="1800" b="1" dirty="0">
                <a:solidFill>
                  <a:schemeClr val="tx1"/>
                </a:solidFill>
                <a:latin typeface="Tahoma" pitchFamily="34" charset="0"/>
                <a:ea typeface="宋体" pitchFamily="2" charset="-122"/>
              </a:rPr>
              <a:t>b</a:t>
            </a:r>
            <a:r>
              <a:rPr lang="zh-CN" altLang="en-US" sz="1800" b="1" dirty="0">
                <a:solidFill>
                  <a:schemeClr val="tx1"/>
                </a:solidFill>
                <a:latin typeface="Tahoma" pitchFamily="34" charset="0"/>
                <a:ea typeface="宋体" pitchFamily="2" charset="-122"/>
              </a:rPr>
              <a:t>；</a:t>
            </a:r>
          </a:p>
          <a:p>
            <a:pPr algn="l"/>
            <a:r>
              <a:rPr lang="en-US" altLang="zh-CN" sz="1800" b="1" dirty="0">
                <a:solidFill>
                  <a:schemeClr val="tx1"/>
                </a:solidFill>
                <a:latin typeface="Tahoma" pitchFamily="34" charset="0"/>
                <a:ea typeface="宋体" pitchFamily="2" charset="-122"/>
              </a:rPr>
              <a:t>a=</a:t>
            </a:r>
            <a:r>
              <a:rPr lang="en-US" altLang="zh-CN" sz="1800" b="1" dirty="0">
                <a:solidFill>
                  <a:srgbClr val="FF0000"/>
                </a:solidFill>
                <a:latin typeface="Tahoma" pitchFamily="34" charset="0"/>
                <a:ea typeface="宋体" pitchFamily="2" charset="-122"/>
              </a:rPr>
              <a:t>1.23456789123456</a:t>
            </a:r>
            <a:r>
              <a:rPr lang="en-US" altLang="zh-CN" sz="1800" b="1" dirty="0">
                <a:solidFill>
                  <a:schemeClr val="tx1"/>
                </a:solidFill>
                <a:latin typeface="Tahoma" pitchFamily="34" charset="0"/>
                <a:ea typeface="宋体" pitchFamily="2" charset="-122"/>
              </a:rPr>
              <a:t>789454</a:t>
            </a:r>
            <a:r>
              <a:rPr lang="zh-CN" altLang="en-US" sz="1800" b="1" dirty="0">
                <a:solidFill>
                  <a:schemeClr val="tx1"/>
                </a:solidFill>
                <a:latin typeface="Tahoma" pitchFamily="34" charset="0"/>
                <a:ea typeface="宋体" pitchFamily="2" charset="-122"/>
              </a:rPr>
              <a:t>；</a:t>
            </a:r>
          </a:p>
          <a:p>
            <a:pPr algn="l"/>
            <a:r>
              <a:rPr lang="en-US" altLang="zh-CN" sz="1800" b="1" dirty="0">
                <a:solidFill>
                  <a:schemeClr val="tx1"/>
                </a:solidFill>
                <a:latin typeface="Tahoma" pitchFamily="34" charset="0"/>
                <a:ea typeface="宋体" pitchFamily="2" charset="-122"/>
              </a:rPr>
              <a:t>b=</a:t>
            </a:r>
            <a:r>
              <a:rPr lang="en-US" altLang="zh-CN" sz="1800" b="1" dirty="0">
                <a:solidFill>
                  <a:srgbClr val="FF0000"/>
                </a:solidFill>
                <a:latin typeface="Tahoma" pitchFamily="34" charset="0"/>
                <a:ea typeface="宋体" pitchFamily="2" charset="-122"/>
              </a:rPr>
              <a:t>1.23456789123456</a:t>
            </a:r>
            <a:r>
              <a:rPr lang="en-US" altLang="zh-CN" sz="1800" b="1" dirty="0">
                <a:solidFill>
                  <a:schemeClr val="tx1"/>
                </a:solidFill>
                <a:latin typeface="Tahoma" pitchFamily="34" charset="0"/>
                <a:ea typeface="宋体" pitchFamily="2" charset="-122"/>
              </a:rPr>
              <a:t>820345</a:t>
            </a:r>
            <a:r>
              <a:rPr lang="zh-CN" altLang="en-US" sz="1800" b="1" dirty="0">
                <a:solidFill>
                  <a:schemeClr val="tx1"/>
                </a:solidFill>
                <a:latin typeface="Tahoma" pitchFamily="34" charset="0"/>
                <a:ea typeface="宋体" pitchFamily="2" charset="-122"/>
              </a:rPr>
              <a:t>；</a:t>
            </a:r>
          </a:p>
          <a:p>
            <a:pPr algn="l"/>
            <a:r>
              <a:rPr lang="zh-CN" altLang="en-US" sz="1800" b="1" dirty="0">
                <a:solidFill>
                  <a:schemeClr val="tx1"/>
                </a:solidFill>
                <a:latin typeface="Tahoma" pitchFamily="34" charset="0"/>
                <a:ea typeface="宋体" pitchFamily="2" charset="-122"/>
              </a:rPr>
              <a:t>则系统会认为</a:t>
            </a:r>
            <a:r>
              <a:rPr lang="en-US" altLang="zh-CN" sz="1800" b="1" dirty="0">
                <a:solidFill>
                  <a:schemeClr val="tx1"/>
                </a:solidFill>
                <a:latin typeface="Tahoma" pitchFamily="34" charset="0"/>
                <a:ea typeface="宋体" pitchFamily="2" charset="-122"/>
              </a:rPr>
              <a:t>a !=b</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77"/>
                                        </p:tgtEl>
                                        <p:attrNameLst>
                                          <p:attrName>style.visibility</p:attrName>
                                        </p:attrNameLst>
                                      </p:cBhvr>
                                      <p:to>
                                        <p:strVal val="visible"/>
                                      </p:to>
                                    </p:set>
                                    <p:anim calcmode="lin" valueType="num">
                                      <p:cBhvr additive="base">
                                        <p:cTn id="7" dur="500" fill="hold"/>
                                        <p:tgtEl>
                                          <p:spTgt spid="96277"/>
                                        </p:tgtEl>
                                        <p:attrNameLst>
                                          <p:attrName>ppt_x</p:attrName>
                                        </p:attrNameLst>
                                      </p:cBhvr>
                                      <p:tavLst>
                                        <p:tav tm="0">
                                          <p:val>
                                            <p:strVal val="0-#ppt_w/2"/>
                                          </p:val>
                                        </p:tav>
                                        <p:tav tm="100000">
                                          <p:val>
                                            <p:strVal val="#ppt_x"/>
                                          </p:val>
                                        </p:tav>
                                      </p:tavLst>
                                    </p:anim>
                                    <p:anim calcmode="lin" valueType="num">
                                      <p:cBhvr additive="base">
                                        <p:cTn id="8" dur="500" fill="hold"/>
                                        <p:tgtEl>
                                          <p:spTgt spid="96277"/>
                                        </p:tgtEl>
                                        <p:attrNameLst>
                                          <p:attrName>ppt_y</p:attrName>
                                        </p:attrNameLst>
                                      </p:cBhvr>
                                      <p:tavLst>
                                        <p:tav tm="0">
                                          <p:val>
                                            <p:strVal val="#ppt_y"/>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96276"/>
                                        </p:tgtEl>
                                        <p:attrNameLst>
                                          <p:attrName>style.visibility</p:attrName>
                                        </p:attrNameLst>
                                      </p:cBhvr>
                                      <p:to>
                                        <p:strVal val="visible"/>
                                      </p:to>
                                    </p:set>
                                    <p:animEffect transition="in" filter="slide(fromBottom)">
                                      <p:cBhvr>
                                        <p:cTn id="11" dur="500"/>
                                        <p:tgtEl>
                                          <p:spTgt spid="9627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96278"/>
                                        </p:tgtEl>
                                        <p:attrNameLst>
                                          <p:attrName>style.visibility</p:attrName>
                                        </p:attrNameLst>
                                      </p:cBhvr>
                                      <p:to>
                                        <p:strVal val="visible"/>
                                      </p:to>
                                    </p:set>
                                    <p:animEffect transition="in" filter="randombar(horizontal)">
                                      <p:cBhvr>
                                        <p:cTn id="14" dur="500"/>
                                        <p:tgtEl>
                                          <p:spTgt spid="96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6" grpId="0" animBg="1" autoUpdateAnimBg="0"/>
      <p:bldP spid="96277" grpId="0" animBg="1" autoUpdateAnimBg="0"/>
      <p:bldP spid="9627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30980"/>
          </a:schemeClr>
        </a:solidFill>
        <a:effectLst/>
      </p:bgPr>
    </p:bg>
    <p:spTree>
      <p:nvGrpSpPr>
        <p:cNvPr id="1" name=""/>
        <p:cNvGrpSpPr/>
        <p:nvPr/>
      </p:nvGrpSpPr>
      <p:grpSpPr>
        <a:xfrm>
          <a:off x="0" y="0"/>
          <a:ext cx="0" cy="0"/>
          <a:chOff x="0" y="0"/>
          <a:chExt cx="0" cy="0"/>
        </a:xfrm>
      </p:grpSpPr>
      <p:sp>
        <p:nvSpPr>
          <p:cNvPr id="368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97295" name="Text Box 15">
            <a:hlinkClick r:id="rId2" action="ppaction://hlinksldjump"/>
            <a:hlinkHover r:id="" action="ppaction://noaction">
              <a:snd r:embed="rId3" name="Thud3.WAV"/>
            </a:hlinkHover>
          </p:cNvPr>
          <p:cNvSpPr txBox="1">
            <a:spLocks noChangeArrowheads="1"/>
          </p:cNvSpPr>
          <p:nvPr/>
        </p:nvSpPr>
        <p:spPr bwMode="auto">
          <a:xfrm>
            <a:off x="1143000" y="457200"/>
            <a:ext cx="25908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字符常量</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grpSp>
        <p:nvGrpSpPr>
          <p:cNvPr id="36868" name="Group 16"/>
          <p:cNvGrpSpPr>
            <a:grpSpLocks/>
          </p:cNvGrpSpPr>
          <p:nvPr/>
        </p:nvGrpSpPr>
        <p:grpSpPr bwMode="auto">
          <a:xfrm>
            <a:off x="7267575" y="5638800"/>
            <a:ext cx="1801813" cy="720725"/>
            <a:chOff x="4578" y="3552"/>
            <a:chExt cx="1135" cy="454"/>
          </a:xfrm>
        </p:grpSpPr>
        <p:grpSp>
          <p:nvGrpSpPr>
            <p:cNvPr id="36876" name="Group 17"/>
            <p:cNvGrpSpPr>
              <a:grpSpLocks/>
            </p:cNvGrpSpPr>
            <p:nvPr/>
          </p:nvGrpSpPr>
          <p:grpSpPr bwMode="auto">
            <a:xfrm>
              <a:off x="4896" y="3552"/>
              <a:ext cx="635" cy="318"/>
              <a:chOff x="3606" y="3475"/>
              <a:chExt cx="635" cy="318"/>
            </a:xfrm>
          </p:grpSpPr>
          <p:sp>
            <p:nvSpPr>
              <p:cNvPr id="36880" name="AutoShape 18"/>
              <p:cNvSpPr>
                <a:spLocks noChangeArrowheads="1"/>
              </p:cNvSpPr>
              <p:nvPr/>
            </p:nvSpPr>
            <p:spPr bwMode="auto">
              <a:xfrm>
                <a:off x="3606"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1" name="AutoShape 19"/>
              <p:cNvSpPr>
                <a:spLocks noChangeArrowheads="1"/>
              </p:cNvSpPr>
              <p:nvPr/>
            </p:nvSpPr>
            <p:spPr bwMode="auto">
              <a:xfrm>
                <a:off x="3787"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2" name="AutoShape 20"/>
              <p:cNvSpPr>
                <a:spLocks noChangeArrowheads="1"/>
              </p:cNvSpPr>
              <p:nvPr/>
            </p:nvSpPr>
            <p:spPr bwMode="auto">
              <a:xfrm>
                <a:off x="3969" y="3475"/>
                <a:ext cx="272" cy="318"/>
              </a:xfrm>
              <a:prstGeom prst="moon">
                <a:avLst>
                  <a:gd name="adj" fmla="val 38602"/>
                </a:avLst>
              </a:prstGeom>
              <a:gradFill rotWithShape="1">
                <a:gsLst>
                  <a:gs pos="0">
                    <a:schemeClr val="tx2"/>
                  </a:gs>
                  <a:gs pos="100000">
                    <a:schemeClr val="accent1"/>
                  </a:gs>
                </a:gsLst>
                <a:lin ang="2700000" scaled="1"/>
              </a:gradFill>
              <a:ln w="317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6877" name="Line 21"/>
            <p:cNvSpPr>
              <a:spLocks noChangeShapeType="1"/>
            </p:cNvSpPr>
            <p:nvPr/>
          </p:nvSpPr>
          <p:spPr bwMode="auto">
            <a:xfrm>
              <a:off x="4578" y="3915"/>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8" name="Line 22"/>
            <p:cNvSpPr>
              <a:spLocks noChangeShapeType="1"/>
            </p:cNvSpPr>
            <p:nvPr/>
          </p:nvSpPr>
          <p:spPr bwMode="auto">
            <a:xfrm>
              <a:off x="4669" y="3960"/>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879" name="Line 23"/>
            <p:cNvSpPr>
              <a:spLocks noChangeShapeType="1"/>
            </p:cNvSpPr>
            <p:nvPr/>
          </p:nvSpPr>
          <p:spPr bwMode="auto">
            <a:xfrm>
              <a:off x="4760" y="4006"/>
              <a:ext cx="953"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97306" name="Text Box 26"/>
          <p:cNvSpPr txBox="1">
            <a:spLocks noChangeArrowheads="1"/>
          </p:cNvSpPr>
          <p:nvPr/>
        </p:nvSpPr>
        <p:spPr bwMode="auto">
          <a:xfrm>
            <a:off x="990599" y="1600200"/>
            <a:ext cx="7789863" cy="523220"/>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defRPr/>
            </a:pPr>
            <a:r>
              <a:rPr lang="zh-CN" altLang="en-US" sz="2800" b="1" dirty="0">
                <a:solidFill>
                  <a:schemeClr val="tx1"/>
                </a:solidFill>
                <a:latin typeface="Tahoma" pitchFamily="34" charset="0"/>
                <a:ea typeface="宋体" pitchFamily="2" charset="-122"/>
              </a:rPr>
              <a:t>即：单引号括起来的</a:t>
            </a:r>
            <a:r>
              <a:rPr lang="zh-CN" altLang="en-US" sz="2800" b="1" u="sng" dirty="0">
                <a:solidFill>
                  <a:srgbClr val="CC3300"/>
                </a:solidFill>
                <a:effectLst>
                  <a:outerShdw blurRad="38100" dist="38100" dir="2700000" algn="tl">
                    <a:srgbClr val="C0C0C0"/>
                  </a:outerShdw>
                </a:effectLst>
                <a:latin typeface="Tahoma" pitchFamily="34" charset="0"/>
                <a:ea typeface="宋体" pitchFamily="2" charset="-122"/>
              </a:rPr>
              <a:t>一个</a:t>
            </a:r>
            <a:r>
              <a:rPr lang="zh-CN" altLang="en-US" sz="2800" b="1" u="sng" dirty="0" smtClean="0">
                <a:solidFill>
                  <a:srgbClr val="CC3300"/>
                </a:solidFill>
                <a:effectLst>
                  <a:outerShdw blurRad="38100" dist="38100" dir="2700000" algn="tl">
                    <a:srgbClr val="C0C0C0"/>
                  </a:outerShdw>
                </a:effectLst>
                <a:latin typeface="Tahoma" pitchFamily="34" charset="0"/>
                <a:ea typeface="宋体" pitchFamily="2" charset="-122"/>
              </a:rPr>
              <a:t>字符，如 </a:t>
            </a:r>
            <a:r>
              <a:rPr lang="en-US" altLang="zh-CN" sz="2800" b="1" u="sng" dirty="0" smtClean="0">
                <a:solidFill>
                  <a:srgbClr val="CC3300"/>
                </a:solidFill>
                <a:effectLst>
                  <a:outerShdw blurRad="38100" dist="38100" dir="2700000" algn="tl">
                    <a:srgbClr val="C0C0C0"/>
                  </a:outerShdw>
                </a:effectLst>
                <a:latin typeface="Tahoma" pitchFamily="34" charset="0"/>
                <a:ea typeface="宋体" pitchFamily="2" charset="-122"/>
              </a:rPr>
              <a:t>char a=‘a’;</a:t>
            </a:r>
            <a:endParaRPr lang="zh-CN" altLang="en-US" sz="2800" b="1" u="sng" dirty="0">
              <a:solidFill>
                <a:srgbClr val="CC3300"/>
              </a:solidFill>
              <a:effectLst>
                <a:outerShdw blurRad="38100" dist="38100" dir="2700000" algn="tl">
                  <a:srgbClr val="C0C0C0"/>
                </a:outerShdw>
              </a:effectLst>
              <a:latin typeface="Tahoma" pitchFamily="34" charset="0"/>
              <a:ea typeface="宋体" pitchFamily="2" charset="-122"/>
            </a:endParaRPr>
          </a:p>
        </p:txBody>
      </p:sp>
      <p:sp>
        <p:nvSpPr>
          <p:cNvPr id="97307" name="Text Box 27">
            <a:hlinkClick r:id="rId5" action="ppaction://hlinksldjump"/>
            <a:hlinkHover r:id="" action="ppaction://noaction">
              <a:snd r:embed="rId6" name="Drip01.WAV"/>
            </a:hlinkHover>
          </p:cNvPr>
          <p:cNvSpPr txBox="1">
            <a:spLocks noChangeArrowheads="1"/>
          </p:cNvSpPr>
          <p:nvPr/>
        </p:nvSpPr>
        <p:spPr bwMode="auto">
          <a:xfrm>
            <a:off x="1981200" y="2514600"/>
            <a:ext cx="69342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a:t>
            </a:r>
            <a:r>
              <a:rPr lang="zh-CN" altLang="en-US" sz="2800" b="1">
                <a:solidFill>
                  <a:srgbClr val="A50021"/>
                </a:solidFill>
                <a:latin typeface="Times New Roman" pitchFamily="18" charset="0"/>
                <a:ea typeface="宋体" pitchFamily="2" charset="-122"/>
              </a:rPr>
              <a:t>每个字符常量在内存中占一个字节空间</a:t>
            </a:r>
          </a:p>
        </p:txBody>
      </p:sp>
      <p:sp>
        <p:nvSpPr>
          <p:cNvPr id="97309" name="AutoShape 29"/>
          <p:cNvSpPr>
            <a:spLocks noChangeArrowheads="1"/>
          </p:cNvSpPr>
          <p:nvPr/>
        </p:nvSpPr>
        <p:spPr bwMode="auto">
          <a:xfrm>
            <a:off x="457200" y="2438400"/>
            <a:ext cx="1377950" cy="1277938"/>
          </a:xfrm>
          <a:prstGeom prst="irregularSeal2">
            <a:avLst/>
          </a:prstGeom>
          <a:gradFill rotWithShape="0">
            <a:gsLst>
              <a:gs pos="0">
                <a:schemeClr val="folHlink"/>
              </a:gs>
              <a:gs pos="100000">
                <a:srgbClr val="0066FF"/>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zh-CN" altLang="en-US" b="1">
                <a:solidFill>
                  <a:srgbClr val="CC3300"/>
                </a:solidFill>
                <a:latin typeface="楷体_GB2312" pitchFamily="49" charset="-122"/>
              </a:rPr>
              <a:t>注意</a:t>
            </a:r>
          </a:p>
        </p:txBody>
      </p:sp>
      <p:sp>
        <p:nvSpPr>
          <p:cNvPr id="97310" name="Text Box 30">
            <a:hlinkClick r:id="rId5" action="ppaction://hlinksldjump"/>
            <a:hlinkHover r:id="" action="ppaction://noaction">
              <a:snd r:embed="rId6" name="Drip01.WAV"/>
            </a:hlinkHover>
          </p:cNvPr>
          <p:cNvSpPr txBox="1">
            <a:spLocks noChangeArrowheads="1"/>
          </p:cNvSpPr>
          <p:nvPr/>
        </p:nvSpPr>
        <p:spPr bwMode="auto">
          <a:xfrm>
            <a:off x="1981200" y="3276600"/>
            <a:ext cx="69342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a:t>
            </a:r>
            <a:r>
              <a:rPr lang="zh-CN" altLang="en-US" sz="2800" b="1">
                <a:solidFill>
                  <a:srgbClr val="A50021"/>
                </a:solidFill>
                <a:latin typeface="Times New Roman" pitchFamily="18" charset="0"/>
                <a:ea typeface="宋体" pitchFamily="2" charset="-122"/>
              </a:rPr>
              <a:t>字符常量在单引号内只有一个字符</a:t>
            </a:r>
          </a:p>
        </p:txBody>
      </p:sp>
      <p:sp>
        <p:nvSpPr>
          <p:cNvPr id="97311" name="Text Box 31">
            <a:hlinkClick r:id="rId5" action="ppaction://hlinksldjump"/>
            <a:hlinkHover r:id="" action="ppaction://noaction">
              <a:snd r:embed="rId6" name="Drip01.WAV"/>
            </a:hlinkHover>
          </p:cNvPr>
          <p:cNvSpPr txBox="1">
            <a:spLocks noChangeArrowheads="1"/>
          </p:cNvSpPr>
          <p:nvPr/>
        </p:nvSpPr>
        <p:spPr bwMode="auto">
          <a:xfrm>
            <a:off x="1981200" y="4038600"/>
            <a:ext cx="6934200" cy="116046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a:t>
            </a:r>
            <a:r>
              <a:rPr lang="zh-CN" altLang="en-US" sz="2800" b="1">
                <a:solidFill>
                  <a:srgbClr val="A50021"/>
                </a:solidFill>
                <a:latin typeface="Times New Roman" pitchFamily="18" charset="0"/>
                <a:ea typeface="宋体" pitchFamily="2" charset="-122"/>
              </a:rPr>
              <a:t>字符常量取值范围是</a:t>
            </a:r>
            <a:r>
              <a:rPr lang="en-US" altLang="zh-CN" sz="2800" b="1">
                <a:solidFill>
                  <a:srgbClr val="A50021"/>
                </a:solidFill>
                <a:latin typeface="Times New Roman" pitchFamily="18" charset="0"/>
                <a:ea typeface="宋体" pitchFamily="2" charset="-122"/>
              </a:rPr>
              <a:t>0</a:t>
            </a:r>
            <a:r>
              <a:rPr lang="zh-CN" altLang="en-US" sz="2800" b="1">
                <a:solidFill>
                  <a:srgbClr val="A50021"/>
                </a:solidFill>
                <a:latin typeface="Times New Roman" pitchFamily="18" charset="0"/>
                <a:ea typeface="宋体" pitchFamily="2" charset="-122"/>
              </a:rPr>
              <a:t>～</a:t>
            </a:r>
            <a:r>
              <a:rPr lang="en-US" altLang="zh-CN" sz="2800" b="1">
                <a:solidFill>
                  <a:srgbClr val="A50021"/>
                </a:solidFill>
                <a:latin typeface="Times New Roman" pitchFamily="18" charset="0"/>
                <a:ea typeface="宋体" pitchFamily="2" charset="-122"/>
              </a:rPr>
              <a:t>255</a:t>
            </a:r>
            <a:r>
              <a:rPr lang="zh-CN" altLang="en-US" sz="2800" b="1">
                <a:solidFill>
                  <a:srgbClr val="A50021"/>
                </a:solidFill>
                <a:latin typeface="Times New Roman" pitchFamily="18" charset="0"/>
                <a:ea typeface="宋体" pitchFamily="2" charset="-122"/>
              </a:rPr>
              <a:t>，对应其</a:t>
            </a:r>
          </a:p>
          <a:p>
            <a:pPr algn="l" eaLnBrk="1" hangingPunct="1">
              <a:spcBef>
                <a:spcPct val="50000"/>
              </a:spcBef>
            </a:pPr>
            <a:r>
              <a:rPr lang="zh-CN" altLang="en-US" sz="2800" b="1">
                <a:solidFill>
                  <a:srgbClr val="A50021"/>
                </a:solidFill>
                <a:latin typeface="Times New Roman" pitchFamily="18" charset="0"/>
                <a:ea typeface="宋体" pitchFamily="2" charset="-122"/>
              </a:rPr>
              <a:t>    </a:t>
            </a:r>
            <a:r>
              <a:rPr lang="en-US" altLang="zh-CN" sz="2800" b="1">
                <a:solidFill>
                  <a:srgbClr val="A50021"/>
                </a:solidFill>
                <a:latin typeface="Times New Roman" pitchFamily="18" charset="0"/>
                <a:ea typeface="宋体" pitchFamily="2" charset="-122"/>
              </a:rPr>
              <a:t>ASCII</a:t>
            </a:r>
            <a:r>
              <a:rPr lang="zh-CN" altLang="en-US" sz="2800" b="1">
                <a:solidFill>
                  <a:srgbClr val="A50021"/>
                </a:solidFill>
                <a:latin typeface="Times New Roman" pitchFamily="18" charset="0"/>
                <a:ea typeface="宋体" pitchFamily="2" charset="-122"/>
              </a:rPr>
              <a:t>码，故共有</a:t>
            </a:r>
            <a:r>
              <a:rPr lang="en-US" altLang="zh-CN" sz="2800" b="1">
                <a:solidFill>
                  <a:srgbClr val="A50021"/>
                </a:solidFill>
                <a:latin typeface="Times New Roman" pitchFamily="18" charset="0"/>
                <a:ea typeface="宋体" pitchFamily="2" charset="-122"/>
              </a:rPr>
              <a:t>256</a:t>
            </a:r>
            <a:r>
              <a:rPr lang="zh-CN" altLang="en-US" sz="2800" b="1">
                <a:solidFill>
                  <a:srgbClr val="A50021"/>
                </a:solidFill>
                <a:latin typeface="Times New Roman" pitchFamily="18" charset="0"/>
                <a:ea typeface="宋体" pitchFamily="2" charset="-122"/>
              </a:rPr>
              <a:t>个字符常量</a:t>
            </a:r>
          </a:p>
        </p:txBody>
      </p:sp>
      <p:sp>
        <p:nvSpPr>
          <p:cNvPr id="97313" name="AutoShape 33"/>
          <p:cNvSpPr>
            <a:spLocks noChangeArrowheads="1"/>
          </p:cNvSpPr>
          <p:nvPr/>
        </p:nvSpPr>
        <p:spPr bwMode="auto">
          <a:xfrm>
            <a:off x="457200" y="5373960"/>
            <a:ext cx="3124200" cy="1295400"/>
          </a:xfrm>
          <a:prstGeom prst="cloudCallout">
            <a:avLst>
              <a:gd name="adj1" fmla="val 20375"/>
              <a:gd name="adj2" fmla="val -127940"/>
            </a:avLst>
          </a:prstGeom>
          <a:gradFill rotWithShape="0">
            <a:gsLst>
              <a:gs pos="0">
                <a:srgbClr val="6699FF"/>
              </a:gs>
              <a:gs pos="100000">
                <a:srgbClr val="FFCC00"/>
              </a:gs>
            </a:gsLst>
            <a:path path="rect">
              <a:fillToRect r="100000" b="100000"/>
            </a:path>
          </a:gradFill>
          <a:ln w="9525">
            <a:solidFill>
              <a:schemeClr val="accent1"/>
            </a:solidFill>
            <a:round/>
            <a:headEnd/>
            <a:tailEnd/>
          </a:ln>
          <a:effectLst>
            <a:prstShdw prst="shdw18" dist="17961" dir="13500000">
              <a:schemeClr val="accent1">
                <a:gamma/>
                <a:shade val="60000"/>
                <a:invGamma/>
              </a:schemeClr>
            </a:prstShdw>
          </a:effectLst>
        </p:spPr>
        <p:txBody>
          <a:bodyPr/>
          <a:lstStyle/>
          <a:p>
            <a:pPr>
              <a:spcBef>
                <a:spcPct val="50000"/>
              </a:spcBef>
              <a:defRPr/>
            </a:pPr>
            <a:r>
              <a:rPr lang="zh-CN" altLang="en-US">
                <a:solidFill>
                  <a:srgbClr val="333300"/>
                </a:solidFill>
                <a:latin typeface="楷体_GB2312" pitchFamily="49" charset="-122"/>
                <a:sym typeface="Monotype Sorts" pitchFamily="2" charset="2"/>
              </a:rPr>
              <a:t>如：</a:t>
            </a:r>
            <a:r>
              <a:rPr lang="zh-CN" altLang="en-US">
                <a:solidFill>
                  <a:srgbClr val="333300"/>
                </a:solidFill>
                <a:latin typeface="Times New Roman"/>
                <a:sym typeface="Monotype Sorts" pitchFamily="2" charset="2"/>
              </a:rPr>
              <a:t>‘</a:t>
            </a:r>
            <a:r>
              <a:rPr lang="en-US" altLang="zh-CN">
                <a:solidFill>
                  <a:srgbClr val="333300"/>
                </a:solidFill>
                <a:latin typeface="楷体_GB2312" pitchFamily="49" charset="-122"/>
                <a:sym typeface="Monotype Sorts" pitchFamily="2" charset="2"/>
              </a:rPr>
              <a:t>abc</a:t>
            </a:r>
            <a:r>
              <a:rPr lang="en-US" altLang="zh-CN">
                <a:solidFill>
                  <a:srgbClr val="333300"/>
                </a:solidFill>
                <a:latin typeface="Times New Roman"/>
                <a:sym typeface="Monotype Sorts" pitchFamily="2" charset="2"/>
              </a:rPr>
              <a:t>’</a:t>
            </a:r>
            <a:r>
              <a:rPr lang="zh-CN" altLang="en-US">
                <a:solidFill>
                  <a:srgbClr val="333300"/>
                </a:solidFill>
                <a:latin typeface="楷体_GB2312" pitchFamily="49" charset="-122"/>
                <a:sym typeface="Monotype Sorts" pitchFamily="2" charset="2"/>
              </a:rPr>
              <a:t>为非法字符常量</a:t>
            </a:r>
          </a:p>
        </p:txBody>
      </p:sp>
      <p:sp>
        <p:nvSpPr>
          <p:cNvPr id="97314" name="AutoShape 34"/>
          <p:cNvSpPr>
            <a:spLocks noChangeArrowheads="1"/>
          </p:cNvSpPr>
          <p:nvPr/>
        </p:nvSpPr>
        <p:spPr bwMode="auto">
          <a:xfrm>
            <a:off x="3849960" y="5534744"/>
            <a:ext cx="3962400" cy="990600"/>
          </a:xfrm>
          <a:prstGeom prst="cloudCallout">
            <a:avLst>
              <a:gd name="adj1" fmla="val 440"/>
              <a:gd name="adj2" fmla="val -130130"/>
            </a:avLst>
          </a:prstGeom>
          <a:gradFill rotWithShape="0">
            <a:gsLst>
              <a:gs pos="0">
                <a:srgbClr val="6699FF"/>
              </a:gs>
              <a:gs pos="100000">
                <a:srgbClr val="FFCC00"/>
              </a:gs>
            </a:gsLst>
            <a:path path="rect">
              <a:fillToRect r="100000" b="100000"/>
            </a:path>
          </a:gradFill>
          <a:ln w="9525">
            <a:solidFill>
              <a:schemeClr val="accent1"/>
            </a:solidFill>
            <a:round/>
            <a:headEnd/>
            <a:tailEnd/>
          </a:ln>
          <a:effectLst>
            <a:prstShdw prst="shdw18" dist="17961" dir="13500000">
              <a:schemeClr val="accent1">
                <a:gamma/>
                <a:shade val="60000"/>
                <a:invGamma/>
              </a:schemeClr>
            </a:prstShdw>
          </a:effectLst>
        </p:spPr>
        <p:txBody>
          <a:bodyPr/>
          <a:lstStyle/>
          <a:p>
            <a:pPr>
              <a:spcBef>
                <a:spcPct val="50000"/>
              </a:spcBef>
              <a:defRPr/>
            </a:pPr>
            <a:r>
              <a:rPr lang="zh-CN" altLang="en-US" sz="2000" b="1">
                <a:solidFill>
                  <a:srgbClr val="333300"/>
                </a:solidFill>
                <a:latin typeface="楷体_GB2312" pitchFamily="49" charset="-122"/>
                <a:sym typeface="Monotype Sorts" pitchFamily="2" charset="2"/>
              </a:rPr>
              <a:t>如：</a:t>
            </a:r>
            <a:r>
              <a:rPr lang="zh-CN" altLang="en-US" sz="2000" b="1">
                <a:solidFill>
                  <a:srgbClr val="333300"/>
                </a:solidFill>
                <a:latin typeface="Times New Roman"/>
                <a:sym typeface="Monotype Sorts" pitchFamily="2" charset="2"/>
              </a:rPr>
              <a:t>‘</a:t>
            </a:r>
            <a:r>
              <a:rPr lang="en-US" altLang="zh-CN" sz="2000" b="1">
                <a:solidFill>
                  <a:srgbClr val="333300"/>
                </a:solidFill>
                <a:latin typeface="楷体_GB2312" pitchFamily="49" charset="-122"/>
                <a:sym typeface="Monotype Sorts" pitchFamily="2" charset="2"/>
              </a:rPr>
              <a:t>a</a:t>
            </a:r>
            <a:r>
              <a:rPr lang="en-US" altLang="zh-CN" sz="2000" b="1">
                <a:solidFill>
                  <a:srgbClr val="333300"/>
                </a:solidFill>
                <a:latin typeface="Times New Roman"/>
                <a:sym typeface="Monotype Sorts" pitchFamily="2" charset="2"/>
              </a:rPr>
              <a:t>’</a:t>
            </a:r>
            <a:r>
              <a:rPr lang="zh-CN" altLang="en-US" sz="2000" b="1">
                <a:solidFill>
                  <a:srgbClr val="333300"/>
                </a:solidFill>
                <a:latin typeface="楷体_GB2312" pitchFamily="49" charset="-122"/>
                <a:sym typeface="Monotype Sorts" pitchFamily="2" charset="2"/>
              </a:rPr>
              <a:t>与</a:t>
            </a:r>
            <a:r>
              <a:rPr lang="zh-CN" altLang="en-US" sz="2000" b="1">
                <a:solidFill>
                  <a:srgbClr val="333300"/>
                </a:solidFill>
                <a:latin typeface="Times New Roman"/>
                <a:sym typeface="Monotype Sorts" pitchFamily="2" charset="2"/>
              </a:rPr>
              <a:t>‘</a:t>
            </a:r>
            <a:r>
              <a:rPr lang="en-US" altLang="zh-CN" sz="2000" b="1">
                <a:solidFill>
                  <a:srgbClr val="333300"/>
                </a:solidFill>
                <a:latin typeface="楷体_GB2312" pitchFamily="49" charset="-122"/>
                <a:sym typeface="Monotype Sorts" pitchFamily="2" charset="2"/>
              </a:rPr>
              <a:t>A</a:t>
            </a:r>
            <a:r>
              <a:rPr lang="en-US" altLang="zh-CN" sz="2000" b="1">
                <a:solidFill>
                  <a:srgbClr val="333300"/>
                </a:solidFill>
                <a:latin typeface="Times New Roman"/>
                <a:sym typeface="Monotype Sorts" pitchFamily="2" charset="2"/>
              </a:rPr>
              <a:t>’</a:t>
            </a:r>
            <a:r>
              <a:rPr lang="zh-CN" altLang="en-US" sz="2000" b="1">
                <a:solidFill>
                  <a:srgbClr val="333300"/>
                </a:solidFill>
                <a:latin typeface="楷体_GB2312" pitchFamily="49" charset="-122"/>
                <a:sym typeface="Monotype Sorts" pitchFamily="2" charset="2"/>
              </a:rPr>
              <a:t>为不同的字符常量</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5">
            <a:hlinkClick r:id="rId2" action="ppaction://hlinksldjump"/>
            <a:hlinkHover r:id="" action="ppaction://noaction">
              <a:snd r:embed="rId3" name="Drip01.WAV"/>
            </a:hlinkHover>
          </p:cNvPr>
          <p:cNvSpPr txBox="1">
            <a:spLocks noChangeArrowheads="1"/>
          </p:cNvSpPr>
          <p:nvPr/>
        </p:nvSpPr>
        <p:spPr bwMode="auto">
          <a:xfrm>
            <a:off x="1905000" y="762000"/>
            <a:ext cx="6934200" cy="244316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a:t>
            </a:r>
            <a:r>
              <a:rPr lang="zh-CN" altLang="zh-CN" sz="2800" b="1">
                <a:solidFill>
                  <a:srgbClr val="CC3300"/>
                </a:solidFill>
                <a:latin typeface="Times New Roman" pitchFamily="18" charset="0"/>
                <a:ea typeface="宋体" pitchFamily="2" charset="-122"/>
              </a:rPr>
              <a:t>字符</a:t>
            </a:r>
            <a:r>
              <a:rPr lang="zh-CN" altLang="en-US" sz="2800" b="1">
                <a:solidFill>
                  <a:srgbClr val="CC3300"/>
                </a:solidFill>
                <a:latin typeface="Times New Roman" pitchFamily="18" charset="0"/>
                <a:ea typeface="宋体" pitchFamily="2" charset="-122"/>
              </a:rPr>
              <a:t>常</a:t>
            </a:r>
            <a:r>
              <a:rPr lang="zh-CN" altLang="zh-CN" sz="2800" b="1">
                <a:solidFill>
                  <a:srgbClr val="CC3300"/>
                </a:solidFill>
                <a:latin typeface="Times New Roman" pitchFamily="18" charset="0"/>
                <a:ea typeface="宋体" pitchFamily="2" charset="-122"/>
              </a:rPr>
              <a:t>量中的数据是一整型数据。输出</a:t>
            </a:r>
            <a:endParaRPr lang="zh-CN" altLang="en-US" sz="2800" b="1">
              <a:solidFill>
                <a:srgbClr val="CC3300"/>
              </a:solidFill>
              <a:latin typeface="Times New Roman" pitchFamily="18" charset="0"/>
              <a:ea typeface="宋体" pitchFamily="2" charset="-122"/>
            </a:endParaRPr>
          </a:p>
          <a:p>
            <a:pPr algn="l" eaLnBrk="1" hangingPunct="1">
              <a:spcBef>
                <a:spcPct val="50000"/>
              </a:spcBef>
            </a:pPr>
            <a:r>
              <a:rPr lang="zh-CN" altLang="zh-CN" sz="2800" b="1">
                <a:solidFill>
                  <a:srgbClr val="CC3300"/>
                </a:solidFill>
                <a:latin typeface="Times New Roman" pitchFamily="18" charset="0"/>
                <a:ea typeface="宋体" pitchFamily="2" charset="-122"/>
              </a:rPr>
              <a:t>时既可输出字符,亦可输出整数,且字符</a:t>
            </a:r>
            <a:r>
              <a:rPr lang="zh-CN" altLang="en-US" sz="2800" b="1">
                <a:solidFill>
                  <a:srgbClr val="CC3300"/>
                </a:solidFill>
                <a:latin typeface="Times New Roman" pitchFamily="18" charset="0"/>
                <a:ea typeface="宋体" pitchFamily="2" charset="-122"/>
              </a:rPr>
              <a:t>常</a:t>
            </a:r>
            <a:r>
              <a:rPr lang="zh-CN" altLang="zh-CN" sz="2800" b="1">
                <a:solidFill>
                  <a:srgbClr val="CC3300"/>
                </a:solidFill>
                <a:latin typeface="Times New Roman" pitchFamily="18" charset="0"/>
                <a:ea typeface="宋体" pitchFamily="2" charset="-122"/>
              </a:rPr>
              <a:t>量</a:t>
            </a:r>
            <a:endParaRPr lang="zh-CN" altLang="en-US" sz="2800" b="1">
              <a:solidFill>
                <a:srgbClr val="CC3300"/>
              </a:solidFill>
              <a:latin typeface="Times New Roman" pitchFamily="18" charset="0"/>
              <a:ea typeface="宋体" pitchFamily="2" charset="-122"/>
            </a:endParaRPr>
          </a:p>
          <a:p>
            <a:pPr algn="l" eaLnBrk="1" hangingPunct="1">
              <a:spcBef>
                <a:spcPct val="50000"/>
              </a:spcBef>
            </a:pPr>
            <a:r>
              <a:rPr lang="zh-CN" altLang="zh-CN" sz="2800" b="1">
                <a:solidFill>
                  <a:srgbClr val="CC3300"/>
                </a:solidFill>
                <a:latin typeface="Times New Roman" pitchFamily="18" charset="0"/>
                <a:ea typeface="宋体" pitchFamily="2" charset="-122"/>
              </a:rPr>
              <a:t>可作整数运算</a:t>
            </a:r>
            <a:r>
              <a:rPr lang="zh-CN" altLang="zh-CN" sz="2800" b="1">
                <a:solidFill>
                  <a:srgbClr val="FF0000"/>
                </a:solidFill>
                <a:latin typeface="Times New Roman" pitchFamily="18" charset="0"/>
                <a:ea typeface="宋体" pitchFamily="2" charset="-122"/>
              </a:rPr>
              <a:t>。</a:t>
            </a:r>
            <a:endParaRPr lang="zh-CN" altLang="en-US" sz="2800" b="1">
              <a:solidFill>
                <a:srgbClr val="FF0000"/>
              </a:solidFill>
              <a:latin typeface="Times New Roman" pitchFamily="18" charset="0"/>
              <a:ea typeface="宋体" pitchFamily="2" charset="-122"/>
            </a:endParaRPr>
          </a:p>
          <a:p>
            <a:pPr algn="l" eaLnBrk="1" hangingPunct="1">
              <a:spcBef>
                <a:spcPct val="50000"/>
              </a:spcBef>
            </a:pPr>
            <a:endParaRPr lang="en-US" altLang="zh-CN" sz="2800" b="1">
              <a:solidFill>
                <a:srgbClr val="A50021"/>
              </a:solidFill>
              <a:latin typeface="Times New Roman" pitchFamily="18" charset="0"/>
              <a:ea typeface="宋体" pitchFamily="2" charset="-122"/>
            </a:endParaRPr>
          </a:p>
        </p:txBody>
      </p:sp>
      <p:sp>
        <p:nvSpPr>
          <p:cNvPr id="37891" name="AutoShape 26"/>
          <p:cNvSpPr>
            <a:spLocks noChangeArrowheads="1"/>
          </p:cNvSpPr>
          <p:nvPr/>
        </p:nvSpPr>
        <p:spPr bwMode="auto">
          <a:xfrm>
            <a:off x="457200" y="0"/>
            <a:ext cx="1450975" cy="1268413"/>
          </a:xfrm>
          <a:prstGeom prst="irregularSeal2">
            <a:avLst/>
          </a:prstGeom>
          <a:gradFill rotWithShape="0">
            <a:gsLst>
              <a:gs pos="0">
                <a:schemeClr val="folHlink"/>
              </a:gs>
              <a:gs pos="100000">
                <a:srgbClr val="0066FF"/>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lang="zh-CN" altLang="en-US" b="1">
                <a:solidFill>
                  <a:srgbClr val="CC3300"/>
                </a:solidFill>
                <a:latin typeface="楷体_GB2312" pitchFamily="49" charset="-122"/>
              </a:rPr>
              <a:t>注意</a:t>
            </a:r>
          </a:p>
        </p:txBody>
      </p:sp>
      <p:sp>
        <p:nvSpPr>
          <p:cNvPr id="99359" name="Text Box 31"/>
          <p:cNvSpPr txBox="1">
            <a:spLocks noChangeArrowheads="1"/>
          </p:cNvSpPr>
          <p:nvPr/>
        </p:nvSpPr>
        <p:spPr bwMode="auto">
          <a:xfrm>
            <a:off x="457200" y="3048000"/>
            <a:ext cx="8686800"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dirty="0">
                <a:solidFill>
                  <a:schemeClr val="tx1"/>
                </a:solidFill>
                <a:latin typeface="Times New Roman" pitchFamily="18" charset="0"/>
                <a:ea typeface="宋体" pitchFamily="2" charset="-122"/>
              </a:rPr>
              <a:t> </a:t>
            </a:r>
            <a:r>
              <a:rPr lang="en-US" altLang="zh-CN" sz="2800" dirty="0" smtClean="0">
                <a:solidFill>
                  <a:schemeClr val="tx1"/>
                </a:solidFill>
                <a:latin typeface="Times New Roman" pitchFamily="18" charset="0"/>
                <a:ea typeface="宋体" pitchFamily="2" charset="-122"/>
              </a:rPr>
              <a:t>void main </a:t>
            </a:r>
            <a:r>
              <a:rPr lang="en-US" altLang="zh-CN" sz="2800" dirty="0">
                <a:solidFill>
                  <a:schemeClr val="tx1"/>
                </a:solidFill>
                <a:latin typeface="Times New Roman" pitchFamily="18" charset="0"/>
                <a:ea typeface="宋体" pitchFamily="2" charset="-122"/>
              </a:rPr>
              <a:t>( )</a:t>
            </a:r>
          </a:p>
          <a:p>
            <a:pPr algn="l" eaLnBrk="1" hangingPunct="1"/>
            <a:r>
              <a:rPr lang="en-US" altLang="zh-CN" sz="2800" dirty="0">
                <a:solidFill>
                  <a:schemeClr val="tx1"/>
                </a:solidFill>
                <a:latin typeface="Times New Roman" pitchFamily="18" charset="0"/>
                <a:ea typeface="宋体" pitchFamily="2" charset="-122"/>
              </a:rPr>
              <a:t>  {  </a:t>
            </a:r>
          </a:p>
          <a:p>
            <a:pPr algn="l" eaLnBrk="1" hangingPunct="1"/>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printf</a:t>
            </a:r>
            <a:r>
              <a:rPr lang="en-US" altLang="zh-CN" sz="2800" dirty="0">
                <a:solidFill>
                  <a:schemeClr val="tx1"/>
                </a:solidFill>
                <a:latin typeface="Times New Roman" pitchFamily="18" charset="0"/>
                <a:ea typeface="宋体" pitchFamily="2" charset="-122"/>
              </a:rPr>
              <a:t> (”c1=%c ,c2= %c</a:t>
            </a:r>
            <a:r>
              <a:rPr lang="zh-CN" altLang="en-US"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c3=%c", 37, 38</a:t>
            </a:r>
            <a:r>
              <a:rPr lang="zh-CN" altLang="en-US"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38</a:t>
            </a:r>
            <a:r>
              <a:rPr lang="zh-CN" altLang="en-US"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37);</a:t>
            </a:r>
          </a:p>
          <a:p>
            <a:pPr algn="l" eaLnBrk="1" hangingPunct="1"/>
            <a:r>
              <a:rPr lang="en-US" altLang="zh-CN" sz="2800" dirty="0">
                <a:solidFill>
                  <a:schemeClr val="tx1"/>
                </a:solidFill>
                <a:latin typeface="Times New Roman" pitchFamily="18" charset="0"/>
                <a:ea typeface="宋体" pitchFamily="2" charset="-122"/>
              </a:rPr>
              <a:t>  }</a:t>
            </a:r>
          </a:p>
        </p:txBody>
      </p:sp>
      <p:sp>
        <p:nvSpPr>
          <p:cNvPr id="99360" name="Rectangle 32" descr="a051"/>
          <p:cNvSpPr>
            <a:spLocks noChangeArrowheads="1"/>
          </p:cNvSpPr>
          <p:nvPr/>
        </p:nvSpPr>
        <p:spPr bwMode="auto">
          <a:xfrm>
            <a:off x="1524000" y="5181600"/>
            <a:ext cx="4991100" cy="647700"/>
          </a:xfrm>
          <a:prstGeom prst="rect">
            <a:avLst/>
          </a:prstGeom>
          <a:blipFill dpi="0" rotWithShape="0">
            <a:blip r:embed="rId4"/>
            <a:srcRect/>
            <a:stretch>
              <a:fillRect/>
            </a:stretch>
          </a:blipFill>
          <a:ln>
            <a:noFill/>
          </a:ln>
          <a:effectLst>
            <a:outerShdw dist="107763" dir="2700000" algn="ctr" rotWithShape="0">
              <a:schemeClr val="fo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30000"/>
              </a:lnSpc>
              <a:spcBef>
                <a:spcPct val="50000"/>
              </a:spcBef>
            </a:pPr>
            <a:r>
              <a:rPr lang="zh-CN" altLang="zh-CN" sz="2800" b="1">
                <a:solidFill>
                  <a:srgbClr val="A50021"/>
                </a:solidFill>
                <a:latin typeface="Times New Roman" pitchFamily="18" charset="0"/>
                <a:ea typeface="宋体" pitchFamily="2" charset="-122"/>
              </a:rPr>
              <a:t>   运行结果:</a:t>
            </a:r>
            <a:r>
              <a:rPr lang="zh-CN" altLang="zh-CN"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c1=% , c2=&amp;</a:t>
            </a:r>
            <a:r>
              <a:rPr lang="en-US" altLang="zh-CN" sz="2800">
                <a:solidFill>
                  <a:srgbClr val="FFFF00"/>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,c3=K</a:t>
            </a:r>
          </a:p>
        </p:txBody>
      </p:sp>
      <p:sp>
        <p:nvSpPr>
          <p:cNvPr id="99361" name="AutoShape 33"/>
          <p:cNvSpPr>
            <a:spLocks noChangeArrowheads="1"/>
          </p:cNvSpPr>
          <p:nvPr/>
        </p:nvSpPr>
        <p:spPr bwMode="auto">
          <a:xfrm>
            <a:off x="609600" y="25908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61"/>
                                        </p:tgtEl>
                                        <p:attrNameLst>
                                          <p:attrName>style.visibility</p:attrName>
                                        </p:attrNameLst>
                                      </p:cBhvr>
                                      <p:to>
                                        <p:strVal val="visible"/>
                                      </p:to>
                                    </p:set>
                                    <p:anim calcmode="lin" valueType="num">
                                      <p:cBhvr additive="base">
                                        <p:cTn id="7" dur="500" fill="hold"/>
                                        <p:tgtEl>
                                          <p:spTgt spid="99361"/>
                                        </p:tgtEl>
                                        <p:attrNameLst>
                                          <p:attrName>ppt_x</p:attrName>
                                        </p:attrNameLst>
                                      </p:cBhvr>
                                      <p:tavLst>
                                        <p:tav tm="0">
                                          <p:val>
                                            <p:strVal val="0-#ppt_w/2"/>
                                          </p:val>
                                        </p:tav>
                                        <p:tav tm="100000">
                                          <p:val>
                                            <p:strVal val="#ppt_x"/>
                                          </p:val>
                                        </p:tav>
                                      </p:tavLst>
                                    </p:anim>
                                    <p:anim calcmode="lin" valueType="num">
                                      <p:cBhvr additive="base">
                                        <p:cTn id="8" dur="500" fill="hold"/>
                                        <p:tgtEl>
                                          <p:spTgt spid="993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9359"/>
                                        </p:tgtEl>
                                        <p:attrNameLst>
                                          <p:attrName>style.visibility</p:attrName>
                                        </p:attrNameLst>
                                      </p:cBhvr>
                                      <p:to>
                                        <p:strVal val="visible"/>
                                      </p:to>
                                    </p:set>
                                    <p:animEffect transition="in" filter="wipe(left)">
                                      <p:cBhvr>
                                        <p:cTn id="12" dur="500"/>
                                        <p:tgtEl>
                                          <p:spTgt spid="99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9360"/>
                                        </p:tgtEl>
                                        <p:attrNameLst>
                                          <p:attrName>style.visibility</p:attrName>
                                        </p:attrNameLst>
                                      </p:cBhvr>
                                      <p:to>
                                        <p:strVal val="visible"/>
                                      </p:to>
                                    </p:set>
                                    <p:animEffect transition="in" filter="slide(fromLeft)">
                                      <p:cBhvr>
                                        <p:cTn id="17" dur="500"/>
                                        <p:tgtEl>
                                          <p:spTgt spid="99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9" grpId="0" autoUpdateAnimBg="0"/>
      <p:bldP spid="99360" grpId="0" animBg="1" autoUpdateAnimBg="0"/>
      <p:bldP spid="9936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38915" name="Text Box 15">
            <a:hlinkClick r:id="rId3" action="ppaction://hlinksldjump"/>
            <a:hlinkHover r:id="" action="ppaction://noaction">
              <a:snd r:embed="rId4" name="Drip01.WAV"/>
            </a:hlinkHover>
          </p:cNvPr>
          <p:cNvSpPr txBox="1">
            <a:spLocks noChangeArrowheads="1"/>
          </p:cNvSpPr>
          <p:nvPr/>
        </p:nvSpPr>
        <p:spPr bwMode="auto">
          <a:xfrm>
            <a:off x="409575" y="665163"/>
            <a:ext cx="8353425" cy="868362"/>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85725"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pPr>
            <a:r>
              <a:rPr lang="zh-CN" altLang="zh-CN" sz="2800" b="1">
                <a:solidFill>
                  <a:srgbClr val="CC3300"/>
                </a:solidFill>
                <a:latin typeface="Times New Roman" pitchFamily="18" charset="0"/>
                <a:ea typeface="宋体" pitchFamily="2" charset="-122"/>
                <a:sym typeface="Symbol" pitchFamily="18" charset="2"/>
              </a:rPr>
              <a:t>转义字符(</a:t>
            </a:r>
            <a:r>
              <a:rPr lang="en-US" altLang="zh-CN" sz="2800" b="1">
                <a:solidFill>
                  <a:srgbClr val="CC3300"/>
                </a:solidFill>
                <a:latin typeface="Times New Roman" pitchFamily="18" charset="0"/>
                <a:ea typeface="宋体" pitchFamily="2" charset="-122"/>
                <a:sym typeface="Symbol" pitchFamily="18" charset="2"/>
              </a:rPr>
              <a:t>P36</a:t>
            </a:r>
            <a:r>
              <a:rPr lang="zh-CN" altLang="en-US" sz="2800" b="1">
                <a:solidFill>
                  <a:srgbClr val="CC3300"/>
                </a:solidFill>
                <a:latin typeface="Times New Roman" pitchFamily="18" charset="0"/>
                <a:ea typeface="宋体" pitchFamily="2" charset="-122"/>
                <a:sym typeface="Symbol" pitchFamily="18" charset="2"/>
              </a:rPr>
              <a:t>，</a:t>
            </a:r>
            <a:r>
              <a:rPr lang="zh-CN" altLang="zh-CN" sz="2800" b="1">
                <a:solidFill>
                  <a:srgbClr val="CC3300"/>
                </a:solidFill>
                <a:latin typeface="Times New Roman" pitchFamily="18" charset="0"/>
                <a:ea typeface="宋体" pitchFamily="2" charset="-122"/>
                <a:sym typeface="Symbol" pitchFamily="18" charset="2"/>
              </a:rPr>
              <a:t>表</a:t>
            </a:r>
            <a:r>
              <a:rPr lang="en-US" altLang="zh-CN" sz="2800" b="1">
                <a:solidFill>
                  <a:srgbClr val="CC3300"/>
                </a:solidFill>
                <a:latin typeface="Times New Roman" pitchFamily="18" charset="0"/>
                <a:ea typeface="宋体" pitchFamily="2" charset="-122"/>
                <a:sym typeface="Symbol" pitchFamily="18" charset="2"/>
              </a:rPr>
              <a:t>2.3)</a:t>
            </a:r>
            <a:r>
              <a:rPr lang="zh-CN" altLang="en-US" sz="2800" b="1">
                <a:solidFill>
                  <a:srgbClr val="CC3300"/>
                </a:solidFill>
                <a:latin typeface="Times New Roman" pitchFamily="18" charset="0"/>
                <a:ea typeface="宋体" pitchFamily="2" charset="-122"/>
                <a:sym typeface="Symbol" pitchFamily="18" charset="2"/>
              </a:rPr>
              <a:t>，</a:t>
            </a:r>
            <a:r>
              <a:rPr kumimoji="0" lang="zh-CN" altLang="en-US" sz="2800">
                <a:solidFill>
                  <a:schemeClr val="tx1"/>
                </a:solidFill>
                <a:latin typeface="Times New Roman" pitchFamily="18" charset="0"/>
                <a:ea typeface="宋体" pitchFamily="2" charset="-122"/>
                <a:cs typeface="楷体_GB2312" pitchFamily="49" charset="-122"/>
              </a:rPr>
              <a:t>反斜线后面跟特定的字符，可以表示某些不可打印的字符或代表某种功能</a:t>
            </a:r>
            <a:r>
              <a:rPr lang="zh-CN" altLang="zh-CN" sz="2800" b="1">
                <a:solidFill>
                  <a:srgbClr val="CC3300"/>
                </a:solidFill>
                <a:latin typeface="Times New Roman" pitchFamily="18" charset="0"/>
                <a:ea typeface="宋体" pitchFamily="2" charset="-122"/>
                <a:sym typeface="Symbol" pitchFamily="18" charset="2"/>
              </a:rPr>
              <a:t>。</a:t>
            </a:r>
            <a:endParaRPr lang="zh-CN" altLang="en-US" sz="2800" b="1">
              <a:solidFill>
                <a:srgbClr val="CC3300"/>
              </a:solidFill>
              <a:latin typeface="Times New Roman" pitchFamily="18" charset="0"/>
              <a:ea typeface="宋体" pitchFamily="2" charset="-122"/>
            </a:endParaRPr>
          </a:p>
        </p:txBody>
      </p:sp>
      <p:grpSp>
        <p:nvGrpSpPr>
          <p:cNvPr id="38916" name="Group 93"/>
          <p:cNvGrpSpPr>
            <a:grpSpLocks/>
          </p:cNvGrpSpPr>
          <p:nvPr/>
        </p:nvGrpSpPr>
        <p:grpSpPr bwMode="auto">
          <a:xfrm>
            <a:off x="395288" y="1052513"/>
            <a:ext cx="8610600" cy="3805237"/>
            <a:chOff x="336" y="1734"/>
            <a:chExt cx="5424" cy="2397"/>
          </a:xfrm>
        </p:grpSpPr>
        <p:grpSp>
          <p:nvGrpSpPr>
            <p:cNvPr id="38918" name="Group 51"/>
            <p:cNvGrpSpPr>
              <a:grpSpLocks/>
            </p:cNvGrpSpPr>
            <p:nvPr/>
          </p:nvGrpSpPr>
          <p:grpSpPr bwMode="auto">
            <a:xfrm>
              <a:off x="336" y="1734"/>
              <a:ext cx="5424" cy="2394"/>
              <a:chOff x="166" y="977"/>
              <a:chExt cx="5414" cy="2394"/>
            </a:xfrm>
          </p:grpSpPr>
          <p:sp>
            <p:nvSpPr>
              <p:cNvPr id="38956" name="Rectangle 52"/>
              <p:cNvSpPr>
                <a:spLocks noChangeArrowheads="1"/>
              </p:cNvSpPr>
              <p:nvPr/>
            </p:nvSpPr>
            <p:spPr bwMode="auto">
              <a:xfrm>
                <a:off x="166" y="1296"/>
                <a:ext cx="5414" cy="2075"/>
              </a:xfrm>
              <a:prstGeom prst="rect">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kumimoji="0" lang="zh-CN" altLang="en-US" sz="4000">
                  <a:solidFill>
                    <a:schemeClr val="tx1"/>
                  </a:solidFill>
                  <a:latin typeface="Times New Roman" pitchFamily="18" charset="0"/>
                </a:endParaRPr>
              </a:p>
            </p:txBody>
          </p:sp>
          <p:sp>
            <p:nvSpPr>
              <p:cNvPr id="38957" name="Rectangle 53"/>
              <p:cNvSpPr>
                <a:spLocks noChangeArrowheads="1"/>
              </p:cNvSpPr>
              <p:nvPr/>
            </p:nvSpPr>
            <p:spPr bwMode="auto">
              <a:xfrm>
                <a:off x="433" y="977"/>
                <a:ext cx="489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0" hangingPunct="0"/>
                <a:endParaRPr kumimoji="0" lang="zh-CN" altLang="en-US">
                  <a:solidFill>
                    <a:schemeClr val="tx1"/>
                  </a:solidFill>
                  <a:latin typeface="隶书" pitchFamily="49" charset="-122"/>
                  <a:ea typeface="隶书" pitchFamily="49" charset="-122"/>
                </a:endParaRPr>
              </a:p>
            </p:txBody>
          </p:sp>
        </p:grpSp>
        <p:sp>
          <p:nvSpPr>
            <p:cNvPr id="38919" name="Text Box 55"/>
            <p:cNvSpPr txBox="1">
              <a:spLocks noChangeArrowheads="1"/>
            </p:cNvSpPr>
            <p:nvPr/>
          </p:nvSpPr>
          <p:spPr bwMode="auto">
            <a:xfrm>
              <a:off x="480" y="2112"/>
              <a:ext cx="75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转义字符</a:t>
              </a:r>
              <a:endParaRPr kumimoji="0" lang="zh-CN" altLang="en-US" sz="4000">
                <a:solidFill>
                  <a:schemeClr val="tx1"/>
                </a:solidFill>
                <a:latin typeface="Times New Roman" pitchFamily="18" charset="0"/>
                <a:ea typeface="宋体" pitchFamily="2" charset="-122"/>
              </a:endParaRPr>
            </a:p>
          </p:txBody>
        </p:sp>
        <p:sp>
          <p:nvSpPr>
            <p:cNvPr id="38920" name="Text Box 56"/>
            <p:cNvSpPr txBox="1">
              <a:spLocks noChangeArrowheads="1"/>
            </p:cNvSpPr>
            <p:nvPr/>
          </p:nvSpPr>
          <p:spPr bwMode="auto">
            <a:xfrm>
              <a:off x="1827" y="2112"/>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含义</a:t>
              </a:r>
              <a:endParaRPr kumimoji="0" lang="zh-CN" altLang="en-US" sz="4000">
                <a:solidFill>
                  <a:schemeClr val="tx1"/>
                </a:solidFill>
                <a:latin typeface="Times New Roman" pitchFamily="18" charset="0"/>
                <a:ea typeface="宋体" pitchFamily="2" charset="-122"/>
              </a:endParaRPr>
            </a:p>
          </p:txBody>
        </p:sp>
        <p:sp>
          <p:nvSpPr>
            <p:cNvPr id="38921" name="Text Box 57"/>
            <p:cNvSpPr txBox="1">
              <a:spLocks noChangeArrowheads="1"/>
            </p:cNvSpPr>
            <p:nvPr/>
          </p:nvSpPr>
          <p:spPr bwMode="auto">
            <a:xfrm>
              <a:off x="566" y="2411"/>
              <a:ext cx="24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FF0000"/>
                  </a:solidFill>
                  <a:latin typeface="Times New Roman" pitchFamily="18" charset="0"/>
                  <a:ea typeface="宋体" pitchFamily="2" charset="-122"/>
                </a:rPr>
                <a:t>\</a:t>
              </a:r>
              <a:r>
                <a:rPr kumimoji="0" lang="en-US" altLang="zh-CN" sz="2000">
                  <a:solidFill>
                    <a:srgbClr val="FF0000"/>
                  </a:solidFill>
                  <a:latin typeface="Times New Roman" pitchFamily="18" charset="0"/>
                  <a:ea typeface="宋体" pitchFamily="2" charset="-122"/>
                </a:rPr>
                <a:t>n</a:t>
              </a:r>
              <a:endParaRPr kumimoji="0" lang="en-US" altLang="zh-CN" sz="2000">
                <a:solidFill>
                  <a:schemeClr val="tx1"/>
                </a:solidFill>
                <a:latin typeface="Times New Roman" pitchFamily="18" charset="0"/>
                <a:ea typeface="宋体" pitchFamily="2" charset="-122"/>
              </a:endParaRPr>
            </a:p>
          </p:txBody>
        </p:sp>
        <p:sp>
          <p:nvSpPr>
            <p:cNvPr id="38922" name="Text Box 58"/>
            <p:cNvSpPr txBox="1">
              <a:spLocks noChangeArrowheads="1"/>
            </p:cNvSpPr>
            <p:nvPr/>
          </p:nvSpPr>
          <p:spPr bwMode="auto">
            <a:xfrm>
              <a:off x="557" y="2705"/>
              <a:ext cx="21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r</a:t>
              </a:r>
              <a:endParaRPr kumimoji="0" lang="en-US" altLang="zh-CN" sz="4000">
                <a:solidFill>
                  <a:schemeClr val="tx1"/>
                </a:solidFill>
                <a:latin typeface="Times New Roman" pitchFamily="18" charset="0"/>
                <a:ea typeface="宋体" pitchFamily="2" charset="-122"/>
              </a:endParaRPr>
            </a:p>
          </p:txBody>
        </p:sp>
        <p:sp>
          <p:nvSpPr>
            <p:cNvPr id="38923" name="Text Box 59"/>
            <p:cNvSpPr txBox="1">
              <a:spLocks noChangeArrowheads="1"/>
            </p:cNvSpPr>
            <p:nvPr/>
          </p:nvSpPr>
          <p:spPr bwMode="auto">
            <a:xfrm>
              <a:off x="593" y="2999"/>
              <a:ext cx="232"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FF0000"/>
                  </a:solidFill>
                  <a:latin typeface="Times New Roman" pitchFamily="18" charset="0"/>
                  <a:ea typeface="宋体" pitchFamily="2" charset="-122"/>
                </a:rPr>
                <a:t>\</a:t>
              </a:r>
              <a:r>
                <a:rPr kumimoji="0" lang="en-US" altLang="zh-CN" sz="2000">
                  <a:solidFill>
                    <a:srgbClr val="FF0000"/>
                  </a:solidFill>
                  <a:latin typeface="Times New Roman" pitchFamily="18" charset="0"/>
                  <a:ea typeface="宋体" pitchFamily="2" charset="-122"/>
                </a:rPr>
                <a:t>a</a:t>
              </a:r>
              <a:endParaRPr kumimoji="0" lang="en-US" altLang="zh-CN" sz="4000">
                <a:solidFill>
                  <a:srgbClr val="FF0000"/>
                </a:solidFill>
                <a:latin typeface="Times New Roman" pitchFamily="18" charset="0"/>
                <a:ea typeface="宋体" pitchFamily="2" charset="-122"/>
              </a:endParaRPr>
            </a:p>
          </p:txBody>
        </p:sp>
        <p:sp>
          <p:nvSpPr>
            <p:cNvPr id="38924" name="Text Box 60"/>
            <p:cNvSpPr txBox="1">
              <a:spLocks noChangeArrowheads="1"/>
            </p:cNvSpPr>
            <p:nvPr/>
          </p:nvSpPr>
          <p:spPr bwMode="auto">
            <a:xfrm>
              <a:off x="574" y="3293"/>
              <a:ext cx="25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a:t>
              </a:r>
              <a:endParaRPr kumimoji="0" lang="en-US" altLang="zh-CN" sz="4000">
                <a:solidFill>
                  <a:schemeClr val="tx1"/>
                </a:solidFill>
                <a:latin typeface="Times New Roman" pitchFamily="18" charset="0"/>
                <a:ea typeface="宋体" pitchFamily="2" charset="-122"/>
              </a:endParaRPr>
            </a:p>
          </p:txBody>
        </p:sp>
        <p:sp>
          <p:nvSpPr>
            <p:cNvPr id="38925" name="Text Box 61"/>
            <p:cNvSpPr txBox="1">
              <a:spLocks noChangeArrowheads="1"/>
            </p:cNvSpPr>
            <p:nvPr/>
          </p:nvSpPr>
          <p:spPr bwMode="auto">
            <a:xfrm>
              <a:off x="592" y="3543"/>
              <a:ext cx="214"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en-US" altLang="zh-CN" sz="2000" dirty="0" smtClean="0">
                  <a:solidFill>
                    <a:srgbClr val="FF0000"/>
                  </a:solidFill>
                  <a:latin typeface="Times New Roman" pitchFamily="18" charset="0"/>
                  <a:ea typeface="宋体" pitchFamily="2" charset="-122"/>
                </a:rPr>
                <a:t>\’</a:t>
              </a:r>
              <a:endParaRPr kumimoji="0" lang="zh-CN" altLang="en-US" sz="4000" dirty="0">
                <a:solidFill>
                  <a:schemeClr val="tx1"/>
                </a:solidFill>
                <a:latin typeface="Times New Roman" pitchFamily="18" charset="0"/>
                <a:ea typeface="宋体" pitchFamily="2" charset="-122"/>
              </a:endParaRPr>
            </a:p>
          </p:txBody>
        </p:sp>
        <p:sp>
          <p:nvSpPr>
            <p:cNvPr id="38926" name="Text Box 62"/>
            <p:cNvSpPr txBox="1">
              <a:spLocks noChangeArrowheads="1"/>
            </p:cNvSpPr>
            <p:nvPr/>
          </p:nvSpPr>
          <p:spPr bwMode="auto">
            <a:xfrm>
              <a:off x="566" y="3881"/>
              <a:ext cx="40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0000FF"/>
                  </a:solidFill>
                  <a:latin typeface="Times New Roman" pitchFamily="18" charset="0"/>
                  <a:ea typeface="宋体" pitchFamily="2" charset="-122"/>
                </a:rPr>
                <a:t>\</a:t>
              </a:r>
              <a:r>
                <a:rPr kumimoji="0" lang="en-US" altLang="zh-CN" sz="2000">
                  <a:solidFill>
                    <a:srgbClr val="0000FF"/>
                  </a:solidFill>
                  <a:latin typeface="Times New Roman" pitchFamily="18" charset="0"/>
                  <a:ea typeface="宋体" pitchFamily="2" charset="-122"/>
                </a:rPr>
                <a:t>ddd</a:t>
              </a:r>
              <a:endParaRPr kumimoji="0" lang="en-US" altLang="zh-CN" sz="4000">
                <a:solidFill>
                  <a:schemeClr val="tx1"/>
                </a:solidFill>
                <a:latin typeface="Times New Roman" pitchFamily="18" charset="0"/>
                <a:ea typeface="宋体" pitchFamily="2" charset="-122"/>
              </a:endParaRPr>
            </a:p>
          </p:txBody>
        </p:sp>
        <p:sp>
          <p:nvSpPr>
            <p:cNvPr id="38927" name="Text Box 63"/>
            <p:cNvSpPr txBox="1">
              <a:spLocks noChangeArrowheads="1"/>
            </p:cNvSpPr>
            <p:nvPr/>
          </p:nvSpPr>
          <p:spPr bwMode="auto">
            <a:xfrm>
              <a:off x="3093" y="2368"/>
              <a:ext cx="20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t</a:t>
              </a:r>
              <a:endParaRPr kumimoji="0" lang="en-US" altLang="zh-CN" sz="4000">
                <a:solidFill>
                  <a:schemeClr val="tx1"/>
                </a:solidFill>
                <a:latin typeface="Times New Roman" pitchFamily="18" charset="0"/>
                <a:ea typeface="宋体" pitchFamily="2" charset="-122"/>
              </a:endParaRPr>
            </a:p>
          </p:txBody>
        </p:sp>
        <p:sp>
          <p:nvSpPr>
            <p:cNvPr id="38928" name="Text Box 64"/>
            <p:cNvSpPr txBox="1">
              <a:spLocks noChangeArrowheads="1"/>
            </p:cNvSpPr>
            <p:nvPr/>
          </p:nvSpPr>
          <p:spPr bwMode="auto">
            <a:xfrm>
              <a:off x="3094" y="2684"/>
              <a:ext cx="23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b</a:t>
              </a:r>
              <a:endParaRPr kumimoji="0" lang="en-US" altLang="zh-CN" sz="4000">
                <a:solidFill>
                  <a:schemeClr val="tx1"/>
                </a:solidFill>
                <a:latin typeface="Times New Roman" pitchFamily="18" charset="0"/>
                <a:ea typeface="宋体" pitchFamily="2" charset="-122"/>
              </a:endParaRPr>
            </a:p>
          </p:txBody>
        </p:sp>
        <p:sp>
          <p:nvSpPr>
            <p:cNvPr id="38929" name="Text Box 65"/>
            <p:cNvSpPr txBox="1">
              <a:spLocks noChangeArrowheads="1"/>
            </p:cNvSpPr>
            <p:nvPr/>
          </p:nvSpPr>
          <p:spPr bwMode="auto">
            <a:xfrm>
              <a:off x="3093" y="2999"/>
              <a:ext cx="21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f</a:t>
              </a:r>
              <a:endParaRPr kumimoji="0" lang="en-US" altLang="zh-CN" sz="4000">
                <a:solidFill>
                  <a:schemeClr val="tx1"/>
                </a:solidFill>
                <a:latin typeface="Times New Roman" pitchFamily="18" charset="0"/>
                <a:ea typeface="宋体" pitchFamily="2" charset="-122"/>
              </a:endParaRPr>
            </a:p>
          </p:txBody>
        </p:sp>
        <p:sp>
          <p:nvSpPr>
            <p:cNvPr id="38930" name="Text Box 66"/>
            <p:cNvSpPr txBox="1">
              <a:spLocks noChangeArrowheads="1"/>
            </p:cNvSpPr>
            <p:nvPr/>
          </p:nvSpPr>
          <p:spPr bwMode="auto">
            <a:xfrm>
              <a:off x="3129" y="3293"/>
              <a:ext cx="24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FF0000"/>
                  </a:solidFill>
                  <a:latin typeface="Times New Roman" pitchFamily="18" charset="0"/>
                  <a:ea typeface="宋体" pitchFamily="2" charset="-122"/>
                </a:rPr>
                <a:t>\0</a:t>
              </a:r>
              <a:endParaRPr kumimoji="0" lang="zh-CN" altLang="en-US" sz="4000">
                <a:solidFill>
                  <a:schemeClr val="tx1"/>
                </a:solidFill>
                <a:latin typeface="Times New Roman" pitchFamily="18" charset="0"/>
                <a:ea typeface="宋体" pitchFamily="2" charset="-122"/>
              </a:endParaRPr>
            </a:p>
          </p:txBody>
        </p:sp>
        <p:sp>
          <p:nvSpPr>
            <p:cNvPr id="38931" name="Text Box 67"/>
            <p:cNvSpPr txBox="1">
              <a:spLocks noChangeArrowheads="1"/>
            </p:cNvSpPr>
            <p:nvPr/>
          </p:nvSpPr>
          <p:spPr bwMode="auto">
            <a:xfrm>
              <a:off x="3129" y="3543"/>
              <a:ext cx="20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FF0000"/>
                  </a:solidFill>
                  <a:latin typeface="Times New Roman" pitchFamily="18" charset="0"/>
                  <a:ea typeface="宋体" pitchFamily="2" charset="-122"/>
                </a:rPr>
                <a:t>\\</a:t>
              </a:r>
              <a:endParaRPr kumimoji="0" lang="zh-CN" altLang="en-US" sz="4000">
                <a:solidFill>
                  <a:schemeClr val="tx1"/>
                </a:solidFill>
                <a:latin typeface="Times New Roman" pitchFamily="18" charset="0"/>
                <a:ea typeface="宋体" pitchFamily="2" charset="-122"/>
              </a:endParaRPr>
            </a:p>
          </p:txBody>
        </p:sp>
        <p:sp>
          <p:nvSpPr>
            <p:cNvPr id="38932" name="Text Box 68"/>
            <p:cNvSpPr txBox="1">
              <a:spLocks noChangeArrowheads="1"/>
            </p:cNvSpPr>
            <p:nvPr/>
          </p:nvSpPr>
          <p:spPr bwMode="auto">
            <a:xfrm>
              <a:off x="3093" y="3881"/>
              <a:ext cx="400"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rgbClr val="0000FF"/>
                  </a:solidFill>
                  <a:latin typeface="Times New Roman" pitchFamily="18" charset="0"/>
                  <a:ea typeface="宋体" pitchFamily="2" charset="-122"/>
                </a:rPr>
                <a:t>\</a:t>
              </a:r>
              <a:r>
                <a:rPr kumimoji="0" lang="en-US" altLang="zh-CN" sz="2000">
                  <a:solidFill>
                    <a:srgbClr val="0000FF"/>
                  </a:solidFill>
                  <a:latin typeface="Times New Roman" pitchFamily="18" charset="0"/>
                  <a:ea typeface="宋体" pitchFamily="2" charset="-122"/>
                </a:rPr>
                <a:t>xhh</a:t>
              </a:r>
              <a:endParaRPr kumimoji="0" lang="en-US" altLang="zh-CN" sz="4000">
                <a:solidFill>
                  <a:schemeClr val="tx1"/>
                </a:solidFill>
                <a:latin typeface="Times New Roman" pitchFamily="18" charset="0"/>
                <a:ea typeface="宋体" pitchFamily="2" charset="-122"/>
              </a:endParaRPr>
            </a:p>
          </p:txBody>
        </p:sp>
        <p:sp>
          <p:nvSpPr>
            <p:cNvPr id="38933" name="Text Box 69"/>
            <p:cNvSpPr txBox="1">
              <a:spLocks noChangeArrowheads="1"/>
            </p:cNvSpPr>
            <p:nvPr/>
          </p:nvSpPr>
          <p:spPr bwMode="auto">
            <a:xfrm>
              <a:off x="2909" y="2112"/>
              <a:ext cx="75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转义字符</a:t>
              </a:r>
              <a:endParaRPr kumimoji="0" lang="zh-CN" altLang="en-US" sz="4000">
                <a:solidFill>
                  <a:schemeClr val="tx1"/>
                </a:solidFill>
                <a:latin typeface="Times New Roman" pitchFamily="18" charset="0"/>
                <a:ea typeface="宋体" pitchFamily="2" charset="-122"/>
              </a:endParaRPr>
            </a:p>
          </p:txBody>
        </p:sp>
        <p:sp>
          <p:nvSpPr>
            <p:cNvPr id="38934" name="Text Box 70"/>
            <p:cNvSpPr txBox="1">
              <a:spLocks noChangeArrowheads="1"/>
            </p:cNvSpPr>
            <p:nvPr/>
          </p:nvSpPr>
          <p:spPr bwMode="auto">
            <a:xfrm>
              <a:off x="4294" y="2112"/>
              <a:ext cx="43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含义</a:t>
              </a:r>
              <a:endParaRPr kumimoji="0" lang="zh-CN" altLang="en-US" sz="4000">
                <a:solidFill>
                  <a:schemeClr val="tx1"/>
                </a:solidFill>
                <a:latin typeface="Times New Roman" pitchFamily="18" charset="0"/>
                <a:ea typeface="宋体" pitchFamily="2" charset="-122"/>
              </a:endParaRPr>
            </a:p>
          </p:txBody>
        </p:sp>
        <p:sp>
          <p:nvSpPr>
            <p:cNvPr id="38935" name="Text Box 71"/>
            <p:cNvSpPr txBox="1">
              <a:spLocks noChangeArrowheads="1"/>
            </p:cNvSpPr>
            <p:nvPr/>
          </p:nvSpPr>
          <p:spPr bwMode="auto">
            <a:xfrm>
              <a:off x="1770" y="2411"/>
              <a:ext cx="43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换行</a:t>
              </a:r>
              <a:endParaRPr kumimoji="0" lang="zh-CN" altLang="en-US" sz="4000">
                <a:solidFill>
                  <a:schemeClr val="tx1"/>
                </a:solidFill>
                <a:latin typeface="Times New Roman" pitchFamily="18" charset="0"/>
                <a:ea typeface="宋体" pitchFamily="2" charset="-122"/>
              </a:endParaRPr>
            </a:p>
          </p:txBody>
        </p:sp>
        <p:sp>
          <p:nvSpPr>
            <p:cNvPr id="38936" name="Text Box 72"/>
            <p:cNvSpPr txBox="1">
              <a:spLocks noChangeArrowheads="1"/>
            </p:cNvSpPr>
            <p:nvPr/>
          </p:nvSpPr>
          <p:spPr bwMode="auto">
            <a:xfrm>
              <a:off x="1761" y="2684"/>
              <a:ext cx="439"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回车</a:t>
              </a:r>
              <a:endParaRPr kumimoji="0" lang="zh-CN" altLang="en-US" sz="4000">
                <a:solidFill>
                  <a:schemeClr val="tx1"/>
                </a:solidFill>
                <a:latin typeface="Times New Roman" pitchFamily="18" charset="0"/>
                <a:ea typeface="宋体" pitchFamily="2" charset="-122"/>
              </a:endParaRPr>
            </a:p>
          </p:txBody>
        </p:sp>
        <p:sp>
          <p:nvSpPr>
            <p:cNvPr id="38937" name="Text Box 73"/>
            <p:cNvSpPr txBox="1">
              <a:spLocks noChangeArrowheads="1"/>
            </p:cNvSpPr>
            <p:nvPr/>
          </p:nvSpPr>
          <p:spPr bwMode="auto">
            <a:xfrm>
              <a:off x="1770" y="2999"/>
              <a:ext cx="115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报警（</a:t>
              </a:r>
              <a:r>
                <a:rPr kumimoji="0" lang="en-US" altLang="zh-CN" sz="2000">
                  <a:solidFill>
                    <a:schemeClr val="tx1"/>
                  </a:solidFill>
                  <a:latin typeface="Times New Roman" pitchFamily="18" charset="0"/>
                  <a:ea typeface="宋体" pitchFamily="2" charset="-122"/>
                </a:rPr>
                <a:t>BEEP</a:t>
              </a:r>
              <a:r>
                <a:rPr kumimoji="0" lang="zh-CN" altLang="en-US" sz="2000">
                  <a:solidFill>
                    <a:schemeClr val="tx1"/>
                  </a:solidFill>
                  <a:latin typeface="Times New Roman" pitchFamily="18" charset="0"/>
                  <a:ea typeface="宋体" pitchFamily="2" charset="-122"/>
                </a:rPr>
                <a:t>）</a:t>
              </a:r>
              <a:endParaRPr kumimoji="0" lang="zh-CN" altLang="en-US" sz="4000">
                <a:solidFill>
                  <a:schemeClr val="tx1"/>
                </a:solidFill>
                <a:latin typeface="Times New Roman" pitchFamily="18" charset="0"/>
                <a:ea typeface="宋体" pitchFamily="2" charset="-122"/>
              </a:endParaRPr>
            </a:p>
          </p:txBody>
        </p:sp>
        <p:sp>
          <p:nvSpPr>
            <p:cNvPr id="38938" name="Text Box 74"/>
            <p:cNvSpPr txBox="1">
              <a:spLocks noChangeArrowheads="1"/>
            </p:cNvSpPr>
            <p:nvPr/>
          </p:nvSpPr>
          <p:spPr bwMode="auto">
            <a:xfrm>
              <a:off x="1770" y="3293"/>
              <a:ext cx="60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双引号</a:t>
              </a:r>
              <a:endParaRPr kumimoji="0" lang="zh-CN" altLang="en-US" sz="4000">
                <a:solidFill>
                  <a:schemeClr val="tx1"/>
                </a:solidFill>
                <a:latin typeface="Times New Roman" pitchFamily="18" charset="0"/>
                <a:ea typeface="宋体" pitchFamily="2" charset="-122"/>
              </a:endParaRPr>
            </a:p>
          </p:txBody>
        </p:sp>
        <p:sp>
          <p:nvSpPr>
            <p:cNvPr id="38939" name="Text Box 75"/>
            <p:cNvSpPr txBox="1">
              <a:spLocks noChangeArrowheads="1"/>
            </p:cNvSpPr>
            <p:nvPr/>
          </p:nvSpPr>
          <p:spPr bwMode="auto">
            <a:xfrm>
              <a:off x="1667" y="3543"/>
              <a:ext cx="59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单引号</a:t>
              </a:r>
              <a:endParaRPr kumimoji="0" lang="zh-CN" altLang="en-US" sz="4000">
                <a:solidFill>
                  <a:schemeClr val="tx1"/>
                </a:solidFill>
                <a:latin typeface="Times New Roman" pitchFamily="18" charset="0"/>
                <a:ea typeface="宋体" pitchFamily="2" charset="-122"/>
              </a:endParaRPr>
            </a:p>
          </p:txBody>
        </p:sp>
        <p:sp>
          <p:nvSpPr>
            <p:cNvPr id="38940" name="Text Box 76"/>
            <p:cNvSpPr txBox="1">
              <a:spLocks noChangeArrowheads="1"/>
            </p:cNvSpPr>
            <p:nvPr/>
          </p:nvSpPr>
          <p:spPr bwMode="auto">
            <a:xfrm>
              <a:off x="1152" y="3919"/>
              <a:ext cx="196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en-US" altLang="zh-CN" sz="1400">
                  <a:solidFill>
                    <a:schemeClr val="tx1"/>
                  </a:solidFill>
                  <a:latin typeface="Times New Roman" pitchFamily="18" charset="0"/>
                  <a:ea typeface="宋体" pitchFamily="2" charset="-122"/>
                </a:rPr>
                <a:t>1</a:t>
              </a:r>
              <a:r>
                <a:rPr kumimoji="0" lang="zh-CN" altLang="en-US" sz="1400">
                  <a:solidFill>
                    <a:schemeClr val="tx1"/>
                  </a:solidFill>
                  <a:latin typeface="Times New Roman" pitchFamily="18" charset="0"/>
                  <a:ea typeface="宋体" pitchFamily="2" charset="-122"/>
                </a:rPr>
                <a:t>到</a:t>
              </a:r>
              <a:r>
                <a:rPr kumimoji="0" lang="en-US" altLang="zh-CN" sz="1400">
                  <a:solidFill>
                    <a:schemeClr val="tx1"/>
                  </a:solidFill>
                  <a:latin typeface="Times New Roman" pitchFamily="18" charset="0"/>
                  <a:ea typeface="宋体" pitchFamily="2" charset="-122"/>
                </a:rPr>
                <a:t>3</a:t>
              </a:r>
              <a:r>
                <a:rPr kumimoji="0" lang="zh-CN" altLang="en-US" sz="1400">
                  <a:solidFill>
                    <a:schemeClr val="tx1"/>
                  </a:solidFill>
                  <a:latin typeface="Times New Roman" pitchFamily="18" charset="0"/>
                  <a:ea typeface="宋体" pitchFamily="2" charset="-122"/>
                </a:rPr>
                <a:t>位8进制数代表的字符(</a:t>
              </a:r>
              <a:r>
                <a:rPr kumimoji="0" lang="en-US" altLang="zh-CN" sz="1400">
                  <a:solidFill>
                    <a:schemeClr val="tx1"/>
                  </a:solidFill>
                  <a:latin typeface="Times New Roman" pitchFamily="18" charset="0"/>
                  <a:ea typeface="宋体" pitchFamily="2" charset="-122"/>
                </a:rPr>
                <a:t>ASCII</a:t>
              </a:r>
              <a:r>
                <a:rPr kumimoji="0" lang="zh-CN" altLang="en-US" sz="1400">
                  <a:solidFill>
                    <a:schemeClr val="tx1"/>
                  </a:solidFill>
                  <a:latin typeface="Times New Roman" pitchFamily="18" charset="0"/>
                  <a:ea typeface="宋体" pitchFamily="2" charset="-122"/>
                </a:rPr>
                <a:t>码）</a:t>
              </a:r>
            </a:p>
          </p:txBody>
        </p:sp>
        <p:sp>
          <p:nvSpPr>
            <p:cNvPr id="38941" name="Text Box 77"/>
            <p:cNvSpPr txBox="1">
              <a:spLocks noChangeArrowheads="1"/>
            </p:cNvSpPr>
            <p:nvPr/>
          </p:nvSpPr>
          <p:spPr bwMode="auto">
            <a:xfrm>
              <a:off x="4310" y="2411"/>
              <a:ext cx="75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横向跳格</a:t>
              </a:r>
              <a:endParaRPr kumimoji="0" lang="zh-CN" altLang="en-US" sz="4000">
                <a:solidFill>
                  <a:schemeClr val="tx1"/>
                </a:solidFill>
                <a:latin typeface="Times New Roman" pitchFamily="18" charset="0"/>
                <a:ea typeface="宋体" pitchFamily="2" charset="-122"/>
              </a:endParaRPr>
            </a:p>
          </p:txBody>
        </p:sp>
        <p:sp>
          <p:nvSpPr>
            <p:cNvPr id="38942" name="Text Box 78"/>
            <p:cNvSpPr txBox="1">
              <a:spLocks noChangeArrowheads="1"/>
            </p:cNvSpPr>
            <p:nvPr/>
          </p:nvSpPr>
          <p:spPr bwMode="auto">
            <a:xfrm>
              <a:off x="4470" y="2684"/>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退格</a:t>
              </a:r>
              <a:endParaRPr kumimoji="0" lang="zh-CN" altLang="en-US" sz="4000">
                <a:solidFill>
                  <a:schemeClr val="tx1"/>
                </a:solidFill>
                <a:latin typeface="Times New Roman" pitchFamily="18" charset="0"/>
                <a:ea typeface="宋体" pitchFamily="2" charset="-122"/>
              </a:endParaRPr>
            </a:p>
          </p:txBody>
        </p:sp>
        <p:sp>
          <p:nvSpPr>
            <p:cNvPr id="38943" name="Text Box 79"/>
            <p:cNvSpPr txBox="1">
              <a:spLocks noChangeArrowheads="1"/>
            </p:cNvSpPr>
            <p:nvPr/>
          </p:nvSpPr>
          <p:spPr bwMode="auto">
            <a:xfrm>
              <a:off x="4470" y="2999"/>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换页</a:t>
              </a:r>
              <a:endParaRPr kumimoji="0" lang="zh-CN" altLang="en-US" sz="4000">
                <a:solidFill>
                  <a:schemeClr val="tx1"/>
                </a:solidFill>
                <a:latin typeface="Times New Roman" pitchFamily="18" charset="0"/>
                <a:ea typeface="宋体" pitchFamily="2" charset="-122"/>
              </a:endParaRPr>
            </a:p>
          </p:txBody>
        </p:sp>
        <p:sp>
          <p:nvSpPr>
            <p:cNvPr id="38944" name="Text Box 80"/>
            <p:cNvSpPr txBox="1">
              <a:spLocks noChangeArrowheads="1"/>
            </p:cNvSpPr>
            <p:nvPr/>
          </p:nvSpPr>
          <p:spPr bwMode="auto">
            <a:xfrm>
              <a:off x="4422" y="3293"/>
              <a:ext cx="817"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空</a:t>
              </a:r>
              <a:r>
                <a:rPr kumimoji="0" lang="en-US" altLang="zh-CN" sz="2000">
                  <a:solidFill>
                    <a:schemeClr val="tx1"/>
                  </a:solidFill>
                  <a:latin typeface="Times New Roman" pitchFamily="18" charset="0"/>
                  <a:ea typeface="宋体" pitchFamily="2" charset="-122"/>
                </a:rPr>
                <a:t>(NULL)</a:t>
              </a:r>
              <a:endParaRPr kumimoji="0" lang="zh-CN" altLang="en-US" sz="2000">
                <a:solidFill>
                  <a:schemeClr val="tx1"/>
                </a:solidFill>
                <a:latin typeface="Times New Roman" pitchFamily="18" charset="0"/>
                <a:ea typeface="宋体" pitchFamily="2" charset="-122"/>
              </a:endParaRPr>
            </a:p>
          </p:txBody>
        </p:sp>
        <p:sp>
          <p:nvSpPr>
            <p:cNvPr id="38945" name="Text Box 81"/>
            <p:cNvSpPr txBox="1">
              <a:spLocks noChangeArrowheads="1"/>
            </p:cNvSpPr>
            <p:nvPr/>
          </p:nvSpPr>
          <p:spPr bwMode="auto">
            <a:xfrm>
              <a:off x="4470" y="3587"/>
              <a:ext cx="59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zh-CN" altLang="en-US" sz="2000">
                  <a:solidFill>
                    <a:schemeClr val="tx1"/>
                  </a:solidFill>
                  <a:latin typeface="Times New Roman" pitchFamily="18" charset="0"/>
                  <a:ea typeface="宋体" pitchFamily="2" charset="-122"/>
                </a:rPr>
                <a:t>反斜线</a:t>
              </a:r>
              <a:endParaRPr kumimoji="0" lang="zh-CN" altLang="en-US" sz="4000">
                <a:solidFill>
                  <a:schemeClr val="tx1"/>
                </a:solidFill>
                <a:latin typeface="Times New Roman" pitchFamily="18" charset="0"/>
                <a:ea typeface="宋体" pitchFamily="2" charset="-122"/>
              </a:endParaRPr>
            </a:p>
          </p:txBody>
        </p:sp>
        <p:sp>
          <p:nvSpPr>
            <p:cNvPr id="38946" name="Text Box 82"/>
            <p:cNvSpPr txBox="1">
              <a:spLocks noChangeArrowheads="1"/>
            </p:cNvSpPr>
            <p:nvPr/>
          </p:nvSpPr>
          <p:spPr bwMode="auto">
            <a:xfrm>
              <a:off x="3792" y="3888"/>
              <a:ext cx="196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r>
                <a:rPr kumimoji="0" lang="en-US" altLang="zh-CN" sz="1400">
                  <a:solidFill>
                    <a:schemeClr val="tx1"/>
                  </a:solidFill>
                  <a:latin typeface="Times New Roman" pitchFamily="18" charset="0"/>
                  <a:ea typeface="宋体" pitchFamily="2" charset="-122"/>
                </a:rPr>
                <a:t>1</a:t>
              </a:r>
              <a:r>
                <a:rPr kumimoji="0" lang="zh-CN" altLang="en-US" sz="1400">
                  <a:solidFill>
                    <a:schemeClr val="tx1"/>
                  </a:solidFill>
                  <a:latin typeface="Times New Roman" pitchFamily="18" charset="0"/>
                  <a:ea typeface="宋体" pitchFamily="2" charset="-122"/>
                </a:rPr>
                <a:t>到</a:t>
              </a:r>
              <a:r>
                <a:rPr kumimoji="0" lang="en-US" altLang="zh-CN" sz="1400">
                  <a:solidFill>
                    <a:schemeClr val="tx1"/>
                  </a:solidFill>
                  <a:latin typeface="Times New Roman" pitchFamily="18" charset="0"/>
                  <a:ea typeface="宋体" pitchFamily="2" charset="-122"/>
                </a:rPr>
                <a:t>2</a:t>
              </a:r>
              <a:r>
                <a:rPr kumimoji="0" lang="zh-CN" altLang="en-US" sz="1400">
                  <a:solidFill>
                    <a:schemeClr val="tx1"/>
                  </a:solidFill>
                  <a:latin typeface="Times New Roman" pitchFamily="18" charset="0"/>
                  <a:ea typeface="宋体" pitchFamily="2" charset="-122"/>
                </a:rPr>
                <a:t>位16进制数代表的字符(</a:t>
              </a:r>
              <a:r>
                <a:rPr kumimoji="0" lang="en-US" altLang="zh-CN" sz="1400">
                  <a:solidFill>
                    <a:schemeClr val="tx1"/>
                  </a:solidFill>
                  <a:latin typeface="Times New Roman" pitchFamily="18" charset="0"/>
                  <a:ea typeface="宋体" pitchFamily="2" charset="-122"/>
                </a:rPr>
                <a:t>ASCII</a:t>
              </a:r>
              <a:r>
                <a:rPr kumimoji="0" lang="zh-CN" altLang="en-US" sz="1400">
                  <a:solidFill>
                    <a:schemeClr val="tx1"/>
                  </a:solidFill>
                  <a:latin typeface="Times New Roman" pitchFamily="18" charset="0"/>
                  <a:ea typeface="宋体" pitchFamily="2" charset="-122"/>
                </a:rPr>
                <a:t>码)</a:t>
              </a:r>
            </a:p>
          </p:txBody>
        </p:sp>
        <p:sp>
          <p:nvSpPr>
            <p:cNvPr id="38947" name="Line 83"/>
            <p:cNvSpPr>
              <a:spLocks noChangeShapeType="1"/>
            </p:cNvSpPr>
            <p:nvPr/>
          </p:nvSpPr>
          <p:spPr bwMode="auto">
            <a:xfrm>
              <a:off x="2920" y="2053"/>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8" name="Line 84"/>
            <p:cNvSpPr>
              <a:spLocks noChangeShapeType="1"/>
            </p:cNvSpPr>
            <p:nvPr/>
          </p:nvSpPr>
          <p:spPr bwMode="auto">
            <a:xfrm>
              <a:off x="1218" y="2053"/>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9" name="Line 85"/>
            <p:cNvSpPr>
              <a:spLocks noChangeShapeType="1"/>
            </p:cNvSpPr>
            <p:nvPr/>
          </p:nvSpPr>
          <p:spPr bwMode="auto">
            <a:xfrm>
              <a:off x="3811" y="2053"/>
              <a:ext cx="0" cy="207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Line 86"/>
            <p:cNvSpPr>
              <a:spLocks noChangeShapeType="1"/>
            </p:cNvSpPr>
            <p:nvPr/>
          </p:nvSpPr>
          <p:spPr bwMode="auto">
            <a:xfrm>
              <a:off x="336" y="2365"/>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1" name="Line 87"/>
            <p:cNvSpPr>
              <a:spLocks noChangeShapeType="1"/>
            </p:cNvSpPr>
            <p:nvPr/>
          </p:nvSpPr>
          <p:spPr bwMode="auto">
            <a:xfrm>
              <a:off x="336" y="2658"/>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2" name="Line 88"/>
            <p:cNvSpPr>
              <a:spLocks noChangeShapeType="1"/>
            </p:cNvSpPr>
            <p:nvPr/>
          </p:nvSpPr>
          <p:spPr bwMode="auto">
            <a:xfrm>
              <a:off x="336" y="2952"/>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3" name="Line 89"/>
            <p:cNvSpPr>
              <a:spLocks noChangeShapeType="1"/>
            </p:cNvSpPr>
            <p:nvPr/>
          </p:nvSpPr>
          <p:spPr bwMode="auto">
            <a:xfrm>
              <a:off x="336" y="3246"/>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90"/>
            <p:cNvSpPr>
              <a:spLocks noChangeShapeType="1"/>
            </p:cNvSpPr>
            <p:nvPr/>
          </p:nvSpPr>
          <p:spPr bwMode="auto">
            <a:xfrm>
              <a:off x="336" y="3540"/>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91"/>
            <p:cNvSpPr>
              <a:spLocks noChangeShapeType="1"/>
            </p:cNvSpPr>
            <p:nvPr/>
          </p:nvSpPr>
          <p:spPr bwMode="auto">
            <a:xfrm>
              <a:off x="336" y="3834"/>
              <a:ext cx="54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TextBox 1"/>
          <p:cNvSpPr txBox="1"/>
          <p:nvPr/>
        </p:nvSpPr>
        <p:spPr>
          <a:xfrm>
            <a:off x="595313" y="5013325"/>
            <a:ext cx="8410575" cy="1570038"/>
          </a:xfrm>
          <a:prstGeom prst="rect">
            <a:avLst/>
          </a:prstGeom>
          <a:solidFill>
            <a:schemeClr val="accent6">
              <a:lumMod val="60000"/>
              <a:lumOff val="40000"/>
            </a:schemeClr>
          </a:solidFill>
        </p:spPr>
        <p:txBody>
          <a:bodyPr>
            <a:spAutoFit/>
          </a:bodyPr>
          <a:lstStyle/>
          <a:p>
            <a:pPr algn="l">
              <a:defRPr/>
            </a:pPr>
            <a:r>
              <a:rPr lang="zh-CN" altLang="en-US" b="1" dirty="0"/>
              <a:t>‘</a:t>
            </a:r>
            <a:r>
              <a:rPr lang="en-US" altLang="zh-CN" b="1" dirty="0"/>
              <a:t>\101</a:t>
            </a:r>
            <a:r>
              <a:rPr lang="zh-CN" altLang="en-US" b="1" dirty="0"/>
              <a:t>’</a:t>
            </a:r>
            <a:r>
              <a:rPr lang="en-US" altLang="zh-CN" b="1"/>
              <a:t>(</a:t>
            </a:r>
            <a:r>
              <a:rPr lang="en-US" altLang="zh-CN" b="1" smtClean="0"/>
              <a:t>8*8+0+1=65</a:t>
            </a:r>
            <a:r>
              <a:rPr lang="en-US" altLang="zh-CN" b="1" dirty="0"/>
              <a:t>)</a:t>
            </a:r>
            <a:r>
              <a:rPr lang="zh-CN" altLang="en-US" b="1" dirty="0"/>
              <a:t>代表</a:t>
            </a:r>
            <a:r>
              <a:rPr lang="en-US" altLang="zh-CN" b="1" dirty="0"/>
              <a:t>’A’</a:t>
            </a:r>
          </a:p>
          <a:p>
            <a:pPr algn="l">
              <a:defRPr/>
            </a:pPr>
            <a:r>
              <a:rPr lang="en-US" altLang="zh-CN" b="1" dirty="0"/>
              <a:t>‘\0’</a:t>
            </a:r>
            <a:r>
              <a:rPr lang="zh-CN" altLang="en-US" b="1" dirty="0"/>
              <a:t>或</a:t>
            </a:r>
            <a:r>
              <a:rPr lang="en-US" altLang="zh-CN" b="1" dirty="0"/>
              <a:t>’\000’</a:t>
            </a:r>
            <a:r>
              <a:rPr lang="zh-CN" altLang="en-US" b="1" dirty="0"/>
              <a:t>代表</a:t>
            </a:r>
            <a:r>
              <a:rPr lang="en-US" altLang="zh-CN" b="1" dirty="0"/>
              <a:t>ASCII</a:t>
            </a:r>
            <a:r>
              <a:rPr lang="zh-CN" altLang="en-US" b="1" dirty="0"/>
              <a:t>码为</a:t>
            </a:r>
            <a:r>
              <a:rPr lang="en-US" altLang="zh-CN" b="1" dirty="0"/>
              <a:t>0</a:t>
            </a:r>
            <a:r>
              <a:rPr lang="zh-CN" altLang="en-US" b="1" dirty="0"/>
              <a:t>的控制字符，即“空操作”；‘</a:t>
            </a:r>
            <a:r>
              <a:rPr lang="en-US" altLang="zh-CN" b="1" dirty="0"/>
              <a:t>\x41</a:t>
            </a:r>
            <a:r>
              <a:rPr lang="zh-CN" altLang="en-US" b="1" dirty="0"/>
              <a:t>’</a:t>
            </a:r>
            <a:r>
              <a:rPr lang="en-US" altLang="zh-CN" b="1" dirty="0"/>
              <a:t>(4*16+1=65)</a:t>
            </a:r>
            <a:r>
              <a:rPr lang="zh-CN" altLang="en-US" b="1" dirty="0"/>
              <a:t>代表字符</a:t>
            </a:r>
            <a:r>
              <a:rPr lang="en-US" altLang="zh-CN" b="1" dirty="0"/>
              <a:t>’A’</a:t>
            </a:r>
            <a:endParaRPr lang="zh-CN" altLang="en-US" b="1" dirty="0"/>
          </a:p>
          <a:p>
            <a:pPr algn="l">
              <a:defRPr/>
            </a:pPr>
            <a:endParaRPr lang="zh-CN" altLang="en-US" b="1"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17"/>
          <p:cNvSpPr>
            <a:spLocks noChangeArrowheads="1"/>
          </p:cNvSpPr>
          <p:nvPr/>
        </p:nvSpPr>
        <p:spPr bwMode="auto">
          <a:xfrm>
            <a:off x="838200" y="260350"/>
            <a:ext cx="2438400" cy="838200"/>
          </a:xfrm>
          <a:prstGeom prst="horizontalScroll">
            <a:avLst>
              <a:gd name="adj" fmla="val 12500"/>
            </a:avLst>
          </a:prstGeom>
          <a:gradFill rotWithShape="0">
            <a:gsLst>
              <a:gs pos="0">
                <a:schemeClr val="bg1"/>
              </a:gs>
              <a:gs pos="100000">
                <a:srgbClr val="009900"/>
              </a:gs>
            </a:gsLst>
            <a:path path="rect">
              <a:fillToRect l="50000" t="50000" r="50000" b="50000"/>
            </a:path>
          </a:gradFill>
          <a:ln w="9525">
            <a:solidFill>
              <a:srgbClr val="990000"/>
            </a:solidFill>
            <a:round/>
            <a:headEnd/>
            <a:tailEnd/>
          </a:ln>
          <a:effectLst>
            <a:outerShdw dist="107763" dir="2700000" algn="ctr" rotWithShape="0">
              <a:schemeClr val="bg2"/>
            </a:outerShdw>
          </a:effectLst>
        </p:spPr>
        <p:txBody>
          <a:bodyPr wrap="none" anchor="ctr"/>
          <a:lstStyle/>
          <a:p>
            <a:r>
              <a:rPr lang="en-US" altLang="zh-CN" sz="2800" b="1">
                <a:solidFill>
                  <a:schemeClr val="tx1"/>
                </a:solidFill>
                <a:latin typeface="隶书" pitchFamily="49" charset="-122"/>
                <a:ea typeface="隶书" pitchFamily="49" charset="-122"/>
              </a:rPr>
              <a:t>§2.1 </a:t>
            </a:r>
            <a:r>
              <a:rPr lang="zh-CN" altLang="en-US" sz="2800" b="1">
                <a:solidFill>
                  <a:srgbClr val="333300"/>
                </a:solidFill>
                <a:latin typeface="楷体_GB2312" pitchFamily="49" charset="-122"/>
              </a:rPr>
              <a:t>标识符</a:t>
            </a:r>
          </a:p>
        </p:txBody>
      </p:sp>
      <p:sp>
        <p:nvSpPr>
          <p:cNvPr id="12291" name="Text Box 19"/>
          <p:cNvSpPr txBox="1">
            <a:spLocks noChangeArrowheads="1"/>
          </p:cNvSpPr>
          <p:nvPr/>
        </p:nvSpPr>
        <p:spPr bwMode="auto">
          <a:xfrm>
            <a:off x="6659563" y="5526088"/>
            <a:ext cx="1676400" cy="831850"/>
          </a:xfrm>
          <a:prstGeom prst="rect">
            <a:avLst/>
          </a:prstGeom>
          <a:solidFill>
            <a:schemeClr val="bg1"/>
          </a:solidFill>
          <a:ln w="38100" cmpd="dbl">
            <a:solidFill>
              <a:srgbClr val="FF33CC"/>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zh-CN" altLang="en-US" sz="2000" b="1">
                <a:solidFill>
                  <a:srgbClr val="0000FF"/>
                </a:solidFill>
                <a:latin typeface="Times New Roman" pitchFamily="18" charset="0"/>
                <a:ea typeface="宋体" pitchFamily="2" charset="-122"/>
              </a:rPr>
              <a:t>运行结果</a:t>
            </a:r>
            <a:r>
              <a:rPr lang="en-US" altLang="zh-CN" sz="2000" b="1">
                <a:solidFill>
                  <a:srgbClr val="0000FF"/>
                </a:solidFill>
                <a:latin typeface="Times New Roman" pitchFamily="18" charset="0"/>
                <a:ea typeface="宋体" pitchFamily="2" charset="-122"/>
              </a:rPr>
              <a:t>:</a:t>
            </a:r>
            <a:endParaRPr lang="en-US" altLang="zh-CN" sz="2000" b="1">
              <a:solidFill>
                <a:schemeClr val="tx1"/>
              </a:solidFill>
              <a:latin typeface="Times New Roman" pitchFamily="18" charset="0"/>
              <a:ea typeface="宋体" pitchFamily="2" charset="-122"/>
            </a:endParaRPr>
          </a:p>
          <a:p>
            <a:pPr algn="l" eaLnBrk="1" hangingPunct="1">
              <a:lnSpc>
                <a:spcPct val="90000"/>
              </a:lnSpc>
              <a:spcBef>
                <a:spcPct val="50000"/>
              </a:spcBef>
            </a:pPr>
            <a:r>
              <a:rPr lang="en-US" altLang="zh-CN" sz="2000">
                <a:solidFill>
                  <a:schemeClr val="tx1"/>
                </a:solidFill>
                <a:latin typeface="Times New Roman" pitchFamily="18" charset="0"/>
                <a:ea typeface="宋体" pitchFamily="2" charset="-122"/>
              </a:rPr>
              <a:t>a+b=579</a:t>
            </a:r>
          </a:p>
        </p:txBody>
      </p:sp>
      <p:grpSp>
        <p:nvGrpSpPr>
          <p:cNvPr id="70684" name="Group 28"/>
          <p:cNvGrpSpPr>
            <a:grpSpLocks/>
          </p:cNvGrpSpPr>
          <p:nvPr/>
        </p:nvGrpSpPr>
        <p:grpSpPr bwMode="auto">
          <a:xfrm>
            <a:off x="185192" y="2668791"/>
            <a:ext cx="2514600" cy="1600200"/>
            <a:chOff x="0" y="1776"/>
            <a:chExt cx="1584" cy="1008"/>
          </a:xfrm>
          <a:solidFill>
            <a:srgbClr val="92D050"/>
          </a:solidFill>
        </p:grpSpPr>
        <p:sp>
          <p:nvSpPr>
            <p:cNvPr id="70679" name="Rectangle 23"/>
            <p:cNvSpPr>
              <a:spLocks noChangeArrowheads="1"/>
            </p:cNvSpPr>
            <p:nvPr/>
          </p:nvSpPr>
          <p:spPr bwMode="auto">
            <a:xfrm>
              <a:off x="1296" y="249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0676" name="AutoShape 20"/>
            <p:cNvSpPr>
              <a:spLocks noChangeArrowheads="1"/>
            </p:cNvSpPr>
            <p:nvPr/>
          </p:nvSpPr>
          <p:spPr bwMode="auto">
            <a:xfrm>
              <a:off x="0" y="1776"/>
              <a:ext cx="1584" cy="492"/>
            </a:xfrm>
            <a:prstGeom prst="cloudCallout">
              <a:avLst>
                <a:gd name="adj1" fmla="val 28218"/>
                <a:gd name="adj2" fmla="val 106505"/>
              </a:avLst>
            </a:prstGeom>
            <a:grp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defRPr/>
              </a:pPr>
              <a:r>
                <a:rPr lang="en-US" altLang="zh-CN" sz="2800" b="1">
                  <a:solidFill>
                    <a:schemeClr val="tx1"/>
                  </a:solidFill>
                  <a:latin typeface="Times New Roman" pitchFamily="18" charset="0"/>
                  <a:ea typeface="幼圆" pitchFamily="49" charset="-122"/>
                </a:rPr>
                <a:t> </a:t>
              </a:r>
              <a:r>
                <a:rPr lang="zh-CN" altLang="en-US" sz="1800" b="1">
                  <a:solidFill>
                    <a:schemeClr val="tx1"/>
                  </a:solidFill>
                  <a:latin typeface="Times New Roman" pitchFamily="18" charset="0"/>
                </a:rPr>
                <a:t>数据类型</a:t>
              </a:r>
            </a:p>
          </p:txBody>
        </p:sp>
      </p:grpSp>
      <p:grpSp>
        <p:nvGrpSpPr>
          <p:cNvPr id="70685" name="Group 29"/>
          <p:cNvGrpSpPr>
            <a:grpSpLocks/>
          </p:cNvGrpSpPr>
          <p:nvPr/>
        </p:nvGrpSpPr>
        <p:grpSpPr bwMode="auto">
          <a:xfrm>
            <a:off x="2700338" y="2436813"/>
            <a:ext cx="5688012" cy="1831975"/>
            <a:chOff x="1701" y="1964"/>
            <a:chExt cx="3583" cy="1154"/>
          </a:xfrm>
        </p:grpSpPr>
        <p:sp>
          <p:nvSpPr>
            <p:cNvPr id="12295" name="Rectangle 22"/>
            <p:cNvSpPr>
              <a:spLocks noChangeArrowheads="1"/>
            </p:cNvSpPr>
            <p:nvPr/>
          </p:nvSpPr>
          <p:spPr bwMode="auto">
            <a:xfrm>
              <a:off x="1701" y="2830"/>
              <a:ext cx="1008" cy="288"/>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 name="AutoShape 21"/>
            <p:cNvSpPr>
              <a:spLocks noChangeArrowheads="1"/>
            </p:cNvSpPr>
            <p:nvPr/>
          </p:nvSpPr>
          <p:spPr bwMode="auto">
            <a:xfrm>
              <a:off x="3700" y="1964"/>
              <a:ext cx="1584" cy="610"/>
            </a:xfrm>
            <a:prstGeom prst="cloudCallout">
              <a:avLst>
                <a:gd name="adj1" fmla="val -115278"/>
                <a:gd name="adj2" fmla="val 76231"/>
              </a:avLst>
            </a:prstGeom>
            <a:solidFill>
              <a:srgbClr val="92D050"/>
            </a:solidFill>
            <a:ln w="317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1800" b="1">
                  <a:solidFill>
                    <a:schemeClr val="tx1"/>
                  </a:solidFill>
                  <a:latin typeface="Times New Roman" pitchFamily="18" charset="0"/>
                  <a:ea typeface="幼圆" pitchFamily="49" charset="-122"/>
                </a:rPr>
                <a:t> </a:t>
              </a:r>
              <a:r>
                <a:rPr lang="zh-CN" altLang="en-US" sz="1800" b="1">
                  <a:solidFill>
                    <a:schemeClr val="accent1"/>
                  </a:solidFill>
                  <a:latin typeface="Times New Roman" pitchFamily="18" charset="0"/>
                </a:rPr>
                <a:t>变量名（标识符）</a:t>
              </a:r>
            </a:p>
          </p:txBody>
        </p:sp>
      </p:grpSp>
      <p:sp>
        <p:nvSpPr>
          <p:cNvPr id="12294" name="Text Box 30"/>
          <p:cNvSpPr txBox="1">
            <a:spLocks noChangeArrowheads="1"/>
          </p:cNvSpPr>
          <p:nvPr/>
        </p:nvSpPr>
        <p:spPr bwMode="auto">
          <a:xfrm>
            <a:off x="914400" y="1604963"/>
            <a:ext cx="7620000" cy="491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b="1" dirty="0">
                <a:solidFill>
                  <a:srgbClr val="FF33CC"/>
                </a:solidFill>
                <a:latin typeface="幼圆" pitchFamily="49" charset="-122"/>
                <a:ea typeface="幼圆" pitchFamily="49" charset="-122"/>
              </a:rPr>
              <a:t>例</a:t>
            </a:r>
            <a:r>
              <a:rPr lang="en-US" altLang="zh-CN" sz="2800" b="1" dirty="0">
                <a:solidFill>
                  <a:srgbClr val="FF33CC"/>
                </a:solidFill>
                <a:latin typeface="幼圆" pitchFamily="49" charset="-122"/>
                <a:ea typeface="幼圆" pitchFamily="49" charset="-122"/>
              </a:rPr>
              <a:t>1:</a:t>
            </a:r>
            <a:r>
              <a:rPr lang="en-US" altLang="zh-CN" sz="2800" dirty="0">
                <a:solidFill>
                  <a:schemeClr val="tx1"/>
                </a:solidFill>
                <a:latin typeface="Times New Roman" pitchFamily="18" charset="0"/>
                <a:ea typeface="宋体" pitchFamily="2" charset="-122"/>
              </a:rPr>
              <a:t>   /*  Example for add program  */</a:t>
            </a: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#include </a:t>
            </a:r>
            <a:r>
              <a:rPr lang="en-US" altLang="zh-CN" sz="2800" b="1" dirty="0">
                <a:solidFill>
                  <a:schemeClr val="tx1"/>
                </a:solidFill>
                <a:ea typeface="宋体" pitchFamily="2" charset="-122"/>
              </a:rPr>
              <a:t>&lt;</a:t>
            </a:r>
            <a:r>
              <a:rPr lang="en-US" altLang="zh-CN" sz="2800" dirty="0" err="1">
                <a:solidFill>
                  <a:schemeClr val="tx1"/>
                </a:solidFill>
                <a:latin typeface="Times New Roman" pitchFamily="18" charset="0"/>
                <a:ea typeface="宋体" pitchFamily="2" charset="-122"/>
              </a:rPr>
              <a:t>stdio.h</a:t>
            </a:r>
            <a:r>
              <a:rPr lang="en-US" altLang="zh-CN" sz="2800" b="1" dirty="0">
                <a:solidFill>
                  <a:schemeClr val="tx1"/>
                </a:solidFill>
                <a:ea typeface="宋体" pitchFamily="2" charset="-122"/>
              </a:rPr>
              <a:t>&gt;</a:t>
            </a:r>
            <a:endParaRPr lang="en-US" altLang="zh-CN" sz="2800" dirty="0">
              <a:solidFill>
                <a:schemeClr val="tx1"/>
              </a:solidFill>
              <a:latin typeface="Times New Roman" pitchFamily="18" charset="0"/>
              <a:ea typeface="宋体" pitchFamily="2" charset="-122"/>
            </a:endParaRP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void main ( ) </a:t>
            </a: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a:t>
            </a: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int</a:t>
            </a:r>
            <a:r>
              <a:rPr lang="en-US" altLang="zh-CN" sz="2800" dirty="0">
                <a:solidFill>
                  <a:schemeClr val="tx1"/>
                </a:solidFill>
                <a:latin typeface="Times New Roman" pitchFamily="18" charset="0"/>
                <a:ea typeface="宋体" pitchFamily="2" charset="-122"/>
              </a:rPr>
              <a:t> a, b, sum;             </a:t>
            </a:r>
            <a:r>
              <a:rPr lang="en-US" altLang="zh-CN" sz="2000" dirty="0">
                <a:solidFill>
                  <a:srgbClr val="FF3300"/>
                </a:solidFill>
                <a:latin typeface="Times New Roman" pitchFamily="18" charset="0"/>
                <a:ea typeface="宋体" pitchFamily="2" charset="-122"/>
              </a:rPr>
              <a:t>/*</a:t>
            </a:r>
            <a:r>
              <a:rPr lang="zh-CN" altLang="zh-CN" sz="2000" dirty="0">
                <a:solidFill>
                  <a:srgbClr val="FF3300"/>
                </a:solidFill>
                <a:latin typeface="Times New Roman" pitchFamily="18" charset="0"/>
                <a:ea typeface="宋体" pitchFamily="2" charset="-122"/>
              </a:rPr>
              <a:t>这是定义变量*/</a:t>
            </a:r>
          </a:p>
          <a:p>
            <a:pPr algn="l" eaLnBrk="1" hangingPunct="1">
              <a:lnSpc>
                <a:spcPct val="80000"/>
              </a:lnSpc>
              <a:spcBef>
                <a:spcPct val="50000"/>
              </a:spcBef>
            </a:pPr>
            <a:r>
              <a:rPr lang="zh-CN" altLang="zh-CN"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  a=123; b=456;          </a:t>
            </a:r>
            <a:r>
              <a:rPr lang="en-US" altLang="zh-CN" sz="2000" dirty="0">
                <a:solidFill>
                  <a:srgbClr val="FF3300"/>
                </a:solidFill>
                <a:latin typeface="Times New Roman" pitchFamily="18" charset="0"/>
                <a:ea typeface="宋体" pitchFamily="2" charset="-122"/>
              </a:rPr>
              <a:t>/*</a:t>
            </a:r>
            <a:r>
              <a:rPr lang="zh-CN" altLang="zh-CN" sz="2000" dirty="0">
                <a:solidFill>
                  <a:srgbClr val="FF3300"/>
                </a:solidFill>
                <a:latin typeface="Times New Roman" pitchFamily="18" charset="0"/>
                <a:ea typeface="宋体" pitchFamily="2" charset="-122"/>
              </a:rPr>
              <a:t>给变量赋值*/</a:t>
            </a:r>
            <a:endParaRPr lang="en-US" altLang="zh-CN" sz="2000" dirty="0">
              <a:solidFill>
                <a:schemeClr val="tx1"/>
              </a:solidFill>
              <a:latin typeface="Times New Roman" pitchFamily="18" charset="0"/>
              <a:ea typeface="宋体" pitchFamily="2" charset="-122"/>
            </a:endParaRP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sum=</a:t>
            </a:r>
            <a:r>
              <a:rPr lang="en-US" altLang="zh-CN" sz="2800" dirty="0" err="1">
                <a:solidFill>
                  <a:schemeClr val="tx1"/>
                </a:solidFill>
                <a:latin typeface="Times New Roman" pitchFamily="18" charset="0"/>
                <a:ea typeface="宋体" pitchFamily="2" charset="-122"/>
              </a:rPr>
              <a:t>a+b</a:t>
            </a:r>
            <a:r>
              <a:rPr lang="en-US" altLang="zh-CN" sz="2800" dirty="0">
                <a:solidFill>
                  <a:schemeClr val="tx1"/>
                </a:solidFill>
                <a:latin typeface="Times New Roman" pitchFamily="18" charset="0"/>
                <a:ea typeface="宋体" pitchFamily="2" charset="-122"/>
              </a:rPr>
              <a:t>;                  </a:t>
            </a:r>
            <a:r>
              <a:rPr lang="en-US" altLang="zh-CN" sz="2000" dirty="0">
                <a:solidFill>
                  <a:srgbClr val="FF3300"/>
                </a:solidFill>
                <a:latin typeface="Times New Roman" pitchFamily="18" charset="0"/>
                <a:ea typeface="宋体" pitchFamily="2" charset="-122"/>
              </a:rPr>
              <a:t>/*</a:t>
            </a:r>
            <a:r>
              <a:rPr lang="zh-CN" altLang="zh-CN" sz="2000" dirty="0">
                <a:solidFill>
                  <a:srgbClr val="FF3300"/>
                </a:solidFill>
                <a:latin typeface="Times New Roman" pitchFamily="18" charset="0"/>
                <a:ea typeface="宋体" pitchFamily="2" charset="-122"/>
              </a:rPr>
              <a:t>求两个数之和*/</a:t>
            </a:r>
            <a:endParaRPr lang="en-US" altLang="zh-CN" sz="2800" dirty="0">
              <a:solidFill>
                <a:schemeClr val="tx1"/>
              </a:solidFill>
              <a:latin typeface="Times New Roman" pitchFamily="18" charset="0"/>
              <a:ea typeface="宋体" pitchFamily="2" charset="-122"/>
            </a:endParaRP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printf</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a+b</a:t>
            </a:r>
            <a:r>
              <a:rPr lang="en-US" altLang="zh-CN" sz="2800" dirty="0">
                <a:solidFill>
                  <a:schemeClr val="tx1"/>
                </a:solidFill>
                <a:latin typeface="Times New Roman" pitchFamily="18" charset="0"/>
                <a:ea typeface="宋体" pitchFamily="2" charset="-122"/>
              </a:rPr>
              <a:t>=  %d\n", sum);</a:t>
            </a:r>
          </a:p>
          <a:p>
            <a:pPr algn="l" eaLnBrk="1" hangingPunct="1">
              <a:lnSpc>
                <a:spcPct val="80000"/>
              </a:lnSpc>
              <a:spcBef>
                <a:spcPct val="50000"/>
              </a:spcBef>
            </a:pPr>
            <a:r>
              <a:rPr lang="en-US" altLang="zh-CN" sz="2800" dirty="0">
                <a:solidFill>
                  <a:schemeClr val="tx1"/>
                </a:solidFill>
                <a:latin typeface="Times New Roman" pitchFamily="18" charset="0"/>
                <a:ea typeface="宋体" pitchFamily="2" charset="-122"/>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684"/>
                                        </p:tgtEl>
                                        <p:attrNameLst>
                                          <p:attrName>style.visibility</p:attrName>
                                        </p:attrNameLst>
                                      </p:cBhvr>
                                      <p:to>
                                        <p:strVal val="visible"/>
                                      </p:to>
                                    </p:set>
                                    <p:anim calcmode="lin" valueType="num">
                                      <p:cBhvr additive="base">
                                        <p:cTn id="7" dur="500" fill="hold"/>
                                        <p:tgtEl>
                                          <p:spTgt spid="70684"/>
                                        </p:tgtEl>
                                        <p:attrNameLst>
                                          <p:attrName>ppt_x</p:attrName>
                                        </p:attrNameLst>
                                      </p:cBhvr>
                                      <p:tavLst>
                                        <p:tav tm="0">
                                          <p:val>
                                            <p:strVal val="0-#ppt_w/2"/>
                                          </p:val>
                                        </p:tav>
                                        <p:tav tm="100000">
                                          <p:val>
                                            <p:strVal val="#ppt_x"/>
                                          </p:val>
                                        </p:tav>
                                      </p:tavLst>
                                    </p:anim>
                                    <p:anim calcmode="lin" valueType="num">
                                      <p:cBhvr additive="base">
                                        <p:cTn id="8" dur="500" fill="hold"/>
                                        <p:tgtEl>
                                          <p:spTgt spid="70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0685"/>
                                        </p:tgtEl>
                                        <p:attrNameLst>
                                          <p:attrName>style.visibility</p:attrName>
                                        </p:attrNameLst>
                                      </p:cBhvr>
                                      <p:to>
                                        <p:strVal val="visible"/>
                                      </p:to>
                                    </p:set>
                                    <p:anim calcmode="lin" valueType="num">
                                      <p:cBhvr additive="base">
                                        <p:cTn id="13" dur="500" fill="hold"/>
                                        <p:tgtEl>
                                          <p:spTgt spid="70685"/>
                                        </p:tgtEl>
                                        <p:attrNameLst>
                                          <p:attrName>ppt_x</p:attrName>
                                        </p:attrNameLst>
                                      </p:cBhvr>
                                      <p:tavLst>
                                        <p:tav tm="0">
                                          <p:val>
                                            <p:strVal val="0-#ppt_w/2"/>
                                          </p:val>
                                        </p:tav>
                                        <p:tav tm="100000">
                                          <p:val>
                                            <p:strVal val="#ppt_x"/>
                                          </p:val>
                                        </p:tav>
                                      </p:tavLst>
                                    </p:anim>
                                    <p:anim calcmode="lin" valueType="num">
                                      <p:cBhvr additive="base">
                                        <p:cTn id="14" dur="500" fill="hold"/>
                                        <p:tgtEl>
                                          <p:spTgt spid="70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txBox="1">
            <a:spLocks noChangeArrowheads="1"/>
          </p:cNvSpPr>
          <p:nvPr/>
        </p:nvSpPr>
        <p:spPr bwMode="auto">
          <a:xfrm>
            <a:off x="304800" y="14605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just" eaLnBrk="1" hangingPunct="1"/>
            <a:r>
              <a:rPr kumimoji="0" lang="zh-CN" altLang="en-US" sz="4400">
                <a:solidFill>
                  <a:schemeClr val="tx1"/>
                </a:solidFill>
                <a:latin typeface="Times New Roman" pitchFamily="18" charset="0"/>
                <a:ea typeface="宋体" pitchFamily="2" charset="-122"/>
              </a:rPr>
              <a:t>转义字符举例</a:t>
            </a:r>
            <a:endParaRPr kumimoji="0" lang="en-US" altLang="zh-CN" sz="4400">
              <a:solidFill>
                <a:schemeClr val="tx1"/>
              </a:solidFill>
              <a:latin typeface="Times New Roman" pitchFamily="18" charset="0"/>
              <a:ea typeface="宋体" pitchFamily="2" charset="-122"/>
            </a:endParaRPr>
          </a:p>
        </p:txBody>
      </p:sp>
      <p:sp>
        <p:nvSpPr>
          <p:cNvPr id="39939" name="Rectangle 47"/>
          <p:cNvSpPr>
            <a:spLocks noChangeArrowheads="1"/>
          </p:cNvSpPr>
          <p:nvPr/>
        </p:nvSpPr>
        <p:spPr bwMode="auto">
          <a:xfrm>
            <a:off x="611188" y="3338513"/>
            <a:ext cx="75279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SzPct val="75000"/>
              <a:buFont typeface="Wingdings" pitchFamily="2" charset="2"/>
              <a:buChar char="l"/>
            </a:pPr>
            <a:r>
              <a:rPr kumimoji="0" lang="zh-CN" altLang="en-US" sz="2800">
                <a:solidFill>
                  <a:srgbClr val="000000"/>
                </a:solidFill>
                <a:latin typeface="Times New Roman" pitchFamily="18" charset="0"/>
              </a:rPr>
              <a:t>语句 </a:t>
            </a:r>
            <a:r>
              <a:rPr kumimoji="0" lang="en-US" altLang="zh-CN" sz="2800">
                <a:solidFill>
                  <a:srgbClr val="000000"/>
                </a:solidFill>
                <a:latin typeface="Times New Roman" pitchFamily="18" charset="0"/>
              </a:rPr>
              <a:t>printf（</a:t>
            </a:r>
            <a:r>
              <a:rPr lang="zh-CN" altLang="en-US" sz="2800">
                <a:solidFill>
                  <a:srgbClr val="000000"/>
                </a:solidFill>
                <a:latin typeface="Times New Roman" pitchFamily="18" charset="0"/>
                <a:ea typeface="宋体" pitchFamily="2" charset="-122"/>
              </a:rPr>
              <a:t>“</a:t>
            </a:r>
            <a:r>
              <a:rPr kumimoji="0" lang="en-US" altLang="zh-CN" sz="2800">
                <a:solidFill>
                  <a:srgbClr val="000000"/>
                </a:solidFill>
                <a:latin typeface="Times New Roman" pitchFamily="18" charset="0"/>
              </a:rPr>
              <a:t> A\101Nbc\x41\nDEF\n”);</a:t>
            </a:r>
          </a:p>
        </p:txBody>
      </p:sp>
      <p:sp>
        <p:nvSpPr>
          <p:cNvPr id="7" name="Rectangle 48"/>
          <p:cNvSpPr>
            <a:spLocks noChangeArrowheads="1"/>
          </p:cNvSpPr>
          <p:nvPr/>
        </p:nvSpPr>
        <p:spPr bwMode="auto">
          <a:xfrm>
            <a:off x="1447800" y="4221163"/>
            <a:ext cx="1828800" cy="838200"/>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SzPct val="75000"/>
              <a:buFont typeface="Wingdings" pitchFamily="2" charset="2"/>
              <a:buNone/>
              <a:defRPr/>
            </a:pPr>
            <a:r>
              <a:rPr kumimoji="0" lang="en-US" altLang="zh-CN" sz="2200" dirty="0" err="1">
                <a:solidFill>
                  <a:schemeClr val="bg1"/>
                </a:solidFill>
                <a:effectLst>
                  <a:outerShdw blurRad="38100" dist="38100" dir="2700000" algn="tl">
                    <a:srgbClr val="003366"/>
                  </a:outerShdw>
                </a:effectLst>
                <a:latin typeface="Times New Roman" pitchFamily="18" charset="0"/>
              </a:rPr>
              <a:t>AANbcA</a:t>
            </a:r>
            <a:endParaRPr kumimoji="0" lang="en-US" altLang="zh-CN" sz="2200" dirty="0">
              <a:solidFill>
                <a:schemeClr val="bg1"/>
              </a:solidFill>
              <a:effectLst>
                <a:outerShdw blurRad="38100" dist="38100" dir="2700000" algn="tl">
                  <a:srgbClr val="003366"/>
                </a:outerShdw>
              </a:effectLst>
              <a:latin typeface="Times New Roman" pitchFamily="18" charset="0"/>
            </a:endParaRPr>
          </a:p>
          <a:p>
            <a:pPr>
              <a:spcBef>
                <a:spcPct val="20000"/>
              </a:spcBef>
              <a:buClr>
                <a:schemeClr val="tx1"/>
              </a:buClr>
              <a:buSzPct val="75000"/>
              <a:buFont typeface="Wingdings" pitchFamily="2" charset="2"/>
              <a:buNone/>
              <a:defRPr/>
            </a:pPr>
            <a:r>
              <a:rPr kumimoji="0" lang="en-US" altLang="zh-CN" sz="2200" dirty="0">
                <a:solidFill>
                  <a:schemeClr val="bg1"/>
                </a:solidFill>
                <a:effectLst>
                  <a:outerShdw blurRad="38100" dist="38100" dir="2700000" algn="tl">
                    <a:srgbClr val="003366"/>
                  </a:outerShdw>
                </a:effectLst>
                <a:latin typeface="Times New Roman" pitchFamily="18" charset="0"/>
              </a:rPr>
              <a:t>DEF</a:t>
            </a:r>
          </a:p>
        </p:txBody>
      </p:sp>
      <p:sp>
        <p:nvSpPr>
          <p:cNvPr id="39941" name="Rectangle 50"/>
          <p:cNvSpPr>
            <a:spLocks noChangeArrowheads="1"/>
          </p:cNvSpPr>
          <p:nvPr/>
        </p:nvSpPr>
        <p:spPr bwMode="auto">
          <a:xfrm>
            <a:off x="717550" y="1389063"/>
            <a:ext cx="7742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SzPct val="75000"/>
              <a:buFont typeface="Wingdings" pitchFamily="2" charset="2"/>
              <a:buChar char="l"/>
            </a:pPr>
            <a:r>
              <a:rPr kumimoji="0" lang="zh-CN" altLang="en-US" sz="2800">
                <a:solidFill>
                  <a:srgbClr val="000000"/>
                </a:solidFill>
                <a:latin typeface="Times New Roman" pitchFamily="18" charset="0"/>
              </a:rPr>
              <a:t>语句 </a:t>
            </a:r>
            <a:r>
              <a:rPr kumimoji="0" lang="en-US" altLang="zh-CN" sz="2800">
                <a:solidFill>
                  <a:srgbClr val="000000"/>
                </a:solidFill>
                <a:latin typeface="Times New Roman" pitchFamily="18" charset="0"/>
              </a:rPr>
              <a:t>printf</a:t>
            </a:r>
            <a:r>
              <a:rPr lang="en-US" altLang="zh-CN" sz="2800"/>
              <a:t>(“\tab\rcd\n\’ef\\ghx”)</a:t>
            </a:r>
            <a:r>
              <a:rPr lang="zh-CN" altLang="en-US" sz="2800"/>
              <a:t>；</a:t>
            </a:r>
            <a:endParaRPr kumimoji="0" lang="en-US" altLang="zh-CN" sz="2800">
              <a:solidFill>
                <a:srgbClr val="000000"/>
              </a:solidFill>
              <a:latin typeface="Times New Roman" pitchFamily="18" charset="0"/>
            </a:endParaRPr>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085975"/>
            <a:ext cx="1655763" cy="94456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9" name="Text Box 15">
            <a:hlinkClick r:id="rId2" action="ppaction://hlinksldjump"/>
            <a:hlinkHover r:id="" action="ppaction://noaction">
              <a:snd r:embed="rId3" name="Thud3.WAV"/>
            </a:hlinkHover>
          </p:cNvPr>
          <p:cNvSpPr txBox="1">
            <a:spLocks noChangeArrowheads="1"/>
          </p:cNvSpPr>
          <p:nvPr/>
        </p:nvSpPr>
        <p:spPr bwMode="auto">
          <a:xfrm>
            <a:off x="1143000" y="4572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字符串常量</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103448" name="Text Box 24"/>
          <p:cNvSpPr txBox="1">
            <a:spLocks noChangeArrowheads="1"/>
          </p:cNvSpPr>
          <p:nvPr/>
        </p:nvSpPr>
        <p:spPr bwMode="auto">
          <a:xfrm>
            <a:off x="990600" y="1600200"/>
            <a:ext cx="7181850" cy="519113"/>
          </a:xfrm>
          <a:prstGeom prst="rect">
            <a:avLst/>
          </a:prstGeom>
          <a:noFill/>
          <a:ln>
            <a:noFill/>
          </a:ln>
          <a:effectLst/>
          <a:extLst>
            <a:ext uri="{909E8E84-426E-40DD-AFC4-6F175D3DCCD1}">
              <a14:hiddenFill xmlns:a14="http://schemas.microsoft.com/office/drawing/2010/main">
                <a:solidFill>
                  <a:schemeClr val="accent1">
                    <a:alpha val="8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chemeClr val="tx1"/>
                </a:solidFill>
                <a:latin typeface="Tahoma" pitchFamily="34" charset="0"/>
                <a:ea typeface="宋体" pitchFamily="2" charset="-122"/>
              </a:rPr>
              <a:t>即：双引号括起来的</a:t>
            </a:r>
            <a:r>
              <a:rPr lang="zh-CN" altLang="en-US" sz="2800" b="1" u="sng" dirty="0">
                <a:solidFill>
                  <a:srgbClr val="CC3300"/>
                </a:solidFill>
                <a:effectLst>
                  <a:outerShdw blurRad="38100" dist="38100" dir="2700000" algn="tl">
                    <a:srgbClr val="C0C0C0"/>
                  </a:outerShdw>
                </a:effectLst>
                <a:latin typeface="Tahoma" pitchFamily="34" charset="0"/>
                <a:ea typeface="宋体" pitchFamily="2" charset="-122"/>
              </a:rPr>
              <a:t>字符序列</a:t>
            </a:r>
            <a:r>
              <a:rPr lang="zh-CN" altLang="en-US" sz="2800" b="1" dirty="0">
                <a:solidFill>
                  <a:srgbClr val="CC3300"/>
                </a:solidFill>
                <a:effectLst>
                  <a:outerShdw blurRad="38100" dist="38100" dir="2700000" algn="tl">
                    <a:srgbClr val="C0C0C0"/>
                  </a:outerShdw>
                </a:effectLst>
                <a:latin typeface="Tahoma" pitchFamily="34" charset="0"/>
                <a:ea typeface="宋体" pitchFamily="2" charset="-122"/>
              </a:rPr>
              <a:t>，如，</a:t>
            </a:r>
            <a:r>
              <a:rPr lang="en-US" altLang="zh-CN" sz="2800" b="1" dirty="0">
                <a:solidFill>
                  <a:srgbClr val="CC3300"/>
                </a:solidFill>
                <a:effectLst>
                  <a:outerShdw blurRad="38100" dist="38100" dir="2700000" algn="tl">
                    <a:srgbClr val="C0C0C0"/>
                  </a:outerShdw>
                </a:effectLst>
                <a:latin typeface="Tahoma" pitchFamily="34" charset="0"/>
                <a:ea typeface="宋体" pitchFamily="2" charset="-122"/>
              </a:rPr>
              <a:t>”</a:t>
            </a:r>
            <a:r>
              <a:rPr lang="en-US" altLang="zh-CN" sz="2800" b="1" dirty="0" err="1">
                <a:solidFill>
                  <a:srgbClr val="CC3300"/>
                </a:solidFill>
                <a:effectLst>
                  <a:outerShdw blurRad="38100" dist="38100" dir="2700000" algn="tl">
                    <a:srgbClr val="C0C0C0"/>
                  </a:outerShdw>
                </a:effectLst>
                <a:latin typeface="Tahoma" pitchFamily="34" charset="0"/>
                <a:ea typeface="宋体" pitchFamily="2" charset="-122"/>
              </a:rPr>
              <a:t>abc</a:t>
            </a:r>
            <a:r>
              <a:rPr lang="en-US" altLang="zh-CN" sz="2800" b="1" dirty="0">
                <a:solidFill>
                  <a:srgbClr val="CC3300"/>
                </a:solidFill>
                <a:effectLst>
                  <a:outerShdw blurRad="38100" dist="38100" dir="2700000" algn="tl">
                    <a:srgbClr val="C0C0C0"/>
                  </a:outerShdw>
                </a:effectLst>
                <a:latin typeface="Tahoma" pitchFamily="34" charset="0"/>
                <a:ea typeface="宋体" pitchFamily="2" charset="-122"/>
              </a:rPr>
              <a:t>”</a:t>
            </a:r>
            <a:endParaRPr lang="zh-CN" altLang="en-US" sz="2800" b="1" u="sng" dirty="0">
              <a:solidFill>
                <a:srgbClr val="CC3300"/>
              </a:solidFill>
              <a:effectLst>
                <a:outerShdw blurRad="38100" dist="38100" dir="2700000" algn="tl">
                  <a:srgbClr val="C0C0C0"/>
                </a:outerShdw>
              </a:effectLst>
              <a:latin typeface="Tahoma" pitchFamily="34" charset="0"/>
              <a:ea typeface="宋体" pitchFamily="2" charset="-122"/>
            </a:endParaRPr>
          </a:p>
        </p:txBody>
      </p:sp>
      <p:sp>
        <p:nvSpPr>
          <p:cNvPr id="40964" name="Text Box 25">
            <a:hlinkClick r:id="rId5" action="ppaction://hlinksldjump"/>
            <a:hlinkHover r:id="" action="ppaction://noaction">
              <a:snd r:embed="rId6" name="Drip01.WAV"/>
            </a:hlinkHover>
          </p:cNvPr>
          <p:cNvSpPr txBox="1">
            <a:spLocks noChangeArrowheads="1"/>
          </p:cNvSpPr>
          <p:nvPr/>
        </p:nvSpPr>
        <p:spPr bwMode="auto">
          <a:xfrm>
            <a:off x="1066800" y="3505200"/>
            <a:ext cx="7467600" cy="457200"/>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rgbClr val="FF3300"/>
                </a:solidFill>
                <a:latin typeface="Times New Roman" pitchFamily="18" charset="0"/>
                <a:ea typeface="宋体" pitchFamily="2" charset="-122"/>
                <a:sym typeface="Monotype Sorts" pitchFamily="2" charset="2"/>
              </a:rPr>
              <a:t> </a:t>
            </a:r>
            <a:r>
              <a:rPr lang="zh-CN" altLang="en-US">
                <a:solidFill>
                  <a:srgbClr val="FF3300"/>
                </a:solidFill>
                <a:latin typeface="Times New Roman" pitchFamily="18" charset="0"/>
                <a:ea typeface="宋体" pitchFamily="2" charset="-122"/>
                <a:sym typeface="Monotype Sorts" pitchFamily="2" charset="2"/>
              </a:rPr>
              <a:t>字符常量为单引号，字符串常量为双引号</a:t>
            </a:r>
            <a:endParaRPr lang="zh-CN" altLang="en-US" b="1">
              <a:solidFill>
                <a:srgbClr val="A50021"/>
              </a:solidFill>
              <a:latin typeface="Times New Roman" pitchFamily="18" charset="0"/>
              <a:ea typeface="宋体" pitchFamily="2" charset="-122"/>
            </a:endParaRPr>
          </a:p>
        </p:txBody>
      </p:sp>
      <p:sp>
        <p:nvSpPr>
          <p:cNvPr id="40965" name="AutoShape 31"/>
          <p:cNvSpPr>
            <a:spLocks noChangeArrowheads="1"/>
          </p:cNvSpPr>
          <p:nvPr/>
        </p:nvSpPr>
        <p:spPr bwMode="auto">
          <a:xfrm>
            <a:off x="762000" y="2362200"/>
            <a:ext cx="2730500" cy="850900"/>
          </a:xfrm>
          <a:prstGeom prst="doubleWave">
            <a:avLst>
              <a:gd name="adj1" fmla="val 6500"/>
              <a:gd name="adj2" fmla="val 0"/>
            </a:avLst>
          </a:prstGeom>
          <a:solidFill>
            <a:schemeClr val="accent1">
              <a:alpha val="79999"/>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字符串与字符</a:t>
            </a:r>
          </a:p>
        </p:txBody>
      </p:sp>
      <p:sp>
        <p:nvSpPr>
          <p:cNvPr id="40966" name="Text Box 36">
            <a:hlinkClick r:id="rId5" action="ppaction://hlinksldjump"/>
            <a:hlinkHover r:id="" action="ppaction://noaction">
              <a:snd r:embed="rId6" name="Drip01.WAV"/>
            </a:hlinkHover>
          </p:cNvPr>
          <p:cNvSpPr txBox="1">
            <a:spLocks noChangeArrowheads="1"/>
          </p:cNvSpPr>
          <p:nvPr/>
        </p:nvSpPr>
        <p:spPr bwMode="auto">
          <a:xfrm>
            <a:off x="1066800" y="4114800"/>
            <a:ext cx="7467600" cy="457200"/>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rgbClr val="FF3300"/>
                </a:solidFill>
                <a:latin typeface="Times New Roman" pitchFamily="18" charset="0"/>
                <a:ea typeface="宋体" pitchFamily="2" charset="-122"/>
                <a:sym typeface="Monotype Sorts" pitchFamily="2" charset="2"/>
              </a:rPr>
              <a:t> </a:t>
            </a:r>
            <a:r>
              <a:rPr lang="zh-CN" altLang="en-US">
                <a:solidFill>
                  <a:srgbClr val="FF3300"/>
                </a:solidFill>
                <a:latin typeface="Times New Roman" pitchFamily="18" charset="0"/>
                <a:ea typeface="宋体" pitchFamily="2" charset="-122"/>
                <a:sym typeface="Monotype Sorts" pitchFamily="2" charset="2"/>
              </a:rPr>
              <a:t>字符常量为一个字符，字符串常量为字符序列</a:t>
            </a:r>
            <a:endParaRPr lang="zh-CN" altLang="en-US" b="1">
              <a:solidFill>
                <a:srgbClr val="A50021"/>
              </a:solidFill>
              <a:latin typeface="Times New Roman" pitchFamily="18" charset="0"/>
              <a:ea typeface="宋体" pitchFamily="2" charset="-122"/>
            </a:endParaRPr>
          </a:p>
        </p:txBody>
      </p:sp>
      <p:sp>
        <p:nvSpPr>
          <p:cNvPr id="103461" name="Text Box 37">
            <a:hlinkClick r:id="rId5" action="ppaction://hlinksldjump"/>
            <a:hlinkHover r:id="" action="ppaction://noaction">
              <a:snd r:embed="rId6" name="Drip01.WAV"/>
            </a:hlinkHover>
          </p:cNvPr>
          <p:cNvSpPr txBox="1">
            <a:spLocks noChangeArrowheads="1"/>
          </p:cNvSpPr>
          <p:nvPr/>
        </p:nvSpPr>
        <p:spPr bwMode="auto">
          <a:xfrm>
            <a:off x="1066800" y="4648200"/>
            <a:ext cx="7467600" cy="1570038"/>
          </a:xfrm>
          <a:prstGeom prst="rect">
            <a:avLst/>
          </a:prstGeom>
          <a:noFill/>
          <a:ln>
            <a:noFill/>
          </a:ln>
          <a:effectLst>
            <a:prstShdw prst="shdw18" dist="17961" dir="13500000">
              <a:srgbClr val="CCECFF">
                <a:gamma/>
                <a:shade val="60000"/>
                <a:invGamma/>
              </a:srgbClr>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Font typeface="Monotype Sorts" pitchFamily="2" charset="2"/>
              <a:buChar char="*"/>
              <a:defRPr/>
            </a:pPr>
            <a:r>
              <a:rPr lang="zh-CN" altLang="en-US" dirty="0" smtClean="0">
                <a:solidFill>
                  <a:srgbClr val="FF3300"/>
                </a:solidFill>
                <a:sym typeface="Monotype Sorts" pitchFamily="2" charset="2"/>
              </a:rPr>
              <a:t>字符常量在内存中占一个字节，字符串常量以‘</a:t>
            </a:r>
            <a:r>
              <a:rPr lang="en-US" altLang="zh-CN" dirty="0" smtClean="0">
                <a:solidFill>
                  <a:srgbClr val="FF3300"/>
                </a:solidFill>
                <a:sym typeface="Monotype Sorts" pitchFamily="2" charset="2"/>
              </a:rPr>
              <a:t>\0’</a:t>
            </a:r>
          </a:p>
          <a:p>
            <a:pPr>
              <a:spcBef>
                <a:spcPct val="50000"/>
              </a:spcBef>
              <a:buFont typeface="Monotype Sorts" pitchFamily="2" charset="2"/>
              <a:buNone/>
              <a:defRPr/>
            </a:pPr>
            <a:r>
              <a:rPr lang="en-US" altLang="zh-CN" dirty="0" smtClean="0">
                <a:solidFill>
                  <a:srgbClr val="FF3300"/>
                </a:solidFill>
                <a:sym typeface="Monotype Sorts" pitchFamily="2" charset="2"/>
              </a:rPr>
              <a:t>     </a:t>
            </a:r>
            <a:r>
              <a:rPr lang="zh-CN" altLang="en-US" dirty="0" smtClean="0">
                <a:solidFill>
                  <a:srgbClr val="FF3300"/>
                </a:solidFill>
                <a:sym typeface="Monotype Sorts" pitchFamily="2" charset="2"/>
              </a:rPr>
              <a:t>为结束标志，在内存中占的空间为</a:t>
            </a:r>
            <a:r>
              <a:rPr lang="zh-CN" altLang="en-US" b="1" u="sng" dirty="0" smtClean="0">
                <a:solidFill>
                  <a:srgbClr val="CC3300"/>
                </a:solidFill>
                <a:effectLst>
                  <a:outerShdw blurRad="38100" dist="38100" dir="2700000" algn="tl">
                    <a:srgbClr val="C0C0C0"/>
                  </a:outerShdw>
                </a:effectLst>
                <a:sym typeface="Monotype Sorts" pitchFamily="2" charset="2"/>
              </a:rPr>
              <a:t>序列长度＋</a:t>
            </a:r>
            <a:r>
              <a:rPr lang="en-US" altLang="zh-CN" b="1" u="sng" dirty="0" smtClean="0">
                <a:solidFill>
                  <a:srgbClr val="CC3300"/>
                </a:solidFill>
                <a:effectLst>
                  <a:outerShdw blurRad="38100" dist="38100" dir="2700000" algn="tl">
                    <a:srgbClr val="C0C0C0"/>
                  </a:outerShdw>
                </a:effectLst>
                <a:sym typeface="Monotype Sorts" pitchFamily="2" charset="2"/>
              </a:rPr>
              <a:t>1</a:t>
            </a:r>
            <a:r>
              <a:rPr lang="zh-CN" altLang="en-US" b="1" u="sng" dirty="0" smtClean="0">
                <a:solidFill>
                  <a:srgbClr val="CC3300"/>
                </a:solidFill>
                <a:effectLst>
                  <a:outerShdw blurRad="38100" dist="38100" dir="2700000" algn="tl">
                    <a:srgbClr val="C0C0C0"/>
                  </a:outerShdw>
                </a:effectLst>
                <a:sym typeface="Monotype Sorts" pitchFamily="2" charset="2"/>
              </a:rPr>
              <a:t>，</a:t>
            </a:r>
          </a:p>
          <a:p>
            <a:pPr>
              <a:spcBef>
                <a:spcPct val="50000"/>
              </a:spcBef>
              <a:buFont typeface="Monotype Sorts" pitchFamily="2" charset="2"/>
              <a:buNone/>
              <a:defRPr/>
            </a:pPr>
            <a:r>
              <a:rPr lang="zh-CN" altLang="en-US" dirty="0" smtClean="0">
                <a:solidFill>
                  <a:srgbClr val="FF3300"/>
                </a:solidFill>
              </a:rPr>
              <a:t>      但是其字符串的长度为</a:t>
            </a:r>
            <a:r>
              <a:rPr lang="zh-CN" altLang="en-US" b="1" u="sng" dirty="0" smtClean="0">
                <a:solidFill>
                  <a:srgbClr val="CC3300"/>
                </a:solidFill>
                <a:effectLst>
                  <a:outerShdw blurRad="38100" dist="38100" dir="2700000" algn="tl">
                    <a:srgbClr val="C0C0C0"/>
                  </a:outerShdw>
                </a:effectLst>
              </a:rPr>
              <a:t>序列长度</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5"/>
          <p:cNvGrpSpPr>
            <a:grpSpLocks/>
          </p:cNvGrpSpPr>
          <p:nvPr/>
        </p:nvGrpSpPr>
        <p:grpSpPr bwMode="auto">
          <a:xfrm>
            <a:off x="107950" y="4670425"/>
            <a:ext cx="8796338" cy="647700"/>
            <a:chOff x="288" y="624"/>
            <a:chExt cx="5541" cy="408"/>
          </a:xfrm>
        </p:grpSpPr>
        <p:sp>
          <p:nvSpPr>
            <p:cNvPr id="41992" name="Rectangle 18" descr="a051"/>
            <p:cNvSpPr>
              <a:spLocks noChangeArrowheads="1"/>
            </p:cNvSpPr>
            <p:nvPr/>
          </p:nvSpPr>
          <p:spPr bwMode="auto">
            <a:xfrm>
              <a:off x="432" y="624"/>
              <a:ext cx="5088" cy="408"/>
            </a:xfrm>
            <a:prstGeom prst="rect">
              <a:avLst/>
            </a:prstGeom>
            <a:blipFill dpi="0" rotWithShape="0">
              <a:blip r:embed="rId3"/>
              <a:srcRect/>
              <a:stretch>
                <a:fillRect/>
              </a:stretch>
            </a:blipFill>
            <a:ln>
              <a:noFill/>
            </a:ln>
            <a:effectLst>
              <a:outerShdw dist="107763" dir="2700000" algn="ctr" rotWithShape="0">
                <a:schemeClr val="fo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30000"/>
                </a:lnSpc>
                <a:spcBef>
                  <a:spcPct val="50000"/>
                </a:spcBef>
              </a:pPr>
              <a:endParaRPr lang="zh-CN" altLang="zh-CN" sz="2800">
                <a:solidFill>
                  <a:schemeClr val="tx1"/>
                </a:solidFill>
                <a:latin typeface="Times New Roman" pitchFamily="18" charset="0"/>
                <a:ea typeface="宋体" pitchFamily="2" charset="-122"/>
              </a:endParaRPr>
            </a:p>
          </p:txBody>
        </p:sp>
        <p:sp>
          <p:nvSpPr>
            <p:cNvPr id="41993" name="Text Box 17"/>
            <p:cNvSpPr txBox="1">
              <a:spLocks noChangeArrowheads="1"/>
            </p:cNvSpPr>
            <p:nvPr/>
          </p:nvSpPr>
          <p:spPr bwMode="auto">
            <a:xfrm>
              <a:off x="288" y="624"/>
              <a:ext cx="55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chemeClr val="tx1"/>
                  </a:solidFill>
                  <a:latin typeface="Times New Roman" pitchFamily="18" charset="0"/>
                  <a:ea typeface="宋体" pitchFamily="2" charset="-122"/>
                </a:rPr>
                <a:t>     </a:t>
              </a:r>
              <a:r>
                <a:rPr lang="en-US" altLang="zh-CN" sz="2800">
                  <a:latin typeface="Times New Roman" pitchFamily="18" charset="0"/>
                  <a:ea typeface="宋体" pitchFamily="2" charset="-122"/>
                </a:rPr>
                <a:t>‘a’</a:t>
              </a:r>
              <a:r>
                <a:rPr lang="zh-CN" altLang="en-US" sz="2800">
                  <a:latin typeface="Times New Roman" pitchFamily="18" charset="0"/>
                  <a:ea typeface="宋体" pitchFamily="2" charset="-122"/>
                </a:rPr>
                <a:t>为字符常量，其长度为</a:t>
              </a:r>
              <a:r>
                <a:rPr lang="en-US" altLang="zh-CN" sz="2800">
                  <a:latin typeface="Times New Roman" pitchFamily="18" charset="0"/>
                  <a:ea typeface="宋体" pitchFamily="2" charset="-122"/>
                </a:rPr>
                <a:t>1</a:t>
              </a:r>
              <a:r>
                <a:rPr lang="zh-CN" altLang="en-US" sz="2800">
                  <a:latin typeface="Times New Roman" pitchFamily="18" charset="0"/>
                  <a:ea typeface="宋体" pitchFamily="2" charset="-122"/>
                </a:rPr>
                <a:t>，在内存中占</a:t>
              </a:r>
              <a:r>
                <a:rPr lang="en-US" altLang="zh-CN" sz="2800">
                  <a:latin typeface="Times New Roman" pitchFamily="18" charset="0"/>
                  <a:ea typeface="宋体" pitchFamily="2" charset="-122"/>
                </a:rPr>
                <a:t>1</a:t>
              </a:r>
              <a:r>
                <a:rPr lang="zh-CN" altLang="en-US" sz="2800">
                  <a:latin typeface="Times New Roman" pitchFamily="18" charset="0"/>
                  <a:ea typeface="宋体" pitchFamily="2" charset="-122"/>
                </a:rPr>
                <a:t>个字节</a:t>
              </a:r>
            </a:p>
          </p:txBody>
        </p:sp>
      </p:grpSp>
      <p:grpSp>
        <p:nvGrpSpPr>
          <p:cNvPr id="41987" name="Group 24"/>
          <p:cNvGrpSpPr>
            <a:grpSpLocks/>
          </p:cNvGrpSpPr>
          <p:nvPr/>
        </p:nvGrpSpPr>
        <p:grpSpPr bwMode="auto">
          <a:xfrm>
            <a:off x="336550" y="5661025"/>
            <a:ext cx="8458200" cy="647700"/>
            <a:chOff x="240" y="3120"/>
            <a:chExt cx="5328" cy="408"/>
          </a:xfrm>
        </p:grpSpPr>
        <p:sp>
          <p:nvSpPr>
            <p:cNvPr id="41990" name="Rectangle 21" descr="a051"/>
            <p:cNvSpPr>
              <a:spLocks noChangeArrowheads="1"/>
            </p:cNvSpPr>
            <p:nvPr/>
          </p:nvSpPr>
          <p:spPr bwMode="auto">
            <a:xfrm>
              <a:off x="240" y="3120"/>
              <a:ext cx="5232" cy="408"/>
            </a:xfrm>
            <a:prstGeom prst="rect">
              <a:avLst/>
            </a:prstGeom>
            <a:blipFill dpi="0" rotWithShape="0">
              <a:blip r:embed="rId3"/>
              <a:srcRect/>
              <a:stretch>
                <a:fillRect/>
              </a:stretch>
            </a:blipFill>
            <a:ln>
              <a:noFill/>
            </a:ln>
            <a:effectLst>
              <a:outerShdw dist="107763" dir="2700000" algn="ctr" rotWithShape="0">
                <a:schemeClr val="folHlink"/>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130000"/>
                </a:lnSpc>
                <a:spcBef>
                  <a:spcPct val="50000"/>
                </a:spcBef>
              </a:pPr>
              <a:endParaRPr lang="zh-CN" altLang="zh-CN" sz="2800">
                <a:solidFill>
                  <a:schemeClr val="tx1"/>
                </a:solidFill>
                <a:latin typeface="Times New Roman" pitchFamily="18" charset="0"/>
                <a:ea typeface="宋体" pitchFamily="2" charset="-122"/>
              </a:endParaRPr>
            </a:p>
          </p:txBody>
        </p:sp>
        <p:sp>
          <p:nvSpPr>
            <p:cNvPr id="41991" name="Text Box 22"/>
            <p:cNvSpPr txBox="1">
              <a:spLocks noChangeArrowheads="1"/>
            </p:cNvSpPr>
            <p:nvPr/>
          </p:nvSpPr>
          <p:spPr bwMode="auto">
            <a:xfrm>
              <a:off x="288" y="3168"/>
              <a:ext cx="52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chemeClr val="tx1"/>
                  </a:solidFill>
                  <a:latin typeface="Times New Roman" pitchFamily="18" charset="0"/>
                  <a:ea typeface="宋体" pitchFamily="2" charset="-122"/>
                </a:rPr>
                <a:t>  </a:t>
              </a:r>
              <a:r>
                <a:rPr lang="en-US" altLang="zh-CN" sz="2800">
                  <a:latin typeface="Times New Roman" pitchFamily="18" charset="0"/>
                  <a:ea typeface="宋体" pitchFamily="2" charset="-122"/>
                </a:rPr>
                <a:t>“a”</a:t>
              </a:r>
              <a:r>
                <a:rPr lang="zh-CN" altLang="en-US" sz="2800">
                  <a:latin typeface="Times New Roman" pitchFamily="18" charset="0"/>
                  <a:ea typeface="宋体" pitchFamily="2" charset="-122"/>
                </a:rPr>
                <a:t>为字符串常量，其长度为</a:t>
              </a:r>
              <a:r>
                <a:rPr lang="en-US" altLang="zh-CN" sz="2800">
                  <a:latin typeface="Times New Roman" pitchFamily="18" charset="0"/>
                  <a:ea typeface="宋体" pitchFamily="2" charset="-122"/>
                </a:rPr>
                <a:t>1</a:t>
              </a:r>
              <a:r>
                <a:rPr lang="zh-CN" altLang="en-US" sz="2800">
                  <a:latin typeface="Times New Roman" pitchFamily="18" charset="0"/>
                  <a:ea typeface="宋体" pitchFamily="2" charset="-122"/>
                </a:rPr>
                <a:t>，在内存中占</a:t>
              </a:r>
              <a:r>
                <a:rPr lang="en-US" altLang="zh-CN" sz="2800">
                  <a:latin typeface="Times New Roman" pitchFamily="18" charset="0"/>
                  <a:ea typeface="宋体" pitchFamily="2" charset="-122"/>
                </a:rPr>
                <a:t>2</a:t>
              </a:r>
              <a:r>
                <a:rPr lang="zh-CN" altLang="en-US" sz="2800">
                  <a:latin typeface="Times New Roman" pitchFamily="18" charset="0"/>
                  <a:ea typeface="宋体" pitchFamily="2" charset="-122"/>
                </a:rPr>
                <a:t>个字节</a:t>
              </a:r>
            </a:p>
          </p:txBody>
        </p:sp>
      </p:grpSp>
      <p:sp>
        <p:nvSpPr>
          <p:cNvPr id="21" name="Rectangle 3"/>
          <p:cNvSpPr txBox="1">
            <a:spLocks noChangeArrowheads="1"/>
          </p:cNvSpPr>
          <p:nvPr/>
        </p:nvSpPr>
        <p:spPr>
          <a:xfrm>
            <a:off x="250825" y="404813"/>
            <a:ext cx="8391525" cy="3960812"/>
          </a:xfrm>
          <a:prstGeom prst="rect">
            <a:avLst/>
          </a:prstGeom>
          <a:solidFill>
            <a:srgbClr val="FFFF00"/>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10000"/>
              </a:spcBef>
              <a:spcAft>
                <a:spcPct val="20000"/>
              </a:spcAft>
              <a:defRPr/>
            </a:pPr>
            <a:r>
              <a:rPr kumimoji="0" lang="zh-CN" altLang="en-US" sz="2400" dirty="0" smtClean="0">
                <a:latin typeface="Times New Roman" pitchFamily="18" charset="0"/>
              </a:rPr>
              <a:t>例，"</a:t>
            </a:r>
            <a:r>
              <a:rPr kumimoji="0" lang="en-US" altLang="zh-CN" sz="2400" dirty="0" smtClean="0">
                <a:latin typeface="Times New Roman" pitchFamily="18" charset="0"/>
              </a:rPr>
              <a:t>ABC"、"123"、"a"、 "\n\t " </a:t>
            </a:r>
          </a:p>
          <a:p>
            <a:pPr eaLnBrk="1" hangingPunct="1">
              <a:spcBef>
                <a:spcPct val="10000"/>
              </a:spcBef>
              <a:spcAft>
                <a:spcPct val="20000"/>
              </a:spcAft>
              <a:defRPr/>
            </a:pPr>
            <a:r>
              <a:rPr kumimoji="0" lang="zh-CN" altLang="en-US" sz="2400" dirty="0" smtClean="0">
                <a:latin typeface="楷体_GB2312" pitchFamily="49" charset="-122"/>
              </a:rPr>
              <a:t>字符串常量的长度 ：所包含的字符个数 </a:t>
            </a:r>
          </a:p>
          <a:p>
            <a:pPr lvl="1" eaLnBrk="1" hangingPunct="1">
              <a:spcBef>
                <a:spcPct val="10000"/>
              </a:spcBef>
              <a:spcAft>
                <a:spcPct val="20000"/>
              </a:spcAft>
              <a:defRPr/>
            </a:pPr>
            <a:r>
              <a:rPr kumimoji="0" lang="zh-CN" altLang="en-US" sz="2400" dirty="0" smtClean="0">
                <a:latin typeface="楷体_GB2312" pitchFamily="49" charset="-122"/>
                <a:ea typeface="楷体_GB2312" pitchFamily="49" charset="-122"/>
              </a:rPr>
              <a:t>例如：</a:t>
            </a:r>
            <a:r>
              <a:rPr kumimoji="0" lang="zh-CN" altLang="en-US" sz="2400" dirty="0" smtClean="0">
                <a:latin typeface="Times New Roman" pitchFamily="18" charset="0"/>
                <a:ea typeface="楷体_GB2312" pitchFamily="49" charset="-122"/>
              </a:rPr>
              <a:t>“</a:t>
            </a:r>
            <a:r>
              <a:rPr kumimoji="0" lang="en-US" altLang="zh-CN" sz="2400" dirty="0" smtClean="0">
                <a:latin typeface="Times New Roman" pitchFamily="18" charset="0"/>
                <a:ea typeface="楷体_GB2312" pitchFamily="49" charset="-122"/>
              </a:rPr>
              <a:t>ABC”</a:t>
            </a:r>
            <a:r>
              <a:rPr kumimoji="0" lang="zh-CN" altLang="en-US" sz="2400" dirty="0" smtClean="0">
                <a:latin typeface="楷体_GB2312" pitchFamily="49" charset="-122"/>
                <a:ea typeface="楷体_GB2312" pitchFamily="49" charset="-122"/>
              </a:rPr>
              <a:t>的长度为3， </a:t>
            </a:r>
            <a:r>
              <a:rPr kumimoji="0" lang="zh-CN" altLang="en-US" sz="2400" dirty="0" smtClean="0">
                <a:latin typeface="Times New Roman"/>
                <a:ea typeface="楷体_GB2312" pitchFamily="49" charset="-122"/>
              </a:rPr>
              <a:t>“</a:t>
            </a:r>
            <a:r>
              <a:rPr kumimoji="0" lang="en-US" altLang="zh-CN" sz="2400" dirty="0" smtClean="0">
                <a:latin typeface="Times New Roman"/>
                <a:ea typeface="楷体_GB2312" pitchFamily="49" charset="-122"/>
              </a:rPr>
              <a:t>”</a:t>
            </a:r>
            <a:r>
              <a:rPr kumimoji="0" lang="zh-CN" altLang="en-US" sz="2400" dirty="0" smtClean="0">
                <a:latin typeface="楷体_GB2312" pitchFamily="49" charset="-122"/>
                <a:ea typeface="楷体_GB2312" pitchFamily="49" charset="-122"/>
              </a:rPr>
              <a:t>的长度为0，称为空串。</a:t>
            </a:r>
          </a:p>
          <a:p>
            <a:pPr eaLnBrk="1" hangingPunct="1">
              <a:spcBef>
                <a:spcPct val="10000"/>
              </a:spcBef>
              <a:defRPr/>
            </a:pPr>
            <a:r>
              <a:rPr kumimoji="0" lang="zh-CN" altLang="en-US" sz="2400" dirty="0" smtClean="0">
                <a:latin typeface="楷体_GB2312" pitchFamily="49" charset="-122"/>
              </a:rPr>
              <a:t>字符串常量的存储方式：每个字符串尾自动加一个 </a:t>
            </a:r>
            <a:r>
              <a:rPr kumimoji="0" lang="zh-CN" altLang="en-US" sz="2400" dirty="0" smtClean="0">
                <a:solidFill>
                  <a:srgbClr val="FF0000"/>
                </a:solidFill>
                <a:latin typeface="Times New Roman"/>
              </a:rPr>
              <a:t>‘</a:t>
            </a:r>
            <a:r>
              <a:rPr kumimoji="0" lang="zh-CN" altLang="en-US" sz="2400" dirty="0" smtClean="0">
                <a:solidFill>
                  <a:srgbClr val="FF0000"/>
                </a:solidFill>
                <a:latin typeface="楷体_GB2312" pitchFamily="49" charset="-122"/>
              </a:rPr>
              <a:t>\0</a:t>
            </a:r>
            <a:r>
              <a:rPr kumimoji="0" lang="zh-CN" altLang="en-US" sz="2400" dirty="0" smtClean="0">
                <a:solidFill>
                  <a:srgbClr val="FF0000"/>
                </a:solidFill>
                <a:latin typeface="Times New Roman"/>
              </a:rPr>
              <a:t>’</a:t>
            </a:r>
            <a:r>
              <a:rPr kumimoji="0" lang="zh-CN" altLang="en-US" sz="2400" dirty="0" smtClean="0">
                <a:latin typeface="楷体_GB2312" pitchFamily="49" charset="-122"/>
              </a:rPr>
              <a:t> 作为字符串结束标志</a:t>
            </a:r>
          </a:p>
          <a:p>
            <a:pPr lvl="1" eaLnBrk="1" hangingPunct="1">
              <a:spcBef>
                <a:spcPct val="10000"/>
              </a:spcBef>
              <a:spcAft>
                <a:spcPct val="20000"/>
              </a:spcAft>
              <a:defRPr/>
            </a:pPr>
            <a:r>
              <a:rPr kumimoji="0" lang="zh-CN" altLang="en-US" sz="2400" dirty="0" smtClean="0">
                <a:latin typeface="Times New Roman" pitchFamily="18" charset="0"/>
                <a:ea typeface="楷体_GB2312" pitchFamily="49" charset="-122"/>
              </a:rPr>
              <a:t>例如：“</a:t>
            </a:r>
            <a:r>
              <a:rPr kumimoji="0" lang="en-US" altLang="zh-CN" sz="2400" dirty="0" smtClean="0">
                <a:latin typeface="Times New Roman" pitchFamily="18" charset="0"/>
                <a:ea typeface="楷体_GB2312" pitchFamily="49" charset="-122"/>
              </a:rPr>
              <a:t>CHINA”</a:t>
            </a:r>
            <a:r>
              <a:rPr kumimoji="0" lang="zh-CN" altLang="en-US" sz="2400" dirty="0" smtClean="0">
                <a:latin typeface="Times New Roman" pitchFamily="18" charset="0"/>
                <a:ea typeface="楷体_GB2312" pitchFamily="49" charset="-122"/>
              </a:rPr>
              <a:t>在内存中为：</a:t>
            </a:r>
            <a:endParaRPr kumimoji="0" lang="en-US" altLang="zh-CN" sz="2400" dirty="0" smtClean="0">
              <a:latin typeface="Times New Roman" pitchFamily="18" charset="0"/>
              <a:ea typeface="楷体_GB2312" pitchFamily="49" charset="-122"/>
            </a:endParaRPr>
          </a:p>
          <a:p>
            <a:pPr eaLnBrk="1" hangingPunct="1">
              <a:spcBef>
                <a:spcPct val="10000"/>
              </a:spcBef>
              <a:spcAft>
                <a:spcPct val="20000"/>
              </a:spcAft>
              <a:defRPr/>
            </a:pPr>
            <a:r>
              <a:rPr lang="zh-CN" altLang="en-US" sz="2400" dirty="0" smtClean="0"/>
              <a:t>所</a:t>
            </a:r>
            <a:r>
              <a:rPr lang="zh-CN" altLang="en-US" sz="2400" dirty="0"/>
              <a:t>占存储单元数</a:t>
            </a:r>
            <a:r>
              <a:rPr lang="zh-CN" altLang="en-US" sz="2400" dirty="0">
                <a:effectLst>
                  <a:outerShdw blurRad="38100" dist="38100" dir="2700000" algn="tl">
                    <a:srgbClr val="000000"/>
                  </a:outerShdw>
                </a:effectLst>
              </a:rPr>
              <a:t>：</a:t>
            </a:r>
            <a:r>
              <a:rPr lang="zh-CN" altLang="en-US" sz="2400" dirty="0">
                <a:solidFill>
                  <a:srgbClr val="FF0000"/>
                </a:solidFill>
                <a:effectLst>
                  <a:outerShdw blurRad="38100" dist="38100" dir="2700000" algn="tl">
                    <a:srgbClr val="000000"/>
                  </a:outerShdw>
                </a:effectLst>
              </a:rPr>
              <a:t>字符串长度＋</a:t>
            </a:r>
            <a:r>
              <a:rPr lang="zh-CN" altLang="en-US" sz="2400" dirty="0" smtClean="0">
                <a:solidFill>
                  <a:srgbClr val="FF0000"/>
                </a:solidFill>
                <a:effectLst>
                  <a:outerShdw blurRad="38100" dist="38100" dir="2700000" algn="tl">
                    <a:srgbClr val="000000"/>
                  </a:outerShdw>
                </a:effectLst>
              </a:rPr>
              <a:t>1</a:t>
            </a:r>
            <a:endParaRPr lang="en-US" altLang="zh-CN" sz="2400" dirty="0" smtClean="0">
              <a:solidFill>
                <a:srgbClr val="FF0000"/>
              </a:solidFill>
              <a:effectLst>
                <a:outerShdw blurRad="38100" dist="38100" dir="2700000" algn="tl">
                  <a:srgbClr val="000000"/>
                </a:outerShdw>
              </a:effectLst>
            </a:endParaRPr>
          </a:p>
          <a:p>
            <a:pPr eaLnBrk="1" hangingPunct="1">
              <a:spcBef>
                <a:spcPct val="10000"/>
              </a:spcBef>
              <a:spcAft>
                <a:spcPct val="20000"/>
              </a:spcAft>
              <a:defRPr/>
            </a:pPr>
            <a:r>
              <a:rPr lang="zh-CN" altLang="en-US" sz="2400" dirty="0" smtClean="0"/>
              <a:t>转义字符</a:t>
            </a:r>
            <a:r>
              <a:rPr lang="zh-CN" altLang="en-US" sz="2400" dirty="0"/>
              <a:t>也可以出现在字符串中，作为一个字符看待</a:t>
            </a:r>
            <a:endParaRPr lang="zh-CN" altLang="en-US" sz="2400" dirty="0">
              <a:solidFill>
                <a:srgbClr val="FF0000"/>
              </a:solidFill>
              <a:effectLst>
                <a:outerShdw blurRad="38100" dist="38100" dir="2700000" algn="tl">
                  <a:srgbClr val="000000"/>
                </a:outerShdw>
              </a:effectLst>
            </a:endParaRPr>
          </a:p>
          <a:p>
            <a:pPr eaLnBrk="1" hangingPunct="1">
              <a:spcBef>
                <a:spcPct val="10000"/>
              </a:spcBef>
              <a:spcAft>
                <a:spcPct val="20000"/>
              </a:spcAft>
              <a:defRPr/>
            </a:pPr>
            <a:endParaRPr kumimoji="0" lang="zh-CN" altLang="en-US" sz="2400" dirty="0">
              <a:latin typeface="楷体_GB2312" pitchFamily="49" charset="-122"/>
            </a:endParaRPr>
          </a:p>
          <a:p>
            <a:pPr eaLnBrk="1" hangingPunct="1">
              <a:spcBef>
                <a:spcPct val="10000"/>
              </a:spcBef>
              <a:spcAft>
                <a:spcPct val="20000"/>
              </a:spcAft>
              <a:defRPr/>
            </a:pPr>
            <a:endParaRPr kumimoji="0" lang="zh-CN" altLang="en-US" sz="2400" dirty="0" smtClean="0">
              <a:latin typeface="Times New Roman" pitchFamily="18" charset="0"/>
              <a:ea typeface="楷体_GB2312" pitchFamily="49" charset="-122"/>
            </a:endParaRPr>
          </a:p>
        </p:txBody>
      </p:sp>
      <p:graphicFrame>
        <p:nvGraphicFramePr>
          <p:cNvPr id="41989" name="对象 1"/>
          <p:cNvGraphicFramePr>
            <a:graphicFrameLocks noChangeAspect="1"/>
          </p:cNvGraphicFramePr>
          <p:nvPr/>
        </p:nvGraphicFramePr>
        <p:xfrm>
          <a:off x="5364163" y="2565400"/>
          <a:ext cx="2676525" cy="500063"/>
        </p:xfrm>
        <a:graphic>
          <a:graphicData uri="http://schemas.openxmlformats.org/presentationml/2006/ole">
            <mc:AlternateContent xmlns:mc="http://schemas.openxmlformats.org/markup-compatibility/2006">
              <mc:Choice xmlns:v="urn:schemas-microsoft-com:vml" Requires="v">
                <p:oleObj spid="_x0000_s42034" name="位图图像" r:id="rId4" imgW="2295238" imgH="428798" progId="PBrush">
                  <p:embed/>
                </p:oleObj>
              </mc:Choice>
              <mc:Fallback>
                <p:oleObj name="位图图像" r:id="rId4" imgW="2295238" imgH="428798" progId="PBrush">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2565400"/>
                        <a:ext cx="26765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12"/>
          <p:cNvSpPr>
            <a:spLocks noChangeArrowheads="1"/>
          </p:cNvSpPr>
          <p:nvPr/>
        </p:nvSpPr>
        <p:spPr bwMode="auto">
          <a:xfrm>
            <a:off x="609600" y="228600"/>
            <a:ext cx="3098800" cy="896938"/>
          </a:xfrm>
          <a:prstGeom prst="horizontalScroll">
            <a:avLst>
              <a:gd name="adj" fmla="val 12500"/>
            </a:avLst>
          </a:prstGeom>
          <a:gradFill rotWithShape="0">
            <a:gsLst>
              <a:gs pos="0">
                <a:srgbClr val="FFFFFF"/>
              </a:gs>
              <a:gs pos="100000">
                <a:srgbClr val="00CC99"/>
              </a:gs>
            </a:gsLst>
            <a:path path="rect">
              <a:fillToRect l="50000" t="50000" r="50000" b="50000"/>
            </a:path>
          </a:gradFill>
          <a:ln w="9525">
            <a:solidFill>
              <a:srgbClr val="990000"/>
            </a:solidFill>
            <a:round/>
            <a:headEnd/>
            <a:tailEnd/>
          </a:ln>
          <a:effectLst>
            <a:outerShdw dist="107763" dir="2700000" algn="ctr" rotWithShape="0">
              <a:schemeClr val="bg2"/>
            </a:outerShdw>
          </a:effectLst>
        </p:spPr>
        <p:txBody>
          <a:bodyPr wrap="none" anchor="ctr"/>
          <a:lstStyle/>
          <a:p>
            <a:r>
              <a:rPr lang="en-US" altLang="zh-CN" sz="2800" b="1">
                <a:solidFill>
                  <a:schemeClr val="tx1"/>
                </a:solidFill>
                <a:latin typeface="隶书" pitchFamily="49" charset="-122"/>
                <a:ea typeface="隶书" pitchFamily="49" charset="-122"/>
              </a:rPr>
              <a:t>§2.4 </a:t>
            </a:r>
            <a:r>
              <a:rPr lang="zh-CN" altLang="en-US" sz="2800" b="1">
                <a:solidFill>
                  <a:srgbClr val="333300"/>
                </a:solidFill>
                <a:latin typeface="楷体_GB2312" pitchFamily="49" charset="-122"/>
              </a:rPr>
              <a:t>变量</a:t>
            </a:r>
          </a:p>
        </p:txBody>
      </p:sp>
      <p:sp>
        <p:nvSpPr>
          <p:cNvPr id="43011" name="Text Box 16">
            <a:hlinkClick r:id="rId2" action="ppaction://hlinksldjump"/>
            <a:hlinkHover r:id="" action="ppaction://noaction">
              <a:snd r:embed="rId3" name="Thud3.WAV"/>
            </a:hlinkHover>
          </p:cNvPr>
          <p:cNvSpPr txBox="1">
            <a:spLocks noChangeArrowheads="1"/>
          </p:cNvSpPr>
          <p:nvPr/>
        </p:nvSpPr>
        <p:spPr bwMode="auto">
          <a:xfrm>
            <a:off x="3203575" y="2133600"/>
            <a:ext cx="2881313" cy="519113"/>
          </a:xfrm>
          <a:prstGeom prst="rect">
            <a:avLst/>
          </a:prstGeom>
          <a:gradFill rotWithShape="1">
            <a:gsLst>
              <a:gs pos="0">
                <a:srgbClr val="3399FF"/>
              </a:gs>
              <a:gs pos="100000">
                <a:srgbClr val="DAEDFF"/>
              </a:gs>
            </a:gsLst>
            <a:lin ang="27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kumimoji="0" lang="zh-CN" altLang="en-GB" sz="2800">
                <a:solidFill>
                  <a:schemeClr val="tx1"/>
                </a:solidFill>
                <a:latin typeface="隶书" pitchFamily="49" charset="-122"/>
                <a:ea typeface="隶书" pitchFamily="49" charset="-122"/>
              </a:rPr>
              <a:t>变量的定义</a:t>
            </a:r>
            <a:r>
              <a:rPr kumimoji="0" lang="zh-CN" altLang="en-GB">
                <a:latin typeface="隶书" pitchFamily="49" charset="-122"/>
                <a:ea typeface="隶书" pitchFamily="49" charset="-122"/>
              </a:rPr>
              <a:t>  </a:t>
            </a:r>
            <a:endParaRPr kumimoji="0" lang="zh-CN" altLang="en-US">
              <a:latin typeface="隶书" pitchFamily="49" charset="-122"/>
              <a:ea typeface="隶书" pitchFamily="49" charset="-122"/>
            </a:endParaRPr>
          </a:p>
        </p:txBody>
      </p:sp>
      <p:sp>
        <p:nvSpPr>
          <p:cNvPr id="43012" name="Text Box 17">
            <a:hlinkClick r:id="rId4" action="ppaction://hlinksldjump"/>
            <a:hlinkHover r:id="" action="ppaction://noaction">
              <a:snd r:embed="rId3" name="Thud3.WAV"/>
            </a:hlinkHover>
          </p:cNvPr>
          <p:cNvSpPr txBox="1">
            <a:spLocks noChangeArrowheads="1"/>
          </p:cNvSpPr>
          <p:nvPr/>
        </p:nvSpPr>
        <p:spPr bwMode="auto">
          <a:xfrm>
            <a:off x="3132138" y="3716338"/>
            <a:ext cx="2952750" cy="519112"/>
          </a:xfrm>
          <a:prstGeom prst="rect">
            <a:avLst/>
          </a:prstGeom>
          <a:gradFill rotWithShape="1">
            <a:gsLst>
              <a:gs pos="0">
                <a:srgbClr val="3399FF"/>
              </a:gs>
              <a:gs pos="50000">
                <a:srgbClr val="EDF6FF"/>
              </a:gs>
              <a:gs pos="100000">
                <a:srgbClr val="3399FF"/>
              </a:gs>
            </a:gsLst>
            <a:lin ang="27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sz="2800">
                <a:solidFill>
                  <a:schemeClr val="tx1"/>
                </a:solidFill>
                <a:latin typeface="隶书" pitchFamily="49" charset="-122"/>
                <a:ea typeface="隶书" pitchFamily="49" charset="-122"/>
              </a:rPr>
              <a:t>变量初始化</a:t>
            </a:r>
          </a:p>
        </p:txBody>
      </p:sp>
      <p:sp>
        <p:nvSpPr>
          <p:cNvPr id="43013" name="Text Box 18">
            <a:hlinkClick r:id="rId5" action="ppaction://hlinksldjump"/>
            <a:hlinkHover r:id="" action="ppaction://noaction">
              <a:snd r:embed="rId3" name="Thud3.WAV"/>
            </a:hlinkHover>
          </p:cNvPr>
          <p:cNvSpPr txBox="1">
            <a:spLocks noChangeArrowheads="1"/>
          </p:cNvSpPr>
          <p:nvPr/>
        </p:nvSpPr>
        <p:spPr bwMode="auto">
          <a:xfrm>
            <a:off x="3203575" y="2852738"/>
            <a:ext cx="2881313" cy="519112"/>
          </a:xfrm>
          <a:prstGeom prst="rect">
            <a:avLst/>
          </a:prstGeom>
          <a:gradFill rotWithShape="1">
            <a:gsLst>
              <a:gs pos="0">
                <a:srgbClr val="3399FF"/>
              </a:gs>
              <a:gs pos="50000">
                <a:srgbClr val="E6F3FF"/>
              </a:gs>
              <a:gs pos="100000">
                <a:srgbClr val="3399FF"/>
              </a:gs>
            </a:gsLst>
            <a:lin ang="27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ts val="1600"/>
              </a:spcBef>
              <a:spcAft>
                <a:spcPts val="1200"/>
              </a:spcAft>
              <a:buFont typeface="Wingdings" pitchFamily="2" charset="2"/>
              <a:buNone/>
            </a:pPr>
            <a:r>
              <a:rPr lang="zh-CN" altLang="en-US" sz="2800">
                <a:solidFill>
                  <a:schemeClr val="tx1"/>
                </a:solidFill>
                <a:latin typeface="隶书" pitchFamily="49" charset="-122"/>
                <a:ea typeface="隶书" pitchFamily="49" charset="-122"/>
              </a:rPr>
              <a:t>变量的分类</a:t>
            </a:r>
          </a:p>
        </p:txBody>
      </p:sp>
      <p:sp>
        <p:nvSpPr>
          <p:cNvPr id="43014" name="Rectangle 19"/>
          <p:cNvSpPr>
            <a:spLocks noChangeArrowheads="1"/>
          </p:cNvSpPr>
          <p:nvPr/>
        </p:nvSpPr>
        <p:spPr bwMode="auto">
          <a:xfrm>
            <a:off x="2051050" y="5445125"/>
            <a:ext cx="5181600" cy="331788"/>
          </a:xfrm>
          <a:prstGeom prst="rect">
            <a:avLst/>
          </a:prstGeom>
          <a:gradFill rotWithShape="1">
            <a:gsLst>
              <a:gs pos="0">
                <a:srgbClr val="CCCCFF"/>
              </a:gs>
              <a:gs pos="17999">
                <a:srgbClr val="99CCFF"/>
              </a:gs>
              <a:gs pos="39000">
                <a:srgbClr val="CC99FF"/>
              </a:gs>
              <a:gs pos="64000">
                <a:srgbClr val="9966FF"/>
              </a:gs>
              <a:gs pos="82001">
                <a:srgbClr val="99CCFF"/>
              </a:gs>
              <a:gs pos="100000">
                <a:srgbClr val="CCCCFF"/>
              </a:gs>
            </a:gsLst>
            <a:path path="shape">
              <a:fillToRect l="50000" t="50000" r="50000" b="50000"/>
            </a:path>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17961" dir="2700000" algn="ctr" rotWithShape="0">
                    <a:srgbClr val="7A7A99"/>
                  </a:outerShdw>
                </a:effectLst>
              </a14:hiddenEffects>
            </a:ext>
          </a:extLst>
        </p:spPr>
        <p:txBody>
          <a:bodyPr wrap="none" anchor="ctr"/>
          <a:lstStyle/>
          <a:p>
            <a:endParaRPr lang="zh-CN" altLang="en-US"/>
          </a:p>
        </p:txBody>
      </p:sp>
      <p:sp>
        <p:nvSpPr>
          <p:cNvPr id="43015" name="Oval 21"/>
          <p:cNvSpPr>
            <a:spLocks noChangeArrowheads="1"/>
          </p:cNvSpPr>
          <p:nvPr/>
        </p:nvSpPr>
        <p:spPr bwMode="auto">
          <a:xfrm>
            <a:off x="2916238" y="1341438"/>
            <a:ext cx="261937" cy="185737"/>
          </a:xfrm>
          <a:prstGeom prst="ellipse">
            <a:avLst/>
          </a:pr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solidFill>
                <a:schemeClr val="bg2"/>
              </a:solidFill>
              <a:latin typeface="Arial" charset="0"/>
              <a:ea typeface="宋体" pitchFamily="2" charset="-122"/>
            </a:endParaRPr>
          </a:p>
        </p:txBody>
      </p:sp>
      <p:sp>
        <p:nvSpPr>
          <p:cNvPr id="43016" name="AutoShape 22"/>
          <p:cNvSpPr>
            <a:spLocks noChangeArrowheads="1"/>
          </p:cNvSpPr>
          <p:nvPr/>
        </p:nvSpPr>
        <p:spPr bwMode="auto">
          <a:xfrm>
            <a:off x="6084888" y="1341438"/>
            <a:ext cx="227012" cy="4114800"/>
          </a:xfrm>
          <a:prstGeom prst="can">
            <a:avLst>
              <a:gd name="adj" fmla="val 72671"/>
            </a:avLst>
          </a:prstGeom>
          <a:gradFill rotWithShape="1">
            <a:gsLst>
              <a:gs pos="0">
                <a:srgbClr val="000080"/>
              </a:gs>
              <a:gs pos="50000">
                <a:srgbClr val="FFFFFF"/>
              </a:gs>
              <a:gs pos="100000">
                <a:srgbClr val="000080"/>
              </a:gs>
            </a:gsLst>
            <a:lin ang="540000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Oval 23"/>
          <p:cNvSpPr>
            <a:spLocks noChangeArrowheads="1"/>
          </p:cNvSpPr>
          <p:nvPr/>
        </p:nvSpPr>
        <p:spPr bwMode="auto">
          <a:xfrm>
            <a:off x="6084888" y="1341438"/>
            <a:ext cx="228600" cy="185737"/>
          </a:xfrm>
          <a:prstGeom prst="ellipse">
            <a:avLst/>
          </a:pr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solidFill>
                <a:schemeClr val="bg2"/>
              </a:solidFill>
              <a:latin typeface="Arial" charset="0"/>
              <a:ea typeface="宋体" pitchFamily="2" charset="-122"/>
            </a:endParaRPr>
          </a:p>
        </p:txBody>
      </p:sp>
      <p:sp>
        <p:nvSpPr>
          <p:cNvPr id="43018" name="Text Box 24"/>
          <p:cNvSpPr txBox="1">
            <a:spLocks noChangeArrowheads="1"/>
          </p:cNvSpPr>
          <p:nvPr/>
        </p:nvSpPr>
        <p:spPr bwMode="auto">
          <a:xfrm>
            <a:off x="2590800" y="2590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20000"/>
              </a:spcBef>
              <a:buClr>
                <a:schemeClr val="tx2"/>
              </a:buClr>
              <a:buSzPct val="90000"/>
              <a:buFont typeface="Symbol" pitchFamily="18" charset="2"/>
              <a:buNone/>
            </a:pPr>
            <a:endParaRPr lang="zh-CN" altLang="zh-CN" u="sng">
              <a:solidFill>
                <a:schemeClr val="accent1"/>
              </a:solidFill>
              <a:latin typeface="隶书" pitchFamily="49" charset="-122"/>
              <a:ea typeface="隶书" pitchFamily="49" charset="-122"/>
            </a:endParaRPr>
          </a:p>
        </p:txBody>
      </p:sp>
      <p:sp>
        <p:nvSpPr>
          <p:cNvPr id="43019" name="Text Box 25">
            <a:hlinkClick r:id="rId6" action="ppaction://hlinksldjump"/>
            <a:hlinkHover r:id="" action="ppaction://noaction">
              <a:snd r:embed="rId3" name="Thud3.WAV"/>
            </a:hlinkHover>
          </p:cNvPr>
          <p:cNvSpPr txBox="1">
            <a:spLocks noChangeArrowheads="1"/>
          </p:cNvSpPr>
          <p:nvPr/>
        </p:nvSpPr>
        <p:spPr bwMode="auto">
          <a:xfrm>
            <a:off x="3203575" y="4581525"/>
            <a:ext cx="2819400" cy="519113"/>
          </a:xfrm>
          <a:prstGeom prst="rect">
            <a:avLst/>
          </a:prstGeom>
          <a:gradFill rotWithShape="1">
            <a:gsLst>
              <a:gs pos="0">
                <a:srgbClr val="0099FF"/>
              </a:gs>
              <a:gs pos="50000">
                <a:srgbClr val="E0F3FF"/>
              </a:gs>
              <a:gs pos="100000">
                <a:srgbClr val="0099FF"/>
              </a:gs>
            </a:gsLst>
            <a:lin ang="189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kumimoji="0" lang="zh-CN" altLang="en-GB" sz="2800">
                <a:solidFill>
                  <a:schemeClr val="tx1"/>
                </a:solidFill>
                <a:latin typeface="隶书" pitchFamily="49" charset="-122"/>
                <a:ea typeface="隶书" pitchFamily="49" charset="-122"/>
              </a:rPr>
              <a:t>应用举例</a:t>
            </a:r>
            <a:r>
              <a:rPr kumimoji="0" lang="zh-CN" altLang="en-GB">
                <a:latin typeface="隶书" pitchFamily="49" charset="-122"/>
                <a:ea typeface="隶书" pitchFamily="49" charset="-122"/>
              </a:rPr>
              <a:t>  </a:t>
            </a:r>
            <a:endParaRPr kumimoji="0" lang="zh-CN" altLang="en-US">
              <a:latin typeface="隶书" pitchFamily="49" charset="-122"/>
              <a:ea typeface="隶书" pitchFamily="49" charset="-122"/>
            </a:endParaRPr>
          </a:p>
        </p:txBody>
      </p:sp>
      <p:sp>
        <p:nvSpPr>
          <p:cNvPr id="117780" name="AutoShape 20"/>
          <p:cNvSpPr>
            <a:spLocks noChangeArrowheads="1"/>
          </p:cNvSpPr>
          <p:nvPr/>
        </p:nvSpPr>
        <p:spPr bwMode="auto">
          <a:xfrm>
            <a:off x="2916238" y="1341438"/>
            <a:ext cx="260350" cy="4114800"/>
          </a:xfrm>
          <a:prstGeom prst="can">
            <a:avLst>
              <a:gd name="adj" fmla="val 63366"/>
            </a:avLst>
          </a:prstGeom>
          <a:gradFill rotWithShape="1">
            <a:gsLst>
              <a:gs pos="0">
                <a:srgbClr val="003366">
                  <a:alpha val="70000"/>
                </a:srgbClr>
              </a:gs>
              <a:gs pos="50000">
                <a:srgbClr val="E8F2FF"/>
              </a:gs>
              <a:gs pos="100000">
                <a:srgbClr val="003366">
                  <a:alpha val="70000"/>
                </a:srgbClr>
              </a:gs>
            </a:gsLst>
            <a:lin ang="540000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3023" name="Oval 26"/>
          <p:cNvSpPr>
            <a:spLocks noChangeArrowheads="1"/>
          </p:cNvSpPr>
          <p:nvPr/>
        </p:nvSpPr>
        <p:spPr bwMode="auto">
          <a:xfrm>
            <a:off x="2916238" y="1341438"/>
            <a:ext cx="228600" cy="185737"/>
          </a:xfrm>
          <a:prstGeom prst="ellipse">
            <a:avLst/>
          </a:prstGeom>
          <a:gradFill rotWithShape="1">
            <a:gsLst>
              <a:gs pos="0">
                <a:schemeClr val="bg2"/>
              </a:gs>
              <a:gs pos="100000">
                <a:srgbClr val="FFFFFF"/>
              </a:gs>
            </a:gsLst>
            <a:lin ang="5400000" scaled="1"/>
          </a:gra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zh-CN" sz="1800">
              <a:solidFill>
                <a:schemeClr val="bg2"/>
              </a:solidFill>
              <a:latin typeface="Arial"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1143000" y="18288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chemeClr val="tx1"/>
                </a:solidFill>
                <a:latin typeface="Times New Roman" pitchFamily="18" charset="0"/>
                <a:ea typeface="宋体" pitchFamily="2" charset="-122"/>
                <a:sym typeface="Symbol" pitchFamily="18" charset="2"/>
              </a:rPr>
              <a:t> [</a:t>
            </a:r>
            <a:r>
              <a:rPr lang="zh-CN" altLang="en-US" sz="2800" b="1">
                <a:solidFill>
                  <a:schemeClr val="tx1"/>
                </a:solidFill>
                <a:latin typeface="Times New Roman" pitchFamily="18" charset="0"/>
                <a:ea typeface="宋体" pitchFamily="2" charset="-122"/>
                <a:sym typeface="Symbol" pitchFamily="18" charset="2"/>
              </a:rPr>
              <a:t>存储类型</a:t>
            </a:r>
            <a:r>
              <a:rPr lang="en-US" altLang="zh-CN" sz="2800" b="1">
                <a:solidFill>
                  <a:schemeClr val="tx1"/>
                </a:solidFill>
                <a:latin typeface="Times New Roman" pitchFamily="18" charset="0"/>
                <a:ea typeface="宋体" pitchFamily="2" charset="-122"/>
                <a:sym typeface="Symbol" pitchFamily="18" charset="2"/>
              </a:rPr>
              <a:t>]  </a:t>
            </a:r>
            <a:r>
              <a:rPr lang="zh-CN" altLang="en-US" sz="2800" b="1">
                <a:solidFill>
                  <a:schemeClr val="tx1"/>
                </a:solidFill>
                <a:latin typeface="Times New Roman" pitchFamily="18" charset="0"/>
                <a:ea typeface="宋体" pitchFamily="2" charset="-122"/>
                <a:sym typeface="Symbol" pitchFamily="18" charset="2"/>
              </a:rPr>
              <a:t>类型名  变量名表</a:t>
            </a:r>
            <a:endParaRPr lang="zh-CN" altLang="en-US" sz="2800">
              <a:solidFill>
                <a:schemeClr val="tx1"/>
              </a:solidFill>
              <a:latin typeface="Times New Roman" pitchFamily="18" charset="0"/>
              <a:ea typeface="宋体" pitchFamily="2" charset="-122"/>
              <a:sym typeface="Symbol" pitchFamily="18" charset="2"/>
            </a:endParaRPr>
          </a:p>
        </p:txBody>
      </p:sp>
      <p:sp>
        <p:nvSpPr>
          <p:cNvPr id="15383" name="Text Box 23">
            <a:hlinkClick r:id="rId2" action="ppaction://hlinksldjump"/>
            <a:hlinkHover r:id="" action="ppaction://noaction">
              <a:snd r:embed="rId3" name="Thud3.WAV"/>
            </a:hlinkHover>
          </p:cNvPr>
          <p:cNvSpPr txBox="1">
            <a:spLocks noChangeArrowheads="1"/>
          </p:cNvSpPr>
          <p:nvPr/>
        </p:nvSpPr>
        <p:spPr bwMode="auto">
          <a:xfrm>
            <a:off x="457200" y="3810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变量的定义</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15384" name="AutoShape 24"/>
          <p:cNvSpPr>
            <a:spLocks noChangeArrowheads="1"/>
          </p:cNvSpPr>
          <p:nvPr/>
        </p:nvSpPr>
        <p:spPr bwMode="auto">
          <a:xfrm>
            <a:off x="2133600" y="2743200"/>
            <a:ext cx="2362200" cy="1143000"/>
          </a:xfrm>
          <a:prstGeom prst="cloudCallout">
            <a:avLst>
              <a:gd name="adj1" fmla="val 12972"/>
              <a:gd name="adj2" fmla="val -91389"/>
            </a:avLst>
          </a:prstGeom>
          <a:gradFill rotWithShape="0">
            <a:gsLst>
              <a:gs pos="0">
                <a:srgbClr val="03D4A8">
                  <a:gamma/>
                  <a:tint val="0"/>
                  <a:invGamma/>
                </a:srgbClr>
              </a:gs>
              <a:gs pos="100000">
                <a:srgbClr val="03D4A8"/>
              </a:gs>
            </a:gsLst>
            <a:path path="rect">
              <a:fillToRect l="50000" t="50000" r="50000" b="50000"/>
            </a:path>
          </a:gradFill>
          <a:ln w="9525">
            <a:solidFill>
              <a:schemeClr val="tx2"/>
            </a:solidFill>
            <a:round/>
            <a:headEnd/>
            <a:tailEnd/>
          </a:ln>
          <a:effectLst>
            <a:prstShdw prst="shdw18" dist="17961" dir="13500000">
              <a:schemeClr val="tx2">
                <a:gamma/>
                <a:shade val="60000"/>
                <a:invGamma/>
              </a:schemeClr>
            </a:prstShdw>
          </a:effectLst>
        </p:spPr>
        <p:txBody>
          <a:bodyPr/>
          <a:lstStyle/>
          <a:p>
            <a:pPr>
              <a:spcBef>
                <a:spcPct val="50000"/>
              </a:spcBef>
              <a:defRPr/>
            </a:pPr>
            <a:r>
              <a:rPr lang="zh-CN" altLang="en-US" b="1">
                <a:solidFill>
                  <a:srgbClr val="FF3300"/>
                </a:solidFill>
                <a:latin typeface="Times New Roman" pitchFamily="18" charset="0"/>
                <a:sym typeface="Monotype Sorts" pitchFamily="2" charset="2"/>
              </a:rPr>
              <a:t>指定某种类型</a:t>
            </a:r>
          </a:p>
        </p:txBody>
      </p:sp>
      <p:sp>
        <p:nvSpPr>
          <p:cNvPr id="15385" name="AutoShape 25"/>
          <p:cNvSpPr>
            <a:spLocks noChangeArrowheads="1"/>
          </p:cNvSpPr>
          <p:nvPr/>
        </p:nvSpPr>
        <p:spPr bwMode="auto">
          <a:xfrm>
            <a:off x="5943600" y="609600"/>
            <a:ext cx="3200400" cy="1371600"/>
          </a:xfrm>
          <a:prstGeom prst="cloudCallout">
            <a:avLst>
              <a:gd name="adj1" fmla="val -54417"/>
              <a:gd name="adj2" fmla="val 48843"/>
            </a:avLst>
          </a:prstGeom>
          <a:gradFill rotWithShape="0">
            <a:gsLst>
              <a:gs pos="0">
                <a:srgbClr val="33CC33">
                  <a:gamma/>
                  <a:tint val="5882"/>
                  <a:invGamma/>
                </a:srgbClr>
              </a:gs>
              <a:gs pos="100000">
                <a:srgbClr val="33CC33"/>
              </a:gs>
            </a:gsLst>
            <a:path path="rect">
              <a:fillToRect l="50000" t="50000" r="50000" b="50000"/>
            </a:path>
          </a:gradFill>
          <a:ln w="9525">
            <a:solidFill>
              <a:schemeClr val="tx2"/>
            </a:solidFill>
            <a:round/>
            <a:headEnd/>
            <a:tailEnd/>
          </a:ln>
          <a:effectLst>
            <a:prstShdw prst="shdw18" dist="17961" dir="13500000">
              <a:schemeClr val="tx2">
                <a:gamma/>
                <a:shade val="60000"/>
                <a:invGamma/>
              </a:schemeClr>
            </a:prstShdw>
          </a:effectLst>
        </p:spPr>
        <p:txBody>
          <a:bodyPr/>
          <a:lstStyle/>
          <a:p>
            <a:pPr>
              <a:spcBef>
                <a:spcPct val="50000"/>
              </a:spcBef>
              <a:defRPr/>
            </a:pPr>
            <a:r>
              <a:rPr lang="zh-CN" altLang="en-US" b="1" dirty="0">
                <a:solidFill>
                  <a:srgbClr val="FF3300"/>
                </a:solidFill>
                <a:latin typeface="Times New Roman" pitchFamily="18" charset="0"/>
                <a:sym typeface="Monotype Sorts" pitchFamily="2" charset="2"/>
              </a:rPr>
              <a:t>可以是一个或者多个</a:t>
            </a:r>
            <a:r>
              <a:rPr lang="zh-CN" altLang="en-US" b="1" dirty="0" smtClean="0">
                <a:solidFill>
                  <a:srgbClr val="FF3300"/>
                </a:solidFill>
                <a:latin typeface="Times New Roman" pitchFamily="18" charset="0"/>
                <a:sym typeface="Monotype Sorts" pitchFamily="2" charset="2"/>
              </a:rPr>
              <a:t>标识符</a:t>
            </a:r>
            <a:r>
              <a:rPr lang="en-US" altLang="zh-CN" b="1" dirty="0" smtClean="0">
                <a:solidFill>
                  <a:srgbClr val="FF3300"/>
                </a:solidFill>
                <a:latin typeface="Times New Roman" pitchFamily="18" charset="0"/>
                <a:sym typeface="Monotype Sorts" pitchFamily="2" charset="2"/>
              </a:rPr>
              <a:t>(</a:t>
            </a:r>
            <a:r>
              <a:rPr lang="zh-CN" altLang="en-US" b="1" dirty="0" smtClean="0">
                <a:solidFill>
                  <a:srgbClr val="FF3300"/>
                </a:solidFill>
                <a:latin typeface="Times New Roman" pitchFamily="18" charset="0"/>
                <a:sym typeface="Monotype Sorts" pitchFamily="2" charset="2"/>
              </a:rPr>
              <a:t>以</a:t>
            </a:r>
            <a:r>
              <a:rPr lang="en-US" altLang="zh-CN" b="1" dirty="0" smtClean="0">
                <a:solidFill>
                  <a:srgbClr val="FF3300"/>
                </a:solidFill>
                <a:latin typeface="Times New Roman" pitchFamily="18" charset="0"/>
                <a:sym typeface="Monotype Sorts" pitchFamily="2" charset="2"/>
              </a:rPr>
              <a:t>’,’</a:t>
            </a:r>
            <a:r>
              <a:rPr lang="zh-CN" altLang="en-US" b="1" dirty="0" smtClean="0">
                <a:solidFill>
                  <a:srgbClr val="FF3300"/>
                </a:solidFill>
                <a:latin typeface="Times New Roman" pitchFamily="18" charset="0"/>
                <a:sym typeface="Monotype Sorts" pitchFamily="2" charset="2"/>
              </a:rPr>
              <a:t>隔开</a:t>
            </a:r>
            <a:r>
              <a:rPr lang="en-US" altLang="zh-CN" b="1" dirty="0" smtClean="0">
                <a:solidFill>
                  <a:srgbClr val="FF3300"/>
                </a:solidFill>
                <a:latin typeface="Times New Roman" pitchFamily="18" charset="0"/>
                <a:sym typeface="Monotype Sorts" pitchFamily="2" charset="2"/>
              </a:rPr>
              <a:t>)</a:t>
            </a:r>
            <a:endParaRPr lang="zh-CN" altLang="en-US" b="1" dirty="0">
              <a:solidFill>
                <a:srgbClr val="FF3300"/>
              </a:solidFill>
              <a:latin typeface="Times New Roman" pitchFamily="18" charset="0"/>
              <a:sym typeface="Monotype Sorts" pitchFamily="2" charset="2"/>
            </a:endParaRPr>
          </a:p>
        </p:txBody>
      </p:sp>
      <p:sp>
        <p:nvSpPr>
          <p:cNvPr id="15386" name="AutoShape 26"/>
          <p:cNvSpPr>
            <a:spLocks noChangeArrowheads="1"/>
          </p:cNvSpPr>
          <p:nvPr/>
        </p:nvSpPr>
        <p:spPr bwMode="auto">
          <a:xfrm>
            <a:off x="609600" y="41148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15387" name="Text Box 27"/>
          <p:cNvSpPr txBox="1">
            <a:spLocks noChangeArrowheads="1"/>
          </p:cNvSpPr>
          <p:nvPr/>
        </p:nvSpPr>
        <p:spPr bwMode="auto">
          <a:xfrm>
            <a:off x="2133600" y="4495800"/>
            <a:ext cx="5410200" cy="18018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int i,j,num;</a:t>
            </a:r>
          </a:p>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float a1,a2,sum;</a:t>
            </a:r>
          </a:p>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char x,y,d-221;</a:t>
            </a:r>
          </a:p>
        </p:txBody>
      </p:sp>
      <p:grpSp>
        <p:nvGrpSpPr>
          <p:cNvPr id="15392" name="Group 32"/>
          <p:cNvGrpSpPr>
            <a:grpSpLocks/>
          </p:cNvGrpSpPr>
          <p:nvPr/>
        </p:nvGrpSpPr>
        <p:grpSpPr bwMode="auto">
          <a:xfrm>
            <a:off x="3810000" y="4724400"/>
            <a:ext cx="4419600" cy="1676400"/>
            <a:chOff x="2400" y="2976"/>
            <a:chExt cx="2784" cy="1056"/>
          </a:xfrm>
        </p:grpSpPr>
        <p:sp>
          <p:nvSpPr>
            <p:cNvPr id="15388" name="AutoShape 28"/>
            <p:cNvSpPr>
              <a:spLocks noChangeArrowheads="1"/>
            </p:cNvSpPr>
            <p:nvPr/>
          </p:nvSpPr>
          <p:spPr bwMode="auto">
            <a:xfrm>
              <a:off x="3696" y="2976"/>
              <a:ext cx="1488" cy="720"/>
            </a:xfrm>
            <a:prstGeom prst="cloudCallout">
              <a:avLst>
                <a:gd name="adj1" fmla="val -109477"/>
                <a:gd name="adj2" fmla="val 57083"/>
              </a:avLst>
            </a:prstGeom>
            <a:gradFill rotWithShape="0">
              <a:gsLst>
                <a:gs pos="0">
                  <a:schemeClr val="hlink">
                    <a:gamma/>
                    <a:tint val="0"/>
                    <a:invGamma/>
                  </a:schemeClr>
                </a:gs>
                <a:gs pos="100000">
                  <a:schemeClr val="hlink"/>
                </a:gs>
              </a:gsLst>
              <a:path path="rect">
                <a:fillToRect l="50000" t="50000" r="50000" b="50000"/>
              </a:path>
            </a:gradFill>
            <a:ln w="9525">
              <a:solidFill>
                <a:schemeClr val="tx2"/>
              </a:solidFill>
              <a:round/>
              <a:headEnd/>
              <a:tailEnd/>
            </a:ln>
            <a:effectLst>
              <a:prstShdw prst="shdw18" dist="17961" dir="13500000">
                <a:schemeClr val="tx2">
                  <a:gamma/>
                  <a:shade val="60000"/>
                  <a:invGamma/>
                </a:schemeClr>
              </a:prstShdw>
            </a:effectLst>
          </p:spPr>
          <p:txBody>
            <a:bodyPr/>
            <a:lstStyle/>
            <a:p>
              <a:pPr>
                <a:spcBef>
                  <a:spcPct val="50000"/>
                </a:spcBef>
                <a:defRPr/>
              </a:pPr>
              <a:r>
                <a:rPr lang="zh-CN" altLang="en-US" b="1">
                  <a:solidFill>
                    <a:srgbClr val="FF3300"/>
                  </a:solidFill>
                  <a:latin typeface="Times New Roman" pitchFamily="18" charset="0"/>
                  <a:sym typeface="Monotype Sorts" pitchFamily="2" charset="2"/>
                </a:rPr>
                <a:t>非法标识符</a:t>
              </a:r>
            </a:p>
          </p:txBody>
        </p:sp>
        <p:grpSp>
          <p:nvGrpSpPr>
            <p:cNvPr id="44042" name="Group 31"/>
            <p:cNvGrpSpPr>
              <a:grpSpLocks/>
            </p:cNvGrpSpPr>
            <p:nvPr/>
          </p:nvGrpSpPr>
          <p:grpSpPr bwMode="auto">
            <a:xfrm>
              <a:off x="2400" y="3648"/>
              <a:ext cx="336" cy="384"/>
              <a:chOff x="2400" y="3648"/>
              <a:chExt cx="336" cy="384"/>
            </a:xfrm>
          </p:grpSpPr>
          <p:sp>
            <p:nvSpPr>
              <p:cNvPr id="44043" name="Line 29"/>
              <p:cNvSpPr>
                <a:spLocks noChangeShapeType="1"/>
              </p:cNvSpPr>
              <p:nvPr/>
            </p:nvSpPr>
            <p:spPr bwMode="auto">
              <a:xfrm flipH="1">
                <a:off x="2400" y="3648"/>
                <a:ext cx="336" cy="336"/>
              </a:xfrm>
              <a:prstGeom prst="line">
                <a:avLst/>
              </a:prstGeom>
              <a:noFill/>
              <a:ln w="12700">
                <a:solidFill>
                  <a:srgbClr val="003300"/>
                </a:solidFill>
                <a:round/>
                <a:headEnd/>
                <a:tailEnd/>
              </a:ln>
              <a:effectLst>
                <a:prstShdw prst="shdw17" dist="17961" dir="13500000">
                  <a:srgbClr val="001F00"/>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44044" name="Line 30"/>
              <p:cNvSpPr>
                <a:spLocks noChangeShapeType="1"/>
              </p:cNvSpPr>
              <p:nvPr/>
            </p:nvSpPr>
            <p:spPr bwMode="auto">
              <a:xfrm>
                <a:off x="2448" y="3648"/>
                <a:ext cx="240" cy="384"/>
              </a:xfrm>
              <a:prstGeom prst="line">
                <a:avLst/>
              </a:prstGeom>
              <a:noFill/>
              <a:ln w="12700">
                <a:solidFill>
                  <a:srgbClr val="003300"/>
                </a:solidFill>
                <a:round/>
                <a:headEnd/>
                <a:tailEnd/>
              </a:ln>
              <a:effectLst>
                <a:prstShdw prst="shdw17" dist="17961" dir="13500000">
                  <a:srgbClr val="001F00"/>
                </a:prstShdw>
              </a:effectLst>
              <a:extLst>
                <a:ext uri="{909E8E84-426E-40DD-AFC4-6F175D3DCCD1}">
                  <a14:hiddenFill xmlns:a14="http://schemas.microsoft.com/office/drawing/2010/main">
                    <a:noFill/>
                  </a14:hiddenFill>
                </a:ext>
              </a:extLst>
            </p:spPr>
            <p:txBody>
              <a:bodyPr>
                <a:spAutoFit/>
              </a:bodyPr>
              <a:lstStyle/>
              <a:p>
                <a:endParaRPr lang="zh-CN" altLang="en-US"/>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84"/>
                                        </p:tgtEl>
                                        <p:attrNameLst>
                                          <p:attrName>style.visibility</p:attrName>
                                        </p:attrNameLst>
                                      </p:cBhvr>
                                      <p:to>
                                        <p:strVal val="visible"/>
                                      </p:to>
                                    </p:set>
                                    <p:animEffect transition="in" filter="fade">
                                      <p:cBhvr>
                                        <p:cTn id="7" dur="1000"/>
                                        <p:tgtEl>
                                          <p:spTgt spid="15384"/>
                                        </p:tgtEl>
                                      </p:cBhvr>
                                    </p:animEffect>
                                    <p:anim calcmode="lin" valueType="num">
                                      <p:cBhvr>
                                        <p:cTn id="8" dur="1000" fill="hold"/>
                                        <p:tgtEl>
                                          <p:spTgt spid="15384"/>
                                        </p:tgtEl>
                                        <p:attrNameLst>
                                          <p:attrName>ppt_x</p:attrName>
                                        </p:attrNameLst>
                                      </p:cBhvr>
                                      <p:tavLst>
                                        <p:tav tm="0">
                                          <p:val>
                                            <p:strVal val="#ppt_x"/>
                                          </p:val>
                                        </p:tav>
                                        <p:tav tm="100000">
                                          <p:val>
                                            <p:strVal val="#ppt_x"/>
                                          </p:val>
                                        </p:tav>
                                      </p:tavLst>
                                    </p:anim>
                                    <p:anim calcmode="lin" valueType="num">
                                      <p:cBhvr>
                                        <p:cTn id="9" dur="1000" fill="hold"/>
                                        <p:tgtEl>
                                          <p:spTgt spid="1538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85"/>
                                        </p:tgtEl>
                                        <p:attrNameLst>
                                          <p:attrName>style.visibility</p:attrName>
                                        </p:attrNameLst>
                                      </p:cBhvr>
                                      <p:to>
                                        <p:strVal val="visible"/>
                                      </p:to>
                                    </p:set>
                                    <p:animEffect transition="in" filter="fade">
                                      <p:cBhvr>
                                        <p:cTn id="14" dur="1000"/>
                                        <p:tgtEl>
                                          <p:spTgt spid="15385"/>
                                        </p:tgtEl>
                                      </p:cBhvr>
                                    </p:animEffect>
                                    <p:anim calcmode="lin" valueType="num">
                                      <p:cBhvr>
                                        <p:cTn id="15" dur="1000" fill="hold"/>
                                        <p:tgtEl>
                                          <p:spTgt spid="15385"/>
                                        </p:tgtEl>
                                        <p:attrNameLst>
                                          <p:attrName>ppt_x</p:attrName>
                                        </p:attrNameLst>
                                      </p:cBhvr>
                                      <p:tavLst>
                                        <p:tav tm="0">
                                          <p:val>
                                            <p:strVal val="#ppt_x"/>
                                          </p:val>
                                        </p:tav>
                                        <p:tav tm="100000">
                                          <p:val>
                                            <p:strVal val="#ppt_x"/>
                                          </p:val>
                                        </p:tav>
                                      </p:tavLst>
                                    </p:anim>
                                    <p:anim calcmode="lin" valueType="num">
                                      <p:cBhvr>
                                        <p:cTn id="16" dur="1000" fill="hold"/>
                                        <p:tgtEl>
                                          <p:spTgt spid="1538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5386"/>
                                        </p:tgtEl>
                                        <p:attrNameLst>
                                          <p:attrName>style.visibility</p:attrName>
                                        </p:attrNameLst>
                                      </p:cBhvr>
                                      <p:to>
                                        <p:strVal val="visible"/>
                                      </p:to>
                                    </p:set>
                                    <p:anim calcmode="lin" valueType="num">
                                      <p:cBhvr additive="base">
                                        <p:cTn id="21" dur="500" fill="hold"/>
                                        <p:tgtEl>
                                          <p:spTgt spid="15386"/>
                                        </p:tgtEl>
                                        <p:attrNameLst>
                                          <p:attrName>ppt_x</p:attrName>
                                        </p:attrNameLst>
                                      </p:cBhvr>
                                      <p:tavLst>
                                        <p:tav tm="0">
                                          <p:val>
                                            <p:strVal val="0-#ppt_w/2"/>
                                          </p:val>
                                        </p:tav>
                                        <p:tav tm="100000">
                                          <p:val>
                                            <p:strVal val="#ppt_x"/>
                                          </p:val>
                                        </p:tav>
                                      </p:tavLst>
                                    </p:anim>
                                    <p:anim calcmode="lin" valueType="num">
                                      <p:cBhvr additive="base">
                                        <p:cTn id="22" dur="500" fill="hold"/>
                                        <p:tgtEl>
                                          <p:spTgt spid="15386"/>
                                        </p:tgtEl>
                                        <p:attrNameLst>
                                          <p:attrName>ppt_y</p:attrName>
                                        </p:attrNameLst>
                                      </p:cBhvr>
                                      <p:tavLst>
                                        <p:tav tm="0">
                                          <p:val>
                                            <p:strVal val="#ppt_y"/>
                                          </p:val>
                                        </p:tav>
                                        <p:tav tm="100000">
                                          <p:val>
                                            <p:strVal val="#ppt_y"/>
                                          </p:val>
                                        </p:tav>
                                      </p:tavLst>
                                    </p:anim>
                                  </p:childTnLst>
                                </p:cTn>
                              </p:par>
                              <p:par>
                                <p:cTn id="23" presetID="4" presetClass="entr" presetSubtype="16" fill="hold" grpId="0" nodeType="withEffect">
                                  <p:stCondLst>
                                    <p:cond delay="0"/>
                                  </p:stCondLst>
                                  <p:childTnLst>
                                    <p:set>
                                      <p:cBhvr>
                                        <p:cTn id="24" dur="1" fill="hold">
                                          <p:stCondLst>
                                            <p:cond delay="0"/>
                                          </p:stCondLst>
                                        </p:cTn>
                                        <p:tgtEl>
                                          <p:spTgt spid="15387"/>
                                        </p:tgtEl>
                                        <p:attrNameLst>
                                          <p:attrName>style.visibility</p:attrName>
                                        </p:attrNameLst>
                                      </p:cBhvr>
                                      <p:to>
                                        <p:strVal val="visible"/>
                                      </p:to>
                                    </p:set>
                                    <p:animEffect transition="in" filter="box(in)">
                                      <p:cBhvr>
                                        <p:cTn id="25" dur="500"/>
                                        <p:tgtEl>
                                          <p:spTgt spid="153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5392"/>
                                        </p:tgtEl>
                                        <p:attrNameLst>
                                          <p:attrName>style.visibility</p:attrName>
                                        </p:attrNameLst>
                                      </p:cBhvr>
                                      <p:to>
                                        <p:strVal val="visible"/>
                                      </p:to>
                                    </p:set>
                                    <p:animEffect transition="in" filter="slide(fromBottom)">
                                      <p:cBhvr>
                                        <p:cTn id="30" dur="500"/>
                                        <p:tgtEl>
                                          <p:spTgt spid="15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animBg="1"/>
      <p:bldP spid="15385" grpId="0" animBg="1"/>
      <p:bldP spid="15386" grpId="0" animBg="1" autoUpdateAnimBg="0"/>
      <p:bldP spid="1538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3"/>
          <p:cNvGrpSpPr>
            <a:grpSpLocks/>
          </p:cNvGrpSpPr>
          <p:nvPr/>
        </p:nvGrpSpPr>
        <p:grpSpPr bwMode="auto">
          <a:xfrm>
            <a:off x="1447800" y="1219200"/>
            <a:ext cx="7010400" cy="990600"/>
            <a:chOff x="912" y="768"/>
            <a:chExt cx="4416" cy="624"/>
          </a:xfrm>
        </p:grpSpPr>
        <p:sp>
          <p:nvSpPr>
            <p:cNvPr id="118806" name="AutoShape 22" descr="04-04-01-1024-004"/>
            <p:cNvSpPr>
              <a:spLocks noChangeArrowheads="1"/>
            </p:cNvSpPr>
            <p:nvPr/>
          </p:nvSpPr>
          <p:spPr bwMode="auto">
            <a:xfrm>
              <a:off x="912" y="768"/>
              <a:ext cx="4416" cy="624"/>
            </a:xfrm>
            <a:prstGeom prst="horizontalScroll">
              <a:avLst>
                <a:gd name="adj" fmla="val 15866"/>
              </a:avLst>
            </a:prstGeom>
            <a:blipFill dpi="0" rotWithShape="0">
              <a:blip r:embed="rId2"/>
              <a:srcRect/>
              <a:tile tx="0" ty="0" sx="100000" sy="100000" flip="none" algn="tl"/>
            </a:blipFill>
            <a:ln w="9525">
              <a:solidFill>
                <a:schemeClr val="hlink"/>
              </a:solidFill>
              <a:round/>
              <a:headEnd/>
              <a:tailEnd/>
            </a:ln>
            <a:effectLst>
              <a:prstShdw prst="shdw18" dist="17961" dir="13500000">
                <a:schemeClr val="hlink">
                  <a:gamma/>
                  <a:shade val="60000"/>
                  <a:invGamma/>
                </a:schemeClr>
              </a:prstShdw>
            </a:effectLst>
          </p:spPr>
          <p:txBody>
            <a:bodyPr anchor="ctr">
              <a:spAutoFit/>
            </a:bodyPr>
            <a:lstStyle/>
            <a:p>
              <a:pPr>
                <a:defRPr/>
              </a:pPr>
              <a:endParaRPr lang="zh-CN" altLang="en-US"/>
            </a:p>
          </p:txBody>
        </p:sp>
        <p:sp>
          <p:nvSpPr>
            <p:cNvPr id="118787" name="Text Box 3"/>
            <p:cNvSpPr txBox="1">
              <a:spLocks noChangeArrowheads="1"/>
            </p:cNvSpPr>
            <p:nvPr/>
          </p:nvSpPr>
          <p:spPr bwMode="auto">
            <a:xfrm>
              <a:off x="1056" y="864"/>
              <a:ext cx="4128"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20000"/>
                </a:lnSpc>
                <a:spcBef>
                  <a:spcPct val="50000"/>
                </a:spcBef>
                <a:buClr>
                  <a:srgbClr val="A50021"/>
                </a:buClr>
                <a:buFont typeface="Wingdings" pitchFamily="2" charset="2"/>
                <a:buChar char="ü"/>
                <a:defRPr/>
              </a:pPr>
              <a:r>
                <a:rPr lang="en-US" altLang="zh-CN" sz="2800">
                  <a:solidFill>
                    <a:schemeClr val="tx1"/>
                  </a:solidFill>
                  <a:latin typeface="Times New Roman" pitchFamily="18" charset="0"/>
                  <a:ea typeface="宋体" pitchFamily="2" charset="-122"/>
                </a:rPr>
                <a:t>  </a:t>
              </a:r>
              <a:r>
                <a:rPr lang="zh-CN" altLang="en-US" sz="2800" b="1">
                  <a:solidFill>
                    <a:schemeClr val="tx1"/>
                  </a:solidFill>
                  <a:effectLst>
                    <a:outerShdw blurRad="38100" dist="38100" dir="2700000" algn="tl">
                      <a:srgbClr val="C0C0C0"/>
                    </a:outerShdw>
                  </a:effectLst>
                  <a:latin typeface="楷体_GB2312" pitchFamily="49" charset="-122"/>
                </a:rPr>
                <a:t>在</a:t>
              </a:r>
              <a:r>
                <a:rPr lang="en-US" altLang="zh-CN" sz="2800" b="1">
                  <a:solidFill>
                    <a:schemeClr val="tx1"/>
                  </a:solidFill>
                  <a:effectLst>
                    <a:outerShdw blurRad="38100" dist="38100" dir="2700000" algn="tl">
                      <a:srgbClr val="C0C0C0"/>
                    </a:outerShdw>
                  </a:effectLst>
                  <a:latin typeface="楷体_GB2312" pitchFamily="49" charset="-122"/>
                </a:rPr>
                <a:t>C</a:t>
              </a:r>
              <a:r>
                <a:rPr lang="zh-CN" altLang="en-US" sz="2800" b="1">
                  <a:solidFill>
                    <a:schemeClr val="tx1"/>
                  </a:solidFill>
                  <a:effectLst>
                    <a:outerShdw blurRad="38100" dist="38100" dir="2700000" algn="tl">
                      <a:srgbClr val="C0C0C0"/>
                    </a:outerShdw>
                  </a:effectLst>
                  <a:latin typeface="楷体_GB2312" pitchFamily="49" charset="-122"/>
                </a:rPr>
                <a:t>语言中</a:t>
              </a:r>
              <a:r>
                <a:rPr lang="en-US" altLang="zh-CN" sz="2800" b="1">
                  <a:solidFill>
                    <a:schemeClr val="tx1"/>
                  </a:solidFill>
                  <a:effectLst>
                    <a:outerShdw blurRad="38100" dist="38100" dir="2700000" algn="tl">
                      <a:srgbClr val="C0C0C0"/>
                    </a:outerShdw>
                  </a:effectLst>
                  <a:latin typeface="楷体_GB2312" pitchFamily="49" charset="-122"/>
                </a:rPr>
                <a:t>, </a:t>
              </a:r>
              <a:r>
                <a:rPr lang="zh-CN" altLang="en-US" sz="2800" b="1">
                  <a:solidFill>
                    <a:srgbClr val="FF3300"/>
                  </a:solidFill>
                  <a:effectLst>
                    <a:outerShdw blurRad="38100" dist="38100" dir="2700000" algn="tl">
                      <a:srgbClr val="C0C0C0"/>
                    </a:outerShdw>
                  </a:effectLst>
                  <a:latin typeface="楷体_GB2312" pitchFamily="49" charset="-122"/>
                  <a:sym typeface="Monotype Sorts" pitchFamily="2" charset="2"/>
                </a:rPr>
                <a:t>变量必须先定义</a:t>
              </a:r>
              <a:r>
                <a:rPr lang="en-US" altLang="zh-CN" sz="2800" b="1">
                  <a:solidFill>
                    <a:srgbClr val="FF3300"/>
                  </a:solidFill>
                  <a:effectLst>
                    <a:outerShdw blurRad="38100" dist="38100" dir="2700000" algn="tl">
                      <a:srgbClr val="C0C0C0"/>
                    </a:outerShdw>
                  </a:effectLst>
                  <a:latin typeface="楷体_GB2312" pitchFamily="49" charset="-122"/>
                  <a:sym typeface="Monotype Sorts" pitchFamily="2" charset="2"/>
                </a:rPr>
                <a:t>,</a:t>
              </a:r>
              <a:r>
                <a:rPr lang="zh-CN" altLang="en-US" sz="2800" b="1">
                  <a:solidFill>
                    <a:srgbClr val="FF3300"/>
                  </a:solidFill>
                  <a:effectLst>
                    <a:outerShdw blurRad="38100" dist="38100" dir="2700000" algn="tl">
                      <a:srgbClr val="C0C0C0"/>
                    </a:outerShdw>
                  </a:effectLst>
                  <a:latin typeface="楷体_GB2312" pitchFamily="49" charset="-122"/>
                  <a:sym typeface="Monotype Sorts" pitchFamily="2" charset="2"/>
                </a:rPr>
                <a:t>后使用</a:t>
              </a:r>
              <a:endParaRPr lang="zh-CN" altLang="en-US" sz="2800" b="1">
                <a:solidFill>
                  <a:schemeClr val="tx1"/>
                </a:solidFill>
                <a:effectLst>
                  <a:outerShdw blurRad="38100" dist="38100" dir="2700000" algn="tl">
                    <a:srgbClr val="C0C0C0"/>
                  </a:outerShdw>
                </a:effectLst>
                <a:latin typeface="楷体_GB2312" pitchFamily="49" charset="-122"/>
                <a:sym typeface="Monotype Sorts" pitchFamily="2" charset="2"/>
              </a:endParaRPr>
            </a:p>
          </p:txBody>
        </p:sp>
      </p:grpSp>
      <p:sp>
        <p:nvSpPr>
          <p:cNvPr id="45059" name="Rectangle 4"/>
          <p:cNvSpPr>
            <a:spLocks noChangeArrowheads="1"/>
          </p:cNvSpPr>
          <p:nvPr/>
        </p:nvSpPr>
        <p:spPr bwMode="auto">
          <a:xfrm>
            <a:off x="688975" y="4648200"/>
            <a:ext cx="845502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zh-CN" sz="2800" b="1">
                <a:solidFill>
                  <a:srgbClr val="0000FF"/>
                </a:solidFill>
                <a:latin typeface="Times New Roman" pitchFamily="18" charset="0"/>
                <a:ea typeface="宋体" pitchFamily="2" charset="-122"/>
                <a:sym typeface="Monotype Sorts" pitchFamily="2" charset="2"/>
              </a:rPr>
              <a:t>若没有定义变量直接在程序中使用变量：</a:t>
            </a:r>
            <a:r>
              <a:rPr lang="zh-CN" altLang="en-US" sz="2800" b="1">
                <a:solidFill>
                  <a:srgbClr val="0000FF"/>
                </a:solidFill>
                <a:latin typeface="Times New Roman" pitchFamily="18" charset="0"/>
                <a:ea typeface="宋体" pitchFamily="2" charset="-122"/>
                <a:sym typeface="Monotype Sorts" pitchFamily="2" charset="2"/>
              </a:rPr>
              <a:t> </a:t>
            </a:r>
            <a:endParaRPr lang="zh-CN" altLang="zh-CN" sz="2800" b="1">
              <a:solidFill>
                <a:srgbClr val="0000FF"/>
              </a:solidFill>
              <a:latin typeface="Times New Roman" pitchFamily="18" charset="0"/>
              <a:ea typeface="宋体" pitchFamily="2" charset="-122"/>
              <a:sym typeface="Monotype Sorts" pitchFamily="2" charset="2"/>
            </a:endParaRPr>
          </a:p>
          <a:p>
            <a:pPr algn="l">
              <a:lnSpc>
                <a:spcPct val="110000"/>
              </a:lnSpc>
            </a:pPr>
            <a:r>
              <a:rPr lang="zh-CN" altLang="zh-CN" sz="2800">
                <a:solidFill>
                  <a:schemeClr val="tx1"/>
                </a:solidFill>
                <a:latin typeface="Times New Roman" pitchFamily="18" charset="0"/>
                <a:ea typeface="宋体" pitchFamily="2" charset="-122"/>
                <a:sym typeface="Monotype Sorts" pitchFamily="2" charset="2"/>
              </a:rPr>
              <a:t>          </a:t>
            </a:r>
            <a:r>
              <a:rPr lang="zh-CN" altLang="en-US" sz="2800">
                <a:solidFill>
                  <a:schemeClr val="tx1"/>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student_num=30;    </a:t>
            </a:r>
          </a:p>
          <a:p>
            <a:pPr algn="l">
              <a:lnSpc>
                <a:spcPct val="110000"/>
              </a:lnSpc>
            </a:pPr>
            <a:r>
              <a:rPr lang="en-US" altLang="zh-CN" sz="2800">
                <a:solidFill>
                  <a:schemeClr val="tx1"/>
                </a:solidFill>
                <a:latin typeface="Times New Roman" pitchFamily="18" charset="0"/>
                <a:ea typeface="宋体" pitchFamily="2" charset="-122"/>
                <a:sym typeface="Monotype Sorts" pitchFamily="2" charset="2"/>
              </a:rPr>
              <a:t>             </a:t>
            </a:r>
            <a:r>
              <a:rPr lang="zh-CN" altLang="zh-CN" sz="2800">
                <a:solidFill>
                  <a:schemeClr val="tx1"/>
                </a:solidFill>
                <a:latin typeface="Times New Roman" pitchFamily="18" charset="0"/>
                <a:ea typeface="宋体" pitchFamily="2" charset="-122"/>
                <a:sym typeface="Monotype Sorts" pitchFamily="2" charset="2"/>
              </a:rPr>
              <a:t>则编译时会指出未定义错误。</a:t>
            </a:r>
            <a:endParaRPr lang="zh-CN" altLang="en-US" sz="2800">
              <a:solidFill>
                <a:schemeClr val="tx1"/>
              </a:solidFill>
              <a:latin typeface="Times New Roman" pitchFamily="18" charset="0"/>
              <a:ea typeface="宋体" pitchFamily="2" charset="-122"/>
              <a:sym typeface="Monotype Sorts" pitchFamily="2" charset="2"/>
            </a:endParaRPr>
          </a:p>
        </p:txBody>
      </p:sp>
      <p:sp>
        <p:nvSpPr>
          <p:cNvPr id="45060" name="Rectangle 5"/>
          <p:cNvSpPr>
            <a:spLocks noChangeArrowheads="1"/>
          </p:cNvSpPr>
          <p:nvPr/>
        </p:nvSpPr>
        <p:spPr bwMode="auto">
          <a:xfrm>
            <a:off x="762000" y="2133600"/>
            <a:ext cx="7883525"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800" b="1">
                <a:solidFill>
                  <a:srgbClr val="0000FF"/>
                </a:solidFill>
                <a:latin typeface="幼圆" pitchFamily="49" charset="-122"/>
                <a:ea typeface="幼圆" pitchFamily="49" charset="-122"/>
                <a:sym typeface="Monotype Sorts" pitchFamily="2" charset="2"/>
              </a:rPr>
              <a:t>若程序中有</a:t>
            </a:r>
            <a:r>
              <a:rPr lang="en-US" altLang="zh-CN" sz="2800" b="1">
                <a:solidFill>
                  <a:srgbClr val="0000FF"/>
                </a:solidFill>
                <a:latin typeface="幼圆" pitchFamily="49" charset="-122"/>
                <a:ea typeface="幼圆" pitchFamily="49"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int student_num;        /*</a:t>
            </a:r>
            <a:r>
              <a:rPr lang="zh-CN" altLang="en-US" sz="2000">
                <a:solidFill>
                  <a:schemeClr val="tx1"/>
                </a:solidFill>
                <a:latin typeface="Times New Roman" pitchFamily="18" charset="0"/>
                <a:ea typeface="宋体" pitchFamily="2" charset="-122"/>
                <a:sym typeface="Monotype Sorts" pitchFamily="2" charset="2"/>
              </a:rPr>
              <a:t>变量定义</a:t>
            </a:r>
            <a:r>
              <a:rPr lang="zh-CN" altLang="en-US" sz="2800">
                <a:solidFill>
                  <a:schemeClr val="tx1"/>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a:t>
            </a:r>
          </a:p>
          <a:p>
            <a:pPr algn="l">
              <a:lnSpc>
                <a:spcPct val="110000"/>
              </a:lnSpc>
            </a:pPr>
            <a:r>
              <a:rPr lang="en-US" altLang="zh-CN" sz="2800">
                <a:solidFill>
                  <a:schemeClr val="tx1"/>
                </a:solidFill>
                <a:latin typeface="Times New Roman" pitchFamily="18" charset="0"/>
                <a:ea typeface="宋体" pitchFamily="2" charset="-122"/>
                <a:sym typeface="Monotype Sorts" pitchFamily="2" charset="2"/>
              </a:rPr>
              <a:t>                                   :</a:t>
            </a:r>
          </a:p>
          <a:p>
            <a:pPr algn="l">
              <a:lnSpc>
                <a:spcPct val="110000"/>
              </a:lnSpc>
            </a:pPr>
            <a:r>
              <a:rPr lang="en-US" altLang="zh-CN" sz="2800">
                <a:solidFill>
                  <a:schemeClr val="tx1"/>
                </a:solidFill>
                <a:latin typeface="Times New Roman" pitchFamily="18" charset="0"/>
                <a:ea typeface="宋体" pitchFamily="2" charset="-122"/>
                <a:sym typeface="Monotype Sorts" pitchFamily="2" charset="2"/>
              </a:rPr>
              <a:t>                                   :</a:t>
            </a:r>
          </a:p>
          <a:p>
            <a:pPr algn="l">
              <a:lnSpc>
                <a:spcPct val="110000"/>
              </a:lnSpc>
            </a:pPr>
            <a:r>
              <a:rPr lang="en-US" altLang="zh-CN" sz="2800">
                <a:solidFill>
                  <a:schemeClr val="tx1"/>
                </a:solidFill>
                <a:latin typeface="Times New Roman" pitchFamily="18" charset="0"/>
                <a:ea typeface="宋体" pitchFamily="2" charset="-122"/>
                <a:sym typeface="Monotype Sorts" pitchFamily="2" charset="2"/>
              </a:rPr>
              <a:t>                            student_num=30</a:t>
            </a:r>
            <a:r>
              <a:rPr lang="zh-CN" altLang="en-US" sz="2800">
                <a:solidFill>
                  <a:schemeClr val="tx1"/>
                </a:solidFill>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a:t>
            </a:r>
            <a:r>
              <a:rPr lang="zh-CN" altLang="en-US" sz="2000">
                <a:solidFill>
                  <a:schemeClr val="tx1"/>
                </a:solidFill>
                <a:latin typeface="Times New Roman" pitchFamily="18" charset="0"/>
                <a:ea typeface="宋体" pitchFamily="2" charset="-122"/>
                <a:sym typeface="Monotype Sorts" pitchFamily="2" charset="2"/>
              </a:rPr>
              <a:t>给变量赋值</a:t>
            </a:r>
            <a:r>
              <a:rPr lang="zh-CN" altLang="en-US" sz="2800">
                <a:solidFill>
                  <a:schemeClr val="tx1"/>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a:t>
            </a:r>
          </a:p>
          <a:p>
            <a:pPr algn="l">
              <a:lnSpc>
                <a:spcPct val="110000"/>
              </a:lnSpc>
            </a:pPr>
            <a:r>
              <a:rPr lang="en-US" altLang="zh-CN" sz="2800">
                <a:solidFill>
                  <a:schemeClr val="tx1"/>
                </a:solidFill>
                <a:latin typeface="Times New Roman" pitchFamily="18" charset="0"/>
                <a:ea typeface="宋体" pitchFamily="2" charset="-122"/>
                <a:sym typeface="Monotype Sorts" pitchFamily="2" charset="2"/>
              </a:rPr>
              <a:t> </a:t>
            </a:r>
            <a:r>
              <a:rPr lang="zh-CN" altLang="en-US" sz="2800">
                <a:solidFill>
                  <a:schemeClr val="tx1"/>
                </a:solidFill>
                <a:latin typeface="Times New Roman" pitchFamily="18" charset="0"/>
                <a:ea typeface="宋体" pitchFamily="2" charset="-122"/>
                <a:sym typeface="Monotype Sorts" pitchFamily="2" charset="2"/>
              </a:rPr>
              <a:t>则</a:t>
            </a:r>
            <a:r>
              <a:rPr lang="en-US" altLang="zh-CN" sz="2800">
                <a:solidFill>
                  <a:schemeClr val="tx1"/>
                </a:solidFill>
                <a:latin typeface="Times New Roman" pitchFamily="18" charset="0"/>
                <a:ea typeface="宋体" pitchFamily="2" charset="-122"/>
                <a:sym typeface="Monotype Sorts" pitchFamily="2" charset="2"/>
              </a:rPr>
              <a:t>student_num</a:t>
            </a:r>
            <a:r>
              <a:rPr lang="zh-CN" altLang="en-US" sz="2800">
                <a:solidFill>
                  <a:schemeClr val="tx1"/>
                </a:solidFill>
                <a:latin typeface="Times New Roman" pitchFamily="18" charset="0"/>
                <a:ea typeface="宋体" pitchFamily="2" charset="-122"/>
                <a:sym typeface="Monotype Sorts" pitchFamily="2" charset="2"/>
              </a:rPr>
              <a:t>变量</a:t>
            </a:r>
            <a:r>
              <a:rPr lang="zh-CN" altLang="en-US" sz="2800">
                <a:solidFill>
                  <a:schemeClr val="tx1"/>
                </a:solidFill>
                <a:ea typeface="宋体" pitchFamily="2" charset="-122"/>
                <a:sym typeface="Monotype Sorts" pitchFamily="2" charset="2"/>
              </a:rPr>
              <a:t>是合法的。</a:t>
            </a:r>
          </a:p>
        </p:txBody>
      </p:sp>
      <p:sp>
        <p:nvSpPr>
          <p:cNvPr id="118804" name="AutoShape 20"/>
          <p:cNvSpPr>
            <a:spLocks noChangeArrowheads="1"/>
          </p:cNvSpPr>
          <p:nvPr/>
        </p:nvSpPr>
        <p:spPr bwMode="auto">
          <a:xfrm>
            <a:off x="415925" y="395288"/>
            <a:ext cx="1565275" cy="909637"/>
          </a:xfrm>
          <a:prstGeom prst="star24">
            <a:avLst>
              <a:gd name="adj" fmla="val 37500"/>
            </a:avLst>
          </a:prstGeom>
          <a:gradFill rotWithShape="0">
            <a:gsLst>
              <a:gs pos="0">
                <a:srgbClr val="5E9EFF"/>
              </a:gs>
              <a:gs pos="20000">
                <a:srgbClr val="85C2FF"/>
              </a:gs>
              <a:gs pos="35000">
                <a:srgbClr val="C4D6EB"/>
              </a:gs>
              <a:gs pos="50000">
                <a:srgbClr val="FFEBFA"/>
              </a:gs>
              <a:gs pos="65000">
                <a:srgbClr val="C4D6EB"/>
              </a:gs>
              <a:gs pos="80001">
                <a:srgbClr val="85C2FF"/>
              </a:gs>
              <a:gs pos="100000">
                <a:srgbClr val="5E9EFF"/>
              </a:gs>
            </a:gsLst>
            <a:lin ang="2700000" scaled="1"/>
          </a:gradFill>
          <a:ln w="9525">
            <a:solidFill>
              <a:schemeClr val="tx2"/>
            </a:solidFill>
            <a:miter lim="800000"/>
            <a:headEnd/>
            <a:tailEnd/>
          </a:ln>
          <a:effectLst>
            <a:prstShdw prst="shdw18" dist="17961" dir="13500000">
              <a:schemeClr val="tx2">
                <a:gamma/>
                <a:shade val="60000"/>
                <a:invGamma/>
              </a:schemeClr>
            </a:prstShdw>
          </a:effectLst>
        </p:spPr>
        <p:txBody>
          <a:bodyPr anchor="ctr">
            <a:spAutoFit/>
          </a:bodyPr>
          <a:lstStyle/>
          <a:p>
            <a:pPr>
              <a:spcBef>
                <a:spcPct val="50000"/>
              </a:spcBef>
              <a:defRPr/>
            </a:pPr>
            <a:r>
              <a:rPr lang="zh-CN" altLang="en-US" sz="2800" b="1">
                <a:solidFill>
                  <a:srgbClr val="FF3300"/>
                </a:solidFill>
                <a:latin typeface="Times New Roman" pitchFamily="18" charset="0"/>
                <a:ea typeface="隶书" pitchFamily="49" charset="-122"/>
                <a:sym typeface="Monotype Sorts" pitchFamily="2" charset="2"/>
              </a:rPr>
              <a:t>说明</a:t>
            </a:r>
          </a:p>
        </p:txBody>
      </p:sp>
      <p:sp>
        <p:nvSpPr>
          <p:cNvPr id="45062" name="AutoShape 21"/>
          <p:cNvSpPr>
            <a:spLocks noChangeArrowheads="1"/>
          </p:cNvSpPr>
          <p:nvPr/>
        </p:nvSpPr>
        <p:spPr bwMode="auto">
          <a:xfrm>
            <a:off x="533400" y="381000"/>
            <a:ext cx="1524000" cy="990600"/>
          </a:xfrm>
          <a:prstGeom prst="star24">
            <a:avLst>
              <a:gd name="adj" fmla="val 37500"/>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zh-CN" altLang="en-US"/>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09600" y="1300163"/>
            <a:ext cx="7772400" cy="436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539750" indent="-539750" algn="l">
              <a:spcBef>
                <a:spcPct val="30000"/>
              </a:spcBef>
              <a:buClr>
                <a:srgbClr val="A50021"/>
              </a:buClr>
              <a:buFont typeface="Wingdings" pitchFamily="2" charset="2"/>
              <a:buChar char="ü"/>
              <a:defRPr/>
            </a:pPr>
            <a:r>
              <a:rPr lang="zh-CN" altLang="zh-CN" sz="2800" b="1" dirty="0">
                <a:solidFill>
                  <a:srgbClr val="A50021"/>
                </a:solidFill>
                <a:effectLst>
                  <a:outerShdw blurRad="38100" dist="38100" dir="2700000" algn="tl">
                    <a:srgbClr val="C0C0C0"/>
                  </a:outerShdw>
                </a:effectLst>
                <a:latin typeface="Times New Roman" pitchFamily="18" charset="0"/>
                <a:sym typeface="Monotype Sorts" pitchFamily="2" charset="2"/>
              </a:rPr>
              <a:t>变量一旦被定义,</a:t>
            </a:r>
            <a:r>
              <a:rPr lang="zh-CN" altLang="en-US" sz="2800" b="1" dirty="0">
                <a:solidFill>
                  <a:srgbClr val="A50021"/>
                </a:solidFill>
                <a:effectLst>
                  <a:outerShdw blurRad="38100" dist="38100" dir="2700000" algn="tl">
                    <a:srgbClr val="C0C0C0"/>
                  </a:outerShdw>
                </a:effectLst>
                <a:latin typeface="Times New Roman" pitchFamily="18" charset="0"/>
                <a:sym typeface="Monotype Sorts" pitchFamily="2" charset="2"/>
              </a:rPr>
              <a:t>其类型便确定，</a:t>
            </a:r>
            <a:r>
              <a:rPr lang="zh-CN" altLang="zh-CN" sz="2800" b="1" dirty="0">
                <a:solidFill>
                  <a:srgbClr val="A50021"/>
                </a:solidFill>
                <a:effectLst>
                  <a:outerShdw blurRad="38100" dist="38100" dir="2700000" algn="tl">
                    <a:srgbClr val="C0C0C0"/>
                  </a:outerShdw>
                </a:effectLst>
                <a:latin typeface="Times New Roman" pitchFamily="18" charset="0"/>
                <a:sym typeface="Monotype Sorts" pitchFamily="2" charset="2"/>
              </a:rPr>
              <a:t>编译时就会为其分配相应数量的单元。</a:t>
            </a:r>
            <a:r>
              <a:rPr lang="zh-CN" altLang="en-US" sz="2800" b="1" dirty="0">
                <a:solidFill>
                  <a:srgbClr val="A50021"/>
                </a:solidFill>
                <a:effectLst>
                  <a:outerShdw blurRad="38100" dist="38100" dir="2700000" algn="tl">
                    <a:srgbClr val="C0C0C0"/>
                  </a:outerShdw>
                </a:effectLst>
                <a:latin typeface="Times New Roman" pitchFamily="18" charset="0"/>
                <a:sym typeface="Monotype Sorts" pitchFamily="2" charset="2"/>
              </a:rPr>
              <a:t> </a:t>
            </a:r>
            <a:endParaRPr lang="en-US" altLang="zh-CN" sz="2800" b="1" dirty="0">
              <a:solidFill>
                <a:srgbClr val="A50021"/>
              </a:solidFill>
              <a:effectLst>
                <a:outerShdw blurRad="38100" dist="38100" dir="2700000" algn="tl">
                  <a:srgbClr val="C0C0C0"/>
                </a:outerShdw>
              </a:effectLst>
              <a:latin typeface="Times New Roman" pitchFamily="18" charset="0"/>
              <a:sym typeface="Monotype Sorts" pitchFamily="2" charset="2"/>
            </a:endParaRPr>
          </a:p>
          <a:p>
            <a:pPr marL="539750" indent="-539750" algn="l">
              <a:spcBef>
                <a:spcPct val="30000"/>
              </a:spcBef>
              <a:buClr>
                <a:srgbClr val="A50021"/>
              </a:buClr>
              <a:buFont typeface="Wingdings" pitchFamily="2" charset="2"/>
              <a:buChar char="ü"/>
              <a:defRPr/>
            </a:pPr>
            <a:r>
              <a:rPr lang="zh-CN" altLang="en-US" sz="2800" b="1" dirty="0">
                <a:solidFill>
                  <a:srgbClr val="A50021"/>
                </a:solidFill>
                <a:effectLst>
                  <a:outerShdw blurRad="38100" dist="38100" dir="2700000" algn="tl">
                    <a:srgbClr val="C0C0C0"/>
                  </a:outerShdw>
                </a:effectLst>
                <a:latin typeface="楷体_GB2312" pitchFamily="49" charset="-122"/>
              </a:rPr>
              <a:t>每一种变量会由于它的类型不同</a:t>
            </a:r>
            <a:r>
              <a:rPr lang="en-US" altLang="zh-CN" sz="2800" b="1" dirty="0">
                <a:solidFill>
                  <a:srgbClr val="A50021"/>
                </a:solidFill>
                <a:effectLst>
                  <a:outerShdw blurRad="38100" dist="38100" dir="2700000" algn="tl">
                    <a:srgbClr val="C0C0C0"/>
                  </a:outerShdw>
                </a:effectLst>
                <a:latin typeface="楷体_GB2312" pitchFamily="49" charset="-122"/>
              </a:rPr>
              <a:t>,</a:t>
            </a:r>
            <a:r>
              <a:rPr lang="zh-CN" altLang="en-US" sz="2800" b="1" dirty="0">
                <a:solidFill>
                  <a:srgbClr val="A50021"/>
                </a:solidFill>
                <a:effectLst>
                  <a:outerShdw blurRad="38100" dist="38100" dir="2700000" algn="tl">
                    <a:srgbClr val="C0C0C0"/>
                  </a:outerShdw>
                </a:effectLst>
                <a:latin typeface="楷体_GB2312" pitchFamily="49" charset="-122"/>
              </a:rPr>
              <a:t>占用不同的内存空间。</a:t>
            </a:r>
            <a:endParaRPr lang="en-US" altLang="zh-CN" sz="2800" b="1" dirty="0">
              <a:solidFill>
                <a:srgbClr val="A50021"/>
              </a:solidFill>
              <a:effectLst>
                <a:outerShdw blurRad="38100" dist="38100" dir="2700000" algn="tl">
                  <a:srgbClr val="C0C0C0"/>
                </a:outerShdw>
              </a:effectLst>
              <a:latin typeface="楷体_GB2312" pitchFamily="49" charset="-122"/>
            </a:endParaRPr>
          </a:p>
          <a:p>
            <a:pPr marL="539750" indent="-539750" algn="l">
              <a:spcBef>
                <a:spcPct val="30000"/>
              </a:spcBef>
              <a:buClr>
                <a:srgbClr val="A50021"/>
              </a:buClr>
              <a:buFont typeface="Wingdings" pitchFamily="2" charset="2"/>
              <a:buChar char="ü"/>
              <a:defRPr/>
            </a:pPr>
            <a:r>
              <a:rPr lang="zh-CN" altLang="en-US" sz="2800" b="1" dirty="0">
                <a:solidFill>
                  <a:srgbClr val="A50021"/>
                </a:solidFill>
                <a:effectLst>
                  <a:outerShdw blurRad="38100" dist="38100" dir="2700000" algn="tl">
                    <a:srgbClr val="C0C0C0"/>
                  </a:outerShdw>
                </a:effectLst>
                <a:latin typeface="楷体_GB2312" pitchFamily="49" charset="-122"/>
              </a:rPr>
              <a:t>变量的定义应该遵循</a:t>
            </a:r>
            <a:r>
              <a:rPr lang="zh-CN" altLang="en-US" sz="2800" b="1" dirty="0">
                <a:solidFill>
                  <a:srgbClr val="A50021"/>
                </a:solidFill>
                <a:effectLst>
                  <a:outerShdw blurRad="38100" dist="38100" dir="2700000" algn="tl">
                    <a:srgbClr val="C0C0C0"/>
                  </a:outerShdw>
                </a:effectLst>
                <a:latin typeface="Times New Roman"/>
              </a:rPr>
              <a:t>“</a:t>
            </a:r>
            <a:r>
              <a:rPr lang="zh-CN" altLang="en-US" sz="2800" b="1" dirty="0">
                <a:solidFill>
                  <a:srgbClr val="A50021"/>
                </a:solidFill>
                <a:effectLst>
                  <a:outerShdw blurRad="38100" dist="38100" dir="2700000" algn="tl">
                    <a:srgbClr val="C0C0C0"/>
                  </a:outerShdw>
                </a:effectLst>
                <a:latin typeface="楷体_GB2312" pitchFamily="49" charset="-122"/>
              </a:rPr>
              <a:t>见名知义</a:t>
            </a:r>
            <a:r>
              <a:rPr lang="zh-CN" altLang="en-US" sz="2800" b="1" dirty="0">
                <a:solidFill>
                  <a:srgbClr val="A50021"/>
                </a:solidFill>
                <a:effectLst>
                  <a:outerShdw blurRad="38100" dist="38100" dir="2700000" algn="tl">
                    <a:srgbClr val="C0C0C0"/>
                  </a:outerShdw>
                </a:effectLst>
                <a:latin typeface="Times New Roman"/>
              </a:rPr>
              <a:t>”</a:t>
            </a:r>
            <a:r>
              <a:rPr lang="zh-CN" altLang="en-US" sz="2800" b="1" dirty="0">
                <a:solidFill>
                  <a:srgbClr val="A50021"/>
                </a:solidFill>
                <a:effectLst>
                  <a:outerShdw blurRad="38100" dist="38100" dir="2700000" algn="tl">
                    <a:srgbClr val="C0C0C0"/>
                  </a:outerShdw>
                </a:effectLst>
                <a:latin typeface="楷体_GB2312" pitchFamily="49" charset="-122"/>
              </a:rPr>
              <a:t>的原则，以便于程序的维护。</a:t>
            </a:r>
            <a:r>
              <a:rPr lang="zh-CN" altLang="en-US" sz="2800" b="1" u="sng" dirty="0">
                <a:solidFill>
                  <a:srgbClr val="003300"/>
                </a:solidFill>
                <a:effectLst>
                  <a:outerShdw blurRad="38100" dist="38100" dir="2700000" algn="tl">
                    <a:srgbClr val="C0C0C0"/>
                  </a:outerShdw>
                </a:effectLst>
                <a:latin typeface="楷体_GB2312" pitchFamily="49" charset="-122"/>
              </a:rPr>
              <a:t>如 用</a:t>
            </a:r>
            <a:r>
              <a:rPr lang="en-US" altLang="zh-CN" sz="2800" b="1" u="sng" dirty="0">
                <a:solidFill>
                  <a:srgbClr val="003300"/>
                </a:solidFill>
                <a:effectLst>
                  <a:outerShdw blurRad="38100" dist="38100" dir="2700000" algn="tl">
                    <a:srgbClr val="C0C0C0"/>
                  </a:outerShdw>
                </a:effectLst>
                <a:latin typeface="楷体_GB2312" pitchFamily="49" charset="-122"/>
              </a:rPr>
              <a:t>sum </a:t>
            </a:r>
            <a:r>
              <a:rPr lang="zh-CN" altLang="en-US" sz="2800" b="1" u="sng" dirty="0">
                <a:solidFill>
                  <a:srgbClr val="003300"/>
                </a:solidFill>
                <a:effectLst>
                  <a:outerShdw blurRad="38100" dist="38100" dir="2700000" algn="tl">
                    <a:srgbClr val="C0C0C0"/>
                  </a:outerShdw>
                </a:effectLst>
                <a:latin typeface="楷体_GB2312" pitchFamily="49" charset="-122"/>
              </a:rPr>
              <a:t>表示求和</a:t>
            </a:r>
            <a:endParaRPr lang="en-US" altLang="zh-CN" sz="2800" b="1" u="sng" dirty="0">
              <a:solidFill>
                <a:srgbClr val="003300"/>
              </a:solidFill>
              <a:effectLst>
                <a:outerShdw blurRad="38100" dist="38100" dir="2700000" algn="tl">
                  <a:srgbClr val="C0C0C0"/>
                </a:outerShdw>
              </a:effectLst>
              <a:latin typeface="楷体_GB2312" pitchFamily="49" charset="-122"/>
            </a:endParaRPr>
          </a:p>
          <a:p>
            <a:pPr marL="539750" indent="-539750" algn="l">
              <a:spcBef>
                <a:spcPct val="30000"/>
              </a:spcBef>
              <a:buClr>
                <a:srgbClr val="A50021"/>
              </a:buClr>
              <a:buFont typeface="Wingdings" pitchFamily="2" charset="2"/>
              <a:buChar char="ü"/>
              <a:defRPr/>
            </a:pPr>
            <a:r>
              <a:rPr lang="zh-CN" altLang="en-US" sz="2800" b="1" dirty="0">
                <a:solidFill>
                  <a:srgbClr val="A50021"/>
                </a:solidFill>
                <a:effectLst>
                  <a:outerShdw blurRad="38100" dist="38100" dir="2700000" algn="tl">
                    <a:srgbClr val="C0C0C0"/>
                  </a:outerShdw>
                </a:effectLst>
                <a:latin typeface="楷体_GB2312" pitchFamily="49" charset="-122"/>
              </a:rPr>
              <a:t>变量定义的位置可以是函数内部（局部变量）、函数外部（全局变量）或作为函数的形式参数被定义</a:t>
            </a:r>
            <a:endParaRPr lang="zh-CN" altLang="en-US" sz="2800" b="1" u="sng" dirty="0">
              <a:solidFill>
                <a:srgbClr val="003300"/>
              </a:solidFill>
              <a:effectLst>
                <a:outerShdw blurRad="38100" dist="38100" dir="2700000" algn="tl">
                  <a:srgbClr val="C0C0C0"/>
                </a:outerShdw>
              </a:effectLst>
              <a:latin typeface="楷体_GB2312" pitchFamily="49" charset="-122"/>
            </a:endParaRPr>
          </a:p>
        </p:txBody>
      </p:sp>
      <p:sp>
        <p:nvSpPr>
          <p:cNvPr id="16" name="AutoShape 20"/>
          <p:cNvSpPr>
            <a:spLocks noChangeArrowheads="1"/>
          </p:cNvSpPr>
          <p:nvPr/>
        </p:nvSpPr>
        <p:spPr bwMode="auto">
          <a:xfrm>
            <a:off x="107950" y="115888"/>
            <a:ext cx="1565275" cy="909637"/>
          </a:xfrm>
          <a:prstGeom prst="star24">
            <a:avLst>
              <a:gd name="adj" fmla="val 37500"/>
            </a:avLst>
          </a:prstGeom>
          <a:gradFill rotWithShape="0">
            <a:gsLst>
              <a:gs pos="0">
                <a:srgbClr val="5E9EFF"/>
              </a:gs>
              <a:gs pos="20000">
                <a:srgbClr val="85C2FF"/>
              </a:gs>
              <a:gs pos="35000">
                <a:srgbClr val="C4D6EB"/>
              </a:gs>
              <a:gs pos="50000">
                <a:srgbClr val="FFEBFA"/>
              </a:gs>
              <a:gs pos="65000">
                <a:srgbClr val="C4D6EB"/>
              </a:gs>
              <a:gs pos="80001">
                <a:srgbClr val="85C2FF"/>
              </a:gs>
              <a:gs pos="100000">
                <a:srgbClr val="5E9EFF"/>
              </a:gs>
            </a:gsLst>
            <a:lin ang="2700000" scaled="1"/>
          </a:gradFill>
          <a:ln w="9525">
            <a:solidFill>
              <a:schemeClr val="tx2"/>
            </a:solidFill>
            <a:miter lim="800000"/>
            <a:headEnd/>
            <a:tailEnd/>
          </a:ln>
          <a:effectLst>
            <a:prstShdw prst="shdw18" dist="17961" dir="13500000">
              <a:schemeClr val="tx2">
                <a:gamma/>
                <a:shade val="60000"/>
                <a:invGamma/>
              </a:schemeClr>
            </a:prstShdw>
          </a:effectLst>
        </p:spPr>
        <p:txBody>
          <a:bodyPr anchor="ctr">
            <a:spAutoFit/>
          </a:bodyPr>
          <a:lstStyle/>
          <a:p>
            <a:pPr>
              <a:spcBef>
                <a:spcPct val="50000"/>
              </a:spcBef>
              <a:defRPr/>
            </a:pPr>
            <a:r>
              <a:rPr lang="zh-CN" altLang="en-US" sz="2800" b="1">
                <a:solidFill>
                  <a:srgbClr val="FF3300"/>
                </a:solidFill>
                <a:latin typeface="Times New Roman" pitchFamily="18" charset="0"/>
                <a:ea typeface="隶书" pitchFamily="49" charset="-122"/>
                <a:sym typeface="Monotype Sorts" pitchFamily="2" charset="2"/>
              </a:rPr>
              <a:t>说明</a:t>
            </a: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4" name="Text Box 16">
            <a:hlinkClick r:id="rId2" action="ppaction://hlinksldjump"/>
            <a:hlinkHover r:id="" action="ppaction://noaction">
              <a:snd r:embed="rId3" name="Thud3.WAV"/>
            </a:hlinkHover>
          </p:cNvPr>
          <p:cNvSpPr txBox="1">
            <a:spLocks noChangeArrowheads="1"/>
          </p:cNvSpPr>
          <p:nvPr/>
        </p:nvSpPr>
        <p:spPr bwMode="auto">
          <a:xfrm>
            <a:off x="457200" y="3810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dirty="0">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变量的分类</a:t>
            </a:r>
            <a:endParaRPr kumimoji="0" lang="zh-CN" altLang="en-US" sz="4000" b="1" dirty="0">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47107" name="Text Box 26">
            <a:hlinkClick r:id="rId5" action="ppaction://hlinksldjump"/>
            <a:hlinkHover r:id="" action="ppaction://noaction">
              <a:snd r:embed="rId6" name="Drip01.WAV"/>
            </a:hlinkHover>
          </p:cNvPr>
          <p:cNvSpPr txBox="1">
            <a:spLocks noChangeArrowheads="1"/>
          </p:cNvSpPr>
          <p:nvPr/>
        </p:nvSpPr>
        <p:spPr bwMode="auto">
          <a:xfrm>
            <a:off x="2209800" y="1981200"/>
            <a:ext cx="18288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整型变量</a:t>
            </a:r>
            <a:endParaRPr lang="zh-CN" altLang="en-US">
              <a:solidFill>
                <a:schemeClr val="bg2"/>
              </a:solidFill>
              <a:latin typeface="隶书" pitchFamily="49" charset="-122"/>
              <a:ea typeface="隶书" pitchFamily="49" charset="-122"/>
            </a:endParaRPr>
          </a:p>
        </p:txBody>
      </p:sp>
      <p:sp>
        <p:nvSpPr>
          <p:cNvPr id="47108" name="Text Box 27"/>
          <p:cNvSpPr txBox="1">
            <a:spLocks noChangeArrowheads="1"/>
          </p:cNvSpPr>
          <p:nvPr/>
        </p:nvSpPr>
        <p:spPr bwMode="auto">
          <a:xfrm>
            <a:off x="990600" y="1600200"/>
            <a:ext cx="3352800" cy="519113"/>
          </a:xfrm>
          <a:prstGeom prst="rect">
            <a:avLst/>
          </a:prstGeom>
          <a:noFill/>
          <a:ln>
            <a:noFill/>
          </a:ln>
          <a:effectLst/>
          <a:extLst>
            <a:ext uri="{909E8E84-426E-40DD-AFC4-6F175D3DCCD1}">
              <a14:hiddenFill xmlns:a14="http://schemas.microsoft.com/office/drawing/2010/main">
                <a:solidFill>
                  <a:schemeClr val="accent1">
                    <a:alpha val="79999"/>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chemeClr val="tx1"/>
                </a:solidFill>
                <a:latin typeface="Tahoma" pitchFamily="34" charset="0"/>
                <a:ea typeface="宋体" pitchFamily="2" charset="-122"/>
              </a:rPr>
              <a:t>分为</a:t>
            </a:r>
            <a:r>
              <a:rPr lang="en-US" altLang="zh-CN" sz="2800" b="1">
                <a:solidFill>
                  <a:schemeClr val="tx1"/>
                </a:solidFill>
                <a:latin typeface="Tahoma" pitchFamily="34" charset="0"/>
                <a:ea typeface="宋体" pitchFamily="2" charset="-122"/>
              </a:rPr>
              <a:t>:</a:t>
            </a:r>
          </a:p>
        </p:txBody>
      </p:sp>
      <p:sp>
        <p:nvSpPr>
          <p:cNvPr id="47109" name="Text Box 28">
            <a:hlinkClick r:id="rId5" action="ppaction://hlinksldjump"/>
            <a:hlinkHover r:id="" action="ppaction://noaction">
              <a:snd r:embed="rId6" name="Drip01.WAV"/>
            </a:hlinkHover>
          </p:cNvPr>
          <p:cNvSpPr txBox="1">
            <a:spLocks noChangeArrowheads="1"/>
          </p:cNvSpPr>
          <p:nvPr/>
        </p:nvSpPr>
        <p:spPr bwMode="auto">
          <a:xfrm>
            <a:off x="2209800" y="2743200"/>
            <a:ext cx="19050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实型变量</a:t>
            </a:r>
            <a:endParaRPr lang="zh-CN" altLang="en-US">
              <a:solidFill>
                <a:schemeClr val="bg2"/>
              </a:solidFill>
              <a:latin typeface="隶书" pitchFamily="49" charset="-122"/>
              <a:ea typeface="隶书" pitchFamily="49" charset="-122"/>
            </a:endParaRPr>
          </a:p>
        </p:txBody>
      </p:sp>
      <p:sp>
        <p:nvSpPr>
          <p:cNvPr id="47110" name="Text Box 29">
            <a:hlinkClick r:id="rId5" action="ppaction://hlinksldjump"/>
            <a:hlinkHover r:id="" action="ppaction://noaction">
              <a:snd r:embed="rId6" name="Drip01.WAV"/>
            </a:hlinkHover>
          </p:cNvPr>
          <p:cNvSpPr txBox="1">
            <a:spLocks noChangeArrowheads="1"/>
          </p:cNvSpPr>
          <p:nvPr/>
        </p:nvSpPr>
        <p:spPr bwMode="auto">
          <a:xfrm>
            <a:off x="2209800" y="3581400"/>
            <a:ext cx="21336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字符型变量</a:t>
            </a:r>
            <a:endParaRPr lang="zh-CN" altLang="en-US">
              <a:solidFill>
                <a:schemeClr val="bg2"/>
              </a:solidFill>
              <a:latin typeface="隶书" pitchFamily="49" charset="-122"/>
              <a:ea typeface="隶书" pitchFamily="49" charset="-122"/>
            </a:endParaRPr>
          </a:p>
        </p:txBody>
      </p:sp>
      <p:sp>
        <p:nvSpPr>
          <p:cNvPr id="47111" name="Text Box 30">
            <a:hlinkClick r:id="rId7" action="ppaction://hlinksldjump"/>
            <a:hlinkHover r:id="" action="ppaction://noaction">
              <a:snd r:embed="rId6" name="Drip01.WAV"/>
            </a:hlinkHover>
          </p:cNvPr>
          <p:cNvSpPr txBox="1">
            <a:spLocks noChangeArrowheads="1"/>
          </p:cNvSpPr>
          <p:nvPr/>
        </p:nvSpPr>
        <p:spPr bwMode="auto">
          <a:xfrm>
            <a:off x="2209800" y="4343400"/>
            <a:ext cx="21336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枚举型变量</a:t>
            </a:r>
            <a:endParaRPr lang="zh-CN" altLang="en-US">
              <a:solidFill>
                <a:schemeClr val="bg2"/>
              </a:solidFill>
              <a:latin typeface="隶书" pitchFamily="49" charset="-122"/>
              <a:ea typeface="隶书" pitchFamily="49" charset="-122"/>
            </a:endParaRPr>
          </a:p>
        </p:txBody>
      </p:sp>
      <p:sp>
        <p:nvSpPr>
          <p:cNvPr id="47112" name="Text Box 31">
            <a:hlinkClick r:id="rId7" action="ppaction://hlinksldjump"/>
            <a:hlinkHover r:id="" action="ppaction://noaction">
              <a:snd r:embed="rId6" name="Drip01.WAV"/>
            </a:hlinkHover>
          </p:cNvPr>
          <p:cNvSpPr txBox="1">
            <a:spLocks noChangeArrowheads="1"/>
          </p:cNvSpPr>
          <p:nvPr/>
        </p:nvSpPr>
        <p:spPr bwMode="auto">
          <a:xfrm>
            <a:off x="2209800" y="5181600"/>
            <a:ext cx="24384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1">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其他类型变量</a:t>
            </a:r>
            <a:endParaRPr lang="zh-CN" altLang="en-US">
              <a:solidFill>
                <a:schemeClr val="bg2"/>
              </a:solidFill>
              <a:latin typeface="隶书" pitchFamily="49" charset="-122"/>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5" name="AutoShape 17"/>
          <p:cNvSpPr>
            <a:spLocks noChangeArrowheads="1"/>
          </p:cNvSpPr>
          <p:nvPr/>
        </p:nvSpPr>
        <p:spPr bwMode="auto">
          <a:xfrm>
            <a:off x="228600" y="1447800"/>
            <a:ext cx="8534400" cy="4724400"/>
          </a:xfrm>
          <a:prstGeom prst="bevel">
            <a:avLst>
              <a:gd name="adj" fmla="val 6856"/>
            </a:avLst>
          </a:prstGeom>
          <a:gradFill rotWithShape="0">
            <a:gsLst>
              <a:gs pos="0">
                <a:srgbClr val="5E9EFF"/>
              </a:gs>
              <a:gs pos="39999">
                <a:srgbClr val="85C2FF"/>
              </a:gs>
              <a:gs pos="70000">
                <a:srgbClr val="C4D6EB"/>
              </a:gs>
              <a:gs pos="100000">
                <a:srgbClr val="FFEBFA"/>
              </a:gs>
            </a:gsLst>
            <a:path path="rect">
              <a:fillToRect l="50000" t="50000" r="50000" b="50000"/>
            </a:path>
          </a:gradFill>
          <a:ln w="9525">
            <a:solidFill>
              <a:schemeClr val="accent1"/>
            </a:solidFill>
            <a:miter lim="800000"/>
            <a:headEnd/>
            <a:tailEnd/>
          </a:ln>
          <a:effectLst>
            <a:prstShdw prst="shdw18" dist="17961" dir="13500000">
              <a:schemeClr val="accent1">
                <a:gamma/>
                <a:shade val="60000"/>
                <a:invGamma/>
              </a:schemeClr>
            </a:prstShdw>
          </a:effectLst>
        </p:spPr>
        <p:txBody>
          <a:bodyPr wrap="none" anchor="ctr">
            <a:spAutoFit/>
          </a:bodyPr>
          <a:lstStyle/>
          <a:p>
            <a:pPr>
              <a:defRPr/>
            </a:pPr>
            <a:endParaRPr lang="zh-CN" altLang="en-US"/>
          </a:p>
        </p:txBody>
      </p:sp>
      <p:sp>
        <p:nvSpPr>
          <p:cNvPr id="48131" name="Rectangle 2"/>
          <p:cNvSpPr>
            <a:spLocks noChangeArrowheads="1"/>
          </p:cNvSpPr>
          <p:nvPr/>
        </p:nvSpPr>
        <p:spPr bwMode="auto">
          <a:xfrm>
            <a:off x="457200" y="1828800"/>
            <a:ext cx="8153400" cy="471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pPr>
            <a:r>
              <a:rPr lang="zh-CN" altLang="en-US" b="1">
                <a:solidFill>
                  <a:srgbClr val="0000FF"/>
                </a:solidFill>
                <a:latin typeface="Times New Roman" pitchFamily="18" charset="0"/>
                <a:ea typeface="宋体" pitchFamily="2" charset="-122"/>
              </a:rPr>
              <a:t>变量类型                  类型名                               长度（字节）</a:t>
            </a:r>
            <a:endParaRPr lang="zh-CN" altLang="en-US">
              <a:solidFill>
                <a:srgbClr val="FF66CC"/>
              </a:solidFill>
              <a:latin typeface="Times New Roman" pitchFamily="18" charset="0"/>
              <a:ea typeface="隶书" pitchFamily="49" charset="-122"/>
            </a:endParaRPr>
          </a:p>
          <a:p>
            <a:pPr algn="l">
              <a:lnSpc>
                <a:spcPct val="80000"/>
              </a:lnSpc>
              <a:spcBef>
                <a:spcPct val="50000"/>
              </a:spcBef>
            </a:pPr>
            <a:r>
              <a:rPr lang="zh-CN" altLang="en-US">
                <a:solidFill>
                  <a:srgbClr val="FF0000"/>
                </a:solidFill>
                <a:latin typeface="楷体_GB2312" pitchFamily="49" charset="-122"/>
              </a:rPr>
              <a:t> </a:t>
            </a:r>
            <a:r>
              <a:rPr lang="zh-CN" altLang="en-US" b="1">
                <a:solidFill>
                  <a:srgbClr val="FF3300"/>
                </a:solidFill>
                <a:latin typeface="楷体_GB2312" pitchFamily="49" charset="-122"/>
              </a:rPr>
              <a:t>短整型</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short int                                      2 </a:t>
            </a:r>
          </a:p>
          <a:p>
            <a:pPr algn="l">
              <a:lnSpc>
                <a:spcPct val="80000"/>
              </a:lnSpc>
              <a:spcBef>
                <a:spcPct val="50000"/>
              </a:spcBef>
            </a:pPr>
            <a:r>
              <a:rPr lang="en-US" altLang="zh-CN" b="1">
                <a:solidFill>
                  <a:srgbClr val="FF3300"/>
                </a:solidFill>
                <a:latin typeface="楷体_GB2312" pitchFamily="49" charset="-122"/>
              </a:rPr>
              <a:t> </a:t>
            </a:r>
            <a:r>
              <a:rPr lang="zh-CN" altLang="en-US" b="1">
                <a:solidFill>
                  <a:srgbClr val="FF3300"/>
                </a:solidFill>
                <a:latin typeface="楷体_GB2312" pitchFamily="49" charset="-122"/>
              </a:rPr>
              <a:t>长整型 </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long int                                       4</a:t>
            </a:r>
          </a:p>
          <a:p>
            <a:pPr algn="l">
              <a:lnSpc>
                <a:spcPct val="80000"/>
              </a:lnSpc>
              <a:spcBef>
                <a:spcPct val="50000"/>
              </a:spcBef>
            </a:pPr>
            <a:r>
              <a:rPr lang="zh-CN" altLang="en-US" b="1">
                <a:solidFill>
                  <a:srgbClr val="FF3300"/>
                </a:solidFill>
                <a:latin typeface="Times New Roman" pitchFamily="18" charset="0"/>
              </a:rPr>
              <a:t>无符号短整型</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unsigned short int                      2</a:t>
            </a:r>
          </a:p>
          <a:p>
            <a:pPr algn="l">
              <a:lnSpc>
                <a:spcPct val="80000"/>
              </a:lnSpc>
              <a:spcBef>
                <a:spcPct val="50000"/>
              </a:spcBef>
            </a:pPr>
            <a:r>
              <a:rPr lang="zh-CN" altLang="en-US" b="1">
                <a:solidFill>
                  <a:srgbClr val="FF3300"/>
                </a:solidFill>
                <a:latin typeface="Times New Roman" pitchFamily="18" charset="0"/>
              </a:rPr>
              <a:t>无符号长整型</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unsigned long                             4</a:t>
            </a:r>
            <a:endParaRPr lang="en-US" altLang="zh-CN">
              <a:solidFill>
                <a:srgbClr val="FF3300"/>
              </a:solidFill>
              <a:latin typeface="Times New Roman" pitchFamily="18" charset="0"/>
              <a:ea typeface="宋体" pitchFamily="2" charset="-122"/>
            </a:endParaRPr>
          </a:p>
          <a:p>
            <a:pPr algn="l">
              <a:lnSpc>
                <a:spcPct val="80000"/>
              </a:lnSpc>
              <a:spcBef>
                <a:spcPct val="50000"/>
              </a:spcBef>
            </a:pPr>
            <a:r>
              <a:rPr lang="zh-CN" altLang="en-US" b="1">
                <a:solidFill>
                  <a:schemeClr val="tx1"/>
                </a:solidFill>
                <a:latin typeface="Times New Roman" pitchFamily="18" charset="0"/>
              </a:rPr>
              <a:t>单精度型</a:t>
            </a: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float                                             4</a:t>
            </a:r>
            <a:endParaRPr lang="zh-CN" altLang="en-US" b="1">
              <a:solidFill>
                <a:schemeClr val="tx1"/>
              </a:solidFill>
              <a:latin typeface="Times New Roman" pitchFamily="18" charset="0"/>
              <a:ea typeface="宋体" pitchFamily="2" charset="-122"/>
            </a:endParaRPr>
          </a:p>
          <a:p>
            <a:pPr algn="l">
              <a:lnSpc>
                <a:spcPct val="80000"/>
              </a:lnSpc>
              <a:spcBef>
                <a:spcPct val="50000"/>
              </a:spcBef>
            </a:pPr>
            <a:r>
              <a:rPr lang="zh-CN" altLang="en-US" b="1">
                <a:solidFill>
                  <a:schemeClr val="tx1"/>
                </a:solidFill>
                <a:latin typeface="Times New Roman" pitchFamily="18" charset="0"/>
              </a:rPr>
              <a:t>双精度型</a:t>
            </a: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double                                         8</a:t>
            </a:r>
            <a:endParaRPr lang="zh-CN" altLang="en-US" b="1">
              <a:solidFill>
                <a:schemeClr val="tx1"/>
              </a:solidFill>
              <a:latin typeface="Times New Roman" pitchFamily="18" charset="0"/>
              <a:ea typeface="宋体" pitchFamily="2" charset="-122"/>
            </a:endParaRPr>
          </a:p>
          <a:p>
            <a:pPr algn="l">
              <a:lnSpc>
                <a:spcPct val="80000"/>
              </a:lnSpc>
              <a:spcBef>
                <a:spcPct val="50000"/>
              </a:spcBef>
            </a:pPr>
            <a:r>
              <a:rPr lang="zh-CN" altLang="en-US" b="1">
                <a:solidFill>
                  <a:srgbClr val="FF3300"/>
                </a:solidFill>
                <a:latin typeface="Times New Roman" pitchFamily="18" charset="0"/>
              </a:rPr>
              <a:t>字符型</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char                                             1</a:t>
            </a:r>
          </a:p>
          <a:p>
            <a:pPr algn="l">
              <a:lnSpc>
                <a:spcPct val="80000"/>
              </a:lnSpc>
              <a:spcBef>
                <a:spcPct val="50000"/>
              </a:spcBef>
            </a:pPr>
            <a:r>
              <a:rPr lang="zh-CN" altLang="en-US" b="1">
                <a:solidFill>
                  <a:srgbClr val="FF3300"/>
                </a:solidFill>
                <a:latin typeface="Times New Roman" pitchFamily="18" charset="0"/>
              </a:rPr>
              <a:t>无符号字符型</a:t>
            </a:r>
            <a:r>
              <a:rPr lang="zh-CN" altLang="en-US" b="1">
                <a:solidFill>
                  <a:srgbClr val="FF3300"/>
                </a:solidFill>
                <a:latin typeface="Times New Roman" pitchFamily="18" charset="0"/>
                <a:ea typeface="宋体" pitchFamily="2" charset="-122"/>
              </a:rPr>
              <a:t>        </a:t>
            </a:r>
            <a:r>
              <a:rPr lang="en-US" altLang="zh-CN" b="1">
                <a:solidFill>
                  <a:srgbClr val="FF3300"/>
                </a:solidFill>
                <a:latin typeface="Times New Roman" pitchFamily="18" charset="0"/>
                <a:ea typeface="宋体" pitchFamily="2" charset="-122"/>
              </a:rPr>
              <a:t>unsigned char                             1</a:t>
            </a:r>
          </a:p>
          <a:p>
            <a:pPr algn="l">
              <a:lnSpc>
                <a:spcPct val="80000"/>
              </a:lnSpc>
              <a:spcBef>
                <a:spcPct val="50000"/>
              </a:spcBef>
            </a:pPr>
            <a:endParaRPr lang="en-US" altLang="zh-CN" b="1">
              <a:solidFill>
                <a:srgbClr val="FF3300"/>
              </a:solidFill>
              <a:latin typeface="Times New Roman" pitchFamily="18" charset="0"/>
              <a:ea typeface="宋体" pitchFamily="2" charset="-122"/>
            </a:endParaRPr>
          </a:p>
        </p:txBody>
      </p:sp>
      <p:sp>
        <p:nvSpPr>
          <p:cNvPr id="48132" name="Text Box 16">
            <a:hlinkClick r:id="rId2" action="ppaction://hlinksldjump"/>
            <a:hlinkHover r:id="" action="ppaction://noaction">
              <a:snd r:embed="rId3" name="Drip01.WAV"/>
            </a:hlinkHover>
          </p:cNvPr>
          <p:cNvSpPr txBox="1">
            <a:spLocks noChangeArrowheads="1"/>
          </p:cNvSpPr>
          <p:nvPr/>
        </p:nvSpPr>
        <p:spPr bwMode="auto">
          <a:xfrm>
            <a:off x="304800" y="609600"/>
            <a:ext cx="7939608" cy="523220"/>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sz="2800" b="1" dirty="0">
                <a:solidFill>
                  <a:srgbClr val="A50021"/>
                </a:solidFill>
                <a:latin typeface="Times New Roman" pitchFamily="18" charset="0"/>
                <a:ea typeface="宋体" pitchFamily="2" charset="-122"/>
              </a:rPr>
              <a:t>整型变量、实型变量及字符型</a:t>
            </a:r>
            <a:r>
              <a:rPr lang="zh-CN" altLang="en-US" sz="2800" b="1" dirty="0" smtClean="0">
                <a:solidFill>
                  <a:srgbClr val="A50021"/>
                </a:solidFill>
                <a:latin typeface="Times New Roman" pitchFamily="18" charset="0"/>
                <a:ea typeface="宋体" pitchFamily="2" charset="-122"/>
              </a:rPr>
              <a:t>变量（</a:t>
            </a:r>
            <a:r>
              <a:rPr lang="en-US" altLang="zh-CN" sz="2800" b="1" dirty="0" smtClean="0">
                <a:solidFill>
                  <a:srgbClr val="A50021"/>
                </a:solidFill>
                <a:latin typeface="Times New Roman" pitchFamily="18" charset="0"/>
                <a:ea typeface="宋体" pitchFamily="2" charset="-122"/>
              </a:rPr>
              <a:t>Turbo C</a:t>
            </a:r>
            <a:r>
              <a:rPr lang="zh-CN" altLang="en-US" sz="2800" b="1" dirty="0" smtClean="0">
                <a:solidFill>
                  <a:srgbClr val="A50021"/>
                </a:solidFill>
                <a:latin typeface="Times New Roman" pitchFamily="18" charset="0"/>
                <a:ea typeface="宋体" pitchFamily="2" charset="-122"/>
              </a:rPr>
              <a:t>）</a:t>
            </a:r>
            <a:endParaRPr lang="zh-CN" altLang="en-US" sz="2800" b="1" dirty="0">
              <a:solidFill>
                <a:srgbClr val="A50021"/>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2" name="AutoShape 26"/>
          <p:cNvSpPr>
            <a:spLocks noChangeArrowheads="1"/>
          </p:cNvSpPr>
          <p:nvPr/>
        </p:nvSpPr>
        <p:spPr bwMode="auto">
          <a:xfrm>
            <a:off x="1676400" y="3657600"/>
            <a:ext cx="3505200" cy="2362200"/>
          </a:xfrm>
          <a:prstGeom prst="roundRect">
            <a:avLst>
              <a:gd name="adj" fmla="val 16667"/>
            </a:avLst>
          </a:prstGeom>
          <a:gradFill rotWithShape="0">
            <a:gsLst>
              <a:gs pos="0">
                <a:srgbClr val="CCCCFF"/>
              </a:gs>
              <a:gs pos="100000">
                <a:srgbClr val="CCCC00"/>
              </a:gs>
            </a:gsLst>
            <a:lin ang="18900000" scaled="1"/>
          </a:gradFill>
          <a:ln w="9525">
            <a:solidFill>
              <a:srgbClr val="99CC00"/>
            </a:solidFill>
            <a:round/>
            <a:headEnd/>
            <a:tailEnd/>
          </a:ln>
          <a:effectLst>
            <a:prstShdw prst="shdw17" dist="17961" dir="13500000">
              <a:srgbClr val="5C7A00"/>
            </a:prstShdw>
          </a:effectLst>
        </p:spPr>
        <p:txBody>
          <a:bodyPr anchor="ctr">
            <a:spAutoFit/>
          </a:bodyPr>
          <a:lstStyle/>
          <a:p>
            <a:endParaRPr lang="zh-CN" altLang="en-US"/>
          </a:p>
        </p:txBody>
      </p:sp>
      <p:sp>
        <p:nvSpPr>
          <p:cNvPr id="49155" name="Text Box 2"/>
          <p:cNvSpPr txBox="1">
            <a:spLocks noChangeArrowheads="1"/>
          </p:cNvSpPr>
          <p:nvPr/>
        </p:nvSpPr>
        <p:spPr bwMode="auto">
          <a:xfrm>
            <a:off x="1905000" y="404813"/>
            <a:ext cx="4735513" cy="220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30000"/>
              </a:spcBef>
            </a:pPr>
            <a:r>
              <a:rPr lang="en-US" altLang="zh-CN" sz="2800">
                <a:solidFill>
                  <a:schemeClr val="tx1"/>
                </a:solidFill>
                <a:latin typeface="Times New Roman" pitchFamily="18" charset="0"/>
                <a:ea typeface="宋体" pitchFamily="2" charset="-122"/>
              </a:rPr>
              <a:t>int a; long x; unsigned m;</a:t>
            </a:r>
          </a:p>
          <a:p>
            <a:pPr algn="l" eaLnBrk="1" hangingPunct="1">
              <a:spcBef>
                <a:spcPct val="30000"/>
              </a:spcBef>
            </a:pPr>
            <a:r>
              <a:rPr lang="en-US" altLang="zh-CN" sz="2800">
                <a:solidFill>
                  <a:schemeClr val="tx1"/>
                </a:solidFill>
                <a:latin typeface="Times New Roman" pitchFamily="18" charset="0"/>
                <a:ea typeface="宋体" pitchFamily="2" charset="-122"/>
              </a:rPr>
              <a:t>float   u, v, w;</a:t>
            </a:r>
          </a:p>
          <a:p>
            <a:pPr algn="l" eaLnBrk="1" hangingPunct="1">
              <a:spcBef>
                <a:spcPct val="30000"/>
              </a:spcBef>
            </a:pPr>
            <a:r>
              <a:rPr lang="en-US" altLang="zh-CN" sz="2800">
                <a:solidFill>
                  <a:schemeClr val="tx1"/>
                </a:solidFill>
                <a:latin typeface="Times New Roman" pitchFamily="18" charset="0"/>
                <a:ea typeface="宋体" pitchFamily="2" charset="-122"/>
              </a:rPr>
              <a:t>double p, q, r</a:t>
            </a:r>
            <a:r>
              <a:rPr lang="zh-CN" altLang="en-US" sz="2800">
                <a:solidFill>
                  <a:schemeClr val="tx1"/>
                </a:solidFill>
                <a:latin typeface="Times New Roman" pitchFamily="18" charset="0"/>
                <a:ea typeface="宋体" pitchFamily="2" charset="-122"/>
              </a:rPr>
              <a:t>；</a:t>
            </a:r>
          </a:p>
          <a:p>
            <a:pPr algn="l" eaLnBrk="1" hangingPunct="1">
              <a:spcBef>
                <a:spcPct val="30000"/>
              </a:spcBef>
            </a:pPr>
            <a:r>
              <a:rPr lang="en-US" altLang="zh-CN" sz="2800">
                <a:solidFill>
                  <a:schemeClr val="tx1"/>
                </a:solidFill>
                <a:latin typeface="Times New Roman" pitchFamily="18" charset="0"/>
                <a:ea typeface="宋体" pitchFamily="2" charset="-122"/>
              </a:rPr>
              <a:t>char  ch;</a:t>
            </a:r>
          </a:p>
        </p:txBody>
      </p:sp>
      <p:sp>
        <p:nvSpPr>
          <p:cNvPr id="19463" name="Text Box 7"/>
          <p:cNvSpPr txBox="1">
            <a:spLocks noChangeArrowheads="1"/>
          </p:cNvSpPr>
          <p:nvPr/>
        </p:nvSpPr>
        <p:spPr bwMode="auto">
          <a:xfrm>
            <a:off x="1905000" y="3657600"/>
            <a:ext cx="3124200"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30000"/>
              </a:spcBef>
            </a:pPr>
            <a:r>
              <a:rPr lang="en-US" altLang="zh-CN" b="1">
                <a:solidFill>
                  <a:schemeClr val="tx1"/>
                </a:solidFill>
                <a:latin typeface="Times New Roman" pitchFamily="18" charset="0"/>
                <a:ea typeface="宋体" pitchFamily="2" charset="-122"/>
              </a:rPr>
              <a:t>            a=26;</a:t>
            </a:r>
          </a:p>
          <a:p>
            <a:pPr algn="l" eaLnBrk="1" hangingPunct="1">
              <a:spcBef>
                <a:spcPct val="30000"/>
              </a:spcBef>
            </a:pPr>
            <a:r>
              <a:rPr lang="en-US" altLang="zh-CN" b="1">
                <a:solidFill>
                  <a:schemeClr val="tx1"/>
                </a:solidFill>
                <a:latin typeface="Times New Roman" pitchFamily="18" charset="0"/>
                <a:ea typeface="宋体" pitchFamily="2" charset="-122"/>
              </a:rPr>
              <a:t>	x=36</a:t>
            </a:r>
            <a:r>
              <a:rPr lang="en-US" altLang="zh-CN" b="1" i="1">
                <a:solidFill>
                  <a:schemeClr val="tx1"/>
                </a:solidFill>
                <a:latin typeface="Times New Roman" pitchFamily="18" charset="0"/>
                <a:ea typeface="Arial Unicode MS" pitchFamily="34" charset="-122"/>
                <a:cs typeface="Arial Unicode MS" pitchFamily="34" charset="-122"/>
              </a:rPr>
              <a:t>l</a:t>
            </a:r>
            <a:r>
              <a:rPr lang="en-US" altLang="zh-CN" b="1" i="1">
                <a:solidFill>
                  <a:schemeClr val="tx1"/>
                </a:solidFill>
                <a:latin typeface="Times New Roman" pitchFamily="18" charset="0"/>
                <a:ea typeface="宋体" pitchFamily="2" charset="-122"/>
              </a:rPr>
              <a:t>;</a:t>
            </a:r>
          </a:p>
          <a:p>
            <a:pPr algn="l" eaLnBrk="1" hangingPunct="1">
              <a:spcBef>
                <a:spcPct val="30000"/>
              </a:spcBef>
            </a:pPr>
            <a:r>
              <a:rPr lang="en-US" altLang="zh-CN" b="1" i="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m=45</a:t>
            </a:r>
            <a:r>
              <a:rPr lang="en-US" altLang="zh-CN" b="1" i="1">
                <a:solidFill>
                  <a:schemeClr val="tx1"/>
                </a:solidFill>
                <a:latin typeface="Times New Roman" pitchFamily="18" charset="0"/>
                <a:ea typeface="宋体" pitchFamily="2" charset="-122"/>
              </a:rPr>
              <a:t>u;</a:t>
            </a:r>
          </a:p>
          <a:p>
            <a:pPr algn="l" eaLnBrk="1" hangingPunct="1">
              <a:spcBef>
                <a:spcPct val="30000"/>
              </a:spcBef>
            </a:pPr>
            <a:r>
              <a:rPr lang="en-US" altLang="zh-CN" b="1" i="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u=2.6;</a:t>
            </a:r>
          </a:p>
          <a:p>
            <a:pPr algn="l" eaLnBrk="1" hangingPunct="1">
              <a:spcBef>
                <a:spcPct val="30000"/>
              </a:spcBef>
            </a:pPr>
            <a:r>
              <a:rPr lang="en-US" altLang="zh-CN" b="1">
                <a:solidFill>
                  <a:schemeClr val="tx1"/>
                </a:solidFill>
                <a:latin typeface="Times New Roman" pitchFamily="18" charset="0"/>
                <a:ea typeface="宋体" pitchFamily="2" charset="-122"/>
              </a:rPr>
              <a:t>	ch=‘a’;</a:t>
            </a:r>
          </a:p>
        </p:txBody>
      </p:sp>
      <p:grpSp>
        <p:nvGrpSpPr>
          <p:cNvPr id="19475" name="Group 19"/>
          <p:cNvGrpSpPr>
            <a:grpSpLocks/>
          </p:cNvGrpSpPr>
          <p:nvPr/>
        </p:nvGrpSpPr>
        <p:grpSpPr bwMode="auto">
          <a:xfrm>
            <a:off x="609600" y="2519363"/>
            <a:ext cx="6400800" cy="838200"/>
            <a:chOff x="912" y="768"/>
            <a:chExt cx="4416" cy="624"/>
          </a:xfrm>
        </p:grpSpPr>
        <p:sp>
          <p:nvSpPr>
            <p:cNvPr id="19476" name="AutoShape 20" descr="04-04-01-1024-004"/>
            <p:cNvSpPr>
              <a:spLocks noChangeArrowheads="1"/>
            </p:cNvSpPr>
            <p:nvPr/>
          </p:nvSpPr>
          <p:spPr bwMode="auto">
            <a:xfrm>
              <a:off x="912" y="768"/>
              <a:ext cx="4416" cy="624"/>
            </a:xfrm>
            <a:prstGeom prst="horizontalScroll">
              <a:avLst>
                <a:gd name="adj" fmla="val 15866"/>
              </a:avLst>
            </a:prstGeom>
            <a:blipFill dpi="0" rotWithShape="0">
              <a:blip r:embed="rId2"/>
              <a:srcRect/>
              <a:tile tx="0" ty="0" sx="100000" sy="100000" flip="none" algn="tl"/>
            </a:blipFill>
            <a:ln w="9525">
              <a:solidFill>
                <a:schemeClr val="hlink"/>
              </a:solidFill>
              <a:round/>
              <a:headEnd/>
              <a:tailEnd/>
            </a:ln>
            <a:effectLst>
              <a:prstShdw prst="shdw18" dist="17961" dir="13500000">
                <a:schemeClr val="hlink">
                  <a:gamma/>
                  <a:shade val="60000"/>
                  <a:invGamma/>
                </a:schemeClr>
              </a:prstShdw>
            </a:effectLst>
          </p:spPr>
          <p:txBody>
            <a:bodyPr anchor="ctr">
              <a:spAutoFit/>
            </a:bodyPr>
            <a:lstStyle/>
            <a:p>
              <a:pPr>
                <a:defRPr/>
              </a:pPr>
              <a:endParaRPr lang="zh-CN" altLang="en-US"/>
            </a:p>
          </p:txBody>
        </p:sp>
        <p:sp>
          <p:nvSpPr>
            <p:cNvPr id="19477" name="Text Box 21"/>
            <p:cNvSpPr txBox="1">
              <a:spLocks noChangeArrowheads="1"/>
            </p:cNvSpPr>
            <p:nvPr/>
          </p:nvSpPr>
          <p:spPr bwMode="auto">
            <a:xfrm>
              <a:off x="1055" y="864"/>
              <a:ext cx="4129"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buFont typeface="Wingdings" pitchFamily="2" charset="2"/>
                <a:buChar char="ü"/>
                <a:defRPr/>
              </a:pPr>
              <a:r>
                <a:rPr lang="zh-CN" altLang="en-US" sz="2800" b="1" dirty="0">
                  <a:solidFill>
                    <a:srgbClr val="CC3300"/>
                  </a:solidFill>
                  <a:effectLst>
                    <a:outerShdw blurRad="38100" dist="38100" dir="2700000" algn="tl">
                      <a:srgbClr val="C0C0C0"/>
                    </a:outerShdw>
                  </a:effectLst>
                  <a:latin typeface="Times New Roman" pitchFamily="18" charset="0"/>
                </a:rPr>
                <a:t>任何变量一经定义，就可以赋值。</a:t>
              </a:r>
              <a:endParaRPr lang="zh-CN" altLang="en-US" sz="2800" b="1" dirty="0">
                <a:solidFill>
                  <a:srgbClr val="CC3300"/>
                </a:solidFill>
                <a:effectLst>
                  <a:outerShdw blurRad="38100" dist="38100" dir="2700000" algn="tl">
                    <a:srgbClr val="C0C0C0"/>
                  </a:outerShdw>
                </a:effectLst>
                <a:latin typeface="Times New Roman" pitchFamily="18" charset="0"/>
                <a:sym typeface="Monotype Sorts" pitchFamily="2" charset="2"/>
              </a:endParaRPr>
            </a:p>
          </p:txBody>
        </p:sp>
      </p:grpSp>
      <p:sp>
        <p:nvSpPr>
          <p:cNvPr id="19478" name="AutoShape 22"/>
          <p:cNvSpPr>
            <a:spLocks noChangeArrowheads="1"/>
          </p:cNvSpPr>
          <p:nvPr/>
        </p:nvSpPr>
        <p:spPr bwMode="auto">
          <a:xfrm>
            <a:off x="762000" y="36576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49159" name="AutoShape 23"/>
          <p:cNvSpPr>
            <a:spLocks noChangeArrowheads="1"/>
          </p:cNvSpPr>
          <p:nvPr/>
        </p:nvSpPr>
        <p:spPr bwMode="auto">
          <a:xfrm>
            <a:off x="762000" y="4572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19481" name="AutoShape 25"/>
          <p:cNvSpPr>
            <a:spLocks noChangeArrowheads="1"/>
          </p:cNvSpPr>
          <p:nvPr/>
        </p:nvSpPr>
        <p:spPr bwMode="auto">
          <a:xfrm>
            <a:off x="1981200" y="3505200"/>
            <a:ext cx="3124200" cy="2667000"/>
          </a:xfrm>
          <a:prstGeom prst="roundRect">
            <a:avLst>
              <a:gd name="adj" fmla="val 22736"/>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round/>
                <a:headEnd/>
                <a:tailEnd/>
              </a14:hiddenLine>
            </a:ext>
          </a:extLst>
        </p:spPr>
        <p:txBody>
          <a:bodyPr anchor="ctr">
            <a:spAutoFit/>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475"/>
                                        </p:tgtEl>
                                        <p:attrNameLst>
                                          <p:attrName>style.visibility</p:attrName>
                                        </p:attrNameLst>
                                      </p:cBhvr>
                                      <p:to>
                                        <p:strVal val="visible"/>
                                      </p:to>
                                    </p:set>
                                    <p:animEffect transition="in" filter="wipe(down)">
                                      <p:cBhvr>
                                        <p:cTn id="7" dur="500"/>
                                        <p:tgtEl>
                                          <p:spTgt spid="19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82"/>
                                        </p:tgtEl>
                                        <p:attrNameLst>
                                          <p:attrName>style.visibility</p:attrName>
                                        </p:attrNameLst>
                                      </p:cBhvr>
                                      <p:to>
                                        <p:strVal val="visible"/>
                                      </p:to>
                                    </p:set>
                                    <p:animEffect transition="in" filter="wipe(down)">
                                      <p:cBhvr>
                                        <p:cTn id="12" dur="500"/>
                                        <p:tgtEl>
                                          <p:spTgt spid="1948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ipe(down)">
                                      <p:cBhvr>
                                        <p:cTn id="15" dur="500"/>
                                        <p:tgtEl>
                                          <p:spTgt spid="1946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478"/>
                                        </p:tgtEl>
                                        <p:attrNameLst>
                                          <p:attrName>style.visibility</p:attrName>
                                        </p:attrNameLst>
                                      </p:cBhvr>
                                      <p:to>
                                        <p:strVal val="visible"/>
                                      </p:to>
                                    </p:set>
                                    <p:animEffect transition="in" filter="wipe(down)">
                                      <p:cBhvr>
                                        <p:cTn id="18" dur="500"/>
                                        <p:tgtEl>
                                          <p:spTgt spid="19478"/>
                                        </p:tgtEl>
                                      </p:cBhvr>
                                    </p:animEffect>
                                  </p:childTnLst>
                                </p:cTn>
                              </p:par>
                              <p:par>
                                <p:cTn id="19" presetID="22" presetClass="entr" presetSubtype="4" fill="hold" grpId="0" nodeType="withEffect" nodePh="1">
                                  <p:stCondLst>
                                    <p:cond delay="0"/>
                                  </p:stCondLst>
                                  <p:endCondLst>
                                    <p:cond evt="begin" delay="0">
                                      <p:tn val="19"/>
                                    </p:cond>
                                  </p:endCondLst>
                                  <p:childTnLst>
                                    <p:set>
                                      <p:cBhvr>
                                        <p:cTn id="20" dur="1" fill="hold">
                                          <p:stCondLst>
                                            <p:cond delay="0"/>
                                          </p:stCondLst>
                                        </p:cTn>
                                        <p:tgtEl>
                                          <p:spTgt spid="19481"/>
                                        </p:tgtEl>
                                        <p:attrNameLst>
                                          <p:attrName>style.visibility</p:attrName>
                                        </p:attrNameLst>
                                      </p:cBhvr>
                                      <p:to>
                                        <p:strVal val="visible"/>
                                      </p:to>
                                    </p:set>
                                    <p:animEffect transition="in" filter="wipe(down)">
                                      <p:cBhvr>
                                        <p:cTn id="21" dur="500"/>
                                        <p:tgtEl>
                                          <p:spTgt spid="19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2" grpId="0" animBg="1"/>
      <p:bldP spid="19463" grpId="0"/>
      <p:bldP spid="19478" grpId="0" animBg="1"/>
      <p:bldP spid="194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Text Box 16"/>
          <p:cNvSpPr txBox="1">
            <a:spLocks noChangeArrowheads="1"/>
          </p:cNvSpPr>
          <p:nvPr/>
        </p:nvSpPr>
        <p:spPr bwMode="auto">
          <a:xfrm>
            <a:off x="762000" y="1600200"/>
            <a:ext cx="78422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a:latin typeface="Times New Roman" pitchFamily="18" charset="0"/>
              </a:rPr>
              <a:t>跟每个人的名字一样，用来标志识别各种变量、数组、函数、标号及其他对象的符号</a:t>
            </a:r>
          </a:p>
        </p:txBody>
      </p:sp>
      <p:grpSp>
        <p:nvGrpSpPr>
          <p:cNvPr id="13315" name="Group 27"/>
          <p:cNvGrpSpPr>
            <a:grpSpLocks/>
          </p:cNvGrpSpPr>
          <p:nvPr/>
        </p:nvGrpSpPr>
        <p:grpSpPr bwMode="auto">
          <a:xfrm>
            <a:off x="304800" y="1066800"/>
            <a:ext cx="2667000" cy="384175"/>
            <a:chOff x="192" y="672"/>
            <a:chExt cx="1680" cy="242"/>
          </a:xfrm>
        </p:grpSpPr>
        <p:sp>
          <p:nvSpPr>
            <p:cNvPr id="4098" name="Text Box 2"/>
            <p:cNvSpPr txBox="1">
              <a:spLocks noChangeArrowheads="1"/>
            </p:cNvSpPr>
            <p:nvPr/>
          </p:nvSpPr>
          <p:spPr bwMode="auto">
            <a:xfrm>
              <a:off x="480" y="672"/>
              <a:ext cx="1392" cy="242"/>
            </a:xfrm>
            <a:prstGeom prst="rect">
              <a:avLst/>
            </a:prstGeom>
            <a:gradFill rotWithShape="0">
              <a:gsLst>
                <a:gs pos="0">
                  <a:srgbClr val="66CCFF"/>
                </a:gs>
                <a:gs pos="50000">
                  <a:schemeClr val="bg1"/>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dirty="0">
                  <a:solidFill>
                    <a:schemeClr val="tx1"/>
                  </a:solidFill>
                  <a:latin typeface="Times New Roman" pitchFamily="18" charset="0"/>
                  <a:ea typeface="宋体" pitchFamily="2" charset="-122"/>
                </a:rPr>
                <a:t>什么是标识符</a:t>
              </a:r>
              <a:r>
                <a:rPr lang="en-US" altLang="zh-CN" dirty="0">
                  <a:solidFill>
                    <a:schemeClr val="tx1"/>
                  </a:solidFill>
                  <a:latin typeface="Times New Roman" pitchFamily="18" charset="0"/>
                  <a:ea typeface="宋体" pitchFamily="2" charset="-122"/>
                </a:rPr>
                <a:t>?</a:t>
              </a:r>
            </a:p>
          </p:txBody>
        </p:sp>
        <p:sp>
          <p:nvSpPr>
            <p:cNvPr id="4113" name="AutoShape 17"/>
            <p:cNvSpPr>
              <a:spLocks noChangeArrowheads="1"/>
            </p:cNvSpPr>
            <p:nvPr/>
          </p:nvSpPr>
          <p:spPr bwMode="auto">
            <a:xfrm>
              <a:off x="192" y="720"/>
              <a:ext cx="192" cy="144"/>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4124" name="Group 28"/>
          <p:cNvGrpSpPr>
            <a:grpSpLocks/>
          </p:cNvGrpSpPr>
          <p:nvPr/>
        </p:nvGrpSpPr>
        <p:grpSpPr bwMode="auto">
          <a:xfrm>
            <a:off x="304800" y="2743200"/>
            <a:ext cx="3048000" cy="384175"/>
            <a:chOff x="192" y="1728"/>
            <a:chExt cx="1920" cy="242"/>
          </a:xfrm>
        </p:grpSpPr>
        <p:sp>
          <p:nvSpPr>
            <p:cNvPr id="4114" name="Text Box 18"/>
            <p:cNvSpPr txBox="1">
              <a:spLocks noChangeArrowheads="1"/>
            </p:cNvSpPr>
            <p:nvPr/>
          </p:nvSpPr>
          <p:spPr bwMode="auto">
            <a:xfrm>
              <a:off x="432" y="1728"/>
              <a:ext cx="1392" cy="242"/>
            </a:xfrm>
            <a:prstGeom prst="rect">
              <a:avLst/>
            </a:prstGeom>
            <a:gradFill rotWithShape="0">
              <a:gsLst>
                <a:gs pos="0">
                  <a:srgbClr val="66CCFF"/>
                </a:gs>
                <a:gs pos="50000">
                  <a:schemeClr val="bg1"/>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a:solidFill>
                    <a:schemeClr val="tx1"/>
                  </a:solidFill>
                  <a:latin typeface="Times New Roman" pitchFamily="18" charset="0"/>
                  <a:ea typeface="宋体" pitchFamily="2" charset="-122"/>
                </a:rPr>
                <a:t>什么是标识符</a:t>
              </a:r>
              <a:r>
                <a:rPr lang="en-US" altLang="zh-CN">
                  <a:solidFill>
                    <a:schemeClr val="tx1"/>
                  </a:solidFill>
                  <a:latin typeface="Times New Roman" pitchFamily="18" charset="0"/>
                  <a:ea typeface="宋体" pitchFamily="2" charset="-122"/>
                </a:rPr>
                <a:t>?</a:t>
              </a:r>
            </a:p>
          </p:txBody>
        </p:sp>
        <p:sp>
          <p:nvSpPr>
            <p:cNvPr id="4116" name="Text Box 20"/>
            <p:cNvSpPr txBox="1">
              <a:spLocks noChangeArrowheads="1"/>
            </p:cNvSpPr>
            <p:nvPr/>
          </p:nvSpPr>
          <p:spPr bwMode="auto">
            <a:xfrm>
              <a:off x="480" y="1728"/>
              <a:ext cx="1632" cy="242"/>
            </a:xfrm>
            <a:prstGeom prst="rect">
              <a:avLst/>
            </a:prstGeom>
            <a:gradFill rotWithShape="0">
              <a:gsLst>
                <a:gs pos="0">
                  <a:srgbClr val="66CCFF"/>
                </a:gs>
                <a:gs pos="50000">
                  <a:schemeClr val="bg1"/>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a:solidFill>
                    <a:schemeClr val="tx1"/>
                  </a:solidFill>
                  <a:latin typeface="Times New Roman" pitchFamily="18" charset="0"/>
                  <a:ea typeface="宋体" pitchFamily="2" charset="-122"/>
                </a:rPr>
                <a:t>定义标识符规则</a:t>
              </a:r>
            </a:p>
          </p:txBody>
        </p:sp>
        <p:sp>
          <p:nvSpPr>
            <p:cNvPr id="4117" name="AutoShape 21"/>
            <p:cNvSpPr>
              <a:spLocks noChangeArrowheads="1"/>
            </p:cNvSpPr>
            <p:nvPr/>
          </p:nvSpPr>
          <p:spPr bwMode="auto">
            <a:xfrm>
              <a:off x="192" y="1776"/>
              <a:ext cx="192" cy="144"/>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4118" name="Text Box 22"/>
          <p:cNvSpPr txBox="1">
            <a:spLocks noChangeArrowheads="1"/>
          </p:cNvSpPr>
          <p:nvPr/>
        </p:nvSpPr>
        <p:spPr bwMode="auto">
          <a:xfrm>
            <a:off x="685800" y="3276600"/>
            <a:ext cx="73914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800">
                <a:latin typeface="Times New Roman" pitchFamily="18" charset="0"/>
              </a:rPr>
              <a:t>以</a:t>
            </a:r>
            <a:r>
              <a:rPr lang="zh-CN" altLang="en-US" sz="2800" u="sng">
                <a:solidFill>
                  <a:srgbClr val="FF0000"/>
                </a:solidFill>
                <a:effectLst>
                  <a:outerShdw blurRad="38100" dist="38100" dir="2700000" algn="tl">
                    <a:srgbClr val="C0C0C0"/>
                  </a:outerShdw>
                </a:effectLst>
                <a:latin typeface="Times New Roman" pitchFamily="18" charset="0"/>
              </a:rPr>
              <a:t>字母或者下划线</a:t>
            </a:r>
            <a:r>
              <a:rPr lang="zh-CN" altLang="en-US" sz="2800">
                <a:latin typeface="Times New Roman" pitchFamily="18" charset="0"/>
              </a:rPr>
              <a:t>开头，由数字、字母和下划</a:t>
            </a:r>
          </a:p>
          <a:p>
            <a:pPr algn="l">
              <a:lnSpc>
                <a:spcPct val="80000"/>
              </a:lnSpc>
              <a:spcBef>
                <a:spcPct val="50000"/>
              </a:spcBef>
              <a:defRPr/>
            </a:pPr>
            <a:r>
              <a:rPr lang="zh-CN" altLang="en-US" sz="2800">
                <a:latin typeface="Times New Roman" pitchFamily="18" charset="0"/>
              </a:rPr>
              <a:t>线组成的字符序列</a:t>
            </a:r>
          </a:p>
        </p:txBody>
      </p:sp>
      <p:sp>
        <p:nvSpPr>
          <p:cNvPr id="4119" name="AutoShape 23"/>
          <p:cNvSpPr>
            <a:spLocks noChangeArrowheads="1"/>
          </p:cNvSpPr>
          <p:nvPr/>
        </p:nvSpPr>
        <p:spPr bwMode="auto">
          <a:xfrm>
            <a:off x="533400" y="4419600"/>
            <a:ext cx="762000" cy="533400"/>
          </a:xfrm>
          <a:prstGeom prst="ribbon2">
            <a:avLst>
              <a:gd name="adj1" fmla="val 12500"/>
              <a:gd name="adj2"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latin typeface="Tahoma" pitchFamily="34" charset="0"/>
                <a:ea typeface="宋体" pitchFamily="2" charset="-122"/>
              </a:rPr>
              <a:t>例</a:t>
            </a:r>
          </a:p>
        </p:txBody>
      </p:sp>
      <p:sp>
        <p:nvSpPr>
          <p:cNvPr id="4099" name="Text Box 3"/>
          <p:cNvSpPr txBox="1">
            <a:spLocks noChangeArrowheads="1"/>
          </p:cNvSpPr>
          <p:nvPr/>
        </p:nvSpPr>
        <p:spPr bwMode="auto">
          <a:xfrm>
            <a:off x="1676400" y="4953000"/>
            <a:ext cx="3962400" cy="1481138"/>
          </a:xfrm>
          <a:prstGeom prst="rect">
            <a:avLst/>
          </a:prstGeom>
          <a:solidFill>
            <a:schemeClr val="bg1"/>
          </a:solidFill>
          <a:ln w="38100" cmpd="dbl">
            <a:solidFill>
              <a:srgbClr val="FF33CC"/>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90000"/>
              </a:lnSpc>
              <a:spcBef>
                <a:spcPct val="50000"/>
              </a:spcBef>
            </a:pPr>
            <a:r>
              <a:rPr lang="en-US" altLang="zh-CN">
                <a:solidFill>
                  <a:schemeClr val="tx1"/>
                </a:solidFill>
                <a:latin typeface="Times New Roman" pitchFamily="18" charset="0"/>
                <a:ea typeface="宋体" pitchFamily="2" charset="-122"/>
              </a:rPr>
              <a:t>    D1_15           </a:t>
            </a:r>
            <a:r>
              <a:rPr lang="en-GB" altLang="zh-CN">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15_D1</a:t>
            </a:r>
          </a:p>
          <a:p>
            <a:pPr algn="l" eaLnBrk="1" hangingPunct="1">
              <a:lnSpc>
                <a:spcPct val="90000"/>
              </a:lnSpc>
              <a:spcBef>
                <a:spcPct val="50000"/>
              </a:spcBef>
            </a:pPr>
            <a:r>
              <a:rPr lang="en-US" altLang="zh-CN">
                <a:solidFill>
                  <a:schemeClr val="tx1"/>
                </a:solidFill>
                <a:latin typeface="Times New Roman" pitchFamily="18" charset="0"/>
                <a:ea typeface="宋体" pitchFamily="2" charset="-122"/>
              </a:rPr>
              <a:t>       PI                    PI3.14159</a:t>
            </a:r>
          </a:p>
          <a:p>
            <a:pPr algn="l" eaLnBrk="1" hangingPunct="1">
              <a:lnSpc>
                <a:spcPct val="90000"/>
              </a:lnSpc>
              <a:spcBef>
                <a:spcPct val="50000"/>
              </a:spcBef>
            </a:pPr>
            <a:r>
              <a:rPr lang="en-US" altLang="zh-CN">
                <a:solidFill>
                  <a:schemeClr val="tx1"/>
                </a:solidFill>
                <a:latin typeface="Times New Roman" pitchFamily="18" charset="0"/>
                <a:ea typeface="宋体" pitchFamily="2" charset="-122"/>
              </a:rPr>
              <a:t>      </a:t>
            </a:r>
            <a:r>
              <a:rPr lang="en-GB" altLang="zh-CN">
                <a:solidFill>
                  <a:schemeClr val="tx1"/>
                </a:solidFill>
                <a:latin typeface="Times New Roman" pitchFamily="18" charset="0"/>
                <a:ea typeface="宋体" pitchFamily="2" charset="-122"/>
              </a:rPr>
              <a:t>_</a:t>
            </a:r>
            <a:r>
              <a:rPr lang="en-US" altLang="zh-CN">
                <a:solidFill>
                  <a:schemeClr val="tx1"/>
                </a:solidFill>
                <a:latin typeface="Times New Roman" pitchFamily="18" charset="0"/>
                <a:ea typeface="宋体" pitchFamily="2" charset="-122"/>
              </a:rPr>
              <a:t>Pi                       a+b</a:t>
            </a:r>
          </a:p>
        </p:txBody>
      </p:sp>
      <p:sp>
        <p:nvSpPr>
          <p:cNvPr id="4120" name="AutoShape 24"/>
          <p:cNvSpPr>
            <a:spLocks noChangeArrowheads="1"/>
          </p:cNvSpPr>
          <p:nvPr/>
        </p:nvSpPr>
        <p:spPr bwMode="auto">
          <a:xfrm>
            <a:off x="1981200" y="4419600"/>
            <a:ext cx="1371600" cy="533400"/>
          </a:xfrm>
          <a:prstGeom prst="downArrowCallout">
            <a:avLst>
              <a:gd name="adj1" fmla="val 64286"/>
              <a:gd name="adj2" fmla="val 64286"/>
              <a:gd name="adj3" fmla="val 16667"/>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latin typeface="Tahoma" pitchFamily="34" charset="0"/>
                <a:ea typeface="宋体" pitchFamily="2" charset="-122"/>
              </a:rPr>
              <a:t>合法的标识符</a:t>
            </a:r>
          </a:p>
        </p:txBody>
      </p:sp>
      <p:sp>
        <p:nvSpPr>
          <p:cNvPr id="4121" name="AutoShape 25"/>
          <p:cNvSpPr>
            <a:spLocks noChangeArrowheads="1"/>
          </p:cNvSpPr>
          <p:nvPr/>
        </p:nvSpPr>
        <p:spPr bwMode="auto">
          <a:xfrm>
            <a:off x="3886200" y="4419600"/>
            <a:ext cx="1371600" cy="533400"/>
          </a:xfrm>
          <a:prstGeom prst="downArrowCallout">
            <a:avLst>
              <a:gd name="adj1" fmla="val 64286"/>
              <a:gd name="adj2" fmla="val 64286"/>
              <a:gd name="adj3" fmla="val 16667"/>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tx1"/>
                </a:solidFill>
                <a:latin typeface="Tahoma" pitchFamily="34" charset="0"/>
                <a:ea typeface="宋体" pitchFamily="2" charset="-122"/>
              </a:rPr>
              <a:t>非法的标识符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12"/>
                                        </p:tgtEl>
                                        <p:attrNameLst>
                                          <p:attrName>style.visibility</p:attrName>
                                        </p:attrNameLst>
                                      </p:cBhvr>
                                      <p:to>
                                        <p:strVal val="visible"/>
                                      </p:to>
                                    </p:set>
                                    <p:anim calcmode="lin" valueType="num">
                                      <p:cBhvr additive="base">
                                        <p:cTn id="7" dur="500" fill="hold"/>
                                        <p:tgtEl>
                                          <p:spTgt spid="4112"/>
                                        </p:tgtEl>
                                        <p:attrNameLst>
                                          <p:attrName>ppt_x</p:attrName>
                                        </p:attrNameLst>
                                      </p:cBhvr>
                                      <p:tavLst>
                                        <p:tav tm="0">
                                          <p:val>
                                            <p:strVal val="0-#ppt_w/2"/>
                                          </p:val>
                                        </p:tav>
                                        <p:tav tm="100000">
                                          <p:val>
                                            <p:strVal val="#ppt_x"/>
                                          </p:val>
                                        </p:tav>
                                      </p:tavLst>
                                    </p:anim>
                                    <p:anim calcmode="lin" valueType="num">
                                      <p:cBhvr additive="base">
                                        <p:cTn id="8" dur="500" fill="hold"/>
                                        <p:tgtEl>
                                          <p:spTgt spid="41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124"/>
                                        </p:tgtEl>
                                        <p:attrNameLst>
                                          <p:attrName>style.visibility</p:attrName>
                                        </p:attrNameLst>
                                      </p:cBhvr>
                                      <p:to>
                                        <p:strVal val="visible"/>
                                      </p:to>
                                    </p:set>
                                    <p:animEffect transition="in" filter="blinds(horizontal)">
                                      <p:cBhvr>
                                        <p:cTn id="13" dur="500"/>
                                        <p:tgtEl>
                                          <p:spTgt spid="41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18"/>
                                        </p:tgtEl>
                                        <p:attrNameLst>
                                          <p:attrName>style.visibility</p:attrName>
                                        </p:attrNameLst>
                                      </p:cBhvr>
                                      <p:to>
                                        <p:strVal val="visible"/>
                                      </p:to>
                                    </p:set>
                                    <p:anim calcmode="lin" valueType="num">
                                      <p:cBhvr additive="base">
                                        <p:cTn id="18" dur="500" fill="hold"/>
                                        <p:tgtEl>
                                          <p:spTgt spid="4118"/>
                                        </p:tgtEl>
                                        <p:attrNameLst>
                                          <p:attrName>ppt_x</p:attrName>
                                        </p:attrNameLst>
                                      </p:cBhvr>
                                      <p:tavLst>
                                        <p:tav tm="0">
                                          <p:val>
                                            <p:strVal val="0-#ppt_w/2"/>
                                          </p:val>
                                        </p:tav>
                                        <p:tav tm="100000">
                                          <p:val>
                                            <p:strVal val="#ppt_x"/>
                                          </p:val>
                                        </p:tav>
                                      </p:tavLst>
                                    </p:anim>
                                    <p:anim calcmode="lin" valueType="num">
                                      <p:cBhvr additive="base">
                                        <p:cTn id="19" dur="500" fill="hold"/>
                                        <p:tgtEl>
                                          <p:spTgt spid="4118"/>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119"/>
                                        </p:tgtEl>
                                        <p:attrNameLst>
                                          <p:attrName>style.visibility</p:attrName>
                                        </p:attrNameLst>
                                      </p:cBhvr>
                                      <p:to>
                                        <p:strVal val="visible"/>
                                      </p:to>
                                    </p:set>
                                    <p:anim calcmode="lin" valueType="num">
                                      <p:cBhvr additive="base">
                                        <p:cTn id="22" dur="500" fill="hold"/>
                                        <p:tgtEl>
                                          <p:spTgt spid="4119"/>
                                        </p:tgtEl>
                                        <p:attrNameLst>
                                          <p:attrName>ppt_x</p:attrName>
                                        </p:attrNameLst>
                                      </p:cBhvr>
                                      <p:tavLst>
                                        <p:tav tm="0">
                                          <p:val>
                                            <p:strVal val="0-#ppt_w/2"/>
                                          </p:val>
                                        </p:tav>
                                        <p:tav tm="100000">
                                          <p:val>
                                            <p:strVal val="#ppt_x"/>
                                          </p:val>
                                        </p:tav>
                                      </p:tavLst>
                                    </p:anim>
                                    <p:anim calcmode="lin" valueType="num">
                                      <p:cBhvr additive="base">
                                        <p:cTn id="23" dur="500" fill="hold"/>
                                        <p:tgtEl>
                                          <p:spTgt spid="4119"/>
                                        </p:tgtEl>
                                        <p:attrNameLst>
                                          <p:attrName>ppt_y</p:attrName>
                                        </p:attrNameLst>
                                      </p:cBhvr>
                                      <p:tavLst>
                                        <p:tav tm="0">
                                          <p:val>
                                            <p:strVal val="#ppt_y"/>
                                          </p:val>
                                        </p:tav>
                                        <p:tav tm="100000">
                                          <p:val>
                                            <p:strVal val="#ppt_y"/>
                                          </p:val>
                                        </p:tav>
                                      </p:tavLst>
                                    </p:anim>
                                  </p:childTnLst>
                                </p:cTn>
                              </p:par>
                              <p:par>
                                <p:cTn id="24" presetID="3" presetClass="entr" presetSubtype="10" fill="hold" grpId="0" nodeType="with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blinds(horizontal)">
                                      <p:cBhvr>
                                        <p:cTn id="26" dur="500"/>
                                        <p:tgtEl>
                                          <p:spTgt spid="40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120"/>
                                        </p:tgtEl>
                                        <p:attrNameLst>
                                          <p:attrName>style.visibility</p:attrName>
                                        </p:attrNameLst>
                                      </p:cBhvr>
                                      <p:to>
                                        <p:strVal val="visible"/>
                                      </p:to>
                                    </p:set>
                                    <p:animEffect transition="in" filter="box(in)">
                                      <p:cBhvr>
                                        <p:cTn id="31" dur="500"/>
                                        <p:tgtEl>
                                          <p:spTgt spid="41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121"/>
                                        </p:tgtEl>
                                        <p:attrNameLst>
                                          <p:attrName>style.visibility</p:attrName>
                                        </p:attrNameLst>
                                      </p:cBhvr>
                                      <p:to>
                                        <p:strVal val="visible"/>
                                      </p:to>
                                    </p:set>
                                    <p:animEffect transition="in" filter="box(in)">
                                      <p:cBhvr>
                                        <p:cTn id="36" dur="500"/>
                                        <p:tgtEl>
                                          <p:spTgt spid="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2" grpId="0" autoUpdateAnimBg="0"/>
      <p:bldP spid="4118" grpId="0" autoUpdateAnimBg="0"/>
      <p:bldP spid="4119" grpId="0" animBg="1" autoUpdateAnimBg="0"/>
      <p:bldP spid="4099" grpId="0" animBg="1"/>
      <p:bldP spid="4120" grpId="0" animBg="1"/>
      <p:bldP spid="41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990600" y="533400"/>
            <a:ext cx="7859713" cy="287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en-US" altLang="zh-CN" sz="2800" dirty="0">
                <a:solidFill>
                  <a:schemeClr val="tx1"/>
                </a:solidFill>
                <a:latin typeface="Times New Roman" pitchFamily="18" charset="0"/>
                <a:ea typeface="宋体" pitchFamily="2" charset="-122"/>
              </a:rPr>
              <a:t>     #include &lt;</a:t>
            </a:r>
            <a:r>
              <a:rPr lang="en-US" altLang="zh-CN" sz="2800" dirty="0" err="1">
                <a:solidFill>
                  <a:schemeClr val="tx1"/>
                </a:solidFill>
                <a:latin typeface="Times New Roman" pitchFamily="18" charset="0"/>
                <a:ea typeface="宋体" pitchFamily="2" charset="-122"/>
              </a:rPr>
              <a:t>stdio.h</a:t>
            </a:r>
            <a:r>
              <a:rPr lang="en-US" altLang="zh-CN" sz="2800" dirty="0">
                <a:solidFill>
                  <a:schemeClr val="tx1"/>
                </a:solidFill>
                <a:latin typeface="Times New Roman" pitchFamily="18" charset="0"/>
                <a:ea typeface="宋体" pitchFamily="2" charset="-122"/>
              </a:rPr>
              <a:t>&gt;</a:t>
            </a:r>
            <a:br>
              <a:rPr lang="en-US" altLang="zh-CN" sz="2800" dirty="0">
                <a:solidFill>
                  <a:schemeClr val="tx1"/>
                </a:solidFill>
                <a:latin typeface="Times New Roman" pitchFamily="18" charset="0"/>
                <a:ea typeface="宋体" pitchFamily="2" charset="-122"/>
              </a:rPr>
            </a:br>
            <a:r>
              <a:rPr lang="en-US" altLang="zh-CN" sz="2800" dirty="0">
                <a:solidFill>
                  <a:schemeClr val="accent2"/>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 </a:t>
            </a:r>
            <a:r>
              <a:rPr lang="en-US" altLang="zh-CN" sz="2800" dirty="0" smtClean="0">
                <a:solidFill>
                  <a:schemeClr val="tx1"/>
                </a:solidFill>
                <a:latin typeface="Times New Roman" pitchFamily="18" charset="0"/>
                <a:ea typeface="宋体" pitchFamily="2" charset="-122"/>
              </a:rPr>
              <a:t>void main </a:t>
            </a:r>
            <a:r>
              <a:rPr lang="en-US" altLang="zh-CN" sz="2800" dirty="0">
                <a:solidFill>
                  <a:schemeClr val="tx1"/>
                </a:solidFill>
                <a:latin typeface="Times New Roman" pitchFamily="18" charset="0"/>
                <a:ea typeface="宋体" pitchFamily="2" charset="-122"/>
              </a:rPr>
              <a:t>( )</a:t>
            </a:r>
            <a:br>
              <a:rPr lang="en-US" altLang="zh-CN" sz="2800" dirty="0">
                <a:solidFill>
                  <a:schemeClr val="tx1"/>
                </a:solidFill>
                <a:latin typeface="Times New Roman" pitchFamily="18" charset="0"/>
                <a:ea typeface="宋体" pitchFamily="2" charset="-122"/>
              </a:rPr>
            </a:b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int</a:t>
            </a:r>
            <a:r>
              <a:rPr lang="en-US" altLang="zh-CN" sz="2800" dirty="0">
                <a:solidFill>
                  <a:schemeClr val="tx1"/>
                </a:solidFill>
                <a:latin typeface="Times New Roman" pitchFamily="18" charset="0"/>
                <a:ea typeface="宋体" pitchFamily="2" charset="-122"/>
              </a:rPr>
              <a:t> a, b, c, d;        </a:t>
            </a:r>
            <a:r>
              <a:rPr lang="en-US" altLang="zh-CN" b="1" dirty="0">
                <a:solidFill>
                  <a:schemeClr val="tx1"/>
                </a:solidFill>
                <a:latin typeface="楷体_GB2312" pitchFamily="49" charset="-122"/>
              </a:rPr>
              <a:t>/*</a:t>
            </a:r>
            <a:r>
              <a:rPr lang="zh-CN" altLang="zh-CN" b="1" dirty="0">
                <a:solidFill>
                  <a:schemeClr val="tx1"/>
                </a:solidFill>
                <a:latin typeface="楷体_GB2312" pitchFamily="49" charset="-122"/>
              </a:rPr>
              <a:t>指定</a:t>
            </a:r>
            <a:r>
              <a:rPr lang="en-US" altLang="zh-CN" b="1" dirty="0">
                <a:solidFill>
                  <a:schemeClr val="tx1"/>
                </a:solidFill>
                <a:latin typeface="楷体_GB2312" pitchFamily="49" charset="-122"/>
              </a:rPr>
              <a:t>a, b, c, d</a:t>
            </a:r>
            <a:r>
              <a:rPr lang="zh-CN" altLang="zh-CN" b="1" dirty="0">
                <a:solidFill>
                  <a:schemeClr val="tx1"/>
                </a:solidFill>
                <a:latin typeface="楷体_GB2312" pitchFamily="49" charset="-122"/>
              </a:rPr>
              <a:t>为整型变量*/</a:t>
            </a:r>
            <a:br>
              <a:rPr lang="zh-CN" altLang="zh-CN" b="1" dirty="0">
                <a:solidFill>
                  <a:schemeClr val="tx1"/>
                </a:solidFill>
                <a:latin typeface="楷体_GB2312" pitchFamily="49" charset="-122"/>
              </a:rPr>
            </a:br>
            <a:r>
              <a:rPr lang="zh-CN"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unsignd</a:t>
            </a:r>
            <a:r>
              <a:rPr lang="en-US" altLang="zh-CN" sz="2800" dirty="0">
                <a:solidFill>
                  <a:schemeClr val="tx1"/>
                </a:solidFill>
                <a:latin typeface="Times New Roman" pitchFamily="18" charset="0"/>
                <a:ea typeface="宋体" pitchFamily="2" charset="-122"/>
              </a:rPr>
              <a:t> u;           </a:t>
            </a:r>
            <a:r>
              <a:rPr lang="en-US" altLang="zh-CN" b="1" dirty="0">
                <a:solidFill>
                  <a:schemeClr val="tx1"/>
                </a:solidFill>
                <a:latin typeface="楷体_GB2312" pitchFamily="49" charset="-122"/>
              </a:rPr>
              <a:t>/*</a:t>
            </a:r>
            <a:r>
              <a:rPr lang="zh-CN" altLang="zh-CN" b="1" dirty="0">
                <a:solidFill>
                  <a:schemeClr val="tx1"/>
                </a:solidFill>
                <a:latin typeface="楷体_GB2312" pitchFamily="49" charset="-122"/>
              </a:rPr>
              <a:t>指定</a:t>
            </a:r>
            <a:r>
              <a:rPr lang="en-US" altLang="zh-CN" b="1" dirty="0">
                <a:solidFill>
                  <a:schemeClr val="tx1"/>
                </a:solidFill>
                <a:latin typeface="楷体_GB2312" pitchFamily="49" charset="-122"/>
              </a:rPr>
              <a:t>u</a:t>
            </a:r>
            <a:r>
              <a:rPr lang="zh-CN" altLang="zh-CN" b="1" dirty="0">
                <a:solidFill>
                  <a:schemeClr val="tx1"/>
                </a:solidFill>
                <a:latin typeface="楷体_GB2312" pitchFamily="49" charset="-122"/>
              </a:rPr>
              <a:t>为无符号整型变量*/</a:t>
            </a:r>
            <a:br>
              <a:rPr lang="zh-CN" altLang="zh-CN" b="1" dirty="0">
                <a:solidFill>
                  <a:schemeClr val="tx1"/>
                </a:solidFill>
                <a:latin typeface="楷体_GB2312" pitchFamily="49" charset="-122"/>
              </a:rPr>
            </a:br>
            <a:r>
              <a:rPr lang="zh-CN" altLang="zh-CN"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a=12; b= –24; u=10;</a:t>
            </a:r>
          </a:p>
        </p:txBody>
      </p:sp>
      <p:sp>
        <p:nvSpPr>
          <p:cNvPr id="50179" name="Rectangle 3"/>
          <p:cNvSpPr>
            <a:spLocks noChangeArrowheads="1"/>
          </p:cNvSpPr>
          <p:nvPr/>
        </p:nvSpPr>
        <p:spPr bwMode="auto">
          <a:xfrm>
            <a:off x="762000" y="3352800"/>
            <a:ext cx="6024563"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20000"/>
              </a:lnSpc>
              <a:spcBef>
                <a:spcPct val="50000"/>
              </a:spcBef>
            </a:pPr>
            <a:r>
              <a:rPr lang="zh-CN" altLang="zh-CN"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c=a+u; d=b+u;</a:t>
            </a:r>
            <a:br>
              <a:rPr lang="en-US" altLang="zh-CN" sz="2800">
                <a:solidFill>
                  <a:schemeClr val="tx1"/>
                </a:solidFill>
                <a:latin typeface="Times New Roman" pitchFamily="18" charset="0"/>
                <a:ea typeface="宋体" pitchFamily="2" charset="-122"/>
              </a:rPr>
            </a:br>
            <a:r>
              <a:rPr lang="en-US" altLang="zh-CN" sz="2800">
                <a:solidFill>
                  <a:schemeClr val="tx1"/>
                </a:solidFill>
                <a:latin typeface="Times New Roman" pitchFamily="18" charset="0"/>
                <a:ea typeface="宋体" pitchFamily="2" charset="-122"/>
              </a:rPr>
              <a:t>          printf("a+u=%d, b+u=%d\n",c,d);</a:t>
            </a:r>
            <a:br>
              <a:rPr lang="en-US" altLang="zh-CN" sz="2800">
                <a:solidFill>
                  <a:schemeClr val="tx1"/>
                </a:solidFill>
                <a:latin typeface="Times New Roman" pitchFamily="18" charset="0"/>
                <a:ea typeface="宋体" pitchFamily="2" charset="-122"/>
              </a:rPr>
            </a:br>
            <a:r>
              <a:rPr lang="en-US" altLang="zh-CN" sz="2800">
                <a:solidFill>
                  <a:schemeClr val="tx1"/>
                </a:solidFill>
                <a:latin typeface="Times New Roman" pitchFamily="18" charset="0"/>
                <a:ea typeface="宋体" pitchFamily="2" charset="-122"/>
              </a:rPr>
              <a:t>         }</a:t>
            </a:r>
          </a:p>
        </p:txBody>
      </p:sp>
      <p:sp>
        <p:nvSpPr>
          <p:cNvPr id="21508" name="Rectangle 4"/>
          <p:cNvSpPr>
            <a:spLocks noChangeArrowheads="1"/>
          </p:cNvSpPr>
          <p:nvPr/>
        </p:nvSpPr>
        <p:spPr bwMode="auto">
          <a:xfrm>
            <a:off x="2438400" y="5181600"/>
            <a:ext cx="4038600" cy="898525"/>
          </a:xfrm>
          <a:prstGeom prst="rect">
            <a:avLst/>
          </a:prstGeom>
          <a:solidFill>
            <a:schemeClr val="bg1"/>
          </a:solidFill>
          <a:ln w="38100">
            <a:solidFill>
              <a:srgbClr val="FF3399"/>
            </a:solidFill>
            <a:miter lim="800000"/>
            <a:headEnd/>
            <a:tailEnd/>
          </a:ln>
          <a:effectLst>
            <a:outerShdw dist="107763" dir="2700000" algn="ctr" rotWithShape="0">
              <a:schemeClr val="bg2"/>
            </a:outerShdw>
          </a:effectLst>
        </p:spPr>
        <p:txBody>
          <a:bodyPr>
            <a:spAutoFit/>
          </a:bodyPr>
          <a:lstStyle/>
          <a:p>
            <a:pPr algn="l">
              <a:lnSpc>
                <a:spcPct val="90000"/>
              </a:lnSpc>
              <a:spcBef>
                <a:spcPct val="50000"/>
              </a:spcBef>
            </a:pPr>
            <a:r>
              <a:rPr lang="zh-CN" altLang="zh-CN" sz="2800" b="1">
                <a:solidFill>
                  <a:srgbClr val="B60086"/>
                </a:solidFill>
                <a:latin typeface="Times New Roman" pitchFamily="18" charset="0"/>
                <a:ea typeface="宋体" pitchFamily="2" charset="-122"/>
              </a:rPr>
              <a:t>运行结果为:</a:t>
            </a:r>
            <a:br>
              <a:rPr lang="zh-CN" altLang="zh-CN" sz="2800" b="1">
                <a:solidFill>
                  <a:srgbClr val="B60086"/>
                </a:solidFill>
                <a:latin typeface="Times New Roman" pitchFamily="18" charset="0"/>
                <a:ea typeface="宋体" pitchFamily="2" charset="-122"/>
              </a:rPr>
            </a:br>
            <a:r>
              <a:rPr lang="zh-CN" altLang="zh-CN" sz="2800">
                <a:solidFill>
                  <a:srgbClr val="0000FF"/>
                </a:solidFill>
                <a:latin typeface="Times New Roman" pitchFamily="18" charset="0"/>
                <a:ea typeface="宋体" pitchFamily="2" charset="-122"/>
              </a:rPr>
              <a:t>      </a:t>
            </a:r>
            <a:r>
              <a:rPr lang="en-US" altLang="zh-CN" sz="2800">
                <a:solidFill>
                  <a:srgbClr val="0000FF"/>
                </a:solidFill>
                <a:latin typeface="Times New Roman" pitchFamily="18" charset="0"/>
                <a:ea typeface="宋体" pitchFamily="2" charset="-122"/>
              </a:rPr>
              <a:t>a+u=22, b+u= –14</a:t>
            </a:r>
          </a:p>
        </p:txBody>
      </p:sp>
      <p:sp>
        <p:nvSpPr>
          <p:cNvPr id="50181" name="AutoShape 17"/>
          <p:cNvSpPr>
            <a:spLocks noChangeArrowheads="1"/>
          </p:cNvSpPr>
          <p:nvPr/>
        </p:nvSpPr>
        <p:spPr bwMode="auto">
          <a:xfrm>
            <a:off x="381000" y="4572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out)">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6">
            <a:hlinkClick r:id="rId2" action="ppaction://hlinksldjump"/>
            <a:hlinkHover r:id="" action="ppaction://noaction">
              <a:snd r:embed="rId3" name="Drip01.WAV"/>
            </a:hlinkHover>
          </p:cNvPr>
          <p:cNvSpPr txBox="1">
            <a:spLocks noChangeArrowheads="1"/>
          </p:cNvSpPr>
          <p:nvPr/>
        </p:nvSpPr>
        <p:spPr bwMode="auto">
          <a:xfrm>
            <a:off x="304800" y="609600"/>
            <a:ext cx="28194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sz="2800" b="1">
                <a:solidFill>
                  <a:srgbClr val="A50021"/>
                </a:solidFill>
                <a:latin typeface="Times New Roman" pitchFamily="18" charset="0"/>
                <a:ea typeface="宋体" pitchFamily="2" charset="-122"/>
              </a:rPr>
              <a:t>枚举型变量</a:t>
            </a:r>
          </a:p>
        </p:txBody>
      </p:sp>
      <p:sp>
        <p:nvSpPr>
          <p:cNvPr id="120849" name="Text Box 17"/>
          <p:cNvSpPr txBox="1">
            <a:spLocks noChangeArrowheads="1"/>
          </p:cNvSpPr>
          <p:nvPr/>
        </p:nvSpPr>
        <p:spPr bwMode="auto">
          <a:xfrm>
            <a:off x="914400" y="175260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660066"/>
                </a:solidFill>
                <a:latin typeface="楷体_GB2312" pitchFamily="49" charset="-122"/>
                <a:sym typeface="Monotype Sorts" pitchFamily="2" charset="2"/>
              </a:rPr>
              <a:t> </a:t>
            </a:r>
            <a:r>
              <a:rPr lang="zh-CN" altLang="en-US" sz="2800" b="1">
                <a:solidFill>
                  <a:srgbClr val="660066"/>
                </a:solidFill>
                <a:latin typeface="楷体_GB2312" pitchFamily="49" charset="-122"/>
                <a:sym typeface="Monotype Sorts" pitchFamily="2" charset="2"/>
              </a:rPr>
              <a:t>是一种自定义的用标识符表示的集合</a:t>
            </a:r>
            <a:endParaRPr lang="zh-CN" altLang="en-US" sz="2800" b="1">
              <a:solidFill>
                <a:srgbClr val="660066"/>
              </a:solidFill>
              <a:latin typeface="楷体_GB2312" pitchFamily="49" charset="-122"/>
            </a:endParaRPr>
          </a:p>
        </p:txBody>
      </p:sp>
      <p:sp>
        <p:nvSpPr>
          <p:cNvPr id="120850" name="Text Box 18"/>
          <p:cNvSpPr txBox="1">
            <a:spLocks noChangeArrowheads="1"/>
          </p:cNvSpPr>
          <p:nvPr/>
        </p:nvSpPr>
        <p:spPr bwMode="auto">
          <a:xfrm>
            <a:off x="914400" y="259080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660066"/>
                </a:solidFill>
                <a:latin typeface="楷体_GB2312" pitchFamily="49" charset="-122"/>
                <a:sym typeface="Monotype Sorts" pitchFamily="2" charset="2"/>
              </a:rPr>
              <a:t> </a:t>
            </a:r>
            <a:r>
              <a:rPr lang="zh-CN" altLang="en-US" sz="2800" b="1">
                <a:solidFill>
                  <a:srgbClr val="660066"/>
                </a:solidFill>
                <a:latin typeface="楷体_GB2312" pitchFamily="49" charset="-122"/>
                <a:sym typeface="Monotype Sorts" pitchFamily="2" charset="2"/>
              </a:rPr>
              <a:t>这个集合自动具有序号</a:t>
            </a:r>
            <a:endParaRPr lang="zh-CN" altLang="en-US" sz="2800" b="1">
              <a:solidFill>
                <a:srgbClr val="660066"/>
              </a:solidFill>
              <a:latin typeface="楷体_GB2312" pitchFamily="49" charset="-122"/>
            </a:endParaRPr>
          </a:p>
        </p:txBody>
      </p:sp>
      <p:sp>
        <p:nvSpPr>
          <p:cNvPr id="120851" name="AutoShape 19"/>
          <p:cNvSpPr>
            <a:spLocks noChangeArrowheads="1"/>
          </p:cNvSpPr>
          <p:nvPr/>
        </p:nvSpPr>
        <p:spPr bwMode="auto">
          <a:xfrm>
            <a:off x="609600" y="3429000"/>
            <a:ext cx="2895600" cy="6096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枚举类型的定义</a:t>
            </a:r>
          </a:p>
        </p:txBody>
      </p:sp>
      <p:grpSp>
        <p:nvGrpSpPr>
          <p:cNvPr id="120869" name="Group 37"/>
          <p:cNvGrpSpPr>
            <a:grpSpLocks/>
          </p:cNvGrpSpPr>
          <p:nvPr/>
        </p:nvGrpSpPr>
        <p:grpSpPr bwMode="auto">
          <a:xfrm>
            <a:off x="381000" y="4495800"/>
            <a:ext cx="8458200" cy="990600"/>
            <a:chOff x="480" y="2832"/>
            <a:chExt cx="5136" cy="648"/>
          </a:xfrm>
        </p:grpSpPr>
        <p:sp>
          <p:nvSpPr>
            <p:cNvPr id="51208" name="AutoShape 20"/>
            <p:cNvSpPr>
              <a:spLocks noChangeArrowheads="1"/>
            </p:cNvSpPr>
            <p:nvPr/>
          </p:nvSpPr>
          <p:spPr bwMode="auto">
            <a:xfrm>
              <a:off x="480" y="2832"/>
              <a:ext cx="5136" cy="648"/>
            </a:xfrm>
            <a:prstGeom prst="roundRect">
              <a:avLst>
                <a:gd name="adj" fmla="val 16667"/>
              </a:avLst>
            </a:prstGeom>
            <a:gradFill rotWithShape="0">
              <a:gsLst>
                <a:gs pos="0">
                  <a:srgbClr val="FFF3E7"/>
                </a:gs>
                <a:gs pos="50000">
                  <a:srgbClr val="FFDCB9"/>
                </a:gs>
                <a:gs pos="100000">
                  <a:srgbClr val="FFF3E7"/>
                </a:gs>
              </a:gsLst>
              <a:lin ang="0" scaled="1"/>
            </a:gradFill>
            <a:ln w="12700">
              <a:solidFill>
                <a:srgbClr val="9900FF"/>
              </a:solidFill>
              <a:round/>
              <a:headEnd/>
              <a:tailEnd/>
            </a:ln>
            <a:effectLst>
              <a:outerShdw dist="107763" dir="18900000" algn="ctr" rotWithShape="0">
                <a:schemeClr val="bg2"/>
              </a:outerShdw>
            </a:effectLst>
          </p:spPr>
          <p:txBody>
            <a:bodyPr wrap="none" anchor="ctr"/>
            <a:lstStyle/>
            <a:p>
              <a:endParaRPr lang="zh-CN" altLang="en-US"/>
            </a:p>
          </p:txBody>
        </p:sp>
        <p:sp>
          <p:nvSpPr>
            <p:cNvPr id="51209" name="Text Box 21"/>
            <p:cNvSpPr txBox="1">
              <a:spLocks noChangeArrowheads="1"/>
            </p:cNvSpPr>
            <p:nvPr/>
          </p:nvSpPr>
          <p:spPr bwMode="auto">
            <a:xfrm>
              <a:off x="480" y="2976"/>
              <a:ext cx="502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chemeClr val="tx1"/>
                  </a:solidFill>
                  <a:latin typeface="Times New Roman" pitchFamily="18" charset="0"/>
                  <a:ea typeface="宋体" pitchFamily="2" charset="-122"/>
                </a:rPr>
                <a:t>enum </a:t>
              </a:r>
              <a:r>
                <a:rPr lang="zh-CN" altLang="zh-CN" b="1">
                  <a:solidFill>
                    <a:schemeClr val="tx1"/>
                  </a:solidFill>
                  <a:latin typeface="Times New Roman" pitchFamily="18" charset="0"/>
                  <a:ea typeface="宋体" pitchFamily="2" charset="-122"/>
                </a:rPr>
                <a:t>类型名</a:t>
              </a:r>
              <a:r>
                <a:rPr lang="zh-CN" altLang="en-US" b="1">
                  <a:solidFill>
                    <a:schemeClr val="tx1"/>
                  </a:solidFill>
                  <a:latin typeface="Times New Roman" pitchFamily="18" charset="0"/>
                  <a:ea typeface="宋体" pitchFamily="2" charset="-122"/>
                </a:rPr>
                <a:t>  </a:t>
              </a:r>
              <a:r>
                <a:rPr lang="zh-CN" altLang="zh-CN" b="1">
                  <a:solidFill>
                    <a:schemeClr val="tx1"/>
                  </a:solidFill>
                  <a:latin typeface="Times New Roman" pitchFamily="18" charset="0"/>
                  <a:ea typeface="宋体" pitchFamily="2" charset="-122"/>
                </a:rPr>
                <a:t>{标识符1， 标识符2，…，标识符</a:t>
              </a:r>
              <a:r>
                <a:rPr lang="en-US" altLang="zh-CN" b="1">
                  <a:solidFill>
                    <a:schemeClr val="tx1"/>
                  </a:solidFill>
                  <a:latin typeface="Times New Roman" pitchFamily="18" charset="0"/>
                  <a:ea typeface="宋体" pitchFamily="2" charset="-122"/>
                </a:rPr>
                <a:t>n}  </a:t>
              </a:r>
              <a:r>
                <a:rPr lang="zh-CN" altLang="en-US" b="1">
                  <a:solidFill>
                    <a:schemeClr val="tx1"/>
                  </a:solidFill>
                  <a:latin typeface="Times New Roman" pitchFamily="18" charset="0"/>
                  <a:ea typeface="宋体" pitchFamily="2" charset="-122"/>
                </a:rPr>
                <a:t>变量表</a:t>
              </a:r>
              <a:r>
                <a:rPr lang="en-US" altLang="zh-CN" b="1">
                  <a:solidFill>
                    <a:schemeClr val="tx1"/>
                  </a:solidFill>
                  <a:latin typeface="Times New Roman" pitchFamily="18" charset="0"/>
                  <a:ea typeface="宋体" pitchFamily="2" charset="-122"/>
                </a:rPr>
                <a:t>;</a:t>
              </a:r>
            </a:p>
          </p:txBody>
        </p:sp>
      </p:grpSp>
      <p:sp>
        <p:nvSpPr>
          <p:cNvPr id="120870" name="AutoShape 38"/>
          <p:cNvSpPr>
            <a:spLocks noChangeArrowheads="1"/>
          </p:cNvSpPr>
          <p:nvPr/>
        </p:nvSpPr>
        <p:spPr bwMode="auto">
          <a:xfrm>
            <a:off x="5181600" y="2819400"/>
            <a:ext cx="3657600" cy="1219200"/>
          </a:xfrm>
          <a:prstGeom prst="cloudCallout">
            <a:avLst>
              <a:gd name="adj1" fmla="val -40343"/>
              <a:gd name="adj2" fmla="val 103778"/>
            </a:avLst>
          </a:prstGeom>
          <a:gradFill rotWithShape="0">
            <a:gsLst>
              <a:gs pos="0">
                <a:schemeClr val="bg2">
                  <a:gamma/>
                  <a:tint val="0"/>
                  <a:invGamma/>
                </a:schemeClr>
              </a:gs>
              <a:gs pos="100000">
                <a:schemeClr val="bg2"/>
              </a:gs>
            </a:gsLst>
            <a:lin ang="18900000" scaled="1"/>
          </a:gradFill>
          <a:ln w="9525">
            <a:solidFill>
              <a:srgbClr val="FF99CC"/>
            </a:solidFill>
            <a:round/>
            <a:headEnd/>
            <a:tailEnd/>
          </a:ln>
          <a:effectLst>
            <a:prstShdw prst="shdw18" dist="17961" dir="13500000">
              <a:srgbClr val="FF99CC">
                <a:gamma/>
                <a:shade val="60000"/>
                <a:invGamma/>
              </a:srgbClr>
            </a:prstShdw>
          </a:effectLst>
        </p:spPr>
        <p:txBody>
          <a:bodyPr/>
          <a:lstStyle/>
          <a:p>
            <a:pPr>
              <a:spcBef>
                <a:spcPct val="50000"/>
              </a:spcBef>
              <a:defRPr/>
            </a:pPr>
            <a:r>
              <a:rPr lang="zh-CN" altLang="en-US" sz="2000" b="1" dirty="0">
                <a:solidFill>
                  <a:srgbClr val="FF3300"/>
                </a:solidFill>
                <a:latin typeface="Times New Roman" pitchFamily="18" charset="0"/>
                <a:sym typeface="Monotype Sorts" pitchFamily="2" charset="2"/>
              </a:rPr>
              <a:t>变量可能具有值的</a:t>
            </a:r>
            <a:r>
              <a:rPr lang="zh-CN" altLang="en-US" sz="2000" b="1" dirty="0" smtClean="0">
                <a:solidFill>
                  <a:srgbClr val="FF3300"/>
                </a:solidFill>
                <a:latin typeface="Times New Roman" pitchFamily="18" charset="0"/>
                <a:sym typeface="Monotype Sorts" pitchFamily="2" charset="2"/>
              </a:rPr>
              <a:t>列表，缺省为</a:t>
            </a:r>
            <a:r>
              <a:rPr lang="en-US" altLang="zh-CN" sz="2000" b="1" dirty="0" smtClean="0">
                <a:solidFill>
                  <a:srgbClr val="FF3300"/>
                </a:solidFill>
                <a:latin typeface="Times New Roman" pitchFamily="18" charset="0"/>
                <a:sym typeface="Monotype Sorts" pitchFamily="2" charset="2"/>
              </a:rPr>
              <a:t>0,1,2,…,n-1</a:t>
            </a:r>
            <a:endParaRPr lang="zh-CN" altLang="en-US" sz="2000" b="1" dirty="0">
              <a:solidFill>
                <a:srgbClr val="FF3300"/>
              </a:solidFill>
              <a:latin typeface="Times New Roman" pitchFamily="18" charset="0"/>
              <a:sym typeface="Monotype Sorts" pitchFamily="2" charset="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0870"/>
                                        </p:tgtEl>
                                        <p:attrNameLst>
                                          <p:attrName>style.visibility</p:attrName>
                                        </p:attrNameLst>
                                      </p:cBhvr>
                                      <p:to>
                                        <p:strVal val="visible"/>
                                      </p:to>
                                    </p:set>
                                    <p:animEffect transition="in" filter="checkerboard(across)">
                                      <p:cBhvr>
                                        <p:cTn id="7" dur="500"/>
                                        <p:tgtEl>
                                          <p:spTgt spid="1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0"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18"/>
          <p:cNvSpPr>
            <a:spLocks noChangeArrowheads="1"/>
          </p:cNvSpPr>
          <p:nvPr/>
        </p:nvSpPr>
        <p:spPr bwMode="auto">
          <a:xfrm>
            <a:off x="381000" y="304800"/>
            <a:ext cx="2209800" cy="5334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序  号</a:t>
            </a:r>
          </a:p>
        </p:txBody>
      </p:sp>
      <p:grpSp>
        <p:nvGrpSpPr>
          <p:cNvPr id="121913" name="Group 57"/>
          <p:cNvGrpSpPr>
            <a:grpSpLocks/>
          </p:cNvGrpSpPr>
          <p:nvPr/>
        </p:nvGrpSpPr>
        <p:grpSpPr bwMode="auto">
          <a:xfrm>
            <a:off x="2286000" y="1066800"/>
            <a:ext cx="4800600" cy="1235075"/>
            <a:chOff x="624" y="912"/>
            <a:chExt cx="3024" cy="778"/>
          </a:xfrm>
        </p:grpSpPr>
        <p:sp>
          <p:nvSpPr>
            <p:cNvPr id="52259" name="AutoShape 21"/>
            <p:cNvSpPr>
              <a:spLocks noChangeArrowheads="1"/>
            </p:cNvSpPr>
            <p:nvPr/>
          </p:nvSpPr>
          <p:spPr bwMode="auto">
            <a:xfrm>
              <a:off x="624" y="912"/>
              <a:ext cx="3024" cy="768"/>
            </a:xfrm>
            <a:prstGeom prst="roundRect">
              <a:avLst>
                <a:gd name="adj" fmla="val 16667"/>
              </a:avLst>
            </a:prstGeom>
            <a:gradFill rotWithShape="0">
              <a:gsLst>
                <a:gs pos="0">
                  <a:srgbClr val="FFF3E7"/>
                </a:gs>
                <a:gs pos="50000">
                  <a:srgbClr val="FFDCB9"/>
                </a:gs>
                <a:gs pos="100000">
                  <a:srgbClr val="FFF3E7"/>
                </a:gs>
              </a:gsLst>
              <a:lin ang="0" scaled="1"/>
            </a:gradFill>
            <a:ln w="12700">
              <a:solidFill>
                <a:srgbClr val="9900FF"/>
              </a:solidFill>
              <a:round/>
              <a:headEnd/>
              <a:tailEnd/>
            </a:ln>
            <a:effectLst>
              <a:outerShdw dist="107763" dir="2700000" algn="ctr" rotWithShape="0">
                <a:schemeClr val="bg2"/>
              </a:outerShdw>
            </a:effectLst>
          </p:spPr>
          <p:txBody>
            <a:bodyPr wrap="none" anchor="ctr"/>
            <a:lstStyle/>
            <a:p>
              <a:endParaRPr lang="zh-CN" altLang="en-US"/>
            </a:p>
          </p:txBody>
        </p:sp>
        <p:sp>
          <p:nvSpPr>
            <p:cNvPr id="52260" name="Rectangle 22"/>
            <p:cNvSpPr>
              <a:spLocks noChangeArrowheads="1"/>
            </p:cNvSpPr>
            <p:nvPr/>
          </p:nvSpPr>
          <p:spPr bwMode="auto">
            <a:xfrm>
              <a:off x="886" y="1093"/>
              <a:ext cx="2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000" b="1">
                  <a:solidFill>
                    <a:schemeClr val="tx1"/>
                  </a:solidFill>
                  <a:latin typeface="Times New Roman" pitchFamily="18" charset="0"/>
                  <a:ea typeface="宋体" pitchFamily="2" charset="-122"/>
                </a:rPr>
                <a:t>标识符1， 标识符2，…，标识符</a:t>
              </a:r>
              <a:r>
                <a:rPr lang="en-US" altLang="zh-CN" sz="2000" b="1">
                  <a:solidFill>
                    <a:schemeClr val="tx1"/>
                  </a:solidFill>
                  <a:latin typeface="Times New Roman" pitchFamily="18" charset="0"/>
                  <a:ea typeface="宋体" pitchFamily="2" charset="-122"/>
                </a:rPr>
                <a:t>n</a:t>
              </a:r>
            </a:p>
          </p:txBody>
        </p:sp>
        <p:sp>
          <p:nvSpPr>
            <p:cNvPr id="52261" name="Line 23"/>
            <p:cNvSpPr>
              <a:spLocks noChangeShapeType="1"/>
            </p:cNvSpPr>
            <p:nvPr/>
          </p:nvSpPr>
          <p:spPr bwMode="auto">
            <a:xfrm>
              <a:off x="1152" y="1344"/>
              <a:ext cx="0" cy="137"/>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2" name="Line 24"/>
            <p:cNvSpPr>
              <a:spLocks noChangeShapeType="1"/>
            </p:cNvSpPr>
            <p:nvPr/>
          </p:nvSpPr>
          <p:spPr bwMode="auto">
            <a:xfrm>
              <a:off x="1968" y="1296"/>
              <a:ext cx="0" cy="137"/>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Line 25"/>
            <p:cNvSpPr>
              <a:spLocks noChangeShapeType="1"/>
            </p:cNvSpPr>
            <p:nvPr/>
          </p:nvSpPr>
          <p:spPr bwMode="auto">
            <a:xfrm>
              <a:off x="3072" y="1296"/>
              <a:ext cx="0" cy="137"/>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Text Box 26"/>
            <p:cNvSpPr txBox="1">
              <a:spLocks noChangeArrowheads="1"/>
            </p:cNvSpPr>
            <p:nvPr/>
          </p:nvSpPr>
          <p:spPr bwMode="auto">
            <a:xfrm>
              <a:off x="1056" y="14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a:solidFill>
                    <a:schemeClr val="tx1"/>
                  </a:solidFill>
                  <a:latin typeface="Times New Roman" pitchFamily="18" charset="0"/>
                  <a:ea typeface="宋体" pitchFamily="2" charset="-122"/>
                </a:rPr>
                <a:t>0</a:t>
              </a:r>
            </a:p>
          </p:txBody>
        </p:sp>
        <p:sp>
          <p:nvSpPr>
            <p:cNvPr id="52265" name="Text Box 27"/>
            <p:cNvSpPr txBox="1">
              <a:spLocks noChangeArrowheads="1"/>
            </p:cNvSpPr>
            <p:nvPr/>
          </p:nvSpPr>
          <p:spPr bwMode="auto">
            <a:xfrm>
              <a:off x="1872" y="14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a:solidFill>
                    <a:schemeClr val="tx1"/>
                  </a:solidFill>
                  <a:latin typeface="Times New Roman" pitchFamily="18" charset="0"/>
                  <a:ea typeface="宋体" pitchFamily="2" charset="-122"/>
                </a:rPr>
                <a:t>1</a:t>
              </a:r>
            </a:p>
          </p:txBody>
        </p:sp>
        <p:sp>
          <p:nvSpPr>
            <p:cNvPr id="52266" name="Text Box 28"/>
            <p:cNvSpPr txBox="1">
              <a:spLocks noChangeArrowheads="1"/>
            </p:cNvSpPr>
            <p:nvPr/>
          </p:nvSpPr>
          <p:spPr bwMode="auto">
            <a:xfrm>
              <a:off x="2928" y="1440"/>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a:solidFill>
                    <a:schemeClr val="tx1"/>
                  </a:solidFill>
                  <a:latin typeface="Times New Roman" pitchFamily="18" charset="0"/>
                  <a:ea typeface="宋体" pitchFamily="2" charset="-122"/>
                </a:rPr>
                <a:t>n</a:t>
              </a:r>
              <a:r>
                <a:rPr lang="en-US" altLang="zh-CN" sz="2000">
                  <a:solidFill>
                    <a:schemeClr val="tx1"/>
                  </a:solidFill>
                  <a:latin typeface="Times New Roman" pitchFamily="18" charset="0"/>
                  <a:ea typeface="宋体" pitchFamily="2" charset="-122"/>
                  <a:sym typeface="Symbol" pitchFamily="18" charset="2"/>
                </a:rPr>
                <a:t></a:t>
              </a:r>
              <a:r>
                <a:rPr lang="en-US" altLang="zh-CN" sz="2000">
                  <a:solidFill>
                    <a:schemeClr val="tx1"/>
                  </a:solidFill>
                  <a:latin typeface="Times New Roman" pitchFamily="18" charset="0"/>
                  <a:ea typeface="宋体" pitchFamily="2" charset="-122"/>
                </a:rPr>
                <a:t>1</a:t>
              </a:r>
            </a:p>
          </p:txBody>
        </p:sp>
      </p:grpSp>
      <p:sp>
        <p:nvSpPr>
          <p:cNvPr id="121885" name="Text Box 29"/>
          <p:cNvSpPr txBox="1">
            <a:spLocks noChangeArrowheads="1"/>
          </p:cNvSpPr>
          <p:nvPr/>
        </p:nvSpPr>
        <p:spPr bwMode="auto">
          <a:xfrm>
            <a:off x="457200" y="1371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A50021"/>
                </a:solidFill>
                <a:latin typeface="Times New Roman" pitchFamily="18" charset="0"/>
                <a:ea typeface="宋体" pitchFamily="2" charset="-122"/>
              </a:rPr>
              <a:t>·</a:t>
            </a:r>
            <a:r>
              <a:rPr lang="zh-CN" altLang="en-US" sz="2800" b="1">
                <a:solidFill>
                  <a:srgbClr val="A50021"/>
                </a:solidFill>
                <a:latin typeface="Times New Roman" pitchFamily="18" charset="0"/>
                <a:ea typeface="宋体" pitchFamily="2" charset="-122"/>
              </a:rPr>
              <a:t>自动设置</a:t>
            </a:r>
          </a:p>
        </p:txBody>
      </p:sp>
      <p:sp>
        <p:nvSpPr>
          <p:cNvPr id="121887" name="Text Box 31"/>
          <p:cNvSpPr txBox="1">
            <a:spLocks noChangeArrowheads="1"/>
          </p:cNvSpPr>
          <p:nvPr/>
        </p:nvSpPr>
        <p:spPr bwMode="auto">
          <a:xfrm>
            <a:off x="381000" y="2590800"/>
            <a:ext cx="226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A50021"/>
                </a:solidFill>
                <a:latin typeface="Times New Roman" pitchFamily="18" charset="0"/>
                <a:ea typeface="宋体" pitchFamily="2" charset="-122"/>
              </a:rPr>
              <a:t>· </a:t>
            </a:r>
            <a:r>
              <a:rPr lang="zh-CN" altLang="en-US" sz="2800" b="1">
                <a:solidFill>
                  <a:srgbClr val="A50021"/>
                </a:solidFill>
                <a:latin typeface="Times New Roman" pitchFamily="18" charset="0"/>
                <a:ea typeface="宋体" pitchFamily="2" charset="-122"/>
              </a:rPr>
              <a:t>人为设置</a:t>
            </a:r>
          </a:p>
        </p:txBody>
      </p:sp>
      <p:grpSp>
        <p:nvGrpSpPr>
          <p:cNvPr id="121914" name="Group 58"/>
          <p:cNvGrpSpPr>
            <a:grpSpLocks/>
          </p:cNvGrpSpPr>
          <p:nvPr/>
        </p:nvGrpSpPr>
        <p:grpSpPr bwMode="auto">
          <a:xfrm>
            <a:off x="2286000" y="2590800"/>
            <a:ext cx="8058150" cy="533400"/>
            <a:chOff x="528" y="2256"/>
            <a:chExt cx="5076" cy="336"/>
          </a:xfrm>
        </p:grpSpPr>
        <p:sp>
          <p:nvSpPr>
            <p:cNvPr id="52257" name="AutoShape 32"/>
            <p:cNvSpPr>
              <a:spLocks noChangeArrowheads="1"/>
            </p:cNvSpPr>
            <p:nvPr/>
          </p:nvSpPr>
          <p:spPr bwMode="auto">
            <a:xfrm>
              <a:off x="528" y="2256"/>
              <a:ext cx="3648" cy="336"/>
            </a:xfrm>
            <a:prstGeom prst="roundRect">
              <a:avLst>
                <a:gd name="adj" fmla="val 16667"/>
              </a:avLst>
            </a:prstGeom>
            <a:gradFill rotWithShape="0">
              <a:gsLst>
                <a:gs pos="0">
                  <a:srgbClr val="FFF3E7"/>
                </a:gs>
                <a:gs pos="50000">
                  <a:srgbClr val="FFDCB9"/>
                </a:gs>
                <a:gs pos="100000">
                  <a:srgbClr val="FFF3E7"/>
                </a:gs>
              </a:gsLst>
              <a:lin ang="0" scaled="1"/>
            </a:gradFill>
            <a:ln w="12700">
              <a:solidFill>
                <a:srgbClr val="9900FF"/>
              </a:solidFill>
              <a:round/>
              <a:headEnd/>
              <a:tailEnd/>
            </a:ln>
            <a:effectLst>
              <a:outerShdw dist="107763" dir="18900000" algn="ctr" rotWithShape="0">
                <a:schemeClr val="bg2"/>
              </a:outerShdw>
            </a:effectLst>
          </p:spPr>
          <p:txBody>
            <a:bodyPr wrap="none" anchor="ctr"/>
            <a:lstStyle/>
            <a:p>
              <a:endParaRPr lang="zh-CN" altLang="en-US"/>
            </a:p>
          </p:txBody>
        </p:sp>
        <p:sp>
          <p:nvSpPr>
            <p:cNvPr id="52258" name="Text Box 33"/>
            <p:cNvSpPr txBox="1">
              <a:spLocks noChangeArrowheads="1"/>
            </p:cNvSpPr>
            <p:nvPr/>
          </p:nvSpPr>
          <p:spPr bwMode="auto">
            <a:xfrm>
              <a:off x="576" y="2304"/>
              <a:ext cx="50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000" b="1">
                  <a:solidFill>
                    <a:schemeClr val="tx1"/>
                  </a:solidFill>
                  <a:latin typeface="Times New Roman" pitchFamily="18" charset="0"/>
                  <a:ea typeface="宋体" pitchFamily="2" charset="-122"/>
                </a:rPr>
                <a:t>enum </a:t>
              </a:r>
              <a:r>
                <a:rPr lang="zh-CN" altLang="zh-CN" sz="2000" b="1">
                  <a:solidFill>
                    <a:schemeClr val="tx1"/>
                  </a:solidFill>
                  <a:latin typeface="Times New Roman" pitchFamily="18" charset="0"/>
                  <a:ea typeface="宋体" pitchFamily="2" charset="-122"/>
                </a:rPr>
                <a:t>类型名{标识符1=1, 标识符2, …, 标识符</a:t>
              </a:r>
              <a:r>
                <a:rPr lang="en-US" altLang="zh-CN" sz="2000" b="1">
                  <a:solidFill>
                    <a:schemeClr val="tx1"/>
                  </a:solidFill>
                  <a:latin typeface="Times New Roman" pitchFamily="18" charset="0"/>
                  <a:ea typeface="宋体" pitchFamily="2" charset="-122"/>
                </a:rPr>
                <a:t>n}</a:t>
              </a:r>
            </a:p>
          </p:txBody>
        </p:sp>
      </p:grpSp>
      <p:grpSp>
        <p:nvGrpSpPr>
          <p:cNvPr id="121921" name="Group 65"/>
          <p:cNvGrpSpPr>
            <a:grpSpLocks/>
          </p:cNvGrpSpPr>
          <p:nvPr/>
        </p:nvGrpSpPr>
        <p:grpSpPr bwMode="auto">
          <a:xfrm>
            <a:off x="228600" y="3581400"/>
            <a:ext cx="8248650" cy="1143000"/>
            <a:chOff x="144" y="2256"/>
            <a:chExt cx="5196" cy="720"/>
          </a:xfrm>
        </p:grpSpPr>
        <p:sp>
          <p:nvSpPr>
            <p:cNvPr id="52246" name="Text Box 35"/>
            <p:cNvSpPr txBox="1">
              <a:spLocks noChangeArrowheads="1"/>
            </p:cNvSpPr>
            <p:nvPr/>
          </p:nvSpPr>
          <p:spPr bwMode="auto">
            <a:xfrm>
              <a:off x="144" y="2256"/>
              <a:ext cx="5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         enum workday{MON, TUE, WED, THU, FRI};</a:t>
              </a:r>
            </a:p>
          </p:txBody>
        </p:sp>
        <p:sp>
          <p:nvSpPr>
            <p:cNvPr id="52247" name="Line 36"/>
            <p:cNvSpPr>
              <a:spLocks noChangeShapeType="1"/>
            </p:cNvSpPr>
            <p:nvPr/>
          </p:nvSpPr>
          <p:spPr bwMode="auto">
            <a:xfrm>
              <a:off x="2064"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8" name="Line 37"/>
            <p:cNvSpPr>
              <a:spLocks noChangeShapeType="1"/>
            </p:cNvSpPr>
            <p:nvPr/>
          </p:nvSpPr>
          <p:spPr bwMode="auto">
            <a:xfrm>
              <a:off x="2592"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Line 38"/>
            <p:cNvSpPr>
              <a:spLocks noChangeShapeType="1"/>
            </p:cNvSpPr>
            <p:nvPr/>
          </p:nvSpPr>
          <p:spPr bwMode="auto">
            <a:xfrm>
              <a:off x="4080"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Line 39"/>
            <p:cNvSpPr>
              <a:spLocks noChangeShapeType="1"/>
            </p:cNvSpPr>
            <p:nvPr/>
          </p:nvSpPr>
          <p:spPr bwMode="auto">
            <a:xfrm>
              <a:off x="3072"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Line 40"/>
            <p:cNvSpPr>
              <a:spLocks noChangeShapeType="1"/>
            </p:cNvSpPr>
            <p:nvPr/>
          </p:nvSpPr>
          <p:spPr bwMode="auto">
            <a:xfrm>
              <a:off x="3600"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2" name="Text Box 47"/>
            <p:cNvSpPr txBox="1">
              <a:spLocks noChangeArrowheads="1"/>
            </p:cNvSpPr>
            <p:nvPr/>
          </p:nvSpPr>
          <p:spPr bwMode="auto">
            <a:xfrm>
              <a:off x="3504"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b="1">
                  <a:solidFill>
                    <a:schemeClr val="tx1"/>
                  </a:solidFill>
                  <a:latin typeface="Times New Roman" pitchFamily="18" charset="0"/>
                  <a:ea typeface="宋体" pitchFamily="2" charset="-122"/>
                </a:rPr>
                <a:t>3</a:t>
              </a:r>
            </a:p>
          </p:txBody>
        </p:sp>
        <p:sp>
          <p:nvSpPr>
            <p:cNvPr id="52253" name="Rectangle 48"/>
            <p:cNvSpPr>
              <a:spLocks noChangeArrowheads="1"/>
            </p:cNvSpPr>
            <p:nvPr/>
          </p:nvSpPr>
          <p:spPr bwMode="auto">
            <a:xfrm>
              <a:off x="1968"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0</a:t>
              </a:r>
            </a:p>
          </p:txBody>
        </p:sp>
        <p:sp>
          <p:nvSpPr>
            <p:cNvPr id="52254" name="Rectangle 49"/>
            <p:cNvSpPr>
              <a:spLocks noChangeArrowheads="1"/>
            </p:cNvSpPr>
            <p:nvPr/>
          </p:nvSpPr>
          <p:spPr bwMode="auto">
            <a:xfrm>
              <a:off x="2448"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1</a:t>
              </a:r>
            </a:p>
          </p:txBody>
        </p:sp>
        <p:sp>
          <p:nvSpPr>
            <p:cNvPr id="52255" name="Rectangle 50"/>
            <p:cNvSpPr>
              <a:spLocks noChangeArrowheads="1"/>
            </p:cNvSpPr>
            <p:nvPr/>
          </p:nvSpPr>
          <p:spPr bwMode="auto">
            <a:xfrm>
              <a:off x="2976"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2</a:t>
              </a:r>
            </a:p>
          </p:txBody>
        </p:sp>
        <p:sp>
          <p:nvSpPr>
            <p:cNvPr id="52256" name="Rectangle 51"/>
            <p:cNvSpPr>
              <a:spLocks noChangeArrowheads="1"/>
            </p:cNvSpPr>
            <p:nvPr/>
          </p:nvSpPr>
          <p:spPr bwMode="auto">
            <a:xfrm>
              <a:off x="3984"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4</a:t>
              </a:r>
            </a:p>
          </p:txBody>
        </p:sp>
      </p:grpSp>
      <p:grpSp>
        <p:nvGrpSpPr>
          <p:cNvPr id="121926" name="Group 70"/>
          <p:cNvGrpSpPr>
            <a:grpSpLocks/>
          </p:cNvGrpSpPr>
          <p:nvPr/>
        </p:nvGrpSpPr>
        <p:grpSpPr bwMode="auto">
          <a:xfrm>
            <a:off x="990600" y="4819650"/>
            <a:ext cx="7581900" cy="1203325"/>
            <a:chOff x="624" y="3036"/>
            <a:chExt cx="4776" cy="758"/>
          </a:xfrm>
        </p:grpSpPr>
        <p:sp>
          <p:nvSpPr>
            <p:cNvPr id="52234" name="Text Box 41"/>
            <p:cNvSpPr txBox="1">
              <a:spLocks noChangeArrowheads="1"/>
            </p:cNvSpPr>
            <p:nvPr/>
          </p:nvSpPr>
          <p:spPr bwMode="auto">
            <a:xfrm>
              <a:off x="624" y="3036"/>
              <a:ext cx="4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enum workday{MON=1, TUE, WED</a:t>
              </a:r>
              <a:r>
                <a:rPr lang="zh-CN" altLang="en-US">
                  <a:solidFill>
                    <a:schemeClr val="tx1"/>
                  </a:solidFill>
                  <a:latin typeface="Times New Roman" pitchFamily="18" charset="0"/>
                  <a:ea typeface="宋体" pitchFamily="2" charset="-122"/>
                </a:rPr>
                <a:t>＝</a:t>
              </a:r>
              <a:r>
                <a:rPr lang="en-US" altLang="zh-CN">
                  <a:solidFill>
                    <a:schemeClr val="tx1"/>
                  </a:solidFill>
                  <a:latin typeface="Times New Roman" pitchFamily="18" charset="0"/>
                  <a:ea typeface="宋体" pitchFamily="2" charset="-122"/>
                </a:rPr>
                <a:t>4, THU, FRI};</a:t>
              </a:r>
            </a:p>
          </p:txBody>
        </p:sp>
        <p:sp>
          <p:nvSpPr>
            <p:cNvPr id="52235" name="Line 42"/>
            <p:cNvSpPr>
              <a:spLocks noChangeShapeType="1"/>
            </p:cNvSpPr>
            <p:nvPr/>
          </p:nvSpPr>
          <p:spPr bwMode="auto">
            <a:xfrm>
              <a:off x="2146" y="3336"/>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Rectangle 53"/>
            <p:cNvSpPr>
              <a:spLocks noChangeArrowheads="1"/>
            </p:cNvSpPr>
            <p:nvPr/>
          </p:nvSpPr>
          <p:spPr bwMode="auto">
            <a:xfrm>
              <a:off x="2064" y="35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1</a:t>
              </a:r>
            </a:p>
          </p:txBody>
        </p:sp>
        <p:sp>
          <p:nvSpPr>
            <p:cNvPr id="52237" name="Line 43"/>
            <p:cNvSpPr>
              <a:spLocks noChangeShapeType="1"/>
            </p:cNvSpPr>
            <p:nvPr/>
          </p:nvSpPr>
          <p:spPr bwMode="auto">
            <a:xfrm>
              <a:off x="2902" y="3312"/>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Rectangle 54"/>
            <p:cNvSpPr>
              <a:spLocks noChangeArrowheads="1"/>
            </p:cNvSpPr>
            <p:nvPr/>
          </p:nvSpPr>
          <p:spPr bwMode="auto">
            <a:xfrm>
              <a:off x="2784" y="35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2</a:t>
              </a:r>
            </a:p>
          </p:txBody>
        </p:sp>
        <p:sp>
          <p:nvSpPr>
            <p:cNvPr id="52239" name="Line 45"/>
            <p:cNvSpPr>
              <a:spLocks noChangeShapeType="1"/>
            </p:cNvSpPr>
            <p:nvPr/>
          </p:nvSpPr>
          <p:spPr bwMode="auto">
            <a:xfrm>
              <a:off x="3370" y="3312"/>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Text Box 52"/>
            <p:cNvSpPr txBox="1">
              <a:spLocks noChangeArrowheads="1"/>
            </p:cNvSpPr>
            <p:nvPr/>
          </p:nvSpPr>
          <p:spPr bwMode="auto">
            <a:xfrm>
              <a:off x="3264" y="35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b="1">
                  <a:solidFill>
                    <a:schemeClr val="tx1"/>
                  </a:solidFill>
                  <a:latin typeface="Times New Roman" pitchFamily="18" charset="0"/>
                  <a:ea typeface="宋体" pitchFamily="2" charset="-122"/>
                </a:rPr>
                <a:t>4</a:t>
              </a:r>
            </a:p>
          </p:txBody>
        </p:sp>
        <p:sp>
          <p:nvSpPr>
            <p:cNvPr id="52241" name="Line 46"/>
            <p:cNvSpPr>
              <a:spLocks noChangeShapeType="1"/>
            </p:cNvSpPr>
            <p:nvPr/>
          </p:nvSpPr>
          <p:spPr bwMode="auto">
            <a:xfrm>
              <a:off x="4128" y="3312"/>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Rectangle 55"/>
            <p:cNvSpPr>
              <a:spLocks noChangeArrowheads="1"/>
            </p:cNvSpPr>
            <p:nvPr/>
          </p:nvSpPr>
          <p:spPr bwMode="auto">
            <a:xfrm>
              <a:off x="4032"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5</a:t>
              </a:r>
            </a:p>
          </p:txBody>
        </p:sp>
        <p:grpSp>
          <p:nvGrpSpPr>
            <p:cNvPr id="52243" name="Group 64"/>
            <p:cNvGrpSpPr>
              <a:grpSpLocks/>
            </p:cNvGrpSpPr>
            <p:nvPr/>
          </p:nvGrpSpPr>
          <p:grpSpPr bwMode="auto">
            <a:xfrm>
              <a:off x="4512" y="3312"/>
              <a:ext cx="212" cy="458"/>
              <a:chOff x="4368" y="3312"/>
              <a:chExt cx="212" cy="458"/>
            </a:xfrm>
          </p:grpSpPr>
          <p:sp>
            <p:nvSpPr>
              <p:cNvPr id="52244" name="Line 44"/>
              <p:cNvSpPr>
                <a:spLocks noChangeShapeType="1"/>
              </p:cNvSpPr>
              <p:nvPr/>
            </p:nvSpPr>
            <p:spPr bwMode="auto">
              <a:xfrm>
                <a:off x="4474" y="3312"/>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5" name="Rectangle 56"/>
              <p:cNvSpPr>
                <a:spLocks noChangeArrowheads="1"/>
              </p:cNvSpPr>
              <p:nvPr/>
            </p:nvSpPr>
            <p:spPr bwMode="auto">
              <a:xfrm>
                <a:off x="4368" y="348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6</a:t>
                </a:r>
              </a:p>
            </p:txBody>
          </p:sp>
        </p:grpSp>
      </p:grpSp>
      <p:sp>
        <p:nvSpPr>
          <p:cNvPr id="121915" name="AutoShape 59"/>
          <p:cNvSpPr>
            <a:spLocks noChangeArrowheads="1"/>
          </p:cNvSpPr>
          <p:nvPr/>
        </p:nvSpPr>
        <p:spPr bwMode="auto">
          <a:xfrm>
            <a:off x="0" y="3352800"/>
            <a:ext cx="914400" cy="381000"/>
          </a:xfrm>
          <a:prstGeom prst="ribbon2">
            <a:avLst>
              <a:gd name="adj1" fmla="val 12500"/>
              <a:gd name="adj2" fmla="val 50000"/>
            </a:avLst>
          </a:prstGeom>
          <a:gradFill rotWithShape="0">
            <a:gsLst>
              <a:gs pos="0">
                <a:srgbClr val="99CC00"/>
              </a:gs>
              <a:gs pos="100000">
                <a:srgbClr val="FF9900"/>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85"/>
                                        </p:tgtEl>
                                        <p:attrNameLst>
                                          <p:attrName>style.visibility</p:attrName>
                                        </p:attrNameLst>
                                      </p:cBhvr>
                                      <p:to>
                                        <p:strVal val="visible"/>
                                      </p:to>
                                    </p:set>
                                    <p:anim calcmode="lin" valueType="num">
                                      <p:cBhvr additive="base">
                                        <p:cTn id="7" dur="500" fill="hold"/>
                                        <p:tgtEl>
                                          <p:spTgt spid="121885"/>
                                        </p:tgtEl>
                                        <p:attrNameLst>
                                          <p:attrName>ppt_x</p:attrName>
                                        </p:attrNameLst>
                                      </p:cBhvr>
                                      <p:tavLst>
                                        <p:tav tm="0">
                                          <p:val>
                                            <p:strVal val="0-#ppt_w/2"/>
                                          </p:val>
                                        </p:tav>
                                        <p:tav tm="100000">
                                          <p:val>
                                            <p:strVal val="#ppt_x"/>
                                          </p:val>
                                        </p:tav>
                                      </p:tavLst>
                                    </p:anim>
                                    <p:anim calcmode="lin" valueType="num">
                                      <p:cBhvr additive="base">
                                        <p:cTn id="8" dur="500" fill="hold"/>
                                        <p:tgtEl>
                                          <p:spTgt spid="1218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1913"/>
                                        </p:tgtEl>
                                        <p:attrNameLst>
                                          <p:attrName>style.visibility</p:attrName>
                                        </p:attrNameLst>
                                      </p:cBhvr>
                                      <p:to>
                                        <p:strVal val="visible"/>
                                      </p:to>
                                    </p:set>
                                    <p:anim calcmode="lin" valueType="num">
                                      <p:cBhvr additive="base">
                                        <p:cTn id="13" dur="500" fill="hold"/>
                                        <p:tgtEl>
                                          <p:spTgt spid="121913"/>
                                        </p:tgtEl>
                                        <p:attrNameLst>
                                          <p:attrName>ppt_x</p:attrName>
                                        </p:attrNameLst>
                                      </p:cBhvr>
                                      <p:tavLst>
                                        <p:tav tm="0">
                                          <p:val>
                                            <p:strVal val="1+#ppt_w/2"/>
                                          </p:val>
                                        </p:tav>
                                        <p:tav tm="100000">
                                          <p:val>
                                            <p:strVal val="#ppt_x"/>
                                          </p:val>
                                        </p:tav>
                                      </p:tavLst>
                                    </p:anim>
                                    <p:anim calcmode="lin" valueType="num">
                                      <p:cBhvr additive="base">
                                        <p:cTn id="14" dur="500" fill="hold"/>
                                        <p:tgtEl>
                                          <p:spTgt spid="1219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87"/>
                                        </p:tgtEl>
                                        <p:attrNameLst>
                                          <p:attrName>style.visibility</p:attrName>
                                        </p:attrNameLst>
                                      </p:cBhvr>
                                      <p:to>
                                        <p:strVal val="visible"/>
                                      </p:to>
                                    </p:set>
                                    <p:anim calcmode="lin" valueType="num">
                                      <p:cBhvr additive="base">
                                        <p:cTn id="19" dur="500" fill="hold"/>
                                        <p:tgtEl>
                                          <p:spTgt spid="121887"/>
                                        </p:tgtEl>
                                        <p:attrNameLst>
                                          <p:attrName>ppt_x</p:attrName>
                                        </p:attrNameLst>
                                      </p:cBhvr>
                                      <p:tavLst>
                                        <p:tav tm="0">
                                          <p:val>
                                            <p:strVal val="0-#ppt_w/2"/>
                                          </p:val>
                                        </p:tav>
                                        <p:tav tm="100000">
                                          <p:val>
                                            <p:strVal val="#ppt_x"/>
                                          </p:val>
                                        </p:tav>
                                      </p:tavLst>
                                    </p:anim>
                                    <p:anim calcmode="lin" valueType="num">
                                      <p:cBhvr additive="base">
                                        <p:cTn id="20" dur="500" fill="hold"/>
                                        <p:tgtEl>
                                          <p:spTgt spid="12188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21914"/>
                                        </p:tgtEl>
                                        <p:attrNameLst>
                                          <p:attrName>style.visibility</p:attrName>
                                        </p:attrNameLst>
                                      </p:cBhvr>
                                      <p:to>
                                        <p:strVal val="visible"/>
                                      </p:to>
                                    </p:set>
                                    <p:anim calcmode="lin" valueType="num">
                                      <p:cBhvr additive="base">
                                        <p:cTn id="25" dur="500" fill="hold"/>
                                        <p:tgtEl>
                                          <p:spTgt spid="121914"/>
                                        </p:tgtEl>
                                        <p:attrNameLst>
                                          <p:attrName>ppt_x</p:attrName>
                                        </p:attrNameLst>
                                      </p:cBhvr>
                                      <p:tavLst>
                                        <p:tav tm="0">
                                          <p:val>
                                            <p:strVal val="1+#ppt_w/2"/>
                                          </p:val>
                                        </p:tav>
                                        <p:tav tm="100000">
                                          <p:val>
                                            <p:strVal val="#ppt_x"/>
                                          </p:val>
                                        </p:tav>
                                      </p:tavLst>
                                    </p:anim>
                                    <p:anim calcmode="lin" valueType="num">
                                      <p:cBhvr additive="base">
                                        <p:cTn id="26" dur="500" fill="hold"/>
                                        <p:tgtEl>
                                          <p:spTgt spid="12191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915"/>
                                        </p:tgtEl>
                                        <p:attrNameLst>
                                          <p:attrName>style.visibility</p:attrName>
                                        </p:attrNameLst>
                                      </p:cBhvr>
                                      <p:to>
                                        <p:strVal val="visible"/>
                                      </p:to>
                                    </p:set>
                                    <p:anim calcmode="lin" valueType="num">
                                      <p:cBhvr additive="base">
                                        <p:cTn id="31" dur="500" fill="hold"/>
                                        <p:tgtEl>
                                          <p:spTgt spid="121915"/>
                                        </p:tgtEl>
                                        <p:attrNameLst>
                                          <p:attrName>ppt_x</p:attrName>
                                        </p:attrNameLst>
                                      </p:cBhvr>
                                      <p:tavLst>
                                        <p:tav tm="0">
                                          <p:val>
                                            <p:strVal val="0-#ppt_w/2"/>
                                          </p:val>
                                        </p:tav>
                                        <p:tav tm="100000">
                                          <p:val>
                                            <p:strVal val="#ppt_x"/>
                                          </p:val>
                                        </p:tav>
                                      </p:tavLst>
                                    </p:anim>
                                    <p:anim calcmode="lin" valueType="num">
                                      <p:cBhvr additive="base">
                                        <p:cTn id="32" dur="500" fill="hold"/>
                                        <p:tgtEl>
                                          <p:spTgt spid="12191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1921"/>
                                        </p:tgtEl>
                                        <p:attrNameLst>
                                          <p:attrName>style.visibility</p:attrName>
                                        </p:attrNameLst>
                                      </p:cBhvr>
                                      <p:to>
                                        <p:strVal val="visible"/>
                                      </p:to>
                                    </p:set>
                                    <p:anim calcmode="lin" valueType="num">
                                      <p:cBhvr additive="base">
                                        <p:cTn id="37" dur="500" fill="hold"/>
                                        <p:tgtEl>
                                          <p:spTgt spid="121921"/>
                                        </p:tgtEl>
                                        <p:attrNameLst>
                                          <p:attrName>ppt_x</p:attrName>
                                        </p:attrNameLst>
                                      </p:cBhvr>
                                      <p:tavLst>
                                        <p:tav tm="0">
                                          <p:val>
                                            <p:strVal val="0-#ppt_w/2"/>
                                          </p:val>
                                        </p:tav>
                                        <p:tav tm="100000">
                                          <p:val>
                                            <p:strVal val="#ppt_x"/>
                                          </p:val>
                                        </p:tav>
                                      </p:tavLst>
                                    </p:anim>
                                    <p:anim calcmode="lin" valueType="num">
                                      <p:cBhvr additive="base">
                                        <p:cTn id="38" dur="500" fill="hold"/>
                                        <p:tgtEl>
                                          <p:spTgt spid="12192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21926"/>
                                        </p:tgtEl>
                                        <p:attrNameLst>
                                          <p:attrName>style.visibility</p:attrName>
                                        </p:attrNameLst>
                                      </p:cBhvr>
                                      <p:to>
                                        <p:strVal val="visible"/>
                                      </p:to>
                                    </p:set>
                                    <p:anim calcmode="lin" valueType="num">
                                      <p:cBhvr additive="base">
                                        <p:cTn id="43" dur="500" fill="hold"/>
                                        <p:tgtEl>
                                          <p:spTgt spid="121926"/>
                                        </p:tgtEl>
                                        <p:attrNameLst>
                                          <p:attrName>ppt_x</p:attrName>
                                        </p:attrNameLst>
                                      </p:cBhvr>
                                      <p:tavLst>
                                        <p:tav tm="0">
                                          <p:val>
                                            <p:strVal val="1+#ppt_w/2"/>
                                          </p:val>
                                        </p:tav>
                                        <p:tav tm="100000">
                                          <p:val>
                                            <p:strVal val="#ppt_x"/>
                                          </p:val>
                                        </p:tav>
                                      </p:tavLst>
                                    </p:anim>
                                    <p:anim calcmode="lin" valueType="num">
                                      <p:cBhvr additive="base">
                                        <p:cTn id="44" dur="500" fill="hold"/>
                                        <p:tgtEl>
                                          <p:spTgt spid="121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5" grpId="0" autoUpdateAnimBg="0"/>
      <p:bldP spid="121887" grpId="0" autoUpdateAnimBg="0"/>
      <p:bldP spid="12191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46" name="Group 66"/>
          <p:cNvGrpSpPr>
            <a:grpSpLocks/>
          </p:cNvGrpSpPr>
          <p:nvPr/>
        </p:nvGrpSpPr>
        <p:grpSpPr bwMode="auto">
          <a:xfrm>
            <a:off x="3581400" y="1905000"/>
            <a:ext cx="2438400" cy="2057400"/>
            <a:chOff x="2256" y="1200"/>
            <a:chExt cx="1536" cy="1296"/>
          </a:xfrm>
        </p:grpSpPr>
        <p:sp>
          <p:nvSpPr>
            <p:cNvPr id="53260" name="Text Box 62"/>
            <p:cNvSpPr txBox="1">
              <a:spLocks noChangeArrowheads="1"/>
            </p:cNvSpPr>
            <p:nvPr/>
          </p:nvSpPr>
          <p:spPr bwMode="auto">
            <a:xfrm>
              <a:off x="2256" y="1200"/>
              <a:ext cx="1536" cy="327"/>
            </a:xfrm>
            <a:prstGeom prst="rect">
              <a:avLst/>
            </a:prstGeom>
            <a:solidFill>
              <a:srgbClr val="FFFF99"/>
            </a:solidFill>
            <a:ln>
              <a:noFill/>
            </a:ln>
            <a:effectLst>
              <a:prstShdw prst="shdw17" dist="17961" dir="13500000">
                <a:srgbClr val="99995C"/>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endParaRPr lang="zh-CN" altLang="zh-CN" sz="2800">
                <a:solidFill>
                  <a:srgbClr val="FF3300"/>
                </a:solidFill>
                <a:latin typeface="Times New Roman" pitchFamily="18" charset="0"/>
                <a:ea typeface="宋体" pitchFamily="2" charset="-122"/>
                <a:sym typeface="Monotype Sorts" pitchFamily="2" charset="2"/>
              </a:endParaRPr>
            </a:p>
          </p:txBody>
        </p:sp>
        <p:sp>
          <p:nvSpPr>
            <p:cNvPr id="53261" name="AutoShape 63"/>
            <p:cNvSpPr>
              <a:spLocks noChangeArrowheads="1"/>
            </p:cNvSpPr>
            <p:nvPr/>
          </p:nvSpPr>
          <p:spPr bwMode="auto">
            <a:xfrm>
              <a:off x="2400" y="2112"/>
              <a:ext cx="1200" cy="384"/>
            </a:xfrm>
            <a:prstGeom prst="wedgeRectCallout">
              <a:avLst>
                <a:gd name="adj1" fmla="val 8250"/>
                <a:gd name="adj2" fmla="val -200000"/>
              </a:avLst>
            </a:prstGeom>
            <a:solidFill>
              <a:srgbClr val="CC99FF"/>
            </a:solidFill>
            <a:ln>
              <a:noFill/>
            </a:ln>
            <a:effectLst>
              <a:prstShdw prst="shdw17" dist="17961" dir="13500000">
                <a:srgbClr val="7A5C99"/>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spcBef>
                  <a:spcPct val="50000"/>
                </a:spcBef>
              </a:pPr>
              <a:r>
                <a:rPr lang="zh-CN" altLang="en-US" sz="2800" b="1">
                  <a:solidFill>
                    <a:srgbClr val="FF3300"/>
                  </a:solidFill>
                  <a:latin typeface="Times New Roman" pitchFamily="18" charset="0"/>
                  <a:sym typeface="Monotype Sorts" pitchFamily="2" charset="2"/>
                </a:rPr>
                <a:t>枚举变量</a:t>
              </a:r>
            </a:p>
          </p:txBody>
        </p:sp>
      </p:grpSp>
      <p:grpSp>
        <p:nvGrpSpPr>
          <p:cNvPr id="122945" name="Group 65"/>
          <p:cNvGrpSpPr>
            <a:grpSpLocks/>
          </p:cNvGrpSpPr>
          <p:nvPr/>
        </p:nvGrpSpPr>
        <p:grpSpPr bwMode="auto">
          <a:xfrm>
            <a:off x="381000" y="1066800"/>
            <a:ext cx="3200400" cy="3124200"/>
            <a:chOff x="240" y="672"/>
            <a:chExt cx="2016" cy="1968"/>
          </a:xfrm>
        </p:grpSpPr>
        <p:sp>
          <p:nvSpPr>
            <p:cNvPr id="53257" name="Text Box 64"/>
            <p:cNvSpPr txBox="1">
              <a:spLocks noChangeArrowheads="1"/>
            </p:cNvSpPr>
            <p:nvPr/>
          </p:nvSpPr>
          <p:spPr bwMode="auto">
            <a:xfrm>
              <a:off x="1392" y="672"/>
              <a:ext cx="864" cy="327"/>
            </a:xfrm>
            <a:prstGeom prst="rect">
              <a:avLst/>
            </a:prstGeom>
            <a:solidFill>
              <a:srgbClr val="99CC00"/>
            </a:solidFill>
            <a:ln>
              <a:noFill/>
            </a:ln>
            <a:effectLst>
              <a:prstShdw prst="shdw17" dist="17961" dir="13500000">
                <a:srgbClr val="5C7A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endParaRPr lang="zh-CN" altLang="zh-CN" sz="2800">
                <a:solidFill>
                  <a:srgbClr val="FF3300"/>
                </a:solidFill>
                <a:latin typeface="Times New Roman" pitchFamily="18" charset="0"/>
                <a:ea typeface="宋体" pitchFamily="2" charset="-122"/>
                <a:sym typeface="Monotype Sorts" pitchFamily="2" charset="2"/>
              </a:endParaRPr>
            </a:p>
          </p:txBody>
        </p:sp>
        <p:sp>
          <p:nvSpPr>
            <p:cNvPr id="53258" name="Text Box 58"/>
            <p:cNvSpPr txBox="1">
              <a:spLocks noChangeArrowheads="1"/>
            </p:cNvSpPr>
            <p:nvPr/>
          </p:nvSpPr>
          <p:spPr bwMode="auto">
            <a:xfrm>
              <a:off x="1392" y="1200"/>
              <a:ext cx="864" cy="327"/>
            </a:xfrm>
            <a:prstGeom prst="rect">
              <a:avLst/>
            </a:prstGeom>
            <a:solidFill>
              <a:srgbClr val="99CC00"/>
            </a:solidFill>
            <a:ln>
              <a:noFill/>
            </a:ln>
            <a:effectLst>
              <a:prstShdw prst="shdw17" dist="17961" dir="13500000">
                <a:srgbClr val="5C7A0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endParaRPr lang="zh-CN" altLang="zh-CN" sz="2800">
                <a:solidFill>
                  <a:srgbClr val="FF3300"/>
                </a:solidFill>
                <a:latin typeface="Times New Roman" pitchFamily="18" charset="0"/>
                <a:ea typeface="宋体" pitchFamily="2" charset="-122"/>
                <a:sym typeface="Monotype Sorts" pitchFamily="2" charset="2"/>
              </a:endParaRPr>
            </a:p>
          </p:txBody>
        </p:sp>
        <p:sp>
          <p:nvSpPr>
            <p:cNvPr id="53259" name="AutoShape 59"/>
            <p:cNvSpPr>
              <a:spLocks noChangeArrowheads="1"/>
            </p:cNvSpPr>
            <p:nvPr/>
          </p:nvSpPr>
          <p:spPr bwMode="auto">
            <a:xfrm>
              <a:off x="240" y="2160"/>
              <a:ext cx="1248" cy="480"/>
            </a:xfrm>
            <a:prstGeom prst="wedgeRectCallout">
              <a:avLst>
                <a:gd name="adj1" fmla="val 54889"/>
                <a:gd name="adj2" fmla="val -181667"/>
              </a:avLst>
            </a:prstGeom>
            <a:solidFill>
              <a:srgbClr val="FFCC99"/>
            </a:solidFill>
            <a:ln>
              <a:noFill/>
            </a:ln>
            <a:effectLst>
              <a:prstShdw prst="shdw17" dist="17961" dir="13500000">
                <a:srgbClr val="997A5C"/>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spcBef>
                  <a:spcPct val="50000"/>
                </a:spcBef>
              </a:pPr>
              <a:r>
                <a:rPr lang="zh-CN" altLang="en-US" sz="2800" b="1">
                  <a:solidFill>
                    <a:srgbClr val="FF3300"/>
                  </a:solidFill>
                  <a:latin typeface="Times New Roman" pitchFamily="18" charset="0"/>
                  <a:sym typeface="Monotype Sorts" pitchFamily="2" charset="2"/>
                </a:rPr>
                <a:t>枚举类型名</a:t>
              </a:r>
            </a:p>
          </p:txBody>
        </p:sp>
      </p:grpSp>
      <p:sp>
        <p:nvSpPr>
          <p:cNvPr id="53252" name="AutoShape 52"/>
          <p:cNvSpPr>
            <a:spLocks noChangeArrowheads="1"/>
          </p:cNvSpPr>
          <p:nvPr/>
        </p:nvSpPr>
        <p:spPr bwMode="auto">
          <a:xfrm>
            <a:off x="685800" y="457200"/>
            <a:ext cx="914400" cy="381000"/>
          </a:xfrm>
          <a:prstGeom prst="ribbon2">
            <a:avLst>
              <a:gd name="adj1" fmla="val 12500"/>
              <a:gd name="adj2" fmla="val 50000"/>
            </a:avLst>
          </a:prstGeom>
          <a:gradFill rotWithShape="0">
            <a:gsLst>
              <a:gs pos="0">
                <a:schemeClr val="folHlink"/>
              </a:gs>
              <a:gs pos="100000">
                <a:srgbClr val="33CC33"/>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122936" name="Text Box 56"/>
          <p:cNvSpPr txBox="1">
            <a:spLocks noChangeArrowheads="1"/>
          </p:cNvSpPr>
          <p:nvPr/>
        </p:nvSpPr>
        <p:spPr bwMode="auto">
          <a:xfrm>
            <a:off x="1295400" y="1066800"/>
            <a:ext cx="67056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enum weekday {sun,mon,tue,wed,thu,fri,sat};</a:t>
            </a:r>
          </a:p>
        </p:txBody>
      </p:sp>
      <p:sp>
        <p:nvSpPr>
          <p:cNvPr id="122937" name="Text Box 57"/>
          <p:cNvSpPr txBox="1">
            <a:spLocks noChangeArrowheads="1"/>
          </p:cNvSpPr>
          <p:nvPr/>
        </p:nvSpPr>
        <p:spPr bwMode="auto">
          <a:xfrm>
            <a:off x="1295400" y="1905000"/>
            <a:ext cx="67056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3300"/>
                </a:solidFill>
                <a:latin typeface="Times New Roman" pitchFamily="18" charset="0"/>
                <a:ea typeface="宋体" pitchFamily="2" charset="-122"/>
                <a:sym typeface="Monotype Sorts" pitchFamily="2" charset="2"/>
              </a:rPr>
              <a:t>enum weekday workday,restday;</a:t>
            </a:r>
          </a:p>
        </p:txBody>
      </p:sp>
      <p:sp>
        <p:nvSpPr>
          <p:cNvPr id="122947" name="Text Box 67"/>
          <p:cNvSpPr txBox="1">
            <a:spLocks noChangeArrowheads="1"/>
          </p:cNvSpPr>
          <p:nvPr/>
        </p:nvSpPr>
        <p:spPr bwMode="auto">
          <a:xfrm>
            <a:off x="609600" y="5562600"/>
            <a:ext cx="8534400" cy="457200"/>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rgbClr val="FF3300"/>
                </a:solidFill>
                <a:latin typeface="Times New Roman" pitchFamily="18" charset="0"/>
                <a:ea typeface="宋体" pitchFamily="2" charset="-122"/>
                <a:sym typeface="Monotype Sorts" pitchFamily="2" charset="2"/>
              </a:rPr>
              <a:t>enum weekday {sun,mon,tue,wed,thu,fri,sat} workday,restday;</a:t>
            </a:r>
          </a:p>
        </p:txBody>
      </p:sp>
      <p:sp>
        <p:nvSpPr>
          <p:cNvPr id="122948" name="Text Box 68"/>
          <p:cNvSpPr txBox="1">
            <a:spLocks noChangeArrowheads="1"/>
          </p:cNvSpPr>
          <p:nvPr/>
        </p:nvSpPr>
        <p:spPr bwMode="auto">
          <a:xfrm>
            <a:off x="457200" y="4800600"/>
            <a:ext cx="5105400" cy="519113"/>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sym typeface="Monotype Sorts" pitchFamily="2" charset="2"/>
              </a:rPr>
              <a:t>将上述二者合并定义可写为：</a:t>
            </a:r>
            <a:endParaRPr lang="zh-CN" altLang="en-US" sz="2800">
              <a:solidFill>
                <a:srgbClr val="FF3300"/>
              </a:solidFill>
              <a:latin typeface="Times New Roman" pitchFamily="18" charset="0"/>
              <a:ea typeface="宋体" pitchFamily="2" charset="-122"/>
              <a:sym typeface="Monotype Sorts" pitchFamily="2" charset="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36"/>
                                        </p:tgtEl>
                                        <p:attrNameLst>
                                          <p:attrName>style.visibility</p:attrName>
                                        </p:attrNameLst>
                                      </p:cBhvr>
                                      <p:to>
                                        <p:strVal val="visible"/>
                                      </p:to>
                                    </p:set>
                                    <p:anim calcmode="lin" valueType="num">
                                      <p:cBhvr additive="base">
                                        <p:cTn id="7" dur="500" fill="hold"/>
                                        <p:tgtEl>
                                          <p:spTgt spid="122936"/>
                                        </p:tgtEl>
                                        <p:attrNameLst>
                                          <p:attrName>ppt_x</p:attrName>
                                        </p:attrNameLst>
                                      </p:cBhvr>
                                      <p:tavLst>
                                        <p:tav tm="0">
                                          <p:val>
                                            <p:strVal val="0-#ppt_w/2"/>
                                          </p:val>
                                        </p:tav>
                                        <p:tav tm="100000">
                                          <p:val>
                                            <p:strVal val="#ppt_x"/>
                                          </p:val>
                                        </p:tav>
                                      </p:tavLst>
                                    </p:anim>
                                    <p:anim calcmode="lin" valueType="num">
                                      <p:cBhvr additive="base">
                                        <p:cTn id="8" dur="500" fill="hold"/>
                                        <p:tgtEl>
                                          <p:spTgt spid="1229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7"/>
                                        </p:tgtEl>
                                        <p:attrNameLst>
                                          <p:attrName>style.visibility</p:attrName>
                                        </p:attrNameLst>
                                      </p:cBhvr>
                                      <p:to>
                                        <p:strVal val="visible"/>
                                      </p:to>
                                    </p:set>
                                    <p:anim calcmode="lin" valueType="num">
                                      <p:cBhvr additive="base">
                                        <p:cTn id="13" dur="500" fill="hold"/>
                                        <p:tgtEl>
                                          <p:spTgt spid="122937"/>
                                        </p:tgtEl>
                                        <p:attrNameLst>
                                          <p:attrName>ppt_x</p:attrName>
                                        </p:attrNameLst>
                                      </p:cBhvr>
                                      <p:tavLst>
                                        <p:tav tm="0">
                                          <p:val>
                                            <p:strVal val="0-#ppt_w/2"/>
                                          </p:val>
                                        </p:tav>
                                        <p:tav tm="100000">
                                          <p:val>
                                            <p:strVal val="#ppt_x"/>
                                          </p:val>
                                        </p:tav>
                                      </p:tavLst>
                                    </p:anim>
                                    <p:anim calcmode="lin" valueType="num">
                                      <p:cBhvr additive="base">
                                        <p:cTn id="14" dur="500" fill="hold"/>
                                        <p:tgtEl>
                                          <p:spTgt spid="1229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2945"/>
                                        </p:tgtEl>
                                        <p:attrNameLst>
                                          <p:attrName>style.visibility</p:attrName>
                                        </p:attrNameLst>
                                      </p:cBhvr>
                                      <p:to>
                                        <p:strVal val="visible"/>
                                      </p:to>
                                    </p:set>
                                    <p:anim calcmode="lin" valueType="num">
                                      <p:cBhvr additive="base">
                                        <p:cTn id="19" dur="500" fill="hold"/>
                                        <p:tgtEl>
                                          <p:spTgt spid="122945"/>
                                        </p:tgtEl>
                                        <p:attrNameLst>
                                          <p:attrName>ppt_x</p:attrName>
                                        </p:attrNameLst>
                                      </p:cBhvr>
                                      <p:tavLst>
                                        <p:tav tm="0">
                                          <p:val>
                                            <p:strVal val="0-#ppt_w/2"/>
                                          </p:val>
                                        </p:tav>
                                        <p:tav tm="100000">
                                          <p:val>
                                            <p:strVal val="#ppt_x"/>
                                          </p:val>
                                        </p:tav>
                                      </p:tavLst>
                                    </p:anim>
                                    <p:anim calcmode="lin" valueType="num">
                                      <p:cBhvr additive="base">
                                        <p:cTn id="20" dur="500" fill="hold"/>
                                        <p:tgtEl>
                                          <p:spTgt spid="1229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2946"/>
                                        </p:tgtEl>
                                        <p:attrNameLst>
                                          <p:attrName>style.visibility</p:attrName>
                                        </p:attrNameLst>
                                      </p:cBhvr>
                                      <p:to>
                                        <p:strVal val="visible"/>
                                      </p:to>
                                    </p:set>
                                    <p:anim calcmode="lin" valueType="num">
                                      <p:cBhvr additive="base">
                                        <p:cTn id="25" dur="500" fill="hold"/>
                                        <p:tgtEl>
                                          <p:spTgt spid="122946"/>
                                        </p:tgtEl>
                                        <p:attrNameLst>
                                          <p:attrName>ppt_x</p:attrName>
                                        </p:attrNameLst>
                                      </p:cBhvr>
                                      <p:tavLst>
                                        <p:tav tm="0">
                                          <p:val>
                                            <p:strVal val="0-#ppt_w/2"/>
                                          </p:val>
                                        </p:tav>
                                        <p:tav tm="100000">
                                          <p:val>
                                            <p:strVal val="#ppt_x"/>
                                          </p:val>
                                        </p:tav>
                                      </p:tavLst>
                                    </p:anim>
                                    <p:anim calcmode="lin" valueType="num">
                                      <p:cBhvr additive="base">
                                        <p:cTn id="26" dur="500" fill="hold"/>
                                        <p:tgtEl>
                                          <p:spTgt spid="1229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48"/>
                                        </p:tgtEl>
                                        <p:attrNameLst>
                                          <p:attrName>style.visibility</p:attrName>
                                        </p:attrNameLst>
                                      </p:cBhvr>
                                      <p:to>
                                        <p:strVal val="visible"/>
                                      </p:to>
                                    </p:set>
                                    <p:anim calcmode="lin" valueType="num">
                                      <p:cBhvr additive="base">
                                        <p:cTn id="31" dur="500" fill="hold"/>
                                        <p:tgtEl>
                                          <p:spTgt spid="122948"/>
                                        </p:tgtEl>
                                        <p:attrNameLst>
                                          <p:attrName>ppt_x</p:attrName>
                                        </p:attrNameLst>
                                      </p:cBhvr>
                                      <p:tavLst>
                                        <p:tav tm="0">
                                          <p:val>
                                            <p:strVal val="0-#ppt_w/2"/>
                                          </p:val>
                                        </p:tav>
                                        <p:tav tm="100000">
                                          <p:val>
                                            <p:strVal val="#ppt_x"/>
                                          </p:val>
                                        </p:tav>
                                      </p:tavLst>
                                    </p:anim>
                                    <p:anim calcmode="lin" valueType="num">
                                      <p:cBhvr additive="base">
                                        <p:cTn id="32" dur="500" fill="hold"/>
                                        <p:tgtEl>
                                          <p:spTgt spid="12294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47"/>
                                        </p:tgtEl>
                                        <p:attrNameLst>
                                          <p:attrName>style.visibility</p:attrName>
                                        </p:attrNameLst>
                                      </p:cBhvr>
                                      <p:to>
                                        <p:strVal val="visible"/>
                                      </p:to>
                                    </p:set>
                                    <p:anim calcmode="lin" valueType="num">
                                      <p:cBhvr additive="base">
                                        <p:cTn id="37" dur="500" fill="hold"/>
                                        <p:tgtEl>
                                          <p:spTgt spid="122947"/>
                                        </p:tgtEl>
                                        <p:attrNameLst>
                                          <p:attrName>ppt_x</p:attrName>
                                        </p:attrNameLst>
                                      </p:cBhvr>
                                      <p:tavLst>
                                        <p:tav tm="0">
                                          <p:val>
                                            <p:strVal val="0-#ppt_w/2"/>
                                          </p:val>
                                        </p:tav>
                                        <p:tav tm="100000">
                                          <p:val>
                                            <p:strVal val="#ppt_x"/>
                                          </p:val>
                                        </p:tav>
                                      </p:tavLst>
                                    </p:anim>
                                    <p:anim calcmode="lin" valueType="num">
                                      <p:cBhvr additive="base">
                                        <p:cTn id="38" dur="500" fill="hold"/>
                                        <p:tgtEl>
                                          <p:spTgt spid="122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6" grpId="0" autoUpdateAnimBg="0"/>
      <p:bldP spid="122937" grpId="0" autoUpdateAnimBg="0"/>
      <p:bldP spid="122947" grpId="0" autoUpdateAnimBg="0"/>
      <p:bldP spid="12294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12"/>
          <p:cNvSpPr>
            <a:spLocks noChangeArrowheads="1"/>
          </p:cNvSpPr>
          <p:nvPr/>
        </p:nvSpPr>
        <p:spPr bwMode="auto">
          <a:xfrm>
            <a:off x="381000" y="304800"/>
            <a:ext cx="2438400" cy="6096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正确理解枚举</a:t>
            </a:r>
          </a:p>
        </p:txBody>
      </p:sp>
      <p:grpSp>
        <p:nvGrpSpPr>
          <p:cNvPr id="123965" name="Group 61"/>
          <p:cNvGrpSpPr>
            <a:grpSpLocks/>
          </p:cNvGrpSpPr>
          <p:nvPr/>
        </p:nvGrpSpPr>
        <p:grpSpPr bwMode="auto">
          <a:xfrm>
            <a:off x="539750" y="1196975"/>
            <a:ext cx="8382000" cy="2497138"/>
            <a:chOff x="480" y="672"/>
            <a:chExt cx="5088" cy="1584"/>
          </a:xfrm>
          <a:solidFill>
            <a:srgbClr val="CCCC00"/>
          </a:solidFill>
        </p:grpSpPr>
        <p:sp>
          <p:nvSpPr>
            <p:cNvPr id="48151" name="filecab3"/>
            <p:cNvSpPr>
              <a:spLocks noEditPoints="1" noChangeArrowheads="1"/>
            </p:cNvSpPr>
            <p:nvPr/>
          </p:nvSpPr>
          <p:spPr bwMode="auto">
            <a:xfrm>
              <a:off x="480" y="672"/>
              <a:ext cx="5088" cy="15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002 w 21600"/>
                <a:gd name="T25" fmla="*/ 505 h 21600"/>
                <a:gd name="T26" fmla="*/ 20543 w 21600"/>
                <a:gd name="T27" fmla="*/ 1876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788" y="0"/>
                  </a:moveTo>
                  <a:lnTo>
                    <a:pt x="0" y="0"/>
                  </a:lnTo>
                  <a:lnTo>
                    <a:pt x="0" y="10800"/>
                  </a:lnTo>
                  <a:lnTo>
                    <a:pt x="0" y="19099"/>
                  </a:lnTo>
                  <a:lnTo>
                    <a:pt x="8466" y="19099"/>
                  </a:lnTo>
                  <a:lnTo>
                    <a:pt x="8490" y="19440"/>
                  </a:lnTo>
                  <a:lnTo>
                    <a:pt x="8537" y="20008"/>
                  </a:lnTo>
                  <a:lnTo>
                    <a:pt x="8607" y="20349"/>
                  </a:lnTo>
                  <a:lnTo>
                    <a:pt x="8701" y="20691"/>
                  </a:lnTo>
                  <a:lnTo>
                    <a:pt x="8842" y="21145"/>
                  </a:lnTo>
                  <a:lnTo>
                    <a:pt x="9053" y="21373"/>
                  </a:lnTo>
                  <a:lnTo>
                    <a:pt x="9264" y="21600"/>
                  </a:lnTo>
                  <a:lnTo>
                    <a:pt x="9545" y="21600"/>
                  </a:lnTo>
                  <a:lnTo>
                    <a:pt x="10718" y="21600"/>
                  </a:lnTo>
                  <a:lnTo>
                    <a:pt x="11891" y="21600"/>
                  </a:lnTo>
                  <a:lnTo>
                    <a:pt x="12266" y="21600"/>
                  </a:lnTo>
                  <a:lnTo>
                    <a:pt x="12477" y="21429"/>
                  </a:lnTo>
                  <a:lnTo>
                    <a:pt x="12618" y="21202"/>
                  </a:lnTo>
                  <a:lnTo>
                    <a:pt x="12758" y="20861"/>
                  </a:lnTo>
                  <a:lnTo>
                    <a:pt x="12922" y="20349"/>
                  </a:lnTo>
                  <a:lnTo>
                    <a:pt x="12993" y="19952"/>
                  </a:lnTo>
                  <a:lnTo>
                    <a:pt x="13016" y="19440"/>
                  </a:lnTo>
                  <a:lnTo>
                    <a:pt x="13063" y="19099"/>
                  </a:lnTo>
                  <a:lnTo>
                    <a:pt x="21600" y="19099"/>
                  </a:lnTo>
                  <a:lnTo>
                    <a:pt x="21600" y="10800"/>
                  </a:lnTo>
                  <a:lnTo>
                    <a:pt x="21600" y="0"/>
                  </a:lnTo>
                  <a:lnTo>
                    <a:pt x="10788" y="0"/>
                  </a:lnTo>
                  <a:close/>
                  <a:moveTo>
                    <a:pt x="9053" y="19099"/>
                  </a:moveTo>
                  <a:lnTo>
                    <a:pt x="9053" y="19440"/>
                  </a:lnTo>
                  <a:lnTo>
                    <a:pt x="9076" y="19611"/>
                  </a:lnTo>
                  <a:lnTo>
                    <a:pt x="9123" y="19781"/>
                  </a:lnTo>
                  <a:lnTo>
                    <a:pt x="9193" y="20008"/>
                  </a:lnTo>
                  <a:lnTo>
                    <a:pt x="9264" y="20179"/>
                  </a:lnTo>
                  <a:lnTo>
                    <a:pt x="9334" y="20293"/>
                  </a:lnTo>
                  <a:lnTo>
                    <a:pt x="9405" y="20349"/>
                  </a:lnTo>
                  <a:lnTo>
                    <a:pt x="9545" y="20349"/>
                  </a:lnTo>
                  <a:lnTo>
                    <a:pt x="11891" y="20349"/>
                  </a:lnTo>
                  <a:lnTo>
                    <a:pt x="12031" y="20349"/>
                  </a:lnTo>
                  <a:lnTo>
                    <a:pt x="12172" y="20236"/>
                  </a:lnTo>
                  <a:lnTo>
                    <a:pt x="12266" y="20179"/>
                  </a:lnTo>
                  <a:lnTo>
                    <a:pt x="12336" y="20008"/>
                  </a:lnTo>
                  <a:lnTo>
                    <a:pt x="12383" y="19838"/>
                  </a:lnTo>
                  <a:lnTo>
                    <a:pt x="12430" y="19611"/>
                  </a:lnTo>
                  <a:lnTo>
                    <a:pt x="12477" y="19440"/>
                  </a:lnTo>
                  <a:lnTo>
                    <a:pt x="12477" y="19099"/>
                  </a:lnTo>
                  <a:lnTo>
                    <a:pt x="9053" y="19099"/>
                  </a:lnTo>
                  <a:close/>
                </a:path>
                <a:path w="21600" h="21600" extrusionOk="0">
                  <a:moveTo>
                    <a:pt x="9053" y="19099"/>
                  </a:moveTo>
                  <a:lnTo>
                    <a:pt x="0" y="19099"/>
                  </a:lnTo>
                  <a:lnTo>
                    <a:pt x="21600" y="19099"/>
                  </a:lnTo>
                </a:path>
              </a:pathLst>
            </a:custGeom>
            <a:grpFill/>
            <a:ln w="9525">
              <a:solidFill>
                <a:srgbClr val="3366FF"/>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123960" name="Text Box 56"/>
            <p:cNvSpPr txBox="1">
              <a:spLocks noChangeArrowheads="1"/>
            </p:cNvSpPr>
            <p:nvPr/>
          </p:nvSpPr>
          <p:spPr bwMode="auto">
            <a:xfrm>
              <a:off x="528" y="720"/>
              <a:ext cx="4942" cy="1143"/>
            </a:xfrm>
            <a:prstGeom prst="rect">
              <a:avLst/>
            </a:prstGeom>
            <a:grpFill/>
            <a:ln>
              <a:noFill/>
            </a:ln>
            <a:effectLst>
              <a:prstShdw prst="shdw18" dist="17961" dir="13500000">
                <a:srgbClr val="CCEC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zh-CN" altLang="en-GB" sz="2800" dirty="0">
                  <a:solidFill>
                    <a:srgbClr val="FF3300"/>
                  </a:solidFill>
                  <a:latin typeface="Times New Roman" pitchFamily="18" charset="0"/>
                  <a:ea typeface="宋体" pitchFamily="2" charset="-122"/>
                  <a:sym typeface="Monotype Sorts" pitchFamily="2" charset="2"/>
                </a:rPr>
                <a:t>      </a:t>
              </a:r>
              <a:r>
                <a:rPr lang="zh-CN" altLang="en-GB" sz="2800" b="1" dirty="0">
                  <a:solidFill>
                    <a:srgbClr val="003300"/>
                  </a:solidFill>
                  <a:effectLst>
                    <a:outerShdw blurRad="38100" dist="38100" dir="2700000" algn="tl">
                      <a:srgbClr val="C0C0C0"/>
                    </a:outerShdw>
                  </a:effectLst>
                  <a:latin typeface="Times New Roman" pitchFamily="18" charset="0"/>
                  <a:ea typeface="宋体" pitchFamily="2" charset="-122"/>
                  <a:sym typeface="Monotype Sorts" pitchFamily="2" charset="2"/>
                </a:rPr>
                <a:t>枚举元素实际上是用他们所对应的整型数来</a:t>
              </a:r>
            </a:p>
            <a:p>
              <a:pPr algn="l">
                <a:spcBef>
                  <a:spcPct val="50000"/>
                </a:spcBef>
                <a:defRPr/>
              </a:pPr>
              <a:r>
                <a:rPr lang="zh-CN" altLang="en-GB" sz="2800" b="1" dirty="0">
                  <a:solidFill>
                    <a:srgbClr val="003300"/>
                  </a:solidFill>
                  <a:effectLst>
                    <a:outerShdw blurRad="38100" dist="38100" dir="2700000" algn="tl">
                      <a:srgbClr val="C0C0C0"/>
                    </a:outerShdw>
                  </a:effectLst>
                  <a:latin typeface="Times New Roman" pitchFamily="18" charset="0"/>
                  <a:ea typeface="宋体" pitchFamily="2" charset="-122"/>
                  <a:sym typeface="Monotype Sorts" pitchFamily="2" charset="2"/>
                </a:rPr>
                <a:t>代替，且可以把枚举元素用于任何整型表达式中，</a:t>
              </a:r>
            </a:p>
            <a:p>
              <a:pPr algn="l">
                <a:spcBef>
                  <a:spcPct val="50000"/>
                </a:spcBef>
                <a:defRPr/>
              </a:pPr>
              <a:r>
                <a:rPr lang="zh-CN" altLang="en-GB" sz="2800" b="1" dirty="0">
                  <a:solidFill>
                    <a:srgbClr val="003300"/>
                  </a:solidFill>
                  <a:effectLst>
                    <a:outerShdw blurRad="38100" dist="38100" dir="2700000" algn="tl">
                      <a:srgbClr val="C0C0C0"/>
                    </a:outerShdw>
                  </a:effectLst>
                  <a:latin typeface="Times New Roman" pitchFamily="18" charset="0"/>
                  <a:ea typeface="宋体" pitchFamily="2" charset="-122"/>
                  <a:sym typeface="Monotype Sorts" pitchFamily="2" charset="2"/>
                </a:rPr>
                <a:t>即枚举类变量也可认为是一种特殊的整型变量</a:t>
              </a:r>
              <a:endParaRPr lang="zh-CN" altLang="en-US" sz="2800" b="1" dirty="0">
                <a:solidFill>
                  <a:srgbClr val="003300"/>
                </a:solidFill>
                <a:effectLst>
                  <a:outerShdw blurRad="38100" dist="38100" dir="2700000" algn="tl">
                    <a:srgbClr val="C0C0C0"/>
                  </a:outerShdw>
                </a:effectLst>
                <a:latin typeface="Times New Roman" pitchFamily="18" charset="0"/>
                <a:ea typeface="宋体" pitchFamily="2" charset="-122"/>
                <a:sym typeface="Monotype Sorts" pitchFamily="2" charset="2"/>
              </a:endParaRPr>
            </a:p>
          </p:txBody>
        </p:sp>
      </p:grpSp>
      <p:pic>
        <p:nvPicPr>
          <p:cNvPr id="54276" name="Picture 59" descr="BD0820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5375" y="4876800"/>
            <a:ext cx="1392238"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AutoShape 62"/>
          <p:cNvSpPr>
            <a:spLocks noChangeArrowheads="1"/>
          </p:cNvSpPr>
          <p:nvPr/>
        </p:nvSpPr>
        <p:spPr bwMode="auto">
          <a:xfrm>
            <a:off x="457200" y="3886200"/>
            <a:ext cx="2438400" cy="6096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变量值的确定</a:t>
            </a:r>
          </a:p>
        </p:txBody>
      </p:sp>
      <p:sp>
        <p:nvSpPr>
          <p:cNvPr id="123967" name="Text Box 63"/>
          <p:cNvSpPr txBox="1">
            <a:spLocks noChangeArrowheads="1"/>
          </p:cNvSpPr>
          <p:nvPr/>
        </p:nvSpPr>
        <p:spPr bwMode="auto">
          <a:xfrm>
            <a:off x="3246438" y="3886200"/>
            <a:ext cx="4648200" cy="519113"/>
          </a:xfrm>
          <a:prstGeom prst="rect">
            <a:avLst/>
          </a:prstGeom>
          <a:noFill/>
          <a:ln>
            <a:noFill/>
          </a:ln>
          <a:effectLst>
            <a:prstShdw prst="shdw18" dist="17961" dir="13500000">
              <a:srgbClr val="CCECFF">
                <a:gamma/>
                <a:shade val="60000"/>
                <a:invGamma/>
              </a:srgbClr>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zh-CN" altLang="en-US" sz="2800" b="1" dirty="0">
                <a:solidFill>
                  <a:srgbClr val="CC3300"/>
                </a:solidFill>
                <a:effectLst>
                  <a:outerShdw blurRad="38100" dist="38100" dir="2700000" algn="tl">
                    <a:srgbClr val="C0C0C0"/>
                  </a:outerShdw>
                </a:effectLst>
                <a:latin typeface="Times New Roman" pitchFamily="18" charset="0"/>
                <a:ea typeface="宋体" pitchFamily="2" charset="-122"/>
                <a:sym typeface="Monotype Sorts" pitchFamily="2" charset="2"/>
              </a:rPr>
              <a:t>变量值等于该元素的序号</a:t>
            </a:r>
          </a:p>
        </p:txBody>
      </p:sp>
      <p:grpSp>
        <p:nvGrpSpPr>
          <p:cNvPr id="54279" name="Group 65"/>
          <p:cNvGrpSpPr>
            <a:grpSpLocks/>
          </p:cNvGrpSpPr>
          <p:nvPr/>
        </p:nvGrpSpPr>
        <p:grpSpPr bwMode="auto">
          <a:xfrm>
            <a:off x="-1116013" y="4652963"/>
            <a:ext cx="8248651" cy="1143000"/>
            <a:chOff x="144" y="2256"/>
            <a:chExt cx="5196" cy="720"/>
          </a:xfrm>
        </p:grpSpPr>
        <p:sp>
          <p:nvSpPr>
            <p:cNvPr id="54281" name="Text Box 35"/>
            <p:cNvSpPr txBox="1">
              <a:spLocks noChangeArrowheads="1"/>
            </p:cNvSpPr>
            <p:nvPr/>
          </p:nvSpPr>
          <p:spPr bwMode="auto">
            <a:xfrm>
              <a:off x="144" y="2256"/>
              <a:ext cx="5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                      enum {MON, TUE, WED, THU, FRI} </a:t>
              </a:r>
              <a:r>
                <a:rPr lang="en-US" altLang="zh-CN" b="1">
                  <a:solidFill>
                    <a:srgbClr val="FF3300"/>
                  </a:solidFill>
                  <a:latin typeface="Times New Roman" pitchFamily="18" charset="0"/>
                  <a:ea typeface="宋体" pitchFamily="2" charset="-122"/>
                  <a:sym typeface="Monotype Sorts" pitchFamily="2" charset="2"/>
                </a:rPr>
                <a:t>workday</a:t>
              </a:r>
              <a:r>
                <a:rPr lang="en-US" altLang="zh-CN">
                  <a:solidFill>
                    <a:schemeClr val="tx1"/>
                  </a:solidFill>
                  <a:latin typeface="Times New Roman" pitchFamily="18" charset="0"/>
                  <a:ea typeface="宋体" pitchFamily="2" charset="-122"/>
                </a:rPr>
                <a:t>;</a:t>
              </a:r>
            </a:p>
          </p:txBody>
        </p:sp>
        <p:sp>
          <p:nvSpPr>
            <p:cNvPr id="54282" name="Line 36"/>
            <p:cNvSpPr>
              <a:spLocks noChangeShapeType="1"/>
            </p:cNvSpPr>
            <p:nvPr/>
          </p:nvSpPr>
          <p:spPr bwMode="auto">
            <a:xfrm>
              <a:off x="2064"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3" name="Line 37"/>
            <p:cNvSpPr>
              <a:spLocks noChangeShapeType="1"/>
            </p:cNvSpPr>
            <p:nvPr/>
          </p:nvSpPr>
          <p:spPr bwMode="auto">
            <a:xfrm>
              <a:off x="2592"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4" name="Line 38"/>
            <p:cNvSpPr>
              <a:spLocks noChangeShapeType="1"/>
            </p:cNvSpPr>
            <p:nvPr/>
          </p:nvSpPr>
          <p:spPr bwMode="auto">
            <a:xfrm>
              <a:off x="4080"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5" name="Line 39"/>
            <p:cNvSpPr>
              <a:spLocks noChangeShapeType="1"/>
            </p:cNvSpPr>
            <p:nvPr/>
          </p:nvSpPr>
          <p:spPr bwMode="auto">
            <a:xfrm>
              <a:off x="3072"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6" name="Line 40"/>
            <p:cNvSpPr>
              <a:spLocks noChangeShapeType="1"/>
            </p:cNvSpPr>
            <p:nvPr/>
          </p:nvSpPr>
          <p:spPr bwMode="auto">
            <a:xfrm>
              <a:off x="3600" y="2544"/>
              <a:ext cx="0" cy="18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Text Box 47"/>
            <p:cNvSpPr txBox="1">
              <a:spLocks noChangeArrowheads="1"/>
            </p:cNvSpPr>
            <p:nvPr/>
          </p:nvSpPr>
          <p:spPr bwMode="auto">
            <a:xfrm>
              <a:off x="3504"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b="1">
                  <a:solidFill>
                    <a:schemeClr val="tx1"/>
                  </a:solidFill>
                  <a:latin typeface="Times New Roman" pitchFamily="18" charset="0"/>
                  <a:ea typeface="宋体" pitchFamily="2" charset="-122"/>
                </a:rPr>
                <a:t>3</a:t>
              </a:r>
            </a:p>
          </p:txBody>
        </p:sp>
        <p:sp>
          <p:nvSpPr>
            <p:cNvPr id="54288" name="Rectangle 48"/>
            <p:cNvSpPr>
              <a:spLocks noChangeArrowheads="1"/>
            </p:cNvSpPr>
            <p:nvPr/>
          </p:nvSpPr>
          <p:spPr bwMode="auto">
            <a:xfrm>
              <a:off x="1968"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0</a:t>
              </a:r>
            </a:p>
          </p:txBody>
        </p:sp>
        <p:sp>
          <p:nvSpPr>
            <p:cNvPr id="54289" name="Rectangle 49"/>
            <p:cNvSpPr>
              <a:spLocks noChangeArrowheads="1"/>
            </p:cNvSpPr>
            <p:nvPr/>
          </p:nvSpPr>
          <p:spPr bwMode="auto">
            <a:xfrm>
              <a:off x="2448"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1</a:t>
              </a:r>
            </a:p>
          </p:txBody>
        </p:sp>
        <p:sp>
          <p:nvSpPr>
            <p:cNvPr id="54290" name="Rectangle 50"/>
            <p:cNvSpPr>
              <a:spLocks noChangeArrowheads="1"/>
            </p:cNvSpPr>
            <p:nvPr/>
          </p:nvSpPr>
          <p:spPr bwMode="auto">
            <a:xfrm>
              <a:off x="2976"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2</a:t>
              </a:r>
            </a:p>
          </p:txBody>
        </p:sp>
        <p:sp>
          <p:nvSpPr>
            <p:cNvPr id="54291" name="Rectangle 51"/>
            <p:cNvSpPr>
              <a:spLocks noChangeArrowheads="1"/>
            </p:cNvSpPr>
            <p:nvPr/>
          </p:nvSpPr>
          <p:spPr bwMode="auto">
            <a:xfrm>
              <a:off x="3984" y="268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1"/>
                  </a:solidFill>
                  <a:latin typeface="Times New Roman" pitchFamily="18" charset="0"/>
                  <a:ea typeface="宋体" pitchFamily="2" charset="-122"/>
                </a:rPr>
                <a:t>4</a:t>
              </a:r>
            </a:p>
          </p:txBody>
        </p:sp>
      </p:grpSp>
      <p:sp>
        <p:nvSpPr>
          <p:cNvPr id="54280" name="矩形 1"/>
          <p:cNvSpPr>
            <a:spLocks noChangeArrowheads="1"/>
          </p:cNvSpPr>
          <p:nvPr/>
        </p:nvSpPr>
        <p:spPr bwMode="auto">
          <a:xfrm>
            <a:off x="1092200" y="5910263"/>
            <a:ext cx="4487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3300"/>
                </a:solidFill>
                <a:latin typeface="Times New Roman" pitchFamily="18" charset="0"/>
                <a:ea typeface="宋体" pitchFamily="2" charset="-122"/>
                <a:sym typeface="Monotype Sorts" pitchFamily="2" charset="2"/>
              </a:rPr>
              <a:t>workday = 0; </a:t>
            </a:r>
            <a:r>
              <a:rPr lang="zh-CN" altLang="en-US" b="1">
                <a:solidFill>
                  <a:srgbClr val="FF3300"/>
                </a:solidFill>
                <a:latin typeface="Times New Roman" pitchFamily="18" charset="0"/>
                <a:ea typeface="宋体" pitchFamily="2" charset="-122"/>
                <a:sym typeface="Monotype Sorts" pitchFamily="2" charset="2"/>
              </a:rPr>
              <a:t>或</a:t>
            </a:r>
            <a:r>
              <a:rPr lang="en-US" altLang="zh-CN" b="1">
                <a:solidFill>
                  <a:srgbClr val="FF3300"/>
                </a:solidFill>
                <a:latin typeface="Times New Roman" pitchFamily="18" charset="0"/>
                <a:ea typeface="宋体" pitchFamily="2" charset="-122"/>
                <a:sym typeface="Monotype Sorts" pitchFamily="2" charset="2"/>
              </a:rPr>
              <a:t>workday=MON </a:t>
            </a:r>
            <a:endParaRPr lang="zh-CN" altLang="en-US"/>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66FF"/>
            </a:gs>
            <a:gs pos="100000">
              <a:srgbClr val="FFCBFF"/>
            </a:gs>
          </a:gsLst>
          <a:lin ang="2700000" scaled="1"/>
        </a:gradFill>
        <a:effectLst/>
      </p:bgPr>
    </p:bg>
    <p:spTree>
      <p:nvGrpSpPr>
        <p:cNvPr id="1" name=""/>
        <p:cNvGrpSpPr/>
        <p:nvPr/>
      </p:nvGrpSpPr>
      <p:grpSpPr>
        <a:xfrm>
          <a:off x="0" y="0"/>
          <a:ext cx="0" cy="0"/>
          <a:chOff x="0" y="0"/>
          <a:chExt cx="0" cy="0"/>
        </a:xfrm>
      </p:grpSpPr>
      <p:sp>
        <p:nvSpPr>
          <p:cNvPr id="55298" name="AutoShape 38"/>
          <p:cNvSpPr>
            <a:spLocks noChangeArrowheads="1"/>
          </p:cNvSpPr>
          <p:nvPr/>
        </p:nvSpPr>
        <p:spPr bwMode="auto">
          <a:xfrm>
            <a:off x="228600" y="1600200"/>
            <a:ext cx="8686800" cy="2286000"/>
          </a:xfrm>
          <a:prstGeom prst="flowChartAlternateProcess">
            <a:avLst/>
          </a:prstGeom>
          <a:gradFill rotWithShape="0">
            <a:gsLst>
              <a:gs pos="0">
                <a:srgbClr val="FF9900"/>
              </a:gs>
              <a:gs pos="100000">
                <a:srgbClr val="FFE7C2"/>
              </a:gs>
            </a:gsLst>
            <a:lin ang="2700000" scaled="1"/>
          </a:gradFill>
          <a:ln>
            <a:noFill/>
          </a:ln>
          <a:effectLst>
            <a:prstShdw prst="shdw17" dist="17961" dir="13500000">
              <a:srgbClr val="995C00"/>
            </a:prstShdw>
          </a:effectLst>
          <a:extLst>
            <a:ext uri="{91240B29-F687-4F45-9708-019B960494DF}">
              <a14:hiddenLine xmlns:a14="http://schemas.microsoft.com/office/drawing/2010/main" w="9525">
                <a:solidFill>
                  <a:srgbClr val="339966"/>
                </a:solidFill>
                <a:miter lim="800000"/>
                <a:headEnd/>
                <a:tailEnd/>
              </a14:hiddenLine>
            </a:ext>
          </a:extLst>
        </p:spPr>
        <p:txBody>
          <a:bodyPr wrap="none" anchor="ctr"/>
          <a:lstStyle/>
          <a:p>
            <a:endParaRPr lang="zh-CN" altLang="en-US"/>
          </a:p>
        </p:txBody>
      </p:sp>
      <p:sp>
        <p:nvSpPr>
          <p:cNvPr id="55299" name="AutoShape 12"/>
          <p:cNvSpPr>
            <a:spLocks noChangeArrowheads="1"/>
          </p:cNvSpPr>
          <p:nvPr/>
        </p:nvSpPr>
        <p:spPr bwMode="auto">
          <a:xfrm>
            <a:off x="381000" y="304800"/>
            <a:ext cx="2438400" cy="6096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应用举例</a:t>
            </a:r>
          </a:p>
        </p:txBody>
      </p:sp>
      <p:sp>
        <p:nvSpPr>
          <p:cNvPr id="55300" name="Text Box 24"/>
          <p:cNvSpPr txBox="1">
            <a:spLocks noChangeArrowheads="1"/>
          </p:cNvSpPr>
          <p:nvPr/>
        </p:nvSpPr>
        <p:spPr bwMode="auto">
          <a:xfrm>
            <a:off x="609600" y="1676400"/>
            <a:ext cx="8763000" cy="2123658"/>
          </a:xfrm>
          <a:prstGeom prst="rect">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dirty="0" smtClean="0">
                <a:solidFill>
                  <a:srgbClr val="003300"/>
                </a:solidFill>
                <a:latin typeface="Times New Roman" pitchFamily="18" charset="0"/>
                <a:ea typeface="宋体" pitchFamily="2" charset="-122"/>
                <a:sym typeface="Monotype Sorts" pitchFamily="2" charset="2"/>
              </a:rPr>
              <a:t>void main</a:t>
            </a:r>
            <a:r>
              <a:rPr lang="en-US" altLang="zh-CN" b="1" dirty="0">
                <a:solidFill>
                  <a:srgbClr val="003300"/>
                </a:solidFill>
                <a:latin typeface="Times New Roman" pitchFamily="18" charset="0"/>
                <a:ea typeface="宋体" pitchFamily="2" charset="-122"/>
                <a:sym typeface="Monotype Sorts" pitchFamily="2" charset="2"/>
              </a:rPr>
              <a:t>()</a:t>
            </a:r>
          </a:p>
          <a:p>
            <a:pPr algn="l" eaLnBrk="1" hangingPunct="1">
              <a:spcBef>
                <a:spcPct val="50000"/>
              </a:spcBef>
            </a:pPr>
            <a:r>
              <a:rPr lang="en-US" altLang="zh-CN" b="1" dirty="0">
                <a:solidFill>
                  <a:srgbClr val="003300"/>
                </a:solidFill>
                <a:latin typeface="Times New Roman" pitchFamily="18" charset="0"/>
                <a:ea typeface="宋体" pitchFamily="2" charset="-122"/>
                <a:sym typeface="Monotype Sorts" pitchFamily="2" charset="2"/>
              </a:rPr>
              <a:t>{</a:t>
            </a:r>
            <a:r>
              <a:rPr lang="en-US" altLang="zh-CN" b="1" dirty="0" err="1">
                <a:solidFill>
                  <a:srgbClr val="003300"/>
                </a:solidFill>
                <a:latin typeface="Times New Roman" pitchFamily="18" charset="0"/>
                <a:ea typeface="宋体" pitchFamily="2" charset="-122"/>
                <a:sym typeface="Monotype Sorts" pitchFamily="2" charset="2"/>
              </a:rPr>
              <a:t>enum</a:t>
            </a:r>
            <a:r>
              <a:rPr lang="en-US" altLang="zh-CN" b="1" dirty="0">
                <a:solidFill>
                  <a:srgbClr val="003300"/>
                </a:solidFill>
                <a:latin typeface="Times New Roman" pitchFamily="18" charset="0"/>
                <a:ea typeface="宋体" pitchFamily="2" charset="-122"/>
                <a:sym typeface="Monotype Sorts" pitchFamily="2" charset="2"/>
              </a:rPr>
              <a:t> weekday {</a:t>
            </a:r>
            <a:r>
              <a:rPr lang="en-US" altLang="zh-CN" b="1" dirty="0" err="1">
                <a:solidFill>
                  <a:srgbClr val="003300"/>
                </a:solidFill>
                <a:latin typeface="Times New Roman" pitchFamily="18" charset="0"/>
                <a:ea typeface="宋体" pitchFamily="2" charset="-122"/>
                <a:sym typeface="Monotype Sorts" pitchFamily="2" charset="2"/>
              </a:rPr>
              <a:t>sun,mon,tue,wed,thu,fri,sat</a:t>
            </a:r>
            <a:r>
              <a:rPr lang="en-US" altLang="zh-CN" b="1" dirty="0">
                <a:solidFill>
                  <a:srgbClr val="003300"/>
                </a:solidFill>
                <a:latin typeface="Times New Roman" pitchFamily="18" charset="0"/>
                <a:ea typeface="宋体" pitchFamily="2" charset="-122"/>
                <a:sym typeface="Monotype Sorts" pitchFamily="2" charset="2"/>
              </a:rPr>
              <a:t>}</a:t>
            </a:r>
            <a:r>
              <a:rPr lang="en-US" altLang="zh-CN" b="1" dirty="0" err="1">
                <a:solidFill>
                  <a:srgbClr val="003300"/>
                </a:solidFill>
                <a:latin typeface="Times New Roman" pitchFamily="18" charset="0"/>
                <a:ea typeface="宋体" pitchFamily="2" charset="-122"/>
                <a:sym typeface="Monotype Sorts" pitchFamily="2" charset="2"/>
              </a:rPr>
              <a:t>workday,restday</a:t>
            </a:r>
            <a:r>
              <a:rPr lang="en-US" altLang="zh-CN" b="1" dirty="0">
                <a:solidFill>
                  <a:srgbClr val="003300"/>
                </a:solidFill>
                <a:latin typeface="Times New Roman" pitchFamily="18" charset="0"/>
                <a:ea typeface="宋体" pitchFamily="2" charset="-122"/>
                <a:sym typeface="Monotype Sorts" pitchFamily="2" charset="2"/>
              </a:rPr>
              <a:t>;</a:t>
            </a:r>
          </a:p>
          <a:p>
            <a:pPr algn="l" eaLnBrk="1" hangingPunct="1">
              <a:spcBef>
                <a:spcPct val="50000"/>
              </a:spcBef>
            </a:pPr>
            <a:r>
              <a:rPr lang="en-US" altLang="zh-CN" b="1" dirty="0" err="1">
                <a:solidFill>
                  <a:srgbClr val="003300"/>
                </a:solidFill>
                <a:latin typeface="Times New Roman" pitchFamily="18" charset="0"/>
                <a:ea typeface="宋体" pitchFamily="2" charset="-122"/>
                <a:sym typeface="Monotype Sorts" pitchFamily="2" charset="2"/>
              </a:rPr>
              <a:t>restday</a:t>
            </a:r>
            <a:r>
              <a:rPr lang="en-US" altLang="zh-CN" b="1" dirty="0">
                <a:solidFill>
                  <a:srgbClr val="003300"/>
                </a:solidFill>
                <a:latin typeface="Times New Roman" pitchFamily="18" charset="0"/>
                <a:ea typeface="宋体" pitchFamily="2" charset="-122"/>
                <a:sym typeface="Monotype Sorts" pitchFamily="2" charset="2"/>
              </a:rPr>
              <a:t>=sat;</a:t>
            </a:r>
          </a:p>
          <a:p>
            <a:pPr algn="l" eaLnBrk="1" hangingPunct="1">
              <a:spcBef>
                <a:spcPct val="50000"/>
              </a:spcBef>
            </a:pPr>
            <a:r>
              <a:rPr lang="en-US" altLang="zh-CN" b="1" dirty="0" err="1">
                <a:solidFill>
                  <a:srgbClr val="003300"/>
                </a:solidFill>
                <a:latin typeface="Times New Roman" pitchFamily="18" charset="0"/>
                <a:ea typeface="宋体" pitchFamily="2" charset="-122"/>
                <a:sym typeface="Monotype Sorts" pitchFamily="2" charset="2"/>
              </a:rPr>
              <a:t>printf</a:t>
            </a:r>
            <a:r>
              <a:rPr lang="en-US" altLang="zh-CN" b="1" dirty="0">
                <a:solidFill>
                  <a:srgbClr val="003300"/>
                </a:solidFill>
                <a:latin typeface="Times New Roman" pitchFamily="18" charset="0"/>
                <a:ea typeface="宋体" pitchFamily="2" charset="-122"/>
                <a:sym typeface="Monotype Sorts" pitchFamily="2" charset="2"/>
              </a:rPr>
              <a:t>(“</a:t>
            </a:r>
            <a:r>
              <a:rPr lang="en-US" altLang="zh-CN" b="1" dirty="0" err="1">
                <a:solidFill>
                  <a:srgbClr val="003300"/>
                </a:solidFill>
                <a:latin typeface="Times New Roman" pitchFamily="18" charset="0"/>
                <a:ea typeface="宋体" pitchFamily="2" charset="-122"/>
                <a:sym typeface="Monotype Sorts" pitchFamily="2" charset="2"/>
              </a:rPr>
              <a:t>restday</a:t>
            </a:r>
            <a:r>
              <a:rPr lang="en-US" altLang="zh-CN" b="1" dirty="0">
                <a:solidFill>
                  <a:srgbClr val="003300"/>
                </a:solidFill>
                <a:latin typeface="Times New Roman" pitchFamily="18" charset="0"/>
                <a:ea typeface="宋体" pitchFamily="2" charset="-122"/>
                <a:sym typeface="Monotype Sorts" pitchFamily="2" charset="2"/>
              </a:rPr>
              <a:t> is %d\n”,</a:t>
            </a:r>
            <a:r>
              <a:rPr lang="en-US" altLang="zh-CN" b="1" dirty="0" err="1">
                <a:solidFill>
                  <a:srgbClr val="003300"/>
                </a:solidFill>
                <a:latin typeface="Times New Roman" pitchFamily="18" charset="0"/>
                <a:ea typeface="宋体" pitchFamily="2" charset="-122"/>
                <a:sym typeface="Monotype Sorts" pitchFamily="2" charset="2"/>
              </a:rPr>
              <a:t>restday</a:t>
            </a:r>
            <a:r>
              <a:rPr lang="en-US" altLang="zh-CN" b="1" dirty="0">
                <a:solidFill>
                  <a:srgbClr val="003300"/>
                </a:solidFill>
                <a:latin typeface="Times New Roman" pitchFamily="18" charset="0"/>
                <a:ea typeface="宋体" pitchFamily="2" charset="-122"/>
                <a:sym typeface="Monotype Sorts" pitchFamily="2" charset="2"/>
              </a:rPr>
              <a:t>);}</a:t>
            </a:r>
          </a:p>
        </p:txBody>
      </p:sp>
      <p:grpSp>
        <p:nvGrpSpPr>
          <p:cNvPr id="55301" name="Group 25"/>
          <p:cNvGrpSpPr>
            <a:grpSpLocks/>
          </p:cNvGrpSpPr>
          <p:nvPr/>
        </p:nvGrpSpPr>
        <p:grpSpPr bwMode="auto">
          <a:xfrm>
            <a:off x="7696200" y="5410200"/>
            <a:ext cx="914400" cy="914400"/>
            <a:chOff x="1632" y="1248"/>
            <a:chExt cx="2682" cy="2286"/>
          </a:xfrm>
        </p:grpSpPr>
        <p:sp>
          <p:nvSpPr>
            <p:cNvPr id="55304"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55305" name="AutoShape 27"/>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55306" name="AutoShape 28"/>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124964" name="Rectangle 36"/>
          <p:cNvSpPr>
            <a:spLocks noChangeArrowheads="1"/>
          </p:cNvSpPr>
          <p:nvPr/>
        </p:nvSpPr>
        <p:spPr bwMode="auto">
          <a:xfrm>
            <a:off x="2819400" y="5410200"/>
            <a:ext cx="2209800" cy="514350"/>
          </a:xfrm>
          <a:prstGeom prst="rect">
            <a:avLst/>
          </a:prstGeom>
          <a:solidFill>
            <a:schemeClr val="bg1"/>
          </a:solidFill>
          <a:ln w="38100">
            <a:solidFill>
              <a:srgbClr val="FF3399"/>
            </a:solidFill>
            <a:miter lim="800000"/>
            <a:headEnd/>
            <a:tailEnd/>
          </a:ln>
          <a:effectLst>
            <a:outerShdw dist="107763" dir="2700000" algn="ctr" rotWithShape="0">
              <a:schemeClr val="bg2"/>
            </a:outerShdw>
          </a:effectLst>
        </p:spPr>
        <p:txBody>
          <a:bodyPr>
            <a:spAutoFit/>
          </a:bodyPr>
          <a:lstStyle/>
          <a:p>
            <a:pPr algn="l">
              <a:lnSpc>
                <a:spcPct val="90000"/>
              </a:lnSpc>
              <a:spcBef>
                <a:spcPct val="50000"/>
              </a:spcBef>
            </a:pPr>
            <a:r>
              <a:rPr lang="en-US" altLang="zh-CN" sz="2800">
                <a:solidFill>
                  <a:srgbClr val="0000FF"/>
                </a:solidFill>
                <a:latin typeface="Times New Roman" pitchFamily="18" charset="0"/>
                <a:ea typeface="宋体" pitchFamily="2" charset="-122"/>
              </a:rPr>
              <a:t>restday is 6</a:t>
            </a:r>
          </a:p>
        </p:txBody>
      </p:sp>
      <p:sp>
        <p:nvSpPr>
          <p:cNvPr id="124965" name="AutoShape 37"/>
          <p:cNvSpPr>
            <a:spLocks noChangeArrowheads="1"/>
          </p:cNvSpPr>
          <p:nvPr/>
        </p:nvSpPr>
        <p:spPr bwMode="auto">
          <a:xfrm>
            <a:off x="1181100" y="4891088"/>
            <a:ext cx="838200" cy="762000"/>
          </a:xfrm>
          <a:prstGeom prst="wedgeRoundRectCallout">
            <a:avLst>
              <a:gd name="adj1" fmla="val 143185"/>
              <a:gd name="adj2" fmla="val 37708"/>
              <a:gd name="adj3" fmla="val 16667"/>
            </a:avLst>
          </a:prstGeom>
          <a:gradFill rotWithShape="0">
            <a:gsLst>
              <a:gs pos="0">
                <a:srgbClr val="33CC33"/>
              </a:gs>
              <a:gs pos="100000">
                <a:srgbClr val="CEF3CE"/>
              </a:gs>
            </a:gsLst>
            <a:lin ang="2700000" scaled="1"/>
          </a:gradFill>
          <a:ln w="9525">
            <a:solidFill>
              <a:srgbClr val="339966"/>
            </a:solidFill>
            <a:miter lim="800000"/>
            <a:headEnd/>
            <a:tailEnd/>
          </a:ln>
          <a:effectLst>
            <a:prstShdw prst="shdw17" dist="17961" dir="13500000">
              <a:srgbClr val="1F5C3D"/>
            </a:prstShdw>
          </a:effectLst>
        </p:spPr>
        <p:txBody>
          <a:bodyPr anchor="ctr"/>
          <a:lstStyle/>
          <a:p>
            <a:pPr>
              <a:lnSpc>
                <a:spcPct val="50000"/>
              </a:lnSpc>
            </a:pPr>
            <a:r>
              <a:rPr lang="zh-CN" altLang="en-US" sz="2000" b="1">
                <a:solidFill>
                  <a:srgbClr val="FF3300"/>
                </a:solidFill>
                <a:latin typeface="Times New Roman" pitchFamily="18" charset="0"/>
                <a:sym typeface="Monotype Sorts" pitchFamily="2" charset="2"/>
              </a:rPr>
              <a:t>运行</a:t>
            </a:r>
          </a:p>
          <a:p>
            <a:r>
              <a:rPr lang="zh-CN" altLang="en-US" sz="2000" b="1">
                <a:solidFill>
                  <a:srgbClr val="FF3300"/>
                </a:solidFill>
                <a:latin typeface="Times New Roman" pitchFamily="18" charset="0"/>
                <a:sym typeface="Monotype Sorts" pitchFamily="2" charset="2"/>
              </a:rPr>
              <a:t>结果</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24965"/>
                                        </p:tgtEl>
                                        <p:attrNameLst>
                                          <p:attrName>style.visibility</p:attrName>
                                        </p:attrNameLst>
                                      </p:cBhvr>
                                      <p:to>
                                        <p:strVal val="visible"/>
                                      </p:to>
                                    </p:set>
                                    <p:animEffect transition="in" filter="wheel(4)">
                                      <p:cBhvr>
                                        <p:cTn id="7" dur="1000"/>
                                        <p:tgtEl>
                                          <p:spTgt spid="12496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24964"/>
                                        </p:tgtEl>
                                        <p:attrNameLst>
                                          <p:attrName>style.visibility</p:attrName>
                                        </p:attrNameLst>
                                      </p:cBhvr>
                                      <p:to>
                                        <p:strVal val="visible"/>
                                      </p:to>
                                    </p:set>
                                    <p:animEffect transition="in" filter="box(out)">
                                      <p:cBhvr>
                                        <p:cTn id="10" dur="500"/>
                                        <p:tgtEl>
                                          <p:spTgt spid="124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4" grpId="0" animBg="1" autoUpdateAnimBg="0"/>
      <p:bldP spid="12496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2">
            <a:hlinkClick r:id="rId2" action="ppaction://hlinksldjump"/>
            <a:hlinkHover r:id="" action="ppaction://noaction">
              <a:snd r:embed="rId3" name="Drip01.WAV"/>
            </a:hlinkHover>
          </p:cNvPr>
          <p:cNvSpPr txBox="1">
            <a:spLocks noChangeArrowheads="1"/>
          </p:cNvSpPr>
          <p:nvPr/>
        </p:nvSpPr>
        <p:spPr bwMode="auto">
          <a:xfrm>
            <a:off x="457200" y="838200"/>
            <a:ext cx="2819400" cy="519113"/>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sz="2800" b="1">
                <a:solidFill>
                  <a:srgbClr val="A50021"/>
                </a:solidFill>
                <a:latin typeface="Times New Roman" pitchFamily="18" charset="0"/>
                <a:ea typeface="宋体" pitchFamily="2" charset="-122"/>
              </a:rPr>
              <a:t>其他类型变量</a:t>
            </a:r>
          </a:p>
        </p:txBody>
      </p:sp>
      <p:sp>
        <p:nvSpPr>
          <p:cNvPr id="125965" name="Text Box 13"/>
          <p:cNvSpPr txBox="1">
            <a:spLocks noChangeArrowheads="1"/>
          </p:cNvSpPr>
          <p:nvPr/>
        </p:nvSpPr>
        <p:spPr bwMode="auto">
          <a:xfrm>
            <a:off x="838200" y="2362200"/>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3200" b="1">
                <a:solidFill>
                  <a:srgbClr val="660066"/>
                </a:solidFill>
                <a:latin typeface="楷体_GB2312" pitchFamily="49" charset="-122"/>
                <a:sym typeface="Monotype Sorts" pitchFamily="2" charset="2"/>
              </a:rPr>
              <a:t>另外还有</a:t>
            </a:r>
            <a:r>
              <a:rPr lang="zh-CN" altLang="en-US" sz="3200" b="1" u="sng">
                <a:solidFill>
                  <a:srgbClr val="660066"/>
                </a:solidFill>
                <a:effectLst>
                  <a:outerShdw blurRad="38100" dist="38100" dir="2700000" algn="tl">
                    <a:srgbClr val="C0C0C0"/>
                  </a:outerShdw>
                </a:effectLst>
                <a:latin typeface="楷体_GB2312" pitchFamily="49" charset="-122"/>
                <a:sym typeface="Monotype Sorts" pitchFamily="2" charset="2"/>
              </a:rPr>
              <a:t>指针型变量、结构体型变量、</a:t>
            </a:r>
          </a:p>
          <a:p>
            <a:pPr algn="l">
              <a:spcBef>
                <a:spcPct val="50000"/>
              </a:spcBef>
              <a:defRPr/>
            </a:pPr>
            <a:r>
              <a:rPr lang="zh-CN" altLang="en-US" sz="3200" b="1" u="sng">
                <a:solidFill>
                  <a:srgbClr val="660066"/>
                </a:solidFill>
                <a:effectLst>
                  <a:outerShdw blurRad="38100" dist="38100" dir="2700000" algn="tl">
                    <a:srgbClr val="C0C0C0"/>
                  </a:outerShdw>
                </a:effectLst>
                <a:latin typeface="楷体_GB2312" pitchFamily="49" charset="-122"/>
                <a:sym typeface="Monotype Sorts" pitchFamily="2" charset="2"/>
              </a:rPr>
              <a:t>共用体型变量</a:t>
            </a:r>
            <a:r>
              <a:rPr lang="zh-CN" altLang="en-US" sz="3200" b="1">
                <a:solidFill>
                  <a:srgbClr val="660066"/>
                </a:solidFill>
                <a:latin typeface="楷体_GB2312" pitchFamily="49" charset="-122"/>
                <a:sym typeface="Monotype Sorts" pitchFamily="2" charset="2"/>
              </a:rPr>
              <a:t>等，将在后续章节中介绍</a:t>
            </a:r>
            <a:endParaRPr lang="zh-CN" altLang="en-US" sz="3200" b="1">
              <a:solidFill>
                <a:srgbClr val="660066"/>
              </a:solidFill>
              <a:latin typeface="楷体_GB2312" pitchFamily="49" charset="-122"/>
            </a:endParaRPr>
          </a:p>
        </p:txBody>
      </p:sp>
      <p:sp>
        <p:nvSpPr>
          <p:cNvPr id="56324" name="Rectangle 21"/>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4" name="AutoShape 28"/>
          <p:cNvSpPr>
            <a:spLocks noChangeArrowheads="1"/>
          </p:cNvSpPr>
          <p:nvPr/>
        </p:nvSpPr>
        <p:spPr bwMode="auto">
          <a:xfrm>
            <a:off x="1905000" y="3365500"/>
            <a:ext cx="2819400" cy="1143000"/>
          </a:xfrm>
          <a:prstGeom prst="flowChartTerminator">
            <a:avLst/>
          </a:prstGeom>
          <a:gradFill rotWithShape="0">
            <a:gsLst>
              <a:gs pos="0">
                <a:schemeClr val="bg2"/>
              </a:gs>
              <a:gs pos="100000">
                <a:schemeClr val="bg2">
                  <a:gamma/>
                  <a:tint val="23922"/>
                  <a:invGamma/>
                </a:schemeClr>
              </a:gs>
            </a:gsLst>
            <a:lin ang="2700000" scaled="1"/>
          </a:gradFill>
          <a:ln w="9525">
            <a:solidFill>
              <a:srgbClr val="993366"/>
            </a:solidFill>
            <a:miter lim="800000"/>
            <a:headEnd/>
            <a:tailEnd/>
          </a:ln>
          <a:effectLst>
            <a:prstShdw prst="shdw18" dist="17961" dir="13500000">
              <a:srgbClr val="993366">
                <a:gamma/>
                <a:shade val="60000"/>
                <a:invGamma/>
              </a:srgbClr>
            </a:prstShdw>
          </a:effectLst>
        </p:spPr>
        <p:txBody>
          <a:bodyPr wrap="none" anchor="ctr"/>
          <a:lstStyle/>
          <a:p>
            <a:pPr>
              <a:defRPr/>
            </a:pPr>
            <a:endParaRPr lang="zh-CN" altLang="en-US"/>
          </a:p>
        </p:txBody>
      </p:sp>
      <p:sp>
        <p:nvSpPr>
          <p:cNvPr id="573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126991" name="Text Box 15">
            <a:hlinkClick r:id="rId2" action="ppaction://hlinksldjump"/>
            <a:hlinkHover r:id="" action="ppaction://noaction">
              <a:snd r:embed="rId3" name="Thud3.WAV"/>
            </a:hlinkHover>
          </p:cNvPr>
          <p:cNvSpPr txBox="1">
            <a:spLocks noChangeArrowheads="1"/>
          </p:cNvSpPr>
          <p:nvPr/>
        </p:nvSpPr>
        <p:spPr bwMode="auto">
          <a:xfrm>
            <a:off x="457200" y="381000"/>
            <a:ext cx="4038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变量的</a:t>
            </a:r>
            <a:r>
              <a:rPr kumimoji="0" lang="zh-CN" altLang="en-GB" sz="4000" b="1">
                <a:solidFill>
                  <a:srgbClr val="FF3300"/>
                </a:solidFill>
                <a:effectLst>
                  <a:outerShdw blurRad="38100" dist="38100" dir="2700000" algn="tl">
                    <a:srgbClr val="000000"/>
                  </a:outerShdw>
                </a:effectLst>
                <a:latin typeface="Times New Roman" pitchFamily="18" charset="0"/>
                <a:ea typeface="宋体" pitchFamily="2" charset="-122"/>
                <a:sym typeface="CommercialPi BT" pitchFamily="18" charset="2"/>
              </a:rPr>
              <a:t>初始化</a:t>
            </a:r>
            <a:endParaRPr kumimoji="0" lang="zh-CN" altLang="en-US" sz="4000" b="1">
              <a:solidFill>
                <a:srgbClr val="FF3300"/>
              </a:solidFill>
              <a:effectLst>
                <a:outerShdw blurRad="38100" dist="38100" dir="2700000" algn="tl">
                  <a:srgbClr val="000000"/>
                </a:outerShdw>
              </a:effectLst>
              <a:latin typeface="Times New Roman" pitchFamily="18" charset="0"/>
              <a:ea typeface="宋体" pitchFamily="2" charset="-122"/>
            </a:endParaRPr>
          </a:p>
        </p:txBody>
      </p:sp>
      <p:sp>
        <p:nvSpPr>
          <p:cNvPr id="57349" name="Text Box 22"/>
          <p:cNvSpPr txBox="1">
            <a:spLocks noChangeArrowheads="1"/>
          </p:cNvSpPr>
          <p:nvPr/>
        </p:nvSpPr>
        <p:spPr bwMode="auto">
          <a:xfrm>
            <a:off x="931863" y="1196975"/>
            <a:ext cx="5486400" cy="519113"/>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GB" sz="2800" b="1">
                <a:solidFill>
                  <a:srgbClr val="003300"/>
                </a:solidFill>
                <a:latin typeface="Times New Roman" pitchFamily="18" charset="0"/>
                <a:sym typeface="Monotype Sorts" pitchFamily="2" charset="2"/>
              </a:rPr>
              <a:t>定义变量的同时给其赋初值</a:t>
            </a:r>
            <a:endParaRPr lang="zh-CN" altLang="en-US" sz="2800" b="1">
              <a:solidFill>
                <a:srgbClr val="003300"/>
              </a:solidFill>
              <a:latin typeface="Times New Roman" pitchFamily="18" charset="0"/>
              <a:sym typeface="Monotype Sorts" pitchFamily="2" charset="2"/>
            </a:endParaRPr>
          </a:p>
        </p:txBody>
      </p:sp>
      <p:sp>
        <p:nvSpPr>
          <p:cNvPr id="57350" name="AutoShape 24"/>
          <p:cNvSpPr>
            <a:spLocks noChangeArrowheads="1"/>
          </p:cNvSpPr>
          <p:nvPr/>
        </p:nvSpPr>
        <p:spPr bwMode="auto">
          <a:xfrm>
            <a:off x="762000" y="1844675"/>
            <a:ext cx="3165475" cy="720725"/>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a:solidFill>
                  <a:srgbClr val="0000FF"/>
                </a:solidFill>
                <a:latin typeface="Tahoma" pitchFamily="34" charset="0"/>
              </a:rPr>
              <a:t>初始化的一般形式</a:t>
            </a:r>
          </a:p>
        </p:txBody>
      </p:sp>
      <p:sp>
        <p:nvSpPr>
          <p:cNvPr id="57351" name="Text Box 25"/>
          <p:cNvSpPr txBox="1">
            <a:spLocks noChangeArrowheads="1"/>
          </p:cNvSpPr>
          <p:nvPr/>
        </p:nvSpPr>
        <p:spPr bwMode="auto">
          <a:xfrm>
            <a:off x="914400" y="2708275"/>
            <a:ext cx="5486400" cy="519113"/>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GB" sz="2800" b="1">
                <a:solidFill>
                  <a:srgbClr val="003300"/>
                </a:solidFill>
                <a:latin typeface="Times New Roman" pitchFamily="18" charset="0"/>
                <a:sym typeface="Monotype Sorts" pitchFamily="2" charset="2"/>
              </a:rPr>
              <a:t>变量类型  变量名＝常量    </a:t>
            </a:r>
            <a:endParaRPr lang="zh-CN" altLang="en-US" sz="2800" b="1">
              <a:solidFill>
                <a:srgbClr val="003300"/>
              </a:solidFill>
              <a:latin typeface="Times New Roman" pitchFamily="18" charset="0"/>
              <a:sym typeface="Monotype Sorts" pitchFamily="2" charset="2"/>
            </a:endParaRPr>
          </a:p>
        </p:txBody>
      </p:sp>
      <p:sp>
        <p:nvSpPr>
          <p:cNvPr id="57352" name="AutoShape 26"/>
          <p:cNvSpPr>
            <a:spLocks noChangeArrowheads="1"/>
          </p:cNvSpPr>
          <p:nvPr/>
        </p:nvSpPr>
        <p:spPr bwMode="auto">
          <a:xfrm>
            <a:off x="304800" y="3213100"/>
            <a:ext cx="914400" cy="381000"/>
          </a:xfrm>
          <a:prstGeom prst="ribbon2">
            <a:avLst>
              <a:gd name="adj1" fmla="val 12500"/>
              <a:gd name="adj2" fmla="val 50000"/>
            </a:avLst>
          </a:prstGeom>
          <a:gradFill rotWithShape="0">
            <a:gsLst>
              <a:gs pos="0">
                <a:schemeClr val="folHlink"/>
              </a:gs>
              <a:gs pos="100000">
                <a:srgbClr val="33CC33"/>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sp>
        <p:nvSpPr>
          <p:cNvPr id="57353" name="Text Box 27"/>
          <p:cNvSpPr txBox="1">
            <a:spLocks noChangeArrowheads="1"/>
          </p:cNvSpPr>
          <p:nvPr/>
        </p:nvSpPr>
        <p:spPr bwMode="auto">
          <a:xfrm>
            <a:off x="1447800" y="3441700"/>
            <a:ext cx="3657600" cy="1004888"/>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a:solidFill>
                  <a:schemeClr val="tx1"/>
                </a:solidFill>
                <a:latin typeface="Times New Roman" pitchFamily="18" charset="0"/>
                <a:sym typeface="Monotype Sorts" pitchFamily="2" charset="2"/>
              </a:rPr>
              <a:t>char abc=‘h’; </a:t>
            </a:r>
          </a:p>
          <a:p>
            <a:pPr eaLnBrk="1" hangingPunct="1">
              <a:spcBef>
                <a:spcPct val="50000"/>
              </a:spcBef>
            </a:pPr>
            <a:r>
              <a:rPr lang="en-US" altLang="zh-CN">
                <a:solidFill>
                  <a:schemeClr val="tx1"/>
                </a:solidFill>
                <a:latin typeface="Times New Roman" pitchFamily="18" charset="0"/>
                <a:sym typeface="Monotype Sorts" pitchFamily="2" charset="2"/>
              </a:rPr>
              <a:t>int first=987;</a:t>
            </a:r>
          </a:p>
        </p:txBody>
      </p:sp>
      <p:sp>
        <p:nvSpPr>
          <p:cNvPr id="127005" name="Text Box 29"/>
          <p:cNvSpPr txBox="1">
            <a:spLocks noChangeArrowheads="1"/>
          </p:cNvSpPr>
          <p:nvPr/>
        </p:nvSpPr>
        <p:spPr bwMode="auto">
          <a:xfrm>
            <a:off x="1081088" y="4876800"/>
            <a:ext cx="6840537" cy="1569660"/>
          </a:xfrm>
          <a:prstGeom prst="rect">
            <a:avLst/>
          </a:prstGeom>
          <a:gradFill rotWithShape="1">
            <a:gsLst>
              <a:gs pos="0">
                <a:schemeClr val="hlink"/>
              </a:gs>
              <a:gs pos="50000">
                <a:schemeClr val="bg1"/>
              </a:gs>
              <a:gs pos="100000">
                <a:schemeClr val="hlink"/>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19050">
                <a:solidFill>
                  <a:schemeClr val="tx2"/>
                </a:solidFill>
                <a:miter lim="800000"/>
                <a:headEnd/>
                <a:tailEnd/>
              </a14:hiddenLine>
            </a:ext>
          </a:extLst>
        </p:spPr>
        <p:txBody>
          <a:bodyPr>
            <a:spAutoFit/>
          </a:bodyPr>
          <a:lstStyle/>
          <a:p>
            <a:pPr algn="l">
              <a:defRPr/>
            </a:pPr>
            <a:r>
              <a:rPr lang="zh-CN" altLang="en-US" dirty="0">
                <a:solidFill>
                  <a:schemeClr val="tx1"/>
                </a:solidFill>
                <a:ea typeface="隶书" pitchFamily="49" charset="-122"/>
              </a:rPr>
              <a:t>不可以将具有相同初值的变量赋初值时写成</a:t>
            </a:r>
            <a:r>
              <a:rPr lang="en-US" altLang="zh-CN" dirty="0">
                <a:solidFill>
                  <a:schemeClr val="tx1"/>
                </a:solidFill>
                <a:ea typeface="隶书" pitchFamily="49" charset="-122"/>
              </a:rPr>
              <a:t>:</a:t>
            </a:r>
          </a:p>
          <a:p>
            <a:pPr algn="l">
              <a:defRPr/>
            </a:pPr>
            <a:r>
              <a:rPr lang="en-US" altLang="zh-CN" dirty="0">
                <a:solidFill>
                  <a:schemeClr val="tx1"/>
                </a:solidFill>
                <a:ea typeface="隶书" pitchFamily="49" charset="-122"/>
              </a:rPr>
              <a:t>             </a:t>
            </a:r>
            <a:r>
              <a:rPr lang="en-US" altLang="zh-CN" dirty="0" err="1">
                <a:solidFill>
                  <a:schemeClr val="tx1"/>
                </a:solidFill>
                <a:ea typeface="隶书" pitchFamily="49" charset="-122"/>
              </a:rPr>
              <a:t>int</a:t>
            </a:r>
            <a:r>
              <a:rPr lang="en-US" altLang="zh-CN" dirty="0">
                <a:solidFill>
                  <a:schemeClr val="tx1"/>
                </a:solidFill>
                <a:ea typeface="隶书" pitchFamily="49" charset="-122"/>
              </a:rPr>
              <a:t> a=b=c=6</a:t>
            </a:r>
            <a:r>
              <a:rPr lang="en-US" altLang="zh-CN" dirty="0" smtClean="0">
                <a:solidFill>
                  <a:schemeClr val="tx1"/>
                </a:solidFill>
                <a:ea typeface="隶书" pitchFamily="49" charset="-122"/>
              </a:rPr>
              <a:t>;     </a:t>
            </a:r>
            <a:r>
              <a:rPr lang="en-US" altLang="zh-CN" b="1" dirty="0" smtClean="0">
                <a:solidFill>
                  <a:srgbClr val="FF0000"/>
                </a:solidFill>
                <a:ea typeface="隶书" pitchFamily="49" charset="-122"/>
              </a:rPr>
              <a:t>╳</a:t>
            </a:r>
            <a:endParaRPr lang="en-US" altLang="zh-CN" b="1" dirty="0">
              <a:solidFill>
                <a:srgbClr val="FF0000"/>
              </a:solidFill>
              <a:ea typeface="隶书" pitchFamily="49" charset="-122"/>
            </a:endParaRPr>
          </a:p>
          <a:p>
            <a:pPr algn="l">
              <a:defRPr/>
            </a:pPr>
            <a:r>
              <a:rPr lang="zh-CN" altLang="zh-CN" dirty="0">
                <a:solidFill>
                  <a:schemeClr val="tx1"/>
                </a:solidFill>
                <a:ea typeface="隶书" pitchFamily="49" charset="-122"/>
              </a:rPr>
              <a:t>可以这样写：</a:t>
            </a:r>
          </a:p>
          <a:p>
            <a:pPr algn="l">
              <a:defRPr/>
            </a:pPr>
            <a:r>
              <a:rPr lang="zh-CN" altLang="zh-CN" dirty="0">
                <a:solidFill>
                  <a:schemeClr val="tx1"/>
                </a:solidFill>
                <a:ea typeface="隶书" pitchFamily="49" charset="-122"/>
              </a:rPr>
              <a:t>            </a:t>
            </a:r>
            <a:r>
              <a:rPr lang="en-US" altLang="zh-CN" dirty="0" err="1">
                <a:solidFill>
                  <a:schemeClr val="tx1"/>
                </a:solidFill>
                <a:ea typeface="隶书" pitchFamily="49" charset="-122"/>
              </a:rPr>
              <a:t>int</a:t>
            </a:r>
            <a:r>
              <a:rPr lang="en-US" altLang="zh-CN" dirty="0">
                <a:solidFill>
                  <a:schemeClr val="tx1"/>
                </a:solidFill>
                <a:ea typeface="隶书" pitchFamily="49" charset="-122"/>
              </a:rPr>
              <a:t> a=6, b=6, c=6;</a:t>
            </a:r>
            <a:endParaRPr lang="en-US" altLang="zh-CN" dirty="0">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34"/>
          <p:cNvGrpSpPr>
            <a:grpSpLocks/>
          </p:cNvGrpSpPr>
          <p:nvPr/>
        </p:nvGrpSpPr>
        <p:grpSpPr bwMode="auto">
          <a:xfrm>
            <a:off x="685800" y="1143000"/>
            <a:ext cx="7696200" cy="3124200"/>
            <a:chOff x="432" y="720"/>
            <a:chExt cx="4848" cy="1968"/>
          </a:xfrm>
        </p:grpSpPr>
        <p:sp>
          <p:nvSpPr>
            <p:cNvPr id="128003" name="AutoShape 3" descr="04-04-01-1024-004"/>
            <p:cNvSpPr>
              <a:spLocks noChangeArrowheads="1"/>
            </p:cNvSpPr>
            <p:nvPr/>
          </p:nvSpPr>
          <p:spPr bwMode="auto">
            <a:xfrm>
              <a:off x="432" y="720"/>
              <a:ext cx="4848" cy="1968"/>
            </a:xfrm>
            <a:prstGeom prst="horizontalScroll">
              <a:avLst>
                <a:gd name="adj" fmla="val 6620"/>
              </a:avLst>
            </a:prstGeom>
            <a:blipFill dpi="0" rotWithShape="0">
              <a:blip r:embed="rId2"/>
              <a:srcRect/>
              <a:tile tx="0" ty="0" sx="100000" sy="100000" flip="none" algn="tl"/>
            </a:blipFill>
            <a:ln w="9525">
              <a:solidFill>
                <a:schemeClr val="hlink"/>
              </a:solidFill>
              <a:round/>
              <a:headEnd/>
              <a:tailEnd/>
            </a:ln>
            <a:effectLst>
              <a:prstShdw prst="shdw18" dist="17961" dir="13500000">
                <a:schemeClr val="hlink">
                  <a:gamma/>
                  <a:shade val="60000"/>
                  <a:invGamma/>
                </a:schemeClr>
              </a:prstShdw>
            </a:effectLst>
          </p:spPr>
          <p:txBody>
            <a:bodyPr anchor="ctr">
              <a:spAutoFit/>
            </a:bodyPr>
            <a:lstStyle/>
            <a:p>
              <a:pPr>
                <a:defRPr/>
              </a:pPr>
              <a:endParaRPr lang="zh-CN" altLang="en-US"/>
            </a:p>
          </p:txBody>
        </p:sp>
        <p:sp>
          <p:nvSpPr>
            <p:cNvPr id="128004" name="Text Box 4"/>
            <p:cNvSpPr txBox="1">
              <a:spLocks noChangeArrowheads="1"/>
            </p:cNvSpPr>
            <p:nvPr/>
          </p:nvSpPr>
          <p:spPr bwMode="auto">
            <a:xfrm>
              <a:off x="672" y="1056"/>
              <a:ext cx="4560" cy="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20000"/>
                </a:lnSpc>
                <a:spcBef>
                  <a:spcPct val="50000"/>
                </a:spcBef>
                <a:buClr>
                  <a:srgbClr val="A50021"/>
                </a:buClr>
                <a:buFont typeface="Wingdings" pitchFamily="2" charset="2"/>
                <a:buChar char="ü"/>
                <a:defRPr/>
              </a:pPr>
              <a:r>
                <a:rPr lang="en-US" altLang="zh-CN" sz="2800">
                  <a:solidFill>
                    <a:schemeClr val="tx1"/>
                  </a:solidFill>
                  <a:latin typeface="Times New Roman" pitchFamily="18" charset="0"/>
                  <a:ea typeface="宋体" pitchFamily="2" charset="-122"/>
                </a:rPr>
                <a:t>  </a:t>
              </a:r>
              <a:r>
                <a:rPr lang="zh-CN" altLang="en-US" sz="2800" b="1">
                  <a:solidFill>
                    <a:schemeClr val="tx1"/>
                  </a:solidFill>
                  <a:effectLst>
                    <a:outerShdw blurRad="38100" dist="38100" dir="2700000" algn="tl">
                      <a:srgbClr val="C0C0C0"/>
                    </a:outerShdw>
                  </a:effectLst>
                  <a:latin typeface="楷体_GB2312" pitchFamily="49" charset="-122"/>
                </a:rPr>
                <a:t>全局和静态变量在程序编译阶段初始化，且只赋一次值；而局部变量是在进入定义它们的函数或复合语句时才作初始化，相当于赋值语句。每调用一次，就赋值一次</a:t>
              </a:r>
              <a:endParaRPr lang="zh-CN" altLang="en-US" sz="2800" b="1">
                <a:solidFill>
                  <a:schemeClr val="tx1"/>
                </a:solidFill>
                <a:effectLst>
                  <a:outerShdw blurRad="38100" dist="38100" dir="2700000" algn="tl">
                    <a:srgbClr val="C0C0C0"/>
                  </a:outerShdw>
                </a:effectLst>
                <a:latin typeface="楷体_GB2312" pitchFamily="49" charset="-122"/>
                <a:sym typeface="Monotype Sorts" pitchFamily="2" charset="2"/>
              </a:endParaRPr>
            </a:p>
          </p:txBody>
        </p:sp>
      </p:grpSp>
      <p:sp>
        <p:nvSpPr>
          <p:cNvPr id="128005" name="AutoShape 5"/>
          <p:cNvSpPr>
            <a:spLocks noChangeArrowheads="1"/>
          </p:cNvSpPr>
          <p:nvPr/>
        </p:nvSpPr>
        <p:spPr bwMode="auto">
          <a:xfrm>
            <a:off x="415925" y="395288"/>
            <a:ext cx="1565275" cy="909637"/>
          </a:xfrm>
          <a:prstGeom prst="star24">
            <a:avLst>
              <a:gd name="adj" fmla="val 37500"/>
            </a:avLst>
          </a:prstGeom>
          <a:gradFill rotWithShape="0">
            <a:gsLst>
              <a:gs pos="0">
                <a:srgbClr val="5E9EFF"/>
              </a:gs>
              <a:gs pos="20000">
                <a:srgbClr val="85C2FF"/>
              </a:gs>
              <a:gs pos="35000">
                <a:srgbClr val="C4D6EB"/>
              </a:gs>
              <a:gs pos="50000">
                <a:srgbClr val="FFEBFA"/>
              </a:gs>
              <a:gs pos="65000">
                <a:srgbClr val="C4D6EB"/>
              </a:gs>
              <a:gs pos="80001">
                <a:srgbClr val="85C2FF"/>
              </a:gs>
              <a:gs pos="100000">
                <a:srgbClr val="5E9EFF"/>
              </a:gs>
            </a:gsLst>
            <a:lin ang="2700000" scaled="1"/>
          </a:gradFill>
          <a:ln w="9525">
            <a:solidFill>
              <a:schemeClr val="tx2"/>
            </a:solidFill>
            <a:miter lim="800000"/>
            <a:headEnd/>
            <a:tailEnd/>
          </a:ln>
          <a:effectLst>
            <a:prstShdw prst="shdw18" dist="17961" dir="13500000">
              <a:schemeClr val="tx2">
                <a:gamma/>
                <a:shade val="60000"/>
                <a:invGamma/>
              </a:schemeClr>
            </a:prstShdw>
          </a:effectLst>
        </p:spPr>
        <p:txBody>
          <a:bodyPr anchor="ctr">
            <a:spAutoFit/>
          </a:bodyPr>
          <a:lstStyle/>
          <a:p>
            <a:pPr>
              <a:spcBef>
                <a:spcPct val="50000"/>
              </a:spcBef>
              <a:defRPr/>
            </a:pPr>
            <a:r>
              <a:rPr lang="zh-CN" altLang="en-US" sz="2800" b="1">
                <a:solidFill>
                  <a:srgbClr val="FF3300"/>
                </a:solidFill>
                <a:latin typeface="Times New Roman" pitchFamily="18" charset="0"/>
                <a:ea typeface="隶书" pitchFamily="49" charset="-122"/>
                <a:sym typeface="Monotype Sorts" pitchFamily="2" charset="2"/>
              </a:rPr>
              <a:t>说明</a:t>
            </a:r>
          </a:p>
        </p:txBody>
      </p:sp>
      <p:sp>
        <p:nvSpPr>
          <p:cNvPr id="58372" name="AutoShape 6"/>
          <p:cNvSpPr>
            <a:spLocks noChangeArrowheads="1"/>
          </p:cNvSpPr>
          <p:nvPr/>
        </p:nvSpPr>
        <p:spPr bwMode="auto">
          <a:xfrm>
            <a:off x="533400" y="381000"/>
            <a:ext cx="1524000" cy="990600"/>
          </a:xfrm>
          <a:prstGeom prst="star24">
            <a:avLst>
              <a:gd name="adj" fmla="val 37500"/>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zh-CN" altLang="en-US"/>
          </a:p>
        </p:txBody>
      </p:sp>
      <p:sp>
        <p:nvSpPr>
          <p:cNvPr id="58373" name="Rectangle 20"/>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58374" name="AutoShape 26"/>
          <p:cNvSpPr>
            <a:spLocks noChangeArrowheads="1"/>
          </p:cNvSpPr>
          <p:nvPr/>
        </p:nvSpPr>
        <p:spPr bwMode="auto">
          <a:xfrm>
            <a:off x="228600" y="4343400"/>
            <a:ext cx="914400" cy="381000"/>
          </a:xfrm>
          <a:prstGeom prst="ribbon2">
            <a:avLst>
              <a:gd name="adj1" fmla="val 12500"/>
              <a:gd name="adj2" fmla="val 50000"/>
            </a:avLst>
          </a:prstGeom>
          <a:gradFill rotWithShape="0">
            <a:gsLst>
              <a:gs pos="0">
                <a:schemeClr val="folHlink"/>
              </a:gs>
              <a:gs pos="100000">
                <a:srgbClr val="33CC33"/>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grpSp>
        <p:nvGrpSpPr>
          <p:cNvPr id="58375" name="Group 35"/>
          <p:cNvGrpSpPr>
            <a:grpSpLocks/>
          </p:cNvGrpSpPr>
          <p:nvPr/>
        </p:nvGrpSpPr>
        <p:grpSpPr bwMode="auto">
          <a:xfrm>
            <a:off x="838200" y="4495800"/>
            <a:ext cx="5181600" cy="1905000"/>
            <a:chOff x="528" y="2832"/>
            <a:chExt cx="3264" cy="1200"/>
          </a:xfrm>
        </p:grpSpPr>
        <p:sp>
          <p:nvSpPr>
            <p:cNvPr id="128007" name="AutoShape 7"/>
            <p:cNvSpPr>
              <a:spLocks noChangeArrowheads="1"/>
            </p:cNvSpPr>
            <p:nvPr/>
          </p:nvSpPr>
          <p:spPr bwMode="auto">
            <a:xfrm>
              <a:off x="528" y="2832"/>
              <a:ext cx="3264" cy="1200"/>
            </a:xfrm>
            <a:prstGeom prst="flowChartTerminator">
              <a:avLst/>
            </a:prstGeom>
            <a:gradFill rotWithShape="0">
              <a:gsLst>
                <a:gs pos="0">
                  <a:schemeClr val="bg2"/>
                </a:gs>
                <a:gs pos="100000">
                  <a:schemeClr val="bg2">
                    <a:gamma/>
                    <a:tint val="23922"/>
                    <a:invGamma/>
                  </a:schemeClr>
                </a:gs>
              </a:gsLst>
              <a:lin ang="2700000" scaled="1"/>
            </a:gradFill>
            <a:ln w="9525">
              <a:solidFill>
                <a:srgbClr val="993366"/>
              </a:solidFill>
              <a:miter lim="800000"/>
              <a:headEnd/>
              <a:tailEnd/>
            </a:ln>
            <a:effectLst>
              <a:prstShdw prst="shdw18" dist="17961" dir="13500000">
                <a:srgbClr val="993366">
                  <a:gamma/>
                  <a:shade val="60000"/>
                  <a:invGamma/>
                </a:srgbClr>
              </a:prstShdw>
            </a:effectLst>
          </p:spPr>
          <p:txBody>
            <a:bodyPr wrap="none" anchor="ctr"/>
            <a:lstStyle/>
            <a:p>
              <a:pPr>
                <a:defRPr/>
              </a:pPr>
              <a:endParaRPr lang="zh-CN" altLang="en-US"/>
            </a:p>
          </p:txBody>
        </p:sp>
        <p:sp>
          <p:nvSpPr>
            <p:cNvPr id="58381" name="Text Box 27"/>
            <p:cNvSpPr txBox="1">
              <a:spLocks noChangeArrowheads="1"/>
            </p:cNvSpPr>
            <p:nvPr/>
          </p:nvSpPr>
          <p:spPr bwMode="auto">
            <a:xfrm>
              <a:off x="1008" y="2928"/>
              <a:ext cx="2304" cy="989"/>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chemeClr val="tx1"/>
                  </a:solidFill>
                  <a:latin typeface="Times New Roman" pitchFamily="18" charset="0"/>
                  <a:sym typeface="Monotype Sorts" pitchFamily="2" charset="2"/>
                </a:rPr>
                <a:t>int a</a:t>
              </a:r>
              <a:r>
                <a:rPr lang="zh-CN" altLang="en-US">
                  <a:solidFill>
                    <a:schemeClr val="tx1"/>
                  </a:solidFill>
                  <a:latin typeface="Times New Roman" pitchFamily="18" charset="0"/>
                  <a:sym typeface="Monotype Sorts" pitchFamily="2" charset="2"/>
                </a:rPr>
                <a:t>＝</a:t>
              </a:r>
              <a:r>
                <a:rPr lang="en-US" altLang="zh-CN">
                  <a:solidFill>
                    <a:schemeClr val="tx1"/>
                  </a:solidFill>
                  <a:latin typeface="Times New Roman" pitchFamily="18" charset="0"/>
                  <a:sym typeface="Monotype Sorts" pitchFamily="2" charset="2"/>
                </a:rPr>
                <a:t>12;</a:t>
              </a:r>
            </a:p>
            <a:p>
              <a:pPr algn="l" eaLnBrk="1" hangingPunct="1"/>
              <a:r>
                <a:rPr lang="en-US" altLang="zh-CN">
                  <a:solidFill>
                    <a:schemeClr val="tx1"/>
                  </a:solidFill>
                  <a:latin typeface="Times New Roman" pitchFamily="18" charset="0"/>
                  <a:sym typeface="Monotype Sorts" pitchFamily="2" charset="2"/>
                </a:rPr>
                <a:t>void main()</a:t>
              </a:r>
            </a:p>
            <a:p>
              <a:pPr algn="l" eaLnBrk="1" hangingPunct="1"/>
              <a:r>
                <a:rPr lang="en-US" altLang="zh-CN">
                  <a:solidFill>
                    <a:schemeClr val="tx1"/>
                  </a:solidFill>
                  <a:latin typeface="Times New Roman" pitchFamily="18" charset="0"/>
                  <a:sym typeface="Monotype Sorts" pitchFamily="2" charset="2"/>
                </a:rPr>
                <a:t>{int b=34,c=56;</a:t>
              </a:r>
            </a:p>
            <a:p>
              <a:pPr algn="l" eaLnBrk="1" hangingPunct="1"/>
              <a:r>
                <a:rPr lang="en-US" altLang="zh-CN">
                  <a:solidFill>
                    <a:schemeClr val="tx1"/>
                  </a:solidFill>
                  <a:latin typeface="Times New Roman" pitchFamily="18" charset="0"/>
                  <a:sym typeface="Monotype Sorts" pitchFamily="2" charset="2"/>
                </a:rPr>
                <a:t>printf(“%d,%d,%d”,a,b,c);}</a:t>
              </a:r>
            </a:p>
          </p:txBody>
        </p:sp>
      </p:grpSp>
      <p:sp>
        <p:nvSpPr>
          <p:cNvPr id="58376" name="AutoShape 28"/>
          <p:cNvSpPr>
            <a:spLocks/>
          </p:cNvSpPr>
          <p:nvPr/>
        </p:nvSpPr>
        <p:spPr bwMode="auto">
          <a:xfrm>
            <a:off x="3581400" y="4572000"/>
            <a:ext cx="1466850" cy="369888"/>
          </a:xfrm>
          <a:prstGeom prst="accentCallout2">
            <a:avLst>
              <a:gd name="adj1" fmla="val 30903"/>
              <a:gd name="adj2" fmla="val -5194"/>
              <a:gd name="adj3" fmla="val 30903"/>
              <a:gd name="adj4" fmla="val -5194"/>
              <a:gd name="adj5" fmla="val 76394"/>
              <a:gd name="adj6" fmla="val -44264"/>
            </a:avLst>
          </a:prstGeom>
          <a:gradFill rotWithShape="0">
            <a:gsLst>
              <a:gs pos="0">
                <a:srgbClr val="33CC33"/>
              </a:gs>
              <a:gs pos="100000">
                <a:srgbClr val="CEF3CE"/>
              </a:gs>
            </a:gsLst>
            <a:lin ang="2700000" scaled="1"/>
          </a:gradFill>
          <a:ln w="9525">
            <a:solidFill>
              <a:srgbClr val="008080"/>
            </a:solidFill>
            <a:miter lim="800000"/>
            <a:headEnd/>
            <a:tailEnd/>
          </a:ln>
          <a:effectLst>
            <a:prstShdw prst="shdw17" dist="17961" dir="13500000">
              <a:srgbClr val="004D4D"/>
            </a:prstShdw>
          </a:effectLst>
        </p:spPr>
        <p:txBody>
          <a:bodyPr/>
          <a:lstStyle/>
          <a:p>
            <a:r>
              <a:rPr lang="zh-CN" altLang="en-US" sz="2000" b="1">
                <a:solidFill>
                  <a:srgbClr val="FF3300"/>
                </a:solidFill>
                <a:latin typeface="Times New Roman" pitchFamily="18" charset="0"/>
                <a:sym typeface="Monotype Sorts" pitchFamily="2" charset="2"/>
              </a:rPr>
              <a:t>全局变量</a:t>
            </a:r>
          </a:p>
        </p:txBody>
      </p:sp>
      <p:sp>
        <p:nvSpPr>
          <p:cNvPr id="58377" name="AutoShape 29"/>
          <p:cNvSpPr>
            <a:spLocks/>
          </p:cNvSpPr>
          <p:nvPr/>
        </p:nvSpPr>
        <p:spPr bwMode="auto">
          <a:xfrm>
            <a:off x="3962400" y="5257800"/>
            <a:ext cx="1466850" cy="369888"/>
          </a:xfrm>
          <a:prstGeom prst="accentCallout2">
            <a:avLst>
              <a:gd name="adj1" fmla="val 30903"/>
              <a:gd name="adj2" fmla="val -5194"/>
              <a:gd name="adj3" fmla="val 30903"/>
              <a:gd name="adj4" fmla="val -5194"/>
              <a:gd name="adj5" fmla="val 62662"/>
              <a:gd name="adj6" fmla="val -31819"/>
            </a:avLst>
          </a:prstGeom>
          <a:gradFill rotWithShape="0">
            <a:gsLst>
              <a:gs pos="0">
                <a:srgbClr val="33CC33"/>
              </a:gs>
              <a:gs pos="100000">
                <a:srgbClr val="CEF3CE"/>
              </a:gs>
            </a:gsLst>
            <a:lin ang="2700000" scaled="1"/>
          </a:gradFill>
          <a:ln w="9525">
            <a:solidFill>
              <a:srgbClr val="008080"/>
            </a:solidFill>
            <a:miter lim="800000"/>
            <a:headEnd/>
            <a:tailEnd/>
          </a:ln>
          <a:effectLst>
            <a:prstShdw prst="shdw17" dist="17961" dir="13500000">
              <a:srgbClr val="004D4D"/>
            </a:prstShdw>
          </a:effectLst>
        </p:spPr>
        <p:txBody>
          <a:bodyPr/>
          <a:lstStyle/>
          <a:p>
            <a:r>
              <a:rPr lang="zh-CN" altLang="en-US" sz="2000" b="1">
                <a:solidFill>
                  <a:srgbClr val="FF3300"/>
                </a:solidFill>
                <a:latin typeface="Times New Roman" pitchFamily="18" charset="0"/>
                <a:sym typeface="Monotype Sorts" pitchFamily="2" charset="2"/>
              </a:rPr>
              <a:t>局部变量</a:t>
            </a:r>
          </a:p>
        </p:txBody>
      </p:sp>
      <p:sp>
        <p:nvSpPr>
          <p:cNvPr id="58378" name="AutoShape 32"/>
          <p:cNvSpPr>
            <a:spLocks noChangeArrowheads="1"/>
          </p:cNvSpPr>
          <p:nvPr/>
        </p:nvSpPr>
        <p:spPr bwMode="auto">
          <a:xfrm>
            <a:off x="6019800" y="5181600"/>
            <a:ext cx="928688" cy="552450"/>
          </a:xfrm>
          <a:prstGeom prst="notchedRightArrow">
            <a:avLst>
              <a:gd name="adj1" fmla="val 50000"/>
              <a:gd name="adj2" fmla="val 42026"/>
            </a:avLst>
          </a:prstGeom>
          <a:gradFill rotWithShape="0">
            <a:gsLst>
              <a:gs pos="0">
                <a:srgbClr val="33CC33"/>
              </a:gs>
              <a:gs pos="100000">
                <a:srgbClr val="CEF3CE"/>
              </a:gs>
            </a:gsLst>
            <a:lin ang="2700000" scaled="1"/>
          </a:gradFill>
          <a:ln>
            <a:noFill/>
          </a:ln>
          <a:effectLst>
            <a:prstShdw prst="shdw17" dist="17961" dir="13500000">
              <a:srgbClr val="1F7A1F"/>
            </a:prstShdw>
          </a:effectLst>
          <a:extLst>
            <a:ext uri="{91240B29-F687-4F45-9708-019B960494DF}">
              <a14:hiddenLine xmlns:a14="http://schemas.microsoft.com/office/drawing/2010/main" w="9525">
                <a:solidFill>
                  <a:srgbClr val="339966"/>
                </a:solidFill>
                <a:miter lim="800000"/>
                <a:headEnd/>
                <a:tailEnd/>
              </a14:hiddenLine>
            </a:ext>
          </a:extLst>
        </p:spPr>
        <p:txBody>
          <a:bodyPr wrap="none" anchor="ctr"/>
          <a:lstStyle/>
          <a:p>
            <a:r>
              <a:rPr lang="zh-CN" altLang="en-US" sz="2000" b="1">
                <a:solidFill>
                  <a:srgbClr val="FF3300"/>
                </a:solidFill>
                <a:latin typeface="Times New Roman" pitchFamily="18" charset="0"/>
                <a:sym typeface="Monotype Sorts" pitchFamily="2" charset="2"/>
              </a:rPr>
              <a:t>结果</a:t>
            </a:r>
          </a:p>
        </p:txBody>
      </p:sp>
      <p:sp>
        <p:nvSpPr>
          <p:cNvPr id="128033" name="AutoShape 33"/>
          <p:cNvSpPr>
            <a:spLocks noChangeArrowheads="1"/>
          </p:cNvSpPr>
          <p:nvPr/>
        </p:nvSpPr>
        <p:spPr bwMode="auto">
          <a:xfrm>
            <a:off x="6934200" y="5105400"/>
            <a:ext cx="1905000" cy="685800"/>
          </a:xfrm>
          <a:prstGeom prst="flowChartProcess">
            <a:avLst/>
          </a:prstGeom>
          <a:gradFill rotWithShape="0">
            <a:gsLst>
              <a:gs pos="0">
                <a:schemeClr val="bg2"/>
              </a:gs>
              <a:gs pos="100000">
                <a:schemeClr val="bg2">
                  <a:gamma/>
                  <a:tint val="23922"/>
                  <a:invGamma/>
                </a:schemeClr>
              </a:gs>
            </a:gsLst>
            <a:lin ang="2700000" scaled="1"/>
          </a:gradFill>
          <a:ln w="9525">
            <a:solidFill>
              <a:srgbClr val="800080"/>
            </a:solidFill>
            <a:miter lim="800000"/>
            <a:headEnd/>
            <a:tailEnd/>
          </a:ln>
          <a:effectLst>
            <a:prstShdw prst="shdw18" dist="17961" dir="13500000">
              <a:srgbClr val="800080">
                <a:gamma/>
                <a:shade val="60000"/>
                <a:invGamma/>
              </a:srgbClr>
            </a:prstShdw>
          </a:effectLst>
        </p:spPr>
        <p:txBody>
          <a:bodyPr wrap="none" anchor="ctr"/>
          <a:lstStyle/>
          <a:p>
            <a:pPr>
              <a:defRPr/>
            </a:pPr>
            <a:r>
              <a:rPr lang="en-US" altLang="zh-CN" b="1" dirty="0">
                <a:solidFill>
                  <a:srgbClr val="FF3300"/>
                </a:solidFill>
                <a:latin typeface="Times New Roman" pitchFamily="18" charset="0"/>
                <a:sym typeface="Monotype Sorts" pitchFamily="2" charset="2"/>
              </a:rPr>
              <a:t>12</a:t>
            </a:r>
            <a:r>
              <a:rPr lang="zh-CN" altLang="en-US" b="1" dirty="0">
                <a:solidFill>
                  <a:srgbClr val="FF3300"/>
                </a:solidFill>
                <a:latin typeface="Times New Roman" pitchFamily="18" charset="0"/>
                <a:sym typeface="Monotype Sorts" pitchFamily="2" charset="2"/>
              </a:rPr>
              <a:t>，</a:t>
            </a:r>
            <a:r>
              <a:rPr lang="en-US" altLang="zh-CN" b="1" dirty="0">
                <a:solidFill>
                  <a:srgbClr val="FF3300"/>
                </a:solidFill>
                <a:latin typeface="Times New Roman" pitchFamily="18" charset="0"/>
                <a:sym typeface="Monotype Sorts" pitchFamily="2" charset="2"/>
              </a:rPr>
              <a:t>34</a:t>
            </a:r>
            <a:r>
              <a:rPr lang="zh-CN" altLang="en-US" b="1" dirty="0">
                <a:solidFill>
                  <a:srgbClr val="FF3300"/>
                </a:solidFill>
                <a:latin typeface="Times New Roman" pitchFamily="18" charset="0"/>
                <a:sym typeface="Monotype Sorts" pitchFamily="2" charset="2"/>
              </a:rPr>
              <a:t>，</a:t>
            </a:r>
            <a:r>
              <a:rPr lang="en-US" altLang="zh-CN" b="1" dirty="0">
                <a:solidFill>
                  <a:srgbClr val="FF3300"/>
                </a:solidFill>
                <a:latin typeface="Times New Roman" pitchFamily="18" charset="0"/>
                <a:sym typeface="Monotype Sorts" pitchFamily="2" charset="2"/>
              </a:rPr>
              <a:t>56</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28033"/>
                                        </p:tgtEl>
                                        <p:attrNameLst>
                                          <p:attrName>style.visibility</p:attrName>
                                        </p:attrNameLst>
                                      </p:cBhvr>
                                      <p:to>
                                        <p:strVal val="visible"/>
                                      </p:to>
                                    </p:set>
                                    <p:animEffect transition="in" filter="slide(fromRight)">
                                      <p:cBhvr>
                                        <p:cTn id="7" dur="500"/>
                                        <p:tgtEl>
                                          <p:spTgt spid="128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685800" y="838200"/>
            <a:ext cx="7696200" cy="2971800"/>
            <a:chOff x="432" y="720"/>
            <a:chExt cx="4848" cy="1968"/>
          </a:xfrm>
        </p:grpSpPr>
        <p:sp>
          <p:nvSpPr>
            <p:cNvPr id="129027" name="AutoShape 3" descr="04-04-01-1024-004"/>
            <p:cNvSpPr>
              <a:spLocks noChangeArrowheads="1"/>
            </p:cNvSpPr>
            <p:nvPr/>
          </p:nvSpPr>
          <p:spPr bwMode="auto">
            <a:xfrm>
              <a:off x="432" y="720"/>
              <a:ext cx="4848" cy="1968"/>
            </a:xfrm>
            <a:prstGeom prst="horizontalScroll">
              <a:avLst>
                <a:gd name="adj" fmla="val 6620"/>
              </a:avLst>
            </a:prstGeom>
            <a:blipFill dpi="0" rotWithShape="0">
              <a:blip r:embed="rId2"/>
              <a:srcRect/>
              <a:tile tx="0" ty="0" sx="100000" sy="100000" flip="none" algn="tl"/>
            </a:blipFill>
            <a:ln w="9525">
              <a:solidFill>
                <a:schemeClr val="hlink"/>
              </a:solidFill>
              <a:round/>
              <a:headEnd/>
              <a:tailEnd/>
            </a:ln>
            <a:effectLst>
              <a:prstShdw prst="shdw18" dist="17961" dir="13500000">
                <a:schemeClr val="hlink">
                  <a:gamma/>
                  <a:shade val="60000"/>
                  <a:invGamma/>
                </a:schemeClr>
              </a:prstShdw>
            </a:effectLst>
          </p:spPr>
          <p:txBody>
            <a:bodyPr anchor="ctr">
              <a:spAutoFit/>
            </a:bodyPr>
            <a:lstStyle/>
            <a:p>
              <a:pPr>
                <a:defRPr/>
              </a:pPr>
              <a:endParaRPr lang="zh-CN" altLang="en-US"/>
            </a:p>
          </p:txBody>
        </p:sp>
        <p:sp>
          <p:nvSpPr>
            <p:cNvPr id="129028" name="Text Box 4"/>
            <p:cNvSpPr txBox="1">
              <a:spLocks noChangeArrowheads="1"/>
            </p:cNvSpPr>
            <p:nvPr/>
          </p:nvSpPr>
          <p:spPr bwMode="auto">
            <a:xfrm>
              <a:off x="672" y="1056"/>
              <a:ext cx="4560" cy="1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20000"/>
                </a:lnSpc>
                <a:spcBef>
                  <a:spcPct val="50000"/>
                </a:spcBef>
                <a:buClr>
                  <a:srgbClr val="A50021"/>
                </a:buClr>
                <a:buFont typeface="Wingdings" pitchFamily="2" charset="2"/>
                <a:buChar char="ü"/>
                <a:defRPr/>
              </a:pPr>
              <a:r>
                <a:rPr lang="en-US" altLang="zh-CN" sz="2800">
                  <a:solidFill>
                    <a:schemeClr val="tx1"/>
                  </a:solidFill>
                  <a:latin typeface="Times New Roman" pitchFamily="18" charset="0"/>
                  <a:ea typeface="宋体" pitchFamily="2" charset="-122"/>
                </a:rPr>
                <a:t>  </a:t>
              </a:r>
              <a:r>
                <a:rPr lang="zh-CN" altLang="en-US" sz="2800" b="1">
                  <a:solidFill>
                    <a:schemeClr val="tx1"/>
                  </a:solidFill>
                  <a:effectLst>
                    <a:outerShdw blurRad="38100" dist="38100" dir="2700000" algn="tl">
                      <a:srgbClr val="C0C0C0"/>
                    </a:outerShdw>
                  </a:effectLst>
                  <a:latin typeface="楷体_GB2312" pitchFamily="49" charset="-122"/>
                </a:rPr>
                <a:t>所有的全局和静态变量在没有明确初始化的情况下自动赋</a:t>
              </a:r>
              <a:r>
                <a:rPr lang="en-US" altLang="zh-CN" sz="2800" b="1">
                  <a:solidFill>
                    <a:schemeClr val="tx1"/>
                  </a:solidFill>
                  <a:effectLst>
                    <a:outerShdw blurRad="38100" dist="38100" dir="2700000" algn="tl">
                      <a:srgbClr val="C0C0C0"/>
                    </a:outerShdw>
                  </a:effectLst>
                  <a:latin typeface="楷体_GB2312" pitchFamily="49" charset="-122"/>
                </a:rPr>
                <a:t>0</a:t>
              </a:r>
              <a:r>
                <a:rPr lang="zh-CN" altLang="en-US" sz="2800" b="1">
                  <a:solidFill>
                    <a:schemeClr val="tx1"/>
                  </a:solidFill>
                  <a:effectLst>
                    <a:outerShdw blurRad="38100" dist="38100" dir="2700000" algn="tl">
                      <a:srgbClr val="C0C0C0"/>
                    </a:outerShdw>
                  </a:effectLst>
                  <a:latin typeface="楷体_GB2312" pitchFamily="49" charset="-122"/>
                </a:rPr>
                <a:t>，而局部变量和寄存器变量在未初始化时其值不确定</a:t>
              </a:r>
              <a:endParaRPr lang="zh-CN" altLang="en-US" sz="2800" b="1">
                <a:solidFill>
                  <a:schemeClr val="tx1"/>
                </a:solidFill>
                <a:effectLst>
                  <a:outerShdw blurRad="38100" dist="38100" dir="2700000" algn="tl">
                    <a:srgbClr val="C0C0C0"/>
                  </a:outerShdw>
                </a:effectLst>
                <a:latin typeface="楷体_GB2312" pitchFamily="49" charset="-122"/>
                <a:sym typeface="Monotype Sorts" pitchFamily="2" charset="2"/>
              </a:endParaRPr>
            </a:p>
          </p:txBody>
        </p:sp>
      </p:grpSp>
      <p:sp>
        <p:nvSpPr>
          <p:cNvPr id="59395" name="AutoShape 20"/>
          <p:cNvSpPr>
            <a:spLocks noChangeArrowheads="1"/>
          </p:cNvSpPr>
          <p:nvPr/>
        </p:nvSpPr>
        <p:spPr bwMode="auto">
          <a:xfrm>
            <a:off x="228600" y="4191000"/>
            <a:ext cx="914400" cy="381000"/>
          </a:xfrm>
          <a:prstGeom prst="ribbon2">
            <a:avLst>
              <a:gd name="adj1" fmla="val 12500"/>
              <a:gd name="adj2" fmla="val 50000"/>
            </a:avLst>
          </a:prstGeom>
          <a:gradFill rotWithShape="0">
            <a:gsLst>
              <a:gs pos="0">
                <a:schemeClr val="folHlink"/>
              </a:gs>
              <a:gs pos="100000">
                <a:srgbClr val="33CC33"/>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tx1"/>
                </a:solidFill>
                <a:latin typeface="Tahoma" pitchFamily="34" charset="0"/>
                <a:ea typeface="宋体" pitchFamily="2" charset="-122"/>
              </a:rPr>
              <a:t>例</a:t>
            </a:r>
          </a:p>
        </p:txBody>
      </p:sp>
      <p:grpSp>
        <p:nvGrpSpPr>
          <p:cNvPr id="59396" name="Group 21"/>
          <p:cNvGrpSpPr>
            <a:grpSpLocks/>
          </p:cNvGrpSpPr>
          <p:nvPr/>
        </p:nvGrpSpPr>
        <p:grpSpPr bwMode="auto">
          <a:xfrm>
            <a:off x="838200" y="4343400"/>
            <a:ext cx="5181600" cy="1905000"/>
            <a:chOff x="528" y="2832"/>
            <a:chExt cx="3264" cy="1200"/>
          </a:xfrm>
        </p:grpSpPr>
        <p:sp>
          <p:nvSpPr>
            <p:cNvPr id="129046" name="AutoShape 22"/>
            <p:cNvSpPr>
              <a:spLocks noChangeArrowheads="1"/>
            </p:cNvSpPr>
            <p:nvPr/>
          </p:nvSpPr>
          <p:spPr bwMode="auto">
            <a:xfrm>
              <a:off x="528" y="2832"/>
              <a:ext cx="3264" cy="1200"/>
            </a:xfrm>
            <a:prstGeom prst="flowChartTerminator">
              <a:avLst/>
            </a:prstGeom>
            <a:gradFill rotWithShape="0">
              <a:gsLst>
                <a:gs pos="0">
                  <a:schemeClr val="bg2"/>
                </a:gs>
                <a:gs pos="100000">
                  <a:schemeClr val="bg2">
                    <a:gamma/>
                    <a:tint val="23922"/>
                    <a:invGamma/>
                  </a:schemeClr>
                </a:gs>
              </a:gsLst>
              <a:lin ang="2700000" scaled="1"/>
            </a:gradFill>
            <a:ln w="9525">
              <a:solidFill>
                <a:srgbClr val="993366"/>
              </a:solidFill>
              <a:miter lim="800000"/>
              <a:headEnd/>
              <a:tailEnd/>
            </a:ln>
            <a:effectLst>
              <a:prstShdw prst="shdw18" dist="17961" dir="13500000">
                <a:srgbClr val="993366">
                  <a:gamma/>
                  <a:shade val="60000"/>
                  <a:invGamma/>
                </a:srgbClr>
              </a:prstShdw>
            </a:effectLst>
          </p:spPr>
          <p:txBody>
            <a:bodyPr wrap="none" anchor="ctr"/>
            <a:lstStyle/>
            <a:p>
              <a:pPr>
                <a:defRPr/>
              </a:pPr>
              <a:endParaRPr lang="zh-CN" altLang="en-US"/>
            </a:p>
          </p:txBody>
        </p:sp>
        <p:sp>
          <p:nvSpPr>
            <p:cNvPr id="59402" name="Text Box 23"/>
            <p:cNvSpPr txBox="1">
              <a:spLocks noChangeArrowheads="1"/>
            </p:cNvSpPr>
            <p:nvPr/>
          </p:nvSpPr>
          <p:spPr bwMode="auto">
            <a:xfrm>
              <a:off x="1008" y="2928"/>
              <a:ext cx="2304" cy="989"/>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dirty="0" err="1">
                  <a:solidFill>
                    <a:schemeClr val="tx1"/>
                  </a:solidFill>
                  <a:latin typeface="Times New Roman" pitchFamily="18" charset="0"/>
                  <a:sym typeface="Monotype Sorts" pitchFamily="2" charset="2"/>
                </a:rPr>
                <a:t>int</a:t>
              </a:r>
              <a:r>
                <a:rPr lang="en-US" altLang="zh-CN" dirty="0">
                  <a:solidFill>
                    <a:schemeClr val="tx1"/>
                  </a:solidFill>
                  <a:latin typeface="Times New Roman" pitchFamily="18" charset="0"/>
                  <a:sym typeface="Monotype Sorts" pitchFamily="2" charset="2"/>
                </a:rPr>
                <a:t> a;</a:t>
              </a:r>
            </a:p>
            <a:p>
              <a:pPr algn="l" eaLnBrk="1" hangingPunct="1"/>
              <a:r>
                <a:rPr lang="en-US" altLang="zh-CN" smtClean="0">
                  <a:solidFill>
                    <a:schemeClr val="tx1"/>
                  </a:solidFill>
                  <a:latin typeface="Times New Roman" pitchFamily="18" charset="0"/>
                  <a:sym typeface="Monotype Sorts" pitchFamily="2" charset="2"/>
                </a:rPr>
                <a:t>void main</a:t>
              </a:r>
              <a:r>
                <a:rPr lang="en-US" altLang="zh-CN" dirty="0">
                  <a:solidFill>
                    <a:schemeClr val="tx1"/>
                  </a:solidFill>
                  <a:latin typeface="Times New Roman" pitchFamily="18" charset="0"/>
                  <a:sym typeface="Monotype Sorts" pitchFamily="2" charset="2"/>
                </a:rPr>
                <a:t>()</a:t>
              </a:r>
            </a:p>
            <a:p>
              <a:pPr algn="l" eaLnBrk="1" hangingPunct="1"/>
              <a:r>
                <a:rPr lang="en-US" altLang="zh-CN" dirty="0">
                  <a:solidFill>
                    <a:schemeClr val="tx1"/>
                  </a:solidFill>
                  <a:latin typeface="Times New Roman" pitchFamily="18" charset="0"/>
                  <a:sym typeface="Monotype Sorts" pitchFamily="2" charset="2"/>
                </a:rPr>
                <a:t>{</a:t>
              </a:r>
              <a:r>
                <a:rPr lang="en-US" altLang="zh-CN" dirty="0" err="1">
                  <a:solidFill>
                    <a:schemeClr val="tx1"/>
                  </a:solidFill>
                  <a:latin typeface="Times New Roman" pitchFamily="18" charset="0"/>
                  <a:sym typeface="Monotype Sorts" pitchFamily="2" charset="2"/>
                </a:rPr>
                <a:t>int</a:t>
              </a:r>
              <a:r>
                <a:rPr lang="en-US" altLang="zh-CN" dirty="0">
                  <a:solidFill>
                    <a:schemeClr val="tx1"/>
                  </a:solidFill>
                  <a:latin typeface="Times New Roman" pitchFamily="18" charset="0"/>
                  <a:sym typeface="Monotype Sorts" pitchFamily="2" charset="2"/>
                </a:rPr>
                <a:t> </a:t>
              </a:r>
              <a:r>
                <a:rPr lang="en-US" altLang="zh-CN" dirty="0" err="1">
                  <a:solidFill>
                    <a:schemeClr val="tx1"/>
                  </a:solidFill>
                  <a:latin typeface="Times New Roman" pitchFamily="18" charset="0"/>
                  <a:sym typeface="Monotype Sorts" pitchFamily="2" charset="2"/>
                </a:rPr>
                <a:t>b,c</a:t>
              </a:r>
              <a:r>
                <a:rPr lang="en-US" altLang="zh-CN" dirty="0">
                  <a:solidFill>
                    <a:schemeClr val="tx1"/>
                  </a:solidFill>
                  <a:latin typeface="Times New Roman" pitchFamily="18" charset="0"/>
                  <a:sym typeface="Monotype Sorts" pitchFamily="2" charset="2"/>
                </a:rPr>
                <a:t>;</a:t>
              </a:r>
            </a:p>
            <a:p>
              <a:pPr algn="l" eaLnBrk="1" hangingPunct="1"/>
              <a:r>
                <a:rPr lang="en-US" altLang="zh-CN" dirty="0" err="1">
                  <a:solidFill>
                    <a:schemeClr val="tx1"/>
                  </a:solidFill>
                  <a:latin typeface="Times New Roman" pitchFamily="18" charset="0"/>
                  <a:sym typeface="Monotype Sorts" pitchFamily="2" charset="2"/>
                </a:rPr>
                <a:t>printf</a:t>
              </a:r>
              <a:r>
                <a:rPr lang="en-US" altLang="zh-CN" dirty="0">
                  <a:solidFill>
                    <a:schemeClr val="tx1"/>
                  </a:solidFill>
                  <a:latin typeface="Times New Roman" pitchFamily="18" charset="0"/>
                  <a:sym typeface="Monotype Sorts" pitchFamily="2" charset="2"/>
                </a:rPr>
                <a:t>(“%d,%d,%d”,</a:t>
              </a:r>
              <a:r>
                <a:rPr lang="en-US" altLang="zh-CN" dirty="0" err="1">
                  <a:solidFill>
                    <a:schemeClr val="tx1"/>
                  </a:solidFill>
                  <a:latin typeface="Times New Roman" pitchFamily="18" charset="0"/>
                  <a:sym typeface="Monotype Sorts" pitchFamily="2" charset="2"/>
                </a:rPr>
                <a:t>a,b,c</a:t>
              </a:r>
              <a:r>
                <a:rPr lang="en-US" altLang="zh-CN" dirty="0">
                  <a:solidFill>
                    <a:schemeClr val="tx1"/>
                  </a:solidFill>
                  <a:latin typeface="Times New Roman" pitchFamily="18" charset="0"/>
                  <a:sym typeface="Monotype Sorts" pitchFamily="2" charset="2"/>
                </a:rPr>
                <a:t>);}</a:t>
              </a:r>
            </a:p>
          </p:txBody>
        </p:sp>
      </p:grpSp>
      <p:sp>
        <p:nvSpPr>
          <p:cNvPr id="59397" name="AutoShape 24"/>
          <p:cNvSpPr>
            <a:spLocks/>
          </p:cNvSpPr>
          <p:nvPr/>
        </p:nvSpPr>
        <p:spPr bwMode="auto">
          <a:xfrm>
            <a:off x="3563938" y="4508500"/>
            <a:ext cx="1466850" cy="369888"/>
          </a:xfrm>
          <a:prstGeom prst="accentCallout2">
            <a:avLst>
              <a:gd name="adj1" fmla="val 30903"/>
              <a:gd name="adj2" fmla="val -5194"/>
              <a:gd name="adj3" fmla="val 30903"/>
              <a:gd name="adj4" fmla="val -5194"/>
              <a:gd name="adj5" fmla="val 80685"/>
              <a:gd name="adj6" fmla="val -82792"/>
            </a:avLst>
          </a:prstGeom>
          <a:gradFill rotWithShape="0">
            <a:gsLst>
              <a:gs pos="0">
                <a:srgbClr val="33CC33"/>
              </a:gs>
              <a:gs pos="100000">
                <a:srgbClr val="CEF3CE"/>
              </a:gs>
            </a:gsLst>
            <a:lin ang="2700000" scaled="1"/>
          </a:gradFill>
          <a:ln w="9525">
            <a:solidFill>
              <a:srgbClr val="008080"/>
            </a:solidFill>
            <a:miter lim="800000"/>
            <a:headEnd/>
            <a:tailEnd/>
          </a:ln>
          <a:effectLst>
            <a:prstShdw prst="shdw17" dist="17961" dir="13500000">
              <a:srgbClr val="004D4D"/>
            </a:prstShdw>
          </a:effectLst>
        </p:spPr>
        <p:txBody>
          <a:bodyPr/>
          <a:lstStyle/>
          <a:p>
            <a:r>
              <a:rPr lang="zh-CN" altLang="en-US" sz="2000" b="1">
                <a:solidFill>
                  <a:srgbClr val="FF3300"/>
                </a:solidFill>
                <a:latin typeface="Times New Roman" pitchFamily="18" charset="0"/>
                <a:sym typeface="Monotype Sorts" pitchFamily="2" charset="2"/>
              </a:rPr>
              <a:t>全局变量</a:t>
            </a:r>
          </a:p>
        </p:txBody>
      </p:sp>
      <p:sp>
        <p:nvSpPr>
          <p:cNvPr id="59398" name="AutoShape 25"/>
          <p:cNvSpPr>
            <a:spLocks/>
          </p:cNvSpPr>
          <p:nvPr/>
        </p:nvSpPr>
        <p:spPr bwMode="auto">
          <a:xfrm>
            <a:off x="3995738" y="5157788"/>
            <a:ext cx="1466850" cy="369887"/>
          </a:xfrm>
          <a:prstGeom prst="accentCallout2">
            <a:avLst>
              <a:gd name="adj1" fmla="val 30903"/>
              <a:gd name="adj2" fmla="val -5194"/>
              <a:gd name="adj3" fmla="val 30903"/>
              <a:gd name="adj4" fmla="val -5194"/>
              <a:gd name="adj5" fmla="val 80685"/>
              <a:gd name="adj6" fmla="val -82792"/>
            </a:avLst>
          </a:prstGeom>
          <a:gradFill rotWithShape="0">
            <a:gsLst>
              <a:gs pos="0">
                <a:srgbClr val="33CC33"/>
              </a:gs>
              <a:gs pos="100000">
                <a:srgbClr val="CEF3CE"/>
              </a:gs>
            </a:gsLst>
            <a:lin ang="2700000" scaled="1"/>
          </a:gradFill>
          <a:ln w="9525">
            <a:solidFill>
              <a:srgbClr val="008080"/>
            </a:solidFill>
            <a:miter lim="800000"/>
            <a:headEnd/>
            <a:tailEnd/>
          </a:ln>
          <a:effectLst>
            <a:prstShdw prst="shdw17" dist="17961" dir="13500000">
              <a:srgbClr val="004D4D"/>
            </a:prstShdw>
          </a:effectLst>
        </p:spPr>
        <p:txBody>
          <a:bodyPr/>
          <a:lstStyle/>
          <a:p>
            <a:r>
              <a:rPr lang="zh-CN" altLang="en-US" sz="2000" b="1">
                <a:solidFill>
                  <a:srgbClr val="FF3300"/>
                </a:solidFill>
                <a:latin typeface="Times New Roman" pitchFamily="18" charset="0"/>
                <a:sym typeface="Monotype Sorts" pitchFamily="2" charset="2"/>
              </a:rPr>
              <a:t>局部变量</a:t>
            </a:r>
          </a:p>
        </p:txBody>
      </p:sp>
      <p:sp>
        <p:nvSpPr>
          <p:cNvPr id="59399" name="AutoShape 26"/>
          <p:cNvSpPr>
            <a:spLocks noChangeArrowheads="1"/>
          </p:cNvSpPr>
          <p:nvPr/>
        </p:nvSpPr>
        <p:spPr bwMode="auto">
          <a:xfrm>
            <a:off x="6019800" y="5181600"/>
            <a:ext cx="928688" cy="479425"/>
          </a:xfrm>
          <a:prstGeom prst="notchedRightArrow">
            <a:avLst>
              <a:gd name="adj1" fmla="val 50000"/>
              <a:gd name="adj2" fmla="val 48427"/>
            </a:avLst>
          </a:prstGeom>
          <a:gradFill rotWithShape="0">
            <a:gsLst>
              <a:gs pos="0">
                <a:srgbClr val="33CC33"/>
              </a:gs>
              <a:gs pos="100000">
                <a:srgbClr val="CEF3CE"/>
              </a:gs>
            </a:gsLst>
            <a:lin ang="2700000" scaled="1"/>
          </a:gradFill>
          <a:ln>
            <a:noFill/>
          </a:ln>
          <a:effectLst>
            <a:prstShdw prst="shdw17" dist="17961" dir="13500000">
              <a:srgbClr val="1F7A1F"/>
            </a:prstShdw>
          </a:effectLst>
          <a:extLst>
            <a:ext uri="{91240B29-F687-4F45-9708-019B960494DF}">
              <a14:hiddenLine xmlns:a14="http://schemas.microsoft.com/office/drawing/2010/main" w="9525">
                <a:solidFill>
                  <a:srgbClr val="339966"/>
                </a:solidFill>
                <a:miter lim="800000"/>
                <a:headEnd/>
                <a:tailEnd/>
              </a14:hiddenLine>
            </a:ext>
          </a:extLst>
        </p:spPr>
        <p:txBody>
          <a:bodyPr wrap="none" anchor="ctr"/>
          <a:lstStyle/>
          <a:p>
            <a:r>
              <a:rPr lang="zh-CN" altLang="en-US" sz="2000" b="1">
                <a:solidFill>
                  <a:srgbClr val="FF3300"/>
                </a:solidFill>
                <a:latin typeface="Times New Roman" pitchFamily="18" charset="0"/>
                <a:sym typeface="Monotype Sorts" pitchFamily="2" charset="2"/>
              </a:rPr>
              <a:t>结果</a:t>
            </a:r>
          </a:p>
        </p:txBody>
      </p:sp>
      <p:sp>
        <p:nvSpPr>
          <p:cNvPr id="129051" name="AutoShape 27"/>
          <p:cNvSpPr>
            <a:spLocks noChangeArrowheads="1"/>
          </p:cNvSpPr>
          <p:nvPr/>
        </p:nvSpPr>
        <p:spPr bwMode="auto">
          <a:xfrm>
            <a:off x="6934200" y="5105400"/>
            <a:ext cx="1905000" cy="685800"/>
          </a:xfrm>
          <a:prstGeom prst="flowChartProcess">
            <a:avLst/>
          </a:prstGeom>
          <a:gradFill rotWithShape="0">
            <a:gsLst>
              <a:gs pos="0">
                <a:schemeClr val="bg2"/>
              </a:gs>
              <a:gs pos="100000">
                <a:schemeClr val="bg2">
                  <a:gamma/>
                  <a:tint val="23922"/>
                  <a:invGamma/>
                </a:schemeClr>
              </a:gs>
            </a:gsLst>
            <a:lin ang="2700000" scaled="1"/>
          </a:gradFill>
          <a:ln w="9525">
            <a:solidFill>
              <a:srgbClr val="800080"/>
            </a:solidFill>
            <a:miter lim="800000"/>
            <a:headEnd/>
            <a:tailEnd/>
          </a:ln>
          <a:effectLst>
            <a:prstShdw prst="shdw18" dist="17961" dir="13500000">
              <a:srgbClr val="800080">
                <a:gamma/>
                <a:shade val="60000"/>
                <a:invGamma/>
              </a:srgbClr>
            </a:prstShdw>
          </a:effectLst>
        </p:spPr>
        <p:txBody>
          <a:bodyPr wrap="none" anchor="ctr"/>
          <a:lstStyle/>
          <a:p>
            <a:pPr>
              <a:defRPr/>
            </a:pPr>
            <a:r>
              <a:rPr lang="en-US" altLang="zh-CN" b="1">
                <a:solidFill>
                  <a:srgbClr val="FF3300"/>
                </a:solidFill>
                <a:latin typeface="Times New Roman" pitchFamily="18" charset="0"/>
                <a:sym typeface="Monotype Sorts" pitchFamily="2" charset="2"/>
              </a:rPr>
              <a:t>0</a:t>
            </a:r>
            <a:r>
              <a:rPr lang="zh-CN" altLang="en-US" b="1">
                <a:solidFill>
                  <a:srgbClr val="FF3300"/>
                </a:solidFill>
                <a:latin typeface="Times New Roman" pitchFamily="18" charset="0"/>
                <a:sym typeface="Monotype Sorts" pitchFamily="2" charset="2"/>
              </a:rPr>
              <a:t>，</a:t>
            </a:r>
            <a:r>
              <a:rPr lang="en-US" altLang="zh-CN" b="1">
                <a:solidFill>
                  <a:srgbClr val="FF3300"/>
                </a:solidFill>
                <a:latin typeface="Times New Roman" pitchFamily="18" charset="0"/>
                <a:sym typeface="Monotype Sorts" pitchFamily="2" charset="2"/>
              </a:rPr>
              <a:t>64</a:t>
            </a:r>
            <a:r>
              <a:rPr lang="zh-CN" altLang="en-US" b="1">
                <a:solidFill>
                  <a:srgbClr val="FF3300"/>
                </a:solidFill>
                <a:latin typeface="Times New Roman" pitchFamily="18" charset="0"/>
                <a:sym typeface="Monotype Sorts" pitchFamily="2" charset="2"/>
              </a:rPr>
              <a:t>，</a:t>
            </a:r>
            <a:r>
              <a:rPr lang="en-US" altLang="zh-CN" b="1">
                <a:solidFill>
                  <a:srgbClr val="FF3300"/>
                </a:solidFill>
                <a:latin typeface="Times New Roman" pitchFamily="18" charset="0"/>
                <a:sym typeface="Monotype Sorts" pitchFamily="2" charset="2"/>
              </a:rPr>
              <a:t>3117</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1" name="Picture 21" descr="docto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839" b="-6499"/>
          <a:stretch>
            <a:fillRect/>
          </a:stretch>
        </p:blipFill>
        <p:spPr bwMode="auto">
          <a:xfrm>
            <a:off x="762000" y="1828800"/>
            <a:ext cx="12049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Freeform 22"/>
          <p:cNvSpPr>
            <a:spLocks/>
          </p:cNvSpPr>
          <p:nvPr/>
        </p:nvSpPr>
        <p:spPr bwMode="auto">
          <a:xfrm>
            <a:off x="1676400" y="1981200"/>
            <a:ext cx="6858000" cy="41910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solidFill>
            <a:schemeClr val="accent1">
              <a:lumMod val="40000"/>
              <a:lumOff val="60000"/>
            </a:schemeClr>
          </a:solidFill>
          <a:ln w="57150" cmpd="sng">
            <a:solidFill>
              <a:srgbClr val="3F774F"/>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5143" name="Text Box 23"/>
          <p:cNvSpPr txBox="1">
            <a:spLocks noChangeArrowheads="1"/>
          </p:cNvSpPr>
          <p:nvPr/>
        </p:nvSpPr>
        <p:spPr bwMode="auto">
          <a:xfrm>
            <a:off x="2209800" y="2641600"/>
            <a:ext cx="4810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a:solidFill>
                  <a:schemeClr val="tx1"/>
                </a:solidFill>
                <a:latin typeface="Times New Roman" pitchFamily="18" charset="0"/>
                <a:ea typeface="宋体" pitchFamily="2" charset="-122"/>
              </a:rPr>
              <a:t>注意：</a:t>
            </a:r>
            <a:r>
              <a:rPr lang="en-US" altLang="zh-CN" b="1">
                <a:solidFill>
                  <a:schemeClr val="tx1"/>
                </a:solidFill>
                <a:latin typeface="Times New Roman" pitchFamily="18" charset="0"/>
                <a:ea typeface="宋体" pitchFamily="2" charset="-122"/>
              </a:rPr>
              <a:t>1</a:t>
            </a:r>
            <a:r>
              <a:rPr lang="zh-CN" altLang="en-US" b="1">
                <a:solidFill>
                  <a:schemeClr val="tx1"/>
                </a:solidFill>
                <a:latin typeface="Times New Roman" pitchFamily="18" charset="0"/>
                <a:ea typeface="宋体" pitchFamily="2" charset="-122"/>
              </a:rPr>
              <a:t>．</a:t>
            </a:r>
            <a:r>
              <a:rPr lang="en-US" altLang="zh-CN" b="1">
                <a:solidFill>
                  <a:schemeClr val="tx1"/>
                </a:solidFill>
                <a:latin typeface="Times New Roman" pitchFamily="18" charset="0"/>
                <a:ea typeface="宋体" pitchFamily="2" charset="-122"/>
              </a:rPr>
              <a:t>C</a:t>
            </a:r>
            <a:r>
              <a:rPr lang="zh-CN" altLang="en-US" b="1">
                <a:solidFill>
                  <a:schemeClr val="tx1"/>
                </a:solidFill>
                <a:latin typeface="Times New Roman" pitchFamily="18" charset="0"/>
                <a:ea typeface="宋体" pitchFamily="2" charset="-122"/>
              </a:rPr>
              <a:t>语言区分大小写</a:t>
            </a:r>
            <a:endParaRPr lang="zh-CN" altLang="en-US">
              <a:solidFill>
                <a:schemeClr val="tx1"/>
              </a:solidFill>
              <a:latin typeface="Times New Roman" pitchFamily="18" charset="0"/>
              <a:ea typeface="宋体" pitchFamily="2" charset="-122"/>
            </a:endParaRPr>
          </a:p>
        </p:txBody>
      </p:sp>
      <p:sp>
        <p:nvSpPr>
          <p:cNvPr id="5144" name="Rectangle 24"/>
          <p:cNvSpPr>
            <a:spLocks noChangeArrowheads="1"/>
          </p:cNvSpPr>
          <p:nvPr/>
        </p:nvSpPr>
        <p:spPr bwMode="auto">
          <a:xfrm>
            <a:off x="2590800" y="3048000"/>
            <a:ext cx="63738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66750" indent="-666750" algn="l">
              <a:lnSpc>
                <a:spcPct val="130000"/>
              </a:lnSpc>
              <a:spcBef>
                <a:spcPct val="50000"/>
              </a:spcBef>
            </a:pPr>
            <a:r>
              <a:rPr lang="zh-CN" altLang="en-US" sz="2000" b="1">
                <a:solidFill>
                  <a:srgbClr val="0000FF"/>
                </a:solidFill>
                <a:latin typeface="Times New Roman" pitchFamily="18" charset="0"/>
                <a:ea typeface="幼圆" pitchFamily="49" charset="-122"/>
              </a:rPr>
              <a:t>              如：</a:t>
            </a:r>
            <a:r>
              <a:rPr lang="en-US" altLang="zh-CN" sz="2000">
                <a:solidFill>
                  <a:srgbClr val="000000"/>
                </a:solidFill>
                <a:latin typeface="Times New Roman" pitchFamily="18" charset="0"/>
                <a:ea typeface="宋体" pitchFamily="2" charset="-122"/>
              </a:rPr>
              <a:t>Price </a:t>
            </a:r>
            <a:r>
              <a:rPr lang="zh-CN" altLang="en-US" sz="2000">
                <a:solidFill>
                  <a:srgbClr val="000000"/>
                </a:solidFill>
                <a:latin typeface="Times New Roman" pitchFamily="18" charset="0"/>
                <a:ea typeface="宋体" pitchFamily="2" charset="-122"/>
              </a:rPr>
              <a:t>和 </a:t>
            </a:r>
            <a:r>
              <a:rPr lang="en-US" altLang="zh-CN" sz="2000">
                <a:solidFill>
                  <a:srgbClr val="000000"/>
                </a:solidFill>
                <a:latin typeface="Times New Roman" pitchFamily="18" charset="0"/>
                <a:ea typeface="宋体" pitchFamily="2" charset="-122"/>
              </a:rPr>
              <a:t>price</a:t>
            </a:r>
            <a:r>
              <a:rPr lang="zh-CN" altLang="en-US" sz="2000">
                <a:solidFill>
                  <a:srgbClr val="000000"/>
                </a:solidFill>
                <a:latin typeface="Times New Roman" pitchFamily="18" charset="0"/>
                <a:ea typeface="宋体" pitchFamily="2" charset="-122"/>
              </a:rPr>
              <a:t>，是两个不同的标识符。</a:t>
            </a:r>
          </a:p>
        </p:txBody>
      </p:sp>
      <p:sp>
        <p:nvSpPr>
          <p:cNvPr id="5145" name="Rectangle 25"/>
          <p:cNvSpPr>
            <a:spLocks noChangeArrowheads="1"/>
          </p:cNvSpPr>
          <p:nvPr/>
        </p:nvSpPr>
        <p:spPr bwMode="auto">
          <a:xfrm>
            <a:off x="2700338" y="4038600"/>
            <a:ext cx="5562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tx1"/>
                </a:solidFill>
                <a:latin typeface="Times New Roman" pitchFamily="18" charset="0"/>
                <a:ea typeface="宋体" pitchFamily="2" charset="-122"/>
              </a:rPr>
              <a:t>2</a:t>
            </a:r>
            <a:r>
              <a:rPr lang="zh-CN" altLang="en-US" b="1">
                <a:solidFill>
                  <a:schemeClr val="tx1"/>
                </a:solidFill>
                <a:latin typeface="Times New Roman" pitchFamily="18" charset="0"/>
                <a:ea typeface="宋体" pitchFamily="2" charset="-122"/>
              </a:rPr>
              <a:t>．标识符的长度一般不超过</a:t>
            </a:r>
            <a:r>
              <a:rPr lang="en-US" altLang="zh-CN" b="1">
                <a:solidFill>
                  <a:schemeClr val="tx1"/>
                </a:solidFill>
                <a:latin typeface="Times New Roman" pitchFamily="18" charset="0"/>
                <a:ea typeface="宋体" pitchFamily="2" charset="-122"/>
              </a:rPr>
              <a:t>32</a:t>
            </a:r>
            <a:r>
              <a:rPr lang="zh-CN" altLang="en-US" b="1">
                <a:solidFill>
                  <a:schemeClr val="tx1"/>
                </a:solidFill>
                <a:latin typeface="Times New Roman" pitchFamily="18" charset="0"/>
                <a:ea typeface="宋体" pitchFamily="2" charset="-122"/>
              </a:rPr>
              <a:t>个字符</a:t>
            </a:r>
            <a:endParaRPr lang="zh-CN" altLang="en-US">
              <a:solidFill>
                <a:schemeClr val="tx1"/>
              </a:solidFill>
              <a:latin typeface="Times New Roman" pitchFamily="18" charset="0"/>
              <a:ea typeface="宋体" pitchFamily="2" charset="-122"/>
            </a:endParaRPr>
          </a:p>
        </p:txBody>
      </p:sp>
      <p:sp>
        <p:nvSpPr>
          <p:cNvPr id="5146" name="Text Box 26"/>
          <p:cNvSpPr txBox="1">
            <a:spLocks noChangeArrowheads="1"/>
          </p:cNvSpPr>
          <p:nvPr/>
        </p:nvSpPr>
        <p:spPr bwMode="auto">
          <a:xfrm>
            <a:off x="3348038" y="4508500"/>
            <a:ext cx="502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000" dirty="0">
                <a:solidFill>
                  <a:srgbClr val="000000"/>
                </a:solidFill>
                <a:latin typeface="Times New Roman" pitchFamily="18" charset="0"/>
                <a:ea typeface="宋体" pitchFamily="2" charset="-122"/>
              </a:rPr>
              <a:t>具体情况</a:t>
            </a:r>
            <a:r>
              <a:rPr lang="zh-CN" altLang="en-GB" sz="2000" dirty="0">
                <a:solidFill>
                  <a:srgbClr val="000000"/>
                </a:solidFill>
                <a:latin typeface="Times New Roman" pitchFamily="18" charset="0"/>
                <a:ea typeface="宋体" pitchFamily="2" charset="-122"/>
              </a:rPr>
              <a:t>视</a:t>
            </a:r>
            <a:r>
              <a:rPr lang="zh-CN" altLang="en-US" sz="2000" dirty="0">
                <a:solidFill>
                  <a:srgbClr val="000000"/>
                </a:solidFill>
                <a:latin typeface="Times New Roman" pitchFamily="18" charset="0"/>
                <a:ea typeface="宋体" pitchFamily="2" charset="-122"/>
              </a:rPr>
              <a:t>不同系统而定</a:t>
            </a:r>
            <a:r>
              <a:rPr lang="zh-CN" altLang="en-US" sz="2000" dirty="0">
                <a:solidFill>
                  <a:schemeClr val="tx1"/>
                </a:solidFill>
                <a:latin typeface="Times New Roman" pitchFamily="18" charset="0"/>
                <a:ea typeface="宋体" pitchFamily="2" charset="-122"/>
              </a:rPr>
              <a:t>。</a:t>
            </a:r>
            <a:r>
              <a:rPr lang="en-US" altLang="zh-CN" sz="2000" dirty="0" smtClean="0">
                <a:solidFill>
                  <a:schemeClr val="tx1"/>
                </a:solidFill>
                <a:latin typeface="Times New Roman" pitchFamily="18" charset="0"/>
                <a:ea typeface="宋体" pitchFamily="2" charset="-122"/>
              </a:rPr>
              <a:t>Turbo C </a:t>
            </a:r>
            <a:r>
              <a:rPr lang="en-US" altLang="zh-CN" sz="2000" dirty="0">
                <a:solidFill>
                  <a:schemeClr val="tx1"/>
                </a:solidFill>
                <a:latin typeface="Times New Roman" pitchFamily="18" charset="0"/>
                <a:ea typeface="宋体" pitchFamily="2" charset="-122"/>
              </a:rPr>
              <a:t>32</a:t>
            </a:r>
            <a:r>
              <a:rPr lang="zh-CN" altLang="en-US" sz="2000" dirty="0">
                <a:solidFill>
                  <a:schemeClr val="tx1"/>
                </a:solidFill>
                <a:latin typeface="Times New Roman" pitchFamily="18" charset="0"/>
                <a:ea typeface="宋体" pitchFamily="2" charset="-122"/>
              </a:rPr>
              <a:t>，</a:t>
            </a:r>
            <a:r>
              <a:rPr lang="en-US" altLang="zh-CN" sz="2000" dirty="0" smtClean="0">
                <a:solidFill>
                  <a:schemeClr val="tx1"/>
                </a:solidFill>
                <a:latin typeface="Times New Roman" pitchFamily="18" charset="0"/>
                <a:ea typeface="宋体" pitchFamily="2" charset="-122"/>
              </a:rPr>
              <a:t>VC++6.0 </a:t>
            </a:r>
            <a:r>
              <a:rPr lang="en-US" altLang="zh-CN" sz="2000" dirty="0">
                <a:solidFill>
                  <a:schemeClr val="tx1"/>
                </a:solidFill>
                <a:latin typeface="Times New Roman" pitchFamily="18" charset="0"/>
                <a:ea typeface="宋体" pitchFamily="2" charset="-122"/>
              </a:rPr>
              <a:t>247</a:t>
            </a:r>
            <a:endParaRPr lang="zh-CN" altLang="en-US" sz="2000" dirty="0">
              <a:solidFill>
                <a:schemeClr val="tx1"/>
              </a:solidFill>
              <a:latin typeface="Times New Roman" pitchFamily="18" charset="0"/>
              <a:ea typeface="宋体" pitchFamily="2" charset="-122"/>
            </a:endParaRPr>
          </a:p>
        </p:txBody>
      </p:sp>
      <p:sp>
        <p:nvSpPr>
          <p:cNvPr id="14344" name="AutoShape 18"/>
          <p:cNvSpPr>
            <a:spLocks noChangeArrowheads="1"/>
          </p:cNvSpPr>
          <p:nvPr/>
        </p:nvSpPr>
        <p:spPr bwMode="auto">
          <a:xfrm>
            <a:off x="457200" y="533400"/>
            <a:ext cx="1216025" cy="547688"/>
          </a:xfrm>
          <a:prstGeom prst="cloudCallout">
            <a:avLst>
              <a:gd name="adj1" fmla="val 109009"/>
              <a:gd name="adj2" fmla="val 47681"/>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1800" b="1">
                <a:solidFill>
                  <a:schemeClr val="tx1"/>
                </a:solidFill>
                <a:latin typeface="Times New Roman" pitchFamily="18" charset="0"/>
                <a:ea typeface="幼圆" pitchFamily="49" charset="-122"/>
              </a:rPr>
              <a:t> </a:t>
            </a:r>
            <a:r>
              <a:rPr lang="zh-CN" altLang="en-US" sz="1800" b="1">
                <a:solidFill>
                  <a:schemeClr val="tx1"/>
                </a:solidFill>
                <a:latin typeface="Times New Roman" pitchFamily="18" charset="0"/>
                <a:ea typeface="幼圆" pitchFamily="49" charset="-122"/>
              </a:rPr>
              <a:t>建议</a:t>
            </a:r>
            <a:endParaRPr lang="zh-CN" altLang="en-US" sz="2800" b="1">
              <a:solidFill>
                <a:schemeClr val="tx1"/>
              </a:solidFill>
              <a:latin typeface="Times New Roman" pitchFamily="18" charset="0"/>
              <a:ea typeface="幼圆" pitchFamily="49" charset="-122"/>
            </a:endParaRPr>
          </a:p>
        </p:txBody>
      </p:sp>
      <p:sp>
        <p:nvSpPr>
          <p:cNvPr id="14345" name="Text Box 19"/>
          <p:cNvSpPr txBox="1">
            <a:spLocks noChangeArrowheads="1"/>
          </p:cNvSpPr>
          <p:nvPr/>
        </p:nvSpPr>
        <p:spPr bwMode="auto">
          <a:xfrm>
            <a:off x="2438400" y="609600"/>
            <a:ext cx="60960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Calibri" pitchFamily="34" charset="0"/>
              <a:buAutoNum type="arabicPeriod"/>
            </a:pPr>
            <a:r>
              <a:rPr lang="zh-CN" altLang="en-US" sz="2000" b="1">
                <a:solidFill>
                  <a:schemeClr val="tx1"/>
                </a:solidFill>
                <a:latin typeface="Times New Roman" pitchFamily="18" charset="0"/>
                <a:ea typeface="宋体" pitchFamily="2" charset="-122"/>
              </a:rPr>
              <a:t>见名知义，采用具有一定意义的英文单词、缩写作为标识符。</a:t>
            </a:r>
            <a:endParaRPr lang="en-US" altLang="zh-CN" sz="2000" b="1">
              <a:solidFill>
                <a:schemeClr val="tx1"/>
              </a:solidFill>
              <a:latin typeface="Times New Roman" pitchFamily="18" charset="0"/>
              <a:ea typeface="宋体" pitchFamily="2" charset="-122"/>
            </a:endParaRPr>
          </a:p>
          <a:p>
            <a:pPr algn="l" eaLnBrk="1" hangingPunct="1">
              <a:spcBef>
                <a:spcPct val="50000"/>
              </a:spcBef>
              <a:buFont typeface="Calibri" pitchFamily="34" charset="0"/>
              <a:buAutoNum type="arabicPeriod"/>
            </a:pPr>
            <a:r>
              <a:rPr lang="zh-CN" altLang="en-US" sz="2000" b="1">
                <a:solidFill>
                  <a:schemeClr val="tx1"/>
                </a:solidFill>
                <a:latin typeface="Times New Roman" pitchFamily="18" charset="0"/>
                <a:ea typeface="宋体" pitchFamily="2" charset="-122"/>
              </a:rPr>
              <a:t>除了定义宏名之外，标识符通常采用小写字母</a:t>
            </a:r>
          </a:p>
        </p:txBody>
      </p:sp>
      <p:sp>
        <p:nvSpPr>
          <p:cNvPr id="14346" name="Text Box 27"/>
          <p:cNvSpPr txBox="1">
            <a:spLocks noChangeArrowheads="1"/>
          </p:cNvSpPr>
          <p:nvPr/>
        </p:nvSpPr>
        <p:spPr bwMode="auto">
          <a:xfrm>
            <a:off x="2438400" y="1376363"/>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000" b="1">
                <a:solidFill>
                  <a:schemeClr val="tx1"/>
                </a:solidFill>
                <a:latin typeface="Times New Roman" pitchFamily="18" charset="0"/>
                <a:ea typeface="宋体" pitchFamily="2" charset="-122"/>
              </a:rPr>
              <a:t>2. </a:t>
            </a:r>
            <a:endParaRPr lang="zh-CN" altLang="en-US" sz="2000" b="1">
              <a:solidFill>
                <a:schemeClr val="tx1"/>
              </a:solidFill>
              <a:latin typeface="Times New Roman" pitchFamily="18" charset="0"/>
              <a:ea typeface="宋体" pitchFamily="2" charset="-122"/>
            </a:endParaRPr>
          </a:p>
        </p:txBody>
      </p:sp>
      <p:sp>
        <p:nvSpPr>
          <p:cNvPr id="26" name="Text Box 23"/>
          <p:cNvSpPr txBox="1">
            <a:spLocks noChangeArrowheads="1"/>
          </p:cNvSpPr>
          <p:nvPr/>
        </p:nvSpPr>
        <p:spPr bwMode="auto">
          <a:xfrm>
            <a:off x="2497138" y="5127625"/>
            <a:ext cx="4811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b="1">
                <a:solidFill>
                  <a:schemeClr val="tx1"/>
                </a:solidFill>
                <a:latin typeface="Times New Roman" pitchFamily="18" charset="0"/>
                <a:ea typeface="宋体" pitchFamily="2" charset="-122"/>
              </a:rPr>
              <a:t>3</a:t>
            </a:r>
            <a:r>
              <a:rPr lang="zh-CN" altLang="en-US" b="1">
                <a:solidFill>
                  <a:schemeClr val="tx1"/>
                </a:solidFill>
                <a:latin typeface="Times New Roman" pitchFamily="18" charset="0"/>
                <a:ea typeface="宋体" pitchFamily="2" charset="-122"/>
              </a:rPr>
              <a:t>．不能使用关键字</a:t>
            </a:r>
            <a:endParaRPr lang="zh-CN" altLang="en-US">
              <a:solidFill>
                <a:schemeClr val="tx1"/>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41"/>
                                        </p:tgtEl>
                                        <p:attrNameLst>
                                          <p:attrName>style.visibility</p:attrName>
                                        </p:attrNameLst>
                                      </p:cBhvr>
                                      <p:to>
                                        <p:strVal val="visible"/>
                                      </p:to>
                                    </p:set>
                                    <p:anim calcmode="lin" valueType="num">
                                      <p:cBhvr additive="base">
                                        <p:cTn id="7" dur="500" fill="hold"/>
                                        <p:tgtEl>
                                          <p:spTgt spid="5141"/>
                                        </p:tgtEl>
                                        <p:attrNameLst>
                                          <p:attrName>ppt_x</p:attrName>
                                        </p:attrNameLst>
                                      </p:cBhvr>
                                      <p:tavLst>
                                        <p:tav tm="0">
                                          <p:val>
                                            <p:strVal val="0-#ppt_w/2"/>
                                          </p:val>
                                        </p:tav>
                                        <p:tav tm="100000">
                                          <p:val>
                                            <p:strVal val="#ppt_x"/>
                                          </p:val>
                                        </p:tav>
                                      </p:tavLst>
                                    </p:anim>
                                    <p:anim calcmode="lin" valueType="num">
                                      <p:cBhvr additive="base">
                                        <p:cTn id="8" dur="500" fill="hold"/>
                                        <p:tgtEl>
                                          <p:spTgt spid="514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42"/>
                                        </p:tgtEl>
                                        <p:attrNameLst>
                                          <p:attrName>style.visibility</p:attrName>
                                        </p:attrNameLst>
                                      </p:cBhvr>
                                      <p:to>
                                        <p:strVal val="visible"/>
                                      </p:to>
                                    </p:set>
                                    <p:anim calcmode="lin" valueType="num">
                                      <p:cBhvr additive="base">
                                        <p:cTn id="11" dur="500" fill="hold"/>
                                        <p:tgtEl>
                                          <p:spTgt spid="5142"/>
                                        </p:tgtEl>
                                        <p:attrNameLst>
                                          <p:attrName>ppt_x</p:attrName>
                                        </p:attrNameLst>
                                      </p:cBhvr>
                                      <p:tavLst>
                                        <p:tav tm="0">
                                          <p:val>
                                            <p:strVal val="#ppt_x"/>
                                          </p:val>
                                        </p:tav>
                                        <p:tav tm="100000">
                                          <p:val>
                                            <p:strVal val="#ppt_x"/>
                                          </p:val>
                                        </p:tav>
                                      </p:tavLst>
                                    </p:anim>
                                    <p:anim calcmode="lin" valueType="num">
                                      <p:cBhvr additive="base">
                                        <p:cTn id="12" dur="500" fill="hold"/>
                                        <p:tgtEl>
                                          <p:spTgt spid="5142"/>
                                        </p:tgtEl>
                                        <p:attrNameLst>
                                          <p:attrName>ppt_y</p:attrName>
                                        </p:attrNameLst>
                                      </p:cBhvr>
                                      <p:tavLst>
                                        <p:tav tm="0">
                                          <p:val>
                                            <p:strVal val="1+#ppt_h/2"/>
                                          </p:val>
                                        </p:tav>
                                        <p:tav tm="100000">
                                          <p:val>
                                            <p:strVal val="#ppt_y"/>
                                          </p:val>
                                        </p:tav>
                                      </p:tavLst>
                                    </p:anim>
                                  </p:childTnLst>
                                </p:cTn>
                              </p:par>
                              <p:par>
                                <p:cTn id="13" presetID="8" presetClass="entr" presetSubtype="16" fill="hold" grpId="0" nodeType="withEffect">
                                  <p:stCondLst>
                                    <p:cond delay="0"/>
                                  </p:stCondLst>
                                  <p:childTnLst>
                                    <p:set>
                                      <p:cBhvr>
                                        <p:cTn id="14" dur="1" fill="hold">
                                          <p:stCondLst>
                                            <p:cond delay="0"/>
                                          </p:stCondLst>
                                        </p:cTn>
                                        <p:tgtEl>
                                          <p:spTgt spid="5143"/>
                                        </p:tgtEl>
                                        <p:attrNameLst>
                                          <p:attrName>style.visibility</p:attrName>
                                        </p:attrNameLst>
                                      </p:cBhvr>
                                      <p:to>
                                        <p:strVal val="visible"/>
                                      </p:to>
                                    </p:set>
                                    <p:animEffect transition="in" filter="diamond(in)">
                                      <p:cBhvr>
                                        <p:cTn id="15" dur="1000"/>
                                        <p:tgtEl>
                                          <p:spTgt spid="514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144"/>
                                        </p:tgtEl>
                                        <p:attrNameLst>
                                          <p:attrName>style.visibility</p:attrName>
                                        </p:attrNameLst>
                                      </p:cBhvr>
                                      <p:to>
                                        <p:strVal val="visible"/>
                                      </p:to>
                                    </p:set>
                                    <p:animEffect transition="in" filter="checkerboard(across)">
                                      <p:cBhvr>
                                        <p:cTn id="18" dur="500"/>
                                        <p:tgtEl>
                                          <p:spTgt spid="5144"/>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5145"/>
                                        </p:tgtEl>
                                        <p:attrNameLst>
                                          <p:attrName>style.visibility</p:attrName>
                                        </p:attrNameLst>
                                      </p:cBhvr>
                                      <p:to>
                                        <p:strVal val="visible"/>
                                      </p:to>
                                    </p:set>
                                    <p:animEffect transition="in" filter="diamond(in)">
                                      <p:cBhvr>
                                        <p:cTn id="21" dur="1000"/>
                                        <p:tgtEl>
                                          <p:spTgt spid="514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146"/>
                                        </p:tgtEl>
                                        <p:attrNameLst>
                                          <p:attrName>style.visibility</p:attrName>
                                        </p:attrNameLst>
                                      </p:cBhvr>
                                      <p:to>
                                        <p:strVal val="visible"/>
                                      </p:to>
                                    </p:set>
                                    <p:animEffect transition="in" filter="checkerboard(across)">
                                      <p:cBhvr>
                                        <p:cTn id="24" dur="500"/>
                                        <p:tgtEl>
                                          <p:spTgt spid="5146"/>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3" grpId="0"/>
      <p:bldP spid="5144" grpId="0"/>
      <p:bldP spid="5145" grpId="0"/>
      <p:bldP spid="5146"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83" name="AutoShape 35"/>
          <p:cNvSpPr>
            <a:spLocks noChangeArrowheads="1"/>
          </p:cNvSpPr>
          <p:nvPr/>
        </p:nvSpPr>
        <p:spPr bwMode="auto">
          <a:xfrm>
            <a:off x="381000" y="188913"/>
            <a:ext cx="4119563" cy="1030287"/>
          </a:xfrm>
          <a:prstGeom prst="horizontalScroll">
            <a:avLst>
              <a:gd name="adj" fmla="val 12500"/>
            </a:avLst>
          </a:prstGeom>
          <a:gradFill rotWithShape="0">
            <a:gsLst>
              <a:gs pos="0">
                <a:srgbClr val="0000FF">
                  <a:gamma/>
                  <a:tint val="18039"/>
                  <a:invGamma/>
                </a:srgbClr>
              </a:gs>
              <a:gs pos="100000">
                <a:srgbClr val="0000FF"/>
              </a:gs>
            </a:gsLst>
            <a:path path="rect">
              <a:fillToRect l="50000" t="50000" r="50000" b="50000"/>
            </a:path>
          </a:gradFill>
          <a:ln w="9525">
            <a:solidFill>
              <a:srgbClr val="990000"/>
            </a:solidFill>
            <a:round/>
            <a:headEnd/>
            <a:tailEnd/>
          </a:ln>
          <a:effectLst>
            <a:outerShdw dist="107763" dir="2700000" algn="ctr" rotWithShape="0">
              <a:schemeClr val="bg2"/>
            </a:outerShdw>
          </a:effectLst>
        </p:spPr>
        <p:txBody>
          <a:bodyPr wrap="none" anchor="ctr"/>
          <a:lstStyle/>
          <a:p>
            <a:pPr>
              <a:defRPr/>
            </a:pPr>
            <a:r>
              <a:rPr lang="en-US" altLang="zh-CN" sz="2800" b="1">
                <a:solidFill>
                  <a:schemeClr val="bg1"/>
                </a:solidFill>
                <a:effectLst>
                  <a:outerShdw blurRad="38100" dist="38100" dir="2700000" algn="tl">
                    <a:srgbClr val="000000"/>
                  </a:outerShdw>
                </a:effectLst>
                <a:latin typeface="隶书" pitchFamily="49" charset="-122"/>
                <a:ea typeface="隶书" pitchFamily="49" charset="-122"/>
              </a:rPr>
              <a:t>§2.</a:t>
            </a:r>
            <a:r>
              <a:rPr lang="zh-CN" altLang="en-GB" sz="2800" b="1">
                <a:solidFill>
                  <a:schemeClr val="bg1"/>
                </a:solidFill>
                <a:effectLst>
                  <a:outerShdw blurRad="38100" dist="38100" dir="2700000" algn="tl">
                    <a:srgbClr val="000000"/>
                  </a:outerShdw>
                </a:effectLst>
                <a:latin typeface="隶书" pitchFamily="49" charset="-122"/>
                <a:ea typeface="隶书" pitchFamily="49" charset="-122"/>
              </a:rPr>
              <a:t>5</a:t>
            </a:r>
            <a:r>
              <a:rPr lang="en-US" altLang="zh-CN" sz="2800" b="1">
                <a:solidFill>
                  <a:schemeClr val="bg1"/>
                </a:solidFill>
                <a:effectLst>
                  <a:outerShdw blurRad="38100" dist="38100" dir="2700000" algn="tl">
                    <a:srgbClr val="000000"/>
                  </a:outerShdw>
                </a:effectLst>
                <a:latin typeface="隶书" pitchFamily="49" charset="-122"/>
                <a:ea typeface="隶书" pitchFamily="49" charset="-122"/>
              </a:rPr>
              <a:t> </a:t>
            </a:r>
            <a:r>
              <a:rPr lang="zh-CN" altLang="en-GB" sz="3200" b="1">
                <a:solidFill>
                  <a:schemeClr val="bg1"/>
                </a:solidFill>
                <a:effectLst>
                  <a:outerShdw blurRad="38100" dist="38100" dir="2700000" algn="tl">
                    <a:srgbClr val="000000"/>
                  </a:outerShdw>
                </a:effectLst>
                <a:latin typeface="隶书" pitchFamily="49" charset="-122"/>
                <a:ea typeface="隶书" pitchFamily="49" charset="-122"/>
              </a:rPr>
              <a:t>运算符和表达式</a:t>
            </a:r>
            <a:endParaRPr lang="zh-CN" altLang="en-US" sz="3200" b="1">
              <a:solidFill>
                <a:schemeClr val="bg1"/>
              </a:solidFill>
              <a:effectLst>
                <a:outerShdw blurRad="38100" dist="38100" dir="2700000" algn="tl">
                  <a:srgbClr val="000000"/>
                </a:outerShdw>
              </a:effectLst>
              <a:latin typeface="隶书" pitchFamily="49" charset="-122"/>
              <a:ea typeface="隶书" pitchFamily="49" charset="-122"/>
            </a:endParaRPr>
          </a:p>
        </p:txBody>
      </p:sp>
      <p:sp>
        <p:nvSpPr>
          <p:cNvPr id="60419" name="Text Box 36">
            <a:hlinkClick r:id="rId2" action="ppaction://hlinksldjump"/>
            <a:hlinkHover r:id="" action="ppaction://noaction">
              <a:snd r:embed="rId3" name="Thud7.WAV"/>
            </a:hlinkHover>
          </p:cNvPr>
          <p:cNvSpPr txBox="1">
            <a:spLocks noChangeArrowheads="1"/>
          </p:cNvSpPr>
          <p:nvPr/>
        </p:nvSpPr>
        <p:spPr bwMode="auto">
          <a:xfrm>
            <a:off x="1752600" y="4876800"/>
            <a:ext cx="3581400" cy="457200"/>
          </a:xfrm>
          <a:prstGeom prst="rect">
            <a:avLst/>
          </a:prstGeom>
          <a:gradFill rotWithShape="1">
            <a:gsLst>
              <a:gs pos="0">
                <a:srgbClr val="339933"/>
              </a:gs>
              <a:gs pos="50000">
                <a:srgbClr val="CCECFF"/>
              </a:gs>
              <a:gs pos="100000">
                <a:srgbClr val="339933"/>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ea typeface="隶书" pitchFamily="49" charset="-122"/>
              </a:rPr>
              <a:t>优先级和结合方向</a:t>
            </a:r>
          </a:p>
        </p:txBody>
      </p:sp>
      <p:grpSp>
        <p:nvGrpSpPr>
          <p:cNvPr id="60420" name="Group 41"/>
          <p:cNvGrpSpPr>
            <a:grpSpLocks/>
          </p:cNvGrpSpPr>
          <p:nvPr/>
        </p:nvGrpSpPr>
        <p:grpSpPr bwMode="auto">
          <a:xfrm>
            <a:off x="838200" y="1219200"/>
            <a:ext cx="1728788" cy="1728788"/>
            <a:chOff x="385" y="391"/>
            <a:chExt cx="1089" cy="1089"/>
          </a:xfrm>
        </p:grpSpPr>
        <p:sp>
          <p:nvSpPr>
            <p:cNvPr id="60443" name="Line 42"/>
            <p:cNvSpPr>
              <a:spLocks noChangeShapeType="1"/>
            </p:cNvSpPr>
            <p:nvPr/>
          </p:nvSpPr>
          <p:spPr bwMode="auto">
            <a:xfrm>
              <a:off x="385" y="527"/>
              <a:ext cx="1089" cy="0"/>
            </a:xfrm>
            <a:prstGeom prst="line">
              <a:avLst/>
            </a:prstGeom>
            <a:noFill/>
            <a:ln w="31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0444" name="Line 43"/>
            <p:cNvSpPr>
              <a:spLocks noChangeShapeType="1"/>
            </p:cNvSpPr>
            <p:nvPr/>
          </p:nvSpPr>
          <p:spPr bwMode="auto">
            <a:xfrm>
              <a:off x="476" y="391"/>
              <a:ext cx="0" cy="1089"/>
            </a:xfrm>
            <a:prstGeom prst="line">
              <a:avLst/>
            </a:prstGeom>
            <a:noFill/>
            <a:ln w="31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0092" name="AutoShape 44"/>
            <p:cNvSpPr>
              <a:spLocks noChangeArrowheads="1"/>
            </p:cNvSpPr>
            <p:nvPr/>
          </p:nvSpPr>
          <p:spPr bwMode="auto">
            <a:xfrm rot="2361992">
              <a:off x="521" y="482"/>
              <a:ext cx="218" cy="420"/>
            </a:xfrm>
            <a:prstGeom prst="moon">
              <a:avLst>
                <a:gd name="adj" fmla="val 41352"/>
              </a:avLst>
            </a:prstGeom>
            <a:gradFill rotWithShape="1">
              <a:gsLst>
                <a:gs pos="0">
                  <a:schemeClr val="bg1"/>
                </a:gs>
                <a:gs pos="50000">
                  <a:srgbClr val="33CC33"/>
                </a:gs>
                <a:gs pos="100000">
                  <a:schemeClr val="bg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a:p>
          </p:txBody>
        </p:sp>
      </p:grpSp>
      <p:grpSp>
        <p:nvGrpSpPr>
          <p:cNvPr id="60421" name="Group 45"/>
          <p:cNvGrpSpPr>
            <a:grpSpLocks/>
          </p:cNvGrpSpPr>
          <p:nvPr/>
        </p:nvGrpSpPr>
        <p:grpSpPr bwMode="auto">
          <a:xfrm>
            <a:off x="6477000" y="5029200"/>
            <a:ext cx="1871663" cy="1441450"/>
            <a:chOff x="3833" y="2976"/>
            <a:chExt cx="1179" cy="908"/>
          </a:xfrm>
        </p:grpSpPr>
        <p:sp>
          <p:nvSpPr>
            <p:cNvPr id="130094" name="AutoShape 46"/>
            <p:cNvSpPr>
              <a:spLocks noChangeArrowheads="1"/>
            </p:cNvSpPr>
            <p:nvPr/>
          </p:nvSpPr>
          <p:spPr bwMode="auto">
            <a:xfrm rot="13320384">
              <a:off x="4557" y="3077"/>
              <a:ext cx="288" cy="452"/>
            </a:xfrm>
            <a:prstGeom prst="moon">
              <a:avLst>
                <a:gd name="adj" fmla="val 41352"/>
              </a:avLst>
            </a:prstGeom>
            <a:gradFill rotWithShape="1">
              <a:gsLst>
                <a:gs pos="0">
                  <a:schemeClr val="bg1"/>
                </a:gs>
                <a:gs pos="50000">
                  <a:schemeClr val="hlink"/>
                </a:gs>
                <a:gs pos="100000">
                  <a:schemeClr val="bg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endParaRPr lang="zh-CN" altLang="en-US"/>
            </a:p>
          </p:txBody>
        </p:sp>
        <p:sp>
          <p:nvSpPr>
            <p:cNvPr id="60441" name="Line 47"/>
            <p:cNvSpPr>
              <a:spLocks noChangeShapeType="1"/>
            </p:cNvSpPr>
            <p:nvPr/>
          </p:nvSpPr>
          <p:spPr bwMode="auto">
            <a:xfrm>
              <a:off x="3833" y="3521"/>
              <a:ext cx="1179" cy="0"/>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0442" name="Line 48"/>
            <p:cNvSpPr>
              <a:spLocks noChangeShapeType="1"/>
            </p:cNvSpPr>
            <p:nvPr/>
          </p:nvSpPr>
          <p:spPr bwMode="auto">
            <a:xfrm>
              <a:off x="4876" y="2976"/>
              <a:ext cx="0" cy="908"/>
            </a:xfrm>
            <a:prstGeom prst="line">
              <a:avLst/>
            </a:prstGeom>
            <a:noFill/>
            <a:ln w="9525">
              <a:solidFill>
                <a:srgbClr val="99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30087" name="Text Box 39">
            <a:hlinkClick r:id="" action="ppaction://hlinkshowjump?jump=nextslide"/>
            <a:hlinkHover r:id="" action="ppaction://noaction">
              <a:snd r:embed="rId4" name="Drip01.WAV"/>
            </a:hlinkHover>
          </p:cNvPr>
          <p:cNvSpPr txBox="1">
            <a:spLocks noChangeArrowheads="1"/>
          </p:cNvSpPr>
          <p:nvPr/>
        </p:nvSpPr>
        <p:spPr bwMode="auto">
          <a:xfrm>
            <a:off x="5715000" y="15240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buSzPct val="90000"/>
              <a:buFont typeface="Symbol" pitchFamily="18" charset="2"/>
              <a:buNone/>
              <a:defRPr/>
            </a:pPr>
            <a:r>
              <a:rPr kumimoji="0" lang="zh-CN" altLang="en-US" smtClean="0">
                <a:solidFill>
                  <a:schemeClr val="bg1"/>
                </a:solidFill>
                <a:latin typeface="隶书" pitchFamily="49" charset="-122"/>
                <a:ea typeface="隶书" pitchFamily="49" charset="-122"/>
              </a:rPr>
              <a:t>赋值运算符</a:t>
            </a:r>
          </a:p>
        </p:txBody>
      </p:sp>
      <p:sp>
        <p:nvSpPr>
          <p:cNvPr id="130088" name="Text Box 40">
            <a:hlinkClick r:id="" action="ppaction://noaction"/>
            <a:hlinkHover r:id="" action="ppaction://noaction">
              <a:snd r:embed="rId4" name="Drip01.WAV"/>
            </a:hlinkHover>
          </p:cNvPr>
          <p:cNvSpPr txBox="1">
            <a:spLocks noChangeArrowheads="1"/>
          </p:cNvSpPr>
          <p:nvPr/>
        </p:nvSpPr>
        <p:spPr bwMode="auto">
          <a:xfrm>
            <a:off x="5715000" y="25908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ts val="1600"/>
              </a:spcBef>
              <a:spcAft>
                <a:spcPts val="1200"/>
              </a:spcAft>
              <a:buFont typeface="Wingdings" pitchFamily="2" charset="2"/>
              <a:buNone/>
              <a:defRPr/>
            </a:pPr>
            <a:r>
              <a:rPr lang="zh-CN" altLang="en-US" smtClean="0">
                <a:solidFill>
                  <a:schemeClr val="bg1"/>
                </a:solidFill>
                <a:latin typeface="隶书" pitchFamily="49" charset="-122"/>
                <a:ea typeface="隶书" pitchFamily="49" charset="-122"/>
              </a:rPr>
              <a:t>逻辑运算符</a:t>
            </a:r>
          </a:p>
        </p:txBody>
      </p:sp>
      <p:sp>
        <p:nvSpPr>
          <p:cNvPr id="130097" name="Text Box 49">
            <a:hlinkClick r:id="" action="ppaction://hlinkshowjump?jump=nextslide"/>
            <a:hlinkHover r:id="" action="ppaction://noaction">
              <a:snd r:embed="rId4" name="Drip01.WAV"/>
            </a:hlinkHover>
          </p:cNvPr>
          <p:cNvSpPr txBox="1">
            <a:spLocks noChangeArrowheads="1"/>
          </p:cNvSpPr>
          <p:nvPr/>
        </p:nvSpPr>
        <p:spPr bwMode="auto">
          <a:xfrm>
            <a:off x="5715000" y="9144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buSzPct val="90000"/>
              <a:buFont typeface="Symbol" pitchFamily="18" charset="2"/>
              <a:buNone/>
              <a:defRPr/>
            </a:pPr>
            <a:r>
              <a:rPr kumimoji="0" lang="zh-CN" altLang="en-US" smtClean="0">
                <a:solidFill>
                  <a:schemeClr val="bg1"/>
                </a:solidFill>
                <a:latin typeface="隶书" pitchFamily="49" charset="-122"/>
                <a:ea typeface="隶书" pitchFamily="49" charset="-122"/>
              </a:rPr>
              <a:t>算术运算符</a:t>
            </a:r>
          </a:p>
        </p:txBody>
      </p:sp>
      <p:sp>
        <p:nvSpPr>
          <p:cNvPr id="130098" name="Text Box 50">
            <a:hlinkClick r:id="rId5" action="ppaction://hlinksldjump"/>
            <a:hlinkHover r:id="" action="ppaction://noaction">
              <a:snd r:embed="rId4" name="Drip01.WAV"/>
            </a:hlinkHover>
          </p:cNvPr>
          <p:cNvSpPr txBox="1">
            <a:spLocks noChangeArrowheads="1"/>
          </p:cNvSpPr>
          <p:nvPr/>
        </p:nvSpPr>
        <p:spPr bwMode="auto">
          <a:xfrm>
            <a:off x="5715000" y="20574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ts val="1600"/>
              </a:spcBef>
              <a:spcAft>
                <a:spcPts val="1200"/>
              </a:spcAft>
              <a:buFont typeface="Wingdings" pitchFamily="2" charset="2"/>
              <a:buNone/>
              <a:defRPr/>
            </a:pPr>
            <a:r>
              <a:rPr lang="zh-CN" altLang="en-US" smtClean="0">
                <a:solidFill>
                  <a:schemeClr val="bg1"/>
                </a:solidFill>
                <a:latin typeface="隶书" pitchFamily="49" charset="-122"/>
                <a:ea typeface="隶书" pitchFamily="49" charset="-122"/>
              </a:rPr>
              <a:t>关系运算符</a:t>
            </a:r>
          </a:p>
        </p:txBody>
      </p:sp>
      <p:sp>
        <p:nvSpPr>
          <p:cNvPr id="60426" name="Text Box 54">
            <a:hlinkClick r:id="rId2" action="ppaction://hlinksldjump"/>
            <a:hlinkHover r:id="" action="ppaction://noaction">
              <a:snd r:embed="rId3" name="Thud7.WAV"/>
            </a:hlinkHover>
          </p:cNvPr>
          <p:cNvSpPr txBox="1">
            <a:spLocks noChangeArrowheads="1"/>
          </p:cNvSpPr>
          <p:nvPr/>
        </p:nvSpPr>
        <p:spPr bwMode="auto">
          <a:xfrm>
            <a:off x="2209800" y="2438400"/>
            <a:ext cx="2514600" cy="457200"/>
          </a:xfrm>
          <a:prstGeom prst="rect">
            <a:avLst/>
          </a:prstGeom>
          <a:gradFill rotWithShape="1">
            <a:gsLst>
              <a:gs pos="0">
                <a:srgbClr val="339933"/>
              </a:gs>
              <a:gs pos="50000">
                <a:srgbClr val="CCECFF"/>
              </a:gs>
              <a:gs pos="100000">
                <a:srgbClr val="339933"/>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ea typeface="隶书" pitchFamily="49" charset="-122"/>
              </a:rPr>
              <a:t>各种运算符</a:t>
            </a:r>
          </a:p>
        </p:txBody>
      </p:sp>
      <p:sp>
        <p:nvSpPr>
          <p:cNvPr id="130106" name="Text Box 58">
            <a:hlinkClick r:id="rId6" action="ppaction://hlinksldjump"/>
            <a:hlinkHover r:id="" action="ppaction://noaction">
              <a:snd r:embed="rId4" name="Drip01.WAV"/>
            </a:hlinkHover>
          </p:cNvPr>
          <p:cNvSpPr txBox="1">
            <a:spLocks noChangeArrowheads="1"/>
          </p:cNvSpPr>
          <p:nvPr/>
        </p:nvSpPr>
        <p:spPr bwMode="auto">
          <a:xfrm>
            <a:off x="5715000" y="37338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buSzPct val="90000"/>
              <a:buFont typeface="Symbol" pitchFamily="18" charset="2"/>
              <a:buNone/>
              <a:defRPr/>
            </a:pPr>
            <a:r>
              <a:rPr kumimoji="0" lang="zh-CN" altLang="en-US" smtClean="0">
                <a:solidFill>
                  <a:schemeClr val="bg1"/>
                </a:solidFill>
                <a:latin typeface="隶书" pitchFamily="49" charset="-122"/>
                <a:ea typeface="隶书" pitchFamily="49" charset="-122"/>
              </a:rPr>
              <a:t>逗号运算符</a:t>
            </a:r>
          </a:p>
        </p:txBody>
      </p:sp>
      <p:sp>
        <p:nvSpPr>
          <p:cNvPr id="130107" name="Text Box 59">
            <a:hlinkClick r:id="rId7" action="ppaction://hlinksldjump"/>
            <a:hlinkHover r:id="" action="ppaction://noaction">
              <a:snd r:embed="rId4" name="Drip01.WAV"/>
            </a:hlinkHover>
          </p:cNvPr>
          <p:cNvSpPr txBox="1">
            <a:spLocks noChangeArrowheads="1"/>
          </p:cNvSpPr>
          <p:nvPr/>
        </p:nvSpPr>
        <p:spPr bwMode="auto">
          <a:xfrm>
            <a:off x="5715000" y="48006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ts val="1600"/>
              </a:spcBef>
              <a:spcAft>
                <a:spcPts val="1200"/>
              </a:spcAft>
              <a:buFont typeface="Wingdings" pitchFamily="2" charset="2"/>
              <a:buNone/>
              <a:defRPr/>
            </a:pPr>
            <a:r>
              <a:rPr lang="zh-CN" altLang="en-US" smtClean="0">
                <a:solidFill>
                  <a:schemeClr val="bg1"/>
                </a:solidFill>
                <a:latin typeface="隶书" pitchFamily="49" charset="-122"/>
                <a:ea typeface="隶书" pitchFamily="49" charset="-122"/>
              </a:rPr>
              <a:t>其他运算符</a:t>
            </a:r>
          </a:p>
        </p:txBody>
      </p:sp>
      <p:sp>
        <p:nvSpPr>
          <p:cNvPr id="130108" name="Text Box 60">
            <a:hlinkClick r:id="rId8" action="ppaction://hlinksldjump"/>
            <a:hlinkHover r:id="" action="ppaction://noaction">
              <a:snd r:embed="rId4" name="Drip01.WAV"/>
            </a:hlinkHover>
          </p:cNvPr>
          <p:cNvSpPr txBox="1">
            <a:spLocks noChangeArrowheads="1"/>
          </p:cNvSpPr>
          <p:nvPr/>
        </p:nvSpPr>
        <p:spPr bwMode="auto">
          <a:xfrm>
            <a:off x="5715000" y="31242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Clr>
                <a:schemeClr val="tx2"/>
              </a:buClr>
              <a:buSzPct val="90000"/>
              <a:buFont typeface="Symbol" pitchFamily="18" charset="2"/>
              <a:buNone/>
              <a:defRPr/>
            </a:pPr>
            <a:r>
              <a:rPr kumimoji="0" lang="zh-CN" altLang="en-US" smtClean="0">
                <a:solidFill>
                  <a:schemeClr val="bg1"/>
                </a:solidFill>
                <a:latin typeface="隶书" pitchFamily="49" charset="-122"/>
                <a:ea typeface="隶书" pitchFamily="49" charset="-122"/>
              </a:rPr>
              <a:t>条件运算符</a:t>
            </a:r>
          </a:p>
        </p:txBody>
      </p:sp>
      <p:sp>
        <p:nvSpPr>
          <p:cNvPr id="130109" name="Text Box 61">
            <a:hlinkClick r:id="" action="ppaction://noaction"/>
            <a:hlinkHover r:id="" action="ppaction://noaction">
              <a:snd r:embed="rId4" name="Drip01.WAV"/>
            </a:hlinkHover>
          </p:cNvPr>
          <p:cNvSpPr txBox="1">
            <a:spLocks noChangeArrowheads="1"/>
          </p:cNvSpPr>
          <p:nvPr/>
        </p:nvSpPr>
        <p:spPr bwMode="auto">
          <a:xfrm>
            <a:off x="5715000" y="4267200"/>
            <a:ext cx="1828800" cy="457200"/>
          </a:xfrm>
          <a:prstGeom prst="rect">
            <a:avLst/>
          </a:prstGeom>
          <a:gradFill rotWithShape="1">
            <a:gsLst>
              <a:gs pos="0">
                <a:srgbClr val="CC00CC"/>
              </a:gs>
              <a:gs pos="50000">
                <a:schemeClr val="accent1"/>
              </a:gs>
              <a:gs pos="100000">
                <a:srgbClr val="CC00CC"/>
              </a:gs>
            </a:gsLst>
            <a:lin ang="5400000" scaled="1"/>
          </a:gradFill>
          <a:ln>
            <a:noFill/>
          </a:ln>
          <a:effectLst>
            <a:prstShdw prst="shdw18" dist="17961" dir="13500000">
              <a:srgbClr val="CC00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ts val="1600"/>
              </a:spcBef>
              <a:spcAft>
                <a:spcPts val="1200"/>
              </a:spcAft>
              <a:buFont typeface="Wingdings" pitchFamily="2" charset="2"/>
              <a:buNone/>
              <a:defRPr/>
            </a:pPr>
            <a:r>
              <a:rPr lang="zh-CN" altLang="en-US" smtClean="0">
                <a:solidFill>
                  <a:schemeClr val="bg1"/>
                </a:solidFill>
                <a:latin typeface="隶书" pitchFamily="49" charset="-122"/>
                <a:ea typeface="隶书" pitchFamily="49" charset="-122"/>
              </a:rPr>
              <a:t>位运算符</a:t>
            </a:r>
          </a:p>
        </p:txBody>
      </p:sp>
      <p:sp>
        <p:nvSpPr>
          <p:cNvPr id="60431" name="Line 62"/>
          <p:cNvSpPr>
            <a:spLocks noChangeShapeType="1"/>
          </p:cNvSpPr>
          <p:nvPr/>
        </p:nvSpPr>
        <p:spPr bwMode="auto">
          <a:xfrm flipV="1">
            <a:off x="4800600" y="1219200"/>
            <a:ext cx="838200" cy="12954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2" name="Line 64"/>
          <p:cNvSpPr>
            <a:spLocks noChangeShapeType="1"/>
          </p:cNvSpPr>
          <p:nvPr/>
        </p:nvSpPr>
        <p:spPr bwMode="auto">
          <a:xfrm flipV="1">
            <a:off x="4875213" y="1903413"/>
            <a:ext cx="838200" cy="6096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3" name="Line 65"/>
          <p:cNvSpPr>
            <a:spLocks noChangeShapeType="1"/>
          </p:cNvSpPr>
          <p:nvPr/>
        </p:nvSpPr>
        <p:spPr bwMode="auto">
          <a:xfrm flipV="1">
            <a:off x="4876800" y="2362200"/>
            <a:ext cx="762000" cy="2286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4" name="Line 66"/>
          <p:cNvSpPr>
            <a:spLocks noChangeShapeType="1"/>
          </p:cNvSpPr>
          <p:nvPr/>
        </p:nvSpPr>
        <p:spPr bwMode="auto">
          <a:xfrm>
            <a:off x="4876800" y="2667000"/>
            <a:ext cx="762000" cy="762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5" name="Line 67"/>
          <p:cNvSpPr>
            <a:spLocks noChangeShapeType="1"/>
          </p:cNvSpPr>
          <p:nvPr/>
        </p:nvSpPr>
        <p:spPr bwMode="auto">
          <a:xfrm>
            <a:off x="4876800" y="2819400"/>
            <a:ext cx="762000" cy="4572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6" name="Line 68"/>
          <p:cNvSpPr>
            <a:spLocks noChangeShapeType="1"/>
          </p:cNvSpPr>
          <p:nvPr/>
        </p:nvSpPr>
        <p:spPr bwMode="auto">
          <a:xfrm>
            <a:off x="4876800" y="2819400"/>
            <a:ext cx="838200" cy="12192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7" name="Line 69"/>
          <p:cNvSpPr>
            <a:spLocks noChangeShapeType="1"/>
          </p:cNvSpPr>
          <p:nvPr/>
        </p:nvSpPr>
        <p:spPr bwMode="auto">
          <a:xfrm>
            <a:off x="4800600" y="2819400"/>
            <a:ext cx="838200" cy="16764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8" name="Line 70"/>
          <p:cNvSpPr>
            <a:spLocks noChangeShapeType="1"/>
          </p:cNvSpPr>
          <p:nvPr/>
        </p:nvSpPr>
        <p:spPr bwMode="auto">
          <a:xfrm>
            <a:off x="4724400" y="2819400"/>
            <a:ext cx="914400" cy="2209800"/>
          </a:xfrm>
          <a:prstGeom prst="line">
            <a:avLst/>
          </a:prstGeom>
          <a:noFill/>
          <a:ln w="9525">
            <a:solidFill>
              <a:srgbClr val="FF66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60439" name="Text Box 72">
            <a:hlinkClick r:id="rId9" action="ppaction://hlinksldjump"/>
            <a:hlinkHover r:id="" action="ppaction://noaction">
              <a:snd r:embed="rId3" name="Thud7.WAV"/>
            </a:hlinkHover>
          </p:cNvPr>
          <p:cNvSpPr txBox="1">
            <a:spLocks noChangeArrowheads="1"/>
          </p:cNvSpPr>
          <p:nvPr/>
        </p:nvSpPr>
        <p:spPr bwMode="auto">
          <a:xfrm>
            <a:off x="2209800" y="3733800"/>
            <a:ext cx="2514600" cy="457200"/>
          </a:xfrm>
          <a:prstGeom prst="rect">
            <a:avLst/>
          </a:prstGeom>
          <a:gradFill rotWithShape="1">
            <a:gsLst>
              <a:gs pos="0">
                <a:srgbClr val="339933"/>
              </a:gs>
              <a:gs pos="50000">
                <a:srgbClr val="CCECFF"/>
              </a:gs>
              <a:gs pos="100000">
                <a:srgbClr val="339933"/>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ea typeface="隶书" pitchFamily="49" charset="-122"/>
              </a:rPr>
              <a:t>各种表达式</a:t>
            </a:r>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609600" y="1603375"/>
            <a:ext cx="7891463" cy="3986213"/>
          </a:xfrm>
          <a:prstGeom prst="flowChartDocument">
            <a:avLst/>
          </a:prstGeom>
          <a:gradFill rotWithShape="0">
            <a:gsLst>
              <a:gs pos="0">
                <a:srgbClr val="FFFFFF"/>
              </a:gs>
              <a:gs pos="100000">
                <a:srgbClr val="CCCC00"/>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en-US"/>
          </a:p>
        </p:txBody>
      </p:sp>
      <p:sp>
        <p:nvSpPr>
          <p:cNvPr id="41988" name="Text Box 4"/>
          <p:cNvSpPr txBox="1">
            <a:spLocks noChangeArrowheads="1"/>
          </p:cNvSpPr>
          <p:nvPr/>
        </p:nvSpPr>
        <p:spPr bwMode="auto">
          <a:xfrm>
            <a:off x="838200" y="1908175"/>
            <a:ext cx="5105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defRPr/>
            </a:pPr>
            <a:r>
              <a:rPr lang="zh-CN" altLang="en-US" sz="3200" b="1" i="1">
                <a:solidFill>
                  <a:srgbClr val="0000FF"/>
                </a:solidFill>
                <a:effectLst>
                  <a:outerShdw blurRad="38100" dist="38100" dir="2700000" algn="tl">
                    <a:srgbClr val="C0C0C0"/>
                  </a:outerShdw>
                </a:effectLst>
                <a:latin typeface="Times New Roman" pitchFamily="18" charset="0"/>
                <a:ea typeface="文鼎魏碑体简" pitchFamily="18" charset="-122"/>
              </a:rPr>
              <a:t>一、</a:t>
            </a:r>
            <a:r>
              <a:rPr lang="zh-CN" altLang="en-US" sz="3200" b="1">
                <a:solidFill>
                  <a:srgbClr val="0000FF"/>
                </a:solidFill>
                <a:effectLst>
                  <a:outerShdw blurRad="38100" dist="38100" dir="2700000" algn="tl">
                    <a:srgbClr val="C0C0C0"/>
                  </a:outerShdw>
                </a:effectLst>
                <a:latin typeface="Times New Roman" pitchFamily="18" charset="0"/>
                <a:ea typeface="文鼎魏碑体简" pitchFamily="18" charset="-122"/>
              </a:rPr>
              <a:t>算术运算符（表</a:t>
            </a:r>
            <a:r>
              <a:rPr lang="en-US" altLang="zh-CN" sz="3200" b="1">
                <a:solidFill>
                  <a:srgbClr val="0000FF"/>
                </a:solidFill>
                <a:effectLst>
                  <a:outerShdw blurRad="38100" dist="38100" dir="2700000" algn="tl">
                    <a:srgbClr val="C0C0C0"/>
                  </a:outerShdw>
                </a:effectLst>
                <a:latin typeface="Times New Roman" pitchFamily="18" charset="0"/>
                <a:ea typeface="文鼎魏碑体简" pitchFamily="18" charset="-122"/>
              </a:rPr>
              <a:t>2-4</a:t>
            </a:r>
            <a:r>
              <a:rPr lang="zh-CN" altLang="en-US" sz="3200" b="1">
                <a:solidFill>
                  <a:srgbClr val="0000FF"/>
                </a:solidFill>
                <a:effectLst>
                  <a:outerShdw blurRad="38100" dist="38100" dir="2700000" algn="tl">
                    <a:srgbClr val="C0C0C0"/>
                  </a:outerShdw>
                </a:effectLst>
                <a:latin typeface="Times New Roman" pitchFamily="18" charset="0"/>
                <a:ea typeface="文鼎魏碑体简" pitchFamily="18" charset="-122"/>
              </a:rPr>
              <a:t>）</a:t>
            </a:r>
            <a:endParaRPr lang="zh-CN" altLang="en-US" sz="3200" b="1" i="1">
              <a:solidFill>
                <a:srgbClr val="0000FF"/>
              </a:solidFill>
              <a:effectLst>
                <a:outerShdw blurRad="38100" dist="38100" dir="2700000" algn="tl">
                  <a:srgbClr val="C0C0C0"/>
                </a:outerShdw>
              </a:effectLst>
              <a:latin typeface="Times New Roman" pitchFamily="18" charset="0"/>
              <a:ea typeface="文鼎魏碑体简" pitchFamily="18" charset="-122"/>
            </a:endParaRPr>
          </a:p>
        </p:txBody>
      </p:sp>
      <p:sp>
        <p:nvSpPr>
          <p:cNvPr id="61444" name="Rectangle 5"/>
          <p:cNvSpPr>
            <a:spLocks noChangeArrowheads="1"/>
          </p:cNvSpPr>
          <p:nvPr/>
        </p:nvSpPr>
        <p:spPr bwMode="auto">
          <a:xfrm>
            <a:off x="1752600" y="2670175"/>
            <a:ext cx="420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a:solidFill>
                  <a:srgbClr val="FF3300"/>
                </a:solidFill>
                <a:latin typeface="Times New Roman" pitchFamily="18" charset="0"/>
                <a:ea typeface="宋体" pitchFamily="2" charset="-122"/>
              </a:rPr>
              <a:t>+</a:t>
            </a:r>
            <a:r>
              <a:rPr lang="en-US" altLang="zh-CN">
                <a:solidFill>
                  <a:schemeClr val="tx1"/>
                </a:solidFill>
                <a:latin typeface="Times New Roman" pitchFamily="18" charset="0"/>
                <a:ea typeface="宋体" pitchFamily="2" charset="-122"/>
              </a:rPr>
              <a:t>   </a:t>
            </a:r>
            <a:r>
              <a:rPr lang="zh-CN" altLang="en-US">
                <a:solidFill>
                  <a:schemeClr val="tx1"/>
                </a:solidFill>
                <a:latin typeface="Times New Roman" pitchFamily="18" charset="0"/>
                <a:ea typeface="宋体" pitchFamily="2" charset="-122"/>
              </a:rPr>
              <a:t>加法，正值。  如： </a:t>
            </a:r>
            <a:r>
              <a:rPr lang="en-US" altLang="zh-CN">
                <a:solidFill>
                  <a:schemeClr val="tx1"/>
                </a:solidFill>
                <a:latin typeface="Times New Roman" pitchFamily="18" charset="0"/>
                <a:ea typeface="宋体" pitchFamily="2" charset="-122"/>
              </a:rPr>
              <a:t>3+6, +3</a:t>
            </a:r>
            <a:endParaRPr lang="en-US" altLang="zh-CN">
              <a:solidFill>
                <a:schemeClr val="tx1"/>
              </a:solidFill>
              <a:latin typeface="Times New Roman" pitchFamily="18" charset="0"/>
              <a:ea typeface="宋体" pitchFamily="2" charset="-122"/>
              <a:sym typeface="Symbol" pitchFamily="18" charset="2"/>
            </a:endParaRPr>
          </a:p>
        </p:txBody>
      </p:sp>
      <p:sp>
        <p:nvSpPr>
          <p:cNvPr id="61445" name="Rectangle 6"/>
          <p:cNvSpPr>
            <a:spLocks noChangeArrowheads="1"/>
          </p:cNvSpPr>
          <p:nvPr/>
        </p:nvSpPr>
        <p:spPr bwMode="auto">
          <a:xfrm>
            <a:off x="1752600" y="3203575"/>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a:solidFill>
                  <a:srgbClr val="FF3300"/>
                </a:solidFill>
                <a:latin typeface="Times New Roman" pitchFamily="18" charset="0"/>
                <a:ea typeface="宋体" pitchFamily="2" charset="-122"/>
                <a:sym typeface="Symbol" pitchFamily="18" charset="2"/>
              </a:rPr>
              <a:t>–   </a:t>
            </a:r>
            <a:r>
              <a:rPr lang="zh-CN" altLang="zh-CN">
                <a:solidFill>
                  <a:schemeClr val="tx1"/>
                </a:solidFill>
                <a:latin typeface="Times New Roman" pitchFamily="18" charset="0"/>
                <a:ea typeface="宋体" pitchFamily="2" charset="-122"/>
                <a:sym typeface="Symbol" pitchFamily="18" charset="2"/>
              </a:rPr>
              <a:t>减法</a:t>
            </a:r>
            <a:r>
              <a:rPr lang="zh-CN" altLang="en-US">
                <a:solidFill>
                  <a:schemeClr val="tx1"/>
                </a:solidFill>
                <a:latin typeface="Times New Roman" pitchFamily="18" charset="0"/>
                <a:ea typeface="宋体" pitchFamily="2" charset="-122"/>
              </a:rPr>
              <a:t>，</a:t>
            </a:r>
            <a:r>
              <a:rPr lang="zh-CN" altLang="zh-CN">
                <a:solidFill>
                  <a:schemeClr val="tx1"/>
                </a:solidFill>
                <a:latin typeface="Times New Roman" pitchFamily="18" charset="0"/>
                <a:ea typeface="宋体" pitchFamily="2" charset="-122"/>
                <a:sym typeface="Symbol" pitchFamily="18" charset="2"/>
              </a:rPr>
              <a:t>负值。 </a:t>
            </a:r>
            <a:r>
              <a:rPr lang="zh-CN" altLang="en-US">
                <a:solidFill>
                  <a:schemeClr val="tx1"/>
                </a:solidFill>
                <a:latin typeface="Times New Roman" pitchFamily="18" charset="0"/>
                <a:ea typeface="宋体" pitchFamily="2" charset="-122"/>
              </a:rPr>
              <a:t> 如： </a:t>
            </a:r>
            <a:r>
              <a:rPr lang="zh-CN" altLang="zh-CN">
                <a:solidFill>
                  <a:schemeClr val="tx1"/>
                </a:solidFill>
                <a:latin typeface="Times New Roman" pitchFamily="18" charset="0"/>
                <a:ea typeface="宋体" pitchFamily="2" charset="-122"/>
                <a:sym typeface="Symbol" pitchFamily="18" charset="2"/>
              </a:rPr>
              <a:t>6– 4, –5</a:t>
            </a:r>
            <a:endParaRPr lang="en-US" altLang="zh-CN">
              <a:solidFill>
                <a:schemeClr val="tx1"/>
              </a:solidFill>
              <a:latin typeface="Times New Roman" pitchFamily="18" charset="0"/>
              <a:ea typeface="宋体" pitchFamily="2" charset="-122"/>
              <a:sym typeface="Symbol" pitchFamily="18" charset="2"/>
            </a:endParaRPr>
          </a:p>
        </p:txBody>
      </p:sp>
      <p:sp>
        <p:nvSpPr>
          <p:cNvPr id="61446" name="Rectangle 7"/>
          <p:cNvSpPr>
            <a:spLocks noChangeArrowheads="1"/>
          </p:cNvSpPr>
          <p:nvPr/>
        </p:nvSpPr>
        <p:spPr bwMode="auto">
          <a:xfrm>
            <a:off x="1828800" y="3736975"/>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a:solidFill>
                  <a:srgbClr val="FF3300"/>
                </a:solidFill>
                <a:latin typeface="Times New Roman" pitchFamily="18" charset="0"/>
                <a:ea typeface="宋体" pitchFamily="2" charset="-122"/>
                <a:sym typeface="Symbol" pitchFamily="18" charset="2"/>
              </a:rPr>
              <a:t>  </a:t>
            </a:r>
            <a:r>
              <a:rPr lang="zh-CN" altLang="zh-CN">
                <a:solidFill>
                  <a:schemeClr val="tx1"/>
                </a:solidFill>
                <a:latin typeface="Times New Roman" pitchFamily="18" charset="0"/>
                <a:ea typeface="宋体" pitchFamily="2" charset="-122"/>
                <a:sym typeface="Symbol" pitchFamily="18" charset="2"/>
              </a:rPr>
              <a:t> 乘法。   </a:t>
            </a:r>
            <a:r>
              <a:rPr lang="zh-CN" altLang="en-US">
                <a:solidFill>
                  <a:schemeClr val="tx1"/>
                </a:solidFill>
                <a:latin typeface="Times New Roman" pitchFamily="18" charset="0"/>
                <a:ea typeface="宋体" pitchFamily="2" charset="-122"/>
              </a:rPr>
              <a:t> 如： </a:t>
            </a:r>
            <a:r>
              <a:rPr lang="zh-CN" altLang="zh-CN">
                <a:solidFill>
                  <a:schemeClr val="tx1"/>
                </a:solidFill>
                <a:latin typeface="Times New Roman" pitchFamily="18" charset="0"/>
                <a:ea typeface="宋体" pitchFamily="2" charset="-122"/>
                <a:sym typeface="Symbol" pitchFamily="18" charset="2"/>
              </a:rPr>
              <a:t>  38</a:t>
            </a:r>
            <a:endParaRPr lang="en-US" altLang="zh-CN">
              <a:solidFill>
                <a:schemeClr val="tx1"/>
              </a:solidFill>
              <a:latin typeface="Times New Roman" pitchFamily="18" charset="0"/>
              <a:ea typeface="宋体" pitchFamily="2" charset="-122"/>
              <a:sym typeface="Symbol" pitchFamily="18" charset="2"/>
            </a:endParaRPr>
          </a:p>
        </p:txBody>
      </p:sp>
      <p:sp>
        <p:nvSpPr>
          <p:cNvPr id="61447" name="Rectangle 8"/>
          <p:cNvSpPr>
            <a:spLocks noChangeArrowheads="1"/>
          </p:cNvSpPr>
          <p:nvPr/>
        </p:nvSpPr>
        <p:spPr bwMode="auto">
          <a:xfrm>
            <a:off x="1752600" y="4270375"/>
            <a:ext cx="317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a:solidFill>
                  <a:srgbClr val="FF3300"/>
                </a:solidFill>
                <a:latin typeface="Times New Roman" pitchFamily="18" charset="0"/>
                <a:ea typeface="宋体" pitchFamily="2" charset="-122"/>
                <a:sym typeface="Symbol" pitchFamily="18" charset="2"/>
              </a:rPr>
              <a:t>/</a:t>
            </a:r>
            <a:r>
              <a:rPr lang="zh-CN" altLang="zh-CN">
                <a:solidFill>
                  <a:schemeClr val="tx1"/>
                </a:solidFill>
                <a:latin typeface="Times New Roman" pitchFamily="18" charset="0"/>
                <a:ea typeface="宋体" pitchFamily="2" charset="-122"/>
                <a:sym typeface="Symbol" pitchFamily="18" charset="2"/>
              </a:rPr>
              <a:t>    除法。    </a:t>
            </a:r>
            <a:r>
              <a:rPr lang="zh-CN" altLang="en-US">
                <a:solidFill>
                  <a:schemeClr val="tx1"/>
                </a:solidFill>
                <a:latin typeface="Times New Roman" pitchFamily="18" charset="0"/>
                <a:ea typeface="宋体" pitchFamily="2" charset="-122"/>
              </a:rPr>
              <a:t> 如： </a:t>
            </a:r>
            <a:r>
              <a:rPr lang="zh-CN" altLang="zh-CN">
                <a:solidFill>
                  <a:schemeClr val="tx1"/>
                </a:solidFill>
                <a:latin typeface="Times New Roman" pitchFamily="18" charset="0"/>
                <a:ea typeface="宋体" pitchFamily="2" charset="-122"/>
                <a:sym typeface="Symbol" pitchFamily="18" charset="2"/>
              </a:rPr>
              <a:t> 8 / 5</a:t>
            </a:r>
            <a:endParaRPr lang="en-US" altLang="zh-CN">
              <a:solidFill>
                <a:schemeClr val="tx1"/>
              </a:solidFill>
              <a:latin typeface="Times New Roman" pitchFamily="18" charset="0"/>
              <a:ea typeface="宋体" pitchFamily="2" charset="-122"/>
              <a:sym typeface="Symbol" pitchFamily="18" charset="2"/>
            </a:endParaRPr>
          </a:p>
        </p:txBody>
      </p:sp>
      <p:sp>
        <p:nvSpPr>
          <p:cNvPr id="61448" name="Rectangle 9"/>
          <p:cNvSpPr>
            <a:spLocks noChangeArrowheads="1"/>
          </p:cNvSpPr>
          <p:nvPr/>
        </p:nvSpPr>
        <p:spPr bwMode="auto">
          <a:xfrm>
            <a:off x="1752600" y="4727575"/>
            <a:ext cx="450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solidFill>
                  <a:srgbClr val="FF3300"/>
                </a:solidFill>
                <a:latin typeface="Times New Roman" pitchFamily="18" charset="0"/>
                <a:ea typeface="宋体" pitchFamily="2" charset="-122"/>
                <a:sym typeface="Symbol" pitchFamily="18" charset="2"/>
              </a:rPr>
              <a:t>% </a:t>
            </a:r>
            <a:r>
              <a:rPr lang="zh-CN" altLang="zh-CN">
                <a:solidFill>
                  <a:schemeClr val="tx1"/>
                </a:solidFill>
                <a:latin typeface="Times New Roman" pitchFamily="18" charset="0"/>
                <a:ea typeface="宋体" pitchFamily="2" charset="-122"/>
                <a:sym typeface="Symbol" pitchFamily="18" charset="2"/>
              </a:rPr>
              <a:t> 求余。   </a:t>
            </a:r>
            <a:r>
              <a:rPr lang="zh-CN" altLang="en-US">
                <a:solidFill>
                  <a:schemeClr val="tx1"/>
                </a:solidFill>
                <a:latin typeface="Times New Roman" pitchFamily="18" charset="0"/>
                <a:ea typeface="宋体" pitchFamily="2" charset="-122"/>
              </a:rPr>
              <a:t> 如： </a:t>
            </a:r>
            <a:r>
              <a:rPr lang="zh-CN" altLang="zh-CN">
                <a:solidFill>
                  <a:schemeClr val="tx1"/>
                </a:solidFill>
                <a:latin typeface="Times New Roman" pitchFamily="18" charset="0"/>
                <a:ea typeface="宋体" pitchFamily="2" charset="-122"/>
                <a:sym typeface="Symbol" pitchFamily="18" charset="2"/>
              </a:rPr>
              <a:t>  7 % 4 的值为3</a:t>
            </a:r>
            <a:endParaRPr lang="en-US" altLang="zh-CN">
              <a:solidFill>
                <a:schemeClr val="tx1"/>
              </a:solidFill>
              <a:latin typeface="Times New Roman" pitchFamily="18" charset="0"/>
              <a:ea typeface="宋体" pitchFamily="2" charset="-122"/>
              <a:sym typeface="Symbol" pitchFamily="18" charset="2"/>
            </a:endParaRPr>
          </a:p>
        </p:txBody>
      </p:sp>
      <p:pic>
        <p:nvPicPr>
          <p:cNvPr id="61449" name="Picture 10"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381000"/>
            <a:ext cx="933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0" name="Text Box 26">
            <a:hlinkClick r:id="rId3" action="ppaction://hlinksldjump"/>
            <a:hlinkHover r:id="" action="ppaction://noaction">
              <a:snd r:embed="rId4" name="Thud3.WAV"/>
            </a:hlinkHover>
          </p:cNvPr>
          <p:cNvSpPr txBox="1">
            <a:spLocks noChangeArrowheads="1"/>
          </p:cNvSpPr>
          <p:nvPr/>
        </p:nvSpPr>
        <p:spPr bwMode="auto">
          <a:xfrm>
            <a:off x="304800" y="457200"/>
            <a:ext cx="64770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US" sz="4000" b="1">
                <a:solidFill>
                  <a:srgbClr val="FF3300"/>
                </a:solidFill>
                <a:latin typeface="Times New Roman" pitchFamily="18" charset="0"/>
                <a:ea typeface="宋体" pitchFamily="2" charset="-122"/>
              </a:rPr>
              <a:t>算术运算符和赋值运算符</a:t>
            </a:r>
          </a:p>
        </p:txBody>
      </p:sp>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0"/>
          <p:cNvSpPr>
            <a:spLocks/>
          </p:cNvSpPr>
          <p:nvPr/>
        </p:nvSpPr>
        <p:spPr bwMode="auto">
          <a:xfrm>
            <a:off x="1143000" y="1371600"/>
            <a:ext cx="7239000" cy="4267200"/>
          </a:xfrm>
          <a:custGeom>
            <a:avLst/>
            <a:gdLst>
              <a:gd name="T0" fmla="*/ 2147483647 w 4924"/>
              <a:gd name="T1" fmla="*/ 2147483647 h 3292"/>
              <a:gd name="T2" fmla="*/ 2147483647 w 4924"/>
              <a:gd name="T3" fmla="*/ 2147483647 h 3292"/>
              <a:gd name="T4" fmla="*/ 2147483647 w 4924"/>
              <a:gd name="T5" fmla="*/ 2147483647 h 3292"/>
              <a:gd name="T6" fmla="*/ 2147483647 w 4924"/>
              <a:gd name="T7" fmla="*/ 2147483647 h 3292"/>
              <a:gd name="T8" fmla="*/ 2147483647 w 4924"/>
              <a:gd name="T9" fmla="*/ 2147483647 h 3292"/>
              <a:gd name="T10" fmla="*/ 2147483647 w 4924"/>
              <a:gd name="T11" fmla="*/ 2147483647 h 3292"/>
              <a:gd name="T12" fmla="*/ 2147483647 w 4924"/>
              <a:gd name="T13" fmla="*/ 2147483647 h 3292"/>
              <a:gd name="T14" fmla="*/ 2147483647 w 4924"/>
              <a:gd name="T15" fmla="*/ 2147483647 h 3292"/>
              <a:gd name="T16" fmla="*/ 2147483647 w 4924"/>
              <a:gd name="T17" fmla="*/ 2147483647 h 3292"/>
              <a:gd name="T18" fmla="*/ 2147483647 w 4924"/>
              <a:gd name="T19" fmla="*/ 2147483647 h 3292"/>
              <a:gd name="T20" fmla="*/ 2147483647 w 4924"/>
              <a:gd name="T21" fmla="*/ 2147483647 h 3292"/>
              <a:gd name="T22" fmla="*/ 2147483647 w 4924"/>
              <a:gd name="T23" fmla="*/ 2147483647 h 3292"/>
              <a:gd name="T24" fmla="*/ 2147483647 w 4924"/>
              <a:gd name="T25" fmla="*/ 2147483647 h 3292"/>
              <a:gd name="T26" fmla="*/ 2147483647 w 4924"/>
              <a:gd name="T27" fmla="*/ 2147483647 h 3292"/>
              <a:gd name="T28" fmla="*/ 2147483647 w 4924"/>
              <a:gd name="T29" fmla="*/ 2147483647 h 3292"/>
              <a:gd name="T30" fmla="*/ 2147483647 w 4924"/>
              <a:gd name="T31" fmla="*/ 2147483647 h 3292"/>
              <a:gd name="T32" fmla="*/ 2147483647 w 4924"/>
              <a:gd name="T33" fmla="*/ 2147483647 h 3292"/>
              <a:gd name="T34" fmla="*/ 2147483647 w 4924"/>
              <a:gd name="T35" fmla="*/ 2147483647 h 3292"/>
              <a:gd name="T36" fmla="*/ 2147483647 w 4924"/>
              <a:gd name="T37" fmla="*/ 2147483647 h 3292"/>
              <a:gd name="T38" fmla="*/ 2147483647 w 4924"/>
              <a:gd name="T39" fmla="*/ 2147483647 h 3292"/>
              <a:gd name="T40" fmla="*/ 2147483647 w 4924"/>
              <a:gd name="T41" fmla="*/ 2147483647 h 3292"/>
              <a:gd name="T42" fmla="*/ 2147483647 w 4924"/>
              <a:gd name="T43" fmla="*/ 2147483647 h 3292"/>
              <a:gd name="T44" fmla="*/ 2147483647 w 4924"/>
              <a:gd name="T45" fmla="*/ 2147483647 h 3292"/>
              <a:gd name="T46" fmla="*/ 2147483647 w 4924"/>
              <a:gd name="T47" fmla="*/ 2147483647 h 3292"/>
              <a:gd name="T48" fmla="*/ 2147483647 w 4924"/>
              <a:gd name="T49" fmla="*/ 2147483647 h 3292"/>
              <a:gd name="T50" fmla="*/ 2147483647 w 4924"/>
              <a:gd name="T51" fmla="*/ 2147483647 h 3292"/>
              <a:gd name="T52" fmla="*/ 2147483647 w 4924"/>
              <a:gd name="T53" fmla="*/ 2147483647 h 3292"/>
              <a:gd name="T54" fmla="*/ 2147483647 w 4924"/>
              <a:gd name="T55" fmla="*/ 2147483647 h 3292"/>
              <a:gd name="T56" fmla="*/ 2147483647 w 4924"/>
              <a:gd name="T57" fmla="*/ 2147483647 h 3292"/>
              <a:gd name="T58" fmla="*/ 2147483647 w 4924"/>
              <a:gd name="T59" fmla="*/ 2147483647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2700000" scaled="1"/>
          </a:gradFill>
          <a:ln w="57150" cmpd="sng">
            <a:solidFill>
              <a:srgbClr val="3F774F"/>
            </a:solidFill>
            <a:round/>
            <a:headEnd/>
            <a:tailEnd/>
          </a:ln>
          <a:effectLst>
            <a:outerShdw dist="107763" dir="2700000" algn="ctr" rotWithShape="0">
              <a:schemeClr val="bg2"/>
            </a:outerShdw>
          </a:effectLst>
        </p:spPr>
        <p:txBody>
          <a:bodyPr wrap="none" anchor="ctr"/>
          <a:lstStyle/>
          <a:p>
            <a:endParaRPr lang="zh-CN" altLang="en-US"/>
          </a:p>
        </p:txBody>
      </p:sp>
      <p:sp>
        <p:nvSpPr>
          <p:cNvPr id="62467" name="Text Box 2"/>
          <p:cNvSpPr txBox="1">
            <a:spLocks noChangeArrowheads="1"/>
          </p:cNvSpPr>
          <p:nvPr/>
        </p:nvSpPr>
        <p:spPr bwMode="auto">
          <a:xfrm>
            <a:off x="588963" y="1514475"/>
            <a:ext cx="8142287"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047750" indent="-10477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20000"/>
              </a:spcBef>
            </a:pPr>
            <a:r>
              <a:rPr lang="en-US" altLang="zh-CN" sz="2800">
                <a:latin typeface="Times New Roman" pitchFamily="18" charset="0"/>
                <a:ea typeface="宋体" pitchFamily="2" charset="-122"/>
                <a:sym typeface="Monotype Sorts" pitchFamily="2" charset="2"/>
              </a:rPr>
              <a:t>             </a:t>
            </a:r>
            <a:r>
              <a:rPr lang="en-US" altLang="zh-CN" sz="2800">
                <a:solidFill>
                  <a:srgbClr val="CC3300"/>
                </a:solidFill>
                <a:latin typeface="Times New Roman" pitchFamily="18" charset="0"/>
                <a:ea typeface="宋体" pitchFamily="2" charset="-122"/>
                <a:sym typeface="Monotype Sorts" pitchFamily="2" charset="2"/>
              </a:rPr>
              <a:t></a:t>
            </a:r>
            <a:r>
              <a:rPr lang="en-US" altLang="zh-CN" sz="2800">
                <a:latin typeface="Times New Roman" pitchFamily="18" charset="0"/>
                <a:ea typeface="宋体" pitchFamily="2" charset="-122"/>
                <a:sym typeface="Monotype Sorts" pitchFamily="2" charset="2"/>
              </a:rPr>
              <a:t> </a:t>
            </a:r>
            <a:r>
              <a:rPr lang="zh-CN" altLang="en-US">
                <a:latin typeface="Times New Roman" pitchFamily="18" charset="0"/>
                <a:ea typeface="宋体" pitchFamily="2" charset="-122"/>
                <a:sym typeface="Monotype Sorts" pitchFamily="2" charset="2"/>
              </a:rPr>
              <a:t>两个整型数据相除 ，结果取整，          </a:t>
            </a:r>
          </a:p>
          <a:p>
            <a:pPr algn="l" eaLnBrk="1" hangingPunct="1">
              <a:lnSpc>
                <a:spcPct val="120000"/>
              </a:lnSpc>
              <a:spcBef>
                <a:spcPct val="20000"/>
              </a:spcBef>
            </a:pPr>
            <a:r>
              <a:rPr lang="zh-CN" altLang="en-US">
                <a:latin typeface="Times New Roman" pitchFamily="18" charset="0"/>
                <a:ea typeface="宋体" pitchFamily="2" charset="-122"/>
                <a:sym typeface="Monotype Sorts" pitchFamily="2" charset="2"/>
              </a:rPr>
              <a:t>                      两个实型数据相除结果为实型。</a:t>
            </a:r>
          </a:p>
          <a:p>
            <a:pPr algn="l" eaLnBrk="1" hangingPunct="1">
              <a:lnSpc>
                <a:spcPct val="120000"/>
              </a:lnSpc>
              <a:spcBef>
                <a:spcPct val="20000"/>
              </a:spcBef>
            </a:pPr>
            <a:r>
              <a:rPr lang="zh-CN" altLang="en-US">
                <a:latin typeface="Times New Roman" pitchFamily="18" charset="0"/>
                <a:ea typeface="宋体" pitchFamily="2" charset="-122"/>
                <a:sym typeface="Monotype Sorts" pitchFamily="2" charset="2"/>
              </a:rPr>
              <a:t>                       </a:t>
            </a:r>
            <a:r>
              <a:rPr lang="zh-CN" altLang="zh-CN">
                <a:latin typeface="Times New Roman" pitchFamily="18" charset="0"/>
                <a:ea typeface="宋体" pitchFamily="2" charset="-122"/>
                <a:sym typeface="Symbol" pitchFamily="18" charset="2"/>
              </a:rPr>
              <a:t>–5/ 3 </a:t>
            </a:r>
            <a:r>
              <a:rPr lang="en-US" altLang="zh-CN">
                <a:latin typeface="Times New Roman" pitchFamily="18" charset="0"/>
                <a:ea typeface="宋体" pitchFamily="2" charset="-122"/>
                <a:sym typeface="Symbol" pitchFamily="18" charset="2"/>
              </a:rPr>
              <a:t>= </a:t>
            </a:r>
            <a:r>
              <a:rPr lang="zh-CN" altLang="zh-CN">
                <a:latin typeface="Times New Roman" pitchFamily="18" charset="0"/>
                <a:ea typeface="宋体" pitchFamily="2" charset="-122"/>
                <a:sym typeface="Symbol" pitchFamily="18" charset="2"/>
              </a:rPr>
              <a:t>– 1</a:t>
            </a:r>
            <a:r>
              <a:rPr lang="en-US" altLang="zh-CN">
                <a:latin typeface="Times New Roman" pitchFamily="18" charset="0"/>
                <a:ea typeface="宋体" pitchFamily="2" charset="-122"/>
                <a:sym typeface="Symbol" pitchFamily="18" charset="2"/>
              </a:rPr>
              <a:t>      ;       9.33/3.22=2.897516</a:t>
            </a:r>
            <a:endParaRPr lang="en-US" altLang="zh-CN">
              <a:latin typeface="Times New Roman" pitchFamily="18" charset="0"/>
              <a:ea typeface="宋体" pitchFamily="2" charset="-122"/>
              <a:sym typeface="Monotype Sorts" pitchFamily="2" charset="2"/>
            </a:endParaRPr>
          </a:p>
        </p:txBody>
      </p:sp>
      <p:sp>
        <p:nvSpPr>
          <p:cNvPr id="62468" name="Rectangle 3"/>
          <p:cNvSpPr>
            <a:spLocks noChangeArrowheads="1"/>
          </p:cNvSpPr>
          <p:nvPr/>
        </p:nvSpPr>
        <p:spPr bwMode="auto">
          <a:xfrm>
            <a:off x="1752600" y="2895600"/>
            <a:ext cx="56388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70000"/>
              </a:lnSpc>
              <a:spcBef>
                <a:spcPct val="50000"/>
              </a:spcBef>
            </a:pPr>
            <a:r>
              <a:rPr lang="en-US" altLang="zh-CN" sz="2800">
                <a:solidFill>
                  <a:srgbClr val="CC3300"/>
                </a:solidFill>
                <a:latin typeface="Times New Roman" pitchFamily="18" charset="0"/>
                <a:ea typeface="宋体" pitchFamily="2" charset="-122"/>
                <a:sym typeface="Monotype Sorts" pitchFamily="2" charset="2"/>
              </a:rPr>
              <a:t></a:t>
            </a:r>
            <a:r>
              <a:rPr lang="en-US" altLang="zh-CN">
                <a:solidFill>
                  <a:srgbClr val="FF3300"/>
                </a:solidFill>
                <a:latin typeface="Times New Roman" pitchFamily="18" charset="0"/>
                <a:ea typeface="宋体" pitchFamily="2" charset="-122"/>
                <a:sym typeface="Monotype Sorts" pitchFamily="2" charset="2"/>
              </a:rPr>
              <a:t> </a:t>
            </a:r>
            <a:r>
              <a:rPr lang="zh-CN" altLang="en-US">
                <a:latin typeface="Times New Roman" pitchFamily="18" charset="0"/>
                <a:ea typeface="宋体" pitchFamily="2" charset="-122"/>
                <a:sym typeface="Monotype Sorts" pitchFamily="2" charset="2"/>
              </a:rPr>
              <a:t>求余运算“ </a:t>
            </a:r>
            <a:r>
              <a:rPr lang="en-US" altLang="zh-CN">
                <a:latin typeface="Times New Roman" pitchFamily="18" charset="0"/>
                <a:ea typeface="宋体" pitchFamily="2" charset="-122"/>
                <a:sym typeface="Monotype Sorts" pitchFamily="2" charset="2"/>
              </a:rPr>
              <a:t>%”</a:t>
            </a:r>
            <a:r>
              <a:rPr lang="zh-CN" altLang="en-US">
                <a:latin typeface="Times New Roman" pitchFamily="18" charset="0"/>
                <a:ea typeface="宋体" pitchFamily="2" charset="-122"/>
                <a:sym typeface="Monotype Sorts" pitchFamily="2" charset="2"/>
              </a:rPr>
              <a:t>只能用于整型数据</a:t>
            </a:r>
          </a:p>
        </p:txBody>
      </p:sp>
      <p:sp>
        <p:nvSpPr>
          <p:cNvPr id="62469" name="Rectangle 21"/>
          <p:cNvSpPr>
            <a:spLocks noChangeArrowheads="1"/>
          </p:cNvSpPr>
          <p:nvPr/>
        </p:nvSpPr>
        <p:spPr bwMode="auto">
          <a:xfrm>
            <a:off x="1752600" y="3581400"/>
            <a:ext cx="563880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70000"/>
              </a:lnSpc>
              <a:spcBef>
                <a:spcPct val="50000"/>
              </a:spcBef>
            </a:pPr>
            <a:r>
              <a:rPr lang="en-US" altLang="zh-CN">
                <a:solidFill>
                  <a:srgbClr val="FF3300"/>
                </a:solidFill>
                <a:latin typeface="Times New Roman" pitchFamily="18" charset="0"/>
                <a:ea typeface="宋体" pitchFamily="2" charset="-122"/>
                <a:sym typeface="Monotype Sorts" pitchFamily="2" charset="2"/>
              </a:rPr>
              <a:t>     </a:t>
            </a:r>
            <a:r>
              <a:rPr lang="en-US" altLang="zh-CN">
                <a:latin typeface="Times New Roman" pitchFamily="18" charset="0"/>
                <a:ea typeface="宋体" pitchFamily="2" charset="-122"/>
                <a:sym typeface="Monotype Sorts" pitchFamily="2" charset="2"/>
              </a:rPr>
              <a:t>1%2=1       ;       10%3=1</a:t>
            </a:r>
          </a:p>
        </p:txBody>
      </p:sp>
      <p:sp>
        <p:nvSpPr>
          <p:cNvPr id="62470" name="AutoShape 25"/>
          <p:cNvSpPr>
            <a:spLocks noChangeArrowheads="1"/>
          </p:cNvSpPr>
          <p:nvPr/>
        </p:nvSpPr>
        <p:spPr bwMode="auto">
          <a:xfrm>
            <a:off x="685800" y="533400"/>
            <a:ext cx="1524000" cy="990600"/>
          </a:xfrm>
          <a:prstGeom prst="star24">
            <a:avLst>
              <a:gd name="adj" fmla="val 37500"/>
            </a:avLst>
          </a:prstGeom>
          <a:noFill/>
          <a:ln>
            <a:noFill/>
          </a:ln>
          <a:effectLst>
            <a:prstShdw prst="shdw17" dist="17961" dir="13500000">
              <a:srgbClr val="7A8E99"/>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endParaRPr lang="zh-CN" altLang="en-US"/>
          </a:p>
        </p:txBody>
      </p:sp>
      <p:sp>
        <p:nvSpPr>
          <p:cNvPr id="62471" name="AutoShape 26"/>
          <p:cNvSpPr>
            <a:spLocks noChangeArrowheads="1"/>
          </p:cNvSpPr>
          <p:nvPr/>
        </p:nvSpPr>
        <p:spPr bwMode="auto">
          <a:xfrm>
            <a:off x="609600" y="609600"/>
            <a:ext cx="1346200" cy="790575"/>
          </a:xfrm>
          <a:prstGeom prst="star24">
            <a:avLst>
              <a:gd name="adj" fmla="val 37500"/>
            </a:avLst>
          </a:prstGeom>
          <a:gradFill rotWithShape="0">
            <a:gsLst>
              <a:gs pos="0">
                <a:schemeClr val="accent1"/>
              </a:gs>
              <a:gs pos="100000">
                <a:srgbClr val="FF9900"/>
              </a:gs>
            </a:gsLst>
            <a:path path="shape">
              <a:fillToRect l="50000" t="50000" r="50000" b="50000"/>
            </a:path>
          </a:gradFill>
          <a:ln w="9525">
            <a:solidFill>
              <a:srgbClr val="FF0000"/>
            </a:solidFill>
            <a:miter lim="800000"/>
            <a:headEnd/>
            <a:tailEnd/>
          </a:ln>
          <a:effectLst>
            <a:prstShdw prst="shdw17" dist="17961" dir="13500000">
              <a:srgbClr val="990000"/>
            </a:prstShdw>
          </a:effectLst>
        </p:spPr>
        <p:txBody>
          <a:bodyPr wrap="none" anchor="ctr">
            <a:spAutoFit/>
          </a:bodyPr>
          <a:lstStyle/>
          <a:p>
            <a:r>
              <a:rPr lang="zh-CN" altLang="en-US">
                <a:ea typeface="隶书" pitchFamily="49" charset="-122"/>
              </a:rPr>
              <a:t>说明</a:t>
            </a: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4"/>
          <p:cNvSpPr>
            <a:spLocks noChangeArrowheads="1"/>
          </p:cNvSpPr>
          <p:nvPr/>
        </p:nvSpPr>
        <p:spPr bwMode="auto">
          <a:xfrm>
            <a:off x="609600" y="1066800"/>
            <a:ext cx="7848600" cy="4419600"/>
          </a:xfrm>
          <a:prstGeom prst="flowChartDocument">
            <a:avLst/>
          </a:prstGeom>
          <a:gradFill rotWithShape="0">
            <a:gsLst>
              <a:gs pos="0">
                <a:srgbClr val="FFFFFF"/>
              </a:gs>
              <a:gs pos="100000">
                <a:srgbClr val="CCCC00"/>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zh-CN">
              <a:ea typeface="隶书" pitchFamily="49" charset="-122"/>
            </a:endParaRPr>
          </a:p>
        </p:txBody>
      </p:sp>
      <p:sp>
        <p:nvSpPr>
          <p:cNvPr id="44034" name="Text Box 2" descr="back0"/>
          <p:cNvSpPr txBox="1">
            <a:spLocks noChangeArrowheads="1"/>
          </p:cNvSpPr>
          <p:nvPr/>
        </p:nvSpPr>
        <p:spPr bwMode="auto">
          <a:xfrm>
            <a:off x="558800" y="935038"/>
            <a:ext cx="7899400" cy="725487"/>
          </a:xfrm>
          <a:prstGeom prst="rect">
            <a:avLst/>
          </a:prstGeom>
          <a:noFill/>
          <a:ln>
            <a:noFill/>
          </a:ln>
          <a:effectLst/>
          <a:extLst>
            <a:ext uri="{909E8E84-426E-40DD-AFC4-6F175D3DCCD1}">
              <a14:hiddenFill xmlns:a14="http://schemas.microsoft.com/office/drawing/2010/main">
                <a:blipFill dpi="0" rotWithShape="0">
                  <a:blip r:embed="rId2"/>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30000"/>
              </a:lnSpc>
              <a:spcBef>
                <a:spcPct val="50000"/>
              </a:spcBef>
              <a:defRPr/>
            </a:pPr>
            <a:r>
              <a:rPr lang="zh-CN" altLang="en-US" sz="3200" b="1">
                <a:solidFill>
                  <a:srgbClr val="0000FF"/>
                </a:solidFill>
                <a:effectLst>
                  <a:outerShdw blurRad="38100" dist="38100" dir="2700000" algn="tl">
                    <a:srgbClr val="C0C0C0"/>
                  </a:outerShdw>
                </a:effectLst>
                <a:latin typeface="Times New Roman" pitchFamily="18" charset="0"/>
                <a:ea typeface="文鼎魏碑体简" pitchFamily="18" charset="-122"/>
              </a:rPr>
              <a:t>二、算术表达式及算术运算符的优先级</a:t>
            </a:r>
          </a:p>
        </p:txBody>
      </p:sp>
      <p:sp>
        <p:nvSpPr>
          <p:cNvPr id="63492" name="Text Box 3"/>
          <p:cNvSpPr txBox="1">
            <a:spLocks noChangeArrowheads="1"/>
          </p:cNvSpPr>
          <p:nvPr/>
        </p:nvSpPr>
        <p:spPr bwMode="auto">
          <a:xfrm>
            <a:off x="1143000" y="2895600"/>
            <a:ext cx="59817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CC"/>
                </a:solidFill>
                <a:latin typeface="Times New Roman" pitchFamily="18" charset="0"/>
                <a:ea typeface="宋体" pitchFamily="2" charset="-122"/>
              </a:rPr>
              <a:t>运算对象</a:t>
            </a:r>
            <a:r>
              <a:rPr lang="en-US" altLang="zh-CN" sz="2800" b="1">
                <a:solidFill>
                  <a:schemeClr val="tx1"/>
                </a:solidFill>
                <a:latin typeface="Times New Roman" pitchFamily="18" charset="0"/>
                <a:ea typeface="宋体" pitchFamily="2" charset="-122"/>
              </a:rPr>
              <a:t>: </a:t>
            </a:r>
            <a:r>
              <a:rPr lang="zh-CN" altLang="en-US" sz="2800" b="1">
                <a:solidFill>
                  <a:srgbClr val="FF3300"/>
                </a:solidFill>
                <a:latin typeface="Times New Roman" pitchFamily="18" charset="0"/>
                <a:ea typeface="宋体" pitchFamily="2" charset="-122"/>
              </a:rPr>
              <a:t>常量</a:t>
            </a:r>
            <a:r>
              <a:rPr lang="zh-CN" altLang="en-US" sz="2800" b="1">
                <a:solidFill>
                  <a:schemeClr val="tx1"/>
                </a:solidFill>
                <a:latin typeface="Times New Roman" pitchFamily="18" charset="0"/>
                <a:ea typeface="宋体" pitchFamily="2" charset="-122"/>
              </a:rPr>
              <a:t>、</a:t>
            </a:r>
            <a:r>
              <a:rPr lang="zh-CN" altLang="en-US" sz="2800" b="1">
                <a:solidFill>
                  <a:srgbClr val="FF3300"/>
                </a:solidFill>
                <a:latin typeface="Times New Roman" pitchFamily="18" charset="0"/>
                <a:ea typeface="宋体" pitchFamily="2" charset="-122"/>
              </a:rPr>
              <a:t>变量</a:t>
            </a:r>
            <a:r>
              <a:rPr lang="zh-CN" altLang="en-US" sz="2800" b="1">
                <a:solidFill>
                  <a:schemeClr val="tx1"/>
                </a:solidFill>
                <a:latin typeface="Times New Roman" pitchFamily="18" charset="0"/>
                <a:ea typeface="宋体" pitchFamily="2" charset="-122"/>
              </a:rPr>
              <a:t>、</a:t>
            </a:r>
            <a:r>
              <a:rPr lang="zh-CN" altLang="en-US" sz="2800" b="1">
                <a:solidFill>
                  <a:srgbClr val="FF3300"/>
                </a:solidFill>
                <a:latin typeface="Times New Roman" pitchFamily="18" charset="0"/>
                <a:ea typeface="宋体" pitchFamily="2" charset="-122"/>
              </a:rPr>
              <a:t>函数</a:t>
            </a:r>
            <a:r>
              <a:rPr lang="zh-CN" altLang="en-US" sz="2800" b="1">
                <a:solidFill>
                  <a:srgbClr val="0000CC"/>
                </a:solidFill>
                <a:latin typeface="Times New Roman" pitchFamily="18" charset="0"/>
                <a:ea typeface="宋体" pitchFamily="2" charset="-122"/>
              </a:rPr>
              <a:t>等</a:t>
            </a:r>
          </a:p>
        </p:txBody>
      </p:sp>
      <p:sp>
        <p:nvSpPr>
          <p:cNvPr id="63493" name="Text Box 4"/>
          <p:cNvSpPr txBox="1">
            <a:spLocks noChangeArrowheads="1"/>
          </p:cNvSpPr>
          <p:nvPr/>
        </p:nvSpPr>
        <p:spPr bwMode="auto">
          <a:xfrm>
            <a:off x="1143000" y="3581400"/>
            <a:ext cx="6400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rgbClr val="0000CC"/>
                </a:solidFill>
                <a:latin typeface="Times New Roman" pitchFamily="18" charset="0"/>
                <a:ea typeface="宋体" pitchFamily="2" charset="-122"/>
              </a:rPr>
              <a:t>优先级</a:t>
            </a:r>
            <a:r>
              <a:rPr lang="en-US" altLang="zh-CN" sz="2800">
                <a:solidFill>
                  <a:schemeClr val="tx1"/>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rPr>
              <a:t> ( )</a:t>
            </a:r>
            <a:r>
              <a:rPr lang="zh-CN" altLang="en-US" sz="2800">
                <a:solidFill>
                  <a:srgbClr val="FF3300"/>
                </a:solidFill>
                <a:latin typeface="Times New Roman" pitchFamily="18" charset="0"/>
                <a:ea typeface="宋体" pitchFamily="2" charset="-122"/>
              </a:rPr>
              <a:t>、 </a:t>
            </a:r>
            <a:r>
              <a:rPr lang="en-US" altLang="zh-CN" sz="2800">
                <a:solidFill>
                  <a:srgbClr val="CC3300"/>
                </a:solidFill>
                <a:latin typeface="隶书" pitchFamily="49" charset="-122"/>
                <a:ea typeface="隶书" pitchFamily="49" charset="-122"/>
                <a:sym typeface="Monotype Sorts" pitchFamily="2" charset="2"/>
              </a:rPr>
              <a:t>++</a:t>
            </a:r>
            <a:r>
              <a:rPr lang="zh-CN" altLang="en-US" sz="2800">
                <a:solidFill>
                  <a:srgbClr val="CC3300"/>
                </a:solidFill>
                <a:latin typeface="隶书" pitchFamily="49" charset="-122"/>
                <a:ea typeface="隶书" pitchFamily="49" charset="-122"/>
                <a:sym typeface="Monotype Sorts" pitchFamily="2" charset="2"/>
              </a:rPr>
              <a:t>、</a:t>
            </a:r>
            <a:r>
              <a:rPr lang="en-US" altLang="zh-CN" sz="2800">
                <a:solidFill>
                  <a:srgbClr val="CC3300"/>
                </a:solidFill>
                <a:latin typeface="隶书" pitchFamily="49" charset="-122"/>
                <a:ea typeface="隶书" pitchFamily="49" charset="-122"/>
                <a:sym typeface="Monotype Sorts" pitchFamily="2" charset="2"/>
              </a:rPr>
              <a:t>--</a:t>
            </a:r>
            <a:r>
              <a:rPr lang="zh-CN" altLang="en-US" sz="2800">
                <a:solidFill>
                  <a:srgbClr val="CC3300"/>
                </a:solidFill>
                <a:latin typeface="隶书" pitchFamily="49" charset="-122"/>
                <a:ea typeface="隶书" pitchFamily="49" charset="-122"/>
                <a:sym typeface="Monotype Sorts" pitchFamily="2" charset="2"/>
              </a:rPr>
              <a:t>、</a:t>
            </a:r>
            <a:r>
              <a:rPr lang="zh-CN" altLang="en-US">
                <a:latin typeface="隶书" pitchFamily="49" charset="-122"/>
                <a:ea typeface="隶书" pitchFamily="49" charset="-122"/>
                <a:sym typeface="Monotype Sorts" pitchFamily="2" charset="2"/>
              </a:rPr>
              <a:t> </a:t>
            </a:r>
            <a:r>
              <a:rPr lang="zh-CN" altLang="en-US" sz="2800">
                <a:solidFill>
                  <a:srgbClr val="FF3300"/>
                </a:solidFill>
                <a:latin typeface="Times New Roman" pitchFamily="18" charset="0"/>
                <a:ea typeface="宋体" pitchFamily="2" charset="-122"/>
                <a:sym typeface="Symbol" pitchFamily="18" charset="2"/>
              </a:rPr>
              <a:t></a:t>
            </a:r>
            <a:r>
              <a:rPr lang="zh-CN" altLang="en-US" sz="2800">
                <a:solidFill>
                  <a:srgbClr val="FF3300"/>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rPr>
              <a:t>/</a:t>
            </a:r>
            <a:r>
              <a:rPr lang="zh-CN" altLang="en-US" sz="2800">
                <a:solidFill>
                  <a:srgbClr val="FF3300"/>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rPr>
              <a:t>%</a:t>
            </a:r>
            <a:r>
              <a:rPr lang="zh-CN" altLang="en-US" sz="2800">
                <a:solidFill>
                  <a:srgbClr val="FF3300"/>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a:t>
            </a:r>
            <a:r>
              <a:rPr lang="zh-CN" altLang="en-US" sz="2800">
                <a:solidFill>
                  <a:srgbClr val="FF3300"/>
                </a:solidFill>
                <a:latin typeface="Times New Roman" pitchFamily="18" charset="0"/>
                <a:ea typeface="宋体" pitchFamily="2" charset="-122"/>
              </a:rPr>
              <a:t>、</a:t>
            </a:r>
            <a:r>
              <a:rPr lang="zh-CN" altLang="zh-CN" sz="2800">
                <a:solidFill>
                  <a:srgbClr val="FF3300"/>
                </a:solidFill>
                <a:latin typeface="Times New Roman" pitchFamily="18" charset="0"/>
                <a:ea typeface="宋体" pitchFamily="2" charset="-122"/>
                <a:sym typeface="Symbol" pitchFamily="18" charset="2"/>
              </a:rPr>
              <a:t>–</a:t>
            </a:r>
            <a:endParaRPr lang="en-US" altLang="zh-CN" sz="2800">
              <a:solidFill>
                <a:srgbClr val="FF3300"/>
              </a:solidFill>
              <a:latin typeface="Times New Roman" pitchFamily="18" charset="0"/>
              <a:ea typeface="宋体" pitchFamily="2" charset="-122"/>
              <a:sym typeface="Symbol" pitchFamily="18" charset="2"/>
            </a:endParaRPr>
          </a:p>
        </p:txBody>
      </p:sp>
      <p:sp>
        <p:nvSpPr>
          <p:cNvPr id="63494" name="Text Box 5"/>
          <p:cNvSpPr txBox="1">
            <a:spLocks noChangeArrowheads="1"/>
          </p:cNvSpPr>
          <p:nvPr/>
        </p:nvSpPr>
        <p:spPr bwMode="auto">
          <a:xfrm>
            <a:off x="533400" y="1524000"/>
            <a:ext cx="7831138"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just" eaLnBrk="1" hangingPunct="1">
              <a:lnSpc>
                <a:spcPct val="150000"/>
              </a:lnSpc>
              <a:spcBef>
                <a:spcPct val="50000"/>
              </a:spcBef>
            </a:pPr>
            <a:r>
              <a:rPr lang="en-US" altLang="zh-CN" sz="2800" b="1">
                <a:solidFill>
                  <a:schemeClr val="tx1"/>
                </a:solidFill>
                <a:latin typeface="Times New Roman" pitchFamily="18" charset="0"/>
                <a:ea typeface="宋体" pitchFamily="2" charset="-122"/>
              </a:rPr>
              <a:t>      </a:t>
            </a:r>
            <a:r>
              <a:rPr lang="zh-CN" altLang="en-US" sz="2800" b="1">
                <a:solidFill>
                  <a:srgbClr val="0000CC"/>
                </a:solidFill>
                <a:latin typeface="Times New Roman" pitchFamily="18" charset="0"/>
                <a:ea typeface="宋体" pitchFamily="2" charset="-122"/>
              </a:rPr>
              <a:t>算术表达式</a:t>
            </a:r>
            <a:r>
              <a:rPr lang="en-US" altLang="zh-CN" sz="2800" b="1">
                <a:solidFill>
                  <a:schemeClr val="tx1"/>
                </a:solidFill>
                <a:latin typeface="Times New Roman" pitchFamily="18" charset="0"/>
                <a:ea typeface="宋体" pitchFamily="2" charset="-122"/>
              </a:rPr>
              <a:t>: </a:t>
            </a:r>
            <a:r>
              <a:rPr lang="zh-CN" altLang="en-US" sz="2800" b="1">
                <a:solidFill>
                  <a:srgbClr val="003300"/>
                </a:solidFill>
                <a:latin typeface="Times New Roman" pitchFamily="18" charset="0"/>
                <a:ea typeface="宋体" pitchFamily="2" charset="-122"/>
              </a:rPr>
              <a:t>用算术运算符和括号将运算对象连接起来</a:t>
            </a:r>
            <a:r>
              <a:rPr lang="en-US" altLang="zh-CN" sz="2800" b="1">
                <a:solidFill>
                  <a:srgbClr val="003300"/>
                </a:solidFill>
                <a:latin typeface="Times New Roman" pitchFamily="18" charset="0"/>
                <a:ea typeface="宋体" pitchFamily="2" charset="-122"/>
              </a:rPr>
              <a:t>,</a:t>
            </a:r>
            <a:r>
              <a:rPr lang="zh-CN" altLang="en-US" sz="2800" b="1">
                <a:solidFill>
                  <a:srgbClr val="003300"/>
                </a:solidFill>
                <a:latin typeface="Times New Roman" pitchFamily="18" charset="0"/>
                <a:ea typeface="宋体" pitchFamily="2" charset="-122"/>
              </a:rPr>
              <a:t>且符合</a:t>
            </a:r>
            <a:r>
              <a:rPr lang="en-US" altLang="zh-CN" sz="2800" b="1">
                <a:solidFill>
                  <a:srgbClr val="003300"/>
                </a:solidFill>
                <a:latin typeface="Times New Roman" pitchFamily="18" charset="0"/>
                <a:ea typeface="宋体" pitchFamily="2" charset="-122"/>
              </a:rPr>
              <a:t>C</a:t>
            </a:r>
            <a:r>
              <a:rPr lang="zh-CN" altLang="zh-CN" sz="2800" b="1">
                <a:solidFill>
                  <a:srgbClr val="003300"/>
                </a:solidFill>
                <a:latin typeface="Times New Roman" pitchFamily="18" charset="0"/>
                <a:ea typeface="宋体" pitchFamily="2" charset="-122"/>
              </a:rPr>
              <a:t>语法规则的式子。</a:t>
            </a:r>
            <a:endParaRPr lang="zh-CN" altLang="en-US" sz="2800" b="1">
              <a:solidFill>
                <a:srgbClr val="003300"/>
              </a:solidFill>
              <a:latin typeface="Times New Roman" pitchFamily="18" charset="0"/>
              <a:ea typeface="宋体" pitchFamily="2" charset="-122"/>
            </a:endParaRPr>
          </a:p>
        </p:txBody>
      </p:sp>
      <p:sp>
        <p:nvSpPr>
          <p:cNvPr id="44038" name="Line 6"/>
          <p:cNvSpPr>
            <a:spLocks noChangeShapeType="1"/>
          </p:cNvSpPr>
          <p:nvPr/>
        </p:nvSpPr>
        <p:spPr bwMode="auto">
          <a:xfrm>
            <a:off x="2514600" y="4267200"/>
            <a:ext cx="4953000" cy="0"/>
          </a:xfrm>
          <a:prstGeom prst="line">
            <a:avLst/>
          </a:prstGeom>
          <a:noFill/>
          <a:ln w="38100">
            <a:solidFill>
              <a:srgbClr val="000000"/>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39" name="Text Box 7"/>
          <p:cNvSpPr txBox="1">
            <a:spLocks noChangeArrowheads="1"/>
          </p:cNvSpPr>
          <p:nvPr/>
        </p:nvSpPr>
        <p:spPr bwMode="auto">
          <a:xfrm>
            <a:off x="2362200" y="4495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000" b="1" dirty="0">
                <a:solidFill>
                  <a:srgbClr val="A50021"/>
                </a:solidFill>
                <a:effectLst>
                  <a:outerShdw blurRad="38100" dist="38100" dir="2700000" algn="tl">
                    <a:srgbClr val="C0C0C0"/>
                  </a:outerShdw>
                </a:effectLst>
                <a:latin typeface="Times New Roman" pitchFamily="18" charset="0"/>
                <a:ea typeface="宋体" pitchFamily="2" charset="-122"/>
              </a:rPr>
              <a:t>最高</a:t>
            </a:r>
          </a:p>
        </p:txBody>
      </p:sp>
      <p:sp>
        <p:nvSpPr>
          <p:cNvPr id="44040" name="Text Box 8"/>
          <p:cNvSpPr txBox="1">
            <a:spLocks noChangeArrowheads="1"/>
          </p:cNvSpPr>
          <p:nvPr/>
        </p:nvSpPr>
        <p:spPr bwMode="auto">
          <a:xfrm>
            <a:off x="6477000" y="4343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000" b="1" dirty="0">
                <a:solidFill>
                  <a:srgbClr val="A50021"/>
                </a:solidFill>
                <a:effectLst>
                  <a:outerShdw blurRad="38100" dist="38100" dir="2700000" algn="tl">
                    <a:srgbClr val="C0C0C0"/>
                  </a:outerShdw>
                </a:effectLst>
                <a:latin typeface="Times New Roman" pitchFamily="18" charset="0"/>
                <a:ea typeface="宋体" pitchFamily="2" charset="-122"/>
              </a:rPr>
              <a:t>最低</a:t>
            </a:r>
          </a:p>
        </p:txBody>
      </p:sp>
      <p:sp>
        <p:nvSpPr>
          <p:cNvPr id="63498" name="Rectangle 23"/>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44057" name="Line 25"/>
          <p:cNvSpPr>
            <a:spLocks noChangeShapeType="1"/>
          </p:cNvSpPr>
          <p:nvPr/>
        </p:nvSpPr>
        <p:spPr bwMode="auto">
          <a:xfrm>
            <a:off x="3276600" y="4038600"/>
            <a:ext cx="1066800" cy="0"/>
          </a:xfrm>
          <a:prstGeom prst="line">
            <a:avLst/>
          </a:prstGeom>
          <a:noFill/>
          <a:ln w="15875">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26"/>
          <p:cNvSpPr>
            <a:spLocks noChangeShapeType="1"/>
          </p:cNvSpPr>
          <p:nvPr/>
        </p:nvSpPr>
        <p:spPr bwMode="auto">
          <a:xfrm>
            <a:off x="4953000" y="4038600"/>
            <a:ext cx="1066800" cy="0"/>
          </a:xfrm>
          <a:prstGeom prst="line">
            <a:avLst/>
          </a:prstGeom>
          <a:noFill/>
          <a:ln w="15875">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Line 27"/>
          <p:cNvSpPr>
            <a:spLocks noChangeShapeType="1"/>
          </p:cNvSpPr>
          <p:nvPr/>
        </p:nvSpPr>
        <p:spPr bwMode="auto">
          <a:xfrm>
            <a:off x="6400800" y="4038600"/>
            <a:ext cx="1066800" cy="0"/>
          </a:xfrm>
          <a:prstGeom prst="line">
            <a:avLst/>
          </a:prstGeom>
          <a:noFill/>
          <a:ln w="15875">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44060" name="Text Box 28"/>
          <p:cNvSpPr txBox="1">
            <a:spLocks noChangeArrowheads="1"/>
          </p:cNvSpPr>
          <p:nvPr/>
        </p:nvSpPr>
        <p:spPr bwMode="auto">
          <a:xfrm>
            <a:off x="3635896" y="4419600"/>
            <a:ext cx="2383904" cy="46166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dirty="0">
                <a:ea typeface="隶书" pitchFamily="49" charset="-122"/>
              </a:rPr>
              <a:t>(</a:t>
            </a:r>
            <a:r>
              <a:rPr lang="zh-CN" altLang="en-US" dirty="0">
                <a:ea typeface="隶书" pitchFamily="49" charset="-122"/>
              </a:rPr>
              <a:t>详</a:t>
            </a:r>
            <a:r>
              <a:rPr lang="zh-CN" altLang="en-US" dirty="0" smtClean="0">
                <a:ea typeface="隶书" pitchFamily="49" charset="-122"/>
              </a:rPr>
              <a:t>见</a:t>
            </a:r>
            <a:r>
              <a:rPr lang="en-US" altLang="zh-CN" dirty="0" smtClean="0">
                <a:ea typeface="隶书" pitchFamily="49" charset="-122"/>
              </a:rPr>
              <a:t>P48</a:t>
            </a:r>
            <a:r>
              <a:rPr lang="zh-CN" altLang="en-US" dirty="0" smtClean="0">
                <a:ea typeface="隶书" pitchFamily="49" charset="-122"/>
              </a:rPr>
              <a:t>表</a:t>
            </a:r>
            <a:r>
              <a:rPr lang="en-US" altLang="zh-CN" dirty="0" smtClean="0">
                <a:ea typeface="隶书" pitchFamily="49" charset="-122"/>
              </a:rPr>
              <a:t>2.8)</a:t>
            </a:r>
            <a:endParaRPr lang="en-US" altLang="zh-CN" dirty="0">
              <a:ea typeface="隶书"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57"/>
                                        </p:tgtEl>
                                        <p:attrNameLst>
                                          <p:attrName>style.visibility</p:attrName>
                                        </p:attrNameLst>
                                      </p:cBhvr>
                                      <p:to>
                                        <p:strVal val="visible"/>
                                      </p:to>
                                    </p:set>
                                    <p:anim calcmode="lin" valueType="num">
                                      <p:cBhvr additive="base">
                                        <p:cTn id="7" dur="500" fill="hold"/>
                                        <p:tgtEl>
                                          <p:spTgt spid="44057"/>
                                        </p:tgtEl>
                                        <p:attrNameLst>
                                          <p:attrName>ppt_x</p:attrName>
                                        </p:attrNameLst>
                                      </p:cBhvr>
                                      <p:tavLst>
                                        <p:tav tm="0">
                                          <p:val>
                                            <p:strVal val="0-#ppt_w/2"/>
                                          </p:val>
                                        </p:tav>
                                        <p:tav tm="100000">
                                          <p:val>
                                            <p:strVal val="#ppt_x"/>
                                          </p:val>
                                        </p:tav>
                                      </p:tavLst>
                                    </p:anim>
                                    <p:anim calcmode="lin" valueType="num">
                                      <p:cBhvr additive="base">
                                        <p:cTn id="8" dur="500" fill="hold"/>
                                        <p:tgtEl>
                                          <p:spTgt spid="44057"/>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58"/>
                                        </p:tgtEl>
                                        <p:attrNameLst>
                                          <p:attrName>style.visibility</p:attrName>
                                        </p:attrNameLst>
                                      </p:cBhvr>
                                      <p:to>
                                        <p:strVal val="visible"/>
                                      </p:to>
                                    </p:set>
                                    <p:anim calcmode="lin" valueType="num">
                                      <p:cBhvr additive="base">
                                        <p:cTn id="12" dur="500" fill="hold"/>
                                        <p:tgtEl>
                                          <p:spTgt spid="44058"/>
                                        </p:tgtEl>
                                        <p:attrNameLst>
                                          <p:attrName>ppt_x</p:attrName>
                                        </p:attrNameLst>
                                      </p:cBhvr>
                                      <p:tavLst>
                                        <p:tav tm="0">
                                          <p:val>
                                            <p:strVal val="0-#ppt_w/2"/>
                                          </p:val>
                                        </p:tav>
                                        <p:tav tm="100000">
                                          <p:val>
                                            <p:strVal val="#ppt_x"/>
                                          </p:val>
                                        </p:tav>
                                      </p:tavLst>
                                    </p:anim>
                                    <p:anim calcmode="lin" valueType="num">
                                      <p:cBhvr additive="base">
                                        <p:cTn id="13" dur="500" fill="hold"/>
                                        <p:tgtEl>
                                          <p:spTgt spid="44058"/>
                                        </p:tgtEl>
                                        <p:attrNameLst>
                                          <p:attrName>ppt_y</p:attrName>
                                        </p:attrNameLst>
                                      </p:cBhvr>
                                      <p:tavLst>
                                        <p:tav tm="0">
                                          <p:val>
                                            <p:strVal val="#ppt_y"/>
                                          </p:val>
                                        </p:tav>
                                        <p:tav tm="100000">
                                          <p:val>
                                            <p:strVal val="#ppt_y"/>
                                          </p:val>
                                        </p:tav>
                                      </p:tavLst>
                                    </p:anim>
                                  </p:childTnLst>
                                </p:cTn>
                              </p:par>
                            </p:childTnLst>
                          </p:cTn>
                        </p:par>
                        <p:par>
                          <p:cTn id="14" fill="hold" nodeType="with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4059"/>
                                        </p:tgtEl>
                                        <p:attrNameLst>
                                          <p:attrName>style.visibility</p:attrName>
                                        </p:attrNameLst>
                                      </p:cBhvr>
                                      <p:to>
                                        <p:strVal val="visible"/>
                                      </p:to>
                                    </p:set>
                                    <p:anim calcmode="lin" valueType="num">
                                      <p:cBhvr additive="base">
                                        <p:cTn id="17" dur="500" fill="hold"/>
                                        <p:tgtEl>
                                          <p:spTgt spid="44059"/>
                                        </p:tgtEl>
                                        <p:attrNameLst>
                                          <p:attrName>ppt_x</p:attrName>
                                        </p:attrNameLst>
                                      </p:cBhvr>
                                      <p:tavLst>
                                        <p:tav tm="0">
                                          <p:val>
                                            <p:strVal val="0-#ppt_w/2"/>
                                          </p:val>
                                        </p:tav>
                                        <p:tav tm="100000">
                                          <p:val>
                                            <p:strVal val="#ppt_x"/>
                                          </p:val>
                                        </p:tav>
                                      </p:tavLst>
                                    </p:anim>
                                    <p:anim calcmode="lin" valueType="num">
                                      <p:cBhvr additive="base">
                                        <p:cTn id="18" dur="500" fill="hold"/>
                                        <p:tgtEl>
                                          <p:spTgt spid="440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4038"/>
                                        </p:tgtEl>
                                        <p:attrNameLst>
                                          <p:attrName>style.visibility</p:attrName>
                                        </p:attrNameLst>
                                      </p:cBhvr>
                                      <p:to>
                                        <p:strVal val="visible"/>
                                      </p:to>
                                    </p:set>
                                    <p:anim calcmode="lin" valueType="num">
                                      <p:cBhvr additive="base">
                                        <p:cTn id="23" dur="500" fill="hold"/>
                                        <p:tgtEl>
                                          <p:spTgt spid="44038"/>
                                        </p:tgtEl>
                                        <p:attrNameLst>
                                          <p:attrName>ppt_x</p:attrName>
                                        </p:attrNameLst>
                                      </p:cBhvr>
                                      <p:tavLst>
                                        <p:tav tm="0">
                                          <p:val>
                                            <p:strVal val="0-#ppt_w/2"/>
                                          </p:val>
                                        </p:tav>
                                        <p:tav tm="100000">
                                          <p:val>
                                            <p:strVal val="#ppt_x"/>
                                          </p:val>
                                        </p:tav>
                                      </p:tavLst>
                                    </p:anim>
                                    <p:anim calcmode="lin" valueType="num">
                                      <p:cBhvr additive="base">
                                        <p:cTn id="24" dur="500" fill="hold"/>
                                        <p:tgtEl>
                                          <p:spTgt spid="44038"/>
                                        </p:tgtEl>
                                        <p:attrNameLst>
                                          <p:attrName>ppt_y</p:attrName>
                                        </p:attrNameLst>
                                      </p:cBhvr>
                                      <p:tavLst>
                                        <p:tav tm="0">
                                          <p:val>
                                            <p:strVal val="#ppt_y"/>
                                          </p:val>
                                        </p:tav>
                                        <p:tav tm="100000">
                                          <p:val>
                                            <p:strVal val="#ppt_y"/>
                                          </p:val>
                                        </p:tav>
                                      </p:tavLst>
                                    </p:anim>
                                  </p:childTnLst>
                                </p:cTn>
                              </p:par>
                            </p:childTnLst>
                          </p:cTn>
                        </p:par>
                        <p:par>
                          <p:cTn id="25" fill="hold" nodeType="with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44040"/>
                                        </p:tgtEl>
                                        <p:attrNameLst>
                                          <p:attrName>style.visibility</p:attrName>
                                        </p:attrNameLst>
                                      </p:cBhvr>
                                      <p:to>
                                        <p:strVal val="visible"/>
                                      </p:to>
                                    </p:set>
                                    <p:anim calcmode="lin" valueType="num">
                                      <p:cBhvr additive="base">
                                        <p:cTn id="28" dur="500" fill="hold"/>
                                        <p:tgtEl>
                                          <p:spTgt spid="44040"/>
                                        </p:tgtEl>
                                        <p:attrNameLst>
                                          <p:attrName>ppt_x</p:attrName>
                                        </p:attrNameLst>
                                      </p:cBhvr>
                                      <p:tavLst>
                                        <p:tav tm="0">
                                          <p:val>
                                            <p:strVal val="0-#ppt_w/2"/>
                                          </p:val>
                                        </p:tav>
                                        <p:tav tm="100000">
                                          <p:val>
                                            <p:strVal val="#ppt_x"/>
                                          </p:val>
                                        </p:tav>
                                      </p:tavLst>
                                    </p:anim>
                                    <p:anim calcmode="lin" valueType="num">
                                      <p:cBhvr additive="base">
                                        <p:cTn id="29" dur="500" fill="hold"/>
                                        <p:tgtEl>
                                          <p:spTgt spid="44040"/>
                                        </p:tgtEl>
                                        <p:attrNameLst>
                                          <p:attrName>ppt_y</p:attrName>
                                        </p:attrNameLst>
                                      </p:cBhvr>
                                      <p:tavLst>
                                        <p:tav tm="0">
                                          <p:val>
                                            <p:strVal val="#ppt_y"/>
                                          </p:val>
                                        </p:tav>
                                        <p:tav tm="100000">
                                          <p:val>
                                            <p:strVal val="#ppt_y"/>
                                          </p:val>
                                        </p:tav>
                                      </p:tavLst>
                                    </p:anim>
                                  </p:childTnLst>
                                </p:cTn>
                              </p:par>
                            </p:childTnLst>
                          </p:cTn>
                        </p:par>
                        <p:par>
                          <p:cTn id="30" fill="hold" nodeType="withGroup">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44039"/>
                                        </p:tgtEl>
                                        <p:attrNameLst>
                                          <p:attrName>style.visibility</p:attrName>
                                        </p:attrNameLst>
                                      </p:cBhvr>
                                      <p:to>
                                        <p:strVal val="visible"/>
                                      </p:to>
                                    </p:set>
                                    <p:anim calcmode="lin" valueType="num">
                                      <p:cBhvr additive="base">
                                        <p:cTn id="33" dur="500" fill="hold"/>
                                        <p:tgtEl>
                                          <p:spTgt spid="44039"/>
                                        </p:tgtEl>
                                        <p:attrNameLst>
                                          <p:attrName>ppt_x</p:attrName>
                                        </p:attrNameLst>
                                      </p:cBhvr>
                                      <p:tavLst>
                                        <p:tav tm="0">
                                          <p:val>
                                            <p:strVal val="0-#ppt_w/2"/>
                                          </p:val>
                                        </p:tav>
                                        <p:tav tm="100000">
                                          <p:val>
                                            <p:strVal val="#ppt_x"/>
                                          </p:val>
                                        </p:tav>
                                      </p:tavLst>
                                    </p:anim>
                                    <p:anim calcmode="lin" valueType="num">
                                      <p:cBhvr additive="base">
                                        <p:cTn id="34" dur="500" fill="hold"/>
                                        <p:tgtEl>
                                          <p:spTgt spid="44039"/>
                                        </p:tgtEl>
                                        <p:attrNameLst>
                                          <p:attrName>ppt_y</p:attrName>
                                        </p:attrNameLst>
                                      </p:cBhvr>
                                      <p:tavLst>
                                        <p:tav tm="0">
                                          <p:val>
                                            <p:strVal val="#ppt_y"/>
                                          </p:val>
                                        </p:tav>
                                        <p:tav tm="100000">
                                          <p:val>
                                            <p:strVal val="#ppt_y"/>
                                          </p:val>
                                        </p:tav>
                                      </p:tavLst>
                                    </p:anim>
                                  </p:childTnLst>
                                </p:cTn>
                              </p:par>
                            </p:childTnLst>
                          </p:cTn>
                        </p:par>
                        <p:par>
                          <p:cTn id="35" fill="hold" nodeType="withGroup">
                            <p:stCondLst>
                              <p:cond delay="1500"/>
                            </p:stCondLst>
                            <p:childTnLst>
                              <p:par>
                                <p:cTn id="36" presetID="2" presetClass="entr" presetSubtype="8" fill="hold" grpId="0" nodeType="afterEffect">
                                  <p:stCondLst>
                                    <p:cond delay="0"/>
                                  </p:stCondLst>
                                  <p:childTnLst>
                                    <p:set>
                                      <p:cBhvr>
                                        <p:cTn id="37" dur="1" fill="hold">
                                          <p:stCondLst>
                                            <p:cond delay="0"/>
                                          </p:stCondLst>
                                        </p:cTn>
                                        <p:tgtEl>
                                          <p:spTgt spid="44060"/>
                                        </p:tgtEl>
                                        <p:attrNameLst>
                                          <p:attrName>style.visibility</p:attrName>
                                        </p:attrNameLst>
                                      </p:cBhvr>
                                      <p:to>
                                        <p:strVal val="visible"/>
                                      </p:to>
                                    </p:set>
                                    <p:anim calcmode="lin" valueType="num">
                                      <p:cBhvr additive="base">
                                        <p:cTn id="38" dur="500" fill="hold"/>
                                        <p:tgtEl>
                                          <p:spTgt spid="44060"/>
                                        </p:tgtEl>
                                        <p:attrNameLst>
                                          <p:attrName>ppt_x</p:attrName>
                                        </p:attrNameLst>
                                      </p:cBhvr>
                                      <p:tavLst>
                                        <p:tav tm="0">
                                          <p:val>
                                            <p:strVal val="0-#ppt_w/2"/>
                                          </p:val>
                                        </p:tav>
                                        <p:tav tm="100000">
                                          <p:val>
                                            <p:strVal val="#ppt_x"/>
                                          </p:val>
                                        </p:tav>
                                      </p:tavLst>
                                    </p:anim>
                                    <p:anim calcmode="lin" valueType="num">
                                      <p:cBhvr additive="base">
                                        <p:cTn id="39" dur="500" fill="hold"/>
                                        <p:tgtEl>
                                          <p:spTgt spid="44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P spid="44039" grpId="0" autoUpdateAnimBg="0"/>
      <p:bldP spid="44040" grpId="0" autoUpdateAnimBg="0"/>
      <p:bldP spid="44057" grpId="0" animBg="1"/>
      <p:bldP spid="44058" grpId="0" animBg="1"/>
      <p:bldP spid="44059" grpId="0" animBg="1"/>
      <p:bldP spid="440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09600" y="333375"/>
            <a:ext cx="80422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428750" indent="-14287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zh-CN" altLang="en-US" sz="2800">
                <a:solidFill>
                  <a:srgbClr val="0000CC"/>
                </a:solidFill>
                <a:latin typeface="Times New Roman" pitchFamily="18" charset="0"/>
                <a:ea typeface="宋体" pitchFamily="2" charset="-122"/>
              </a:rPr>
              <a:t>运算结合方向有两种</a:t>
            </a:r>
            <a:r>
              <a:rPr lang="en-US" altLang="zh-CN" sz="2800">
                <a:solidFill>
                  <a:schemeClr val="tx1"/>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1. </a:t>
            </a:r>
            <a:r>
              <a:rPr lang="zh-CN" altLang="en-US" sz="2800">
                <a:solidFill>
                  <a:srgbClr val="FF3300"/>
                </a:solidFill>
                <a:latin typeface="Times New Roman" pitchFamily="18" charset="0"/>
                <a:ea typeface="宋体" pitchFamily="2" charset="-122"/>
              </a:rPr>
              <a:t>自左向右</a:t>
            </a:r>
            <a:r>
              <a:rPr lang="en-US" altLang="zh-CN" sz="2800">
                <a:solidFill>
                  <a:srgbClr val="FF3300"/>
                </a:solidFill>
                <a:latin typeface="Times New Roman" pitchFamily="18" charset="0"/>
                <a:ea typeface="宋体" pitchFamily="2" charset="-122"/>
              </a:rPr>
              <a:t>,</a:t>
            </a:r>
            <a:r>
              <a:rPr lang="zh-CN" altLang="en-US" sz="2800">
                <a:solidFill>
                  <a:srgbClr val="FF3300"/>
                </a:solidFill>
                <a:latin typeface="Times New Roman" pitchFamily="18" charset="0"/>
                <a:ea typeface="宋体" pitchFamily="2" charset="-122"/>
              </a:rPr>
              <a:t>为左结合性</a:t>
            </a:r>
            <a:br>
              <a:rPr lang="zh-CN" altLang="en-US" sz="2800">
                <a:solidFill>
                  <a:srgbClr val="FF3300"/>
                </a:solidFill>
                <a:latin typeface="Times New Roman" pitchFamily="18" charset="0"/>
                <a:ea typeface="宋体" pitchFamily="2" charset="-122"/>
              </a:rPr>
            </a:br>
            <a:r>
              <a:rPr lang="zh-CN" altLang="en-US" sz="2800">
                <a:solidFill>
                  <a:srgbClr val="FF3300"/>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2. </a:t>
            </a:r>
            <a:r>
              <a:rPr lang="zh-CN" altLang="en-US" sz="2800">
                <a:solidFill>
                  <a:srgbClr val="FF3300"/>
                </a:solidFill>
                <a:latin typeface="Times New Roman" pitchFamily="18" charset="0"/>
                <a:ea typeface="宋体" pitchFamily="2" charset="-122"/>
              </a:rPr>
              <a:t>自右向左</a:t>
            </a:r>
            <a:r>
              <a:rPr lang="en-US" altLang="zh-CN" sz="2800">
                <a:solidFill>
                  <a:srgbClr val="FF3300"/>
                </a:solidFill>
                <a:latin typeface="Times New Roman" pitchFamily="18" charset="0"/>
                <a:ea typeface="宋体" pitchFamily="2" charset="-122"/>
              </a:rPr>
              <a:t>,</a:t>
            </a:r>
            <a:r>
              <a:rPr lang="zh-CN" altLang="en-US" sz="2800">
                <a:solidFill>
                  <a:srgbClr val="FF3300"/>
                </a:solidFill>
                <a:latin typeface="Times New Roman" pitchFamily="18" charset="0"/>
                <a:ea typeface="宋体" pitchFamily="2" charset="-122"/>
              </a:rPr>
              <a:t>为右结合性</a:t>
            </a:r>
            <a:endParaRPr lang="zh-CN" altLang="en-US" sz="2800">
              <a:solidFill>
                <a:schemeClr val="tx1"/>
              </a:solidFill>
              <a:latin typeface="Times New Roman" pitchFamily="18" charset="0"/>
              <a:ea typeface="宋体" pitchFamily="2" charset="-122"/>
            </a:endParaRPr>
          </a:p>
        </p:txBody>
      </p:sp>
      <p:sp>
        <p:nvSpPr>
          <p:cNvPr id="45059" name="Text Box 3"/>
          <p:cNvSpPr txBox="1">
            <a:spLocks noChangeArrowheads="1"/>
          </p:cNvSpPr>
          <p:nvPr/>
        </p:nvSpPr>
        <p:spPr bwMode="auto">
          <a:xfrm>
            <a:off x="1219200" y="3235325"/>
            <a:ext cx="51498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幼圆" pitchFamily="49" charset="-122"/>
                <a:ea typeface="幼圆" pitchFamily="49" charset="-122"/>
              </a:rPr>
              <a:t>例</a:t>
            </a:r>
            <a:r>
              <a:rPr lang="en-US" altLang="zh-CN" sz="2800" b="1">
                <a:solidFill>
                  <a:srgbClr val="0000FF"/>
                </a:solidFill>
                <a:latin typeface="幼圆" pitchFamily="49" charset="-122"/>
                <a:ea typeface="幼圆" pitchFamily="49" charset="-122"/>
              </a:rPr>
              <a:t>:</a:t>
            </a:r>
            <a:r>
              <a:rPr lang="en-US" altLang="zh-CN" sz="2800">
                <a:solidFill>
                  <a:schemeClr val="tx1"/>
                </a:solidFill>
                <a:latin typeface="Times New Roman" pitchFamily="18" charset="0"/>
                <a:ea typeface="宋体" pitchFamily="2" charset="-122"/>
              </a:rPr>
              <a:t> a </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 b / c </a:t>
            </a:r>
            <a:r>
              <a:rPr lang="en-US" altLang="zh-CN" sz="2800">
                <a:solidFill>
                  <a:schemeClr val="tx1"/>
                </a:solidFill>
                <a:latin typeface="Times New Roman" pitchFamily="18" charset="0"/>
                <a:ea typeface="宋体" pitchFamily="2" charset="-122"/>
                <a:sym typeface="Symbol" pitchFamily="18" charset="2"/>
              </a:rPr>
              <a:t>– 1.5 + 'a'–d e;</a:t>
            </a:r>
          </a:p>
        </p:txBody>
      </p:sp>
      <p:sp>
        <p:nvSpPr>
          <p:cNvPr id="45061" name="Text Box 5"/>
          <p:cNvSpPr txBox="1">
            <a:spLocks noChangeArrowheads="1"/>
          </p:cNvSpPr>
          <p:nvPr/>
        </p:nvSpPr>
        <p:spPr bwMode="auto">
          <a:xfrm>
            <a:off x="179512" y="5805264"/>
            <a:ext cx="2414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dirty="0" smtClean="0">
                <a:solidFill>
                  <a:schemeClr val="tx1"/>
                </a:solidFill>
                <a:latin typeface="Times New Roman" pitchFamily="18" charset="0"/>
                <a:ea typeface="宋体" pitchFamily="2" charset="-122"/>
                <a:sym typeface="Symbol" pitchFamily="18" charset="2"/>
              </a:rPr>
              <a:t>如，</a:t>
            </a:r>
            <a:r>
              <a:rPr lang="en-US" altLang="zh-CN" sz="2800" dirty="0" smtClean="0">
                <a:solidFill>
                  <a:schemeClr val="tx1"/>
                </a:solidFill>
                <a:latin typeface="Times New Roman" pitchFamily="18" charset="0"/>
                <a:ea typeface="宋体" pitchFamily="2" charset="-122"/>
                <a:sym typeface="Symbol" pitchFamily="18" charset="2"/>
              </a:rPr>
              <a:t>a=b=c=d</a:t>
            </a:r>
            <a:r>
              <a:rPr lang="en-US" altLang="zh-CN" sz="2800" dirty="0">
                <a:solidFill>
                  <a:schemeClr val="tx1"/>
                </a:solidFill>
                <a:latin typeface="Times New Roman" pitchFamily="18" charset="0"/>
                <a:ea typeface="宋体" pitchFamily="2" charset="-122"/>
                <a:sym typeface="Symbol" pitchFamily="18" charset="2"/>
              </a:rPr>
              <a:t>;</a:t>
            </a:r>
            <a:endParaRPr lang="en-US" altLang="zh-CN" dirty="0">
              <a:solidFill>
                <a:schemeClr val="tx1"/>
              </a:solidFill>
              <a:latin typeface="Times New Roman" pitchFamily="18" charset="0"/>
              <a:ea typeface="宋体" pitchFamily="2" charset="-122"/>
            </a:endParaRPr>
          </a:p>
        </p:txBody>
      </p:sp>
      <p:sp>
        <p:nvSpPr>
          <p:cNvPr id="45062" name="Line 6"/>
          <p:cNvSpPr>
            <a:spLocks noChangeShapeType="1"/>
          </p:cNvSpPr>
          <p:nvPr/>
        </p:nvSpPr>
        <p:spPr bwMode="auto">
          <a:xfrm>
            <a:off x="1854200" y="3649663"/>
            <a:ext cx="7207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Line 7"/>
          <p:cNvSpPr>
            <a:spLocks noChangeShapeType="1"/>
          </p:cNvSpPr>
          <p:nvPr/>
        </p:nvSpPr>
        <p:spPr bwMode="auto">
          <a:xfrm>
            <a:off x="4772025" y="3649663"/>
            <a:ext cx="48577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Line 8"/>
          <p:cNvSpPr>
            <a:spLocks noChangeShapeType="1"/>
          </p:cNvSpPr>
          <p:nvPr/>
        </p:nvSpPr>
        <p:spPr bwMode="auto">
          <a:xfrm flipV="1">
            <a:off x="1854200" y="3733800"/>
            <a:ext cx="1193800" cy="31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9"/>
          <p:cNvSpPr>
            <a:spLocks noChangeShapeType="1"/>
          </p:cNvSpPr>
          <p:nvPr/>
        </p:nvSpPr>
        <p:spPr bwMode="auto">
          <a:xfrm>
            <a:off x="1836738" y="3841750"/>
            <a:ext cx="197326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10"/>
          <p:cNvSpPr>
            <a:spLocks noChangeShapeType="1"/>
          </p:cNvSpPr>
          <p:nvPr/>
        </p:nvSpPr>
        <p:spPr bwMode="auto">
          <a:xfrm>
            <a:off x="1836738" y="3970338"/>
            <a:ext cx="26257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1"/>
          <p:cNvSpPr>
            <a:spLocks noChangeShapeType="1"/>
          </p:cNvSpPr>
          <p:nvPr/>
        </p:nvSpPr>
        <p:spPr bwMode="auto">
          <a:xfrm>
            <a:off x="1836738" y="4111625"/>
            <a:ext cx="333216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Text Box 12"/>
          <p:cNvSpPr txBox="1">
            <a:spLocks noChangeArrowheads="1"/>
          </p:cNvSpPr>
          <p:nvPr/>
        </p:nvSpPr>
        <p:spPr bwMode="auto">
          <a:xfrm>
            <a:off x="2675682" y="5862216"/>
            <a:ext cx="3192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dirty="0">
                <a:solidFill>
                  <a:schemeClr val="tx1"/>
                </a:solidFill>
                <a:latin typeface="Times New Roman" pitchFamily="18" charset="0"/>
                <a:ea typeface="宋体" pitchFamily="2" charset="-122"/>
                <a:sym typeface="Symbol" pitchFamily="18" charset="2"/>
              </a:rPr>
              <a:t>相当于</a:t>
            </a:r>
            <a:r>
              <a:rPr lang="en-US" altLang="zh-CN" sz="2800" dirty="0">
                <a:solidFill>
                  <a:schemeClr val="tx1"/>
                </a:solidFill>
                <a:latin typeface="Times New Roman" pitchFamily="18" charset="0"/>
                <a:ea typeface="宋体" pitchFamily="2" charset="-122"/>
                <a:sym typeface="Symbol" pitchFamily="18" charset="2"/>
              </a:rPr>
              <a:t>:  a=(b=(c=d));</a:t>
            </a:r>
            <a:endParaRPr lang="en-US" altLang="zh-CN" dirty="0">
              <a:solidFill>
                <a:schemeClr val="tx1"/>
              </a:solidFill>
              <a:latin typeface="Times New Roman" pitchFamily="18" charset="0"/>
              <a:ea typeface="宋体" pitchFamily="2" charset="-122"/>
            </a:endParaRPr>
          </a:p>
        </p:txBody>
      </p:sp>
      <p:sp>
        <p:nvSpPr>
          <p:cNvPr id="64524" name="Rectangle 13"/>
          <p:cNvSpPr>
            <a:spLocks noChangeArrowheads="1"/>
          </p:cNvSpPr>
          <p:nvPr/>
        </p:nvSpPr>
        <p:spPr bwMode="auto">
          <a:xfrm>
            <a:off x="304800" y="1196975"/>
            <a:ext cx="847725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42925" algn="just">
              <a:lnSpc>
                <a:spcPct val="140000"/>
              </a:lnSpc>
              <a:spcBef>
                <a:spcPct val="50000"/>
              </a:spcBef>
            </a:pPr>
            <a:r>
              <a:rPr lang="zh-CN" altLang="en-US" dirty="0">
                <a:solidFill>
                  <a:schemeClr val="tx1"/>
                </a:solidFill>
                <a:latin typeface="Times New Roman" pitchFamily="18" charset="0"/>
                <a:ea typeface="宋体" pitchFamily="2" charset="-122"/>
              </a:rPr>
              <a:t>若在操作数的两侧的运算符有相同的优先级，则按它们的结合方向顺序处理，</a:t>
            </a:r>
            <a:r>
              <a:rPr lang="zh-CN" altLang="en-US" b="1" dirty="0">
                <a:solidFill>
                  <a:schemeClr val="tx1"/>
                </a:solidFill>
                <a:latin typeface="Times New Roman" pitchFamily="18" charset="0"/>
                <a:ea typeface="宋体" pitchFamily="2" charset="-122"/>
              </a:rPr>
              <a:t>一般二元运算符的结合方向为自左向右</a:t>
            </a:r>
            <a:r>
              <a:rPr lang="zh-CN" altLang="en-US" dirty="0" smtClean="0">
                <a:solidFill>
                  <a:schemeClr val="tx1"/>
                </a:solidFill>
                <a:latin typeface="Times New Roman" pitchFamily="18" charset="0"/>
                <a:ea typeface="宋体" pitchFamily="2" charset="-122"/>
              </a:rPr>
              <a:t>。</a:t>
            </a:r>
            <a:endParaRPr lang="zh-CN" altLang="en-US" dirty="0">
              <a:solidFill>
                <a:schemeClr val="tx1"/>
              </a:solidFill>
              <a:latin typeface="Times New Roman" pitchFamily="18" charset="0"/>
              <a:ea typeface="宋体" pitchFamily="2" charset="-122"/>
            </a:endParaRPr>
          </a:p>
        </p:txBody>
      </p:sp>
      <p:pic>
        <p:nvPicPr>
          <p:cNvPr id="64525" name="Picture 30" descr="3-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213" y="3657600"/>
            <a:ext cx="200183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7" name="Rectangle 31"/>
          <p:cNvSpPr>
            <a:spLocks noChangeArrowheads="1"/>
          </p:cNvSpPr>
          <p:nvPr/>
        </p:nvSpPr>
        <p:spPr bwMode="auto">
          <a:xfrm>
            <a:off x="304800" y="4581128"/>
            <a:ext cx="4276725" cy="57943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gradFill rotWithShape="0">
                  <a:gsLst>
                    <a:gs pos="0">
                      <a:srgbClr val="339933"/>
                    </a:gs>
                    <a:gs pos="50000">
                      <a:srgbClr val="CCECFF"/>
                    </a:gs>
                    <a:gs pos="100000">
                      <a:srgbClr val="339933"/>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3200" b="1" dirty="0">
                <a:solidFill>
                  <a:srgbClr val="FF9900"/>
                </a:solidFill>
                <a:effectLst>
                  <a:outerShdw blurRad="38100" dist="38100" dir="2700000" algn="tl">
                    <a:srgbClr val="000000"/>
                  </a:outerShdw>
                </a:effectLst>
                <a:latin typeface="Times New Roman" pitchFamily="18" charset="0"/>
                <a:ea typeface="文鼎魏碑体简" pitchFamily="18" charset="-122"/>
              </a:rPr>
              <a:t>三、赋值运算符：“ </a:t>
            </a:r>
            <a:r>
              <a:rPr lang="en-US" altLang="zh-CN" sz="3200" b="1" dirty="0">
                <a:solidFill>
                  <a:srgbClr val="FF9900"/>
                </a:solidFill>
                <a:effectLst>
                  <a:outerShdw blurRad="38100" dist="38100" dir="2700000" algn="tl">
                    <a:srgbClr val="000000"/>
                  </a:outerShdw>
                </a:effectLst>
                <a:latin typeface="Times New Roman" pitchFamily="18" charset="0"/>
                <a:ea typeface="文鼎魏碑体简" pitchFamily="18" charset="-122"/>
              </a:rPr>
              <a:t>= ”</a:t>
            </a:r>
          </a:p>
        </p:txBody>
      </p:sp>
      <p:sp>
        <p:nvSpPr>
          <p:cNvPr id="45088" name="Text Box 32"/>
          <p:cNvSpPr txBox="1">
            <a:spLocks noChangeArrowheads="1"/>
          </p:cNvSpPr>
          <p:nvPr/>
        </p:nvSpPr>
        <p:spPr bwMode="auto">
          <a:xfrm>
            <a:off x="1547664" y="5301208"/>
            <a:ext cx="3192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b="1" dirty="0">
                <a:solidFill>
                  <a:srgbClr val="A50021"/>
                </a:solidFill>
                <a:latin typeface="Times New Roman" pitchFamily="18" charset="0"/>
                <a:ea typeface="宋体" pitchFamily="2" charset="-122"/>
                <a:sym typeface="Symbol" pitchFamily="18" charset="2"/>
              </a:rPr>
              <a:t>结合方向为自右向左</a:t>
            </a:r>
            <a:endParaRPr lang="zh-CN" altLang="en-US" b="1" dirty="0">
              <a:solidFill>
                <a:srgbClr val="A50021"/>
              </a:solidFill>
              <a:latin typeface="Times New Roman" pitchFamily="18" charset="0"/>
              <a:ea typeface="宋体" pitchFamily="2" charset="-122"/>
            </a:endParaRPr>
          </a:p>
        </p:txBody>
      </p:sp>
      <p:sp>
        <p:nvSpPr>
          <p:cNvPr id="2" name="矩形 1"/>
          <p:cNvSpPr/>
          <p:nvPr/>
        </p:nvSpPr>
        <p:spPr>
          <a:xfrm>
            <a:off x="611560" y="2204864"/>
            <a:ext cx="7704856" cy="1126462"/>
          </a:xfrm>
          <a:prstGeom prst="rect">
            <a:avLst/>
          </a:prstGeom>
        </p:spPr>
        <p:txBody>
          <a:bodyPr wrap="square">
            <a:spAutoFit/>
          </a:bodyPr>
          <a:lstStyle/>
          <a:p>
            <a:pPr indent="542925" algn="just">
              <a:lnSpc>
                <a:spcPct val="140000"/>
              </a:lnSpc>
              <a:spcBef>
                <a:spcPct val="50000"/>
              </a:spcBef>
            </a:pPr>
            <a:r>
              <a:rPr lang="zh-CN" altLang="en-US" dirty="0">
                <a:solidFill>
                  <a:schemeClr val="tx1"/>
                </a:solidFill>
                <a:latin typeface="Times New Roman" pitchFamily="18" charset="0"/>
                <a:ea typeface="宋体" pitchFamily="2" charset="-122"/>
              </a:rPr>
              <a:t>如，下式中操作数</a:t>
            </a:r>
            <a:r>
              <a:rPr lang="en-US" altLang="zh-CN" dirty="0">
                <a:solidFill>
                  <a:schemeClr val="tx1"/>
                </a:solidFill>
                <a:latin typeface="Times New Roman" pitchFamily="18" charset="0"/>
                <a:ea typeface="宋体" pitchFamily="2" charset="-122"/>
              </a:rPr>
              <a:t>b</a:t>
            </a:r>
            <a:r>
              <a:rPr lang="zh-CN" altLang="en-US" dirty="0">
                <a:solidFill>
                  <a:schemeClr val="tx1"/>
                </a:solidFill>
                <a:latin typeface="Times New Roman" pitchFamily="18" charset="0"/>
                <a:ea typeface="宋体" pitchFamily="2" charset="-122"/>
              </a:rPr>
              <a:t>两侧的</a:t>
            </a:r>
            <a:r>
              <a:rPr lang="en-US" altLang="zh-CN" dirty="0">
                <a:solidFill>
                  <a:schemeClr val="tx1"/>
                </a:solidFill>
                <a:latin typeface="Times New Roman" pitchFamily="18" charset="0"/>
                <a:ea typeface="宋体" pitchFamily="2" charset="-122"/>
              </a:rPr>
              <a:t>*</a:t>
            </a:r>
            <a:r>
              <a:rPr lang="zh-CN" altLang="en-US" dirty="0">
                <a:solidFill>
                  <a:schemeClr val="tx1"/>
                </a:solidFill>
                <a:latin typeface="Times New Roman" pitchFamily="18" charset="0"/>
                <a:ea typeface="宋体" pitchFamily="2" charset="-122"/>
              </a:rPr>
              <a:t>和</a:t>
            </a:r>
            <a:r>
              <a:rPr lang="en-US" altLang="zh-CN" dirty="0">
                <a:solidFill>
                  <a:schemeClr val="tx1"/>
                </a:solidFill>
                <a:latin typeface="Times New Roman" pitchFamily="18" charset="0"/>
                <a:ea typeface="宋体" pitchFamily="2" charset="-122"/>
              </a:rPr>
              <a:t>/</a:t>
            </a:r>
            <a:r>
              <a:rPr lang="zh-CN" altLang="en-US" dirty="0">
                <a:solidFill>
                  <a:schemeClr val="tx1"/>
                </a:solidFill>
                <a:latin typeface="Times New Roman" pitchFamily="18" charset="0"/>
                <a:ea typeface="宋体" pitchFamily="2" charset="-122"/>
              </a:rPr>
              <a:t>运算符优先级相同，按自左向右的结合方向决定处理顺序。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animEffect transition="in" filter="wipe(left)">
                                      <p:cBhvr>
                                        <p:cTn id="11" dur="500"/>
                                        <p:tgtEl>
                                          <p:spTgt spid="4505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062"/>
                                        </p:tgtEl>
                                        <p:attrNameLst>
                                          <p:attrName>style.visibility</p:attrName>
                                        </p:attrNameLst>
                                      </p:cBhvr>
                                      <p:to>
                                        <p:strVal val="visible"/>
                                      </p:to>
                                    </p:set>
                                    <p:animEffect transition="in" filter="wipe(left)">
                                      <p:cBhvr>
                                        <p:cTn id="16" dur="500"/>
                                        <p:tgtEl>
                                          <p:spTgt spid="450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064"/>
                                        </p:tgtEl>
                                        <p:attrNameLst>
                                          <p:attrName>style.visibility</p:attrName>
                                        </p:attrNameLst>
                                      </p:cBhvr>
                                      <p:to>
                                        <p:strVal val="visible"/>
                                      </p:to>
                                    </p:set>
                                    <p:animEffect transition="in" filter="wipe(left)">
                                      <p:cBhvr>
                                        <p:cTn id="21" dur="500"/>
                                        <p:tgtEl>
                                          <p:spTgt spid="450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063"/>
                                        </p:tgtEl>
                                        <p:attrNameLst>
                                          <p:attrName>style.visibility</p:attrName>
                                        </p:attrNameLst>
                                      </p:cBhvr>
                                      <p:to>
                                        <p:strVal val="visible"/>
                                      </p:to>
                                    </p:set>
                                    <p:animEffect transition="in" filter="wipe(left)">
                                      <p:cBhvr>
                                        <p:cTn id="26" dur="500"/>
                                        <p:tgtEl>
                                          <p:spTgt spid="450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065"/>
                                        </p:tgtEl>
                                        <p:attrNameLst>
                                          <p:attrName>style.visibility</p:attrName>
                                        </p:attrNameLst>
                                      </p:cBhvr>
                                      <p:to>
                                        <p:strVal val="visible"/>
                                      </p:to>
                                    </p:set>
                                    <p:animEffect transition="in" filter="wipe(left)">
                                      <p:cBhvr>
                                        <p:cTn id="31" dur="500"/>
                                        <p:tgtEl>
                                          <p:spTgt spid="4506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5066"/>
                                        </p:tgtEl>
                                        <p:attrNameLst>
                                          <p:attrName>style.visibility</p:attrName>
                                        </p:attrNameLst>
                                      </p:cBhvr>
                                      <p:to>
                                        <p:strVal val="visible"/>
                                      </p:to>
                                    </p:set>
                                    <p:animEffect transition="in" filter="wipe(left)">
                                      <p:cBhvr>
                                        <p:cTn id="36" dur="500"/>
                                        <p:tgtEl>
                                          <p:spTgt spid="450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067"/>
                                        </p:tgtEl>
                                        <p:attrNameLst>
                                          <p:attrName>style.visibility</p:attrName>
                                        </p:attrNameLst>
                                      </p:cBhvr>
                                      <p:to>
                                        <p:strVal val="visible"/>
                                      </p:to>
                                    </p:set>
                                    <p:animEffect transition="in" filter="wipe(left)">
                                      <p:cBhvr>
                                        <p:cTn id="41" dur="500"/>
                                        <p:tgtEl>
                                          <p:spTgt spid="450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5087"/>
                                        </p:tgtEl>
                                        <p:attrNameLst>
                                          <p:attrName>style.visibility</p:attrName>
                                        </p:attrNameLst>
                                      </p:cBhvr>
                                      <p:to>
                                        <p:strVal val="visible"/>
                                      </p:to>
                                    </p:set>
                                    <p:animEffect transition="in" filter="box(in)">
                                      <p:cBhvr>
                                        <p:cTn id="46" dur="500"/>
                                        <p:tgtEl>
                                          <p:spTgt spid="4508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088">
                                            <p:txEl>
                                              <p:pRg st="0" end="0"/>
                                            </p:txEl>
                                          </p:spTgt>
                                        </p:tgtEl>
                                        <p:attrNameLst>
                                          <p:attrName>style.visibility</p:attrName>
                                        </p:attrNameLst>
                                      </p:cBhvr>
                                      <p:to>
                                        <p:strVal val="visible"/>
                                      </p:to>
                                    </p:set>
                                    <p:animEffect transition="in" filter="wipe(left)">
                                      <p:cBhvr>
                                        <p:cTn id="49" dur="500"/>
                                        <p:tgtEl>
                                          <p:spTgt spid="4508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5061">
                                            <p:txEl>
                                              <p:pRg st="0" end="0"/>
                                            </p:txEl>
                                          </p:spTgt>
                                        </p:tgtEl>
                                        <p:attrNameLst>
                                          <p:attrName>style.visibility</p:attrName>
                                        </p:attrNameLst>
                                      </p:cBhvr>
                                      <p:to>
                                        <p:strVal val="visible"/>
                                      </p:to>
                                    </p:set>
                                    <p:animEffect transition="in" filter="wipe(left)">
                                      <p:cBhvr>
                                        <p:cTn id="54" dur="500"/>
                                        <p:tgtEl>
                                          <p:spTgt spid="4506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5068">
                                            <p:txEl>
                                              <p:pRg st="0" end="0"/>
                                            </p:txEl>
                                          </p:spTgt>
                                        </p:tgtEl>
                                        <p:attrNameLst>
                                          <p:attrName>style.visibility</p:attrName>
                                        </p:attrNameLst>
                                      </p:cBhvr>
                                      <p:to>
                                        <p:strVal val="visible"/>
                                      </p:to>
                                    </p:set>
                                    <p:animEffect transition="in" filter="wipe(left)">
                                      <p:cBhvr>
                                        <p:cTn id="59" dur="500"/>
                                        <p:tgtEl>
                                          <p:spTgt spid="450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1" grpId="0" build="p" autoUpdateAnimBg="0"/>
      <p:bldP spid="45062" grpId="0" animBg="1"/>
      <p:bldP spid="45063" grpId="0" animBg="1"/>
      <p:bldP spid="45064" grpId="0" animBg="1"/>
      <p:bldP spid="45065" grpId="0" animBg="1"/>
      <p:bldP spid="45066" grpId="0" animBg="1"/>
      <p:bldP spid="45067" grpId="0" animBg="1"/>
      <p:bldP spid="45068" grpId="0" build="p" autoUpdateAnimBg="0"/>
      <p:bldP spid="45087" grpId="0"/>
      <p:bldP spid="45088" grpId="0" build="p" autoUpdateAnimBg="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3"/>
          <p:cNvSpPr>
            <a:spLocks noChangeArrowheads="1"/>
          </p:cNvSpPr>
          <p:nvPr/>
        </p:nvSpPr>
        <p:spPr bwMode="auto">
          <a:xfrm>
            <a:off x="609600" y="1600200"/>
            <a:ext cx="8077200" cy="5029200"/>
          </a:xfrm>
          <a:prstGeom prst="flowChartDocument">
            <a:avLst/>
          </a:prstGeom>
          <a:gradFill rotWithShape="0">
            <a:gsLst>
              <a:gs pos="0">
                <a:srgbClr val="FFFFFF"/>
              </a:gs>
              <a:gs pos="100000">
                <a:srgbClr val="CCCC00"/>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en-US"/>
          </a:p>
        </p:txBody>
      </p:sp>
      <p:pic>
        <p:nvPicPr>
          <p:cNvPr id="65539" name="Picture 3"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76400"/>
            <a:ext cx="933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81000" y="2479675"/>
            <a:ext cx="8069263" cy="244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50000"/>
              </a:lnSpc>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关系运算</a:t>
            </a:r>
            <a:r>
              <a:rPr lang="zh-CN" altLang="en-US" sz="2800">
                <a:solidFill>
                  <a:srgbClr val="000000"/>
                </a:solidFill>
                <a:latin typeface="Times New Roman" pitchFamily="18" charset="0"/>
                <a:ea typeface="宋体" pitchFamily="2" charset="-122"/>
                <a:sym typeface="Symbol" pitchFamily="18" charset="2"/>
              </a:rPr>
              <a:t>就是</a:t>
            </a:r>
            <a:r>
              <a:rPr lang="zh-CN" altLang="en-US" sz="2800" b="1">
                <a:latin typeface="Times New Roman" pitchFamily="18" charset="0"/>
                <a:ea typeface="宋体" pitchFamily="2" charset="-122"/>
                <a:sym typeface="Symbol" pitchFamily="18" charset="2"/>
              </a:rPr>
              <a:t>比较</a:t>
            </a:r>
            <a:r>
              <a:rPr lang="zh-CN" altLang="en-US" sz="2800">
                <a:solidFill>
                  <a:srgbClr val="000000"/>
                </a:solidFill>
                <a:latin typeface="Times New Roman" pitchFamily="18" charset="0"/>
                <a:ea typeface="宋体" pitchFamily="2" charset="-122"/>
                <a:sym typeface="Symbol" pitchFamily="18" charset="2"/>
              </a:rPr>
              <a:t>运算</a:t>
            </a:r>
            <a:r>
              <a:rPr lang="en-US" altLang="zh-CN" sz="2800">
                <a:solidFill>
                  <a:srgbClr val="000000"/>
                </a:solidFill>
                <a:latin typeface="Times New Roman" pitchFamily="18" charset="0"/>
                <a:ea typeface="宋体" pitchFamily="2" charset="-122"/>
                <a:sym typeface="Symbol" pitchFamily="18" charset="2"/>
              </a:rPr>
              <a:t>, </a:t>
            </a:r>
            <a:r>
              <a:rPr lang="zh-CN" altLang="en-US" sz="2800">
                <a:solidFill>
                  <a:srgbClr val="000000"/>
                </a:solidFill>
                <a:latin typeface="Times New Roman" pitchFamily="18" charset="0"/>
                <a:ea typeface="宋体" pitchFamily="2" charset="-122"/>
                <a:sym typeface="Symbol" pitchFamily="18" charset="2"/>
              </a:rPr>
              <a:t>如</a:t>
            </a:r>
            <a:r>
              <a:rPr lang="en-US" altLang="zh-CN" sz="2800">
                <a:solidFill>
                  <a:srgbClr val="000000"/>
                </a:solidFill>
                <a:latin typeface="Times New Roman" pitchFamily="18" charset="0"/>
                <a:ea typeface="宋体" pitchFamily="2" charset="-122"/>
                <a:sym typeface="Symbol" pitchFamily="18" charset="2"/>
              </a:rPr>
              <a:t>: a&gt;3</a:t>
            </a:r>
            <a:r>
              <a:rPr lang="zh-CN" altLang="zh-CN" sz="2800">
                <a:solidFill>
                  <a:srgbClr val="000000"/>
                </a:solidFill>
                <a:latin typeface="Times New Roman" pitchFamily="18" charset="0"/>
                <a:ea typeface="宋体" pitchFamily="2" charset="-122"/>
                <a:sym typeface="Symbol" pitchFamily="18" charset="2"/>
              </a:rPr>
              <a:t>为一比较运算,  </a:t>
            </a:r>
          </a:p>
          <a:p>
            <a:pPr algn="l" eaLnBrk="1" hangingPunct="1">
              <a:lnSpc>
                <a:spcPct val="150000"/>
              </a:lnSpc>
              <a:spcBef>
                <a:spcPct val="50000"/>
              </a:spcBef>
            </a:pPr>
            <a:r>
              <a:rPr lang="zh-CN" altLang="zh-CN" sz="2800">
                <a:solidFill>
                  <a:srgbClr val="000000"/>
                </a:solidFill>
                <a:latin typeface="Times New Roman" pitchFamily="18" charset="0"/>
                <a:ea typeface="宋体" pitchFamily="2" charset="-122"/>
                <a:sym typeface="Symbol" pitchFamily="18" charset="2"/>
              </a:rPr>
              <a:t>      若： </a:t>
            </a:r>
            <a:r>
              <a:rPr lang="en-US" altLang="zh-CN" sz="2800">
                <a:solidFill>
                  <a:srgbClr val="000000"/>
                </a:solidFill>
                <a:latin typeface="Times New Roman" pitchFamily="18" charset="0"/>
                <a:ea typeface="宋体" pitchFamily="2" charset="-122"/>
                <a:sym typeface="Symbol" pitchFamily="18" charset="2"/>
              </a:rPr>
              <a:t>a=5</a:t>
            </a:r>
            <a:r>
              <a:rPr lang="zh-CN" altLang="en-US" sz="2800">
                <a:solidFill>
                  <a:srgbClr val="000000"/>
                </a:solidFill>
                <a:latin typeface="Times New Roman" pitchFamily="18" charset="0"/>
                <a:ea typeface="宋体" pitchFamily="2" charset="-122"/>
                <a:sym typeface="Symbol" pitchFamily="18" charset="2"/>
              </a:rPr>
              <a:t>；    则： </a:t>
            </a:r>
            <a:r>
              <a:rPr lang="en-US" altLang="zh-CN" sz="2800">
                <a:solidFill>
                  <a:srgbClr val="000000"/>
                </a:solidFill>
                <a:latin typeface="Times New Roman" pitchFamily="18" charset="0"/>
                <a:ea typeface="宋体" pitchFamily="2" charset="-122"/>
                <a:sym typeface="Symbol" pitchFamily="18" charset="2"/>
              </a:rPr>
              <a:t>a&gt;3</a:t>
            </a:r>
            <a:r>
              <a:rPr lang="zh-CN" altLang="zh-CN" sz="2800">
                <a:solidFill>
                  <a:srgbClr val="000000"/>
                </a:solidFill>
                <a:latin typeface="Times New Roman" pitchFamily="18" charset="0"/>
                <a:ea typeface="宋体" pitchFamily="2" charset="-122"/>
                <a:sym typeface="Symbol" pitchFamily="18" charset="2"/>
              </a:rPr>
              <a:t>成立。结果为“真”,</a:t>
            </a:r>
          </a:p>
          <a:p>
            <a:pPr algn="l" eaLnBrk="1" hangingPunct="1">
              <a:lnSpc>
                <a:spcPct val="150000"/>
              </a:lnSpc>
              <a:spcBef>
                <a:spcPct val="50000"/>
              </a:spcBef>
            </a:pPr>
            <a:r>
              <a:rPr lang="zh-CN" altLang="zh-CN" sz="2800">
                <a:solidFill>
                  <a:srgbClr val="000000"/>
                </a:solidFill>
                <a:latin typeface="Times New Roman" pitchFamily="18" charset="0"/>
                <a:ea typeface="宋体" pitchFamily="2" charset="-122"/>
                <a:sym typeface="Symbol" pitchFamily="18" charset="2"/>
              </a:rPr>
              <a:t>      若： </a:t>
            </a:r>
            <a:r>
              <a:rPr lang="en-US" altLang="zh-CN" sz="2800">
                <a:solidFill>
                  <a:srgbClr val="000000"/>
                </a:solidFill>
                <a:latin typeface="Times New Roman" pitchFamily="18" charset="0"/>
                <a:ea typeface="宋体" pitchFamily="2" charset="-122"/>
                <a:sym typeface="Symbol" pitchFamily="18" charset="2"/>
              </a:rPr>
              <a:t>b=1</a:t>
            </a:r>
            <a:r>
              <a:rPr lang="zh-CN" altLang="en-US" sz="2800">
                <a:solidFill>
                  <a:srgbClr val="000000"/>
                </a:solidFill>
                <a:latin typeface="Times New Roman" pitchFamily="18" charset="0"/>
                <a:ea typeface="宋体" pitchFamily="2" charset="-122"/>
                <a:sym typeface="Symbol" pitchFamily="18" charset="2"/>
              </a:rPr>
              <a:t>；    则： </a:t>
            </a:r>
            <a:r>
              <a:rPr lang="en-US" altLang="zh-CN" sz="2800">
                <a:solidFill>
                  <a:srgbClr val="000000"/>
                </a:solidFill>
                <a:latin typeface="Times New Roman" pitchFamily="18" charset="0"/>
                <a:ea typeface="宋体" pitchFamily="2" charset="-122"/>
                <a:sym typeface="Symbol" pitchFamily="18" charset="2"/>
              </a:rPr>
              <a:t>b&gt;3</a:t>
            </a:r>
            <a:r>
              <a:rPr lang="zh-CN" altLang="zh-CN" sz="2800">
                <a:solidFill>
                  <a:srgbClr val="000000"/>
                </a:solidFill>
                <a:latin typeface="Times New Roman" pitchFamily="18" charset="0"/>
                <a:ea typeface="宋体" pitchFamily="2" charset="-122"/>
                <a:sym typeface="Symbol" pitchFamily="18" charset="2"/>
              </a:rPr>
              <a:t>不成立。结果为</a:t>
            </a:r>
            <a:r>
              <a:rPr lang="zh-CN" altLang="en-US" sz="2800">
                <a:solidFill>
                  <a:srgbClr val="000000"/>
                </a:solidFill>
                <a:latin typeface="Times New Roman" pitchFamily="18" charset="0"/>
                <a:ea typeface="宋体" pitchFamily="2" charset="-122"/>
                <a:sym typeface="Symbol" pitchFamily="18" charset="2"/>
              </a:rPr>
              <a:t>“</a:t>
            </a:r>
            <a:r>
              <a:rPr lang="zh-CN" altLang="zh-CN" sz="2800">
                <a:solidFill>
                  <a:srgbClr val="000000"/>
                </a:solidFill>
                <a:latin typeface="Times New Roman" pitchFamily="18" charset="0"/>
                <a:ea typeface="宋体" pitchFamily="2" charset="-122"/>
                <a:sym typeface="Symbol" pitchFamily="18" charset="2"/>
              </a:rPr>
              <a:t>假”</a:t>
            </a:r>
            <a:endParaRPr lang="zh-CN" altLang="en-US" sz="2800">
              <a:solidFill>
                <a:srgbClr val="000000"/>
              </a:solidFill>
              <a:latin typeface="Times New Roman" pitchFamily="18" charset="0"/>
              <a:ea typeface="宋体" pitchFamily="2" charset="-122"/>
              <a:sym typeface="Symbol" pitchFamily="18" charset="2"/>
            </a:endParaRPr>
          </a:p>
        </p:txBody>
      </p:sp>
      <p:sp>
        <p:nvSpPr>
          <p:cNvPr id="65541" name="Text Box 5"/>
          <p:cNvSpPr txBox="1">
            <a:spLocks noChangeArrowheads="1"/>
          </p:cNvSpPr>
          <p:nvPr/>
        </p:nvSpPr>
        <p:spPr bwMode="auto">
          <a:xfrm>
            <a:off x="762000" y="5272088"/>
            <a:ext cx="6781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rgbClr val="000000"/>
                </a:solidFill>
                <a:latin typeface="Times New Roman" pitchFamily="18" charset="0"/>
                <a:ea typeface="宋体" pitchFamily="2" charset="-122"/>
              </a:rPr>
              <a:t>上述表达式中 </a:t>
            </a:r>
            <a:r>
              <a:rPr lang="en-US" altLang="zh-CN" sz="2800">
                <a:solidFill>
                  <a:srgbClr val="000000"/>
                </a:solidFill>
                <a:latin typeface="Times New Roman" pitchFamily="18" charset="0"/>
                <a:ea typeface="宋体" pitchFamily="2" charset="-122"/>
              </a:rPr>
              <a:t>: a&gt;3</a:t>
            </a:r>
            <a:r>
              <a:rPr lang="zh-CN" altLang="en-US" sz="2800">
                <a:solidFill>
                  <a:srgbClr val="000000"/>
                </a:solidFill>
                <a:latin typeface="Times New Roman" pitchFamily="18" charset="0"/>
                <a:ea typeface="宋体" pitchFamily="2" charset="-122"/>
              </a:rPr>
              <a:t>、</a:t>
            </a:r>
            <a:r>
              <a:rPr lang="en-US" altLang="zh-CN" sz="2800">
                <a:solidFill>
                  <a:srgbClr val="000000"/>
                </a:solidFill>
                <a:latin typeface="Times New Roman" pitchFamily="18" charset="0"/>
                <a:ea typeface="宋体" pitchFamily="2" charset="-122"/>
              </a:rPr>
              <a:t>b&gt;3 </a:t>
            </a:r>
            <a:r>
              <a:rPr lang="zh-CN" altLang="zh-CN" sz="2800">
                <a:solidFill>
                  <a:srgbClr val="000000"/>
                </a:solidFill>
                <a:latin typeface="Times New Roman" pitchFamily="18" charset="0"/>
                <a:ea typeface="宋体" pitchFamily="2" charset="-122"/>
              </a:rPr>
              <a:t>称为关系表达式</a:t>
            </a:r>
            <a:endParaRPr lang="zh-CN" altLang="en-US" sz="2800">
              <a:solidFill>
                <a:srgbClr val="000000"/>
              </a:solidFill>
              <a:latin typeface="Times New Roman" pitchFamily="18" charset="0"/>
              <a:ea typeface="宋体" pitchFamily="2" charset="-122"/>
            </a:endParaRPr>
          </a:p>
        </p:txBody>
      </p:sp>
      <p:sp>
        <p:nvSpPr>
          <p:cNvPr id="65542" name="Text Box 6"/>
          <p:cNvSpPr txBox="1">
            <a:spLocks noChangeArrowheads="1"/>
          </p:cNvSpPr>
          <p:nvPr/>
        </p:nvSpPr>
        <p:spPr bwMode="auto">
          <a:xfrm>
            <a:off x="533400" y="18288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sz="2800" b="1">
                <a:solidFill>
                  <a:srgbClr val="0000CC"/>
                </a:solidFill>
                <a:latin typeface="Times New Roman" pitchFamily="18" charset="0"/>
                <a:ea typeface="宋体" pitchFamily="2" charset="-122"/>
              </a:rPr>
              <a:t>一、关系运算</a:t>
            </a:r>
            <a:endParaRPr lang="zh-CN" altLang="en-US" sz="2800" b="1">
              <a:solidFill>
                <a:srgbClr val="0000CC"/>
              </a:solidFill>
              <a:latin typeface="Times New Roman" pitchFamily="18" charset="0"/>
              <a:ea typeface="宋体" pitchFamily="2" charset="-122"/>
            </a:endParaRPr>
          </a:p>
        </p:txBody>
      </p:sp>
      <p:sp>
        <p:nvSpPr>
          <p:cNvPr id="46102" name="Text Box 22">
            <a:hlinkClick r:id="rId3" action="ppaction://hlinksldjump"/>
            <a:hlinkHover r:id="" action="ppaction://noaction">
              <a:snd r:embed="rId4" name="Thud3.WAV"/>
            </a:hlinkHover>
          </p:cNvPr>
          <p:cNvSpPr txBox="1">
            <a:spLocks noChangeArrowheads="1"/>
          </p:cNvSpPr>
          <p:nvPr/>
        </p:nvSpPr>
        <p:spPr bwMode="auto">
          <a:xfrm>
            <a:off x="685800" y="6858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US" sz="4000" b="1">
                <a:solidFill>
                  <a:srgbClr val="FF3300"/>
                </a:solidFill>
                <a:latin typeface="Times New Roman" pitchFamily="18" charset="0"/>
                <a:ea typeface="宋体" pitchFamily="2" charset="-122"/>
              </a:rPr>
              <a:t>关系运算符</a:t>
            </a:r>
          </a:p>
        </p:txBody>
      </p:sp>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2"/>
          <p:cNvSpPr>
            <a:spLocks noChangeArrowheads="1"/>
          </p:cNvSpPr>
          <p:nvPr/>
        </p:nvSpPr>
        <p:spPr bwMode="auto">
          <a:xfrm>
            <a:off x="533400" y="762000"/>
            <a:ext cx="8153400" cy="5791200"/>
          </a:xfrm>
          <a:prstGeom prst="flowChartDocument">
            <a:avLst/>
          </a:prstGeom>
          <a:gradFill rotWithShape="0">
            <a:gsLst>
              <a:gs pos="0">
                <a:srgbClr val="FFFFFF"/>
              </a:gs>
              <a:gs pos="100000">
                <a:srgbClr val="33CC33"/>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en-US"/>
          </a:p>
        </p:txBody>
      </p:sp>
      <p:sp>
        <p:nvSpPr>
          <p:cNvPr id="47106" name="Text Box 2"/>
          <p:cNvSpPr txBox="1">
            <a:spLocks noChangeArrowheads="1"/>
          </p:cNvSpPr>
          <p:nvPr/>
        </p:nvSpPr>
        <p:spPr bwMode="auto">
          <a:xfrm>
            <a:off x="647700" y="715963"/>
            <a:ext cx="6477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defRPr/>
            </a:pPr>
            <a:r>
              <a:rPr lang="zh-CN" altLang="en-US" sz="3200">
                <a:solidFill>
                  <a:srgbClr val="0000CC"/>
                </a:solidFill>
                <a:effectLst>
                  <a:outerShdw blurRad="38100" dist="38100" dir="2700000" algn="tl">
                    <a:srgbClr val="C0C0C0"/>
                  </a:outerShdw>
                </a:effectLst>
                <a:ea typeface="宋体" pitchFamily="2" charset="-122"/>
              </a:rPr>
              <a:t>二</a:t>
            </a:r>
            <a:r>
              <a:rPr lang="en-US" altLang="zh-CN" sz="3200">
                <a:solidFill>
                  <a:srgbClr val="0000CC"/>
                </a:solidFill>
                <a:effectLst>
                  <a:outerShdw blurRad="38100" dist="38100" dir="2700000" algn="tl">
                    <a:srgbClr val="C0C0C0"/>
                  </a:outerShdw>
                </a:effectLst>
                <a:ea typeface="宋体" pitchFamily="2" charset="-122"/>
              </a:rPr>
              <a:t>.</a:t>
            </a:r>
            <a:r>
              <a:rPr lang="en-US" altLang="zh-CN" sz="3200">
                <a:solidFill>
                  <a:srgbClr val="0000CC"/>
                </a:solidFill>
                <a:effectLst>
                  <a:outerShdw blurRad="38100" dist="38100" dir="2700000" algn="tl">
                    <a:srgbClr val="C0C0C0"/>
                  </a:outerShdw>
                </a:effectLst>
                <a:latin typeface="文鼎魏碑体简" pitchFamily="18" charset="-122"/>
                <a:ea typeface="文鼎魏碑体简" pitchFamily="18" charset="-122"/>
              </a:rPr>
              <a:t> </a:t>
            </a:r>
            <a:r>
              <a:rPr lang="zh-CN" altLang="en-US" sz="3200" b="1">
                <a:solidFill>
                  <a:srgbClr val="0000CC"/>
                </a:solidFill>
                <a:effectLst>
                  <a:outerShdw blurRad="38100" dist="38100" dir="2700000" algn="tl">
                    <a:srgbClr val="C0C0C0"/>
                  </a:outerShdw>
                </a:effectLst>
                <a:latin typeface="文鼎魏碑体简" pitchFamily="18" charset="-122"/>
                <a:ea typeface="文鼎魏碑体简" pitchFamily="18" charset="-122"/>
              </a:rPr>
              <a:t>关系运算符及其优先次序</a:t>
            </a:r>
            <a:endParaRPr lang="zh-CN" altLang="en-US" sz="3200" b="1" i="1">
              <a:solidFill>
                <a:srgbClr val="0000CC"/>
              </a:solidFill>
              <a:effectLst>
                <a:outerShdw blurRad="38100" dist="38100" dir="2700000" algn="tl">
                  <a:srgbClr val="C0C0C0"/>
                </a:outerShdw>
              </a:effectLst>
              <a:latin typeface="文鼎魏碑体简" pitchFamily="18" charset="-122"/>
              <a:ea typeface="文鼎魏碑体简" pitchFamily="18" charset="-122"/>
            </a:endParaRPr>
          </a:p>
        </p:txBody>
      </p:sp>
      <p:sp>
        <p:nvSpPr>
          <p:cNvPr id="66564" name="Rectangle 3"/>
          <p:cNvSpPr>
            <a:spLocks noChangeArrowheads="1"/>
          </p:cNvSpPr>
          <p:nvPr/>
        </p:nvSpPr>
        <p:spPr bwMode="auto">
          <a:xfrm>
            <a:off x="609600" y="3200400"/>
            <a:ext cx="804227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387350" indent="-387350" algn="l">
              <a:lnSpc>
                <a:spcPct val="150000"/>
              </a:lnSpc>
              <a:spcBef>
                <a:spcPct val="50000"/>
              </a:spcBef>
            </a:pPr>
            <a:r>
              <a:rPr lang="en-US" altLang="zh-CN" sz="2800" dirty="0">
                <a:solidFill>
                  <a:srgbClr val="A50021"/>
                </a:solidFill>
                <a:latin typeface="Times New Roman" pitchFamily="18" charset="0"/>
                <a:ea typeface="宋体" pitchFamily="2" charset="-122"/>
              </a:rPr>
              <a:t>    </a:t>
            </a:r>
            <a:r>
              <a:rPr lang="en-US" altLang="zh-CN" sz="2800" dirty="0">
                <a:latin typeface="Times New Roman" pitchFamily="18" charset="0"/>
                <a:ea typeface="宋体" pitchFamily="2" charset="-122"/>
              </a:rPr>
              <a:t>&lt;, &lt;=, &gt;, &gt;=</a:t>
            </a:r>
            <a:r>
              <a:rPr lang="zh-CN" altLang="en-US" sz="2800" dirty="0">
                <a:latin typeface="Times New Roman" pitchFamily="18" charset="0"/>
                <a:ea typeface="宋体" pitchFamily="2" charset="-122"/>
              </a:rPr>
              <a:t>为同一优先级（</a:t>
            </a:r>
            <a:r>
              <a:rPr lang="en-US" altLang="zh-CN" sz="2800" dirty="0">
                <a:latin typeface="Times New Roman" pitchFamily="18" charset="0"/>
                <a:ea typeface="宋体" pitchFamily="2" charset="-122"/>
              </a:rPr>
              <a:t>6</a:t>
            </a:r>
            <a:r>
              <a:rPr lang="zh-CN" altLang="en-US" sz="2800" dirty="0">
                <a:latin typeface="Times New Roman" pitchFamily="18" charset="0"/>
                <a:ea typeface="宋体" pitchFamily="2" charset="-122"/>
              </a:rPr>
              <a:t>级）； </a:t>
            </a:r>
            <a:r>
              <a:rPr lang="en-US" altLang="zh-CN" sz="2800" dirty="0">
                <a:latin typeface="Times New Roman" pitchFamily="18" charset="0"/>
                <a:ea typeface="宋体" pitchFamily="2" charset="-122"/>
              </a:rPr>
              <a:t>= =, !=</a:t>
            </a:r>
            <a:r>
              <a:rPr lang="zh-CN" altLang="en-US" sz="2800" dirty="0">
                <a:latin typeface="Times New Roman" pitchFamily="18" charset="0"/>
                <a:ea typeface="宋体" pitchFamily="2" charset="-122"/>
              </a:rPr>
              <a:t>为同一优先级（</a:t>
            </a:r>
            <a:r>
              <a:rPr lang="en-US" altLang="zh-CN" sz="2800" dirty="0">
                <a:latin typeface="Times New Roman" pitchFamily="18" charset="0"/>
                <a:ea typeface="宋体" pitchFamily="2" charset="-122"/>
              </a:rPr>
              <a:t>7</a:t>
            </a:r>
            <a:r>
              <a:rPr lang="zh-CN" altLang="en-US" sz="2800" dirty="0">
                <a:latin typeface="Times New Roman" pitchFamily="18" charset="0"/>
                <a:ea typeface="宋体" pitchFamily="2" charset="-122"/>
              </a:rPr>
              <a:t>级）； 但前者高于后者。</a:t>
            </a:r>
          </a:p>
        </p:txBody>
      </p:sp>
      <p:sp>
        <p:nvSpPr>
          <p:cNvPr id="66565" name="Text Box 4"/>
          <p:cNvSpPr txBox="1">
            <a:spLocks noChangeArrowheads="1"/>
          </p:cNvSpPr>
          <p:nvPr/>
        </p:nvSpPr>
        <p:spPr bwMode="auto">
          <a:xfrm>
            <a:off x="609600" y="4724400"/>
            <a:ext cx="73914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en-US" sz="2800">
                <a:latin typeface="Times New Roman" pitchFamily="18" charset="0"/>
                <a:ea typeface="宋体" pitchFamily="2" charset="-122"/>
              </a:rPr>
              <a:t>关系运算符优先级（</a:t>
            </a:r>
            <a:r>
              <a:rPr lang="en-US" altLang="zh-CN" sz="2800">
                <a:latin typeface="Times New Roman" pitchFamily="18" charset="0"/>
                <a:ea typeface="宋体" pitchFamily="2" charset="-122"/>
              </a:rPr>
              <a:t>6~7</a:t>
            </a:r>
            <a:r>
              <a:rPr lang="zh-CN" altLang="en-US" sz="2800">
                <a:latin typeface="Times New Roman" pitchFamily="18" charset="0"/>
                <a:ea typeface="宋体" pitchFamily="2" charset="-122"/>
              </a:rPr>
              <a:t>级）低于算术运算</a:t>
            </a:r>
          </a:p>
          <a:p>
            <a:pPr algn="l" eaLnBrk="1" hangingPunct="1">
              <a:spcBef>
                <a:spcPct val="50000"/>
              </a:spcBef>
            </a:pPr>
            <a:r>
              <a:rPr lang="zh-CN" altLang="en-US" sz="2800">
                <a:latin typeface="Times New Roman" pitchFamily="18" charset="0"/>
                <a:ea typeface="宋体" pitchFamily="2" charset="-122"/>
              </a:rPr>
              <a:t>    符（</a:t>
            </a:r>
            <a:r>
              <a:rPr lang="en-US" altLang="zh-CN" sz="2800">
                <a:latin typeface="Times New Roman" pitchFamily="18" charset="0"/>
                <a:ea typeface="宋体" pitchFamily="2" charset="-122"/>
              </a:rPr>
              <a:t>2~4</a:t>
            </a:r>
            <a:r>
              <a:rPr lang="zh-CN" altLang="en-US" sz="2800">
                <a:latin typeface="Times New Roman" pitchFamily="18" charset="0"/>
                <a:ea typeface="宋体" pitchFamily="2" charset="-122"/>
              </a:rPr>
              <a:t>级）</a:t>
            </a:r>
          </a:p>
        </p:txBody>
      </p:sp>
      <p:sp>
        <p:nvSpPr>
          <p:cNvPr id="66566" name="Rectangle 5"/>
          <p:cNvSpPr>
            <a:spLocks noChangeArrowheads="1"/>
          </p:cNvSpPr>
          <p:nvPr/>
        </p:nvSpPr>
        <p:spPr bwMode="auto">
          <a:xfrm>
            <a:off x="1066800" y="1447800"/>
            <a:ext cx="71342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rgbClr val="A50021"/>
                </a:solidFill>
                <a:latin typeface="Times New Roman" pitchFamily="18" charset="0"/>
                <a:ea typeface="宋体" pitchFamily="2" charset="-122"/>
              </a:rPr>
              <a:t>C</a:t>
            </a:r>
            <a:r>
              <a:rPr lang="zh-CN" altLang="en-US" sz="2800">
                <a:solidFill>
                  <a:srgbClr val="A50021"/>
                </a:solidFill>
                <a:latin typeface="Times New Roman" pitchFamily="18" charset="0"/>
                <a:ea typeface="宋体" pitchFamily="2" charset="-122"/>
              </a:rPr>
              <a:t>语言提供了六种关系运算符</a:t>
            </a:r>
          </a:p>
          <a:p>
            <a:pPr algn="l">
              <a:spcBef>
                <a:spcPct val="50000"/>
              </a:spcBef>
            </a:pPr>
            <a:r>
              <a:rPr lang="zh-CN" altLang="en-US" sz="2800">
                <a:solidFill>
                  <a:schemeClr val="tx1"/>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&lt; </a:t>
            </a:r>
            <a:r>
              <a:rPr lang="en-US" altLang="zh-CN" sz="2800">
                <a:solidFill>
                  <a:schemeClr val="tx1"/>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&lt;= </a:t>
            </a:r>
            <a:r>
              <a:rPr lang="en-US" altLang="zh-CN" sz="2800">
                <a:solidFill>
                  <a:schemeClr val="tx1"/>
                </a:solidFill>
                <a:latin typeface="Times New Roman" pitchFamily="18" charset="0"/>
                <a:ea typeface="宋体" pitchFamily="2" charset="-122"/>
              </a:rPr>
              <a:t>;     </a:t>
            </a:r>
            <a:r>
              <a:rPr lang="en-US" altLang="zh-CN" sz="2800">
                <a:solidFill>
                  <a:srgbClr val="FF3300"/>
                </a:solidFill>
                <a:latin typeface="Times New Roman" pitchFamily="18" charset="0"/>
                <a:ea typeface="宋体" pitchFamily="2" charset="-122"/>
              </a:rPr>
              <a:t>&gt;</a:t>
            </a:r>
            <a:r>
              <a:rPr lang="en-US" altLang="zh-CN" sz="2800">
                <a:solidFill>
                  <a:schemeClr val="tx1"/>
                </a:solidFill>
                <a:latin typeface="Times New Roman" pitchFamily="18" charset="0"/>
                <a:ea typeface="宋体" pitchFamily="2" charset="-122"/>
              </a:rPr>
              <a:t> ;     </a:t>
            </a:r>
            <a:r>
              <a:rPr lang="en-US" altLang="zh-CN" sz="2800">
                <a:solidFill>
                  <a:srgbClr val="FF3300"/>
                </a:solidFill>
                <a:latin typeface="Times New Roman" pitchFamily="18" charset="0"/>
                <a:ea typeface="宋体" pitchFamily="2" charset="-122"/>
              </a:rPr>
              <a:t>&gt;=</a:t>
            </a:r>
            <a:r>
              <a:rPr lang="en-US" altLang="zh-CN" sz="2800">
                <a:solidFill>
                  <a:schemeClr val="tx1"/>
                </a:solidFill>
                <a:latin typeface="Times New Roman" pitchFamily="18" charset="0"/>
                <a:ea typeface="宋体" pitchFamily="2" charset="-122"/>
              </a:rPr>
              <a:t> ;    </a:t>
            </a:r>
            <a:r>
              <a:rPr lang="en-US" altLang="zh-CN" sz="2800">
                <a:solidFill>
                  <a:srgbClr val="0000FF"/>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 ;   </a:t>
            </a:r>
            <a:r>
              <a:rPr lang="en-US" altLang="zh-CN" sz="2800">
                <a:solidFill>
                  <a:srgbClr val="0000FF"/>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 ;</a:t>
            </a:r>
          </a:p>
        </p:txBody>
      </p:sp>
      <p:sp>
        <p:nvSpPr>
          <p:cNvPr id="66567" name="Rectangle 6"/>
          <p:cNvSpPr>
            <a:spLocks noChangeArrowheads="1"/>
          </p:cNvSpPr>
          <p:nvPr/>
        </p:nvSpPr>
        <p:spPr bwMode="auto">
          <a:xfrm>
            <a:off x="609600" y="2667000"/>
            <a:ext cx="17049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lang="zh-CN" altLang="en-US" sz="2800" dirty="0">
                <a:solidFill>
                  <a:srgbClr val="A50021"/>
                </a:solidFill>
                <a:latin typeface="Times New Roman" pitchFamily="18" charset="0"/>
                <a:ea typeface="宋体" pitchFamily="2" charset="-122"/>
              </a:rPr>
              <a:t>优先级为</a:t>
            </a:r>
            <a:r>
              <a:rPr lang="en-US" altLang="zh-CN" sz="2800" dirty="0">
                <a:solidFill>
                  <a:srgbClr val="A50021"/>
                </a:solidFill>
                <a:latin typeface="Times New Roman" pitchFamily="18" charset="0"/>
                <a:ea typeface="宋体" pitchFamily="2" charset="-122"/>
              </a:rPr>
              <a:t>:</a:t>
            </a:r>
          </a:p>
        </p:txBody>
      </p:sp>
      <p:sp>
        <p:nvSpPr>
          <p:cNvPr id="66568" name="Rectangle 21"/>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pic>
        <p:nvPicPr>
          <p:cNvPr id="66569" name="Picture 23" descr="BD1486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8768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24" descr="BD1486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814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9"/>
          <p:cNvSpPr>
            <a:spLocks noChangeArrowheads="1"/>
          </p:cNvSpPr>
          <p:nvPr/>
        </p:nvSpPr>
        <p:spPr bwMode="auto">
          <a:xfrm>
            <a:off x="533400" y="609600"/>
            <a:ext cx="7391400" cy="3200400"/>
          </a:xfrm>
          <a:prstGeom prst="flowChartDocument">
            <a:avLst/>
          </a:prstGeom>
          <a:gradFill rotWithShape="0">
            <a:gsLst>
              <a:gs pos="0">
                <a:srgbClr val="FFFFFF"/>
              </a:gs>
              <a:gs pos="100000">
                <a:srgbClr val="FF9900"/>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en-US"/>
          </a:p>
        </p:txBody>
      </p:sp>
      <p:sp>
        <p:nvSpPr>
          <p:cNvPr id="67587" name="Text Box 3"/>
          <p:cNvSpPr txBox="1">
            <a:spLocks noChangeArrowheads="1"/>
          </p:cNvSpPr>
          <p:nvPr/>
        </p:nvSpPr>
        <p:spPr bwMode="auto">
          <a:xfrm>
            <a:off x="609600" y="623888"/>
            <a:ext cx="6251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en-US" sz="2800">
                <a:solidFill>
                  <a:schemeClr val="tx1"/>
                </a:solidFill>
                <a:latin typeface="Times New Roman" pitchFamily="18" charset="0"/>
                <a:ea typeface="宋体" pitchFamily="2" charset="-122"/>
              </a:rPr>
              <a:t>关系运算符优先级高于赋值运算符。</a:t>
            </a:r>
          </a:p>
        </p:txBody>
      </p:sp>
      <p:grpSp>
        <p:nvGrpSpPr>
          <p:cNvPr id="67588" name="Group 4"/>
          <p:cNvGrpSpPr>
            <a:grpSpLocks/>
          </p:cNvGrpSpPr>
          <p:nvPr/>
        </p:nvGrpSpPr>
        <p:grpSpPr bwMode="auto">
          <a:xfrm>
            <a:off x="2844800" y="1201738"/>
            <a:ext cx="3105150" cy="2284412"/>
            <a:chOff x="1733" y="833"/>
            <a:chExt cx="1956" cy="1439"/>
          </a:xfrm>
        </p:grpSpPr>
        <p:sp>
          <p:nvSpPr>
            <p:cNvPr id="67603" name="Text Box 5"/>
            <p:cNvSpPr txBox="1">
              <a:spLocks noChangeArrowheads="1"/>
            </p:cNvSpPr>
            <p:nvPr/>
          </p:nvSpPr>
          <p:spPr bwMode="auto">
            <a:xfrm>
              <a:off x="1733" y="833"/>
              <a:ext cx="19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算术运算符</a:t>
              </a:r>
            </a:p>
          </p:txBody>
        </p:sp>
        <p:sp>
          <p:nvSpPr>
            <p:cNvPr id="67604" name="Text Box 6"/>
            <p:cNvSpPr txBox="1">
              <a:spLocks noChangeArrowheads="1"/>
            </p:cNvSpPr>
            <p:nvPr/>
          </p:nvSpPr>
          <p:spPr bwMode="auto">
            <a:xfrm>
              <a:off x="1733" y="1945"/>
              <a:ext cx="141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赋值运算符</a:t>
              </a:r>
            </a:p>
          </p:txBody>
        </p:sp>
        <p:sp>
          <p:nvSpPr>
            <p:cNvPr id="67605" name="Text Box 7"/>
            <p:cNvSpPr txBox="1">
              <a:spLocks noChangeArrowheads="1"/>
            </p:cNvSpPr>
            <p:nvPr/>
          </p:nvSpPr>
          <p:spPr bwMode="auto">
            <a:xfrm>
              <a:off x="1733" y="1366"/>
              <a:ext cx="19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关系运算符</a:t>
              </a:r>
            </a:p>
          </p:txBody>
        </p:sp>
        <p:sp>
          <p:nvSpPr>
            <p:cNvPr id="67606" name="Text Box 8"/>
            <p:cNvSpPr txBox="1">
              <a:spLocks noChangeArrowheads="1"/>
            </p:cNvSpPr>
            <p:nvPr/>
          </p:nvSpPr>
          <p:spPr bwMode="auto">
            <a:xfrm>
              <a:off x="3154" y="867"/>
              <a:ext cx="3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高</a:t>
              </a:r>
            </a:p>
          </p:txBody>
        </p:sp>
        <p:sp>
          <p:nvSpPr>
            <p:cNvPr id="67607" name="Rectangle 9"/>
            <p:cNvSpPr>
              <a:spLocks noChangeArrowheads="1"/>
            </p:cNvSpPr>
            <p:nvPr/>
          </p:nvSpPr>
          <p:spPr bwMode="auto">
            <a:xfrm>
              <a:off x="3154" y="1718"/>
              <a:ext cx="3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zh-CN" altLang="en-US" sz="2800">
                  <a:solidFill>
                    <a:schemeClr val="tx1"/>
                  </a:solidFill>
                  <a:latin typeface="Times New Roman" pitchFamily="18" charset="0"/>
                  <a:ea typeface="宋体" pitchFamily="2" charset="-122"/>
                </a:rPr>
                <a:t>低</a:t>
              </a:r>
            </a:p>
          </p:txBody>
        </p:sp>
        <p:sp>
          <p:nvSpPr>
            <p:cNvPr id="67608" name="Line 10"/>
            <p:cNvSpPr>
              <a:spLocks noChangeShapeType="1"/>
            </p:cNvSpPr>
            <p:nvPr/>
          </p:nvSpPr>
          <p:spPr bwMode="auto">
            <a:xfrm flipV="1">
              <a:off x="2267" y="1178"/>
              <a:ext cx="0" cy="22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7609" name="Line 11"/>
            <p:cNvSpPr>
              <a:spLocks noChangeShapeType="1"/>
            </p:cNvSpPr>
            <p:nvPr/>
          </p:nvSpPr>
          <p:spPr bwMode="auto">
            <a:xfrm flipV="1">
              <a:off x="2289" y="1712"/>
              <a:ext cx="0" cy="22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7610" name="Line 12"/>
            <p:cNvSpPr>
              <a:spLocks noChangeShapeType="1"/>
            </p:cNvSpPr>
            <p:nvPr/>
          </p:nvSpPr>
          <p:spPr bwMode="auto">
            <a:xfrm>
              <a:off x="3334" y="1244"/>
              <a:ext cx="0" cy="523"/>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7589" name="Group 37"/>
          <p:cNvGrpSpPr>
            <a:grpSpLocks/>
          </p:cNvGrpSpPr>
          <p:nvPr/>
        </p:nvGrpSpPr>
        <p:grpSpPr bwMode="auto">
          <a:xfrm>
            <a:off x="2971800" y="3962400"/>
            <a:ext cx="4724400" cy="1981200"/>
            <a:chOff x="1440" y="2496"/>
            <a:chExt cx="2976" cy="1248"/>
          </a:xfrm>
        </p:grpSpPr>
        <p:grpSp>
          <p:nvGrpSpPr>
            <p:cNvPr id="67595" name="Group 32"/>
            <p:cNvGrpSpPr>
              <a:grpSpLocks/>
            </p:cNvGrpSpPr>
            <p:nvPr/>
          </p:nvGrpSpPr>
          <p:grpSpPr bwMode="auto">
            <a:xfrm>
              <a:off x="1440" y="2496"/>
              <a:ext cx="2640" cy="1248"/>
              <a:chOff x="528" y="2832"/>
              <a:chExt cx="3264" cy="1200"/>
            </a:xfrm>
          </p:grpSpPr>
          <p:sp>
            <p:nvSpPr>
              <p:cNvPr id="48161" name="AutoShape 33"/>
              <p:cNvSpPr>
                <a:spLocks noChangeArrowheads="1"/>
              </p:cNvSpPr>
              <p:nvPr/>
            </p:nvSpPr>
            <p:spPr bwMode="auto">
              <a:xfrm>
                <a:off x="528" y="2832"/>
                <a:ext cx="3264" cy="1200"/>
              </a:xfrm>
              <a:prstGeom prst="flowChartTerminator">
                <a:avLst/>
              </a:prstGeom>
              <a:gradFill rotWithShape="0">
                <a:gsLst>
                  <a:gs pos="0">
                    <a:schemeClr val="bg2"/>
                  </a:gs>
                  <a:gs pos="100000">
                    <a:schemeClr val="bg2">
                      <a:gamma/>
                      <a:tint val="23922"/>
                      <a:invGamma/>
                    </a:schemeClr>
                  </a:gs>
                </a:gsLst>
                <a:lin ang="2700000" scaled="1"/>
              </a:gradFill>
              <a:ln w="9525">
                <a:solidFill>
                  <a:srgbClr val="993366"/>
                </a:solidFill>
                <a:miter lim="800000"/>
                <a:headEnd/>
                <a:tailEnd/>
              </a:ln>
              <a:effectLst>
                <a:prstShdw prst="shdw18" dist="17961" dir="13500000">
                  <a:srgbClr val="993366">
                    <a:gamma/>
                    <a:shade val="60000"/>
                    <a:invGamma/>
                  </a:srgbClr>
                </a:prstShdw>
              </a:effectLst>
            </p:spPr>
            <p:txBody>
              <a:bodyPr wrap="none" anchor="ctr"/>
              <a:lstStyle/>
              <a:p>
                <a:pPr>
                  <a:defRPr/>
                </a:pPr>
                <a:endParaRPr lang="zh-CN" altLang="en-US"/>
              </a:p>
            </p:txBody>
          </p:sp>
          <p:sp>
            <p:nvSpPr>
              <p:cNvPr id="67602" name="Text Box 34"/>
              <p:cNvSpPr txBox="1">
                <a:spLocks noChangeArrowheads="1"/>
              </p:cNvSpPr>
              <p:nvPr/>
            </p:nvSpPr>
            <p:spPr bwMode="auto">
              <a:xfrm>
                <a:off x="1008" y="2927"/>
                <a:ext cx="2304" cy="277"/>
              </a:xfrm>
              <a:prstGeom prst="rect">
                <a:avLst/>
              </a:prstGeom>
              <a:noFill/>
              <a:ln>
                <a:noFill/>
              </a:ln>
              <a:effectLst>
                <a:prstShdw prst="shdw17" dist="17961" dir="13500000">
                  <a:srgbClr val="1F7A1F"/>
                </a:prstShdw>
              </a:effectLst>
              <a:extLst>
                <a:ext uri="{909E8E84-426E-40DD-AFC4-6F175D3DCCD1}">
                  <a14:hiddenFill xmlns:a14="http://schemas.microsoft.com/office/drawing/2010/main">
                    <a:gradFill rotWithShape="0">
                      <a:gsLst>
                        <a:gs pos="0">
                          <a:srgbClr val="33CC33"/>
                        </a:gs>
                        <a:gs pos="100000">
                          <a:srgbClr val="CEF3CE"/>
                        </a:gs>
                      </a:gsLst>
                      <a:lin ang="2700000" scaled="1"/>
                    </a:gradFill>
                  </a14:hiddenFill>
                </a:ext>
                <a:ext uri="{91240B29-F687-4F45-9708-019B960494DF}">
                  <a14:hiddenLine xmlns:a14="http://schemas.microsoft.com/office/drawing/2010/main" w="9525">
                    <a:solidFill>
                      <a:srgbClr val="339966"/>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endParaRPr lang="zh-CN" altLang="zh-CN">
                  <a:solidFill>
                    <a:schemeClr val="tx1"/>
                  </a:solidFill>
                  <a:latin typeface="Times New Roman" pitchFamily="18" charset="0"/>
                  <a:sym typeface="Monotype Sorts" pitchFamily="2" charset="2"/>
                </a:endParaRPr>
              </a:p>
            </p:txBody>
          </p:sp>
        </p:grpSp>
        <p:grpSp>
          <p:nvGrpSpPr>
            <p:cNvPr id="67596" name="Group 35"/>
            <p:cNvGrpSpPr>
              <a:grpSpLocks/>
            </p:cNvGrpSpPr>
            <p:nvPr/>
          </p:nvGrpSpPr>
          <p:grpSpPr bwMode="auto">
            <a:xfrm>
              <a:off x="1680" y="2496"/>
              <a:ext cx="2736" cy="1152"/>
              <a:chOff x="960" y="2496"/>
              <a:chExt cx="2736" cy="1152"/>
            </a:xfrm>
          </p:grpSpPr>
          <p:sp>
            <p:nvSpPr>
              <p:cNvPr id="67597" name="Text Box 13"/>
              <p:cNvSpPr txBox="1">
                <a:spLocks noChangeArrowheads="1"/>
              </p:cNvSpPr>
              <p:nvPr/>
            </p:nvSpPr>
            <p:spPr bwMode="auto">
              <a:xfrm>
                <a:off x="960" y="2496"/>
                <a:ext cx="27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c&gt;a+b      </a:t>
                </a:r>
                <a:r>
                  <a:rPr lang="en-US" altLang="zh-CN">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rPr>
                  <a:t>c&gt;(a+b)</a:t>
                </a:r>
              </a:p>
            </p:txBody>
          </p:sp>
          <p:sp>
            <p:nvSpPr>
              <p:cNvPr id="67598" name="Rectangle 14"/>
              <p:cNvSpPr>
                <a:spLocks noChangeArrowheads="1"/>
              </p:cNvSpPr>
              <p:nvPr/>
            </p:nvSpPr>
            <p:spPr bwMode="auto">
              <a:xfrm>
                <a:off x="1200" y="2784"/>
                <a:ext cx="2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latin typeface="Times New Roman" pitchFamily="18" charset="0"/>
                    <a:ea typeface="宋体" pitchFamily="2" charset="-122"/>
                  </a:rPr>
                  <a:t>a&gt;b!=c    </a:t>
                </a:r>
                <a:r>
                  <a:rPr lang="en-US" altLang="zh-CN">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rPr>
                  <a:t> (a&gt;b)!=c</a:t>
                </a:r>
              </a:p>
            </p:txBody>
          </p:sp>
          <p:sp>
            <p:nvSpPr>
              <p:cNvPr id="67599" name="Rectangle 15"/>
              <p:cNvSpPr>
                <a:spLocks noChangeArrowheads="1"/>
              </p:cNvSpPr>
              <p:nvPr/>
            </p:nvSpPr>
            <p:spPr bwMode="auto">
              <a:xfrm>
                <a:off x="1200" y="3072"/>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latin typeface="Times New Roman" pitchFamily="18" charset="0"/>
                    <a:ea typeface="宋体" pitchFamily="2" charset="-122"/>
                  </a:rPr>
                  <a:t>a= =b&lt;c  </a:t>
                </a:r>
                <a:r>
                  <a:rPr lang="en-US" altLang="zh-CN">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rPr>
                  <a:t> a= =(b&lt;c)</a:t>
                </a:r>
              </a:p>
            </p:txBody>
          </p:sp>
          <p:sp>
            <p:nvSpPr>
              <p:cNvPr id="67600" name="Rectangle 16"/>
              <p:cNvSpPr>
                <a:spLocks noChangeArrowheads="1"/>
              </p:cNvSpPr>
              <p:nvPr/>
            </p:nvSpPr>
            <p:spPr bwMode="auto">
              <a:xfrm>
                <a:off x="1200" y="3360"/>
                <a:ext cx="1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a:solidFill>
                      <a:schemeClr val="tx1"/>
                    </a:solidFill>
                    <a:latin typeface="Times New Roman" pitchFamily="18" charset="0"/>
                    <a:ea typeface="宋体" pitchFamily="2" charset="-122"/>
                  </a:rPr>
                  <a:t>a=b&gt;c     </a:t>
                </a:r>
                <a:r>
                  <a:rPr lang="en-US" altLang="zh-CN">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rPr>
                  <a:t> a=(b&gt;c)</a:t>
                </a:r>
              </a:p>
            </p:txBody>
          </p:sp>
        </p:grpSp>
      </p:grpSp>
      <p:pic>
        <p:nvPicPr>
          <p:cNvPr id="67590" name="Picture 28" descr="BD1486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AutoShape 30"/>
          <p:cNvSpPr>
            <a:spLocks noChangeArrowheads="1"/>
          </p:cNvSpPr>
          <p:nvPr/>
        </p:nvSpPr>
        <p:spPr bwMode="auto">
          <a:xfrm>
            <a:off x="2057400" y="3886200"/>
            <a:ext cx="914400" cy="381000"/>
          </a:xfrm>
          <a:prstGeom prst="ribbon2">
            <a:avLst>
              <a:gd name="adj1" fmla="val 12500"/>
              <a:gd name="adj2" fmla="val 50000"/>
            </a:avLst>
          </a:prstGeom>
          <a:gradFill rotWithShape="0">
            <a:gsLst>
              <a:gs pos="0">
                <a:srgbClr val="33CC33"/>
              </a:gs>
              <a:gs pos="50000">
                <a:srgbClr val="0000CC"/>
              </a:gs>
              <a:gs pos="100000">
                <a:srgbClr val="33CC33"/>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pic>
        <p:nvPicPr>
          <p:cNvPr id="67592" name="Picture 36" descr="1-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43400"/>
            <a:ext cx="22860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3" name="Rectangle 43"/>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67594" name="TextBox 1"/>
          <p:cNvSpPr txBox="1">
            <a:spLocks noChangeArrowheads="1"/>
          </p:cNvSpPr>
          <p:nvPr/>
        </p:nvSpPr>
        <p:spPr bwMode="auto">
          <a:xfrm>
            <a:off x="7162800" y="4076700"/>
            <a:ext cx="1801813" cy="830263"/>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t>&gt; &lt;      6</a:t>
            </a:r>
          </a:p>
          <a:p>
            <a:pPr algn="l" eaLnBrk="1" hangingPunct="1"/>
            <a:r>
              <a:rPr lang="en-US" altLang="zh-CN"/>
              <a:t>!= ==    7</a:t>
            </a:r>
            <a:endParaRPr lang="zh-CN" altLang="en-US"/>
          </a:p>
        </p:txBody>
      </p:sp>
    </p:spTree>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2079625" y="3921125"/>
            <a:ext cx="4038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zh-CN" altLang="zh-CN" sz="2800">
                <a:solidFill>
                  <a:srgbClr val="0070C0"/>
                </a:solidFill>
                <a:latin typeface="Times New Roman" pitchFamily="18" charset="0"/>
                <a:ea typeface="宋体" pitchFamily="2" charset="-122"/>
              </a:rPr>
              <a:t>关系表达式的结果值为:</a:t>
            </a:r>
            <a:endParaRPr lang="en-US" altLang="zh-CN" sz="2800">
              <a:solidFill>
                <a:srgbClr val="0070C0"/>
              </a:solidFill>
              <a:latin typeface="Times New Roman" pitchFamily="18" charset="0"/>
              <a:ea typeface="宋体" pitchFamily="2" charset="-122"/>
            </a:endParaRPr>
          </a:p>
        </p:txBody>
      </p:sp>
      <p:sp>
        <p:nvSpPr>
          <p:cNvPr id="68611" name="Rectangle 5"/>
          <p:cNvSpPr>
            <a:spLocks noChangeArrowheads="1"/>
          </p:cNvSpPr>
          <p:nvPr/>
        </p:nvSpPr>
        <p:spPr bwMode="auto">
          <a:xfrm>
            <a:off x="838200" y="685800"/>
            <a:ext cx="7924800" cy="2246313"/>
          </a:xfrm>
          <a:prstGeom prst="rect">
            <a:avLst/>
          </a:prstGeom>
          <a:gradFill rotWithShape="0">
            <a:gsLst>
              <a:gs pos="0">
                <a:srgbClr val="33CC33"/>
              </a:gs>
              <a:gs pos="50000">
                <a:srgbClr val="FF9900"/>
              </a:gs>
              <a:gs pos="100000">
                <a:srgbClr val="33CC33"/>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1993900" indent="-1993900">
              <a:lnSpc>
                <a:spcPct val="110000"/>
              </a:lnSpc>
              <a:spcBef>
                <a:spcPct val="50000"/>
              </a:spcBef>
            </a:pPr>
            <a:r>
              <a:rPr lang="en-US" altLang="zh-CN">
                <a:solidFill>
                  <a:srgbClr val="1B06DE"/>
                </a:solidFill>
                <a:latin typeface="Times New Roman" pitchFamily="18" charset="0"/>
                <a:ea typeface="宋体" pitchFamily="2" charset="-122"/>
              </a:rPr>
              <a:t>  </a:t>
            </a:r>
          </a:p>
          <a:p>
            <a:pPr marL="1993900" indent="-1993900">
              <a:lnSpc>
                <a:spcPct val="110000"/>
              </a:lnSpc>
              <a:spcBef>
                <a:spcPct val="50000"/>
              </a:spcBef>
            </a:pPr>
            <a:endParaRPr lang="en-US" altLang="zh-CN">
              <a:solidFill>
                <a:srgbClr val="1B06DE"/>
              </a:solidFill>
              <a:latin typeface="Times New Roman" pitchFamily="18" charset="0"/>
              <a:ea typeface="宋体" pitchFamily="2" charset="-122"/>
            </a:endParaRPr>
          </a:p>
          <a:p>
            <a:pPr marL="1993900" indent="-1993900">
              <a:lnSpc>
                <a:spcPct val="110000"/>
              </a:lnSpc>
              <a:spcBef>
                <a:spcPct val="50000"/>
              </a:spcBef>
            </a:pPr>
            <a:r>
              <a:rPr lang="zh-CN" altLang="en-US">
                <a:solidFill>
                  <a:srgbClr val="1B06DE"/>
                </a:solidFill>
                <a:latin typeface="Times New Roman" pitchFamily="18" charset="0"/>
                <a:ea typeface="宋体" pitchFamily="2" charset="-122"/>
              </a:rPr>
              <a:t>用关系运算符将两个表达式</a:t>
            </a:r>
            <a:r>
              <a:rPr lang="en-US" altLang="zh-CN">
                <a:solidFill>
                  <a:srgbClr val="1B06DE"/>
                </a:solidFill>
                <a:latin typeface="Times New Roman" pitchFamily="18" charset="0"/>
                <a:ea typeface="宋体" pitchFamily="2" charset="-122"/>
              </a:rPr>
              <a:t>(</a:t>
            </a:r>
            <a:r>
              <a:rPr lang="zh-CN" altLang="en-US">
                <a:solidFill>
                  <a:srgbClr val="1B06DE"/>
                </a:solidFill>
                <a:latin typeface="Times New Roman" pitchFamily="18" charset="0"/>
                <a:ea typeface="宋体" pitchFamily="2" charset="-122"/>
              </a:rPr>
              <a:t>算术、关系、 逻辑、赋值、</a:t>
            </a:r>
          </a:p>
          <a:p>
            <a:pPr marL="1993900" indent="-1993900" algn="l">
              <a:lnSpc>
                <a:spcPct val="110000"/>
              </a:lnSpc>
              <a:spcBef>
                <a:spcPct val="50000"/>
              </a:spcBef>
            </a:pPr>
            <a:r>
              <a:rPr lang="zh-CN" altLang="en-US">
                <a:solidFill>
                  <a:srgbClr val="1B06DE"/>
                </a:solidFill>
                <a:latin typeface="Times New Roman" pitchFamily="18" charset="0"/>
                <a:ea typeface="宋体" pitchFamily="2" charset="-122"/>
              </a:rPr>
              <a:t>   字符等表达式</a:t>
            </a:r>
            <a:r>
              <a:rPr lang="en-US" altLang="zh-CN">
                <a:solidFill>
                  <a:srgbClr val="1B06DE"/>
                </a:solidFill>
                <a:latin typeface="Times New Roman" pitchFamily="18" charset="0"/>
                <a:ea typeface="宋体" pitchFamily="2" charset="-122"/>
              </a:rPr>
              <a:t>)</a:t>
            </a:r>
            <a:r>
              <a:rPr lang="zh-CN" altLang="en-US">
                <a:solidFill>
                  <a:srgbClr val="1B06DE"/>
                </a:solidFill>
                <a:latin typeface="Times New Roman" pitchFamily="18" charset="0"/>
                <a:ea typeface="宋体" pitchFamily="2" charset="-122"/>
              </a:rPr>
              <a:t>连接起来的式子。</a:t>
            </a:r>
          </a:p>
        </p:txBody>
      </p:sp>
      <p:sp>
        <p:nvSpPr>
          <p:cNvPr id="68612" name="Rectangle 6"/>
          <p:cNvSpPr>
            <a:spLocks noChangeArrowheads="1"/>
          </p:cNvSpPr>
          <p:nvPr/>
        </p:nvSpPr>
        <p:spPr bwMode="auto">
          <a:xfrm>
            <a:off x="1905000" y="4648200"/>
            <a:ext cx="4495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zh-CN" altLang="zh-CN" sz="2800">
                <a:latin typeface="Times New Roman" pitchFamily="18" charset="0"/>
                <a:ea typeface="宋体" pitchFamily="2" charset="-122"/>
              </a:rPr>
              <a:t>1 </a:t>
            </a:r>
            <a:r>
              <a:rPr lang="en-US" altLang="zh-CN" sz="2800">
                <a:latin typeface="Times New Roman" pitchFamily="18" charset="0"/>
                <a:ea typeface="宋体" pitchFamily="2" charset="-122"/>
              </a:rPr>
              <a:t>–– </a:t>
            </a:r>
            <a:r>
              <a:rPr lang="zh-CN" altLang="en-US" sz="2800">
                <a:latin typeface="Times New Roman" pitchFamily="18" charset="0"/>
                <a:ea typeface="宋体" pitchFamily="2" charset="-122"/>
              </a:rPr>
              <a:t>结果为真 </a:t>
            </a:r>
            <a:r>
              <a:rPr lang="en-US" altLang="zh-CN" sz="2800">
                <a:latin typeface="Times New Roman" pitchFamily="18" charset="0"/>
                <a:ea typeface="宋体" pitchFamily="2" charset="-122"/>
              </a:rPr>
              <a:t>(</a:t>
            </a:r>
            <a:r>
              <a:rPr lang="zh-CN" altLang="en-US" sz="2800">
                <a:latin typeface="Times New Roman" pitchFamily="18" charset="0"/>
                <a:ea typeface="宋体" pitchFamily="2" charset="-122"/>
              </a:rPr>
              <a:t>条件成立</a:t>
            </a:r>
            <a:r>
              <a:rPr lang="en-US" altLang="zh-CN" sz="2800">
                <a:latin typeface="Times New Roman" pitchFamily="18" charset="0"/>
                <a:ea typeface="宋体" pitchFamily="2" charset="-122"/>
              </a:rPr>
              <a:t>)</a:t>
            </a:r>
          </a:p>
        </p:txBody>
      </p:sp>
      <p:sp>
        <p:nvSpPr>
          <p:cNvPr id="68613" name="Rectangle 7"/>
          <p:cNvSpPr>
            <a:spLocks noChangeArrowheads="1"/>
          </p:cNvSpPr>
          <p:nvPr/>
        </p:nvSpPr>
        <p:spPr bwMode="auto">
          <a:xfrm>
            <a:off x="1905000" y="5334000"/>
            <a:ext cx="4495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sz="2800">
                <a:latin typeface="Times New Roman" pitchFamily="18" charset="0"/>
                <a:ea typeface="宋体" pitchFamily="2" charset="-122"/>
              </a:rPr>
              <a:t>0 –– </a:t>
            </a:r>
            <a:r>
              <a:rPr lang="zh-CN" altLang="en-US" sz="2800">
                <a:latin typeface="Times New Roman" pitchFamily="18" charset="0"/>
                <a:ea typeface="宋体" pitchFamily="2" charset="-122"/>
              </a:rPr>
              <a:t>结果为假 </a:t>
            </a:r>
            <a:r>
              <a:rPr lang="en-US" altLang="zh-CN" sz="2800">
                <a:latin typeface="Times New Roman" pitchFamily="18" charset="0"/>
                <a:ea typeface="宋体" pitchFamily="2" charset="-122"/>
              </a:rPr>
              <a:t>(</a:t>
            </a:r>
            <a:r>
              <a:rPr lang="zh-CN" altLang="en-US" sz="2800">
                <a:latin typeface="Times New Roman" pitchFamily="18" charset="0"/>
                <a:ea typeface="宋体" pitchFamily="2" charset="-122"/>
              </a:rPr>
              <a:t>条件不成立</a:t>
            </a:r>
            <a:r>
              <a:rPr lang="en-US" altLang="zh-CN" sz="2800">
                <a:latin typeface="Times New Roman" pitchFamily="18" charset="0"/>
                <a:ea typeface="宋体" pitchFamily="2" charset="-122"/>
              </a:rPr>
              <a:t>)</a:t>
            </a:r>
          </a:p>
        </p:txBody>
      </p:sp>
      <p:sp>
        <p:nvSpPr>
          <p:cNvPr id="68614" name="AutoShape 22"/>
          <p:cNvSpPr>
            <a:spLocks noChangeArrowheads="1"/>
          </p:cNvSpPr>
          <p:nvPr/>
        </p:nvSpPr>
        <p:spPr bwMode="auto">
          <a:xfrm>
            <a:off x="3886200" y="3048000"/>
            <a:ext cx="457200" cy="533400"/>
          </a:xfrm>
          <a:prstGeom prst="downArrow">
            <a:avLst>
              <a:gd name="adj1" fmla="val 50000"/>
              <a:gd name="adj2" fmla="val 29167"/>
            </a:avLst>
          </a:prstGeom>
          <a:gradFill rotWithShape="0">
            <a:gsLst>
              <a:gs pos="0">
                <a:srgbClr val="339933"/>
              </a:gs>
              <a:gs pos="50000">
                <a:srgbClr val="CCECFF"/>
              </a:gs>
              <a:gs pos="100000">
                <a:srgbClr val="339933"/>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endParaRPr lang="zh-CN" altLang="en-US"/>
          </a:p>
        </p:txBody>
      </p:sp>
      <p:sp>
        <p:nvSpPr>
          <p:cNvPr id="49154" name="Text Box 2"/>
          <p:cNvSpPr txBox="1">
            <a:spLocks noChangeArrowheads="1"/>
          </p:cNvSpPr>
          <p:nvPr/>
        </p:nvSpPr>
        <p:spPr bwMode="auto">
          <a:xfrm>
            <a:off x="914400" y="762000"/>
            <a:ext cx="4267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110000"/>
              </a:lnSpc>
              <a:spcBef>
                <a:spcPct val="50000"/>
              </a:spcBef>
              <a:defRPr/>
            </a:pPr>
            <a:r>
              <a:rPr lang="zh-CN" altLang="en-US" sz="3200">
                <a:solidFill>
                  <a:srgbClr val="0000CC"/>
                </a:solidFill>
                <a:effectLst>
                  <a:outerShdw blurRad="38100" dist="38100" dir="2700000" algn="tl">
                    <a:srgbClr val="C0C0C0"/>
                  </a:outerShdw>
                </a:effectLst>
                <a:latin typeface="文鼎魏碑体简" pitchFamily="18" charset="-122"/>
                <a:ea typeface="文鼎魏碑体简" pitchFamily="18" charset="-122"/>
              </a:rPr>
              <a:t>三</a:t>
            </a:r>
            <a:r>
              <a:rPr lang="en-US" altLang="zh-CN" sz="3200">
                <a:solidFill>
                  <a:srgbClr val="0000CC"/>
                </a:solidFill>
                <a:effectLst>
                  <a:outerShdw blurRad="38100" dist="38100" dir="2700000" algn="tl">
                    <a:srgbClr val="C0C0C0"/>
                  </a:outerShdw>
                </a:effectLst>
                <a:latin typeface="文鼎魏碑体简" pitchFamily="18" charset="-122"/>
                <a:ea typeface="文鼎魏碑体简" pitchFamily="18" charset="-122"/>
              </a:rPr>
              <a:t>.</a:t>
            </a:r>
            <a:r>
              <a:rPr lang="en-US" altLang="zh-CN" sz="3200" i="1">
                <a:solidFill>
                  <a:srgbClr val="0000CC"/>
                </a:solidFill>
                <a:effectLst>
                  <a:outerShdw blurRad="38100" dist="38100" dir="2700000" algn="tl">
                    <a:srgbClr val="C0C0C0"/>
                  </a:outerShdw>
                </a:effectLst>
                <a:latin typeface="文鼎魏碑体简" pitchFamily="18" charset="-122"/>
                <a:ea typeface="文鼎魏碑体简" pitchFamily="18" charset="-122"/>
              </a:rPr>
              <a:t> </a:t>
            </a:r>
            <a:r>
              <a:rPr lang="zh-CN" altLang="en-US" sz="3200">
                <a:solidFill>
                  <a:srgbClr val="0000CC"/>
                </a:solidFill>
                <a:effectLst>
                  <a:outerShdw blurRad="38100" dist="38100" dir="2700000" algn="tl">
                    <a:srgbClr val="C0C0C0"/>
                  </a:outerShdw>
                </a:effectLst>
                <a:latin typeface="文鼎魏碑体简" pitchFamily="18" charset="-122"/>
                <a:ea typeface="文鼎魏碑体简" pitchFamily="18" charset="-122"/>
              </a:rPr>
              <a:t>关系表达式</a:t>
            </a:r>
          </a:p>
        </p:txBody>
      </p:sp>
      <p:pic>
        <p:nvPicPr>
          <p:cNvPr id="68616" name="Picture 24"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25" descr="BD0728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3733800"/>
            <a:ext cx="17287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
          <p:cNvSpPr>
            <a:spLocks noChangeArrowheads="1"/>
          </p:cNvSpPr>
          <p:nvPr/>
        </p:nvSpPr>
        <p:spPr bwMode="auto">
          <a:xfrm>
            <a:off x="228600" y="914400"/>
            <a:ext cx="8458200" cy="4648200"/>
          </a:xfrm>
          <a:prstGeom prst="horizontalScroll">
            <a:avLst>
              <a:gd name="adj" fmla="val 4713"/>
            </a:avLst>
          </a:prstGeom>
          <a:gradFill rotWithShape="0">
            <a:gsLst>
              <a:gs pos="0">
                <a:srgbClr val="E0B3B3"/>
              </a:gs>
              <a:gs pos="100000">
                <a:srgbClr val="FFCCCC"/>
              </a:gs>
            </a:gsLst>
            <a:lin ang="5400000" scaled="1"/>
          </a:gra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 name="Text Box 4"/>
          <p:cNvSpPr txBox="1">
            <a:spLocks noChangeArrowheads="1"/>
          </p:cNvSpPr>
          <p:nvPr/>
        </p:nvSpPr>
        <p:spPr bwMode="auto">
          <a:xfrm>
            <a:off x="990600" y="1371600"/>
            <a:ext cx="6477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0000CC"/>
                </a:solidFill>
                <a:latin typeface="Times New Roman" pitchFamily="18" charset="0"/>
                <a:ea typeface="宋体" pitchFamily="2" charset="-122"/>
              </a:rPr>
              <a:t>     </a:t>
            </a:r>
            <a:r>
              <a:rPr lang="zh-CN" altLang="en-US" sz="2800">
                <a:solidFill>
                  <a:srgbClr val="0000CC"/>
                </a:solidFill>
                <a:latin typeface="Times New Roman" pitchFamily="18" charset="0"/>
                <a:ea typeface="宋体" pitchFamily="2" charset="-122"/>
              </a:rPr>
              <a:t>若有</a:t>
            </a:r>
            <a:r>
              <a:rPr lang="en-US" altLang="zh-CN" sz="2800">
                <a:solidFill>
                  <a:srgbClr val="0000CC"/>
                </a:solidFill>
                <a:latin typeface="Times New Roman" pitchFamily="18" charset="0"/>
                <a:ea typeface="宋体" pitchFamily="2" charset="-122"/>
              </a:rPr>
              <a:t>:   a=3; b=2; c=1;</a:t>
            </a:r>
            <a:endParaRPr lang="en-US" altLang="zh-CN" sz="2800">
              <a:solidFill>
                <a:srgbClr val="0000CC"/>
              </a:solidFill>
              <a:latin typeface="Times New Roman" pitchFamily="18" charset="0"/>
              <a:ea typeface="宋体" pitchFamily="2" charset="-122"/>
              <a:sym typeface="Symbol" pitchFamily="18" charset="2"/>
            </a:endParaRPr>
          </a:p>
        </p:txBody>
      </p:sp>
      <p:sp>
        <p:nvSpPr>
          <p:cNvPr id="69636" name="Rectangle 5"/>
          <p:cNvSpPr>
            <a:spLocks noChangeArrowheads="1"/>
          </p:cNvSpPr>
          <p:nvPr/>
        </p:nvSpPr>
        <p:spPr bwMode="auto">
          <a:xfrm>
            <a:off x="1752600" y="2181225"/>
            <a:ext cx="2286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sz="2800">
                <a:solidFill>
                  <a:srgbClr val="000066"/>
                </a:solidFill>
                <a:latin typeface="Times New Roman" pitchFamily="18" charset="0"/>
                <a:ea typeface="宋体" pitchFamily="2" charset="-122"/>
              </a:rPr>
              <a:t>d=((a&gt;b)= =c)</a:t>
            </a:r>
            <a:endParaRPr lang="en-US" altLang="zh-CN" sz="2800">
              <a:solidFill>
                <a:srgbClr val="000066"/>
              </a:solidFill>
              <a:latin typeface="Times New Roman" pitchFamily="18" charset="0"/>
              <a:ea typeface="宋体" pitchFamily="2" charset="-122"/>
              <a:sym typeface="Symbol" pitchFamily="18" charset="2"/>
            </a:endParaRPr>
          </a:p>
        </p:txBody>
      </p:sp>
      <p:sp>
        <p:nvSpPr>
          <p:cNvPr id="69637" name="Rectangle 6"/>
          <p:cNvSpPr>
            <a:spLocks noChangeArrowheads="1"/>
          </p:cNvSpPr>
          <p:nvPr/>
        </p:nvSpPr>
        <p:spPr bwMode="auto">
          <a:xfrm>
            <a:off x="1797050" y="3068638"/>
            <a:ext cx="18605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sz="2800">
                <a:solidFill>
                  <a:srgbClr val="000066"/>
                </a:solidFill>
                <a:latin typeface="Times New Roman" pitchFamily="18" charset="0"/>
                <a:ea typeface="宋体" pitchFamily="2" charset="-122"/>
              </a:rPr>
              <a:t>d=(b+c&lt;a)</a:t>
            </a:r>
            <a:endParaRPr lang="en-US" altLang="zh-CN" sz="2800">
              <a:solidFill>
                <a:srgbClr val="000066"/>
              </a:solidFill>
              <a:latin typeface="Times New Roman" pitchFamily="18" charset="0"/>
              <a:ea typeface="宋体" pitchFamily="2" charset="-122"/>
              <a:sym typeface="Symbol" pitchFamily="18" charset="2"/>
            </a:endParaRPr>
          </a:p>
        </p:txBody>
      </p:sp>
      <p:sp>
        <p:nvSpPr>
          <p:cNvPr id="69638" name="Rectangle 7"/>
          <p:cNvSpPr>
            <a:spLocks noChangeArrowheads="1"/>
          </p:cNvSpPr>
          <p:nvPr/>
        </p:nvSpPr>
        <p:spPr bwMode="auto">
          <a:xfrm>
            <a:off x="1752600" y="3873500"/>
            <a:ext cx="1576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rgbClr val="000066"/>
                </a:solidFill>
                <a:latin typeface="Times New Roman" pitchFamily="18" charset="0"/>
                <a:ea typeface="宋体" pitchFamily="2" charset="-122"/>
              </a:rPr>
              <a:t>d=a&gt;b</a:t>
            </a:r>
            <a:endParaRPr lang="en-US" altLang="zh-CN" sz="2800">
              <a:solidFill>
                <a:srgbClr val="000066"/>
              </a:solidFill>
              <a:latin typeface="Times New Roman" pitchFamily="18" charset="0"/>
              <a:ea typeface="宋体" pitchFamily="2" charset="-122"/>
              <a:sym typeface="Symbol" pitchFamily="18" charset="2"/>
            </a:endParaRPr>
          </a:p>
        </p:txBody>
      </p:sp>
      <p:sp>
        <p:nvSpPr>
          <p:cNvPr id="69639" name="Rectangle 8"/>
          <p:cNvSpPr>
            <a:spLocks noChangeArrowheads="1"/>
          </p:cNvSpPr>
          <p:nvPr/>
        </p:nvSpPr>
        <p:spPr bwMode="auto">
          <a:xfrm>
            <a:off x="1782763" y="4725988"/>
            <a:ext cx="195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rgbClr val="000066"/>
                </a:solidFill>
                <a:latin typeface="Times New Roman" pitchFamily="18" charset="0"/>
                <a:ea typeface="宋体" pitchFamily="2" charset="-122"/>
              </a:rPr>
              <a:t>d=a&gt;b&gt;c</a:t>
            </a:r>
            <a:endParaRPr lang="en-US" altLang="zh-CN" sz="2800">
              <a:solidFill>
                <a:srgbClr val="000066"/>
              </a:solidFill>
              <a:latin typeface="Times New Roman" pitchFamily="18" charset="0"/>
              <a:ea typeface="宋体" pitchFamily="2" charset="-122"/>
              <a:sym typeface="Symbol" pitchFamily="18" charset="2"/>
            </a:endParaRPr>
          </a:p>
        </p:txBody>
      </p:sp>
      <p:sp>
        <p:nvSpPr>
          <p:cNvPr id="50185" name="Rectangle 9"/>
          <p:cNvSpPr>
            <a:spLocks noChangeArrowheads="1"/>
          </p:cNvSpPr>
          <p:nvPr/>
        </p:nvSpPr>
        <p:spPr bwMode="auto">
          <a:xfrm>
            <a:off x="4368800" y="2224088"/>
            <a:ext cx="2339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solidFill>
                  <a:srgbClr val="000000"/>
                </a:solidFill>
                <a:latin typeface="Times New Roman" pitchFamily="18" charset="0"/>
                <a:ea typeface="宋体" pitchFamily="2" charset="-122"/>
              </a:rPr>
              <a:t>成立 </a:t>
            </a:r>
            <a:r>
              <a:rPr lang="en-US" altLang="zh-CN" sz="2800">
                <a:solidFill>
                  <a:srgbClr val="000000"/>
                </a:solidFill>
                <a:latin typeface="Times New Roman" pitchFamily="18" charset="0"/>
                <a:ea typeface="宋体" pitchFamily="2" charset="-122"/>
              </a:rPr>
              <a:t>,</a:t>
            </a:r>
            <a:r>
              <a:rPr lang="zh-CN" altLang="en-US" sz="2800">
                <a:solidFill>
                  <a:srgbClr val="000000"/>
                </a:solidFill>
                <a:latin typeface="Times New Roman" pitchFamily="18" charset="0"/>
                <a:ea typeface="宋体" pitchFamily="2" charset="-122"/>
              </a:rPr>
              <a:t>所以</a:t>
            </a:r>
            <a:r>
              <a:rPr lang="en-US" altLang="zh-CN" sz="2800">
                <a:solidFill>
                  <a:srgbClr val="000000"/>
                </a:solidFill>
                <a:latin typeface="Times New Roman" pitchFamily="18" charset="0"/>
                <a:ea typeface="宋体" pitchFamily="2" charset="-122"/>
              </a:rPr>
              <a:t>d=</a:t>
            </a:r>
            <a:r>
              <a:rPr lang="zh-CN" altLang="zh-CN" sz="2800">
                <a:solidFill>
                  <a:srgbClr val="000000"/>
                </a:solidFill>
                <a:latin typeface="Times New Roman" pitchFamily="18" charset="0"/>
                <a:ea typeface="宋体" pitchFamily="2" charset="-122"/>
              </a:rPr>
              <a:t>1</a:t>
            </a:r>
            <a:endParaRPr lang="en-US" altLang="zh-CN" sz="2800">
              <a:solidFill>
                <a:srgbClr val="000000"/>
              </a:solidFill>
              <a:latin typeface="Times New Roman" pitchFamily="18" charset="0"/>
              <a:ea typeface="宋体" pitchFamily="2" charset="-122"/>
            </a:endParaRPr>
          </a:p>
        </p:txBody>
      </p:sp>
      <p:sp>
        <p:nvSpPr>
          <p:cNvPr id="50186" name="Rectangle 10"/>
          <p:cNvSpPr>
            <a:spLocks noChangeArrowheads="1"/>
          </p:cNvSpPr>
          <p:nvPr/>
        </p:nvSpPr>
        <p:spPr bwMode="auto">
          <a:xfrm>
            <a:off x="4368800" y="3068638"/>
            <a:ext cx="4221027"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en-US" altLang="zh-CN" sz="2800" dirty="0">
                <a:solidFill>
                  <a:srgbClr val="000000"/>
                </a:solidFill>
                <a:latin typeface="Times New Roman" pitchFamily="18" charset="0"/>
                <a:ea typeface="宋体" pitchFamily="2" charset="-122"/>
              </a:rPr>
              <a:t>(</a:t>
            </a:r>
            <a:r>
              <a:rPr lang="en-US" altLang="zh-CN" sz="2800" dirty="0" err="1" smtClean="0">
                <a:solidFill>
                  <a:srgbClr val="000000"/>
                </a:solidFill>
                <a:latin typeface="Times New Roman" pitchFamily="18" charset="0"/>
                <a:ea typeface="宋体" pitchFamily="2" charset="-122"/>
              </a:rPr>
              <a:t>b+c</a:t>
            </a:r>
            <a:r>
              <a:rPr lang="en-US" altLang="zh-CN" sz="2800" dirty="0" smtClean="0">
                <a:solidFill>
                  <a:srgbClr val="000000"/>
                </a:solidFill>
                <a:latin typeface="Times New Roman" pitchFamily="18" charset="0"/>
                <a:ea typeface="宋体" pitchFamily="2" charset="-122"/>
              </a:rPr>
              <a:t>)&lt;a</a:t>
            </a:r>
            <a:r>
              <a:rPr lang="zh-CN" altLang="zh-CN" sz="2800" dirty="0" smtClean="0">
                <a:solidFill>
                  <a:srgbClr val="000000"/>
                </a:solidFill>
                <a:latin typeface="Times New Roman" pitchFamily="18" charset="0"/>
                <a:ea typeface="宋体" pitchFamily="2" charset="-122"/>
              </a:rPr>
              <a:t>不</a:t>
            </a:r>
            <a:r>
              <a:rPr lang="zh-CN" altLang="zh-CN" sz="2800" dirty="0">
                <a:solidFill>
                  <a:srgbClr val="000000"/>
                </a:solidFill>
                <a:latin typeface="Times New Roman" pitchFamily="18" charset="0"/>
                <a:ea typeface="宋体" pitchFamily="2" charset="-122"/>
              </a:rPr>
              <a:t>成立 </a:t>
            </a: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所以的</a:t>
            </a:r>
            <a:r>
              <a:rPr lang="en-US" altLang="zh-CN" sz="2800" dirty="0">
                <a:solidFill>
                  <a:srgbClr val="000000"/>
                </a:solidFill>
                <a:latin typeface="Times New Roman" pitchFamily="18" charset="0"/>
                <a:ea typeface="宋体" pitchFamily="2" charset="-122"/>
              </a:rPr>
              <a:t>d=</a:t>
            </a:r>
            <a:r>
              <a:rPr lang="zh-CN" altLang="zh-CN" sz="2800" dirty="0">
                <a:solidFill>
                  <a:srgbClr val="000000"/>
                </a:solidFill>
                <a:latin typeface="Times New Roman" pitchFamily="18" charset="0"/>
                <a:ea typeface="宋体" pitchFamily="2" charset="-122"/>
              </a:rPr>
              <a:t>0</a:t>
            </a:r>
            <a:endParaRPr lang="en-US" altLang="zh-CN" sz="2800" dirty="0">
              <a:solidFill>
                <a:srgbClr val="000000"/>
              </a:solidFill>
              <a:latin typeface="Times New Roman" pitchFamily="18" charset="0"/>
              <a:ea typeface="宋体" pitchFamily="2" charset="-122"/>
            </a:endParaRPr>
          </a:p>
        </p:txBody>
      </p:sp>
      <p:sp>
        <p:nvSpPr>
          <p:cNvPr id="50187" name="Rectangle 11"/>
          <p:cNvSpPr>
            <a:spLocks noChangeArrowheads="1"/>
          </p:cNvSpPr>
          <p:nvPr/>
        </p:nvSpPr>
        <p:spPr bwMode="auto">
          <a:xfrm>
            <a:off x="4368800" y="3873500"/>
            <a:ext cx="3497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solidFill>
                  <a:srgbClr val="000000"/>
                </a:solidFill>
                <a:latin typeface="Times New Roman" pitchFamily="18" charset="0"/>
                <a:ea typeface="宋体" pitchFamily="2" charset="-122"/>
              </a:rPr>
              <a:t>则</a:t>
            </a:r>
            <a:r>
              <a:rPr lang="en-US" altLang="zh-CN" sz="2800">
                <a:solidFill>
                  <a:srgbClr val="000000"/>
                </a:solidFill>
                <a:latin typeface="Times New Roman" pitchFamily="18" charset="0"/>
                <a:ea typeface="宋体" pitchFamily="2" charset="-122"/>
              </a:rPr>
              <a:t>a&gt;b</a:t>
            </a:r>
            <a:r>
              <a:rPr lang="zh-CN" altLang="zh-CN" sz="2800">
                <a:solidFill>
                  <a:srgbClr val="000000"/>
                </a:solidFill>
                <a:latin typeface="Times New Roman" pitchFamily="18" charset="0"/>
                <a:ea typeface="宋体" pitchFamily="2" charset="-122"/>
              </a:rPr>
              <a:t>值为1, 所以</a:t>
            </a:r>
            <a:r>
              <a:rPr lang="en-US" altLang="zh-CN" sz="2800">
                <a:solidFill>
                  <a:srgbClr val="000000"/>
                </a:solidFill>
                <a:latin typeface="Times New Roman" pitchFamily="18" charset="0"/>
                <a:ea typeface="宋体" pitchFamily="2" charset="-122"/>
              </a:rPr>
              <a:t>d=1.</a:t>
            </a:r>
          </a:p>
        </p:txBody>
      </p:sp>
      <p:sp>
        <p:nvSpPr>
          <p:cNvPr id="50188" name="Rectangle 12"/>
          <p:cNvSpPr>
            <a:spLocks noChangeArrowheads="1"/>
          </p:cNvSpPr>
          <p:nvPr/>
        </p:nvSpPr>
        <p:spPr bwMode="auto">
          <a:xfrm>
            <a:off x="4368800" y="4725988"/>
            <a:ext cx="4300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rgbClr val="000000"/>
                </a:solidFill>
                <a:latin typeface="Times New Roman" pitchFamily="18" charset="0"/>
                <a:ea typeface="宋体" pitchFamily="2" charset="-122"/>
              </a:rPr>
              <a:t>a&gt;b</a:t>
            </a:r>
            <a:r>
              <a:rPr lang="zh-CN" altLang="zh-CN" sz="2800">
                <a:solidFill>
                  <a:srgbClr val="000000"/>
                </a:solidFill>
                <a:latin typeface="Times New Roman" pitchFamily="18" charset="0"/>
                <a:ea typeface="宋体" pitchFamily="2" charset="-122"/>
              </a:rPr>
              <a:t>为1, </a:t>
            </a:r>
            <a:r>
              <a:rPr lang="en-US" altLang="zh-CN" sz="2800">
                <a:solidFill>
                  <a:srgbClr val="000000"/>
                </a:solidFill>
                <a:latin typeface="Times New Roman" pitchFamily="18" charset="0"/>
                <a:ea typeface="宋体" pitchFamily="2" charset="-122"/>
              </a:rPr>
              <a:t>a&gt;b&gt;c</a:t>
            </a:r>
            <a:r>
              <a:rPr lang="zh-CN" altLang="zh-CN" sz="2800">
                <a:solidFill>
                  <a:srgbClr val="000000"/>
                </a:solidFill>
                <a:latin typeface="Times New Roman" pitchFamily="18" charset="0"/>
                <a:ea typeface="宋体" pitchFamily="2" charset="-122"/>
              </a:rPr>
              <a:t>为0,</a:t>
            </a:r>
            <a:r>
              <a:rPr lang="zh-CN" altLang="zh-CN" sz="2800">
                <a:solidFill>
                  <a:srgbClr val="000000"/>
                </a:solidFill>
                <a:latin typeface="Times New Roman" pitchFamily="18" charset="0"/>
                <a:ea typeface="宋体" pitchFamily="2" charset="-122"/>
                <a:sym typeface="Symbol" pitchFamily="18" charset="2"/>
              </a:rPr>
              <a:t>所以</a:t>
            </a:r>
            <a:r>
              <a:rPr lang="en-US" altLang="zh-CN" sz="2800">
                <a:solidFill>
                  <a:srgbClr val="000000"/>
                </a:solidFill>
                <a:latin typeface="Times New Roman" pitchFamily="18" charset="0"/>
                <a:ea typeface="宋体" pitchFamily="2" charset="-122"/>
                <a:sym typeface="Symbol" pitchFamily="18" charset="2"/>
              </a:rPr>
              <a:t>d=0.</a:t>
            </a:r>
          </a:p>
        </p:txBody>
      </p:sp>
      <p:sp>
        <p:nvSpPr>
          <p:cNvPr id="69644" name="Text Box 13"/>
          <p:cNvSpPr txBox="1">
            <a:spLocks noChangeArrowheads="1"/>
          </p:cNvSpPr>
          <p:nvPr/>
        </p:nvSpPr>
        <p:spPr bwMode="auto">
          <a:xfrm>
            <a:off x="990600" y="2209800"/>
            <a:ext cx="7937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49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solidFill>
                  <a:srgbClr val="000000"/>
                </a:solidFill>
                <a:latin typeface="Times New Roman" pitchFamily="18" charset="0"/>
                <a:ea typeface="宋体" pitchFamily="2" charset="-122"/>
              </a:rPr>
              <a:t>则：</a:t>
            </a:r>
          </a:p>
        </p:txBody>
      </p:sp>
      <p:sp>
        <p:nvSpPr>
          <p:cNvPr id="69645" name="AutoShape 25"/>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69646" name="Rectangle 28"/>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50205" name="AutoShape 29"/>
          <p:cNvSpPr>
            <a:spLocks noChangeArrowheads="1"/>
          </p:cNvSpPr>
          <p:nvPr/>
        </p:nvSpPr>
        <p:spPr bwMode="auto">
          <a:xfrm>
            <a:off x="2987675" y="5516563"/>
            <a:ext cx="5775325" cy="720725"/>
          </a:xfrm>
          <a:prstGeom prst="wedgeRoundRectCallout">
            <a:avLst>
              <a:gd name="adj1" fmla="val -63574"/>
              <a:gd name="adj2" fmla="val -99338"/>
              <a:gd name="adj3" fmla="val 16667"/>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dirty="0">
                <a:solidFill>
                  <a:srgbClr val="000000"/>
                </a:solidFill>
              </a:rPr>
              <a:t>‘</a:t>
            </a:r>
            <a:r>
              <a:rPr lang="en-US" altLang="zh-CN" dirty="0">
                <a:solidFill>
                  <a:srgbClr val="000000"/>
                </a:solidFill>
              </a:rPr>
              <a:t>&gt;</a:t>
            </a:r>
            <a:r>
              <a:rPr lang="zh-CN" altLang="en-US" dirty="0">
                <a:solidFill>
                  <a:srgbClr val="000000"/>
                </a:solidFill>
              </a:rPr>
              <a:t>’运算符为左结合性</a:t>
            </a:r>
            <a:r>
              <a:rPr lang="en-US" altLang="zh-CN" dirty="0">
                <a:solidFill>
                  <a:srgbClr val="000000"/>
                </a:solidFill>
              </a:rPr>
              <a:t>,</a:t>
            </a:r>
            <a:r>
              <a:rPr lang="zh-CN" altLang="en-US" dirty="0">
                <a:solidFill>
                  <a:srgbClr val="000000"/>
                </a:solidFill>
              </a:rPr>
              <a:t>即“自左至右</a:t>
            </a:r>
            <a:r>
              <a:rPr lang="zh-CN" altLang="en-US" dirty="0" smtClean="0">
                <a:solidFill>
                  <a:srgbClr val="000000"/>
                </a:solidFill>
              </a:rPr>
              <a:t>”</a:t>
            </a:r>
            <a:r>
              <a:rPr lang="en-US" altLang="zh-CN" dirty="0" smtClean="0">
                <a:solidFill>
                  <a:srgbClr val="000000"/>
                </a:solidFill>
              </a:rPr>
              <a:t>,</a:t>
            </a:r>
            <a:r>
              <a:rPr lang="zh-CN" altLang="en-US" dirty="0" smtClean="0">
                <a:solidFill>
                  <a:srgbClr val="000000"/>
                </a:solidFill>
              </a:rPr>
              <a:t>因此，</a:t>
            </a:r>
            <a:r>
              <a:rPr lang="en-US" altLang="zh-CN" dirty="0" smtClean="0">
                <a:solidFill>
                  <a:srgbClr val="000000"/>
                </a:solidFill>
              </a:rPr>
              <a:t>b</a:t>
            </a:r>
            <a:r>
              <a:rPr lang="zh-CN" altLang="en-US" dirty="0" smtClean="0">
                <a:solidFill>
                  <a:srgbClr val="000000"/>
                </a:solidFill>
              </a:rPr>
              <a:t>先与结合</a:t>
            </a:r>
            <a:r>
              <a:rPr lang="en-US" altLang="zh-CN" dirty="0" smtClean="0">
                <a:solidFill>
                  <a:srgbClr val="000000"/>
                </a:solidFill>
              </a:rPr>
              <a:t>,(a&gt;b)&gt;c</a:t>
            </a:r>
            <a:endParaRPr lang="zh-CN" altLang="en-US" dirty="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anim calcmode="lin" valueType="num">
                                      <p:cBhvr additive="base">
                                        <p:cTn id="7" dur="500" fill="hold"/>
                                        <p:tgtEl>
                                          <p:spTgt spid="50185"/>
                                        </p:tgtEl>
                                        <p:attrNameLst>
                                          <p:attrName>ppt_x</p:attrName>
                                        </p:attrNameLst>
                                      </p:cBhvr>
                                      <p:tavLst>
                                        <p:tav tm="0">
                                          <p:val>
                                            <p:strVal val="0-#ppt_w/2"/>
                                          </p:val>
                                        </p:tav>
                                        <p:tav tm="100000">
                                          <p:val>
                                            <p:strVal val="#ppt_x"/>
                                          </p:val>
                                        </p:tav>
                                      </p:tavLst>
                                    </p:anim>
                                    <p:anim calcmode="lin" valueType="num">
                                      <p:cBhvr additive="base">
                                        <p:cTn id="8" dur="500" fill="hold"/>
                                        <p:tgtEl>
                                          <p:spTgt spid="501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86"/>
                                        </p:tgtEl>
                                        <p:attrNameLst>
                                          <p:attrName>style.visibility</p:attrName>
                                        </p:attrNameLst>
                                      </p:cBhvr>
                                      <p:to>
                                        <p:strVal val="visible"/>
                                      </p:to>
                                    </p:set>
                                    <p:anim calcmode="lin" valueType="num">
                                      <p:cBhvr additive="base">
                                        <p:cTn id="13" dur="500" fill="hold"/>
                                        <p:tgtEl>
                                          <p:spTgt spid="50186"/>
                                        </p:tgtEl>
                                        <p:attrNameLst>
                                          <p:attrName>ppt_x</p:attrName>
                                        </p:attrNameLst>
                                      </p:cBhvr>
                                      <p:tavLst>
                                        <p:tav tm="0">
                                          <p:val>
                                            <p:strVal val="0-#ppt_w/2"/>
                                          </p:val>
                                        </p:tav>
                                        <p:tav tm="100000">
                                          <p:val>
                                            <p:strVal val="#ppt_x"/>
                                          </p:val>
                                        </p:tav>
                                      </p:tavLst>
                                    </p:anim>
                                    <p:anim calcmode="lin" valueType="num">
                                      <p:cBhvr additive="base">
                                        <p:cTn id="14"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7"/>
                                        </p:tgtEl>
                                        <p:attrNameLst>
                                          <p:attrName>style.visibility</p:attrName>
                                        </p:attrNameLst>
                                      </p:cBhvr>
                                      <p:to>
                                        <p:strVal val="visible"/>
                                      </p:to>
                                    </p:set>
                                    <p:anim calcmode="lin" valueType="num">
                                      <p:cBhvr additive="base">
                                        <p:cTn id="19" dur="500" fill="hold"/>
                                        <p:tgtEl>
                                          <p:spTgt spid="50187"/>
                                        </p:tgtEl>
                                        <p:attrNameLst>
                                          <p:attrName>ppt_x</p:attrName>
                                        </p:attrNameLst>
                                      </p:cBhvr>
                                      <p:tavLst>
                                        <p:tav tm="0">
                                          <p:val>
                                            <p:strVal val="0-#ppt_w/2"/>
                                          </p:val>
                                        </p:tav>
                                        <p:tav tm="100000">
                                          <p:val>
                                            <p:strVal val="#ppt_x"/>
                                          </p:val>
                                        </p:tav>
                                      </p:tavLst>
                                    </p:anim>
                                    <p:anim calcmode="lin" valueType="num">
                                      <p:cBhvr additive="base">
                                        <p:cTn id="20" dur="500" fill="hold"/>
                                        <p:tgtEl>
                                          <p:spTgt spid="5018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0205"/>
                                        </p:tgtEl>
                                        <p:attrNameLst>
                                          <p:attrName>style.visibility</p:attrName>
                                        </p:attrNameLst>
                                      </p:cBhvr>
                                      <p:to>
                                        <p:strVal val="visible"/>
                                      </p:to>
                                    </p:set>
                                    <p:animEffect transition="in" filter="box(in)">
                                      <p:cBhvr>
                                        <p:cTn id="25" dur="500"/>
                                        <p:tgtEl>
                                          <p:spTgt spid="502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188"/>
                                        </p:tgtEl>
                                        <p:attrNameLst>
                                          <p:attrName>style.visibility</p:attrName>
                                        </p:attrNameLst>
                                      </p:cBhvr>
                                      <p:to>
                                        <p:strVal val="visible"/>
                                      </p:to>
                                    </p:set>
                                    <p:anim calcmode="lin" valueType="num">
                                      <p:cBhvr additive="base">
                                        <p:cTn id="30" dur="500" fill="hold"/>
                                        <p:tgtEl>
                                          <p:spTgt spid="50188"/>
                                        </p:tgtEl>
                                        <p:attrNameLst>
                                          <p:attrName>ppt_x</p:attrName>
                                        </p:attrNameLst>
                                      </p:cBhvr>
                                      <p:tavLst>
                                        <p:tav tm="0">
                                          <p:val>
                                            <p:strVal val="0-#ppt_w/2"/>
                                          </p:val>
                                        </p:tav>
                                        <p:tav tm="100000">
                                          <p:val>
                                            <p:strVal val="#ppt_x"/>
                                          </p:val>
                                        </p:tav>
                                      </p:tavLst>
                                    </p:anim>
                                    <p:anim calcmode="lin" valueType="num">
                                      <p:cBhvr additive="base">
                                        <p:cTn id="31" dur="500" fill="hold"/>
                                        <p:tgtEl>
                                          <p:spTgt spid="50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autoUpdateAnimBg="0"/>
      <p:bldP spid="50186" grpId="0" autoUpdateAnimBg="0"/>
      <p:bldP spid="50187" grpId="0" autoUpdateAnimBg="0"/>
      <p:bldP spid="50188" grpId="0" autoUpdateAnimBg="0"/>
      <p:bldP spid="502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04800" y="1066800"/>
            <a:ext cx="2667000" cy="384175"/>
            <a:chOff x="192" y="672"/>
            <a:chExt cx="1680" cy="242"/>
          </a:xfrm>
        </p:grpSpPr>
        <p:sp>
          <p:nvSpPr>
            <p:cNvPr id="74755" name="Text Box 3"/>
            <p:cNvSpPr txBox="1">
              <a:spLocks noChangeArrowheads="1"/>
            </p:cNvSpPr>
            <p:nvPr/>
          </p:nvSpPr>
          <p:spPr bwMode="auto">
            <a:xfrm>
              <a:off x="480" y="672"/>
              <a:ext cx="1392" cy="242"/>
            </a:xfrm>
            <a:prstGeom prst="rect">
              <a:avLst/>
            </a:prstGeom>
            <a:gradFill rotWithShape="0">
              <a:gsLst>
                <a:gs pos="0">
                  <a:srgbClr val="66CCFF"/>
                </a:gs>
                <a:gs pos="50000">
                  <a:schemeClr val="bg1"/>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a:solidFill>
                    <a:schemeClr val="tx1"/>
                  </a:solidFill>
                  <a:latin typeface="Times New Roman" pitchFamily="18" charset="0"/>
                  <a:ea typeface="宋体" pitchFamily="2" charset="-122"/>
                </a:rPr>
                <a:t>什么是关键字</a:t>
              </a:r>
              <a:r>
                <a:rPr lang="en-US" altLang="zh-CN">
                  <a:solidFill>
                    <a:schemeClr val="tx1"/>
                  </a:solidFill>
                  <a:latin typeface="Times New Roman" pitchFamily="18" charset="0"/>
                  <a:ea typeface="宋体" pitchFamily="2" charset="-122"/>
                </a:rPr>
                <a:t>?</a:t>
              </a:r>
            </a:p>
          </p:txBody>
        </p:sp>
        <p:sp>
          <p:nvSpPr>
            <p:cNvPr id="74756" name="AutoShape 4"/>
            <p:cNvSpPr>
              <a:spLocks noChangeArrowheads="1"/>
            </p:cNvSpPr>
            <p:nvPr/>
          </p:nvSpPr>
          <p:spPr bwMode="auto">
            <a:xfrm>
              <a:off x="192" y="720"/>
              <a:ext cx="192" cy="144"/>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4770" name="Text Box 18"/>
          <p:cNvSpPr txBox="1">
            <a:spLocks noChangeArrowheads="1"/>
          </p:cNvSpPr>
          <p:nvPr/>
        </p:nvSpPr>
        <p:spPr bwMode="auto">
          <a:xfrm>
            <a:off x="762000" y="1600200"/>
            <a:ext cx="73914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a:latin typeface="Times New Roman" pitchFamily="18" charset="0"/>
              </a:rPr>
              <a:t>即不能再用作标识符的保留字，共</a:t>
            </a:r>
            <a:r>
              <a:rPr lang="en-US" altLang="zh-CN" sz="2800">
                <a:latin typeface="Times New Roman" pitchFamily="18" charset="0"/>
              </a:rPr>
              <a:t>32</a:t>
            </a:r>
            <a:r>
              <a:rPr lang="zh-CN" altLang="en-US" sz="2800">
                <a:latin typeface="Times New Roman" pitchFamily="18" charset="0"/>
              </a:rPr>
              <a:t>个</a:t>
            </a:r>
          </a:p>
        </p:txBody>
      </p:sp>
      <p:sp>
        <p:nvSpPr>
          <p:cNvPr id="74771" name="Text Box 19"/>
          <p:cNvSpPr txBox="1">
            <a:spLocks noChangeArrowheads="1"/>
          </p:cNvSpPr>
          <p:nvPr/>
        </p:nvSpPr>
        <p:spPr bwMode="auto">
          <a:xfrm>
            <a:off x="685800" y="2362200"/>
            <a:ext cx="7391400" cy="162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a:latin typeface="Times New Roman" pitchFamily="18" charset="0"/>
              </a:rPr>
              <a:t>分别为：</a:t>
            </a:r>
            <a:r>
              <a:rPr lang="en-US" altLang="zh-CN" sz="2000">
                <a:solidFill>
                  <a:srgbClr val="333300"/>
                </a:solidFill>
                <a:latin typeface="Times New Roman" pitchFamily="18" charset="0"/>
              </a:rPr>
              <a:t>auto,extern,register,static</a:t>
            </a:r>
            <a:r>
              <a:rPr lang="en-US" altLang="zh-CN" sz="2000">
                <a:solidFill>
                  <a:schemeClr val="hlink"/>
                </a:solidFill>
                <a:latin typeface="Times New Roman" pitchFamily="18" charset="0"/>
              </a:rPr>
              <a:t>,</a:t>
            </a:r>
            <a:r>
              <a:rPr lang="en-US" altLang="zh-CN" sz="2000">
                <a:solidFill>
                  <a:srgbClr val="0066FF"/>
                </a:solidFill>
                <a:latin typeface="Times New Roman" pitchFamily="18" charset="0"/>
              </a:rPr>
              <a:t>char,const,double,enum,float,</a:t>
            </a:r>
          </a:p>
          <a:p>
            <a:pPr algn="l" eaLnBrk="1" hangingPunct="1">
              <a:lnSpc>
                <a:spcPct val="80000"/>
              </a:lnSpc>
              <a:spcBef>
                <a:spcPct val="50000"/>
              </a:spcBef>
            </a:pPr>
            <a:r>
              <a:rPr lang="en-US" altLang="zh-CN" sz="2000">
                <a:solidFill>
                  <a:srgbClr val="0066FF"/>
                </a:solidFill>
                <a:latin typeface="Times New Roman" pitchFamily="18" charset="0"/>
              </a:rPr>
              <a:t>                      int,long,short,signed,struct,typedef,union,unsigned,void,</a:t>
            </a:r>
          </a:p>
          <a:p>
            <a:pPr algn="l" eaLnBrk="1" hangingPunct="1">
              <a:lnSpc>
                <a:spcPct val="80000"/>
              </a:lnSpc>
              <a:spcBef>
                <a:spcPct val="50000"/>
              </a:spcBef>
            </a:pPr>
            <a:r>
              <a:rPr lang="en-US" altLang="zh-CN" sz="2000">
                <a:solidFill>
                  <a:srgbClr val="0066FF"/>
                </a:solidFill>
                <a:latin typeface="Times New Roman" pitchFamily="18" charset="0"/>
              </a:rPr>
              <a:t>                      volatile</a:t>
            </a:r>
            <a:r>
              <a:rPr lang="en-US" altLang="zh-CN" sz="2000">
                <a:latin typeface="Times New Roman" pitchFamily="18" charset="0"/>
              </a:rPr>
              <a:t>, </a:t>
            </a:r>
            <a:r>
              <a:rPr lang="en-US" altLang="zh-CN" sz="2000">
                <a:solidFill>
                  <a:srgbClr val="FF0000"/>
                </a:solidFill>
                <a:latin typeface="Times New Roman" pitchFamily="18" charset="0"/>
              </a:rPr>
              <a:t>break,case,continue,dafault,do,else,for,goto,if,</a:t>
            </a:r>
          </a:p>
          <a:p>
            <a:pPr algn="l" eaLnBrk="1" hangingPunct="1">
              <a:lnSpc>
                <a:spcPct val="80000"/>
              </a:lnSpc>
              <a:spcBef>
                <a:spcPct val="50000"/>
              </a:spcBef>
            </a:pPr>
            <a:r>
              <a:rPr lang="en-US" altLang="zh-CN" sz="2000">
                <a:solidFill>
                  <a:srgbClr val="FF0000"/>
                </a:solidFill>
                <a:latin typeface="Times New Roman" pitchFamily="18" charset="0"/>
              </a:rPr>
              <a:t>                      switch, while,return</a:t>
            </a:r>
            <a:r>
              <a:rPr lang="en-US" altLang="zh-CN" sz="2000">
                <a:solidFill>
                  <a:srgbClr val="333300"/>
                </a:solidFill>
                <a:latin typeface="Times New Roman" pitchFamily="18" charset="0"/>
              </a:rPr>
              <a:t>,</a:t>
            </a:r>
            <a:r>
              <a:rPr lang="en-US" altLang="zh-CN" sz="2000">
                <a:solidFill>
                  <a:srgbClr val="008000"/>
                </a:solidFill>
                <a:latin typeface="Times New Roman" pitchFamily="18" charset="0"/>
              </a:rPr>
              <a:t>sizeof</a:t>
            </a:r>
          </a:p>
        </p:txBody>
      </p:sp>
      <p:sp>
        <p:nvSpPr>
          <p:cNvPr id="74772" name="AutoShape 20"/>
          <p:cNvSpPr>
            <a:spLocks noChangeArrowheads="1"/>
          </p:cNvSpPr>
          <p:nvPr/>
        </p:nvSpPr>
        <p:spPr bwMode="auto">
          <a:xfrm>
            <a:off x="3200400" y="1447800"/>
            <a:ext cx="1447800" cy="685800"/>
          </a:xfrm>
          <a:prstGeom prst="wedgeEllipseCallout">
            <a:avLst>
              <a:gd name="adj1" fmla="val -46708"/>
              <a:gd name="adj2" fmla="val 1099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GB" sz="1600" b="1">
                <a:solidFill>
                  <a:schemeClr val="bg1"/>
                </a:solidFill>
                <a:latin typeface="Tahoma" pitchFamily="34" charset="0"/>
                <a:ea typeface="宋体" pitchFamily="2" charset="-122"/>
              </a:rPr>
              <a:t>变量存储类别</a:t>
            </a:r>
            <a:endParaRPr lang="zh-CN" altLang="en-US" sz="1600" b="1">
              <a:solidFill>
                <a:schemeClr val="bg1"/>
              </a:solidFill>
              <a:latin typeface="Tahoma" pitchFamily="34" charset="0"/>
              <a:ea typeface="宋体" pitchFamily="2" charset="-122"/>
            </a:endParaRPr>
          </a:p>
        </p:txBody>
      </p:sp>
      <p:sp>
        <p:nvSpPr>
          <p:cNvPr id="74773" name="AutoShape 21"/>
          <p:cNvSpPr>
            <a:spLocks noChangeArrowheads="1"/>
          </p:cNvSpPr>
          <p:nvPr/>
        </p:nvSpPr>
        <p:spPr bwMode="auto">
          <a:xfrm>
            <a:off x="6096000" y="1371600"/>
            <a:ext cx="1905000" cy="838200"/>
          </a:xfrm>
          <a:prstGeom prst="wedgeEllipseCallout">
            <a:avLst>
              <a:gd name="adj1" fmla="val -47500"/>
              <a:gd name="adj2" fmla="val 80870"/>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GB" sz="1800" b="1">
                <a:solidFill>
                  <a:schemeClr val="bg1"/>
                </a:solidFill>
                <a:latin typeface="Tahoma" pitchFamily="34" charset="0"/>
                <a:ea typeface="宋体" pitchFamily="2" charset="-122"/>
              </a:rPr>
              <a:t>常量、变量类型定义</a:t>
            </a:r>
            <a:endParaRPr lang="zh-CN" altLang="en-US" sz="1800" b="1">
              <a:solidFill>
                <a:schemeClr val="bg1"/>
              </a:solidFill>
              <a:latin typeface="Tahoma" pitchFamily="34" charset="0"/>
              <a:ea typeface="宋体" pitchFamily="2" charset="-122"/>
            </a:endParaRPr>
          </a:p>
        </p:txBody>
      </p:sp>
      <p:sp>
        <p:nvSpPr>
          <p:cNvPr id="74774" name="AutoShape 22"/>
          <p:cNvSpPr>
            <a:spLocks noChangeArrowheads="1"/>
          </p:cNvSpPr>
          <p:nvPr/>
        </p:nvSpPr>
        <p:spPr bwMode="auto">
          <a:xfrm>
            <a:off x="5715000" y="3962400"/>
            <a:ext cx="1524000" cy="609600"/>
          </a:xfrm>
          <a:prstGeom prst="wedgeEllipseCallout">
            <a:avLst>
              <a:gd name="adj1" fmla="val -39269"/>
              <a:gd name="adj2" fmla="val -107292"/>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GB" sz="1600">
                <a:solidFill>
                  <a:schemeClr val="bg1"/>
                </a:solidFill>
                <a:latin typeface="Tahoma" pitchFamily="34" charset="0"/>
                <a:ea typeface="宋体" pitchFamily="2" charset="-122"/>
              </a:rPr>
              <a:t>函数语句</a:t>
            </a:r>
            <a:endParaRPr lang="zh-CN" altLang="en-US" sz="1600">
              <a:solidFill>
                <a:schemeClr val="bg1"/>
              </a:solidFill>
              <a:latin typeface="Tahoma" pitchFamily="34" charset="0"/>
              <a:ea typeface="宋体" pitchFamily="2" charset="-122"/>
            </a:endParaRPr>
          </a:p>
        </p:txBody>
      </p:sp>
      <p:grpSp>
        <p:nvGrpSpPr>
          <p:cNvPr id="74775" name="Group 23"/>
          <p:cNvGrpSpPr>
            <a:grpSpLocks/>
          </p:cNvGrpSpPr>
          <p:nvPr/>
        </p:nvGrpSpPr>
        <p:grpSpPr bwMode="auto">
          <a:xfrm>
            <a:off x="381000" y="4191000"/>
            <a:ext cx="2057400" cy="384175"/>
            <a:chOff x="192" y="672"/>
            <a:chExt cx="1680" cy="244"/>
          </a:xfrm>
        </p:grpSpPr>
        <p:sp>
          <p:nvSpPr>
            <p:cNvPr id="74776" name="Text Box 24"/>
            <p:cNvSpPr txBox="1">
              <a:spLocks noChangeArrowheads="1"/>
            </p:cNvSpPr>
            <p:nvPr/>
          </p:nvSpPr>
          <p:spPr bwMode="auto">
            <a:xfrm>
              <a:off x="480" y="672"/>
              <a:ext cx="1392" cy="244"/>
            </a:xfrm>
            <a:prstGeom prst="rect">
              <a:avLst/>
            </a:prstGeom>
            <a:gradFill rotWithShape="0">
              <a:gsLst>
                <a:gs pos="0">
                  <a:srgbClr val="66CCFF"/>
                </a:gs>
                <a:gs pos="50000">
                  <a:schemeClr val="bg1"/>
                </a:gs>
                <a:gs pos="100000">
                  <a:srgbClr val="66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GB">
                  <a:solidFill>
                    <a:schemeClr val="tx1"/>
                  </a:solidFill>
                  <a:latin typeface="Times New Roman" pitchFamily="18" charset="0"/>
                  <a:ea typeface="宋体" pitchFamily="2" charset="-122"/>
                </a:rPr>
                <a:t>命令单词</a:t>
              </a:r>
              <a:endParaRPr lang="zh-CN" altLang="en-US">
                <a:solidFill>
                  <a:schemeClr val="tx1"/>
                </a:solidFill>
                <a:latin typeface="Times New Roman" pitchFamily="18" charset="0"/>
                <a:ea typeface="宋体" pitchFamily="2" charset="-122"/>
              </a:endParaRPr>
            </a:p>
          </p:txBody>
        </p:sp>
        <p:sp>
          <p:nvSpPr>
            <p:cNvPr id="74777" name="AutoShape 25"/>
            <p:cNvSpPr>
              <a:spLocks noChangeArrowheads="1"/>
            </p:cNvSpPr>
            <p:nvPr/>
          </p:nvSpPr>
          <p:spPr bwMode="auto">
            <a:xfrm>
              <a:off x="192" y="720"/>
              <a:ext cx="192" cy="135"/>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74778" name="Text Box 26"/>
          <p:cNvSpPr txBox="1">
            <a:spLocks noChangeArrowheads="1"/>
          </p:cNvSpPr>
          <p:nvPr/>
        </p:nvSpPr>
        <p:spPr bwMode="auto">
          <a:xfrm>
            <a:off x="762000" y="4800600"/>
            <a:ext cx="73914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a:latin typeface="Times New Roman" pitchFamily="18" charset="0"/>
              </a:rPr>
              <a:t>用于编译预处理，共</a:t>
            </a:r>
            <a:r>
              <a:rPr lang="en-US" altLang="zh-CN" sz="2800">
                <a:latin typeface="Times New Roman" pitchFamily="18" charset="0"/>
              </a:rPr>
              <a:t>12</a:t>
            </a:r>
            <a:r>
              <a:rPr lang="zh-CN" altLang="en-US" sz="2800">
                <a:latin typeface="Times New Roman" pitchFamily="18" charset="0"/>
              </a:rPr>
              <a:t>个</a:t>
            </a:r>
          </a:p>
        </p:txBody>
      </p:sp>
      <p:sp>
        <p:nvSpPr>
          <p:cNvPr id="74779" name="Text Box 27"/>
          <p:cNvSpPr txBox="1">
            <a:spLocks noChangeArrowheads="1"/>
          </p:cNvSpPr>
          <p:nvPr/>
        </p:nvSpPr>
        <p:spPr bwMode="auto">
          <a:xfrm>
            <a:off x="762000" y="5233988"/>
            <a:ext cx="8382000" cy="839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dirty="0" smtClean="0">
                <a:latin typeface="Times New Roman" pitchFamily="18" charset="0"/>
              </a:rPr>
              <a:t>以下字符串前加</a:t>
            </a:r>
            <a:r>
              <a:rPr lang="en-US" altLang="zh-CN" sz="2800" dirty="0" smtClean="0">
                <a:latin typeface="Times New Roman" pitchFamily="18" charset="0"/>
              </a:rPr>
              <a:t>#</a:t>
            </a:r>
            <a:r>
              <a:rPr lang="zh-CN" altLang="en-US" sz="2800" dirty="0" smtClean="0">
                <a:latin typeface="Times New Roman" pitchFamily="18" charset="0"/>
              </a:rPr>
              <a:t>：如</a:t>
            </a:r>
            <a:r>
              <a:rPr lang="en-US" altLang="zh-CN" sz="2800" dirty="0" smtClean="0">
                <a:latin typeface="Times New Roman" pitchFamily="18" charset="0"/>
              </a:rPr>
              <a:t>#define</a:t>
            </a:r>
            <a:endParaRPr lang="zh-CN" altLang="en-US" sz="2800" dirty="0">
              <a:latin typeface="Times New Roman" pitchFamily="18" charset="0"/>
            </a:endParaRPr>
          </a:p>
          <a:p>
            <a:pPr algn="l" eaLnBrk="1" hangingPunct="1">
              <a:lnSpc>
                <a:spcPct val="80000"/>
              </a:lnSpc>
              <a:spcBef>
                <a:spcPct val="50000"/>
              </a:spcBef>
            </a:pPr>
            <a:r>
              <a:rPr lang="zh-CN" altLang="en-US" sz="2000" dirty="0">
                <a:latin typeface="Times New Roman" pitchFamily="18" charset="0"/>
              </a:rPr>
              <a:t>      </a:t>
            </a:r>
            <a:r>
              <a:rPr lang="en-US" altLang="zh-CN" sz="2000" b="1" dirty="0">
                <a:latin typeface="Times New Roman" pitchFamily="18" charset="0"/>
              </a:rPr>
              <a:t>define, </a:t>
            </a:r>
            <a:r>
              <a:rPr lang="en-US" altLang="zh-CN" sz="2000" b="1" dirty="0" err="1">
                <a:latin typeface="Times New Roman" pitchFamily="18" charset="0"/>
              </a:rPr>
              <a:t>elif</a:t>
            </a:r>
            <a:r>
              <a:rPr lang="en-US" altLang="zh-CN" sz="2000" b="1" dirty="0">
                <a:latin typeface="Times New Roman" pitchFamily="18" charset="0"/>
              </a:rPr>
              <a:t>, else, </a:t>
            </a:r>
            <a:r>
              <a:rPr lang="en-US" altLang="zh-CN" sz="2000" b="1" dirty="0" err="1">
                <a:latin typeface="Times New Roman" pitchFamily="18" charset="0"/>
              </a:rPr>
              <a:t>endif,error</a:t>
            </a:r>
            <a:r>
              <a:rPr lang="en-US" altLang="zh-CN" sz="2000" b="1" dirty="0">
                <a:latin typeface="Times New Roman" pitchFamily="18" charset="0"/>
              </a:rPr>
              <a:t>, </a:t>
            </a:r>
            <a:r>
              <a:rPr lang="en-US" altLang="zh-CN" sz="2000" b="1" dirty="0" err="1">
                <a:latin typeface="Times New Roman" pitchFamily="18" charset="0"/>
              </a:rPr>
              <a:t>if,ifdef</a:t>
            </a:r>
            <a:r>
              <a:rPr lang="en-US" altLang="zh-CN" sz="2000" b="1" dirty="0">
                <a:latin typeface="Times New Roman" pitchFamily="18" charset="0"/>
              </a:rPr>
              <a:t>, </a:t>
            </a:r>
            <a:r>
              <a:rPr lang="en-US" altLang="zh-CN" sz="2000" b="1" dirty="0" err="1">
                <a:latin typeface="Times New Roman" pitchFamily="18" charset="0"/>
              </a:rPr>
              <a:t>ifndef</a:t>
            </a:r>
            <a:r>
              <a:rPr lang="en-US" altLang="zh-CN" sz="2000" b="1" dirty="0">
                <a:latin typeface="Times New Roman" pitchFamily="18" charset="0"/>
              </a:rPr>
              <a:t>, include, line, </a:t>
            </a:r>
            <a:r>
              <a:rPr lang="en-US" altLang="zh-CN" sz="2000" b="1" dirty="0" err="1">
                <a:latin typeface="Times New Roman" pitchFamily="18" charset="0"/>
              </a:rPr>
              <a:t>progma</a:t>
            </a:r>
            <a:r>
              <a:rPr lang="en-US" altLang="zh-CN" sz="2000" b="1" dirty="0">
                <a:latin typeface="Times New Roman" pitchFamily="18" charset="0"/>
              </a:rPr>
              <a:t>, </a:t>
            </a:r>
            <a:r>
              <a:rPr lang="en-US" altLang="zh-CN" sz="2000" b="1" dirty="0" err="1">
                <a:latin typeface="Times New Roman" pitchFamily="18" charset="0"/>
              </a:rPr>
              <a:t>undef</a:t>
            </a:r>
            <a:endParaRPr lang="en-US" altLang="zh-CN" sz="2000" b="1" dirty="0">
              <a:solidFill>
                <a:srgbClr val="008000"/>
              </a:solidFill>
              <a:latin typeface="Times New Roman" pitchFamily="18" charset="0"/>
            </a:endParaRPr>
          </a:p>
        </p:txBody>
      </p:sp>
      <p:sp>
        <p:nvSpPr>
          <p:cNvPr id="74780" name="AutoShape 28"/>
          <p:cNvSpPr>
            <a:spLocks noChangeArrowheads="1"/>
          </p:cNvSpPr>
          <p:nvPr/>
        </p:nvSpPr>
        <p:spPr bwMode="auto">
          <a:xfrm>
            <a:off x="2957513" y="1066800"/>
            <a:ext cx="5400675" cy="2489200"/>
          </a:xfrm>
          <a:prstGeom prst="wave">
            <a:avLst>
              <a:gd name="adj1" fmla="val 13005"/>
              <a:gd name="adj2" fmla="val 0"/>
            </a:avLst>
          </a:prstGeom>
          <a:gradFill rotWithShape="1">
            <a:gsLst>
              <a:gs pos="0">
                <a:schemeClr val="bg1"/>
              </a:gs>
              <a:gs pos="100000">
                <a:srgbClr val="33CC33"/>
              </a:gs>
            </a:gsLst>
            <a:path path="rect">
              <a:fillToRect l="50000" t="50000" r="50000" b="50000"/>
            </a:path>
          </a:gradFill>
          <a:ln w="19050">
            <a:solidFill>
              <a:schemeClr val="tx2"/>
            </a:solidFill>
            <a:round/>
            <a:headEnd/>
            <a:tailEnd/>
          </a:ln>
          <a:effectLst>
            <a:prstShdw prst="shdw13" dist="53882" dir="13500000">
              <a:schemeClr val="bg2">
                <a:alpha val="50000"/>
              </a:schemeClr>
            </a:prstShdw>
          </a:effectLst>
        </p:spPr>
        <p:txBody>
          <a:bodyPr anchor="ctr">
            <a:spAutoFit/>
          </a:bodyPr>
          <a:lstStyle/>
          <a:p>
            <a:pPr algn="l"/>
            <a:r>
              <a:rPr lang="zh-CN" altLang="en-US">
                <a:solidFill>
                  <a:schemeClr val="tx1"/>
                </a:solidFill>
                <a:ea typeface="隶书" pitchFamily="49" charset="-122"/>
              </a:rPr>
              <a:t>一般：关键字和命令单词属于系统内定名字，用户不要或最好不要使用做变量标识符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770"/>
                                        </p:tgtEl>
                                        <p:attrNameLst>
                                          <p:attrName>style.visibility</p:attrName>
                                        </p:attrNameLst>
                                      </p:cBhvr>
                                      <p:to>
                                        <p:strVal val="visible"/>
                                      </p:to>
                                    </p:set>
                                    <p:animEffect transition="in" filter="checkerboard(across)">
                                      <p:cBhvr>
                                        <p:cTn id="7" dur="500"/>
                                        <p:tgtEl>
                                          <p:spTgt spid="74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71"/>
                                        </p:tgtEl>
                                        <p:attrNameLst>
                                          <p:attrName>style.visibility</p:attrName>
                                        </p:attrNameLst>
                                      </p:cBhvr>
                                      <p:to>
                                        <p:strVal val="visible"/>
                                      </p:to>
                                    </p:set>
                                    <p:anim calcmode="lin" valueType="num">
                                      <p:cBhvr additive="base">
                                        <p:cTn id="12" dur="500" fill="hold"/>
                                        <p:tgtEl>
                                          <p:spTgt spid="74771"/>
                                        </p:tgtEl>
                                        <p:attrNameLst>
                                          <p:attrName>ppt_x</p:attrName>
                                        </p:attrNameLst>
                                      </p:cBhvr>
                                      <p:tavLst>
                                        <p:tav tm="0">
                                          <p:val>
                                            <p:strVal val="#ppt_x"/>
                                          </p:val>
                                        </p:tav>
                                        <p:tav tm="100000">
                                          <p:val>
                                            <p:strVal val="#ppt_x"/>
                                          </p:val>
                                        </p:tav>
                                      </p:tavLst>
                                    </p:anim>
                                    <p:anim calcmode="lin" valueType="num">
                                      <p:cBhvr additive="base">
                                        <p:cTn id="13" dur="500" fill="hold"/>
                                        <p:tgtEl>
                                          <p:spTgt spid="747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74772"/>
                                        </p:tgtEl>
                                        <p:attrNameLst>
                                          <p:attrName>style.visibility</p:attrName>
                                        </p:attrNameLst>
                                      </p:cBhvr>
                                      <p:to>
                                        <p:strVal val="visible"/>
                                      </p:to>
                                    </p:set>
                                    <p:animEffect transition="in" filter="barn(outHorizontal)">
                                      <p:cBhvr>
                                        <p:cTn id="18" dur="500"/>
                                        <p:tgtEl>
                                          <p:spTgt spid="74772"/>
                                        </p:tgtEl>
                                      </p:cBhvr>
                                    </p:animEffect>
                                  </p:childTnLst>
                                  <p:subTnLst>
                                    <p:set>
                                      <p:cBhvr override="childStyle">
                                        <p:cTn dur="1" fill="hold" display="0" masterRel="nextClick" afterEffect="1"/>
                                        <p:tgtEl>
                                          <p:spTgt spid="7477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74773"/>
                                        </p:tgtEl>
                                        <p:attrNameLst>
                                          <p:attrName>style.visibility</p:attrName>
                                        </p:attrNameLst>
                                      </p:cBhvr>
                                      <p:to>
                                        <p:strVal val="visible"/>
                                      </p:to>
                                    </p:set>
                                    <p:animEffect transition="in" filter="barn(outHorizontal)">
                                      <p:cBhvr>
                                        <p:cTn id="23" dur="500"/>
                                        <p:tgtEl>
                                          <p:spTgt spid="74773"/>
                                        </p:tgtEl>
                                      </p:cBhvr>
                                    </p:animEffect>
                                  </p:childTnLst>
                                  <p:subTnLst>
                                    <p:set>
                                      <p:cBhvr override="childStyle">
                                        <p:cTn dur="1" fill="hold" display="0" masterRel="nextClick" afterEffect="1"/>
                                        <p:tgtEl>
                                          <p:spTgt spid="7477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74774"/>
                                        </p:tgtEl>
                                        <p:attrNameLst>
                                          <p:attrName>style.visibility</p:attrName>
                                        </p:attrNameLst>
                                      </p:cBhvr>
                                      <p:to>
                                        <p:strVal val="visible"/>
                                      </p:to>
                                    </p:set>
                                    <p:animEffect transition="in" filter="barn(outHorizontal)">
                                      <p:cBhvr>
                                        <p:cTn id="28" dur="500"/>
                                        <p:tgtEl>
                                          <p:spTgt spid="74774"/>
                                        </p:tgtEl>
                                      </p:cBhvr>
                                    </p:animEffect>
                                  </p:childTnLst>
                                  <p:subTnLst>
                                    <p:set>
                                      <p:cBhvr override="childStyle">
                                        <p:cTn dur="1" fill="hold" display="0" masterRel="nextClick" afterEffect="1"/>
                                        <p:tgtEl>
                                          <p:spTgt spid="74774"/>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4775"/>
                                        </p:tgtEl>
                                        <p:attrNameLst>
                                          <p:attrName>style.visibility</p:attrName>
                                        </p:attrNameLst>
                                      </p:cBhvr>
                                      <p:to>
                                        <p:strVal val="visible"/>
                                      </p:to>
                                    </p:set>
                                    <p:animEffect transition="in" filter="blinds(horizontal)">
                                      <p:cBhvr>
                                        <p:cTn id="33" dur="500"/>
                                        <p:tgtEl>
                                          <p:spTgt spid="747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4778"/>
                                        </p:tgtEl>
                                        <p:attrNameLst>
                                          <p:attrName>style.visibility</p:attrName>
                                        </p:attrNameLst>
                                      </p:cBhvr>
                                      <p:to>
                                        <p:strVal val="visible"/>
                                      </p:to>
                                    </p:set>
                                    <p:animEffect transition="in" filter="checkerboard(across)">
                                      <p:cBhvr>
                                        <p:cTn id="38" dur="500"/>
                                        <p:tgtEl>
                                          <p:spTgt spid="747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4779"/>
                                        </p:tgtEl>
                                        <p:attrNameLst>
                                          <p:attrName>style.visibility</p:attrName>
                                        </p:attrNameLst>
                                      </p:cBhvr>
                                      <p:to>
                                        <p:strVal val="visible"/>
                                      </p:to>
                                    </p:set>
                                    <p:anim calcmode="lin" valueType="num">
                                      <p:cBhvr additive="base">
                                        <p:cTn id="43" dur="500" fill="hold"/>
                                        <p:tgtEl>
                                          <p:spTgt spid="74779"/>
                                        </p:tgtEl>
                                        <p:attrNameLst>
                                          <p:attrName>ppt_x</p:attrName>
                                        </p:attrNameLst>
                                      </p:cBhvr>
                                      <p:tavLst>
                                        <p:tav tm="0">
                                          <p:val>
                                            <p:strVal val="0-#ppt_w/2"/>
                                          </p:val>
                                        </p:tav>
                                        <p:tav tm="100000">
                                          <p:val>
                                            <p:strVal val="#ppt_x"/>
                                          </p:val>
                                        </p:tav>
                                      </p:tavLst>
                                    </p:anim>
                                    <p:anim calcmode="lin" valueType="num">
                                      <p:cBhvr additive="base">
                                        <p:cTn id="44" dur="500" fill="hold"/>
                                        <p:tgtEl>
                                          <p:spTgt spid="747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4" fill="hold" grpId="0" nodeType="clickEffect">
                                  <p:stCondLst>
                                    <p:cond delay="0"/>
                                  </p:stCondLst>
                                  <p:childTnLst>
                                    <p:set>
                                      <p:cBhvr>
                                        <p:cTn id="48" dur="1" fill="hold">
                                          <p:stCondLst>
                                            <p:cond delay="0"/>
                                          </p:stCondLst>
                                        </p:cTn>
                                        <p:tgtEl>
                                          <p:spTgt spid="74780"/>
                                        </p:tgtEl>
                                        <p:attrNameLst>
                                          <p:attrName>style.visibility</p:attrName>
                                        </p:attrNameLst>
                                      </p:cBhvr>
                                      <p:to>
                                        <p:strVal val="visible"/>
                                      </p:to>
                                    </p:set>
                                    <p:animEffect transition="in" filter="wheel(4)">
                                      <p:cBhvr>
                                        <p:cTn id="49" dur="2000"/>
                                        <p:tgtEl>
                                          <p:spTgt spid="74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0" grpId="0" autoUpdateAnimBg="0"/>
      <p:bldP spid="74771" grpId="0" autoUpdateAnimBg="0"/>
      <p:bldP spid="74772" grpId="0" animBg="1" autoUpdateAnimBg="0"/>
      <p:bldP spid="74773" grpId="0" animBg="1" autoUpdateAnimBg="0"/>
      <p:bldP spid="74774" grpId="0" animBg="1" autoUpdateAnimBg="0"/>
      <p:bldP spid="74778" grpId="0" autoUpdateAnimBg="0"/>
      <p:bldP spid="74779" grpId="0" autoUpdateAnimBg="0"/>
      <p:bldP spid="7478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AutoShape 3"/>
          <p:cNvSpPr>
            <a:spLocks noChangeArrowheads="1"/>
          </p:cNvSpPr>
          <p:nvPr/>
        </p:nvSpPr>
        <p:spPr bwMode="auto">
          <a:xfrm>
            <a:off x="285750" y="2819400"/>
            <a:ext cx="8858250" cy="3105150"/>
          </a:xfrm>
          <a:prstGeom prst="bracketPair">
            <a:avLst>
              <a:gd name="adj" fmla="val 16667"/>
            </a:avLst>
          </a:prstGeom>
          <a:solidFill>
            <a:schemeClr val="bg2">
              <a:lumMod val="90000"/>
            </a:schemeClr>
          </a:solidFill>
          <a:ln w="9525">
            <a:solidFill>
              <a:srgbClr val="9900FF"/>
            </a:solidFill>
            <a:round/>
            <a:headEnd/>
            <a:tailEnd/>
          </a:ln>
          <a:effectLst>
            <a:outerShdw dist="76200" dir="5400000" algn="ctr" rotWithShape="0">
              <a:schemeClr val="bg2"/>
            </a:outerShdw>
          </a:effectLst>
        </p:spPr>
        <p:txBody>
          <a:bodyPr wrap="none" anchor="ctr"/>
          <a:lstStyle/>
          <a:p>
            <a:pPr>
              <a:defRPr/>
            </a:pPr>
            <a:endParaRPr lang="zh-CN" altLang="en-US">
              <a:solidFill>
                <a:schemeClr val="tx1"/>
              </a:solidFill>
            </a:endParaRPr>
          </a:p>
        </p:txBody>
      </p:sp>
      <p:grpSp>
        <p:nvGrpSpPr>
          <p:cNvPr id="65557" name="Group 5"/>
          <p:cNvGrpSpPr>
            <a:grpSpLocks/>
          </p:cNvGrpSpPr>
          <p:nvPr/>
        </p:nvGrpSpPr>
        <p:grpSpPr bwMode="auto">
          <a:xfrm>
            <a:off x="431800" y="3138488"/>
            <a:ext cx="8483600" cy="2614613"/>
            <a:chOff x="211" y="2097"/>
            <a:chExt cx="5344" cy="1647"/>
          </a:xfrm>
          <a:solidFill>
            <a:schemeClr val="bg2">
              <a:lumMod val="90000"/>
            </a:schemeClr>
          </a:solidFill>
        </p:grpSpPr>
        <p:sp>
          <p:nvSpPr>
            <p:cNvPr id="65558" name="Text Box 6"/>
            <p:cNvSpPr txBox="1">
              <a:spLocks noChangeArrowheads="1"/>
            </p:cNvSpPr>
            <p:nvPr/>
          </p:nvSpPr>
          <p:spPr bwMode="auto">
            <a:xfrm>
              <a:off x="384" y="2097"/>
              <a:ext cx="5072"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en-US" altLang="zh-CN" sz="2800" dirty="0" smtClean="0">
                  <a:solidFill>
                    <a:schemeClr val="tx1"/>
                  </a:solidFill>
                  <a:latin typeface="Times New Roman" pitchFamily="18" charset="0"/>
                  <a:ea typeface="宋体" pitchFamily="2" charset="-122"/>
                </a:rPr>
                <a:t> a            b          !a             !b       a&amp;&amp;b           a ¦¦b</a:t>
              </a:r>
            </a:p>
          </p:txBody>
        </p:sp>
        <p:sp>
          <p:nvSpPr>
            <p:cNvPr id="65559" name="Text Box 7"/>
            <p:cNvSpPr txBox="1">
              <a:spLocks noChangeArrowheads="1"/>
            </p:cNvSpPr>
            <p:nvPr/>
          </p:nvSpPr>
          <p:spPr bwMode="auto">
            <a:xfrm>
              <a:off x="384" y="2424"/>
              <a:ext cx="5072"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en-US" altLang="zh-CN" sz="2800" dirty="0" smtClean="0">
                  <a:solidFill>
                    <a:schemeClr val="tx1"/>
                  </a:solidFill>
                  <a:latin typeface="Times New Roman" pitchFamily="18" charset="0"/>
                  <a:ea typeface="宋体" pitchFamily="2" charset="-122"/>
                </a:rPr>
                <a:t> </a:t>
              </a:r>
              <a:r>
                <a:rPr lang="zh-CN" altLang="zh-CN" sz="2800" dirty="0" smtClean="0">
                  <a:solidFill>
                    <a:schemeClr val="tx1"/>
                  </a:solidFill>
                  <a:latin typeface="Times New Roman" pitchFamily="18" charset="0"/>
                  <a:ea typeface="宋体" pitchFamily="2" charset="-122"/>
                </a:rPr>
                <a:t>真        真         假            假           真               真</a:t>
              </a:r>
              <a:endParaRPr lang="zh-CN" altLang="en-US" sz="2800" dirty="0" smtClean="0">
                <a:solidFill>
                  <a:schemeClr val="tx1"/>
                </a:solidFill>
                <a:latin typeface="Times New Roman" pitchFamily="18" charset="0"/>
                <a:ea typeface="宋体" pitchFamily="2" charset="-122"/>
              </a:endParaRPr>
            </a:p>
          </p:txBody>
        </p:sp>
        <p:sp>
          <p:nvSpPr>
            <p:cNvPr id="65560" name="Text Box 8"/>
            <p:cNvSpPr txBox="1">
              <a:spLocks noChangeArrowheads="1"/>
            </p:cNvSpPr>
            <p:nvPr/>
          </p:nvSpPr>
          <p:spPr bwMode="auto">
            <a:xfrm>
              <a:off x="384" y="2751"/>
              <a:ext cx="5072"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en-US" altLang="zh-CN" sz="2800" dirty="0" smtClean="0">
                  <a:solidFill>
                    <a:schemeClr val="tx1"/>
                  </a:solidFill>
                  <a:latin typeface="Times New Roman" pitchFamily="18" charset="0"/>
                  <a:ea typeface="宋体" pitchFamily="2" charset="-122"/>
                </a:rPr>
                <a:t> </a:t>
              </a:r>
              <a:r>
                <a:rPr lang="zh-CN" altLang="zh-CN" sz="2800" dirty="0" smtClean="0">
                  <a:solidFill>
                    <a:schemeClr val="tx1"/>
                  </a:solidFill>
                  <a:latin typeface="Times New Roman" pitchFamily="18" charset="0"/>
                  <a:ea typeface="宋体" pitchFamily="2" charset="-122"/>
                </a:rPr>
                <a:t>真        假         假            真           假               真</a:t>
              </a:r>
              <a:endParaRPr lang="zh-CN" altLang="en-US" sz="2800" dirty="0" smtClean="0">
                <a:solidFill>
                  <a:schemeClr val="tx1"/>
                </a:solidFill>
                <a:latin typeface="Times New Roman" pitchFamily="18" charset="0"/>
                <a:ea typeface="宋体" pitchFamily="2" charset="-122"/>
              </a:endParaRPr>
            </a:p>
          </p:txBody>
        </p:sp>
        <p:sp>
          <p:nvSpPr>
            <p:cNvPr id="65561" name="Text Box 9"/>
            <p:cNvSpPr txBox="1">
              <a:spLocks noChangeArrowheads="1"/>
            </p:cNvSpPr>
            <p:nvPr/>
          </p:nvSpPr>
          <p:spPr bwMode="auto">
            <a:xfrm>
              <a:off x="384" y="3078"/>
              <a:ext cx="4817"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en-US" altLang="zh-CN" sz="2800" smtClean="0">
                  <a:solidFill>
                    <a:schemeClr val="tx1"/>
                  </a:solidFill>
                  <a:latin typeface="Times New Roman" pitchFamily="18" charset="0"/>
                  <a:ea typeface="宋体" pitchFamily="2" charset="-122"/>
                </a:rPr>
                <a:t> </a:t>
              </a:r>
              <a:r>
                <a:rPr lang="zh-CN" altLang="zh-CN" sz="2800" smtClean="0">
                  <a:solidFill>
                    <a:schemeClr val="tx1"/>
                  </a:solidFill>
                  <a:latin typeface="Times New Roman" pitchFamily="18" charset="0"/>
                  <a:ea typeface="宋体" pitchFamily="2" charset="-122"/>
                </a:rPr>
                <a:t>假        真         真            假           假               真</a:t>
              </a:r>
              <a:endParaRPr lang="zh-CN" altLang="en-US" sz="2800" smtClean="0">
                <a:solidFill>
                  <a:schemeClr val="tx1"/>
                </a:solidFill>
                <a:latin typeface="Times New Roman" pitchFamily="18" charset="0"/>
                <a:ea typeface="宋体" pitchFamily="2" charset="-122"/>
              </a:endParaRPr>
            </a:p>
          </p:txBody>
        </p:sp>
        <p:sp>
          <p:nvSpPr>
            <p:cNvPr id="65562" name="Text Box 10"/>
            <p:cNvSpPr txBox="1">
              <a:spLocks noChangeArrowheads="1"/>
            </p:cNvSpPr>
            <p:nvPr/>
          </p:nvSpPr>
          <p:spPr bwMode="auto">
            <a:xfrm>
              <a:off x="384" y="3405"/>
              <a:ext cx="4661" cy="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en-US" altLang="zh-CN" sz="2800" dirty="0" smtClean="0">
                  <a:solidFill>
                    <a:schemeClr val="tx1"/>
                  </a:solidFill>
                  <a:latin typeface="Times New Roman" pitchFamily="18" charset="0"/>
                  <a:ea typeface="宋体" pitchFamily="2" charset="-122"/>
                </a:rPr>
                <a:t> </a:t>
              </a:r>
              <a:r>
                <a:rPr lang="zh-CN" altLang="zh-CN" sz="2800" dirty="0" smtClean="0">
                  <a:solidFill>
                    <a:schemeClr val="tx1"/>
                  </a:solidFill>
                  <a:latin typeface="Times New Roman" pitchFamily="18" charset="0"/>
                  <a:ea typeface="宋体" pitchFamily="2" charset="-122"/>
                </a:rPr>
                <a:t>假        假         真            真           假               假</a:t>
              </a:r>
              <a:endParaRPr lang="zh-CN" altLang="en-US" sz="2800" dirty="0" smtClean="0">
                <a:solidFill>
                  <a:schemeClr val="tx1"/>
                </a:solidFill>
                <a:latin typeface="Times New Roman" pitchFamily="18" charset="0"/>
                <a:ea typeface="宋体" pitchFamily="2" charset="-122"/>
              </a:endParaRPr>
            </a:p>
          </p:txBody>
        </p:sp>
        <p:sp>
          <p:nvSpPr>
            <p:cNvPr id="65563" name="Line 11"/>
            <p:cNvSpPr>
              <a:spLocks noChangeShapeType="1"/>
            </p:cNvSpPr>
            <p:nvPr/>
          </p:nvSpPr>
          <p:spPr bwMode="auto">
            <a:xfrm>
              <a:off x="211" y="2097"/>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4" name="Line 12"/>
            <p:cNvSpPr>
              <a:spLocks noChangeShapeType="1"/>
            </p:cNvSpPr>
            <p:nvPr/>
          </p:nvSpPr>
          <p:spPr bwMode="auto">
            <a:xfrm>
              <a:off x="211" y="2424"/>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5" name="Line 13"/>
            <p:cNvSpPr>
              <a:spLocks noChangeShapeType="1"/>
            </p:cNvSpPr>
            <p:nvPr/>
          </p:nvSpPr>
          <p:spPr bwMode="auto">
            <a:xfrm>
              <a:off x="211" y="2751"/>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6" name="Line 14"/>
            <p:cNvSpPr>
              <a:spLocks noChangeShapeType="1"/>
            </p:cNvSpPr>
            <p:nvPr/>
          </p:nvSpPr>
          <p:spPr bwMode="auto">
            <a:xfrm>
              <a:off x="211" y="3078"/>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7" name="Line 15"/>
            <p:cNvSpPr>
              <a:spLocks noChangeShapeType="1"/>
            </p:cNvSpPr>
            <p:nvPr/>
          </p:nvSpPr>
          <p:spPr bwMode="auto">
            <a:xfrm>
              <a:off x="211" y="3405"/>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8" name="Line 16"/>
            <p:cNvSpPr>
              <a:spLocks noChangeShapeType="1"/>
            </p:cNvSpPr>
            <p:nvPr/>
          </p:nvSpPr>
          <p:spPr bwMode="auto">
            <a:xfrm>
              <a:off x="211" y="3732"/>
              <a:ext cx="534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69" name="Line 17"/>
            <p:cNvSpPr>
              <a:spLocks noChangeShapeType="1"/>
            </p:cNvSpPr>
            <p:nvPr/>
          </p:nvSpPr>
          <p:spPr bwMode="auto">
            <a:xfrm>
              <a:off x="933" y="2097"/>
              <a:ext cx="0" cy="1647"/>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70" name="Line 18"/>
            <p:cNvSpPr>
              <a:spLocks noChangeShapeType="1"/>
            </p:cNvSpPr>
            <p:nvPr/>
          </p:nvSpPr>
          <p:spPr bwMode="auto">
            <a:xfrm>
              <a:off x="1622" y="2097"/>
              <a:ext cx="0" cy="1647"/>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71" name="Line 19"/>
            <p:cNvSpPr>
              <a:spLocks noChangeShapeType="1"/>
            </p:cNvSpPr>
            <p:nvPr/>
          </p:nvSpPr>
          <p:spPr bwMode="auto">
            <a:xfrm>
              <a:off x="2423" y="2097"/>
              <a:ext cx="0" cy="1647"/>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72" name="Line 20"/>
            <p:cNvSpPr>
              <a:spLocks noChangeShapeType="1"/>
            </p:cNvSpPr>
            <p:nvPr/>
          </p:nvSpPr>
          <p:spPr bwMode="auto">
            <a:xfrm>
              <a:off x="3278" y="2097"/>
              <a:ext cx="0" cy="1647"/>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sp>
          <p:nvSpPr>
            <p:cNvPr id="65573" name="Line 21"/>
            <p:cNvSpPr>
              <a:spLocks noChangeShapeType="1"/>
            </p:cNvSpPr>
            <p:nvPr/>
          </p:nvSpPr>
          <p:spPr bwMode="auto">
            <a:xfrm>
              <a:off x="4201" y="2097"/>
              <a:ext cx="0" cy="1647"/>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defRPr/>
              </a:pPr>
              <a:endParaRPr lang="zh-CN" altLang="en-US">
                <a:solidFill>
                  <a:schemeClr val="tx1"/>
                </a:solidFill>
              </a:endParaRPr>
            </a:p>
          </p:txBody>
        </p:sp>
      </p:grpSp>
      <p:sp>
        <p:nvSpPr>
          <p:cNvPr id="70660" name="Rectangle 22"/>
          <p:cNvSpPr>
            <a:spLocks noChangeArrowheads="1"/>
          </p:cNvSpPr>
          <p:nvPr/>
        </p:nvSpPr>
        <p:spPr bwMode="auto">
          <a:xfrm>
            <a:off x="1295400" y="2209800"/>
            <a:ext cx="51260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50000"/>
              </a:spcBef>
            </a:pPr>
            <a:r>
              <a:rPr lang="zh-CN" altLang="en-US" sz="2800">
                <a:latin typeface="Times New Roman" pitchFamily="18" charset="0"/>
                <a:ea typeface="宋体" pitchFamily="2" charset="-122"/>
              </a:rPr>
              <a:t>有三种</a:t>
            </a:r>
            <a:r>
              <a:rPr lang="en-US" altLang="zh-CN" sz="2800">
                <a:latin typeface="Times New Roman" pitchFamily="18" charset="0"/>
                <a:ea typeface="宋体" pitchFamily="2" charset="-122"/>
              </a:rPr>
              <a:t>: &amp;&amp; (</a:t>
            </a:r>
            <a:r>
              <a:rPr lang="zh-CN" altLang="en-US" sz="2800">
                <a:latin typeface="Times New Roman" pitchFamily="18" charset="0"/>
                <a:ea typeface="宋体" pitchFamily="2" charset="-122"/>
              </a:rPr>
              <a:t>与</a:t>
            </a:r>
            <a:r>
              <a:rPr lang="en-US" altLang="zh-CN" sz="2800">
                <a:latin typeface="Times New Roman" pitchFamily="18" charset="0"/>
                <a:ea typeface="宋体" pitchFamily="2" charset="-122"/>
              </a:rPr>
              <a:t>);   </a:t>
            </a:r>
            <a:r>
              <a:rPr lang="en-US" altLang="zh-CN" sz="1800">
                <a:latin typeface="Times New Roman" pitchFamily="18" charset="0"/>
                <a:ea typeface="宋体" pitchFamily="2" charset="-122"/>
              </a:rPr>
              <a:t>¦¦ </a:t>
            </a:r>
            <a:r>
              <a:rPr lang="en-US" altLang="zh-CN" sz="2800">
                <a:latin typeface="Times New Roman" pitchFamily="18" charset="0"/>
                <a:ea typeface="宋体" pitchFamily="2" charset="-122"/>
              </a:rPr>
              <a:t>(</a:t>
            </a:r>
            <a:r>
              <a:rPr lang="zh-CN" altLang="en-US" sz="2800">
                <a:latin typeface="Times New Roman" pitchFamily="18" charset="0"/>
                <a:ea typeface="宋体" pitchFamily="2" charset="-122"/>
              </a:rPr>
              <a:t>或</a:t>
            </a:r>
            <a:r>
              <a:rPr lang="en-US" altLang="zh-CN" sz="2800">
                <a:latin typeface="Times New Roman" pitchFamily="18" charset="0"/>
                <a:ea typeface="宋体" pitchFamily="2" charset="-122"/>
              </a:rPr>
              <a:t>);     ! (</a:t>
            </a:r>
            <a:r>
              <a:rPr lang="zh-CN" altLang="en-US" sz="2800">
                <a:latin typeface="Times New Roman" pitchFamily="18" charset="0"/>
                <a:ea typeface="宋体" pitchFamily="2" charset="-122"/>
              </a:rPr>
              <a:t>非</a:t>
            </a:r>
            <a:r>
              <a:rPr lang="en-US" altLang="zh-CN" sz="2800">
                <a:latin typeface="Times New Roman" pitchFamily="18" charset="0"/>
                <a:ea typeface="宋体" pitchFamily="2" charset="-122"/>
              </a:rPr>
              <a:t>)</a:t>
            </a:r>
          </a:p>
        </p:txBody>
      </p:sp>
      <p:sp>
        <p:nvSpPr>
          <p:cNvPr id="70661" name="Text Box 23"/>
          <p:cNvSpPr txBox="1">
            <a:spLocks noChangeArrowheads="1"/>
          </p:cNvSpPr>
          <p:nvPr/>
        </p:nvSpPr>
        <p:spPr bwMode="auto">
          <a:xfrm>
            <a:off x="762000" y="1600200"/>
            <a:ext cx="3829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66"/>
                </a:solidFill>
                <a:latin typeface="Times New Roman" pitchFamily="18" charset="0"/>
                <a:ea typeface="宋体" pitchFamily="2" charset="-122"/>
              </a:rPr>
              <a:t>一、逻辑运算符</a:t>
            </a:r>
          </a:p>
        </p:txBody>
      </p:sp>
      <p:sp>
        <p:nvSpPr>
          <p:cNvPr id="134178" name="Text Box 34">
            <a:hlinkClick r:id="rId2" action="ppaction://hlinksldjump"/>
            <a:hlinkHover r:id="" action="ppaction://noaction">
              <a:snd r:embed="rId3" name="Thud3.WAV"/>
            </a:hlinkHover>
          </p:cNvPr>
          <p:cNvSpPr txBox="1">
            <a:spLocks noChangeArrowheads="1"/>
          </p:cNvSpPr>
          <p:nvPr/>
        </p:nvSpPr>
        <p:spPr bwMode="auto">
          <a:xfrm>
            <a:off x="533400" y="5334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逻辑运算符</a:t>
            </a:r>
          </a:p>
        </p:txBody>
      </p:sp>
      <p:sp>
        <p:nvSpPr>
          <p:cNvPr id="70663" name="Rectangle 38"/>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0664" name="TextBox 37"/>
          <p:cNvSpPr txBox="1">
            <a:spLocks noChangeArrowheads="1"/>
          </p:cNvSpPr>
          <p:nvPr/>
        </p:nvSpPr>
        <p:spPr bwMode="auto">
          <a:xfrm>
            <a:off x="620713" y="6064250"/>
            <a:ext cx="2922587" cy="4603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b="1"/>
              <a:t>a&amp;&amp;b,</a:t>
            </a:r>
            <a:r>
              <a:rPr lang="zh-CN" altLang="en-US" b="1"/>
              <a:t>有</a:t>
            </a:r>
            <a:r>
              <a:rPr lang="en-US" altLang="zh-CN" b="1"/>
              <a:t>0</a:t>
            </a:r>
            <a:r>
              <a:rPr lang="zh-CN" altLang="en-US" b="1"/>
              <a:t>为</a:t>
            </a:r>
            <a:r>
              <a:rPr lang="en-US" altLang="zh-CN" b="1"/>
              <a:t>0</a:t>
            </a:r>
            <a:endParaRPr lang="zh-CN" altLang="en-US" b="1">
              <a:sym typeface="Monotype Sorts" pitchFamily="2" charset="2"/>
            </a:endParaRPr>
          </a:p>
        </p:txBody>
      </p:sp>
      <p:sp>
        <p:nvSpPr>
          <p:cNvPr id="70665" name="TextBox 38"/>
          <p:cNvSpPr txBox="1">
            <a:spLocks noChangeArrowheads="1"/>
          </p:cNvSpPr>
          <p:nvPr/>
        </p:nvSpPr>
        <p:spPr bwMode="auto">
          <a:xfrm>
            <a:off x="4097338" y="6021388"/>
            <a:ext cx="2922587"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b="1"/>
              <a:t>a||b,</a:t>
            </a:r>
            <a:r>
              <a:rPr lang="zh-CN" altLang="en-US" b="1"/>
              <a:t>有</a:t>
            </a:r>
            <a:r>
              <a:rPr lang="en-US" altLang="zh-CN" b="1"/>
              <a:t>1</a:t>
            </a:r>
            <a:r>
              <a:rPr lang="zh-CN" altLang="en-US" b="1"/>
              <a:t>则</a:t>
            </a:r>
            <a:r>
              <a:rPr lang="en-US" altLang="zh-CN" b="1"/>
              <a:t>1</a:t>
            </a:r>
            <a:endParaRPr lang="zh-CN" altLang="en-US" b="1">
              <a:sym typeface="Monotype Sorts" pitchFamily="2" charset="2"/>
            </a:endParaRPr>
          </a:p>
        </p:txBody>
      </p:sp>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CCCC00"/>
            </a:gs>
          </a:gsLst>
          <a:lin ang="5400000" scaled="1"/>
        </a:gradFill>
        <a:effectLst/>
      </p:bgPr>
    </p:bg>
    <p:spTree>
      <p:nvGrpSpPr>
        <p:cNvPr id="1" name=""/>
        <p:cNvGrpSpPr/>
        <p:nvPr/>
      </p:nvGrpSpPr>
      <p:grpSpPr>
        <a:xfrm>
          <a:off x="0" y="0"/>
          <a:ext cx="0" cy="0"/>
          <a:chOff x="0" y="0"/>
          <a:chExt cx="0" cy="0"/>
        </a:xfrm>
      </p:grpSpPr>
      <p:sp>
        <p:nvSpPr>
          <p:cNvPr id="71682" name="AutoShape 2" descr="蓝色砂纸"/>
          <p:cNvSpPr>
            <a:spLocks noChangeArrowheads="1"/>
          </p:cNvSpPr>
          <p:nvPr/>
        </p:nvSpPr>
        <p:spPr bwMode="auto">
          <a:xfrm>
            <a:off x="1028700" y="1009650"/>
            <a:ext cx="6819900" cy="2076450"/>
          </a:xfrm>
          <a:prstGeom prst="roundRect">
            <a:avLst>
              <a:gd name="adj" fmla="val 16667"/>
            </a:avLst>
          </a:prstGeom>
          <a:blipFill dpi="0" rotWithShape="0">
            <a:blip r:embed="rId2"/>
            <a:srcRect/>
            <a:tile tx="0" ty="0" sx="100000" sy="100000" flip="none" algn="tl"/>
          </a:blipFill>
          <a:ln w="9525">
            <a:solidFill>
              <a:srgbClr val="9900FF"/>
            </a:solidFill>
            <a:round/>
            <a:headEnd/>
            <a:tailEnd type="none" w="med" len="lg"/>
          </a:ln>
          <a:effectLst>
            <a:outerShdw dist="107763" dir="2700000" algn="ctr" rotWithShape="0">
              <a:schemeClr val="bg2"/>
            </a:outerShdw>
          </a:effectLst>
        </p:spPr>
        <p:txBody>
          <a:bodyPr wrap="none" anchor="ctr"/>
          <a:lstStyle/>
          <a:p>
            <a:endParaRPr lang="zh-CN" altLang="en-US"/>
          </a:p>
        </p:txBody>
      </p:sp>
      <p:sp>
        <p:nvSpPr>
          <p:cNvPr id="71683" name="Text Box 3"/>
          <p:cNvSpPr txBox="1">
            <a:spLocks noChangeArrowheads="1"/>
          </p:cNvSpPr>
          <p:nvPr/>
        </p:nvSpPr>
        <p:spPr bwMode="auto">
          <a:xfrm>
            <a:off x="1371600" y="3714750"/>
            <a:ext cx="60007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chemeClr val="tx1"/>
                </a:solidFill>
                <a:latin typeface="Times New Roman" pitchFamily="18" charset="0"/>
                <a:ea typeface="宋体" pitchFamily="2" charset="-122"/>
              </a:rPr>
              <a:t>        if (grade&gt;60 &amp;&amp; grade &lt;100)</a:t>
            </a:r>
          </a:p>
        </p:txBody>
      </p:sp>
      <p:sp>
        <p:nvSpPr>
          <p:cNvPr id="71684" name="Text Box 4"/>
          <p:cNvSpPr txBox="1">
            <a:spLocks noChangeArrowheads="1"/>
          </p:cNvSpPr>
          <p:nvPr/>
        </p:nvSpPr>
        <p:spPr bwMode="auto">
          <a:xfrm>
            <a:off x="2095500" y="4667250"/>
            <a:ext cx="6477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70000"/>
              </a:lnSpc>
              <a:spcBef>
                <a:spcPct val="50000"/>
              </a:spcBef>
            </a:pPr>
            <a:r>
              <a:rPr lang="en-US" altLang="zh-CN" sz="2800">
                <a:solidFill>
                  <a:schemeClr val="tx1"/>
                </a:solidFill>
                <a:latin typeface="Times New Roman" pitchFamily="18" charset="0"/>
                <a:ea typeface="宋体" pitchFamily="2" charset="-122"/>
              </a:rPr>
              <a:t>if (price</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=37.5</a:t>
            </a:r>
            <a:r>
              <a:rPr lang="en-US" altLang="zh-CN" sz="20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price</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=50.0</a:t>
            </a:r>
            <a:r>
              <a:rPr lang="en-US" altLang="zh-CN" sz="4000">
                <a:solidFill>
                  <a:schemeClr val="tx1"/>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sp>
        <p:nvSpPr>
          <p:cNvPr id="71685" name="Text Box 5"/>
          <p:cNvSpPr txBox="1">
            <a:spLocks noChangeArrowheads="1"/>
          </p:cNvSpPr>
          <p:nvPr/>
        </p:nvSpPr>
        <p:spPr bwMode="auto">
          <a:xfrm>
            <a:off x="1352550" y="127635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chemeClr val="tx1"/>
                </a:solidFill>
                <a:latin typeface="Times New Roman" pitchFamily="18" charset="0"/>
                <a:ea typeface="宋体" pitchFamily="2" charset="-122"/>
              </a:rPr>
              <a:t>逻辑运算符的作用：</a:t>
            </a:r>
          </a:p>
        </p:txBody>
      </p:sp>
      <p:sp>
        <p:nvSpPr>
          <p:cNvPr id="71686" name="Text Box 6"/>
          <p:cNvSpPr txBox="1">
            <a:spLocks noChangeArrowheads="1"/>
          </p:cNvSpPr>
          <p:nvPr/>
        </p:nvSpPr>
        <p:spPr bwMode="auto">
          <a:xfrm>
            <a:off x="1828800" y="1981200"/>
            <a:ext cx="611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66"/>
                </a:solidFill>
                <a:latin typeface="Times New Roman" pitchFamily="18" charset="0"/>
                <a:ea typeface="宋体" pitchFamily="2" charset="-122"/>
              </a:rPr>
              <a:t>可把简单的条件组合成复杂的条件</a:t>
            </a:r>
          </a:p>
        </p:txBody>
      </p:sp>
      <p:sp>
        <p:nvSpPr>
          <p:cNvPr id="71687" name="Rectangle 22"/>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1688" name="AutoShape 23"/>
          <p:cNvSpPr>
            <a:spLocks noChangeArrowheads="1"/>
          </p:cNvSpPr>
          <p:nvPr/>
        </p:nvSpPr>
        <p:spPr bwMode="auto">
          <a:xfrm>
            <a:off x="990600" y="35052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9FF"/>
            </a:gs>
            <a:gs pos="50000">
              <a:srgbClr val="FFFFFF"/>
            </a:gs>
            <a:gs pos="100000">
              <a:srgbClr val="FFC9FF"/>
            </a:gs>
          </a:gsLst>
          <a:lin ang="18900000" scaled="1"/>
        </a:gradFill>
        <a:effectLst/>
      </p:bgPr>
    </p:bg>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09600" y="776288"/>
            <a:ext cx="5619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66"/>
                </a:solidFill>
                <a:latin typeface="Times New Roman" pitchFamily="18" charset="0"/>
                <a:ea typeface="宋体" pitchFamily="2" charset="-122"/>
              </a:rPr>
              <a:t>二、逻辑运算符的优先关系</a:t>
            </a:r>
          </a:p>
        </p:txBody>
      </p:sp>
      <p:sp>
        <p:nvSpPr>
          <p:cNvPr id="72707" name="Text Box 3"/>
          <p:cNvSpPr txBox="1">
            <a:spLocks noChangeArrowheads="1"/>
          </p:cNvSpPr>
          <p:nvPr/>
        </p:nvSpPr>
        <p:spPr bwMode="auto">
          <a:xfrm>
            <a:off x="609600" y="3505200"/>
            <a:ext cx="8069263"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2. &amp;&amp;</a:t>
            </a:r>
            <a:r>
              <a:rPr lang="zh-CN" altLang="en-US" sz="2800">
                <a:solidFill>
                  <a:schemeClr val="tx1"/>
                </a:solidFill>
                <a:latin typeface="Times New Roman" pitchFamily="18" charset="0"/>
                <a:ea typeface="宋体" pitchFamily="2" charset="-122"/>
              </a:rPr>
              <a:t>和</a:t>
            </a:r>
            <a:r>
              <a:rPr lang="en-US" altLang="zh-CN" sz="1800">
                <a:solidFill>
                  <a:schemeClr val="tx1"/>
                </a:solidFill>
                <a:latin typeface="Times New Roman" pitchFamily="18" charset="0"/>
                <a:ea typeface="宋体" pitchFamily="2" charset="-122"/>
              </a:rPr>
              <a:t>¦¦</a:t>
            </a:r>
            <a:r>
              <a:rPr lang="zh-CN" altLang="zh-CN" sz="2800">
                <a:solidFill>
                  <a:schemeClr val="tx1"/>
                </a:solidFill>
                <a:latin typeface="Times New Roman" pitchFamily="18" charset="0"/>
                <a:ea typeface="宋体" pitchFamily="2" charset="-122"/>
              </a:rPr>
              <a:t>低于关系运算符</a:t>
            </a:r>
            <a:r>
              <a:rPr lang="en-US" altLang="zh-CN" sz="2800">
                <a:solidFill>
                  <a:schemeClr val="tx1"/>
                </a:solidFill>
                <a:latin typeface="Times New Roman" pitchFamily="18" charset="0"/>
                <a:ea typeface="宋体" pitchFamily="2" charset="-122"/>
              </a:rPr>
              <a:t>(</a:t>
            </a:r>
            <a:r>
              <a:rPr lang="en-US" altLang="zh-CN" sz="2800" b="1">
                <a:solidFill>
                  <a:srgbClr val="A50021"/>
                </a:solidFill>
                <a:latin typeface="Times New Roman" pitchFamily="18" charset="0"/>
                <a:ea typeface="宋体" pitchFamily="2" charset="-122"/>
              </a:rPr>
              <a:t>6~7</a:t>
            </a:r>
            <a:r>
              <a:rPr lang="zh-CN" altLang="en-US" sz="2800" b="1">
                <a:solidFill>
                  <a:srgbClr val="A50021"/>
                </a:solidFill>
                <a:latin typeface="Times New Roman" pitchFamily="18" charset="0"/>
                <a:ea typeface="宋体" pitchFamily="2" charset="-122"/>
              </a:rPr>
              <a:t>级</a:t>
            </a:r>
            <a:r>
              <a:rPr lang="en-US" altLang="zh-CN" sz="2800">
                <a:solidFill>
                  <a:schemeClr val="tx1"/>
                </a:solidFill>
                <a:latin typeface="Times New Roman" pitchFamily="18" charset="0"/>
                <a:ea typeface="宋体" pitchFamily="2" charset="-122"/>
              </a:rPr>
              <a:t>)</a:t>
            </a:r>
          </a:p>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 </a:t>
            </a:r>
            <a:r>
              <a:rPr lang="zh-CN" altLang="zh-CN" sz="2800">
                <a:solidFill>
                  <a:schemeClr val="tx1"/>
                </a:solidFill>
                <a:latin typeface="Times New Roman" pitchFamily="18" charset="0"/>
                <a:ea typeface="宋体" pitchFamily="2" charset="-122"/>
              </a:rPr>
              <a:t>高于算术运算符</a:t>
            </a:r>
            <a:r>
              <a:rPr lang="en-US" altLang="zh-CN" sz="2800">
                <a:solidFill>
                  <a:schemeClr val="tx1"/>
                </a:solidFill>
                <a:latin typeface="Times New Roman" pitchFamily="18" charset="0"/>
                <a:ea typeface="宋体" pitchFamily="2" charset="-122"/>
              </a:rPr>
              <a:t>(</a:t>
            </a:r>
            <a:r>
              <a:rPr lang="en-US" altLang="zh-CN" sz="2800" b="1">
                <a:solidFill>
                  <a:srgbClr val="A50021"/>
                </a:solidFill>
                <a:latin typeface="Times New Roman" pitchFamily="18" charset="0"/>
                <a:ea typeface="宋体" pitchFamily="2" charset="-122"/>
              </a:rPr>
              <a:t>2~4</a:t>
            </a:r>
            <a:r>
              <a:rPr lang="zh-CN" altLang="en-US" sz="2800" b="1">
                <a:solidFill>
                  <a:srgbClr val="A50021"/>
                </a:solidFill>
                <a:latin typeface="Times New Roman" pitchFamily="18" charset="0"/>
                <a:ea typeface="宋体" pitchFamily="2" charset="-122"/>
              </a:rPr>
              <a:t>级</a:t>
            </a:r>
            <a:r>
              <a:rPr lang="en-US" altLang="zh-CN" sz="2800">
                <a:solidFill>
                  <a:schemeClr val="tx1"/>
                </a:solidFill>
                <a:latin typeface="Times New Roman" pitchFamily="18" charset="0"/>
                <a:ea typeface="宋体" pitchFamily="2" charset="-122"/>
              </a:rPr>
              <a:t>)</a:t>
            </a:r>
          </a:p>
        </p:txBody>
      </p:sp>
      <p:sp>
        <p:nvSpPr>
          <p:cNvPr id="72708" name="Rectangle 4"/>
          <p:cNvSpPr>
            <a:spLocks noChangeArrowheads="1"/>
          </p:cNvSpPr>
          <p:nvPr/>
        </p:nvSpPr>
        <p:spPr bwMode="auto">
          <a:xfrm>
            <a:off x="609600" y="16764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1. !(</a:t>
            </a:r>
            <a:r>
              <a:rPr lang="zh-CN" altLang="en-US" sz="2800">
                <a:solidFill>
                  <a:schemeClr val="tx1"/>
                </a:solidFill>
                <a:latin typeface="Times New Roman" pitchFamily="18" charset="0"/>
                <a:ea typeface="宋体" pitchFamily="2" charset="-122"/>
              </a:rPr>
              <a:t>非</a:t>
            </a:r>
            <a:r>
              <a:rPr lang="en-US" altLang="zh-CN" sz="2800">
                <a:solidFill>
                  <a:schemeClr val="tx1"/>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优先于</a:t>
            </a:r>
            <a:r>
              <a:rPr lang="en-US" altLang="zh-CN" sz="2800">
                <a:solidFill>
                  <a:schemeClr val="tx1"/>
                </a:solidFill>
                <a:latin typeface="Times New Roman" pitchFamily="18" charset="0"/>
                <a:ea typeface="宋体" pitchFamily="2" charset="-122"/>
              </a:rPr>
              <a:t>&amp;&amp;(</a:t>
            </a:r>
            <a:r>
              <a:rPr lang="zh-CN" altLang="en-US" sz="2800">
                <a:solidFill>
                  <a:schemeClr val="tx1"/>
                </a:solidFill>
                <a:latin typeface="Times New Roman" pitchFamily="18" charset="0"/>
                <a:ea typeface="宋体" pitchFamily="2" charset="-122"/>
              </a:rPr>
              <a:t>与</a:t>
            </a:r>
            <a:r>
              <a:rPr lang="en-US" altLang="zh-CN" sz="2800">
                <a:solidFill>
                  <a:schemeClr val="tx1"/>
                </a:solidFill>
                <a:latin typeface="Times New Roman" pitchFamily="18" charset="0"/>
                <a:ea typeface="宋体" pitchFamily="2" charset="-122"/>
              </a:rPr>
              <a:t>). &amp;&amp;</a:t>
            </a:r>
            <a:r>
              <a:rPr lang="zh-CN" altLang="en-US" sz="2800">
                <a:solidFill>
                  <a:schemeClr val="tx1"/>
                </a:solidFill>
                <a:latin typeface="Times New Roman" pitchFamily="18" charset="0"/>
                <a:ea typeface="宋体" pitchFamily="2" charset="-122"/>
              </a:rPr>
              <a:t>优先于</a:t>
            </a:r>
            <a:r>
              <a:rPr lang="en-US" altLang="zh-CN" sz="1800">
                <a:solidFill>
                  <a:schemeClr val="tx1"/>
                </a:solidFill>
                <a:latin typeface="Times New Roman" pitchFamily="18" charset="0"/>
                <a:ea typeface="宋体" pitchFamily="2" charset="-122"/>
              </a:rPr>
              <a:t>¦¦</a:t>
            </a:r>
          </a:p>
        </p:txBody>
      </p:sp>
      <p:sp>
        <p:nvSpPr>
          <p:cNvPr id="72709" name="Rectangle 5"/>
          <p:cNvSpPr>
            <a:spLocks noChangeArrowheads="1"/>
          </p:cNvSpPr>
          <p:nvPr/>
        </p:nvSpPr>
        <p:spPr bwMode="auto">
          <a:xfrm>
            <a:off x="1295400" y="2300288"/>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即: !</a:t>
            </a:r>
            <a:r>
              <a:rPr lang="zh-CN"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sym typeface="Symbol" pitchFamily="18" charset="2"/>
              </a:rPr>
              <a:t> </a:t>
            </a:r>
            <a:r>
              <a:rPr lang="zh-CN" altLang="zh-CN" sz="2800">
                <a:solidFill>
                  <a:schemeClr val="tx1"/>
                </a:solidFill>
                <a:latin typeface="Times New Roman" pitchFamily="18" charset="0"/>
                <a:ea typeface="宋体" pitchFamily="2" charset="-122"/>
                <a:sym typeface="Symbol" pitchFamily="18" charset="2"/>
              </a:rPr>
              <a:t>&amp;&amp;</a:t>
            </a:r>
            <a:r>
              <a:rPr lang="en-US" altLang="zh-CN" sz="2800">
                <a:solidFill>
                  <a:schemeClr val="tx1"/>
                </a:solidFill>
                <a:latin typeface="Times New Roman" pitchFamily="18" charset="0"/>
                <a:ea typeface="宋体" pitchFamily="2" charset="-122"/>
                <a:sym typeface="Symbol" pitchFamily="18" charset="2"/>
              </a:rPr>
              <a:t> </a:t>
            </a:r>
            <a:r>
              <a:rPr lang="zh-CN" altLang="zh-CN" sz="2800">
                <a:solidFill>
                  <a:schemeClr val="tx1"/>
                </a:solidFill>
                <a:latin typeface="Times New Roman" pitchFamily="18" charset="0"/>
                <a:ea typeface="宋体" pitchFamily="2" charset="-122"/>
                <a:sym typeface="Symbol" pitchFamily="18" charset="2"/>
              </a:rPr>
              <a:t> </a:t>
            </a:r>
            <a:r>
              <a:rPr lang="en-US" altLang="zh-CN" sz="1800">
                <a:solidFill>
                  <a:schemeClr val="tx1"/>
                </a:solidFill>
                <a:latin typeface="Times New Roman" pitchFamily="18" charset="0"/>
                <a:ea typeface="宋体" pitchFamily="2" charset="-122"/>
              </a:rPr>
              <a:t>¦¦</a:t>
            </a:r>
          </a:p>
        </p:txBody>
      </p:sp>
      <p:sp>
        <p:nvSpPr>
          <p:cNvPr id="72710" name="Rectangle 6"/>
          <p:cNvSpPr>
            <a:spLocks noChangeArrowheads="1"/>
          </p:cNvSpPr>
          <p:nvPr/>
        </p:nvSpPr>
        <p:spPr bwMode="auto">
          <a:xfrm>
            <a:off x="1066800" y="4800600"/>
            <a:ext cx="497522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dirty="0">
                <a:solidFill>
                  <a:schemeClr val="tx1"/>
                </a:solidFill>
                <a:latin typeface="Times New Roman" pitchFamily="18" charset="0"/>
                <a:ea typeface="宋体" pitchFamily="2" charset="-122"/>
              </a:rPr>
              <a:t>         </a:t>
            </a:r>
            <a:r>
              <a:rPr lang="zh-CN" altLang="zh-CN"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a&amp;&amp;b </a:t>
            </a:r>
            <a:r>
              <a:rPr lang="en-US" altLang="zh-CN" sz="1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x&gt;y &amp;&amp; c</a:t>
            </a:r>
          </a:p>
          <a:p>
            <a:pPr algn="l">
              <a:spcBef>
                <a:spcPct val="50000"/>
              </a:spcBef>
            </a:pPr>
            <a:r>
              <a:rPr lang="en-US" altLang="zh-CN"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sym typeface="Symbol" pitchFamily="18" charset="2"/>
              </a:rPr>
              <a:t>((!a)&amp;&amp;b) </a:t>
            </a:r>
            <a:r>
              <a:rPr lang="en-US" altLang="zh-CN" sz="1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((x&gt;y)&amp;&amp;c)</a:t>
            </a:r>
          </a:p>
        </p:txBody>
      </p:sp>
      <p:grpSp>
        <p:nvGrpSpPr>
          <p:cNvPr id="72711" name="Group 7"/>
          <p:cNvGrpSpPr>
            <a:grpSpLocks/>
          </p:cNvGrpSpPr>
          <p:nvPr/>
        </p:nvGrpSpPr>
        <p:grpSpPr bwMode="auto">
          <a:xfrm>
            <a:off x="6948488" y="2997200"/>
            <a:ext cx="1747837" cy="2678113"/>
            <a:chOff x="4377" y="2845"/>
            <a:chExt cx="1101" cy="855"/>
          </a:xfrm>
        </p:grpSpPr>
        <p:sp>
          <p:nvSpPr>
            <p:cNvPr id="72717" name="Text Box 8"/>
            <p:cNvSpPr txBox="1">
              <a:spLocks noChangeArrowheads="1"/>
            </p:cNvSpPr>
            <p:nvPr/>
          </p:nvSpPr>
          <p:spPr bwMode="auto">
            <a:xfrm>
              <a:off x="4377" y="2845"/>
              <a:ext cx="1101" cy="85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FF3300"/>
                  </a:solidFill>
                  <a:latin typeface="Times New Roman" pitchFamily="18" charset="0"/>
                  <a:ea typeface="宋体" pitchFamily="2" charset="-122"/>
                </a:rPr>
                <a:t>！          高</a:t>
              </a:r>
            </a:p>
            <a:p>
              <a:pPr algn="l" eaLnBrk="1" hangingPunct="1">
                <a:spcBef>
                  <a:spcPct val="50000"/>
                </a:spcBef>
              </a:pPr>
              <a:r>
                <a:rPr lang="zh-CN" altLang="en-US">
                  <a:solidFill>
                    <a:srgbClr val="FF3300"/>
                  </a:solidFill>
                  <a:latin typeface="Times New Roman" pitchFamily="18" charset="0"/>
                  <a:ea typeface="宋体" pitchFamily="2" charset="-122"/>
                </a:rPr>
                <a:t>算术</a:t>
              </a:r>
              <a:endParaRPr lang="en-US" altLang="zh-CN">
                <a:solidFill>
                  <a:srgbClr val="FF3300"/>
                </a:solidFill>
                <a:latin typeface="Times New Roman" pitchFamily="18" charset="0"/>
                <a:ea typeface="宋体" pitchFamily="2" charset="-122"/>
              </a:endParaRPr>
            </a:p>
            <a:p>
              <a:pPr algn="l" eaLnBrk="1" hangingPunct="1">
                <a:spcBef>
                  <a:spcPct val="50000"/>
                </a:spcBef>
              </a:pPr>
              <a:r>
                <a:rPr lang="zh-CN" altLang="en-US">
                  <a:solidFill>
                    <a:srgbClr val="FF3300"/>
                  </a:solidFill>
                  <a:latin typeface="Times New Roman" pitchFamily="18" charset="0"/>
                  <a:ea typeface="宋体" pitchFamily="2" charset="-122"/>
                </a:rPr>
                <a:t>关系</a:t>
              </a:r>
              <a:endParaRPr lang="en-US" altLang="zh-CN">
                <a:solidFill>
                  <a:srgbClr val="FF3300"/>
                </a:solidFill>
                <a:latin typeface="Times New Roman" pitchFamily="18" charset="0"/>
                <a:ea typeface="宋体" pitchFamily="2" charset="-122"/>
              </a:endParaRPr>
            </a:p>
            <a:p>
              <a:pPr algn="l" eaLnBrk="1" hangingPunct="1">
                <a:spcBef>
                  <a:spcPct val="50000"/>
                </a:spcBef>
              </a:pPr>
              <a:r>
                <a:rPr lang="en-US" altLang="zh-CN">
                  <a:solidFill>
                    <a:srgbClr val="FF3300"/>
                  </a:solidFill>
                  <a:latin typeface="Times New Roman" pitchFamily="18" charset="0"/>
                  <a:ea typeface="宋体" pitchFamily="2" charset="-122"/>
                </a:rPr>
                <a:t>&amp;&amp;     </a:t>
              </a:r>
            </a:p>
            <a:p>
              <a:pPr algn="l" eaLnBrk="1" hangingPunct="1">
                <a:spcBef>
                  <a:spcPct val="50000"/>
                </a:spcBef>
              </a:pPr>
              <a:r>
                <a:rPr lang="en-US" altLang="zh-CN" sz="1800">
                  <a:solidFill>
                    <a:srgbClr val="FF0000"/>
                  </a:solidFill>
                  <a:latin typeface="Times New Roman" pitchFamily="18" charset="0"/>
                  <a:ea typeface="宋体" pitchFamily="2" charset="-122"/>
                </a:rPr>
                <a:t>¦¦</a:t>
              </a:r>
              <a:r>
                <a:rPr lang="en-US" altLang="zh-CN" sz="1800">
                  <a:solidFill>
                    <a:schemeClr val="tx1"/>
                  </a:solidFill>
                  <a:latin typeface="Times New Roman" pitchFamily="18" charset="0"/>
                  <a:ea typeface="宋体" pitchFamily="2" charset="-122"/>
                </a:rPr>
                <a:t>          </a:t>
              </a:r>
              <a:r>
                <a:rPr lang="en-US" altLang="zh-CN">
                  <a:solidFill>
                    <a:srgbClr val="FF3300"/>
                  </a:solidFill>
                  <a:latin typeface="Times New Roman" pitchFamily="18" charset="0"/>
                  <a:ea typeface="宋体" pitchFamily="2" charset="-122"/>
                </a:rPr>
                <a:t>      </a:t>
              </a:r>
              <a:r>
                <a:rPr lang="zh-CN" altLang="en-US">
                  <a:solidFill>
                    <a:srgbClr val="FF3300"/>
                  </a:solidFill>
                  <a:latin typeface="Times New Roman" pitchFamily="18" charset="0"/>
                  <a:ea typeface="宋体" pitchFamily="2" charset="-122"/>
                </a:rPr>
                <a:t>低</a:t>
              </a:r>
            </a:p>
          </p:txBody>
        </p:sp>
        <p:sp>
          <p:nvSpPr>
            <p:cNvPr id="72718" name="Line 9"/>
            <p:cNvSpPr>
              <a:spLocks noChangeShapeType="1"/>
            </p:cNvSpPr>
            <p:nvPr/>
          </p:nvSpPr>
          <p:spPr bwMode="auto">
            <a:xfrm flipH="1" flipV="1">
              <a:off x="5012" y="2891"/>
              <a:ext cx="0" cy="77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712" name="Rectangle 2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2713" name="AutoShape 26"/>
          <p:cNvSpPr>
            <a:spLocks noChangeArrowheads="1"/>
          </p:cNvSpPr>
          <p:nvPr/>
        </p:nvSpPr>
        <p:spPr bwMode="auto">
          <a:xfrm>
            <a:off x="1676400" y="2819400"/>
            <a:ext cx="641350" cy="639763"/>
          </a:xfrm>
          <a:prstGeom prst="upArrowCallout">
            <a:avLst>
              <a:gd name="adj1" fmla="val 25062"/>
              <a:gd name="adj2" fmla="val 25062"/>
              <a:gd name="adj3" fmla="val 16667"/>
              <a:gd name="adj4" fmla="val 66667"/>
            </a:avLst>
          </a:prstGeom>
          <a:gradFill rotWithShape="0">
            <a:gsLst>
              <a:gs pos="0">
                <a:srgbClr val="CCECFF"/>
              </a:gs>
              <a:gs pos="100000">
                <a:srgbClr val="CCCC00"/>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r>
              <a:rPr lang="en-US" altLang="zh-CN">
                <a:ea typeface="隶书" pitchFamily="49" charset="-122"/>
              </a:rPr>
              <a:t>2</a:t>
            </a:r>
            <a:r>
              <a:rPr lang="zh-CN" altLang="en-US">
                <a:ea typeface="隶书" pitchFamily="49" charset="-122"/>
              </a:rPr>
              <a:t>级</a:t>
            </a:r>
          </a:p>
        </p:txBody>
      </p:sp>
      <p:sp>
        <p:nvSpPr>
          <p:cNvPr id="72714" name="AutoShape 27"/>
          <p:cNvSpPr>
            <a:spLocks noChangeArrowheads="1"/>
          </p:cNvSpPr>
          <p:nvPr/>
        </p:nvSpPr>
        <p:spPr bwMode="auto">
          <a:xfrm>
            <a:off x="2438400" y="2819400"/>
            <a:ext cx="793750" cy="639763"/>
          </a:xfrm>
          <a:prstGeom prst="upArrowCallout">
            <a:avLst>
              <a:gd name="adj1" fmla="val 31017"/>
              <a:gd name="adj2" fmla="val 31017"/>
              <a:gd name="adj3" fmla="val 16667"/>
              <a:gd name="adj4" fmla="val 66667"/>
            </a:avLst>
          </a:prstGeom>
          <a:gradFill rotWithShape="0">
            <a:gsLst>
              <a:gs pos="0">
                <a:srgbClr val="CCECFF"/>
              </a:gs>
              <a:gs pos="100000">
                <a:srgbClr val="CCCC00"/>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r>
              <a:rPr lang="en-US" altLang="zh-CN">
                <a:ea typeface="隶书" pitchFamily="49" charset="-122"/>
              </a:rPr>
              <a:t>11</a:t>
            </a:r>
            <a:r>
              <a:rPr lang="zh-CN" altLang="en-US">
                <a:ea typeface="隶书" pitchFamily="49" charset="-122"/>
              </a:rPr>
              <a:t>级</a:t>
            </a:r>
          </a:p>
        </p:txBody>
      </p:sp>
      <p:sp>
        <p:nvSpPr>
          <p:cNvPr id="72715" name="AutoShape 28"/>
          <p:cNvSpPr>
            <a:spLocks noChangeArrowheads="1"/>
          </p:cNvSpPr>
          <p:nvPr/>
        </p:nvSpPr>
        <p:spPr bwMode="auto">
          <a:xfrm>
            <a:off x="3276600" y="2819400"/>
            <a:ext cx="793750" cy="639763"/>
          </a:xfrm>
          <a:prstGeom prst="upArrowCallout">
            <a:avLst>
              <a:gd name="adj1" fmla="val 31017"/>
              <a:gd name="adj2" fmla="val 31017"/>
              <a:gd name="adj3" fmla="val 16667"/>
              <a:gd name="adj4" fmla="val 66667"/>
            </a:avLst>
          </a:prstGeom>
          <a:gradFill rotWithShape="0">
            <a:gsLst>
              <a:gs pos="0">
                <a:srgbClr val="CCECFF"/>
              </a:gs>
              <a:gs pos="100000">
                <a:srgbClr val="CCCC00"/>
              </a:gs>
            </a:gsLst>
            <a:lin ang="540000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r>
              <a:rPr lang="en-US" altLang="zh-CN">
                <a:ea typeface="隶书" pitchFamily="49" charset="-122"/>
              </a:rPr>
              <a:t>12</a:t>
            </a:r>
            <a:r>
              <a:rPr lang="zh-CN" altLang="en-US">
                <a:ea typeface="隶书" pitchFamily="49" charset="-122"/>
              </a:rPr>
              <a:t>级</a:t>
            </a:r>
          </a:p>
        </p:txBody>
      </p:sp>
      <p:sp>
        <p:nvSpPr>
          <p:cNvPr id="72716" name="AutoShape 29"/>
          <p:cNvSpPr>
            <a:spLocks noChangeArrowheads="1"/>
          </p:cNvSpPr>
          <p:nvPr/>
        </p:nvSpPr>
        <p:spPr bwMode="auto">
          <a:xfrm>
            <a:off x="609600" y="47244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Tree>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E7E7FF"/>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876300" y="666750"/>
            <a:ext cx="4648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66"/>
                </a:solidFill>
                <a:ea typeface="宋体" pitchFamily="2" charset="-122"/>
              </a:rPr>
              <a:t>三、逻辑表达式</a:t>
            </a:r>
          </a:p>
        </p:txBody>
      </p:sp>
      <p:sp>
        <p:nvSpPr>
          <p:cNvPr id="73731" name="Text Box 3"/>
          <p:cNvSpPr txBox="1">
            <a:spLocks noChangeArrowheads="1"/>
          </p:cNvSpPr>
          <p:nvPr/>
        </p:nvSpPr>
        <p:spPr bwMode="auto">
          <a:xfrm>
            <a:off x="952500" y="2816225"/>
            <a:ext cx="719772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65150" indent="-5651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chemeClr val="tx1"/>
                </a:solidFill>
                <a:latin typeface="Times New Roman" pitchFamily="18" charset="0"/>
                <a:ea typeface="宋体" pitchFamily="2" charset="-122"/>
              </a:rPr>
              <a:t>  1. </a:t>
            </a:r>
            <a:r>
              <a:rPr lang="zh-CN" altLang="en-US" sz="2800">
                <a:solidFill>
                  <a:schemeClr val="tx1"/>
                </a:solidFill>
                <a:latin typeface="Times New Roman" pitchFamily="18" charset="0"/>
                <a:ea typeface="宋体" pitchFamily="2" charset="-122"/>
              </a:rPr>
              <a:t>逻辑表达式的值与关系表达式值一样，真为</a:t>
            </a:r>
            <a:r>
              <a:rPr lang="en-US" altLang="zh-CN" sz="2800">
                <a:solidFill>
                  <a:schemeClr val="tx1"/>
                </a:solidFill>
                <a:latin typeface="Times New Roman" pitchFamily="18" charset="0"/>
                <a:ea typeface="宋体" pitchFamily="2" charset="-122"/>
              </a:rPr>
              <a:t>1</a:t>
            </a:r>
            <a:r>
              <a:rPr lang="zh-CN" altLang="en-US" sz="2800">
                <a:solidFill>
                  <a:schemeClr val="tx1"/>
                </a:solidFill>
                <a:latin typeface="Times New Roman" pitchFamily="18" charset="0"/>
                <a:ea typeface="宋体" pitchFamily="2" charset="-122"/>
              </a:rPr>
              <a:t>，假为</a:t>
            </a:r>
            <a:r>
              <a:rPr lang="en-US" altLang="zh-CN" sz="2800">
                <a:solidFill>
                  <a:schemeClr val="tx1"/>
                </a:solidFill>
                <a:latin typeface="Times New Roman" pitchFamily="18" charset="0"/>
                <a:ea typeface="宋体" pitchFamily="2" charset="-122"/>
              </a:rPr>
              <a:t>0</a:t>
            </a:r>
            <a:r>
              <a:rPr lang="zh-CN" altLang="en-US" sz="2800">
                <a:solidFill>
                  <a:schemeClr val="tx1"/>
                </a:solidFill>
                <a:latin typeface="Times New Roman" pitchFamily="18" charset="0"/>
                <a:ea typeface="宋体" pitchFamily="2" charset="-122"/>
              </a:rPr>
              <a:t>。</a:t>
            </a:r>
            <a:endParaRPr lang="zh-CN" altLang="en-US" sz="2800">
              <a:solidFill>
                <a:schemeClr val="tx1"/>
              </a:solidFill>
              <a:latin typeface="Times New Roman" pitchFamily="18" charset="0"/>
              <a:ea typeface="宋体" pitchFamily="2" charset="-122"/>
              <a:sym typeface="Monotype Sorts" pitchFamily="2" charset="2"/>
            </a:endParaRPr>
          </a:p>
        </p:txBody>
      </p:sp>
      <p:sp>
        <p:nvSpPr>
          <p:cNvPr id="73732" name="Text Box 4"/>
          <p:cNvSpPr txBox="1">
            <a:spLocks noChangeArrowheads="1"/>
          </p:cNvSpPr>
          <p:nvPr/>
        </p:nvSpPr>
        <p:spPr bwMode="auto">
          <a:xfrm>
            <a:off x="990600" y="4095750"/>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sym typeface="Monotype Sorts" pitchFamily="2" charset="2"/>
              </a:rPr>
              <a:t>         a=4 </a:t>
            </a:r>
            <a:r>
              <a:rPr lang="zh-CN" altLang="zh-CN" sz="2800">
                <a:solidFill>
                  <a:schemeClr val="tx1"/>
                </a:solidFill>
                <a:latin typeface="Times New Roman" pitchFamily="18" charset="0"/>
                <a:ea typeface="宋体" pitchFamily="2" charset="-122"/>
                <a:sym typeface="Monotype Sorts" pitchFamily="2" charset="2"/>
              </a:rPr>
              <a:t>则 !</a:t>
            </a:r>
            <a:r>
              <a:rPr lang="en-US" altLang="zh-CN" sz="2800">
                <a:solidFill>
                  <a:schemeClr val="tx1"/>
                </a:solidFill>
                <a:latin typeface="Times New Roman" pitchFamily="18" charset="0"/>
                <a:ea typeface="宋体" pitchFamily="2" charset="-122"/>
                <a:sym typeface="Monotype Sorts" pitchFamily="2" charset="2"/>
              </a:rPr>
              <a:t>a </a:t>
            </a:r>
            <a:r>
              <a:rPr lang="zh-CN" altLang="zh-CN" sz="2800">
                <a:solidFill>
                  <a:schemeClr val="tx1"/>
                </a:solidFill>
                <a:latin typeface="Times New Roman" pitchFamily="18" charset="0"/>
                <a:ea typeface="宋体" pitchFamily="2" charset="-122"/>
                <a:sym typeface="Monotype Sorts" pitchFamily="2" charset="2"/>
              </a:rPr>
              <a:t>值为0.</a:t>
            </a:r>
            <a:endParaRPr lang="en-US" altLang="zh-CN">
              <a:solidFill>
                <a:schemeClr val="tx1"/>
              </a:solidFill>
              <a:latin typeface="Times New Roman" pitchFamily="18" charset="0"/>
              <a:ea typeface="宋体" pitchFamily="2" charset="-122"/>
            </a:endParaRPr>
          </a:p>
        </p:txBody>
      </p:sp>
      <p:sp>
        <p:nvSpPr>
          <p:cNvPr id="73733" name="Text Box 5"/>
          <p:cNvSpPr txBox="1">
            <a:spLocks noChangeArrowheads="1"/>
          </p:cNvSpPr>
          <p:nvPr/>
        </p:nvSpPr>
        <p:spPr bwMode="auto">
          <a:xfrm>
            <a:off x="1504950" y="546735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sym typeface="Monotype Sorts" pitchFamily="2" charset="2"/>
              </a:rPr>
              <a:t>   a=4, b=5 </a:t>
            </a:r>
            <a:r>
              <a:rPr lang="zh-CN" altLang="en-US" sz="2800">
                <a:solidFill>
                  <a:schemeClr val="tx1"/>
                </a:solidFill>
                <a:latin typeface="Times New Roman" pitchFamily="18" charset="0"/>
                <a:ea typeface="宋体" pitchFamily="2" charset="-122"/>
                <a:sym typeface="Monotype Sorts" pitchFamily="2" charset="2"/>
              </a:rPr>
              <a:t>则</a:t>
            </a:r>
            <a:r>
              <a:rPr lang="en-US" altLang="zh-CN" sz="2800">
                <a:solidFill>
                  <a:schemeClr val="tx1"/>
                </a:solidFill>
                <a:latin typeface="Times New Roman" pitchFamily="18" charset="0"/>
                <a:ea typeface="宋体" pitchFamily="2" charset="-122"/>
                <a:sym typeface="Monotype Sorts" pitchFamily="2" charset="2"/>
              </a:rPr>
              <a:t>a&amp;&amp;b</a:t>
            </a:r>
            <a:r>
              <a:rPr lang="zh-CN" altLang="zh-CN" sz="2800">
                <a:solidFill>
                  <a:schemeClr val="tx1"/>
                </a:solidFill>
                <a:latin typeface="Times New Roman" pitchFamily="18" charset="0"/>
                <a:ea typeface="宋体" pitchFamily="2" charset="-122"/>
                <a:sym typeface="Monotype Sorts" pitchFamily="2" charset="2"/>
              </a:rPr>
              <a:t>为1</a:t>
            </a:r>
            <a:endParaRPr lang="en-US" altLang="zh-CN">
              <a:solidFill>
                <a:schemeClr val="tx1"/>
              </a:solidFill>
              <a:latin typeface="Times New Roman" pitchFamily="18" charset="0"/>
              <a:ea typeface="宋体" pitchFamily="2" charset="-122"/>
            </a:endParaRPr>
          </a:p>
        </p:txBody>
      </p:sp>
      <p:sp>
        <p:nvSpPr>
          <p:cNvPr id="73734" name="Text Box 6"/>
          <p:cNvSpPr txBox="1">
            <a:spLocks noChangeArrowheads="1"/>
          </p:cNvSpPr>
          <p:nvPr/>
        </p:nvSpPr>
        <p:spPr bwMode="auto">
          <a:xfrm>
            <a:off x="971550" y="1504950"/>
            <a:ext cx="721995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just" eaLnBrk="1" hangingPunct="1">
              <a:lnSpc>
                <a:spcPct val="110000"/>
              </a:lnSpc>
              <a:spcBef>
                <a:spcPct val="50000"/>
              </a:spcBef>
            </a:pPr>
            <a:r>
              <a:rPr lang="en-US" altLang="zh-CN" sz="2800" b="1">
                <a:solidFill>
                  <a:srgbClr val="660066"/>
                </a:solidFill>
                <a:latin typeface="Times New Roman" pitchFamily="18" charset="0"/>
                <a:ea typeface="宋体" pitchFamily="2" charset="-122"/>
              </a:rPr>
              <a:t>        &lt;</a:t>
            </a:r>
            <a:r>
              <a:rPr lang="zh-CN" altLang="en-US" sz="2800" b="1">
                <a:solidFill>
                  <a:srgbClr val="660066"/>
                </a:solidFill>
                <a:latin typeface="Times New Roman" pitchFamily="18" charset="0"/>
                <a:ea typeface="宋体" pitchFamily="2" charset="-122"/>
              </a:rPr>
              <a:t>操作数</a:t>
            </a:r>
            <a:r>
              <a:rPr lang="en-US" altLang="zh-CN" sz="2800" b="1">
                <a:solidFill>
                  <a:srgbClr val="660066"/>
                </a:solidFill>
                <a:latin typeface="Times New Roman" pitchFamily="18" charset="0"/>
                <a:ea typeface="宋体" pitchFamily="2" charset="-122"/>
              </a:rPr>
              <a:t>&gt;&lt;</a:t>
            </a:r>
            <a:r>
              <a:rPr lang="zh-CN" altLang="en-US" sz="2800" b="1">
                <a:solidFill>
                  <a:srgbClr val="660066"/>
                </a:solidFill>
                <a:latin typeface="Times New Roman" pitchFamily="18" charset="0"/>
                <a:ea typeface="宋体" pitchFamily="2" charset="-122"/>
              </a:rPr>
              <a:t>逻辑运算符</a:t>
            </a:r>
            <a:r>
              <a:rPr lang="en-US" altLang="zh-CN" sz="2800" b="1">
                <a:solidFill>
                  <a:srgbClr val="660066"/>
                </a:solidFill>
                <a:latin typeface="Times New Roman" pitchFamily="18" charset="0"/>
                <a:ea typeface="宋体" pitchFamily="2" charset="-122"/>
              </a:rPr>
              <a:t>&gt;&lt;</a:t>
            </a:r>
            <a:r>
              <a:rPr lang="zh-CN" altLang="en-US" sz="2800" b="1">
                <a:solidFill>
                  <a:srgbClr val="660066"/>
                </a:solidFill>
                <a:latin typeface="Times New Roman" pitchFamily="18" charset="0"/>
                <a:ea typeface="宋体" pitchFamily="2" charset="-122"/>
              </a:rPr>
              <a:t>操作数</a:t>
            </a:r>
            <a:r>
              <a:rPr lang="en-US" altLang="zh-CN" sz="2800" b="1">
                <a:solidFill>
                  <a:srgbClr val="660066"/>
                </a:solidFill>
                <a:latin typeface="Times New Roman" pitchFamily="18" charset="0"/>
                <a:ea typeface="宋体" pitchFamily="2" charset="-122"/>
              </a:rPr>
              <a:t>&gt;</a:t>
            </a:r>
          </a:p>
          <a:p>
            <a:pPr algn="just" eaLnBrk="1" hangingPunct="1">
              <a:lnSpc>
                <a:spcPct val="110000"/>
              </a:lnSpc>
              <a:spcBef>
                <a:spcPct val="50000"/>
              </a:spcBef>
            </a:pPr>
            <a:r>
              <a:rPr lang="zh-CN" altLang="en-US" sz="2800" b="1">
                <a:solidFill>
                  <a:srgbClr val="660066"/>
                </a:solidFill>
                <a:latin typeface="Times New Roman" pitchFamily="18" charset="0"/>
                <a:ea typeface="宋体" pitchFamily="2" charset="-122"/>
              </a:rPr>
              <a:t>以下看一看逻辑表达式的值及具体的运算。</a:t>
            </a:r>
            <a:endParaRPr lang="zh-CN" altLang="en-US" b="1">
              <a:solidFill>
                <a:srgbClr val="660066"/>
              </a:solidFill>
              <a:latin typeface="Times New Roman" pitchFamily="18" charset="0"/>
              <a:ea typeface="宋体" pitchFamily="2" charset="-122"/>
            </a:endParaRPr>
          </a:p>
        </p:txBody>
      </p:sp>
      <p:sp>
        <p:nvSpPr>
          <p:cNvPr id="73735" name="Rectangle 7"/>
          <p:cNvSpPr>
            <a:spLocks noChangeArrowheads="1"/>
          </p:cNvSpPr>
          <p:nvPr/>
        </p:nvSpPr>
        <p:spPr bwMode="auto">
          <a:xfrm>
            <a:off x="1793875" y="4727575"/>
            <a:ext cx="52790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dirty="0">
                <a:solidFill>
                  <a:schemeClr val="tx1"/>
                </a:solidFill>
                <a:latin typeface="Times New Roman" pitchFamily="18" charset="0"/>
                <a:ea typeface="宋体" pitchFamily="2" charset="-122"/>
                <a:sym typeface="Monotype Sorts" pitchFamily="2" charset="2"/>
              </a:rPr>
              <a:t>此处只要</a:t>
            </a:r>
            <a:r>
              <a:rPr lang="en-US" altLang="zh-CN" sz="2800" dirty="0">
                <a:solidFill>
                  <a:schemeClr val="tx1"/>
                </a:solidFill>
                <a:latin typeface="Times New Roman" pitchFamily="18" charset="0"/>
                <a:ea typeface="宋体" pitchFamily="2" charset="-122"/>
                <a:sym typeface="Monotype Sorts" pitchFamily="2" charset="2"/>
              </a:rPr>
              <a:t>a </a:t>
            </a:r>
            <a:r>
              <a:rPr lang="en-US" altLang="zh-CN" sz="2800" dirty="0">
                <a:solidFill>
                  <a:schemeClr val="tx1"/>
                </a:solidFill>
                <a:latin typeface="Times New Roman" pitchFamily="18" charset="0"/>
                <a:ea typeface="宋体" pitchFamily="2" charset="-122"/>
                <a:sym typeface="Symbol" pitchFamily="18" charset="2"/>
              </a:rPr>
              <a:t> 0</a:t>
            </a:r>
            <a:r>
              <a:rPr lang="zh-CN" altLang="zh-CN" sz="2800" dirty="0">
                <a:solidFill>
                  <a:schemeClr val="tx1"/>
                </a:solidFill>
                <a:latin typeface="Times New Roman" pitchFamily="18" charset="0"/>
                <a:ea typeface="宋体" pitchFamily="2" charset="-122"/>
                <a:sym typeface="Symbol" pitchFamily="18" charset="2"/>
              </a:rPr>
              <a:t>为</a:t>
            </a:r>
            <a:r>
              <a:rPr lang="zh-CN" altLang="zh-CN" sz="2800" dirty="0" smtClean="0">
                <a:solidFill>
                  <a:schemeClr val="tx1"/>
                </a:solidFill>
                <a:latin typeface="Times New Roman" pitchFamily="18" charset="0"/>
                <a:ea typeface="宋体" pitchFamily="2" charset="-122"/>
                <a:sym typeface="Symbol" pitchFamily="18" charset="2"/>
              </a:rPr>
              <a:t>真</a:t>
            </a:r>
            <a:r>
              <a:rPr lang="en-US" altLang="zh-CN" sz="2800" dirty="0" smtClean="0">
                <a:solidFill>
                  <a:schemeClr val="tx1"/>
                </a:solidFill>
                <a:latin typeface="Times New Roman" pitchFamily="18" charset="0"/>
                <a:ea typeface="宋体" pitchFamily="2" charset="-122"/>
                <a:sym typeface="Symbol" pitchFamily="18" charset="2"/>
              </a:rPr>
              <a:t>(1)</a:t>
            </a:r>
            <a:r>
              <a:rPr lang="zh-CN" altLang="zh-CN" sz="2800" dirty="0" smtClean="0">
                <a:solidFill>
                  <a:schemeClr val="tx1"/>
                </a:solidFill>
                <a:latin typeface="Times New Roman" pitchFamily="18" charset="0"/>
                <a:ea typeface="宋体" pitchFamily="2" charset="-122"/>
                <a:sym typeface="Symbol" pitchFamily="18" charset="2"/>
              </a:rPr>
              <a:t>, </a:t>
            </a:r>
            <a:r>
              <a:rPr lang="zh-CN" altLang="zh-CN" sz="2800" dirty="0">
                <a:solidFill>
                  <a:schemeClr val="tx1"/>
                </a:solidFill>
                <a:latin typeface="Times New Roman" pitchFamily="18" charset="0"/>
                <a:ea typeface="宋体" pitchFamily="2" charset="-122"/>
                <a:sym typeface="Symbol" pitchFamily="18" charset="2"/>
              </a:rPr>
              <a:t>则!</a:t>
            </a:r>
            <a:r>
              <a:rPr lang="en-US" altLang="zh-CN" sz="2800" dirty="0">
                <a:solidFill>
                  <a:schemeClr val="tx1"/>
                </a:solidFill>
                <a:latin typeface="Times New Roman" pitchFamily="18" charset="0"/>
                <a:ea typeface="宋体" pitchFamily="2" charset="-122"/>
                <a:sym typeface="Symbol" pitchFamily="18" charset="2"/>
              </a:rPr>
              <a:t>a</a:t>
            </a:r>
            <a:r>
              <a:rPr lang="zh-CN" altLang="zh-CN" sz="2800" dirty="0">
                <a:solidFill>
                  <a:schemeClr val="tx1"/>
                </a:solidFill>
                <a:latin typeface="Times New Roman" pitchFamily="18" charset="0"/>
                <a:ea typeface="宋体" pitchFamily="2" charset="-122"/>
                <a:sym typeface="Symbol" pitchFamily="18" charset="2"/>
              </a:rPr>
              <a:t>值为0.</a:t>
            </a:r>
            <a:endParaRPr lang="en-US" altLang="zh-CN" sz="2800" dirty="0">
              <a:solidFill>
                <a:schemeClr val="tx1"/>
              </a:solidFill>
              <a:latin typeface="Times New Roman" pitchFamily="18" charset="0"/>
              <a:ea typeface="宋体" pitchFamily="2" charset="-122"/>
              <a:sym typeface="Symbol" pitchFamily="18" charset="2"/>
            </a:endParaRPr>
          </a:p>
        </p:txBody>
      </p:sp>
      <p:sp>
        <p:nvSpPr>
          <p:cNvPr id="73736" name="Rectangle 23"/>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3737" name="AutoShape 24"/>
          <p:cNvSpPr>
            <a:spLocks noChangeArrowheads="1"/>
          </p:cNvSpPr>
          <p:nvPr/>
        </p:nvSpPr>
        <p:spPr bwMode="auto">
          <a:xfrm>
            <a:off x="457200" y="38862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pic>
        <p:nvPicPr>
          <p:cNvPr id="73738" name="Picture 25" descr="BD1457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6388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Picture 26" descr="BD1457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267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E7E7FF"/>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138242" name="AutoShape 2"/>
          <p:cNvSpPr>
            <a:spLocks noChangeArrowheads="1"/>
          </p:cNvSpPr>
          <p:nvPr/>
        </p:nvSpPr>
        <p:spPr bwMode="auto">
          <a:xfrm>
            <a:off x="819150" y="3448050"/>
            <a:ext cx="7600950" cy="2438400"/>
          </a:xfrm>
          <a:prstGeom prst="plaque">
            <a:avLst>
              <a:gd name="adj" fmla="val 9190"/>
            </a:avLst>
          </a:prstGeom>
          <a:gradFill rotWithShape="0">
            <a:gsLst>
              <a:gs pos="0">
                <a:schemeClr val="hlink">
                  <a:gamma/>
                  <a:tint val="0"/>
                  <a:invGamma/>
                </a:schemeClr>
              </a:gs>
              <a:gs pos="100000">
                <a:schemeClr val="hlink"/>
              </a:gs>
            </a:gsLst>
            <a:path path="shape">
              <a:fillToRect l="50000" t="50000" r="50000" b="50000"/>
            </a:path>
          </a:gradFill>
          <a:ln w="9525">
            <a:solidFill>
              <a:srgbClr val="9900FF"/>
            </a:solidFill>
            <a:miter lim="800000"/>
            <a:headEnd/>
            <a:tailEnd type="none" w="med" len="lg"/>
          </a:ln>
          <a:effectLst>
            <a:outerShdw dist="35921" dir="2700000" algn="ctr" rotWithShape="0">
              <a:schemeClr val="bg2"/>
            </a:outerShdw>
          </a:effectLst>
        </p:spPr>
        <p:txBody>
          <a:bodyPr wrap="none" anchor="ctr"/>
          <a:lstStyle/>
          <a:p>
            <a:pPr>
              <a:defRPr/>
            </a:pPr>
            <a:endParaRPr lang="zh-CN" altLang="en-US"/>
          </a:p>
        </p:txBody>
      </p:sp>
      <p:sp>
        <p:nvSpPr>
          <p:cNvPr id="138243" name="Text Box 3"/>
          <p:cNvSpPr txBox="1">
            <a:spLocks noChangeArrowheads="1"/>
          </p:cNvSpPr>
          <p:nvPr/>
        </p:nvSpPr>
        <p:spPr bwMode="auto">
          <a:xfrm>
            <a:off x="2152650" y="2357438"/>
            <a:ext cx="45227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0066"/>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  4&amp;&amp;0 </a:t>
            </a:r>
            <a:r>
              <a:rPr lang="en-US" altLang="zh-CN">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2</a:t>
            </a:r>
          </a:p>
        </p:txBody>
      </p:sp>
      <p:sp>
        <p:nvSpPr>
          <p:cNvPr id="68612" name="Text Box 4"/>
          <p:cNvSpPr txBox="1">
            <a:spLocks noChangeArrowheads="1"/>
          </p:cNvSpPr>
          <p:nvPr/>
        </p:nvSpPr>
        <p:spPr bwMode="auto">
          <a:xfrm>
            <a:off x="1638300" y="4781550"/>
            <a:ext cx="61483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81000" indent="-3810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rgbClr val="A50021"/>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a:t>
            </a:r>
            <a:r>
              <a:rPr lang="zh-CN" altLang="en-US" sz="2800">
                <a:solidFill>
                  <a:srgbClr val="000000"/>
                </a:solidFill>
                <a:latin typeface="Times New Roman" pitchFamily="18" charset="0"/>
                <a:ea typeface="宋体" pitchFamily="2" charset="-122"/>
              </a:rPr>
              <a:t>在逻辑运算中</a:t>
            </a:r>
            <a:r>
              <a:rPr lang="en-US" altLang="zh-CN" sz="2800">
                <a:solidFill>
                  <a:srgbClr val="000000"/>
                </a:solidFill>
                <a:latin typeface="Times New Roman" pitchFamily="18" charset="0"/>
                <a:ea typeface="宋体" pitchFamily="2" charset="-122"/>
              </a:rPr>
              <a:t>,</a:t>
            </a:r>
            <a:r>
              <a:rPr lang="zh-CN" altLang="en-US" sz="2800">
                <a:solidFill>
                  <a:srgbClr val="000000"/>
                </a:solidFill>
                <a:latin typeface="Times New Roman" pitchFamily="18" charset="0"/>
                <a:ea typeface="宋体" pitchFamily="2" charset="-122"/>
              </a:rPr>
              <a:t>非</a:t>
            </a:r>
            <a:r>
              <a:rPr lang="en-US" altLang="zh-CN" sz="2800">
                <a:solidFill>
                  <a:srgbClr val="000000"/>
                </a:solidFill>
                <a:latin typeface="Times New Roman" pitchFamily="18" charset="0"/>
                <a:ea typeface="宋体" pitchFamily="2" charset="-122"/>
              </a:rPr>
              <a:t>0</a:t>
            </a:r>
            <a:r>
              <a:rPr lang="zh-CN" altLang="en-US" sz="2800">
                <a:solidFill>
                  <a:srgbClr val="000000"/>
                </a:solidFill>
                <a:latin typeface="Times New Roman" pitchFamily="18" charset="0"/>
                <a:ea typeface="宋体" pitchFamily="2" charset="-122"/>
              </a:rPr>
              <a:t>值参加逻辑运算时被看成</a:t>
            </a:r>
            <a:r>
              <a:rPr lang="en-US" altLang="zh-CN" sz="2800">
                <a:solidFill>
                  <a:srgbClr val="000000"/>
                </a:solidFill>
                <a:latin typeface="Times New Roman" pitchFamily="18" charset="0"/>
                <a:ea typeface="宋体" pitchFamily="2" charset="-122"/>
              </a:rPr>
              <a:t>1</a:t>
            </a:r>
            <a:r>
              <a:rPr lang="zh-CN" altLang="en-US" sz="2800">
                <a:solidFill>
                  <a:srgbClr val="000000"/>
                </a:solidFill>
                <a:latin typeface="Times New Roman" pitchFamily="18" charset="0"/>
                <a:ea typeface="宋体" pitchFamily="2" charset="-122"/>
              </a:rPr>
              <a:t>处理</a:t>
            </a:r>
            <a:r>
              <a:rPr lang="en-US" altLang="zh-CN" sz="2800">
                <a:solidFill>
                  <a:srgbClr val="000000"/>
                </a:solidFill>
                <a:latin typeface="Times New Roman" pitchFamily="18" charset="0"/>
                <a:ea typeface="宋体" pitchFamily="2" charset="-122"/>
              </a:rPr>
              <a:t>.</a:t>
            </a:r>
          </a:p>
        </p:txBody>
      </p:sp>
      <p:sp>
        <p:nvSpPr>
          <p:cNvPr id="74757" name="Text Box 5"/>
          <p:cNvSpPr txBox="1">
            <a:spLocks noChangeArrowheads="1"/>
          </p:cNvSpPr>
          <p:nvPr/>
        </p:nvSpPr>
        <p:spPr bwMode="auto">
          <a:xfrm>
            <a:off x="2152650" y="781050"/>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sym typeface="Monotype Sorts" pitchFamily="2" charset="2"/>
              </a:rPr>
              <a:t>     a=4, b=5</a:t>
            </a:r>
            <a:endParaRPr lang="en-US" altLang="zh-CN">
              <a:solidFill>
                <a:schemeClr val="tx1"/>
              </a:solidFill>
              <a:latin typeface="Times New Roman" pitchFamily="18" charset="0"/>
              <a:ea typeface="宋体" pitchFamily="2" charset="-122"/>
            </a:endParaRPr>
          </a:p>
        </p:txBody>
      </p:sp>
      <p:sp>
        <p:nvSpPr>
          <p:cNvPr id="138246" name="Text Box 6"/>
          <p:cNvSpPr txBox="1">
            <a:spLocks noChangeArrowheads="1"/>
          </p:cNvSpPr>
          <p:nvPr/>
        </p:nvSpPr>
        <p:spPr bwMode="auto">
          <a:xfrm>
            <a:off x="2152650" y="154305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0066"/>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  a=4, b=5</a:t>
            </a:r>
            <a:endParaRPr lang="en-US" altLang="zh-CN" sz="2800">
              <a:solidFill>
                <a:schemeClr val="tx1"/>
              </a:solidFill>
              <a:latin typeface="Times New Roman" pitchFamily="18" charset="0"/>
              <a:ea typeface="宋体" pitchFamily="2" charset="-122"/>
            </a:endParaRPr>
          </a:p>
        </p:txBody>
      </p:sp>
      <p:sp>
        <p:nvSpPr>
          <p:cNvPr id="138247" name="Rectangle 7"/>
          <p:cNvSpPr>
            <a:spLocks noChangeArrowheads="1"/>
          </p:cNvSpPr>
          <p:nvPr/>
        </p:nvSpPr>
        <p:spPr bwMode="auto">
          <a:xfrm>
            <a:off x="4441825" y="762000"/>
            <a:ext cx="137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chemeClr val="tx1"/>
                </a:solidFill>
                <a:latin typeface="Times New Roman" pitchFamily="18" charset="0"/>
                <a:ea typeface="宋体" pitchFamily="2" charset="-122"/>
                <a:sym typeface="Monotype Sorts" pitchFamily="2" charset="2"/>
              </a:rPr>
              <a:t>a </a:t>
            </a:r>
            <a:r>
              <a:rPr lang="en-US" altLang="zh-CN" sz="1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b</a:t>
            </a:r>
            <a:r>
              <a:rPr lang="zh-CN" altLang="zh-CN" sz="2800">
                <a:solidFill>
                  <a:schemeClr val="tx1"/>
                </a:solidFill>
                <a:latin typeface="Times New Roman" pitchFamily="18" charset="0"/>
                <a:ea typeface="宋体" pitchFamily="2" charset="-122"/>
              </a:rPr>
              <a:t>为1</a:t>
            </a:r>
            <a:endParaRPr lang="en-US" altLang="zh-CN" sz="2800">
              <a:solidFill>
                <a:schemeClr val="tx1"/>
              </a:solidFill>
              <a:latin typeface="Times New Roman" pitchFamily="18" charset="0"/>
              <a:ea typeface="宋体" pitchFamily="2" charset="-122"/>
            </a:endParaRPr>
          </a:p>
        </p:txBody>
      </p:sp>
      <p:sp>
        <p:nvSpPr>
          <p:cNvPr id="138248" name="Rectangle 8"/>
          <p:cNvSpPr>
            <a:spLocks noChangeArrowheads="1"/>
          </p:cNvSpPr>
          <p:nvPr/>
        </p:nvSpPr>
        <p:spPr bwMode="auto">
          <a:xfrm>
            <a:off x="4441825" y="1543050"/>
            <a:ext cx="161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chemeClr val="tx1"/>
                </a:solidFill>
                <a:latin typeface="Times New Roman" pitchFamily="18" charset="0"/>
                <a:ea typeface="宋体" pitchFamily="2" charset="-122"/>
                <a:sym typeface="Monotype Sorts" pitchFamily="2" charset="2"/>
              </a:rPr>
              <a:t>!a</a:t>
            </a:r>
            <a:r>
              <a:rPr lang="en-US" altLang="zh-CN"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sym typeface="Monotype Sorts" pitchFamily="2" charset="2"/>
              </a:rPr>
              <a:t>b</a:t>
            </a:r>
            <a:r>
              <a:rPr lang="zh-CN" altLang="zh-CN" sz="2800">
                <a:solidFill>
                  <a:schemeClr val="tx1"/>
                </a:solidFill>
                <a:latin typeface="Times New Roman" pitchFamily="18" charset="0"/>
                <a:ea typeface="宋体" pitchFamily="2" charset="-122"/>
                <a:sym typeface="Monotype Sorts" pitchFamily="2" charset="2"/>
              </a:rPr>
              <a:t>为1</a:t>
            </a:r>
            <a:endParaRPr lang="en-US" altLang="zh-CN" sz="2800">
              <a:solidFill>
                <a:schemeClr val="tx1"/>
              </a:solidFill>
              <a:latin typeface="Times New Roman" pitchFamily="18" charset="0"/>
              <a:ea typeface="宋体" pitchFamily="2" charset="-122"/>
              <a:sym typeface="Monotype Sorts" pitchFamily="2" charset="2"/>
            </a:endParaRPr>
          </a:p>
        </p:txBody>
      </p:sp>
      <p:sp>
        <p:nvSpPr>
          <p:cNvPr id="138249" name="Rectangle 9"/>
          <p:cNvSpPr>
            <a:spLocks noChangeArrowheads="1"/>
          </p:cNvSpPr>
          <p:nvPr/>
        </p:nvSpPr>
        <p:spPr bwMode="auto">
          <a:xfrm>
            <a:off x="4441825" y="2357438"/>
            <a:ext cx="80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a:solidFill>
                  <a:schemeClr val="tx1"/>
                </a:solidFill>
                <a:latin typeface="Times New Roman" pitchFamily="18" charset="0"/>
                <a:ea typeface="宋体" pitchFamily="2" charset="-122"/>
              </a:rPr>
              <a:t>为1.</a:t>
            </a:r>
            <a:endParaRPr lang="en-US" altLang="zh-CN" sz="2800">
              <a:solidFill>
                <a:schemeClr val="tx1"/>
              </a:solidFill>
              <a:latin typeface="Times New Roman" pitchFamily="18" charset="0"/>
              <a:ea typeface="宋体" pitchFamily="2" charset="-122"/>
            </a:endParaRPr>
          </a:p>
        </p:txBody>
      </p:sp>
      <p:sp>
        <p:nvSpPr>
          <p:cNvPr id="68618" name="Text Box 10"/>
          <p:cNvSpPr txBox="1">
            <a:spLocks noChangeArrowheads="1"/>
          </p:cNvSpPr>
          <p:nvPr/>
        </p:nvSpPr>
        <p:spPr bwMode="auto">
          <a:xfrm>
            <a:off x="1566863" y="3695700"/>
            <a:ext cx="62055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76250" indent="-476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A50021"/>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a:t>
            </a:r>
            <a:r>
              <a:rPr lang="zh-CN" altLang="en-US" sz="2800">
                <a:solidFill>
                  <a:srgbClr val="000000"/>
                </a:solidFill>
                <a:latin typeface="Times New Roman" pitchFamily="18" charset="0"/>
                <a:ea typeface="宋体" pitchFamily="2" charset="-122"/>
                <a:sym typeface="Monotype Sorts" pitchFamily="2" charset="2"/>
              </a:rPr>
              <a:t>上面各式中的</a:t>
            </a:r>
            <a:r>
              <a:rPr lang="en-US" altLang="zh-CN" sz="2800">
                <a:solidFill>
                  <a:srgbClr val="000000"/>
                </a:solidFill>
                <a:latin typeface="Times New Roman" pitchFamily="18" charset="0"/>
                <a:ea typeface="宋体" pitchFamily="2" charset="-122"/>
                <a:sym typeface="Monotype Sorts" pitchFamily="2" charset="2"/>
              </a:rPr>
              <a:t>a</a:t>
            </a:r>
            <a:r>
              <a:rPr lang="zh-CN" altLang="zh-CN" sz="2800">
                <a:solidFill>
                  <a:srgbClr val="000000"/>
                </a:solidFill>
                <a:latin typeface="Times New Roman" pitchFamily="18" charset="0"/>
                <a:ea typeface="宋体" pitchFamily="2" charset="-122"/>
                <a:sym typeface="Monotype Sorts" pitchFamily="2" charset="2"/>
              </a:rPr>
              <a:t>或</a:t>
            </a:r>
            <a:r>
              <a:rPr lang="en-US" altLang="zh-CN" sz="2800">
                <a:solidFill>
                  <a:srgbClr val="000000"/>
                </a:solidFill>
                <a:latin typeface="Times New Roman" pitchFamily="18" charset="0"/>
                <a:ea typeface="宋体" pitchFamily="2" charset="-122"/>
                <a:sym typeface="Monotype Sorts" pitchFamily="2" charset="2"/>
              </a:rPr>
              <a:t>b</a:t>
            </a:r>
            <a:r>
              <a:rPr lang="zh-CN" altLang="zh-CN" sz="2800">
                <a:solidFill>
                  <a:srgbClr val="000000"/>
                </a:solidFill>
                <a:latin typeface="Times New Roman" pitchFamily="18" charset="0"/>
                <a:ea typeface="宋体" pitchFamily="2" charset="-122"/>
                <a:sym typeface="Monotype Sorts" pitchFamily="2" charset="2"/>
              </a:rPr>
              <a:t>均可以是任何其它表达式</a:t>
            </a:r>
            <a:r>
              <a:rPr lang="zh-CN" altLang="zh-CN" sz="2800">
                <a:solidFill>
                  <a:schemeClr val="tx1"/>
                </a:solidFill>
                <a:latin typeface="Times New Roman" pitchFamily="18" charset="0"/>
                <a:ea typeface="宋体" pitchFamily="2" charset="-122"/>
                <a:sym typeface="Monotype Sorts" pitchFamily="2" charset="2"/>
              </a:rPr>
              <a:t>。</a:t>
            </a:r>
            <a:endParaRPr lang="zh-CN" altLang="en-US" sz="2800">
              <a:solidFill>
                <a:schemeClr val="tx1"/>
              </a:solidFill>
              <a:latin typeface="Times New Roman" pitchFamily="18" charset="0"/>
              <a:ea typeface="宋体" pitchFamily="2" charset="-122"/>
            </a:endParaRPr>
          </a:p>
        </p:txBody>
      </p:sp>
      <p:sp>
        <p:nvSpPr>
          <p:cNvPr id="68619" name="AutoShape 11"/>
          <p:cNvSpPr>
            <a:spLocks noChangeArrowheads="1"/>
          </p:cNvSpPr>
          <p:nvPr/>
        </p:nvSpPr>
        <p:spPr bwMode="auto">
          <a:xfrm>
            <a:off x="304800" y="2857500"/>
            <a:ext cx="1530350" cy="1076325"/>
          </a:xfrm>
          <a:prstGeom prst="irregularSeal2">
            <a:avLst/>
          </a:prstGeom>
          <a:gradFill rotWithShape="0">
            <a:gsLst>
              <a:gs pos="0">
                <a:srgbClr val="76002F"/>
              </a:gs>
              <a:gs pos="100000">
                <a:srgbClr val="FF0066"/>
              </a:gs>
            </a:gsLst>
            <a:path path="shape">
              <a:fillToRect l="50000" t="50000" r="50000" b="50000"/>
            </a:path>
          </a:gradFill>
          <a:ln w="9525">
            <a:solidFill>
              <a:srgbClr val="9900FF"/>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accent1"/>
                </a:solidFill>
              </a:rPr>
              <a:t>注意</a:t>
            </a:r>
          </a:p>
        </p:txBody>
      </p:sp>
      <p:pic>
        <p:nvPicPr>
          <p:cNvPr id="74764" name="Picture 13" descr="AG00316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59688" y="4191000"/>
            <a:ext cx="1484312"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5" name="Rectangle 29"/>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pic>
        <p:nvPicPr>
          <p:cNvPr id="74766" name="Picture 30" descr="BD1457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90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7" name="Picture 31" descr="BD1457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72" name="Picture 32" descr="BD1457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73" name="Line 33"/>
          <p:cNvSpPr>
            <a:spLocks noChangeShapeType="1"/>
          </p:cNvSpPr>
          <p:nvPr/>
        </p:nvSpPr>
        <p:spPr bwMode="auto">
          <a:xfrm>
            <a:off x="2743200" y="2819400"/>
            <a:ext cx="838200" cy="0"/>
          </a:xfrm>
          <a:prstGeom prst="line">
            <a:avLst/>
          </a:prstGeom>
          <a:noFill/>
          <a:ln w="19050">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38274" name="Line 34"/>
          <p:cNvSpPr>
            <a:spLocks noChangeShapeType="1"/>
          </p:cNvSpPr>
          <p:nvPr/>
        </p:nvSpPr>
        <p:spPr bwMode="auto">
          <a:xfrm>
            <a:off x="2743200" y="2971800"/>
            <a:ext cx="1219200" cy="0"/>
          </a:xfrm>
          <a:prstGeom prst="line">
            <a:avLst/>
          </a:prstGeom>
          <a:noFill/>
          <a:ln w="19050">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38275" name="Line 35"/>
          <p:cNvSpPr>
            <a:spLocks noChangeShapeType="1"/>
          </p:cNvSpPr>
          <p:nvPr/>
        </p:nvSpPr>
        <p:spPr bwMode="auto">
          <a:xfrm>
            <a:off x="4572000" y="1981200"/>
            <a:ext cx="228600" cy="0"/>
          </a:xfrm>
          <a:prstGeom prst="line">
            <a:avLst/>
          </a:prstGeom>
          <a:noFill/>
          <a:ln w="19050">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38276" name="Line 36"/>
          <p:cNvSpPr>
            <a:spLocks noChangeShapeType="1"/>
          </p:cNvSpPr>
          <p:nvPr/>
        </p:nvSpPr>
        <p:spPr bwMode="auto">
          <a:xfrm>
            <a:off x="4572000" y="2133600"/>
            <a:ext cx="685800" cy="0"/>
          </a:xfrm>
          <a:prstGeom prst="line">
            <a:avLst/>
          </a:prstGeom>
          <a:noFill/>
          <a:ln w="19050">
            <a:solidFill>
              <a:schemeClr val="tx2"/>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 calcmode="lin" valueType="num">
                                      <p:cBhvr additive="base">
                                        <p:cTn id="7" dur="500" fill="hold"/>
                                        <p:tgtEl>
                                          <p:spTgt spid="138247"/>
                                        </p:tgtEl>
                                        <p:attrNameLst>
                                          <p:attrName>ppt_x</p:attrName>
                                        </p:attrNameLst>
                                      </p:cBhvr>
                                      <p:tavLst>
                                        <p:tav tm="0">
                                          <p:val>
                                            <p:strVal val="0-#ppt_w/2"/>
                                          </p:val>
                                        </p:tav>
                                        <p:tav tm="100000">
                                          <p:val>
                                            <p:strVal val="#ppt_x"/>
                                          </p:val>
                                        </p:tav>
                                      </p:tavLst>
                                    </p:anim>
                                    <p:anim calcmode="lin" valueType="num">
                                      <p:cBhvr additive="base">
                                        <p:cTn id="8"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 calcmode="lin" valueType="num">
                                      <p:cBhvr additive="base">
                                        <p:cTn id="13" dur="500" fill="hold"/>
                                        <p:tgtEl>
                                          <p:spTgt spid="138246"/>
                                        </p:tgtEl>
                                        <p:attrNameLst>
                                          <p:attrName>ppt_x</p:attrName>
                                        </p:attrNameLst>
                                      </p:cBhvr>
                                      <p:tavLst>
                                        <p:tav tm="0">
                                          <p:val>
                                            <p:strVal val="0-#ppt_w/2"/>
                                          </p:val>
                                        </p:tav>
                                        <p:tav tm="100000">
                                          <p:val>
                                            <p:strVal val="#ppt_x"/>
                                          </p:val>
                                        </p:tav>
                                      </p:tavLst>
                                    </p:anim>
                                    <p:anim calcmode="lin" valueType="num">
                                      <p:cBhvr additive="base">
                                        <p:cTn id="14"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8"/>
                                        </p:tgtEl>
                                        <p:attrNameLst>
                                          <p:attrName>style.visibility</p:attrName>
                                        </p:attrNameLst>
                                      </p:cBhvr>
                                      <p:to>
                                        <p:strVal val="visible"/>
                                      </p:to>
                                    </p:set>
                                    <p:anim calcmode="lin" valueType="num">
                                      <p:cBhvr additive="base">
                                        <p:cTn id="19" dur="500" fill="hold"/>
                                        <p:tgtEl>
                                          <p:spTgt spid="138248"/>
                                        </p:tgtEl>
                                        <p:attrNameLst>
                                          <p:attrName>ppt_x</p:attrName>
                                        </p:attrNameLst>
                                      </p:cBhvr>
                                      <p:tavLst>
                                        <p:tav tm="0">
                                          <p:val>
                                            <p:strVal val="0-#ppt_w/2"/>
                                          </p:val>
                                        </p:tav>
                                        <p:tav tm="100000">
                                          <p:val>
                                            <p:strVal val="#ppt_x"/>
                                          </p:val>
                                        </p:tav>
                                      </p:tavLst>
                                    </p:anim>
                                    <p:anim calcmode="lin" valueType="num">
                                      <p:cBhvr additive="base">
                                        <p:cTn id="20"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75"/>
                                        </p:tgtEl>
                                        <p:attrNameLst>
                                          <p:attrName>style.visibility</p:attrName>
                                        </p:attrNameLst>
                                      </p:cBhvr>
                                      <p:to>
                                        <p:strVal val="visible"/>
                                      </p:to>
                                    </p:set>
                                    <p:anim calcmode="lin" valueType="num">
                                      <p:cBhvr additive="base">
                                        <p:cTn id="25" dur="500" fill="hold"/>
                                        <p:tgtEl>
                                          <p:spTgt spid="138275"/>
                                        </p:tgtEl>
                                        <p:attrNameLst>
                                          <p:attrName>ppt_x</p:attrName>
                                        </p:attrNameLst>
                                      </p:cBhvr>
                                      <p:tavLst>
                                        <p:tav tm="0">
                                          <p:val>
                                            <p:strVal val="0-#ppt_w/2"/>
                                          </p:val>
                                        </p:tav>
                                        <p:tav tm="100000">
                                          <p:val>
                                            <p:strVal val="#ppt_x"/>
                                          </p:val>
                                        </p:tav>
                                      </p:tavLst>
                                    </p:anim>
                                    <p:anim calcmode="lin" valueType="num">
                                      <p:cBhvr additive="base">
                                        <p:cTn id="26" dur="500" fill="hold"/>
                                        <p:tgtEl>
                                          <p:spTgt spid="13827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8276"/>
                                        </p:tgtEl>
                                        <p:attrNameLst>
                                          <p:attrName>style.visibility</p:attrName>
                                        </p:attrNameLst>
                                      </p:cBhvr>
                                      <p:to>
                                        <p:strVal val="visible"/>
                                      </p:to>
                                    </p:set>
                                    <p:anim calcmode="lin" valueType="num">
                                      <p:cBhvr additive="base">
                                        <p:cTn id="31" dur="500" fill="hold"/>
                                        <p:tgtEl>
                                          <p:spTgt spid="138276"/>
                                        </p:tgtEl>
                                        <p:attrNameLst>
                                          <p:attrName>ppt_x</p:attrName>
                                        </p:attrNameLst>
                                      </p:cBhvr>
                                      <p:tavLst>
                                        <p:tav tm="0">
                                          <p:val>
                                            <p:strVal val="0-#ppt_w/2"/>
                                          </p:val>
                                        </p:tav>
                                        <p:tav tm="100000">
                                          <p:val>
                                            <p:strVal val="#ppt_x"/>
                                          </p:val>
                                        </p:tav>
                                      </p:tavLst>
                                    </p:anim>
                                    <p:anim calcmode="lin" valueType="num">
                                      <p:cBhvr additive="base">
                                        <p:cTn id="32" dur="500" fill="hold"/>
                                        <p:tgtEl>
                                          <p:spTgt spid="13827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8272"/>
                                        </p:tgtEl>
                                        <p:attrNameLst>
                                          <p:attrName>style.visibility</p:attrName>
                                        </p:attrNameLst>
                                      </p:cBhvr>
                                      <p:to>
                                        <p:strVal val="visible"/>
                                      </p:to>
                                    </p:set>
                                    <p:anim calcmode="lin" valueType="num">
                                      <p:cBhvr additive="base">
                                        <p:cTn id="37" dur="500" fill="hold"/>
                                        <p:tgtEl>
                                          <p:spTgt spid="138272"/>
                                        </p:tgtEl>
                                        <p:attrNameLst>
                                          <p:attrName>ppt_x</p:attrName>
                                        </p:attrNameLst>
                                      </p:cBhvr>
                                      <p:tavLst>
                                        <p:tav tm="0">
                                          <p:val>
                                            <p:strVal val="0-#ppt_w/2"/>
                                          </p:val>
                                        </p:tav>
                                        <p:tav tm="100000">
                                          <p:val>
                                            <p:strVal val="#ppt_x"/>
                                          </p:val>
                                        </p:tav>
                                      </p:tavLst>
                                    </p:anim>
                                    <p:anim calcmode="lin" valueType="num">
                                      <p:cBhvr additive="base">
                                        <p:cTn id="38" dur="500" fill="hold"/>
                                        <p:tgtEl>
                                          <p:spTgt spid="13827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8243"/>
                                        </p:tgtEl>
                                        <p:attrNameLst>
                                          <p:attrName>style.visibility</p:attrName>
                                        </p:attrNameLst>
                                      </p:cBhvr>
                                      <p:to>
                                        <p:strVal val="visible"/>
                                      </p:to>
                                    </p:set>
                                    <p:anim calcmode="lin" valueType="num">
                                      <p:cBhvr additive="base">
                                        <p:cTn id="43" dur="500" fill="hold"/>
                                        <p:tgtEl>
                                          <p:spTgt spid="138243"/>
                                        </p:tgtEl>
                                        <p:attrNameLst>
                                          <p:attrName>ppt_x</p:attrName>
                                        </p:attrNameLst>
                                      </p:cBhvr>
                                      <p:tavLst>
                                        <p:tav tm="0">
                                          <p:val>
                                            <p:strVal val="0-#ppt_w/2"/>
                                          </p:val>
                                        </p:tav>
                                        <p:tav tm="100000">
                                          <p:val>
                                            <p:strVal val="#ppt_x"/>
                                          </p:val>
                                        </p:tav>
                                      </p:tavLst>
                                    </p:anim>
                                    <p:anim calcmode="lin" valueType="num">
                                      <p:cBhvr additive="base">
                                        <p:cTn id="44" dur="500" fill="hold"/>
                                        <p:tgtEl>
                                          <p:spTgt spid="13824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8273"/>
                                        </p:tgtEl>
                                        <p:attrNameLst>
                                          <p:attrName>style.visibility</p:attrName>
                                        </p:attrNameLst>
                                      </p:cBhvr>
                                      <p:to>
                                        <p:strVal val="visible"/>
                                      </p:to>
                                    </p:set>
                                    <p:anim calcmode="lin" valueType="num">
                                      <p:cBhvr additive="base">
                                        <p:cTn id="49" dur="500" fill="hold"/>
                                        <p:tgtEl>
                                          <p:spTgt spid="138273"/>
                                        </p:tgtEl>
                                        <p:attrNameLst>
                                          <p:attrName>ppt_x</p:attrName>
                                        </p:attrNameLst>
                                      </p:cBhvr>
                                      <p:tavLst>
                                        <p:tav tm="0">
                                          <p:val>
                                            <p:strVal val="0-#ppt_w/2"/>
                                          </p:val>
                                        </p:tav>
                                        <p:tav tm="100000">
                                          <p:val>
                                            <p:strVal val="#ppt_x"/>
                                          </p:val>
                                        </p:tav>
                                      </p:tavLst>
                                    </p:anim>
                                    <p:anim calcmode="lin" valueType="num">
                                      <p:cBhvr additive="base">
                                        <p:cTn id="50" dur="500" fill="hold"/>
                                        <p:tgtEl>
                                          <p:spTgt spid="13827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8274"/>
                                        </p:tgtEl>
                                        <p:attrNameLst>
                                          <p:attrName>style.visibility</p:attrName>
                                        </p:attrNameLst>
                                      </p:cBhvr>
                                      <p:to>
                                        <p:strVal val="visible"/>
                                      </p:to>
                                    </p:set>
                                    <p:anim calcmode="lin" valueType="num">
                                      <p:cBhvr additive="base">
                                        <p:cTn id="55" dur="500" fill="hold"/>
                                        <p:tgtEl>
                                          <p:spTgt spid="138274"/>
                                        </p:tgtEl>
                                        <p:attrNameLst>
                                          <p:attrName>ppt_x</p:attrName>
                                        </p:attrNameLst>
                                      </p:cBhvr>
                                      <p:tavLst>
                                        <p:tav tm="0">
                                          <p:val>
                                            <p:strVal val="0-#ppt_w/2"/>
                                          </p:val>
                                        </p:tav>
                                        <p:tav tm="100000">
                                          <p:val>
                                            <p:strVal val="#ppt_x"/>
                                          </p:val>
                                        </p:tav>
                                      </p:tavLst>
                                    </p:anim>
                                    <p:anim calcmode="lin" valueType="num">
                                      <p:cBhvr additive="base">
                                        <p:cTn id="56" dur="500" fill="hold"/>
                                        <p:tgtEl>
                                          <p:spTgt spid="1382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8249"/>
                                        </p:tgtEl>
                                        <p:attrNameLst>
                                          <p:attrName>style.visibility</p:attrName>
                                        </p:attrNameLst>
                                      </p:cBhvr>
                                      <p:to>
                                        <p:strVal val="visible"/>
                                      </p:to>
                                    </p:set>
                                    <p:anim calcmode="lin" valueType="num">
                                      <p:cBhvr additive="base">
                                        <p:cTn id="61" dur="500" fill="hold"/>
                                        <p:tgtEl>
                                          <p:spTgt spid="138249"/>
                                        </p:tgtEl>
                                        <p:attrNameLst>
                                          <p:attrName>ppt_x</p:attrName>
                                        </p:attrNameLst>
                                      </p:cBhvr>
                                      <p:tavLst>
                                        <p:tav tm="0">
                                          <p:val>
                                            <p:strVal val="0-#ppt_w/2"/>
                                          </p:val>
                                        </p:tav>
                                        <p:tav tm="100000">
                                          <p:val>
                                            <p:strVal val="#ppt_x"/>
                                          </p:val>
                                        </p:tav>
                                      </p:tavLst>
                                    </p:anim>
                                    <p:anim calcmode="lin" valueType="num">
                                      <p:cBhvr additive="base">
                                        <p:cTn id="62"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68619"/>
                                        </p:tgtEl>
                                        <p:attrNameLst>
                                          <p:attrName>style.visibility</p:attrName>
                                        </p:attrNameLst>
                                      </p:cBhvr>
                                      <p:to>
                                        <p:strVal val="visible"/>
                                      </p:to>
                                    </p:set>
                                    <p:animEffect transition="in" filter="fade">
                                      <p:cBhvr>
                                        <p:cTn id="67" dur="1000"/>
                                        <p:tgtEl>
                                          <p:spTgt spid="68619"/>
                                        </p:tgtEl>
                                      </p:cBhvr>
                                    </p:animEffect>
                                    <p:anim calcmode="lin" valueType="num">
                                      <p:cBhvr>
                                        <p:cTn id="68" dur="1000" fill="hold"/>
                                        <p:tgtEl>
                                          <p:spTgt spid="68619"/>
                                        </p:tgtEl>
                                        <p:attrNameLst>
                                          <p:attrName>ppt_x</p:attrName>
                                        </p:attrNameLst>
                                      </p:cBhvr>
                                      <p:tavLst>
                                        <p:tav tm="0">
                                          <p:val>
                                            <p:strVal val="#ppt_x"/>
                                          </p:val>
                                        </p:tav>
                                        <p:tav tm="100000">
                                          <p:val>
                                            <p:strVal val="#ppt_x"/>
                                          </p:val>
                                        </p:tav>
                                      </p:tavLst>
                                    </p:anim>
                                    <p:anim calcmode="lin" valueType="num">
                                      <p:cBhvr>
                                        <p:cTn id="69" dur="1000" fill="hold"/>
                                        <p:tgtEl>
                                          <p:spTgt spid="686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38242"/>
                                        </p:tgtEl>
                                        <p:attrNameLst>
                                          <p:attrName>style.visibility</p:attrName>
                                        </p:attrNameLst>
                                      </p:cBhvr>
                                      <p:to>
                                        <p:strVal val="visible"/>
                                      </p:to>
                                    </p:set>
                                    <p:animEffect transition="in" filter="fade">
                                      <p:cBhvr>
                                        <p:cTn id="72" dur="1000"/>
                                        <p:tgtEl>
                                          <p:spTgt spid="138242"/>
                                        </p:tgtEl>
                                      </p:cBhvr>
                                    </p:animEffect>
                                    <p:anim calcmode="lin" valueType="num">
                                      <p:cBhvr>
                                        <p:cTn id="73" dur="1000" fill="hold"/>
                                        <p:tgtEl>
                                          <p:spTgt spid="138242"/>
                                        </p:tgtEl>
                                        <p:attrNameLst>
                                          <p:attrName>ppt_x</p:attrName>
                                        </p:attrNameLst>
                                      </p:cBhvr>
                                      <p:tavLst>
                                        <p:tav tm="0">
                                          <p:val>
                                            <p:strVal val="#ppt_x"/>
                                          </p:val>
                                        </p:tav>
                                        <p:tav tm="100000">
                                          <p:val>
                                            <p:strVal val="#ppt_x"/>
                                          </p:val>
                                        </p:tav>
                                      </p:tavLst>
                                    </p:anim>
                                    <p:anim calcmode="lin" valueType="num">
                                      <p:cBhvr>
                                        <p:cTn id="74" dur="1000" fill="hold"/>
                                        <p:tgtEl>
                                          <p:spTgt spid="138242"/>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0"/>
                                  </p:stCondLst>
                                  <p:childTnLst>
                                    <p:set>
                                      <p:cBhvr>
                                        <p:cTn id="76" dur="1" fill="hold">
                                          <p:stCondLst>
                                            <p:cond delay="0"/>
                                          </p:stCondLst>
                                        </p:cTn>
                                        <p:tgtEl>
                                          <p:spTgt spid="68618"/>
                                        </p:tgtEl>
                                        <p:attrNameLst>
                                          <p:attrName>style.visibility</p:attrName>
                                        </p:attrNameLst>
                                      </p:cBhvr>
                                      <p:to>
                                        <p:strVal val="visible"/>
                                      </p:to>
                                    </p:set>
                                    <p:animEffect transition="in" filter="fade">
                                      <p:cBhvr>
                                        <p:cTn id="77" dur="500"/>
                                        <p:tgtEl>
                                          <p:spTgt spid="686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8612"/>
                                        </p:tgtEl>
                                        <p:attrNameLst>
                                          <p:attrName>style.visibility</p:attrName>
                                        </p:attrNameLst>
                                      </p:cBhvr>
                                      <p:to>
                                        <p:strVal val="visible"/>
                                      </p:to>
                                    </p:set>
                                    <p:animEffect transition="in" filter="fade">
                                      <p:cBhvr>
                                        <p:cTn id="80"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nimBg="1"/>
      <p:bldP spid="138243" grpId="0" autoUpdateAnimBg="0"/>
      <p:bldP spid="68612" grpId="0"/>
      <p:bldP spid="138246" grpId="0" autoUpdateAnimBg="0"/>
      <p:bldP spid="138247" grpId="0" autoUpdateAnimBg="0"/>
      <p:bldP spid="138248" grpId="0" autoUpdateAnimBg="0"/>
      <p:bldP spid="138249" grpId="0" autoUpdateAnimBg="0"/>
      <p:bldP spid="68618" grpId="0"/>
      <p:bldP spid="68619" grpId="0" animBg="1"/>
      <p:bldP spid="138273" grpId="0" animBg="1"/>
      <p:bldP spid="138274" grpId="0" animBg="1"/>
      <p:bldP spid="138275" grpId="0" animBg="1"/>
      <p:bldP spid="13827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F"/>
            </a:gs>
            <a:gs pos="100000">
              <a:srgbClr val="FFFFFF"/>
            </a:gs>
          </a:gsLst>
          <a:lin ang="5400000" scaled="1"/>
        </a:gradFill>
        <a:effectLst/>
      </p:bgPr>
    </p:bg>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457200" y="620688"/>
            <a:ext cx="8216900" cy="1719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87350" indent="-387350" algn="l">
              <a:defRPr kumimoji="1" sz="2400">
                <a:solidFill>
                  <a:schemeClr val="tx1"/>
                </a:solidFill>
                <a:latin typeface="Times New Roman" pitchFamily="18" charset="0"/>
                <a:ea typeface="宋体" pitchFamily="2" charset="-122"/>
              </a:defRPr>
            </a:lvl1pPr>
            <a:lvl2pPr marL="577850"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50000"/>
              </a:spcBef>
              <a:defRPr/>
            </a:pPr>
            <a:r>
              <a:rPr lang="en-US" altLang="zh-CN" dirty="0" smtClean="0"/>
              <a:t>2. </a:t>
            </a:r>
            <a:r>
              <a:rPr lang="zh-CN" altLang="en-US" b="1" dirty="0" smtClean="0">
                <a:solidFill>
                  <a:srgbClr val="000000"/>
                </a:solidFill>
                <a:effectLst>
                  <a:outerShdw blurRad="38100" dist="38100" dir="2700000" algn="tl">
                    <a:srgbClr val="FFFFFF"/>
                  </a:outerShdw>
                </a:effectLst>
              </a:rPr>
              <a:t>一个逻辑表达式中的逻辑运算符并不是一定全部执行</a:t>
            </a:r>
            <a:r>
              <a:rPr lang="en-US" altLang="zh-CN" dirty="0" smtClean="0"/>
              <a:t>,</a:t>
            </a:r>
            <a:r>
              <a:rPr lang="zh-CN" altLang="en-US" dirty="0" smtClean="0"/>
              <a:t>当表达式的值已经知道时</a:t>
            </a:r>
            <a:r>
              <a:rPr lang="en-US" altLang="zh-CN" dirty="0" smtClean="0"/>
              <a:t>,</a:t>
            </a:r>
            <a:r>
              <a:rPr lang="zh-CN" altLang="en-US" dirty="0" smtClean="0"/>
              <a:t>后面的运算则停止进行</a:t>
            </a:r>
            <a:r>
              <a:rPr lang="zh-CN" altLang="en-US" dirty="0" smtClean="0"/>
              <a:t>。</a:t>
            </a:r>
            <a:r>
              <a:rPr lang="zh-CN" altLang="en-US" b="1" dirty="0" smtClean="0">
                <a:solidFill>
                  <a:srgbClr val="FF0000"/>
                </a:solidFill>
                <a:sym typeface="Monotype Sorts" pitchFamily="2" charset="2"/>
              </a:rPr>
              <a:t>由</a:t>
            </a:r>
            <a:r>
              <a:rPr lang="en-US" altLang="zh-CN" b="1" dirty="0">
                <a:solidFill>
                  <a:srgbClr val="FF0000"/>
                </a:solidFill>
                <a:sym typeface="Monotype Sorts" pitchFamily="2" charset="2"/>
              </a:rPr>
              <a:t>&amp;&amp;</a:t>
            </a:r>
            <a:r>
              <a:rPr lang="zh-CN" altLang="en-US" b="1" dirty="0">
                <a:solidFill>
                  <a:srgbClr val="FF0000"/>
                </a:solidFill>
                <a:sym typeface="Monotype Sorts" pitchFamily="2" charset="2"/>
              </a:rPr>
              <a:t>与</a:t>
            </a:r>
            <a:r>
              <a:rPr lang="en-US" altLang="zh-CN" b="1" dirty="0">
                <a:solidFill>
                  <a:srgbClr val="FF0000"/>
                </a:solidFill>
                <a:sym typeface="Monotype Sorts" pitchFamily="2" charset="2"/>
              </a:rPr>
              <a:t>||</a:t>
            </a:r>
            <a:r>
              <a:rPr lang="zh-CN" altLang="en-US" b="1" dirty="0">
                <a:solidFill>
                  <a:srgbClr val="FF0000"/>
                </a:solidFill>
                <a:sym typeface="Monotype Sorts" pitchFamily="2" charset="2"/>
              </a:rPr>
              <a:t>连接的表达式按从左到右的顺序</a:t>
            </a:r>
            <a:r>
              <a:rPr lang="zh-CN" altLang="en-US" b="1" dirty="0" smtClean="0">
                <a:solidFill>
                  <a:srgbClr val="FF0000"/>
                </a:solidFill>
                <a:sym typeface="Monotype Sorts" pitchFamily="2" charset="2"/>
              </a:rPr>
              <a:t>进行（即使右端的优先级高，也是如此）。</a:t>
            </a:r>
            <a:endParaRPr lang="zh-CN" altLang="en-US" b="1" dirty="0" smtClean="0">
              <a:solidFill>
                <a:srgbClr val="FF0000"/>
              </a:solidFill>
              <a:sym typeface="Monotype Sorts" pitchFamily="2" charset="2"/>
            </a:endParaRPr>
          </a:p>
        </p:txBody>
      </p:sp>
      <p:sp>
        <p:nvSpPr>
          <p:cNvPr id="75779" name="Text Box 3"/>
          <p:cNvSpPr txBox="1">
            <a:spLocks noChangeArrowheads="1"/>
          </p:cNvSpPr>
          <p:nvPr/>
        </p:nvSpPr>
        <p:spPr bwMode="auto">
          <a:xfrm>
            <a:off x="1390650" y="2776538"/>
            <a:ext cx="70485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65150" indent="-5651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20000"/>
              </a:spcBef>
            </a:pPr>
            <a:r>
              <a:rPr lang="en-US" altLang="zh-CN" sz="2800" dirty="0">
                <a:solidFill>
                  <a:schemeClr val="tx1"/>
                </a:solidFill>
                <a:latin typeface="Times New Roman" pitchFamily="18" charset="0"/>
                <a:ea typeface="宋体" pitchFamily="2" charset="-122"/>
              </a:rPr>
              <a:t>   a&amp;&amp;b&amp;&amp;c. </a:t>
            </a:r>
            <a:r>
              <a:rPr lang="zh-CN" altLang="zh-CN" sz="2800" dirty="0">
                <a:solidFill>
                  <a:schemeClr val="tx1"/>
                </a:solidFill>
                <a:latin typeface="Times New Roman" pitchFamily="18" charset="0"/>
                <a:ea typeface="宋体" pitchFamily="2" charset="-122"/>
              </a:rPr>
              <a:t>则当</a:t>
            </a:r>
            <a:r>
              <a:rPr lang="en-US" altLang="zh-CN" sz="2800" dirty="0">
                <a:solidFill>
                  <a:schemeClr val="tx1"/>
                </a:solidFill>
                <a:latin typeface="Times New Roman" pitchFamily="18" charset="0"/>
                <a:ea typeface="宋体" pitchFamily="2" charset="-122"/>
              </a:rPr>
              <a:t>a=0(</a:t>
            </a:r>
            <a:r>
              <a:rPr lang="zh-CN" altLang="zh-CN" sz="2800" dirty="0">
                <a:solidFill>
                  <a:schemeClr val="tx1"/>
                </a:solidFill>
                <a:latin typeface="Times New Roman" pitchFamily="18" charset="0"/>
                <a:ea typeface="宋体" pitchFamily="2" charset="-122"/>
              </a:rPr>
              <a:t>假)时, </a:t>
            </a:r>
            <a:r>
              <a:rPr lang="en-US" altLang="zh-CN" sz="2800" dirty="0" err="1">
                <a:solidFill>
                  <a:schemeClr val="tx1"/>
                </a:solidFill>
                <a:latin typeface="Times New Roman" pitchFamily="18" charset="0"/>
                <a:ea typeface="宋体" pitchFamily="2" charset="-122"/>
              </a:rPr>
              <a:t>b,c</a:t>
            </a:r>
            <a:r>
              <a:rPr lang="zh-CN" altLang="zh-CN" sz="2800" dirty="0">
                <a:solidFill>
                  <a:schemeClr val="tx1"/>
                </a:solidFill>
                <a:latin typeface="Times New Roman" pitchFamily="18" charset="0"/>
                <a:ea typeface="宋体" pitchFamily="2" charset="-122"/>
              </a:rPr>
              <a:t>不再判断。</a:t>
            </a:r>
            <a:r>
              <a:rPr lang="zh-CN" altLang="en-US" sz="2800" dirty="0">
                <a:solidFill>
                  <a:schemeClr val="tx1"/>
                </a:solidFill>
                <a:latin typeface="Times New Roman" pitchFamily="18" charset="0"/>
                <a:ea typeface="宋体" pitchFamily="2" charset="-122"/>
              </a:rPr>
              <a:t>      </a:t>
            </a:r>
          </a:p>
          <a:p>
            <a:pPr algn="l" eaLnBrk="1" hangingPunct="1">
              <a:lnSpc>
                <a:spcPct val="120000"/>
              </a:lnSpc>
              <a:spcBef>
                <a:spcPct val="20000"/>
              </a:spcBef>
            </a:pPr>
            <a:r>
              <a:rPr lang="zh-CN" altLang="en-US" sz="2800" dirty="0">
                <a:solidFill>
                  <a:schemeClr val="tx1"/>
                </a:solidFill>
                <a:latin typeface="Times New Roman" pitchFamily="18" charset="0"/>
                <a:ea typeface="宋体" pitchFamily="2" charset="-122"/>
              </a:rPr>
              <a:t>                           </a:t>
            </a:r>
            <a:r>
              <a:rPr lang="zh-CN" altLang="zh-CN" sz="2800" dirty="0">
                <a:solidFill>
                  <a:schemeClr val="tx1"/>
                </a:solidFill>
                <a:latin typeface="Times New Roman" pitchFamily="18" charset="0"/>
                <a:ea typeface="宋体" pitchFamily="2" charset="-122"/>
              </a:rPr>
              <a:t>当</a:t>
            </a:r>
            <a:r>
              <a:rPr lang="en-US" altLang="zh-CN" sz="2800" dirty="0">
                <a:solidFill>
                  <a:schemeClr val="tx1"/>
                </a:solidFill>
                <a:latin typeface="Times New Roman" pitchFamily="18" charset="0"/>
                <a:ea typeface="宋体" pitchFamily="2" charset="-122"/>
              </a:rPr>
              <a:t>a=1,b=0</a:t>
            </a:r>
            <a:r>
              <a:rPr lang="zh-CN" altLang="en-US" sz="2800" dirty="0">
                <a:solidFill>
                  <a:schemeClr val="tx1"/>
                </a:solidFill>
                <a:latin typeface="Times New Roman" pitchFamily="18" charset="0"/>
                <a:ea typeface="宋体" pitchFamily="2" charset="-122"/>
              </a:rPr>
              <a:t>时</a:t>
            </a:r>
            <a:r>
              <a:rPr lang="en-US" altLang="zh-CN" sz="2800" dirty="0">
                <a:solidFill>
                  <a:schemeClr val="tx1"/>
                </a:solidFill>
                <a:latin typeface="Times New Roman" pitchFamily="18" charset="0"/>
                <a:ea typeface="宋体" pitchFamily="2" charset="-122"/>
              </a:rPr>
              <a:t>, </a:t>
            </a:r>
            <a:r>
              <a:rPr lang="zh-CN" altLang="zh-CN" sz="2800" dirty="0">
                <a:solidFill>
                  <a:schemeClr val="tx1"/>
                </a:solidFill>
                <a:latin typeface="Times New Roman" pitchFamily="18" charset="0"/>
                <a:ea typeface="宋体" pitchFamily="2" charset="-122"/>
              </a:rPr>
              <a:t>不再判</a:t>
            </a:r>
            <a:r>
              <a:rPr lang="en-US" altLang="zh-CN" sz="2800" dirty="0">
                <a:solidFill>
                  <a:schemeClr val="tx1"/>
                </a:solidFill>
                <a:latin typeface="Times New Roman" pitchFamily="18" charset="0"/>
                <a:ea typeface="宋体" pitchFamily="2" charset="-122"/>
              </a:rPr>
              <a:t>c.</a:t>
            </a:r>
            <a:endParaRPr lang="en-US" altLang="zh-CN" dirty="0">
              <a:solidFill>
                <a:schemeClr val="tx1"/>
              </a:solidFill>
              <a:latin typeface="Times New Roman" pitchFamily="18" charset="0"/>
              <a:ea typeface="宋体" pitchFamily="2" charset="-122"/>
            </a:endParaRPr>
          </a:p>
        </p:txBody>
      </p:sp>
      <p:sp>
        <p:nvSpPr>
          <p:cNvPr id="75780" name="Text Box 4"/>
          <p:cNvSpPr txBox="1">
            <a:spLocks noChangeArrowheads="1"/>
          </p:cNvSpPr>
          <p:nvPr/>
        </p:nvSpPr>
        <p:spPr bwMode="auto">
          <a:xfrm>
            <a:off x="1143000" y="40386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dirty="0">
                <a:solidFill>
                  <a:schemeClr val="tx1"/>
                </a:solidFill>
                <a:latin typeface="Times New Roman" pitchFamily="18" charset="0"/>
                <a:ea typeface="宋体" pitchFamily="2" charset="-122"/>
              </a:rPr>
              <a:t>     </a:t>
            </a:r>
            <a:r>
              <a:rPr lang="zh-CN" altLang="zh-CN"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 a </a:t>
            </a:r>
            <a:r>
              <a:rPr lang="en-US" altLang="zh-CN"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b </a:t>
            </a:r>
            <a:r>
              <a:rPr lang="en-US" altLang="zh-CN"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sym typeface="Monotype Sorts" pitchFamily="2" charset="2"/>
              </a:rPr>
              <a:t>c.       </a:t>
            </a:r>
            <a:r>
              <a:rPr lang="zh-CN" altLang="zh-CN" sz="2800" dirty="0">
                <a:solidFill>
                  <a:schemeClr val="tx1"/>
                </a:solidFill>
                <a:latin typeface="Times New Roman" pitchFamily="18" charset="0"/>
                <a:ea typeface="宋体" pitchFamily="2" charset="-122"/>
                <a:sym typeface="Monotype Sorts" pitchFamily="2" charset="2"/>
              </a:rPr>
              <a:t>当</a:t>
            </a:r>
            <a:r>
              <a:rPr lang="en-US" altLang="zh-CN" sz="2800" dirty="0">
                <a:solidFill>
                  <a:schemeClr val="tx1"/>
                </a:solidFill>
                <a:latin typeface="Times New Roman" pitchFamily="18" charset="0"/>
                <a:ea typeface="宋体" pitchFamily="2" charset="-122"/>
                <a:sym typeface="Monotype Sorts" pitchFamily="2" charset="2"/>
              </a:rPr>
              <a:t>a=1</a:t>
            </a:r>
            <a:r>
              <a:rPr lang="zh-CN" altLang="zh-CN" sz="2800" dirty="0">
                <a:solidFill>
                  <a:schemeClr val="tx1"/>
                </a:solidFill>
                <a:latin typeface="Times New Roman" pitchFamily="18" charset="0"/>
                <a:ea typeface="宋体" pitchFamily="2" charset="-122"/>
                <a:sym typeface="Monotype Sorts" pitchFamily="2" charset="2"/>
              </a:rPr>
              <a:t>时,</a:t>
            </a:r>
            <a:r>
              <a:rPr lang="en-US" altLang="zh-CN" sz="2800" dirty="0">
                <a:solidFill>
                  <a:schemeClr val="tx1"/>
                </a:solidFill>
                <a:latin typeface="Times New Roman" pitchFamily="18" charset="0"/>
                <a:ea typeface="宋体" pitchFamily="2" charset="-122"/>
                <a:sym typeface="Monotype Sorts" pitchFamily="2" charset="2"/>
              </a:rPr>
              <a:t>b, c</a:t>
            </a:r>
            <a:r>
              <a:rPr lang="zh-CN" altLang="zh-CN" sz="2800" dirty="0">
                <a:solidFill>
                  <a:schemeClr val="tx1"/>
                </a:solidFill>
                <a:latin typeface="Times New Roman" pitchFamily="18" charset="0"/>
                <a:ea typeface="宋体" pitchFamily="2" charset="-122"/>
                <a:sym typeface="Monotype Sorts" pitchFamily="2" charset="2"/>
              </a:rPr>
              <a:t>均不必判别</a:t>
            </a:r>
            <a:endParaRPr lang="zh-CN" altLang="en-US" sz="2800" dirty="0">
              <a:solidFill>
                <a:schemeClr val="tx1"/>
              </a:solidFill>
              <a:latin typeface="Times New Roman" pitchFamily="18" charset="0"/>
              <a:ea typeface="宋体" pitchFamily="2" charset="-122"/>
              <a:sym typeface="Monotype Sorts" pitchFamily="2" charset="2"/>
            </a:endParaRPr>
          </a:p>
        </p:txBody>
      </p:sp>
      <p:sp>
        <p:nvSpPr>
          <p:cNvPr id="75781" name="Rectangle 20"/>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5782" name="AutoShape 21"/>
          <p:cNvSpPr>
            <a:spLocks noChangeArrowheads="1"/>
          </p:cNvSpPr>
          <p:nvPr/>
        </p:nvSpPr>
        <p:spPr bwMode="auto">
          <a:xfrm>
            <a:off x="457200" y="29718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75783" name="AutoShape 22"/>
          <p:cNvSpPr>
            <a:spLocks noChangeArrowheads="1"/>
          </p:cNvSpPr>
          <p:nvPr/>
        </p:nvSpPr>
        <p:spPr bwMode="auto">
          <a:xfrm>
            <a:off x="533400" y="5029200"/>
            <a:ext cx="9144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75784" name="AutoShape 23"/>
          <p:cNvSpPr>
            <a:spLocks noChangeArrowheads="1"/>
          </p:cNvSpPr>
          <p:nvPr/>
        </p:nvSpPr>
        <p:spPr bwMode="auto">
          <a:xfrm>
            <a:off x="1689100" y="4937125"/>
            <a:ext cx="6985000" cy="1327150"/>
          </a:xfrm>
          <a:prstGeom prst="roundRect">
            <a:avLst>
              <a:gd name="adj" fmla="val 16667"/>
            </a:avLst>
          </a:prstGeom>
          <a:gradFill rotWithShape="0">
            <a:gsLst>
              <a:gs pos="0">
                <a:srgbClr val="FFFFFF"/>
              </a:gs>
              <a:gs pos="100000">
                <a:srgbClr val="CCCC00"/>
              </a:gs>
            </a:gsLst>
            <a:lin ang="54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pPr algn="l"/>
            <a:r>
              <a:rPr lang="en-US" altLang="zh-CN" dirty="0" err="1">
                <a:ea typeface="隶书" pitchFamily="49" charset="-122"/>
              </a:rPr>
              <a:t>int</a:t>
            </a:r>
            <a:r>
              <a:rPr lang="en-US" altLang="zh-CN" dirty="0">
                <a:ea typeface="隶书" pitchFamily="49" charset="-122"/>
              </a:rPr>
              <a:t> a=1,b=8,c=9,d;</a:t>
            </a:r>
          </a:p>
          <a:p>
            <a:pPr algn="l"/>
            <a:r>
              <a:rPr lang="en-US" altLang="zh-CN" dirty="0">
                <a:ea typeface="隶书" pitchFamily="49" charset="-122"/>
              </a:rPr>
              <a:t>d=(a||(b=10)||(c=2));</a:t>
            </a:r>
          </a:p>
          <a:p>
            <a:pPr algn="l"/>
            <a:r>
              <a:rPr lang="en-US" altLang="zh-CN" dirty="0" err="1">
                <a:ea typeface="隶书" pitchFamily="49" charset="-122"/>
              </a:rPr>
              <a:t>printf</a:t>
            </a:r>
            <a:r>
              <a:rPr lang="en-US" altLang="zh-CN" dirty="0">
                <a:ea typeface="隶书" pitchFamily="49" charset="-122"/>
              </a:rPr>
              <a:t>(</a:t>
            </a:r>
            <a:r>
              <a:rPr lang="en-US" altLang="zh-CN" dirty="0">
                <a:latin typeface="Times New Roman" pitchFamily="18" charset="0"/>
                <a:ea typeface="隶书" pitchFamily="49" charset="-122"/>
              </a:rPr>
              <a:t>“</a:t>
            </a:r>
            <a:r>
              <a:rPr lang="en-US" altLang="zh-CN" dirty="0">
                <a:ea typeface="隶书" pitchFamily="49" charset="-122"/>
              </a:rPr>
              <a:t>a=%</a:t>
            </a:r>
            <a:r>
              <a:rPr lang="en-US" altLang="zh-CN" dirty="0" err="1">
                <a:ea typeface="隶书" pitchFamily="49" charset="-122"/>
              </a:rPr>
              <a:t>d,b</a:t>
            </a:r>
            <a:r>
              <a:rPr lang="en-US" altLang="zh-CN" dirty="0">
                <a:ea typeface="隶书" pitchFamily="49" charset="-122"/>
              </a:rPr>
              <a:t>=%</a:t>
            </a:r>
            <a:r>
              <a:rPr lang="en-US" altLang="zh-CN" dirty="0" err="1">
                <a:ea typeface="隶书" pitchFamily="49" charset="-122"/>
              </a:rPr>
              <a:t>d,c</a:t>
            </a:r>
            <a:r>
              <a:rPr lang="en-US" altLang="zh-CN" dirty="0">
                <a:ea typeface="隶书" pitchFamily="49" charset="-122"/>
              </a:rPr>
              <a:t>=%</a:t>
            </a:r>
            <a:r>
              <a:rPr lang="en-US" altLang="zh-CN" dirty="0" err="1">
                <a:ea typeface="隶书" pitchFamily="49" charset="-122"/>
              </a:rPr>
              <a:t>d,d</a:t>
            </a:r>
            <a:r>
              <a:rPr lang="en-US" altLang="zh-CN" dirty="0">
                <a:ea typeface="隶书" pitchFamily="49" charset="-122"/>
              </a:rPr>
              <a:t>=%d</a:t>
            </a:r>
            <a:r>
              <a:rPr lang="en-US" altLang="zh-CN" dirty="0">
                <a:latin typeface="Times New Roman" pitchFamily="18" charset="0"/>
                <a:ea typeface="隶书" pitchFamily="49" charset="-122"/>
              </a:rPr>
              <a:t>”</a:t>
            </a:r>
            <a:r>
              <a:rPr lang="en-US" altLang="zh-CN" dirty="0">
                <a:ea typeface="隶书" pitchFamily="49" charset="-122"/>
              </a:rPr>
              <a:t>,</a:t>
            </a:r>
            <a:r>
              <a:rPr lang="en-US" altLang="zh-CN" dirty="0" err="1">
                <a:ea typeface="隶书" pitchFamily="49" charset="-122"/>
              </a:rPr>
              <a:t>a,b,c,d</a:t>
            </a:r>
            <a:r>
              <a:rPr lang="en-US" altLang="zh-CN" dirty="0">
                <a:ea typeface="隶书" pitchFamily="49" charset="-122"/>
              </a:rPr>
              <a:t>);</a:t>
            </a:r>
          </a:p>
        </p:txBody>
      </p:sp>
      <p:sp>
        <p:nvSpPr>
          <p:cNvPr id="139288" name="AutoShape 24"/>
          <p:cNvSpPr>
            <a:spLocks noChangeArrowheads="1"/>
          </p:cNvSpPr>
          <p:nvPr/>
        </p:nvSpPr>
        <p:spPr bwMode="auto">
          <a:xfrm>
            <a:off x="5257800" y="4648200"/>
            <a:ext cx="3657600" cy="762000"/>
          </a:xfrm>
          <a:prstGeom prst="wedgeRoundRectCallout">
            <a:avLst>
              <a:gd name="adj1" fmla="val -43750"/>
              <a:gd name="adj2" fmla="val 70000"/>
              <a:gd name="adj3" fmla="val 16667"/>
            </a:avLst>
          </a:prstGeom>
          <a:solidFill>
            <a:srgbClr val="FFFFFF"/>
          </a:solidFill>
          <a:ln w="19050">
            <a:solidFill>
              <a:schemeClr val="tx2"/>
            </a:solidFill>
            <a:miter lim="800000"/>
            <a:headEnd/>
            <a:tailEnd/>
          </a:ln>
          <a:effectLst>
            <a:prstShdw prst="shdw13" dist="53882" dir="13500000">
              <a:schemeClr val="bg2">
                <a:alpha val="50000"/>
              </a:schemeClr>
            </a:prstShdw>
          </a:effectLst>
        </p:spPr>
        <p:txBody>
          <a:bodyPr/>
          <a:lstStyle/>
          <a:p>
            <a:r>
              <a:rPr lang="zh-CN" altLang="en-US">
                <a:ea typeface="隶书" pitchFamily="49" charset="-122"/>
              </a:rPr>
              <a:t>结果</a:t>
            </a:r>
            <a:r>
              <a:rPr lang="en-US" altLang="zh-CN">
                <a:ea typeface="隶书" pitchFamily="49" charset="-122"/>
              </a:rPr>
              <a:t>:a=1,b=8,c=9,d=1</a:t>
            </a:r>
          </a:p>
        </p:txBody>
      </p:sp>
      <p:sp>
        <p:nvSpPr>
          <p:cNvPr id="75786" name="TextBox 1"/>
          <p:cNvSpPr txBox="1">
            <a:spLocks noChangeArrowheads="1"/>
          </p:cNvSpPr>
          <p:nvPr/>
        </p:nvSpPr>
        <p:spPr bwMode="auto">
          <a:xfrm>
            <a:off x="477838" y="2318966"/>
            <a:ext cx="2922587"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b="1"/>
              <a:t>a&amp;&amp;b,</a:t>
            </a:r>
            <a:r>
              <a:rPr lang="zh-CN" altLang="en-US" b="1"/>
              <a:t>有</a:t>
            </a:r>
            <a:r>
              <a:rPr lang="en-US" altLang="zh-CN" b="1"/>
              <a:t>0</a:t>
            </a:r>
            <a:r>
              <a:rPr lang="zh-CN" altLang="en-US" b="1"/>
              <a:t>为</a:t>
            </a:r>
            <a:r>
              <a:rPr lang="en-US" altLang="zh-CN" b="1"/>
              <a:t>0</a:t>
            </a:r>
            <a:endParaRPr lang="zh-CN" altLang="en-US" b="1">
              <a:sym typeface="Monotype Sorts" pitchFamily="2" charset="2"/>
            </a:endParaRPr>
          </a:p>
        </p:txBody>
      </p:sp>
      <p:sp>
        <p:nvSpPr>
          <p:cNvPr id="75787" name="TextBox 22"/>
          <p:cNvSpPr txBox="1">
            <a:spLocks noChangeArrowheads="1"/>
          </p:cNvSpPr>
          <p:nvPr/>
        </p:nvSpPr>
        <p:spPr bwMode="auto">
          <a:xfrm>
            <a:off x="3952875" y="2276103"/>
            <a:ext cx="2922588"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b="1" dirty="0"/>
              <a:t>a||b,</a:t>
            </a:r>
            <a:r>
              <a:rPr lang="zh-CN" altLang="en-US" b="1" dirty="0"/>
              <a:t>有</a:t>
            </a:r>
            <a:r>
              <a:rPr lang="en-US" altLang="zh-CN" b="1" dirty="0"/>
              <a:t>1</a:t>
            </a:r>
            <a:r>
              <a:rPr lang="zh-CN" altLang="en-US" b="1" dirty="0"/>
              <a:t>则 </a:t>
            </a:r>
            <a:r>
              <a:rPr lang="en-US" altLang="zh-CN" b="1" dirty="0"/>
              <a:t>1</a:t>
            </a:r>
            <a:endParaRPr lang="zh-CN" altLang="en-US" b="1" dirty="0">
              <a:sym typeface="Monotype Sorts" pitchFamily="2" charset="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9288"/>
                                        </p:tgtEl>
                                        <p:attrNameLst>
                                          <p:attrName>style.visibility</p:attrName>
                                        </p:attrNameLst>
                                      </p:cBhvr>
                                      <p:to>
                                        <p:strVal val="visible"/>
                                      </p:to>
                                    </p:set>
                                    <p:animEffect transition="in" filter="barn(inVertical)">
                                      <p:cBhvr>
                                        <p:cTn id="7" dur="500"/>
                                        <p:tgtEl>
                                          <p:spTgt spid="13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0">
          <a:gsLst>
            <a:gs pos="0">
              <a:srgbClr val="D4E993"/>
            </a:gs>
            <a:gs pos="100000">
              <a:srgbClr val="99CC00"/>
            </a:gs>
          </a:gsLst>
          <a:lin ang="5400000" scaled="1"/>
        </a:gradFill>
        <a:effectLst/>
      </p:bgPr>
    </p:bg>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23900" y="2249710"/>
            <a:ext cx="79644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66"/>
                </a:solidFill>
                <a:latin typeface="Times New Roman" pitchFamily="18" charset="0"/>
                <a:ea typeface="宋体" pitchFamily="2" charset="-122"/>
              </a:rPr>
              <a:t>判断年号是否为润年</a:t>
            </a:r>
          </a:p>
        </p:txBody>
      </p:sp>
      <p:sp>
        <p:nvSpPr>
          <p:cNvPr id="76803" name="Text Box 3"/>
          <p:cNvSpPr txBox="1">
            <a:spLocks noChangeArrowheads="1"/>
          </p:cNvSpPr>
          <p:nvPr/>
        </p:nvSpPr>
        <p:spPr bwMode="auto">
          <a:xfrm>
            <a:off x="1703388" y="3333973"/>
            <a:ext cx="6602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宋体" pitchFamily="2" charset="-122"/>
              </a:rPr>
              <a:t>润年必须满足下列条件中的任意一个</a:t>
            </a:r>
            <a:r>
              <a:rPr lang="en-US" altLang="zh-CN" sz="2800" b="1">
                <a:solidFill>
                  <a:srgbClr val="0000FF"/>
                </a:solidFill>
                <a:latin typeface="Times New Roman" pitchFamily="18" charset="0"/>
                <a:ea typeface="宋体" pitchFamily="2" charset="-122"/>
              </a:rPr>
              <a:t>:</a:t>
            </a:r>
            <a:endParaRPr lang="en-US" altLang="zh-CN" b="1">
              <a:solidFill>
                <a:schemeClr val="tx1"/>
              </a:solidFill>
              <a:latin typeface="Times New Roman" pitchFamily="18" charset="0"/>
              <a:ea typeface="宋体" pitchFamily="2" charset="-122"/>
            </a:endParaRPr>
          </a:p>
        </p:txBody>
      </p:sp>
      <p:sp>
        <p:nvSpPr>
          <p:cNvPr id="76804" name="Text Box 4"/>
          <p:cNvSpPr txBox="1">
            <a:spLocks noChangeArrowheads="1"/>
          </p:cNvSpPr>
          <p:nvPr/>
        </p:nvSpPr>
        <p:spPr bwMode="auto">
          <a:xfrm>
            <a:off x="2179638" y="5142135"/>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FF0066"/>
                </a:solidFill>
                <a:latin typeface="Times New Roman" pitchFamily="18" charset="0"/>
                <a:ea typeface="宋体" pitchFamily="2" charset="-122"/>
                <a:sym typeface="Monotype Sorts" pitchFamily="2" charset="2"/>
              </a:rPr>
              <a:t></a:t>
            </a:r>
            <a:r>
              <a:rPr lang="zh-CN" altLang="zh-CN" sz="2800">
                <a:solidFill>
                  <a:srgbClr val="000066"/>
                </a:solidFill>
                <a:latin typeface="Times New Roman" pitchFamily="18" charset="0"/>
                <a:ea typeface="宋体" pitchFamily="2" charset="-122"/>
                <a:sym typeface="Monotype Sorts" pitchFamily="2" charset="2"/>
              </a:rPr>
              <a:t>年号</a:t>
            </a:r>
            <a:r>
              <a:rPr lang="zh-CN" altLang="en-US" sz="2800">
                <a:solidFill>
                  <a:srgbClr val="000066"/>
                </a:solidFill>
                <a:latin typeface="Times New Roman" pitchFamily="18" charset="0"/>
                <a:ea typeface="宋体" pitchFamily="2" charset="-122"/>
                <a:sym typeface="Monotype Sorts" pitchFamily="2" charset="2"/>
              </a:rPr>
              <a:t>能被</a:t>
            </a:r>
            <a:r>
              <a:rPr lang="en-US" altLang="zh-CN" sz="2800">
                <a:solidFill>
                  <a:srgbClr val="000066"/>
                </a:solidFill>
                <a:latin typeface="Times New Roman" pitchFamily="18" charset="0"/>
                <a:ea typeface="宋体" pitchFamily="2" charset="-122"/>
                <a:sym typeface="Monotype Sorts" pitchFamily="2" charset="2"/>
              </a:rPr>
              <a:t>400</a:t>
            </a:r>
            <a:r>
              <a:rPr lang="zh-CN" altLang="en-US" sz="2800">
                <a:solidFill>
                  <a:srgbClr val="000066"/>
                </a:solidFill>
                <a:latin typeface="Times New Roman" pitchFamily="18" charset="0"/>
                <a:ea typeface="宋体" pitchFamily="2" charset="-122"/>
                <a:sym typeface="Monotype Sorts" pitchFamily="2" charset="2"/>
              </a:rPr>
              <a:t>整除</a:t>
            </a:r>
            <a:r>
              <a:rPr lang="zh-CN" altLang="en-US" sz="2800">
                <a:solidFill>
                  <a:schemeClr val="tx1"/>
                </a:solidFill>
                <a:latin typeface="Times New Roman" pitchFamily="18" charset="0"/>
                <a:ea typeface="宋体" pitchFamily="2" charset="-122"/>
                <a:sym typeface="Monotype Sorts" pitchFamily="2" charset="2"/>
              </a:rPr>
              <a:t>。</a:t>
            </a:r>
          </a:p>
        </p:txBody>
      </p:sp>
      <p:sp>
        <p:nvSpPr>
          <p:cNvPr id="76805" name="Rectangle 5"/>
          <p:cNvSpPr>
            <a:spLocks noChangeArrowheads="1"/>
          </p:cNvSpPr>
          <p:nvPr/>
        </p:nvSpPr>
        <p:spPr bwMode="auto">
          <a:xfrm>
            <a:off x="2160588" y="4208685"/>
            <a:ext cx="592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rgbClr val="FF0066"/>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a:t>
            </a:r>
            <a:r>
              <a:rPr lang="zh-CN" altLang="zh-CN" sz="2800">
                <a:solidFill>
                  <a:srgbClr val="000066"/>
                </a:solidFill>
                <a:latin typeface="Times New Roman" pitchFamily="18" charset="0"/>
                <a:ea typeface="宋体" pitchFamily="2" charset="-122"/>
                <a:sym typeface="Monotype Sorts" pitchFamily="2" charset="2"/>
              </a:rPr>
              <a:t>年号能被4整除但不能被100整除。</a:t>
            </a:r>
            <a:endParaRPr lang="zh-CN" altLang="en-US" sz="2800">
              <a:solidFill>
                <a:srgbClr val="000066"/>
              </a:solidFill>
              <a:latin typeface="Times New Roman" pitchFamily="18" charset="0"/>
              <a:ea typeface="宋体" pitchFamily="2" charset="-122"/>
              <a:sym typeface="Monotype Sorts" pitchFamily="2" charset="2"/>
            </a:endParaRPr>
          </a:p>
        </p:txBody>
      </p:sp>
      <p:sp>
        <p:nvSpPr>
          <p:cNvPr id="76806" name="Rectangle 21"/>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6807" name="AutoShape 22"/>
          <p:cNvSpPr>
            <a:spLocks noChangeArrowheads="1"/>
          </p:cNvSpPr>
          <p:nvPr/>
        </p:nvSpPr>
        <p:spPr bwMode="auto">
          <a:xfrm>
            <a:off x="762000" y="1865535"/>
            <a:ext cx="990600" cy="4572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8" name="TextBox 7"/>
          <p:cNvSpPr txBox="1"/>
          <p:nvPr/>
        </p:nvSpPr>
        <p:spPr>
          <a:xfrm>
            <a:off x="395487" y="575101"/>
            <a:ext cx="4752528" cy="830997"/>
          </a:xfrm>
          <a:prstGeom prst="rect">
            <a:avLst/>
          </a:prstGeom>
          <a:solidFill>
            <a:srgbClr val="FFFF00"/>
          </a:solidFill>
          <a:ln>
            <a:solidFill>
              <a:schemeClr val="accent1"/>
            </a:solidFill>
          </a:ln>
        </p:spPr>
        <p:txBody>
          <a:bodyPr wrap="square" rtlCol="0">
            <a:spAutoFit/>
          </a:bodyPr>
          <a:lstStyle/>
          <a:p>
            <a:pPr algn="l"/>
            <a:r>
              <a:rPr lang="zh-CN" altLang="en-US" dirty="0" smtClean="0"/>
              <a:t>逻辑运算的转换</a:t>
            </a:r>
            <a:endParaRPr lang="en-US" altLang="zh-CN" dirty="0" smtClean="0"/>
          </a:p>
          <a:p>
            <a:pPr algn="l"/>
            <a:r>
              <a:rPr lang="en-US" altLang="zh-CN" dirty="0" smtClean="0"/>
              <a:t>!(a||b)=!a&amp;&amp;!b,!(a&amp;&amp;b)=!a||!b)</a:t>
            </a:r>
            <a:endParaRPr lang="zh-CN" altLang="en-US" dirty="0"/>
          </a:p>
        </p:txBody>
      </p:sp>
    </p:spTree>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0">
          <a:gsLst>
            <a:gs pos="0">
              <a:srgbClr val="EFEFFF"/>
            </a:gs>
            <a:gs pos="50000">
              <a:srgbClr val="FFFFFF"/>
            </a:gs>
            <a:gs pos="100000">
              <a:srgbClr val="EFEFFF"/>
            </a:gs>
          </a:gsLst>
          <a:lin ang="5400000" scaled="1"/>
        </a:gradFill>
        <a:effectLst/>
      </p:bgPr>
    </p:bg>
    <p:spTree>
      <p:nvGrpSpPr>
        <p:cNvPr id="1" name=""/>
        <p:cNvGrpSpPr/>
        <p:nvPr/>
      </p:nvGrpSpPr>
      <p:grpSpPr>
        <a:xfrm>
          <a:off x="0" y="0"/>
          <a:ext cx="0" cy="0"/>
          <a:chOff x="0" y="0"/>
          <a:chExt cx="0" cy="0"/>
        </a:xfrm>
      </p:grpSpPr>
      <p:sp>
        <p:nvSpPr>
          <p:cNvPr id="77826" name="Text Box 3"/>
          <p:cNvSpPr txBox="1">
            <a:spLocks noChangeArrowheads="1"/>
          </p:cNvSpPr>
          <p:nvPr/>
        </p:nvSpPr>
        <p:spPr bwMode="auto">
          <a:xfrm>
            <a:off x="266700" y="5181600"/>
            <a:ext cx="8458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sz="2800">
                <a:solidFill>
                  <a:schemeClr val="tx1"/>
                </a:solidFill>
                <a:latin typeface="Times New Roman" pitchFamily="18" charset="0"/>
                <a:ea typeface="宋体" pitchFamily="2" charset="-122"/>
                <a:sym typeface="Monotype Sorts" pitchFamily="2" charset="2"/>
              </a:rPr>
              <a:t>   当</a:t>
            </a:r>
            <a:r>
              <a:rPr lang="zh-CN" altLang="zh-CN" sz="2800">
                <a:solidFill>
                  <a:srgbClr val="0000FF"/>
                </a:solidFill>
                <a:latin typeface="Times New Roman" pitchFamily="18" charset="0"/>
                <a:ea typeface="宋体" pitchFamily="2" charset="-122"/>
                <a:sym typeface="Monotype Sorts" pitchFamily="2" charset="2"/>
              </a:rPr>
              <a:t>(</a:t>
            </a:r>
            <a:r>
              <a:rPr lang="en-US" altLang="zh-CN" sz="2800">
                <a:solidFill>
                  <a:srgbClr val="0000FF"/>
                </a:solidFill>
                <a:latin typeface="Times New Roman" pitchFamily="18" charset="0"/>
                <a:ea typeface="宋体" pitchFamily="2" charset="-122"/>
                <a:sym typeface="Monotype Sorts" pitchFamily="2" charset="2"/>
              </a:rPr>
              <a:t>year%4!=0) </a:t>
            </a:r>
            <a:r>
              <a:rPr lang="en-US" altLang="zh-CN">
                <a:solidFill>
                  <a:srgbClr val="0000FF"/>
                </a:solidFill>
                <a:latin typeface="Times New Roman" pitchFamily="18" charset="0"/>
                <a:ea typeface="宋体" pitchFamily="2" charset="-122"/>
              </a:rPr>
              <a:t>¦¦</a:t>
            </a:r>
            <a:r>
              <a:rPr lang="en-US" altLang="zh-CN" sz="2800">
                <a:solidFill>
                  <a:srgbClr val="0000FF"/>
                </a:solidFill>
                <a:latin typeface="Times New Roman" pitchFamily="18" charset="0"/>
                <a:ea typeface="宋体" pitchFamily="2" charset="-122"/>
                <a:sym typeface="Monotype Sorts" pitchFamily="2" charset="2"/>
              </a:rPr>
              <a:t>(year%100= =0&amp;&amp; year%400!=0)</a:t>
            </a:r>
            <a:r>
              <a:rPr lang="en-US" altLang="zh-CN" sz="2800">
                <a:solidFill>
                  <a:schemeClr val="tx1"/>
                </a:solidFill>
                <a:latin typeface="Times New Roman" pitchFamily="18" charset="0"/>
                <a:ea typeface="宋体" pitchFamily="2" charset="-122"/>
                <a:sym typeface="Monotype Sorts" pitchFamily="2" charset="2"/>
              </a:rPr>
              <a:t> </a:t>
            </a:r>
            <a:r>
              <a:rPr lang="zh-CN" altLang="zh-CN" sz="2800">
                <a:solidFill>
                  <a:schemeClr val="tx1"/>
                </a:solidFill>
                <a:latin typeface="Times New Roman" pitchFamily="18" charset="0"/>
                <a:ea typeface="宋体" pitchFamily="2" charset="-122"/>
                <a:sym typeface="Monotype Sorts" pitchFamily="2" charset="2"/>
              </a:rPr>
              <a:t>为1时, </a:t>
            </a:r>
            <a:r>
              <a:rPr lang="en-US" altLang="zh-CN" sz="2800">
                <a:solidFill>
                  <a:schemeClr val="tx1"/>
                </a:solidFill>
                <a:latin typeface="Times New Roman" pitchFamily="18" charset="0"/>
                <a:ea typeface="宋体" pitchFamily="2" charset="-122"/>
                <a:sym typeface="Monotype Sorts" pitchFamily="2" charset="2"/>
              </a:rPr>
              <a:t>year</a:t>
            </a:r>
            <a:r>
              <a:rPr lang="zh-CN" altLang="zh-CN" sz="2800">
                <a:solidFill>
                  <a:schemeClr val="tx1"/>
                </a:solidFill>
                <a:latin typeface="Times New Roman" pitchFamily="18" charset="0"/>
                <a:ea typeface="宋体" pitchFamily="2" charset="-122"/>
                <a:sym typeface="Monotype Sorts" pitchFamily="2" charset="2"/>
              </a:rPr>
              <a:t>为非润年。</a:t>
            </a:r>
            <a:endParaRPr lang="zh-CN" altLang="en-US" sz="2800">
              <a:solidFill>
                <a:schemeClr val="tx1"/>
              </a:solidFill>
              <a:latin typeface="Times New Roman" pitchFamily="18" charset="0"/>
              <a:ea typeface="宋体" pitchFamily="2" charset="-122"/>
              <a:sym typeface="Monotype Sorts" pitchFamily="2" charset="2"/>
            </a:endParaRPr>
          </a:p>
        </p:txBody>
      </p:sp>
      <p:sp>
        <p:nvSpPr>
          <p:cNvPr id="77827" name="Rectangle 4"/>
          <p:cNvSpPr>
            <a:spLocks noChangeArrowheads="1"/>
          </p:cNvSpPr>
          <p:nvPr/>
        </p:nvSpPr>
        <p:spPr bwMode="auto">
          <a:xfrm>
            <a:off x="419100" y="228600"/>
            <a:ext cx="45481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zh-CN" altLang="en-US" sz="2800" b="1">
                <a:solidFill>
                  <a:schemeClr val="tx1"/>
                </a:solidFill>
                <a:latin typeface="Times New Roman" pitchFamily="18" charset="0"/>
                <a:ea typeface="宋体" pitchFamily="2" charset="-122"/>
              </a:rPr>
              <a:t>设用变量</a:t>
            </a:r>
            <a:r>
              <a:rPr lang="en-US" altLang="zh-CN" sz="2800" b="1">
                <a:solidFill>
                  <a:schemeClr val="tx1"/>
                </a:solidFill>
                <a:latin typeface="Times New Roman" pitchFamily="18" charset="0"/>
                <a:ea typeface="宋体" pitchFamily="2" charset="-122"/>
              </a:rPr>
              <a:t>year</a:t>
            </a:r>
            <a:r>
              <a:rPr lang="zh-CN" altLang="zh-CN" sz="2800" b="1">
                <a:solidFill>
                  <a:schemeClr val="tx1"/>
                </a:solidFill>
                <a:latin typeface="Times New Roman" pitchFamily="18" charset="0"/>
                <a:ea typeface="宋体" pitchFamily="2" charset="-122"/>
              </a:rPr>
              <a:t>表示年号</a:t>
            </a:r>
          </a:p>
        </p:txBody>
      </p:sp>
      <p:sp>
        <p:nvSpPr>
          <p:cNvPr id="77828" name="Rectangle 5"/>
          <p:cNvSpPr>
            <a:spLocks noChangeArrowheads="1"/>
          </p:cNvSpPr>
          <p:nvPr/>
        </p:nvSpPr>
        <p:spPr bwMode="auto">
          <a:xfrm>
            <a:off x="342900" y="1314450"/>
            <a:ext cx="84582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pPr>
            <a:r>
              <a:rPr lang="zh-CN" altLang="zh-CN" sz="2800">
                <a:solidFill>
                  <a:schemeClr val="tx1"/>
                </a:solidFill>
                <a:latin typeface="Times New Roman" pitchFamily="18" charset="0"/>
                <a:ea typeface="宋体" pitchFamily="2" charset="-122"/>
              </a:rPr>
              <a:t>  当</a:t>
            </a:r>
            <a:r>
              <a:rPr lang="zh-CN" altLang="zh-CN" sz="2800">
                <a:solidFill>
                  <a:srgbClr val="FF3300"/>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rPr>
              <a:t>year%4= =0&amp;&amp;  year% </a:t>
            </a:r>
            <a:r>
              <a:rPr lang="en-US" altLang="zh-CN" sz="2800">
                <a:solidFill>
                  <a:srgbClr val="FF3300"/>
                </a:solidFill>
                <a:latin typeface="Times New Roman" pitchFamily="18" charset="0"/>
                <a:ea typeface="宋体" pitchFamily="2" charset="-122"/>
                <a:sym typeface="Symbol" pitchFamily="18" charset="2"/>
              </a:rPr>
              <a:t>100 !=0) </a:t>
            </a:r>
            <a:r>
              <a:rPr lang="en-US" altLang="zh-CN">
                <a:solidFill>
                  <a:srgbClr val="FF3300"/>
                </a:solidFill>
                <a:latin typeface="Times New Roman" pitchFamily="18" charset="0"/>
                <a:ea typeface="宋体" pitchFamily="2" charset="-122"/>
              </a:rPr>
              <a:t>¦¦</a:t>
            </a:r>
            <a:r>
              <a:rPr lang="en-US" altLang="zh-CN" b="1">
                <a:solidFill>
                  <a:srgbClr val="FF3300"/>
                </a:solidFill>
                <a:latin typeface="Times New Roman" pitchFamily="18" charset="0"/>
                <a:ea typeface="宋体" pitchFamily="2" charset="-122"/>
              </a:rPr>
              <a:t>(</a:t>
            </a:r>
            <a:r>
              <a:rPr lang="en-US" altLang="zh-CN" sz="2800">
                <a:solidFill>
                  <a:srgbClr val="FF3300"/>
                </a:solidFill>
                <a:latin typeface="Times New Roman" pitchFamily="18" charset="0"/>
                <a:ea typeface="宋体" pitchFamily="2" charset="-122"/>
                <a:sym typeface="Monotype Sorts" pitchFamily="2" charset="2"/>
              </a:rPr>
              <a:t>year%400= =0)</a:t>
            </a:r>
          </a:p>
          <a:p>
            <a:pPr algn="l">
              <a:lnSpc>
                <a:spcPct val="80000"/>
              </a:lnSpc>
              <a:spcBef>
                <a:spcPct val="50000"/>
              </a:spcBef>
            </a:pPr>
            <a:r>
              <a:rPr lang="zh-CN" altLang="zh-CN" sz="2800">
                <a:solidFill>
                  <a:schemeClr val="tx1"/>
                </a:solidFill>
                <a:latin typeface="Times New Roman" pitchFamily="18" charset="0"/>
                <a:ea typeface="宋体" pitchFamily="2" charset="-122"/>
                <a:sym typeface="Monotype Sorts" pitchFamily="2" charset="2"/>
              </a:rPr>
              <a:t>为1时,</a:t>
            </a:r>
            <a:r>
              <a:rPr lang="en-US" altLang="zh-CN" sz="2800">
                <a:solidFill>
                  <a:schemeClr val="tx1"/>
                </a:solidFill>
                <a:latin typeface="Times New Roman" pitchFamily="18" charset="0"/>
                <a:ea typeface="宋体" pitchFamily="2" charset="-122"/>
                <a:sym typeface="Monotype Sorts" pitchFamily="2" charset="2"/>
              </a:rPr>
              <a:t>year</a:t>
            </a:r>
            <a:r>
              <a:rPr lang="zh-CN" altLang="zh-CN" sz="2800">
                <a:solidFill>
                  <a:schemeClr val="tx1"/>
                </a:solidFill>
                <a:latin typeface="Times New Roman" pitchFamily="18" charset="0"/>
                <a:ea typeface="宋体" pitchFamily="2" charset="-122"/>
                <a:sym typeface="Monotype Sorts" pitchFamily="2" charset="2"/>
              </a:rPr>
              <a:t>为润年,否则为非润年。</a:t>
            </a:r>
          </a:p>
        </p:txBody>
      </p:sp>
      <p:sp>
        <p:nvSpPr>
          <p:cNvPr id="77829" name="Rectangle 6"/>
          <p:cNvSpPr>
            <a:spLocks noChangeArrowheads="1"/>
          </p:cNvSpPr>
          <p:nvPr/>
        </p:nvSpPr>
        <p:spPr bwMode="auto">
          <a:xfrm>
            <a:off x="571500" y="2498725"/>
            <a:ext cx="80787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zh-CN" altLang="zh-CN" sz="2800">
                <a:solidFill>
                  <a:schemeClr val="tx1"/>
                </a:solidFill>
                <a:latin typeface="Times New Roman" pitchFamily="18" charset="0"/>
                <a:ea typeface="宋体" pitchFamily="2" charset="-122"/>
                <a:sym typeface="Monotype Sorts" pitchFamily="2" charset="2"/>
              </a:rPr>
              <a:t>如果要判别非润年可在上述表达式前加非(!)运算符.</a:t>
            </a:r>
          </a:p>
        </p:txBody>
      </p:sp>
      <p:sp>
        <p:nvSpPr>
          <p:cNvPr id="77830" name="Rectangle 7"/>
          <p:cNvSpPr>
            <a:spLocks noChangeArrowheads="1"/>
          </p:cNvSpPr>
          <p:nvPr/>
        </p:nvSpPr>
        <p:spPr bwMode="auto">
          <a:xfrm>
            <a:off x="160338" y="3681413"/>
            <a:ext cx="8983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sym typeface="Monotype Sorts" pitchFamily="2" charset="2"/>
              </a:rPr>
              <a:t>    当</a:t>
            </a:r>
            <a:r>
              <a:rPr lang="zh-CN" altLang="zh-CN" sz="2800">
                <a:solidFill>
                  <a:srgbClr val="0000FF"/>
                </a:solidFill>
                <a:latin typeface="Times New Roman" pitchFamily="18" charset="0"/>
                <a:ea typeface="宋体" pitchFamily="2" charset="-122"/>
                <a:sym typeface="Monotype Sorts" pitchFamily="2" charset="2"/>
              </a:rPr>
              <a:t>!( (</a:t>
            </a:r>
            <a:r>
              <a:rPr lang="en-US" altLang="zh-CN" sz="2800">
                <a:solidFill>
                  <a:srgbClr val="0000FF"/>
                </a:solidFill>
                <a:latin typeface="Times New Roman" pitchFamily="18" charset="0"/>
                <a:ea typeface="宋体" pitchFamily="2" charset="-122"/>
                <a:sym typeface="Monotype Sorts" pitchFamily="2" charset="2"/>
              </a:rPr>
              <a:t>year%4= =0 &amp;&amp; year%100!=0) </a:t>
            </a:r>
            <a:r>
              <a:rPr lang="en-US" altLang="zh-CN">
                <a:solidFill>
                  <a:srgbClr val="0000FF"/>
                </a:solidFill>
                <a:latin typeface="Times New Roman" pitchFamily="18" charset="0"/>
                <a:ea typeface="宋体" pitchFamily="2" charset="-122"/>
              </a:rPr>
              <a:t>¦¦</a:t>
            </a:r>
            <a:r>
              <a:rPr lang="en-US" altLang="zh-CN" b="1">
                <a:solidFill>
                  <a:srgbClr val="0000FF"/>
                </a:solidFill>
                <a:latin typeface="Times New Roman" pitchFamily="18" charset="0"/>
                <a:ea typeface="宋体" pitchFamily="2" charset="-122"/>
              </a:rPr>
              <a:t>(</a:t>
            </a:r>
            <a:r>
              <a:rPr lang="en-US" altLang="zh-CN" sz="2800">
                <a:solidFill>
                  <a:srgbClr val="0000FF"/>
                </a:solidFill>
                <a:latin typeface="Times New Roman" pitchFamily="18" charset="0"/>
                <a:ea typeface="宋体" pitchFamily="2" charset="-122"/>
                <a:sym typeface="Monotype Sorts" pitchFamily="2" charset="2"/>
              </a:rPr>
              <a:t>year% 400= = 0)</a:t>
            </a:r>
            <a:r>
              <a:rPr lang="en-US" altLang="zh-CN" sz="2800">
                <a:solidFill>
                  <a:schemeClr val="tx1"/>
                </a:solidFill>
                <a:latin typeface="Times New Roman" pitchFamily="18" charset="0"/>
                <a:ea typeface="宋体" pitchFamily="2" charset="-122"/>
                <a:sym typeface="Monotype Sorts" pitchFamily="2" charset="2"/>
              </a:rPr>
              <a:t> </a:t>
            </a:r>
            <a:r>
              <a:rPr lang="zh-CN" altLang="zh-CN" sz="2800">
                <a:solidFill>
                  <a:schemeClr val="tx1"/>
                </a:solidFill>
                <a:latin typeface="Times New Roman" pitchFamily="18" charset="0"/>
                <a:ea typeface="宋体" pitchFamily="2" charset="-122"/>
                <a:sym typeface="Monotype Sorts" pitchFamily="2" charset="2"/>
              </a:rPr>
              <a:t>为1时,</a:t>
            </a:r>
            <a:r>
              <a:rPr lang="en-US" altLang="zh-CN" sz="2800">
                <a:solidFill>
                  <a:schemeClr val="tx1"/>
                </a:solidFill>
                <a:latin typeface="Times New Roman" pitchFamily="18" charset="0"/>
                <a:ea typeface="宋体" pitchFamily="2" charset="-122"/>
                <a:sym typeface="Monotype Sorts" pitchFamily="2" charset="2"/>
              </a:rPr>
              <a:t>year</a:t>
            </a:r>
            <a:r>
              <a:rPr lang="zh-CN" altLang="zh-CN" sz="2800">
                <a:solidFill>
                  <a:schemeClr val="tx1"/>
                </a:solidFill>
                <a:latin typeface="Times New Roman" pitchFamily="18" charset="0"/>
                <a:ea typeface="宋体" pitchFamily="2" charset="-122"/>
                <a:sym typeface="Monotype Sorts" pitchFamily="2" charset="2"/>
              </a:rPr>
              <a:t>为非润年。</a:t>
            </a:r>
          </a:p>
        </p:txBody>
      </p:sp>
      <p:sp>
        <p:nvSpPr>
          <p:cNvPr id="77831" name="Rectangle 8"/>
          <p:cNvSpPr>
            <a:spLocks noChangeArrowheads="1"/>
          </p:cNvSpPr>
          <p:nvPr/>
        </p:nvSpPr>
        <p:spPr bwMode="auto">
          <a:xfrm>
            <a:off x="574675" y="4724400"/>
            <a:ext cx="1020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a:solidFill>
                  <a:srgbClr val="0000FF"/>
                </a:solidFill>
                <a:latin typeface="Times New Roman" pitchFamily="18" charset="0"/>
                <a:ea typeface="宋体" pitchFamily="2" charset="-122"/>
                <a:sym typeface="Monotype Sorts" pitchFamily="2" charset="2"/>
              </a:rPr>
              <a:t>或者:</a:t>
            </a:r>
            <a:endParaRPr lang="en-US" altLang="zh-CN" sz="2800">
              <a:solidFill>
                <a:srgbClr val="0000FF"/>
              </a:solidFill>
              <a:latin typeface="Times New Roman" pitchFamily="18" charset="0"/>
              <a:ea typeface="宋体" pitchFamily="2" charset="-122"/>
              <a:sym typeface="Monotype Sorts" pitchFamily="2" charset="2"/>
            </a:endParaRPr>
          </a:p>
        </p:txBody>
      </p:sp>
      <p:sp>
        <p:nvSpPr>
          <p:cNvPr id="77832" name="Rectangle 9"/>
          <p:cNvSpPr>
            <a:spLocks noChangeArrowheads="1"/>
          </p:cNvSpPr>
          <p:nvPr/>
        </p:nvSpPr>
        <p:spPr bwMode="auto">
          <a:xfrm>
            <a:off x="590550" y="3078163"/>
            <a:ext cx="661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a:solidFill>
                  <a:srgbClr val="0000FF"/>
                </a:solidFill>
                <a:latin typeface="Times New Roman" pitchFamily="18" charset="0"/>
                <a:ea typeface="宋体" pitchFamily="2" charset="-122"/>
                <a:sym typeface="Monotype Sorts" pitchFamily="2" charset="2"/>
              </a:rPr>
              <a:t>即:</a:t>
            </a:r>
            <a:endParaRPr lang="en-US" altLang="zh-CN" sz="2800">
              <a:solidFill>
                <a:srgbClr val="0000FF"/>
              </a:solidFill>
              <a:latin typeface="Times New Roman" pitchFamily="18" charset="0"/>
              <a:ea typeface="宋体" pitchFamily="2" charset="-122"/>
              <a:sym typeface="Monotype Sorts" pitchFamily="2" charset="2"/>
            </a:endParaRPr>
          </a:p>
        </p:txBody>
      </p:sp>
      <p:sp>
        <p:nvSpPr>
          <p:cNvPr id="77833" name="Rectangle 10"/>
          <p:cNvSpPr>
            <a:spLocks noChangeArrowheads="1"/>
          </p:cNvSpPr>
          <p:nvPr/>
        </p:nvSpPr>
        <p:spPr bwMode="auto">
          <a:xfrm>
            <a:off x="608013" y="722313"/>
            <a:ext cx="661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a:solidFill>
                  <a:srgbClr val="0000FF"/>
                </a:solidFill>
                <a:latin typeface="Times New Roman" pitchFamily="18" charset="0"/>
                <a:ea typeface="宋体" pitchFamily="2" charset="-122"/>
              </a:rPr>
              <a:t>则:</a:t>
            </a:r>
            <a:endParaRPr lang="en-US" altLang="zh-CN" sz="2800">
              <a:solidFill>
                <a:srgbClr val="0000FF"/>
              </a:solidFill>
              <a:latin typeface="Times New Roman" pitchFamily="18" charset="0"/>
              <a:ea typeface="宋体" pitchFamily="2" charset="-122"/>
            </a:endParaRPr>
          </a:p>
        </p:txBody>
      </p:sp>
      <p:pic>
        <p:nvPicPr>
          <p:cNvPr id="77834" name="Picture 11" descr="WB0152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88" y="5410200"/>
            <a:ext cx="93821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Rectangle 26"/>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2" name="TextBox 1"/>
          <p:cNvSpPr txBox="1"/>
          <p:nvPr/>
        </p:nvSpPr>
        <p:spPr>
          <a:xfrm>
            <a:off x="3707904" y="5896917"/>
            <a:ext cx="4752528" cy="461665"/>
          </a:xfrm>
          <a:prstGeom prst="rect">
            <a:avLst/>
          </a:prstGeom>
          <a:solidFill>
            <a:srgbClr val="FFFF00"/>
          </a:solidFill>
          <a:ln>
            <a:solidFill>
              <a:schemeClr val="accent1"/>
            </a:solidFill>
          </a:ln>
        </p:spPr>
        <p:txBody>
          <a:bodyPr wrap="square" rtlCol="0">
            <a:spAutoFit/>
          </a:bodyPr>
          <a:lstStyle/>
          <a:p>
            <a:pPr algn="l"/>
            <a:r>
              <a:rPr lang="en-US" altLang="zh-CN" dirty="0" smtClean="0"/>
              <a:t>!(a||b)=!a&amp;&amp;!b,!(a&amp;&amp;b)=!a||!b)</a:t>
            </a:r>
            <a:endParaRPr lang="zh-CN" altLang="en-US" dirty="0"/>
          </a:p>
        </p:txBody>
      </p:sp>
    </p:spTree>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1509713" y="1552575"/>
            <a:ext cx="7634287"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a:solidFill>
                  <a:schemeClr val="tx1"/>
                </a:solidFill>
                <a:latin typeface="Times New Roman" pitchFamily="18" charset="0"/>
                <a:ea typeface="宋体" pitchFamily="2" charset="-122"/>
              </a:rPr>
              <a:t> </a:t>
            </a:r>
            <a:r>
              <a:rPr lang="zh-CN" altLang="zh-CN">
                <a:solidFill>
                  <a:srgbClr val="000066"/>
                </a:solidFill>
                <a:latin typeface="Times New Roman" pitchFamily="18" charset="0"/>
                <a:ea typeface="宋体" pitchFamily="2" charset="-122"/>
              </a:rPr>
              <a:t>当判断条件不论是“ 真”是“ 假”, 均给同一变量赋</a:t>
            </a:r>
            <a:r>
              <a:rPr lang="zh-CN" altLang="en-US">
                <a:solidFill>
                  <a:srgbClr val="000066"/>
                </a:solidFill>
                <a:latin typeface="Times New Roman" pitchFamily="18" charset="0"/>
                <a:ea typeface="宋体" pitchFamily="2" charset="-122"/>
              </a:rPr>
              <a:t>值</a:t>
            </a:r>
            <a:endParaRPr lang="zh-CN" altLang="zh-CN">
              <a:solidFill>
                <a:srgbClr val="000066"/>
              </a:solidFill>
              <a:latin typeface="Times New Roman" pitchFamily="18" charset="0"/>
              <a:ea typeface="宋体" pitchFamily="2" charset="-122"/>
            </a:endParaRPr>
          </a:p>
        </p:txBody>
      </p:sp>
      <p:sp>
        <p:nvSpPr>
          <p:cNvPr id="78851" name="Text Box 5"/>
          <p:cNvSpPr txBox="1">
            <a:spLocks noChangeArrowheads="1"/>
          </p:cNvSpPr>
          <p:nvPr/>
        </p:nvSpPr>
        <p:spPr bwMode="auto">
          <a:xfrm>
            <a:off x="1042988" y="2420938"/>
            <a:ext cx="370363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a:solidFill>
                  <a:schemeClr val="tx1"/>
                </a:solidFill>
                <a:latin typeface="Times New Roman" pitchFamily="18" charset="0"/>
                <a:ea typeface="宋体" pitchFamily="2" charset="-122"/>
              </a:rPr>
              <a:t>     </a:t>
            </a:r>
            <a:r>
              <a:rPr lang="zh-CN" altLang="zh-CN">
                <a:solidFill>
                  <a:srgbClr val="000066"/>
                </a:solidFill>
                <a:latin typeface="Times New Roman" pitchFamily="18" charset="0"/>
                <a:ea typeface="宋体" pitchFamily="2" charset="-122"/>
              </a:rPr>
              <a:t>条件运算符</a:t>
            </a:r>
            <a:r>
              <a:rPr lang="en-US" altLang="zh-CN">
                <a:solidFill>
                  <a:srgbClr val="000066"/>
                </a:solidFill>
                <a:latin typeface="Times New Roman" pitchFamily="18" charset="0"/>
                <a:ea typeface="宋体" pitchFamily="2" charset="-122"/>
              </a:rPr>
              <a:t>(</a:t>
            </a:r>
            <a:r>
              <a:rPr lang="zh-CN" altLang="en-US">
                <a:solidFill>
                  <a:srgbClr val="000066"/>
                </a:solidFill>
                <a:latin typeface="Times New Roman" pitchFamily="18" charset="0"/>
                <a:ea typeface="宋体" pitchFamily="2" charset="-122"/>
              </a:rPr>
              <a:t>三元</a:t>
            </a:r>
            <a:r>
              <a:rPr lang="en-US" altLang="zh-CN">
                <a:solidFill>
                  <a:srgbClr val="000066"/>
                </a:solidFill>
                <a:latin typeface="Times New Roman" pitchFamily="18" charset="0"/>
                <a:ea typeface="宋体" pitchFamily="2" charset="-122"/>
              </a:rPr>
              <a:t>)</a:t>
            </a:r>
            <a:r>
              <a:rPr lang="zh-CN" altLang="zh-CN">
                <a:solidFill>
                  <a:srgbClr val="000066"/>
                </a:solidFill>
                <a:latin typeface="Times New Roman" pitchFamily="18" charset="0"/>
                <a:ea typeface="宋体" pitchFamily="2" charset="-122"/>
              </a:rPr>
              <a:t>： </a:t>
            </a:r>
            <a:r>
              <a:rPr lang="zh-CN" altLang="zh-CN" b="1">
                <a:latin typeface="Times New Roman" pitchFamily="18" charset="0"/>
                <a:ea typeface="宋体" pitchFamily="2" charset="-122"/>
              </a:rPr>
              <a:t>? :</a:t>
            </a:r>
            <a:r>
              <a:rPr lang="en-US" altLang="zh-CN" b="1">
                <a:latin typeface="Times New Roman" pitchFamily="18" charset="0"/>
                <a:ea typeface="宋体" pitchFamily="2" charset="-122"/>
              </a:rPr>
              <a:t> </a:t>
            </a:r>
            <a:endParaRPr lang="en-US" altLang="zh-CN">
              <a:solidFill>
                <a:schemeClr val="tx1"/>
              </a:solidFill>
              <a:latin typeface="Times New Roman" pitchFamily="18" charset="0"/>
              <a:ea typeface="宋体" pitchFamily="2" charset="-122"/>
            </a:endParaRPr>
          </a:p>
        </p:txBody>
      </p:sp>
      <p:sp>
        <p:nvSpPr>
          <p:cNvPr id="147474" name="Text Box 18">
            <a:hlinkClick r:id="rId2" action="ppaction://hlinksldjump"/>
            <a:hlinkHover r:id="" action="ppaction://noaction">
              <a:snd r:embed="rId3" name="Thud3.WAV"/>
            </a:hlinkHover>
          </p:cNvPr>
          <p:cNvSpPr txBox="1">
            <a:spLocks noChangeArrowheads="1"/>
          </p:cNvSpPr>
          <p:nvPr/>
        </p:nvSpPr>
        <p:spPr bwMode="auto">
          <a:xfrm>
            <a:off x="609600" y="5334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条件运算符</a:t>
            </a:r>
          </a:p>
        </p:txBody>
      </p:sp>
      <p:sp>
        <p:nvSpPr>
          <p:cNvPr id="78853" name="AutoShape 19"/>
          <p:cNvSpPr>
            <a:spLocks noChangeArrowheads="1"/>
          </p:cNvSpPr>
          <p:nvPr/>
        </p:nvSpPr>
        <p:spPr bwMode="auto">
          <a:xfrm>
            <a:off x="-36513" y="1193800"/>
            <a:ext cx="1546226" cy="1322388"/>
          </a:xfrm>
          <a:prstGeom prst="irregularSeal1">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nchor="ctr">
            <a:spAutoFit/>
          </a:bodyPr>
          <a:lstStyle/>
          <a:p>
            <a:r>
              <a:rPr lang="zh-CN" altLang="en-US" b="1">
                <a:ea typeface="隶书" pitchFamily="49" charset="-122"/>
              </a:rPr>
              <a:t>问题</a:t>
            </a:r>
          </a:p>
        </p:txBody>
      </p:sp>
      <p:sp>
        <p:nvSpPr>
          <p:cNvPr id="78854" name="Rectangle 20"/>
          <p:cNvSpPr>
            <a:spLocks noChangeArrowheads="1"/>
          </p:cNvSpPr>
          <p:nvPr/>
        </p:nvSpPr>
        <p:spPr bwMode="auto">
          <a:xfrm>
            <a:off x="3505200" y="3200400"/>
            <a:ext cx="4322763" cy="581025"/>
          </a:xfrm>
          <a:prstGeom prst="rect">
            <a:avLst/>
          </a:prstGeom>
          <a:solidFill>
            <a:srgbClr val="CCFFCC"/>
          </a:solidFill>
          <a:ln w="19050">
            <a:solidFill>
              <a:srgbClr val="008000"/>
            </a:solidFill>
            <a:miter lim="800000"/>
            <a:headEnd/>
            <a:tailEnd/>
          </a:ln>
          <a:effectLst>
            <a:outerShdw dist="107763" dir="2700000" algn="ctr" rotWithShape="0">
              <a:schemeClr val="bg2"/>
            </a:outerShdw>
          </a:effectLst>
        </p:spPr>
        <p:txBody>
          <a:bodyPr wrap="none">
            <a:spAutoFit/>
          </a:bodyPr>
          <a:lstStyle/>
          <a:p>
            <a:pPr algn="l">
              <a:lnSpc>
                <a:spcPct val="110000"/>
              </a:lnSpc>
              <a:spcBef>
                <a:spcPct val="50000"/>
              </a:spcBef>
            </a:pPr>
            <a:r>
              <a:rPr lang="zh-CN" altLang="zh-CN" sz="2800">
                <a:solidFill>
                  <a:schemeClr val="tx1"/>
                </a:solidFill>
                <a:latin typeface="Times New Roman" pitchFamily="18" charset="0"/>
                <a:ea typeface="宋体" pitchFamily="2" charset="-122"/>
              </a:rPr>
              <a:t>表达式1</a:t>
            </a:r>
            <a:r>
              <a:rPr lang="zh-CN" altLang="zh-CN" sz="2800" b="1">
                <a:latin typeface="Times New Roman" pitchFamily="18" charset="0"/>
                <a:ea typeface="宋体" pitchFamily="2" charset="-122"/>
              </a:rPr>
              <a:t>?</a:t>
            </a:r>
            <a:r>
              <a:rPr lang="zh-CN" altLang="zh-CN" sz="2800">
                <a:solidFill>
                  <a:schemeClr val="tx1"/>
                </a:solidFill>
                <a:latin typeface="Times New Roman" pitchFamily="18" charset="0"/>
                <a:ea typeface="宋体" pitchFamily="2" charset="-122"/>
              </a:rPr>
              <a:t>表达式2</a:t>
            </a:r>
            <a:r>
              <a:rPr lang="zh-CN" altLang="zh-CN" sz="2800" b="1">
                <a:latin typeface="Times New Roman" pitchFamily="18" charset="0"/>
                <a:ea typeface="宋体" pitchFamily="2" charset="-122"/>
              </a:rPr>
              <a:t>: </a:t>
            </a:r>
            <a:r>
              <a:rPr lang="zh-CN" altLang="zh-CN" sz="2800">
                <a:solidFill>
                  <a:schemeClr val="tx1"/>
                </a:solidFill>
                <a:latin typeface="Times New Roman" pitchFamily="18" charset="0"/>
                <a:ea typeface="宋体" pitchFamily="2" charset="-122"/>
              </a:rPr>
              <a:t>表达式3</a:t>
            </a:r>
            <a:endParaRPr lang="en-US" altLang="zh-CN" sz="2800">
              <a:solidFill>
                <a:schemeClr val="tx1"/>
              </a:solidFill>
              <a:latin typeface="Times New Roman" pitchFamily="18" charset="0"/>
              <a:ea typeface="宋体" pitchFamily="2" charset="-122"/>
            </a:endParaRPr>
          </a:p>
        </p:txBody>
      </p:sp>
      <p:sp>
        <p:nvSpPr>
          <p:cNvPr id="78855" name="Text Box 21"/>
          <p:cNvSpPr txBox="1">
            <a:spLocks noChangeArrowheads="1"/>
          </p:cNvSpPr>
          <p:nvPr/>
        </p:nvSpPr>
        <p:spPr bwMode="auto">
          <a:xfrm>
            <a:off x="1371600" y="3276600"/>
            <a:ext cx="2497138"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zh-CN" sz="2800">
                <a:solidFill>
                  <a:srgbClr val="000066"/>
                </a:solidFill>
                <a:latin typeface="Times New Roman" pitchFamily="18" charset="0"/>
                <a:ea typeface="宋体" pitchFamily="2" charset="-122"/>
              </a:rPr>
              <a:t>一般形式：</a:t>
            </a:r>
            <a:endParaRPr lang="zh-CN" altLang="en-US" sz="2800">
              <a:solidFill>
                <a:srgbClr val="000066"/>
              </a:solidFill>
              <a:latin typeface="Times New Roman" pitchFamily="18" charset="0"/>
              <a:ea typeface="宋体" pitchFamily="2" charset="-122"/>
            </a:endParaRPr>
          </a:p>
        </p:txBody>
      </p:sp>
      <p:sp>
        <p:nvSpPr>
          <p:cNvPr id="78856" name="Text Box 22"/>
          <p:cNvSpPr txBox="1">
            <a:spLocks noChangeArrowheads="1"/>
          </p:cNvSpPr>
          <p:nvPr/>
        </p:nvSpPr>
        <p:spPr bwMode="auto">
          <a:xfrm>
            <a:off x="1371600" y="3886200"/>
            <a:ext cx="7272338"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863600" indent="-863600" defTabSz="952500" eaLnBrk="0" hangingPunct="0">
              <a:defRPr kumimoji="1" sz="2400">
                <a:solidFill>
                  <a:schemeClr val="tx2"/>
                </a:solidFill>
                <a:latin typeface="宋体" pitchFamily="2" charset="-122"/>
                <a:ea typeface="楷体_GB2312" pitchFamily="49" charset="-122"/>
              </a:defRPr>
            </a:lvl1pPr>
            <a:lvl2pPr marL="742950" indent="-285750" defTabSz="952500" eaLnBrk="0" hangingPunct="0">
              <a:defRPr kumimoji="1" sz="2400">
                <a:solidFill>
                  <a:schemeClr val="tx2"/>
                </a:solidFill>
                <a:latin typeface="宋体" pitchFamily="2" charset="-122"/>
                <a:ea typeface="楷体_GB2312" pitchFamily="49" charset="-122"/>
              </a:defRPr>
            </a:lvl2pPr>
            <a:lvl3pPr marL="1143000" indent="-228600" defTabSz="952500" eaLnBrk="0" hangingPunct="0">
              <a:defRPr kumimoji="1" sz="2400">
                <a:solidFill>
                  <a:schemeClr val="tx2"/>
                </a:solidFill>
                <a:latin typeface="宋体" pitchFamily="2" charset="-122"/>
                <a:ea typeface="楷体_GB2312" pitchFamily="49" charset="-122"/>
              </a:defRPr>
            </a:lvl3pPr>
            <a:lvl4pPr marL="1600200" indent="-228600" defTabSz="952500" eaLnBrk="0" hangingPunct="0">
              <a:defRPr kumimoji="1" sz="2400">
                <a:solidFill>
                  <a:schemeClr val="tx2"/>
                </a:solidFill>
                <a:latin typeface="宋体" pitchFamily="2" charset="-122"/>
                <a:ea typeface="楷体_GB2312" pitchFamily="49" charset="-122"/>
              </a:defRPr>
            </a:lvl4pPr>
            <a:lvl5pPr marL="2057400" indent="-228600" defTabSz="952500" eaLnBrk="0" hangingPunct="0">
              <a:defRPr kumimoji="1" sz="2400">
                <a:solidFill>
                  <a:schemeClr val="tx2"/>
                </a:solidFill>
                <a:latin typeface="宋体" pitchFamily="2" charset="-122"/>
                <a:ea typeface="楷体_GB2312" pitchFamily="49" charset="-122"/>
              </a:defRPr>
            </a:lvl5pPr>
            <a:lvl6pPr marL="2514600" indent="-228600" algn="ctr" defTabSz="952500"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defTabSz="952500"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defTabSz="952500"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defTabSz="952500"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zh-CN" altLang="en-US" sz="2800">
                <a:solidFill>
                  <a:srgbClr val="000066"/>
                </a:solidFill>
                <a:latin typeface="Times New Roman" pitchFamily="18" charset="0"/>
                <a:ea typeface="宋体" pitchFamily="2" charset="-122"/>
              </a:rPr>
              <a:t>功        能</a:t>
            </a:r>
            <a:r>
              <a:rPr lang="en-US" altLang="zh-CN" sz="2800" b="1">
                <a:solidFill>
                  <a:srgbClr val="000066"/>
                </a:solidFill>
                <a:latin typeface="Times New Roman" pitchFamily="18" charset="0"/>
                <a:ea typeface="宋体" pitchFamily="2" charset="-122"/>
              </a:rPr>
              <a:t>:</a:t>
            </a:r>
            <a:r>
              <a:rPr lang="en-US" altLang="zh-CN" sz="2800" b="1">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 </a:t>
            </a:r>
            <a:r>
              <a:rPr lang="zh-CN" altLang="en-US">
                <a:solidFill>
                  <a:schemeClr val="tx1"/>
                </a:solidFill>
                <a:latin typeface="Times New Roman" pitchFamily="18" charset="0"/>
                <a:ea typeface="宋体" pitchFamily="2" charset="-122"/>
              </a:rPr>
              <a:t>先判表达式</a:t>
            </a:r>
            <a:r>
              <a:rPr lang="en-US" altLang="zh-CN">
                <a:solidFill>
                  <a:schemeClr val="tx1"/>
                </a:solidFill>
                <a:latin typeface="Times New Roman" pitchFamily="18" charset="0"/>
                <a:ea typeface="宋体" pitchFamily="2" charset="-122"/>
              </a:rPr>
              <a:t>1, </a:t>
            </a:r>
            <a:r>
              <a:rPr lang="zh-CN" altLang="en-US">
                <a:solidFill>
                  <a:schemeClr val="tx1"/>
                </a:solidFill>
                <a:latin typeface="Times New Roman" pitchFamily="18" charset="0"/>
                <a:ea typeface="宋体" pitchFamily="2" charset="-122"/>
              </a:rPr>
              <a:t>若非</a:t>
            </a:r>
            <a:r>
              <a:rPr lang="en-US" altLang="zh-CN">
                <a:solidFill>
                  <a:schemeClr val="tx1"/>
                </a:solidFill>
                <a:latin typeface="Times New Roman" pitchFamily="18" charset="0"/>
                <a:ea typeface="宋体" pitchFamily="2" charset="-122"/>
              </a:rPr>
              <a:t>0,</a:t>
            </a:r>
            <a:r>
              <a:rPr lang="zh-CN" altLang="en-US">
                <a:solidFill>
                  <a:schemeClr val="tx1"/>
                </a:solidFill>
                <a:latin typeface="Times New Roman" pitchFamily="18" charset="0"/>
                <a:ea typeface="宋体" pitchFamily="2" charset="-122"/>
              </a:rPr>
              <a:t>则值为表达式</a:t>
            </a:r>
            <a:r>
              <a:rPr lang="en-US" altLang="zh-CN">
                <a:solidFill>
                  <a:schemeClr val="tx1"/>
                </a:solidFill>
                <a:latin typeface="Times New Roman" pitchFamily="18" charset="0"/>
                <a:ea typeface="宋体" pitchFamily="2" charset="-122"/>
              </a:rPr>
              <a:t>2</a:t>
            </a:r>
            <a:r>
              <a:rPr lang="zh-CN" altLang="en-US">
                <a:solidFill>
                  <a:schemeClr val="tx1"/>
                </a:solidFill>
                <a:latin typeface="Times New Roman" pitchFamily="18" charset="0"/>
                <a:ea typeface="宋体" pitchFamily="2" charset="-122"/>
              </a:rPr>
              <a:t>的值</a:t>
            </a:r>
            <a:r>
              <a:rPr lang="en-US" altLang="zh-CN">
                <a:solidFill>
                  <a:schemeClr val="tx1"/>
                </a:solidFill>
                <a:latin typeface="Times New Roman" pitchFamily="18" charset="0"/>
                <a:ea typeface="宋体" pitchFamily="2" charset="-122"/>
              </a:rPr>
              <a:t>,</a:t>
            </a:r>
          </a:p>
          <a:p>
            <a:pPr algn="l" eaLnBrk="1" hangingPunct="1">
              <a:lnSpc>
                <a:spcPct val="120000"/>
              </a:lnSpc>
              <a:spcBef>
                <a:spcPct val="50000"/>
              </a:spcBef>
            </a:pPr>
            <a:r>
              <a:rPr lang="en-US" altLang="zh-CN">
                <a:solidFill>
                  <a:schemeClr val="tx1"/>
                </a:solidFill>
                <a:latin typeface="Times New Roman" pitchFamily="18" charset="0"/>
                <a:ea typeface="宋体" pitchFamily="2" charset="-122"/>
              </a:rPr>
              <a:t>                      </a:t>
            </a:r>
            <a:r>
              <a:rPr lang="zh-CN" altLang="en-US">
                <a:solidFill>
                  <a:schemeClr val="tx1"/>
                </a:solidFill>
                <a:latin typeface="Times New Roman" pitchFamily="18" charset="0"/>
                <a:ea typeface="宋体" pitchFamily="2" charset="-122"/>
              </a:rPr>
              <a:t>否则为表达式</a:t>
            </a:r>
            <a:r>
              <a:rPr lang="en-US" altLang="zh-CN">
                <a:solidFill>
                  <a:schemeClr val="tx1"/>
                </a:solidFill>
                <a:latin typeface="Times New Roman" pitchFamily="18" charset="0"/>
                <a:ea typeface="宋体" pitchFamily="2" charset="-122"/>
              </a:rPr>
              <a:t>3</a:t>
            </a:r>
            <a:r>
              <a:rPr lang="zh-CN" altLang="en-US">
                <a:solidFill>
                  <a:schemeClr val="tx1"/>
                </a:solidFill>
                <a:latin typeface="Times New Roman" pitchFamily="18" charset="0"/>
                <a:ea typeface="宋体" pitchFamily="2" charset="-122"/>
              </a:rPr>
              <a:t>的值。</a:t>
            </a:r>
          </a:p>
        </p:txBody>
      </p:sp>
      <p:sp>
        <p:nvSpPr>
          <p:cNvPr id="78857" name="Rectangle 23"/>
          <p:cNvSpPr>
            <a:spLocks noChangeArrowheads="1"/>
          </p:cNvSpPr>
          <p:nvPr/>
        </p:nvSpPr>
        <p:spPr bwMode="auto">
          <a:xfrm>
            <a:off x="3200400" y="5181600"/>
            <a:ext cx="31972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en-US" altLang="zh-CN" sz="2800">
                <a:solidFill>
                  <a:schemeClr val="tx1"/>
                </a:solidFill>
                <a:latin typeface="Times New Roman" pitchFamily="18" charset="0"/>
                <a:ea typeface="宋体" pitchFamily="2" charset="-122"/>
              </a:rPr>
              <a:t>          max=a&gt;b? a:b;</a:t>
            </a:r>
          </a:p>
        </p:txBody>
      </p:sp>
      <p:sp>
        <p:nvSpPr>
          <p:cNvPr id="78858" name="AutoShape 24"/>
          <p:cNvSpPr>
            <a:spLocks noChangeArrowheads="1"/>
          </p:cNvSpPr>
          <p:nvPr/>
        </p:nvSpPr>
        <p:spPr bwMode="auto">
          <a:xfrm>
            <a:off x="2133600" y="5105400"/>
            <a:ext cx="7620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78859" name="Rectangle 27"/>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8860" name="Rectangle 30"/>
          <p:cNvSpPr>
            <a:spLocks noChangeArrowheads="1"/>
          </p:cNvSpPr>
          <p:nvPr/>
        </p:nvSpPr>
        <p:spPr bwMode="auto">
          <a:xfrm>
            <a:off x="3492500" y="5734050"/>
            <a:ext cx="42894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zh-CN" altLang="zh-CN">
                <a:solidFill>
                  <a:schemeClr val="tx1"/>
                </a:solidFill>
              </a:rPr>
              <a:t>当</a:t>
            </a:r>
            <a:r>
              <a:rPr lang="en-US" altLang="zh-CN">
                <a:solidFill>
                  <a:schemeClr val="tx1"/>
                </a:solidFill>
              </a:rPr>
              <a:t>a&gt;b. max </a:t>
            </a:r>
            <a:r>
              <a:rPr lang="en-US" altLang="zh-CN">
                <a:solidFill>
                  <a:schemeClr val="tx1"/>
                </a:solidFill>
                <a:sym typeface="Symbol" pitchFamily="18" charset="2"/>
              </a:rPr>
              <a:t></a:t>
            </a:r>
            <a:r>
              <a:rPr lang="en-US" altLang="zh-CN">
                <a:solidFill>
                  <a:schemeClr val="tx1"/>
                </a:solidFill>
              </a:rPr>
              <a:t> a. </a:t>
            </a:r>
            <a:r>
              <a:rPr lang="zh-CN" altLang="zh-CN">
                <a:solidFill>
                  <a:schemeClr val="tx1"/>
                </a:solidFill>
              </a:rPr>
              <a:t>否则</a:t>
            </a:r>
            <a:r>
              <a:rPr lang="en-US" altLang="zh-CN">
                <a:solidFill>
                  <a:schemeClr val="tx1"/>
                </a:solidFill>
              </a:rPr>
              <a:t>max</a:t>
            </a:r>
            <a:r>
              <a:rPr lang="en-US" altLang="zh-CN">
                <a:solidFill>
                  <a:schemeClr val="tx1"/>
                </a:solidFill>
                <a:sym typeface="Symbol" pitchFamily="18" charset="2"/>
              </a:rPr>
              <a:t></a:t>
            </a:r>
            <a:r>
              <a:rPr lang="en-US" altLang="zh-CN">
                <a:solidFill>
                  <a:schemeClr val="tx1"/>
                </a:solidFill>
              </a:rPr>
              <a:t>b</a:t>
            </a:r>
          </a:p>
        </p:txBody>
      </p:sp>
    </p:spTree>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9"/>
          <p:cNvSpPr>
            <a:spLocks/>
          </p:cNvSpPr>
          <p:nvPr/>
        </p:nvSpPr>
        <p:spPr bwMode="auto">
          <a:xfrm>
            <a:off x="609600" y="609600"/>
            <a:ext cx="8304213" cy="5956300"/>
          </a:xfrm>
          <a:custGeom>
            <a:avLst/>
            <a:gdLst>
              <a:gd name="T0" fmla="*/ 2147483647 w 5231"/>
              <a:gd name="T1" fmla="*/ 2147483647 h 3752"/>
              <a:gd name="T2" fmla="*/ 2147483647 w 5231"/>
              <a:gd name="T3" fmla="*/ 2147483647 h 3752"/>
              <a:gd name="T4" fmla="*/ 2147483647 w 5231"/>
              <a:gd name="T5" fmla="*/ 2147483647 h 3752"/>
              <a:gd name="T6" fmla="*/ 2147483647 w 5231"/>
              <a:gd name="T7" fmla="*/ 2147483647 h 3752"/>
              <a:gd name="T8" fmla="*/ 2147483647 w 5231"/>
              <a:gd name="T9" fmla="*/ 2147483647 h 3752"/>
              <a:gd name="T10" fmla="*/ 2147483647 w 5231"/>
              <a:gd name="T11" fmla="*/ 2147483647 h 3752"/>
              <a:gd name="T12" fmla="*/ 2147483647 w 5231"/>
              <a:gd name="T13" fmla="*/ 2147483647 h 3752"/>
              <a:gd name="T14" fmla="*/ 2147483647 w 5231"/>
              <a:gd name="T15" fmla="*/ 2147483647 h 3752"/>
              <a:gd name="T16" fmla="*/ 2147483647 w 5231"/>
              <a:gd name="T17" fmla="*/ 2147483647 h 3752"/>
              <a:gd name="T18" fmla="*/ 2147483647 w 5231"/>
              <a:gd name="T19" fmla="*/ 2147483647 h 3752"/>
              <a:gd name="T20" fmla="*/ 2147483647 w 5231"/>
              <a:gd name="T21" fmla="*/ 2147483647 h 3752"/>
              <a:gd name="T22" fmla="*/ 2147483647 w 5231"/>
              <a:gd name="T23" fmla="*/ 2147483647 h 3752"/>
              <a:gd name="T24" fmla="*/ 2147483647 w 5231"/>
              <a:gd name="T25" fmla="*/ 2147483647 h 3752"/>
              <a:gd name="T26" fmla="*/ 2147483647 w 5231"/>
              <a:gd name="T27" fmla="*/ 2147483647 h 3752"/>
              <a:gd name="T28" fmla="*/ 2147483647 w 5231"/>
              <a:gd name="T29" fmla="*/ 2147483647 h 3752"/>
              <a:gd name="T30" fmla="*/ 2147483647 w 5231"/>
              <a:gd name="T31" fmla="*/ 2147483647 h 3752"/>
              <a:gd name="T32" fmla="*/ 2147483647 w 5231"/>
              <a:gd name="T33" fmla="*/ 2147483647 h 3752"/>
              <a:gd name="T34" fmla="*/ 2147483647 w 5231"/>
              <a:gd name="T35" fmla="*/ 2147483647 h 3752"/>
              <a:gd name="T36" fmla="*/ 2147483647 w 5231"/>
              <a:gd name="T37" fmla="*/ 2147483647 h 3752"/>
              <a:gd name="T38" fmla="*/ 2147483647 w 5231"/>
              <a:gd name="T39" fmla="*/ 2147483647 h 3752"/>
              <a:gd name="T40" fmla="*/ 2147483647 w 5231"/>
              <a:gd name="T41" fmla="*/ 2147483647 h 3752"/>
              <a:gd name="T42" fmla="*/ 2147483647 w 5231"/>
              <a:gd name="T43" fmla="*/ 2147483647 h 3752"/>
              <a:gd name="T44" fmla="*/ 2147483647 w 5231"/>
              <a:gd name="T45" fmla="*/ 2147483647 h 3752"/>
              <a:gd name="T46" fmla="*/ 2147483647 w 5231"/>
              <a:gd name="T47" fmla="*/ 2147483647 h 3752"/>
              <a:gd name="T48" fmla="*/ 2147483647 w 5231"/>
              <a:gd name="T49" fmla="*/ 2147483647 h 3752"/>
              <a:gd name="T50" fmla="*/ 2147483647 w 5231"/>
              <a:gd name="T51" fmla="*/ 2147483647 h 3752"/>
              <a:gd name="T52" fmla="*/ 2147483647 w 5231"/>
              <a:gd name="T53" fmla="*/ 2147483647 h 3752"/>
              <a:gd name="T54" fmla="*/ 2147483647 w 5231"/>
              <a:gd name="T55" fmla="*/ 2147483647 h 3752"/>
              <a:gd name="T56" fmla="*/ 2147483647 w 5231"/>
              <a:gd name="T57" fmla="*/ 2147483647 h 3752"/>
              <a:gd name="T58" fmla="*/ 2147483647 w 5231"/>
              <a:gd name="T59" fmla="*/ 2147483647 h 3752"/>
              <a:gd name="T60" fmla="*/ 2147483647 w 5231"/>
              <a:gd name="T61" fmla="*/ 2147483647 h 3752"/>
              <a:gd name="T62" fmla="*/ 2147483647 w 5231"/>
              <a:gd name="T63" fmla="*/ 2147483647 h 3752"/>
              <a:gd name="T64" fmla="*/ 2147483647 w 5231"/>
              <a:gd name="T65" fmla="*/ 2147483647 h 3752"/>
              <a:gd name="T66" fmla="*/ 2147483647 w 5231"/>
              <a:gd name="T67" fmla="*/ 2147483647 h 3752"/>
              <a:gd name="T68" fmla="*/ 2147483647 w 5231"/>
              <a:gd name="T69" fmla="*/ 2147483647 h 3752"/>
              <a:gd name="T70" fmla="*/ 2147483647 w 5231"/>
              <a:gd name="T71" fmla="*/ 2147483647 h 3752"/>
              <a:gd name="T72" fmla="*/ 2147483647 w 5231"/>
              <a:gd name="T73" fmla="*/ 2147483647 h 3752"/>
              <a:gd name="T74" fmla="*/ 2147483647 w 5231"/>
              <a:gd name="T75" fmla="*/ 2147483647 h 3752"/>
              <a:gd name="T76" fmla="*/ 2147483647 w 5231"/>
              <a:gd name="T77" fmla="*/ 2147483647 h 37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31" h="3752">
                <a:moveTo>
                  <a:pt x="223" y="304"/>
                </a:moveTo>
                <a:cubicBezTo>
                  <a:pt x="220" y="312"/>
                  <a:pt x="217" y="320"/>
                  <a:pt x="215" y="328"/>
                </a:cubicBezTo>
                <a:cubicBezTo>
                  <a:pt x="211" y="346"/>
                  <a:pt x="212" y="366"/>
                  <a:pt x="207" y="384"/>
                </a:cubicBezTo>
                <a:cubicBezTo>
                  <a:pt x="204" y="396"/>
                  <a:pt x="196" y="405"/>
                  <a:pt x="191" y="416"/>
                </a:cubicBezTo>
                <a:cubicBezTo>
                  <a:pt x="188" y="424"/>
                  <a:pt x="185" y="432"/>
                  <a:pt x="183" y="440"/>
                </a:cubicBezTo>
                <a:cubicBezTo>
                  <a:pt x="161" y="528"/>
                  <a:pt x="139" y="616"/>
                  <a:pt x="119" y="704"/>
                </a:cubicBezTo>
                <a:cubicBezTo>
                  <a:pt x="105" y="766"/>
                  <a:pt x="86" y="826"/>
                  <a:pt x="71" y="888"/>
                </a:cubicBezTo>
                <a:cubicBezTo>
                  <a:pt x="67" y="904"/>
                  <a:pt x="55" y="936"/>
                  <a:pt x="55" y="936"/>
                </a:cubicBezTo>
                <a:cubicBezTo>
                  <a:pt x="44" y="1014"/>
                  <a:pt x="34" y="1092"/>
                  <a:pt x="15" y="1168"/>
                </a:cubicBezTo>
                <a:cubicBezTo>
                  <a:pt x="7" y="1306"/>
                  <a:pt x="0" y="1346"/>
                  <a:pt x="15" y="1496"/>
                </a:cubicBezTo>
                <a:cubicBezTo>
                  <a:pt x="17" y="1513"/>
                  <a:pt x="31" y="1544"/>
                  <a:pt x="31" y="1544"/>
                </a:cubicBezTo>
                <a:cubicBezTo>
                  <a:pt x="48" y="1665"/>
                  <a:pt x="45" y="1783"/>
                  <a:pt x="71" y="1904"/>
                </a:cubicBezTo>
                <a:cubicBezTo>
                  <a:pt x="68" y="1973"/>
                  <a:pt x="69" y="2043"/>
                  <a:pt x="63" y="2112"/>
                </a:cubicBezTo>
                <a:cubicBezTo>
                  <a:pt x="61" y="2134"/>
                  <a:pt x="47" y="2176"/>
                  <a:pt x="47" y="2176"/>
                </a:cubicBezTo>
                <a:cubicBezTo>
                  <a:pt x="50" y="2269"/>
                  <a:pt x="50" y="2363"/>
                  <a:pt x="55" y="2456"/>
                </a:cubicBezTo>
                <a:cubicBezTo>
                  <a:pt x="59" y="2530"/>
                  <a:pt x="90" y="2620"/>
                  <a:pt x="119" y="2688"/>
                </a:cubicBezTo>
                <a:cubicBezTo>
                  <a:pt x="137" y="2731"/>
                  <a:pt x="144" y="2780"/>
                  <a:pt x="159" y="2824"/>
                </a:cubicBezTo>
                <a:cubicBezTo>
                  <a:pt x="178" y="2880"/>
                  <a:pt x="187" y="2972"/>
                  <a:pt x="231" y="3016"/>
                </a:cubicBezTo>
                <a:cubicBezTo>
                  <a:pt x="272" y="3057"/>
                  <a:pt x="314" y="3093"/>
                  <a:pt x="359" y="3128"/>
                </a:cubicBezTo>
                <a:cubicBezTo>
                  <a:pt x="390" y="3152"/>
                  <a:pt x="426" y="3160"/>
                  <a:pt x="455" y="3184"/>
                </a:cubicBezTo>
                <a:cubicBezTo>
                  <a:pt x="480" y="3205"/>
                  <a:pt x="502" y="3227"/>
                  <a:pt x="527" y="3248"/>
                </a:cubicBezTo>
                <a:cubicBezTo>
                  <a:pt x="545" y="3302"/>
                  <a:pt x="518" y="3245"/>
                  <a:pt x="567" y="3280"/>
                </a:cubicBezTo>
                <a:cubicBezTo>
                  <a:pt x="588" y="3296"/>
                  <a:pt x="604" y="3317"/>
                  <a:pt x="623" y="3336"/>
                </a:cubicBezTo>
                <a:cubicBezTo>
                  <a:pt x="706" y="3419"/>
                  <a:pt x="774" y="3475"/>
                  <a:pt x="879" y="3528"/>
                </a:cubicBezTo>
                <a:cubicBezTo>
                  <a:pt x="902" y="3562"/>
                  <a:pt x="932" y="3564"/>
                  <a:pt x="967" y="3584"/>
                </a:cubicBezTo>
                <a:cubicBezTo>
                  <a:pt x="1047" y="3630"/>
                  <a:pt x="1154" y="3659"/>
                  <a:pt x="1247" y="3672"/>
                </a:cubicBezTo>
                <a:cubicBezTo>
                  <a:pt x="1303" y="3700"/>
                  <a:pt x="1361" y="3704"/>
                  <a:pt x="1423" y="3712"/>
                </a:cubicBezTo>
                <a:cubicBezTo>
                  <a:pt x="1490" y="3746"/>
                  <a:pt x="1591" y="3743"/>
                  <a:pt x="1663" y="3752"/>
                </a:cubicBezTo>
                <a:cubicBezTo>
                  <a:pt x="1814" y="3747"/>
                  <a:pt x="1961" y="3739"/>
                  <a:pt x="2111" y="3720"/>
                </a:cubicBezTo>
                <a:cubicBezTo>
                  <a:pt x="2570" y="3728"/>
                  <a:pt x="2942" y="3741"/>
                  <a:pt x="3415" y="3736"/>
                </a:cubicBezTo>
                <a:cubicBezTo>
                  <a:pt x="3503" y="3723"/>
                  <a:pt x="3452" y="3731"/>
                  <a:pt x="3567" y="3712"/>
                </a:cubicBezTo>
                <a:cubicBezTo>
                  <a:pt x="3607" y="3705"/>
                  <a:pt x="3638" y="3687"/>
                  <a:pt x="3679" y="3680"/>
                </a:cubicBezTo>
                <a:cubicBezTo>
                  <a:pt x="3739" y="3640"/>
                  <a:pt x="3877" y="3612"/>
                  <a:pt x="3951" y="3600"/>
                </a:cubicBezTo>
                <a:cubicBezTo>
                  <a:pt x="3962" y="3595"/>
                  <a:pt x="3972" y="3588"/>
                  <a:pt x="3983" y="3584"/>
                </a:cubicBezTo>
                <a:cubicBezTo>
                  <a:pt x="4004" y="3577"/>
                  <a:pt x="4047" y="3568"/>
                  <a:pt x="4047" y="3568"/>
                </a:cubicBezTo>
                <a:cubicBezTo>
                  <a:pt x="4086" y="3542"/>
                  <a:pt x="4130" y="3545"/>
                  <a:pt x="4175" y="3536"/>
                </a:cubicBezTo>
                <a:cubicBezTo>
                  <a:pt x="4244" y="3522"/>
                  <a:pt x="4313" y="3513"/>
                  <a:pt x="4383" y="3504"/>
                </a:cubicBezTo>
                <a:cubicBezTo>
                  <a:pt x="4430" y="3488"/>
                  <a:pt x="4480" y="3486"/>
                  <a:pt x="4527" y="3472"/>
                </a:cubicBezTo>
                <a:cubicBezTo>
                  <a:pt x="4543" y="3467"/>
                  <a:pt x="4559" y="3461"/>
                  <a:pt x="4575" y="3456"/>
                </a:cubicBezTo>
                <a:cubicBezTo>
                  <a:pt x="4583" y="3453"/>
                  <a:pt x="4599" y="3448"/>
                  <a:pt x="4599" y="3448"/>
                </a:cubicBezTo>
                <a:cubicBezTo>
                  <a:pt x="4655" y="3451"/>
                  <a:pt x="4711" y="3452"/>
                  <a:pt x="4767" y="3456"/>
                </a:cubicBezTo>
                <a:cubicBezTo>
                  <a:pt x="4814" y="3460"/>
                  <a:pt x="4864" y="3480"/>
                  <a:pt x="4911" y="3488"/>
                </a:cubicBezTo>
                <a:cubicBezTo>
                  <a:pt x="4962" y="3485"/>
                  <a:pt x="5021" y="3501"/>
                  <a:pt x="5063" y="3472"/>
                </a:cubicBezTo>
                <a:cubicBezTo>
                  <a:pt x="5082" y="3459"/>
                  <a:pt x="5111" y="3424"/>
                  <a:pt x="5111" y="3424"/>
                </a:cubicBezTo>
                <a:cubicBezTo>
                  <a:pt x="5123" y="3389"/>
                  <a:pt x="5124" y="3371"/>
                  <a:pt x="5151" y="3344"/>
                </a:cubicBezTo>
                <a:cubicBezTo>
                  <a:pt x="5170" y="3269"/>
                  <a:pt x="5188" y="3195"/>
                  <a:pt x="5207" y="3120"/>
                </a:cubicBezTo>
                <a:cubicBezTo>
                  <a:pt x="5212" y="3099"/>
                  <a:pt x="5211" y="3077"/>
                  <a:pt x="5215" y="3056"/>
                </a:cubicBezTo>
                <a:cubicBezTo>
                  <a:pt x="5219" y="3034"/>
                  <a:pt x="5231" y="2992"/>
                  <a:pt x="5231" y="2992"/>
                </a:cubicBezTo>
                <a:cubicBezTo>
                  <a:pt x="5228" y="2933"/>
                  <a:pt x="5228" y="2875"/>
                  <a:pt x="5223" y="2816"/>
                </a:cubicBezTo>
                <a:cubicBezTo>
                  <a:pt x="5221" y="2789"/>
                  <a:pt x="5211" y="2763"/>
                  <a:pt x="5207" y="2736"/>
                </a:cubicBezTo>
                <a:cubicBezTo>
                  <a:pt x="5189" y="2604"/>
                  <a:pt x="5176" y="2491"/>
                  <a:pt x="5127" y="2368"/>
                </a:cubicBezTo>
                <a:cubicBezTo>
                  <a:pt x="5121" y="2354"/>
                  <a:pt x="5100" y="2285"/>
                  <a:pt x="5087" y="2272"/>
                </a:cubicBezTo>
                <a:cubicBezTo>
                  <a:pt x="5083" y="2268"/>
                  <a:pt x="5031" y="2256"/>
                  <a:pt x="5031" y="2256"/>
                </a:cubicBezTo>
                <a:cubicBezTo>
                  <a:pt x="5017" y="2221"/>
                  <a:pt x="4992" y="2189"/>
                  <a:pt x="4983" y="2152"/>
                </a:cubicBezTo>
                <a:cubicBezTo>
                  <a:pt x="4966" y="2082"/>
                  <a:pt x="4944" y="2014"/>
                  <a:pt x="4927" y="1944"/>
                </a:cubicBezTo>
                <a:cubicBezTo>
                  <a:pt x="4903" y="1847"/>
                  <a:pt x="4943" y="1999"/>
                  <a:pt x="4895" y="1864"/>
                </a:cubicBezTo>
                <a:cubicBezTo>
                  <a:pt x="4888" y="1843"/>
                  <a:pt x="4884" y="1821"/>
                  <a:pt x="4879" y="1800"/>
                </a:cubicBezTo>
                <a:cubicBezTo>
                  <a:pt x="4876" y="1789"/>
                  <a:pt x="4871" y="1768"/>
                  <a:pt x="4871" y="1768"/>
                </a:cubicBezTo>
                <a:cubicBezTo>
                  <a:pt x="4862" y="1680"/>
                  <a:pt x="4840" y="1598"/>
                  <a:pt x="4823" y="1512"/>
                </a:cubicBezTo>
                <a:cubicBezTo>
                  <a:pt x="4818" y="1485"/>
                  <a:pt x="4813" y="1459"/>
                  <a:pt x="4807" y="1432"/>
                </a:cubicBezTo>
                <a:cubicBezTo>
                  <a:pt x="4802" y="1410"/>
                  <a:pt x="4791" y="1368"/>
                  <a:pt x="4791" y="1368"/>
                </a:cubicBezTo>
                <a:cubicBezTo>
                  <a:pt x="4788" y="1315"/>
                  <a:pt x="4784" y="1261"/>
                  <a:pt x="4783" y="1208"/>
                </a:cubicBezTo>
                <a:cubicBezTo>
                  <a:pt x="4779" y="1045"/>
                  <a:pt x="4780" y="883"/>
                  <a:pt x="4775" y="720"/>
                </a:cubicBezTo>
                <a:cubicBezTo>
                  <a:pt x="4775" y="710"/>
                  <a:pt x="4773" y="641"/>
                  <a:pt x="4759" y="616"/>
                </a:cubicBezTo>
                <a:cubicBezTo>
                  <a:pt x="4658" y="434"/>
                  <a:pt x="4380" y="378"/>
                  <a:pt x="4191" y="336"/>
                </a:cubicBezTo>
                <a:cubicBezTo>
                  <a:pt x="4132" y="323"/>
                  <a:pt x="3996" y="302"/>
                  <a:pt x="3951" y="280"/>
                </a:cubicBezTo>
                <a:cubicBezTo>
                  <a:pt x="3887" y="248"/>
                  <a:pt x="3799" y="228"/>
                  <a:pt x="3727" y="216"/>
                </a:cubicBezTo>
                <a:cubicBezTo>
                  <a:pt x="3647" y="203"/>
                  <a:pt x="3567" y="185"/>
                  <a:pt x="3487" y="168"/>
                </a:cubicBezTo>
                <a:cubicBezTo>
                  <a:pt x="3410" y="152"/>
                  <a:pt x="3316" y="106"/>
                  <a:pt x="3239" y="104"/>
                </a:cubicBezTo>
                <a:cubicBezTo>
                  <a:pt x="3122" y="101"/>
                  <a:pt x="3004" y="99"/>
                  <a:pt x="2887" y="96"/>
                </a:cubicBezTo>
                <a:cubicBezTo>
                  <a:pt x="2532" y="60"/>
                  <a:pt x="2180" y="12"/>
                  <a:pt x="1823" y="0"/>
                </a:cubicBezTo>
                <a:cubicBezTo>
                  <a:pt x="1533" y="11"/>
                  <a:pt x="1495" y="15"/>
                  <a:pt x="1295" y="40"/>
                </a:cubicBezTo>
                <a:cubicBezTo>
                  <a:pt x="1231" y="61"/>
                  <a:pt x="1168" y="68"/>
                  <a:pt x="1103" y="80"/>
                </a:cubicBezTo>
                <a:cubicBezTo>
                  <a:pt x="1081" y="84"/>
                  <a:pt x="1039" y="96"/>
                  <a:pt x="1039" y="96"/>
                </a:cubicBezTo>
                <a:cubicBezTo>
                  <a:pt x="967" y="144"/>
                  <a:pt x="836" y="143"/>
                  <a:pt x="751" y="152"/>
                </a:cubicBezTo>
                <a:cubicBezTo>
                  <a:pt x="645" y="187"/>
                  <a:pt x="516" y="178"/>
                  <a:pt x="407" y="184"/>
                </a:cubicBezTo>
                <a:cubicBezTo>
                  <a:pt x="319" y="202"/>
                  <a:pt x="353" y="191"/>
                  <a:pt x="303" y="208"/>
                </a:cubicBezTo>
                <a:cubicBezTo>
                  <a:pt x="255" y="256"/>
                  <a:pt x="236" y="238"/>
                  <a:pt x="223" y="304"/>
                </a:cubicBezTo>
                <a:close/>
              </a:path>
            </a:pathLst>
          </a:custGeom>
          <a:solidFill>
            <a:srgbClr val="FFFF00"/>
          </a:solidFill>
          <a:ln w="19050" cap="flat" cmpd="sng">
            <a:solidFill>
              <a:schemeClr val="tx2"/>
            </a:solidFill>
            <a:prstDash val="solid"/>
            <a:round/>
            <a:headEnd type="none" w="med" len="med"/>
            <a:tailEnd type="none" w="med" len="med"/>
          </a:ln>
          <a:effectLst>
            <a:prstShdw prst="shdw13" dist="53882" dir="13500000">
              <a:schemeClr val="bg2">
                <a:alpha val="50000"/>
              </a:schemeClr>
            </a:prstShdw>
          </a:effectLst>
        </p:spPr>
        <p:txBody>
          <a:bodyPr>
            <a:spAutoFit/>
          </a:bodyPr>
          <a:lstStyle/>
          <a:p>
            <a:endParaRPr lang="zh-CN" altLang="en-US"/>
          </a:p>
        </p:txBody>
      </p:sp>
      <p:sp>
        <p:nvSpPr>
          <p:cNvPr id="79875" name="Text Box 6"/>
          <p:cNvSpPr txBox="1">
            <a:spLocks noChangeArrowheads="1"/>
          </p:cNvSpPr>
          <p:nvPr/>
        </p:nvSpPr>
        <p:spPr bwMode="auto">
          <a:xfrm>
            <a:off x="1447800" y="1066800"/>
            <a:ext cx="65801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sz="2800">
                <a:solidFill>
                  <a:srgbClr val="000066"/>
                </a:solidFill>
                <a:latin typeface="Times New Roman" pitchFamily="18" charset="0"/>
                <a:ea typeface="宋体" pitchFamily="2" charset="-122"/>
              </a:rPr>
              <a:t>    </a:t>
            </a:r>
            <a:r>
              <a:rPr lang="zh-CN" altLang="en-US" sz="2800">
                <a:solidFill>
                  <a:srgbClr val="000066"/>
                </a:solidFill>
                <a:latin typeface="Times New Roman" pitchFamily="18" charset="0"/>
                <a:ea typeface="宋体" pitchFamily="2" charset="-122"/>
              </a:rPr>
              <a:t>条件运算符</a:t>
            </a:r>
            <a:r>
              <a:rPr lang="en-US" altLang="zh-CN" sz="2800">
                <a:solidFill>
                  <a:srgbClr val="000066"/>
                </a:solidFill>
                <a:latin typeface="Times New Roman" pitchFamily="18" charset="0"/>
                <a:ea typeface="宋体" pitchFamily="2" charset="-122"/>
              </a:rPr>
              <a:t>(13)</a:t>
            </a:r>
            <a:r>
              <a:rPr lang="zh-CN" altLang="en-US" sz="2800">
                <a:solidFill>
                  <a:srgbClr val="000066"/>
                </a:solidFill>
                <a:latin typeface="Times New Roman" pitchFamily="18" charset="0"/>
                <a:ea typeface="宋体" pitchFamily="2" charset="-122"/>
              </a:rPr>
              <a:t>优先于赋值运算符</a:t>
            </a:r>
            <a:r>
              <a:rPr lang="en-US" altLang="zh-CN" sz="2800">
                <a:solidFill>
                  <a:srgbClr val="000066"/>
                </a:solidFill>
                <a:latin typeface="Times New Roman" pitchFamily="18" charset="0"/>
                <a:ea typeface="宋体" pitchFamily="2" charset="-122"/>
              </a:rPr>
              <a:t>(14) </a:t>
            </a:r>
            <a:r>
              <a:rPr lang="en-US" altLang="zh-CN" sz="2800">
                <a:solidFill>
                  <a:schemeClr val="tx1"/>
                </a:solidFill>
                <a:latin typeface="Times New Roman" pitchFamily="18" charset="0"/>
                <a:ea typeface="宋体" pitchFamily="2" charset="-122"/>
              </a:rPr>
              <a:t>.</a:t>
            </a:r>
            <a:r>
              <a:rPr lang="en-US" altLang="zh-CN" sz="2800" b="1">
                <a:solidFill>
                  <a:schemeClr val="tx1"/>
                </a:solidFill>
                <a:latin typeface="幼圆" pitchFamily="49" charset="-122"/>
                <a:ea typeface="幼圆" pitchFamily="49" charset="-122"/>
              </a:rPr>
              <a:t> </a:t>
            </a:r>
            <a:endParaRPr lang="en-US" altLang="zh-CN" sz="2800">
              <a:solidFill>
                <a:schemeClr val="tx1"/>
              </a:solidFill>
              <a:latin typeface="Times New Roman" pitchFamily="18" charset="0"/>
              <a:ea typeface="宋体" pitchFamily="2" charset="-122"/>
            </a:endParaRPr>
          </a:p>
        </p:txBody>
      </p:sp>
      <p:sp>
        <p:nvSpPr>
          <p:cNvPr id="79876" name="Rectangle 7"/>
          <p:cNvSpPr>
            <a:spLocks noChangeArrowheads="1"/>
          </p:cNvSpPr>
          <p:nvPr/>
        </p:nvSpPr>
        <p:spPr bwMode="auto">
          <a:xfrm>
            <a:off x="1828800" y="1676400"/>
            <a:ext cx="37973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50000"/>
              </a:spcBef>
            </a:pPr>
            <a:r>
              <a:rPr lang="en-US" altLang="zh-CN" sz="2800">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max=(a&gt;b? a:b)</a:t>
            </a:r>
            <a:r>
              <a:rPr lang="zh-CN" altLang="zh-CN">
                <a:solidFill>
                  <a:schemeClr val="tx1"/>
                </a:solidFill>
                <a:latin typeface="Times New Roman" pitchFamily="18" charset="0"/>
                <a:ea typeface="宋体" pitchFamily="2" charset="-122"/>
              </a:rPr>
              <a:t>可去掉( )</a:t>
            </a:r>
            <a:endParaRPr lang="en-US" altLang="zh-CN">
              <a:solidFill>
                <a:schemeClr val="tx1"/>
              </a:solidFill>
              <a:latin typeface="Times New Roman" pitchFamily="18" charset="0"/>
              <a:ea typeface="宋体" pitchFamily="2" charset="-122"/>
            </a:endParaRPr>
          </a:p>
        </p:txBody>
      </p:sp>
      <p:sp>
        <p:nvSpPr>
          <p:cNvPr id="79877" name="Rectangle 22"/>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1"/>
              </a:solidFill>
              <a:latin typeface="Times New Roman" pitchFamily="18" charset="0"/>
              <a:ea typeface="宋体" pitchFamily="2" charset="-122"/>
            </a:endParaRPr>
          </a:p>
        </p:txBody>
      </p:sp>
      <p:sp>
        <p:nvSpPr>
          <p:cNvPr id="79878" name="AutoShape 32"/>
          <p:cNvSpPr>
            <a:spLocks noChangeArrowheads="1"/>
          </p:cNvSpPr>
          <p:nvPr/>
        </p:nvSpPr>
        <p:spPr bwMode="auto">
          <a:xfrm>
            <a:off x="304800" y="228600"/>
            <a:ext cx="1219200" cy="762000"/>
          </a:xfrm>
          <a:prstGeom prst="cloudCallout">
            <a:avLst>
              <a:gd name="adj1" fmla="val 61981"/>
              <a:gd name="adj2" fmla="val 66042"/>
            </a:avLst>
          </a:prstGeom>
          <a:solidFill>
            <a:srgbClr val="CC3300"/>
          </a:solidFill>
          <a:ln w="19050">
            <a:solidFill>
              <a:schemeClr val="tx2"/>
            </a:solidFill>
            <a:round/>
            <a:headEnd/>
            <a:tailEnd/>
          </a:ln>
          <a:effectLst>
            <a:prstShdw prst="shdw13" dist="53882" dir="13500000">
              <a:schemeClr val="bg2">
                <a:alpha val="50000"/>
              </a:schemeClr>
            </a:prstShdw>
          </a:effectLst>
        </p:spPr>
        <p:txBody>
          <a:bodyPr/>
          <a:lstStyle/>
          <a:p>
            <a:r>
              <a:rPr lang="zh-CN" altLang="en-US">
                <a:solidFill>
                  <a:srgbClr val="000066"/>
                </a:solidFill>
                <a:ea typeface="隶书" pitchFamily="49" charset="-122"/>
              </a:rPr>
              <a:t>注意</a:t>
            </a:r>
          </a:p>
        </p:txBody>
      </p:sp>
      <p:pic>
        <p:nvPicPr>
          <p:cNvPr id="79879" name="Picture 33"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0" name="Text Box 34"/>
          <p:cNvSpPr txBox="1">
            <a:spLocks noChangeArrowheads="1"/>
          </p:cNvSpPr>
          <p:nvPr/>
        </p:nvSpPr>
        <p:spPr bwMode="auto">
          <a:xfrm>
            <a:off x="990600" y="2362200"/>
            <a:ext cx="76628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66"/>
                </a:solidFill>
                <a:latin typeface="Times New Roman" pitchFamily="18" charset="0"/>
                <a:ea typeface="宋体" pitchFamily="2" charset="-122"/>
              </a:rPr>
              <a:t>条件运算符低于关系运算符和算术运算符</a:t>
            </a:r>
            <a:endParaRPr lang="zh-CN" altLang="en-US" sz="2800">
              <a:solidFill>
                <a:schemeClr val="tx1"/>
              </a:solidFill>
              <a:latin typeface="Times New Roman" pitchFamily="18" charset="0"/>
              <a:ea typeface="宋体" pitchFamily="2" charset="-122"/>
            </a:endParaRPr>
          </a:p>
        </p:txBody>
      </p:sp>
      <p:pic>
        <p:nvPicPr>
          <p:cNvPr id="79881" name="Picture 35"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Rectangle 36"/>
          <p:cNvSpPr>
            <a:spLocks noChangeArrowheads="1"/>
          </p:cNvSpPr>
          <p:nvPr/>
        </p:nvSpPr>
        <p:spPr bwMode="auto">
          <a:xfrm>
            <a:off x="2286000" y="2819400"/>
            <a:ext cx="339407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max=a&gt;b? a:b+1</a:t>
            </a:r>
          </a:p>
          <a:p>
            <a:pPr algn="l">
              <a:spcBef>
                <a:spcPct val="50000"/>
              </a:spcBef>
            </a:pPr>
            <a:r>
              <a:rPr lang="en-US" altLang="zh-CN">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sym typeface="Symbol" pitchFamily="18" charset="2"/>
              </a:rPr>
              <a:t></a:t>
            </a:r>
            <a:r>
              <a:rPr lang="en-US" altLang="zh-CN">
                <a:solidFill>
                  <a:schemeClr val="tx1"/>
                </a:solidFill>
                <a:latin typeface="Times New Roman" pitchFamily="18" charset="0"/>
                <a:ea typeface="宋体" pitchFamily="2" charset="-122"/>
              </a:rPr>
              <a:t>max= a&gt;b? a:(b+1)</a:t>
            </a:r>
          </a:p>
          <a:p>
            <a:pPr algn="l">
              <a:spcBef>
                <a:spcPct val="50000"/>
              </a:spcBef>
            </a:pPr>
            <a:r>
              <a:rPr lang="zh-CN" altLang="zh-CN">
                <a:solidFill>
                  <a:schemeClr val="tx1"/>
                </a:solidFill>
                <a:latin typeface="Times New Roman" pitchFamily="18" charset="0"/>
                <a:ea typeface="宋体" pitchFamily="2" charset="-122"/>
              </a:rPr>
              <a:t>并不是</a:t>
            </a:r>
            <a:r>
              <a:rPr lang="en-US" altLang="zh-CN">
                <a:solidFill>
                  <a:schemeClr val="tx1"/>
                </a:solidFill>
                <a:latin typeface="Times New Roman" pitchFamily="18" charset="0"/>
                <a:ea typeface="宋体" pitchFamily="2" charset="-122"/>
              </a:rPr>
              <a:t>max=(a&gt;b? a:b)+1</a:t>
            </a:r>
          </a:p>
        </p:txBody>
      </p:sp>
      <p:sp>
        <p:nvSpPr>
          <p:cNvPr id="79883" name="Text Box 37"/>
          <p:cNvSpPr txBox="1">
            <a:spLocks noChangeArrowheads="1"/>
          </p:cNvSpPr>
          <p:nvPr/>
        </p:nvSpPr>
        <p:spPr bwMode="auto">
          <a:xfrm>
            <a:off x="1905000" y="4572000"/>
            <a:ext cx="61658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zh-CN" altLang="en-US" sz="2800">
                <a:solidFill>
                  <a:srgbClr val="000066"/>
                </a:solidFill>
                <a:latin typeface="Times New Roman" pitchFamily="18" charset="0"/>
                <a:ea typeface="宋体" pitchFamily="2" charset="-122"/>
              </a:rPr>
              <a:t>条件运算符结合性为从右至左。</a:t>
            </a:r>
          </a:p>
        </p:txBody>
      </p:sp>
      <p:sp>
        <p:nvSpPr>
          <p:cNvPr id="79884" name="Rectangle 38"/>
          <p:cNvSpPr>
            <a:spLocks noChangeArrowheads="1"/>
          </p:cNvSpPr>
          <p:nvPr/>
        </p:nvSpPr>
        <p:spPr bwMode="auto">
          <a:xfrm>
            <a:off x="2438400" y="5181600"/>
            <a:ext cx="51752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altLang="zh-CN">
                <a:solidFill>
                  <a:schemeClr val="tx1"/>
                </a:solidFill>
                <a:latin typeface="Times New Roman" pitchFamily="18" charset="0"/>
                <a:ea typeface="宋体" pitchFamily="2" charset="-122"/>
              </a:rPr>
              <a:t>        a&gt;b? a:c&gt;d ? c:d</a:t>
            </a:r>
          </a:p>
          <a:p>
            <a:pPr algn="l">
              <a:lnSpc>
                <a:spcPct val="110000"/>
              </a:lnSpc>
              <a:spcBef>
                <a:spcPct val="50000"/>
              </a:spcBef>
            </a:pPr>
            <a:r>
              <a:rPr lang="en-US" altLang="zh-CN">
                <a:solidFill>
                  <a:schemeClr val="tx1"/>
                </a:solidFill>
                <a:latin typeface="Times New Roman" pitchFamily="18" charset="0"/>
                <a:ea typeface="宋体" pitchFamily="2" charset="-122"/>
              </a:rPr>
              <a:t>       </a:t>
            </a:r>
            <a:r>
              <a:rPr lang="zh-CN" altLang="zh-CN">
                <a:solidFill>
                  <a:schemeClr val="tx1"/>
                </a:solidFill>
                <a:latin typeface="Times New Roman" pitchFamily="18" charset="0"/>
                <a:ea typeface="宋体" pitchFamily="2" charset="-122"/>
              </a:rPr>
              <a:t>相当于 </a:t>
            </a:r>
            <a:r>
              <a:rPr lang="en-US" altLang="zh-CN">
                <a:solidFill>
                  <a:schemeClr val="tx1"/>
                </a:solidFill>
                <a:latin typeface="Times New Roman" pitchFamily="18" charset="0"/>
                <a:ea typeface="宋体" pitchFamily="2" charset="-122"/>
              </a:rPr>
              <a:t>a&gt;b? a:(c&gt;d? c:d)</a:t>
            </a:r>
          </a:p>
        </p:txBody>
      </p:sp>
      <p:pic>
        <p:nvPicPr>
          <p:cNvPr id="79885" name="Picture 39"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724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12"/>
          <p:cNvSpPr>
            <a:spLocks noChangeArrowheads="1"/>
          </p:cNvSpPr>
          <p:nvPr/>
        </p:nvSpPr>
        <p:spPr bwMode="auto">
          <a:xfrm>
            <a:off x="609600" y="228600"/>
            <a:ext cx="2954338" cy="823913"/>
          </a:xfrm>
          <a:prstGeom prst="horizontalScroll">
            <a:avLst>
              <a:gd name="adj" fmla="val 12500"/>
            </a:avLst>
          </a:prstGeom>
          <a:gradFill rotWithShape="0">
            <a:gsLst>
              <a:gs pos="0">
                <a:schemeClr val="bg1"/>
              </a:gs>
              <a:gs pos="100000">
                <a:srgbClr val="009900"/>
              </a:gs>
            </a:gsLst>
            <a:path path="rect">
              <a:fillToRect l="50000" t="50000" r="50000" b="50000"/>
            </a:path>
          </a:gradFill>
          <a:ln w="9525">
            <a:solidFill>
              <a:srgbClr val="990000"/>
            </a:solidFill>
            <a:round/>
            <a:headEnd/>
            <a:tailEnd/>
          </a:ln>
          <a:effectLst>
            <a:outerShdw dist="107763" dir="2700000" algn="ctr" rotWithShape="0">
              <a:schemeClr val="bg2"/>
            </a:outerShdw>
          </a:effectLst>
        </p:spPr>
        <p:txBody>
          <a:bodyPr wrap="none" anchor="ctr"/>
          <a:lstStyle/>
          <a:p>
            <a:pPr algn="l"/>
            <a:r>
              <a:rPr lang="en-US" altLang="zh-CN" sz="2800" b="1">
                <a:solidFill>
                  <a:schemeClr val="tx1"/>
                </a:solidFill>
                <a:latin typeface="隶书" pitchFamily="49" charset="-122"/>
                <a:ea typeface="隶书" pitchFamily="49" charset="-122"/>
              </a:rPr>
              <a:t>§2.2 </a:t>
            </a:r>
            <a:r>
              <a:rPr lang="zh-CN" altLang="en-US" sz="2800" b="1">
                <a:solidFill>
                  <a:srgbClr val="333300"/>
                </a:solidFill>
                <a:latin typeface="楷体_GB2312" pitchFamily="49" charset="-122"/>
              </a:rPr>
              <a:t>数据类型</a:t>
            </a:r>
          </a:p>
        </p:txBody>
      </p:sp>
      <p:sp>
        <p:nvSpPr>
          <p:cNvPr id="76820" name="Text Box 20"/>
          <p:cNvSpPr txBox="1">
            <a:spLocks noChangeArrowheads="1"/>
          </p:cNvSpPr>
          <p:nvPr/>
        </p:nvSpPr>
        <p:spPr bwMode="auto">
          <a:xfrm>
            <a:off x="228600" y="1371600"/>
            <a:ext cx="81534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b="1">
                <a:solidFill>
                  <a:schemeClr val="tx1"/>
                </a:solidFill>
                <a:latin typeface="Times New Roman" pitchFamily="18" charset="0"/>
                <a:ea typeface="宋体" pitchFamily="2" charset="-122"/>
              </a:rPr>
              <a:t>应用对象：</a:t>
            </a:r>
            <a:r>
              <a:rPr lang="zh-CN" altLang="en-US">
                <a:solidFill>
                  <a:schemeClr val="tx1"/>
                </a:solidFill>
                <a:latin typeface="Times New Roman" pitchFamily="18" charset="0"/>
                <a:ea typeface="宋体" pitchFamily="2" charset="-122"/>
              </a:rPr>
              <a:t>数值数据、文字数据、图象数据、声音数据等</a:t>
            </a:r>
          </a:p>
        </p:txBody>
      </p:sp>
      <p:sp>
        <p:nvSpPr>
          <p:cNvPr id="76825" name="Text Box 25"/>
          <p:cNvSpPr txBox="1">
            <a:spLocks noChangeArrowheads="1"/>
          </p:cNvSpPr>
          <p:nvPr/>
        </p:nvSpPr>
        <p:spPr bwMode="auto">
          <a:xfrm>
            <a:off x="228600" y="1981200"/>
            <a:ext cx="225583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sz="2800" b="1">
                <a:solidFill>
                  <a:schemeClr val="tx1"/>
                </a:solidFill>
                <a:latin typeface="Times New Roman" pitchFamily="18" charset="0"/>
                <a:ea typeface="宋体" pitchFamily="2" charset="-122"/>
              </a:rPr>
              <a:t>实际</a:t>
            </a:r>
            <a:r>
              <a:rPr lang="en-GB" altLang="zh-CN" sz="2800" b="1">
                <a:solidFill>
                  <a:schemeClr val="tx1"/>
                </a:solidFill>
                <a:latin typeface="Times New Roman" pitchFamily="18" charset="0"/>
                <a:ea typeface="宋体" pitchFamily="2" charset="-122"/>
              </a:rPr>
              <a:t>c</a:t>
            </a:r>
            <a:r>
              <a:rPr lang="zh-CN" altLang="en-US" sz="2800" b="1">
                <a:solidFill>
                  <a:schemeClr val="tx1"/>
                </a:solidFill>
                <a:latin typeface="Times New Roman" pitchFamily="18" charset="0"/>
                <a:ea typeface="宋体" pitchFamily="2" charset="-122"/>
              </a:rPr>
              <a:t>语</a:t>
            </a:r>
            <a:r>
              <a:rPr lang="zh-CN" altLang="en-US" sz="2800" b="1">
                <a:solidFill>
                  <a:schemeClr val="tx1"/>
                </a:solidFill>
                <a:ea typeface="宋体" pitchFamily="2" charset="-122"/>
              </a:rPr>
              <a:t>言：</a:t>
            </a:r>
          </a:p>
        </p:txBody>
      </p:sp>
      <p:sp>
        <p:nvSpPr>
          <p:cNvPr id="76852" name="Rectangle 52"/>
          <p:cNvSpPr>
            <a:spLocks noChangeArrowheads="1"/>
          </p:cNvSpPr>
          <p:nvPr/>
        </p:nvSpPr>
        <p:spPr bwMode="auto">
          <a:xfrm>
            <a:off x="2590800" y="1981200"/>
            <a:ext cx="5486400" cy="44196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zh-CN" altLang="en-US">
              <a:solidFill>
                <a:schemeClr val="tx1">
                  <a:lumMod val="75000"/>
                </a:schemeClr>
              </a:solidFill>
            </a:endParaRPr>
          </a:p>
        </p:txBody>
      </p:sp>
      <p:sp>
        <p:nvSpPr>
          <p:cNvPr id="76826" name="Text Box 26"/>
          <p:cNvSpPr txBox="1">
            <a:spLocks noChangeArrowheads="1"/>
          </p:cNvSpPr>
          <p:nvPr/>
        </p:nvSpPr>
        <p:spPr bwMode="auto">
          <a:xfrm>
            <a:off x="1066800" y="4191000"/>
            <a:ext cx="15240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zh-CN" altLang="en-US" b="1">
                <a:solidFill>
                  <a:schemeClr val="tx1"/>
                </a:solidFill>
                <a:latin typeface="Times New Roman" pitchFamily="18" charset="0"/>
              </a:rPr>
              <a:t>数据类型</a:t>
            </a:r>
          </a:p>
        </p:txBody>
      </p:sp>
      <p:sp>
        <p:nvSpPr>
          <p:cNvPr id="76848" name="AutoShape 48"/>
          <p:cNvSpPr>
            <a:spLocks noChangeArrowheads="1"/>
          </p:cNvSpPr>
          <p:nvPr/>
        </p:nvSpPr>
        <p:spPr bwMode="auto">
          <a:xfrm>
            <a:off x="4419600" y="2057400"/>
            <a:ext cx="1828800" cy="304800"/>
          </a:xfrm>
          <a:prstGeom prst="foldedCorner">
            <a:avLst>
              <a:gd name="adj" fmla="val 12500"/>
            </a:avLst>
          </a:prstGeom>
          <a:gradFill rotWithShape="0">
            <a:gsLst>
              <a:gs pos="0">
                <a:schemeClr val="accent1"/>
              </a:gs>
              <a:gs pos="100000">
                <a:srgbClr val="FF6600"/>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sz="2000">
                <a:solidFill>
                  <a:schemeClr val="tx1">
                    <a:lumMod val="75000"/>
                  </a:schemeClr>
                </a:solidFill>
                <a:latin typeface="Times New Roman" pitchFamily="18" charset="0"/>
                <a:ea typeface="宋体" pitchFamily="2" charset="-122"/>
              </a:rPr>
              <a:t>字符型    </a:t>
            </a:r>
            <a:r>
              <a:rPr lang="en-US" altLang="zh-CN" sz="2000">
                <a:solidFill>
                  <a:schemeClr val="tx1">
                    <a:lumMod val="75000"/>
                  </a:schemeClr>
                </a:solidFill>
                <a:latin typeface="Times New Roman" pitchFamily="18" charset="0"/>
                <a:ea typeface="宋体" pitchFamily="2" charset="-122"/>
              </a:rPr>
              <a:t>char</a:t>
            </a:r>
          </a:p>
        </p:txBody>
      </p:sp>
      <p:sp>
        <p:nvSpPr>
          <p:cNvPr id="76827" name="Text Box 27"/>
          <p:cNvSpPr txBox="1">
            <a:spLocks noChangeArrowheads="1"/>
          </p:cNvSpPr>
          <p:nvPr/>
        </p:nvSpPr>
        <p:spPr bwMode="auto">
          <a:xfrm>
            <a:off x="2971800" y="2819400"/>
            <a:ext cx="15240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b="1" dirty="0">
                <a:solidFill>
                  <a:schemeClr val="tx1">
                    <a:lumMod val="75000"/>
                  </a:schemeClr>
                </a:solidFill>
                <a:latin typeface="Times New Roman" pitchFamily="18" charset="0"/>
              </a:rPr>
              <a:t>基本类型</a:t>
            </a:r>
          </a:p>
        </p:txBody>
      </p:sp>
      <p:sp>
        <p:nvSpPr>
          <p:cNvPr id="76828" name="Text Box 28"/>
          <p:cNvSpPr txBox="1">
            <a:spLocks noChangeArrowheads="1"/>
          </p:cNvSpPr>
          <p:nvPr/>
        </p:nvSpPr>
        <p:spPr bwMode="auto">
          <a:xfrm>
            <a:off x="3048000" y="4876800"/>
            <a:ext cx="15240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b="1" dirty="0">
                <a:solidFill>
                  <a:schemeClr val="tx1">
                    <a:lumMod val="75000"/>
                  </a:schemeClr>
                </a:solidFill>
                <a:latin typeface="Times New Roman" pitchFamily="18" charset="0"/>
              </a:rPr>
              <a:t>构造类型</a:t>
            </a:r>
          </a:p>
        </p:txBody>
      </p:sp>
      <p:sp>
        <p:nvSpPr>
          <p:cNvPr id="76829" name="Text Box 29"/>
          <p:cNvSpPr txBox="1">
            <a:spLocks noChangeArrowheads="1"/>
          </p:cNvSpPr>
          <p:nvPr/>
        </p:nvSpPr>
        <p:spPr bwMode="auto">
          <a:xfrm>
            <a:off x="3048000" y="5867400"/>
            <a:ext cx="15240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b="1" dirty="0">
                <a:solidFill>
                  <a:schemeClr val="tx1">
                    <a:lumMod val="75000"/>
                  </a:schemeClr>
                </a:solidFill>
                <a:latin typeface="Times New Roman" pitchFamily="18" charset="0"/>
              </a:rPr>
              <a:t>指针类型</a:t>
            </a:r>
          </a:p>
        </p:txBody>
      </p:sp>
      <p:sp>
        <p:nvSpPr>
          <p:cNvPr id="76831" name="Text Box 31"/>
          <p:cNvSpPr txBox="1">
            <a:spLocks noChangeArrowheads="1"/>
          </p:cNvSpPr>
          <p:nvPr/>
        </p:nvSpPr>
        <p:spPr bwMode="auto">
          <a:xfrm>
            <a:off x="4495800" y="2514600"/>
            <a:ext cx="1752600" cy="341313"/>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整型         </a:t>
            </a:r>
            <a:r>
              <a:rPr lang="en-US" altLang="zh-CN" sz="2000">
                <a:solidFill>
                  <a:schemeClr val="tx1">
                    <a:lumMod val="75000"/>
                  </a:schemeClr>
                </a:solidFill>
                <a:latin typeface="Times New Roman" pitchFamily="18" charset="0"/>
                <a:ea typeface="宋体" pitchFamily="2" charset="-122"/>
              </a:rPr>
              <a:t>int</a:t>
            </a:r>
          </a:p>
        </p:txBody>
      </p:sp>
      <p:sp>
        <p:nvSpPr>
          <p:cNvPr id="76832" name="Text Box 32"/>
          <p:cNvSpPr txBox="1">
            <a:spLocks noChangeArrowheads="1"/>
          </p:cNvSpPr>
          <p:nvPr/>
        </p:nvSpPr>
        <p:spPr bwMode="auto">
          <a:xfrm>
            <a:off x="4495800" y="3048000"/>
            <a:ext cx="762000" cy="341313"/>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实型</a:t>
            </a:r>
          </a:p>
        </p:txBody>
      </p:sp>
      <p:sp>
        <p:nvSpPr>
          <p:cNvPr id="76833" name="AutoShape 33"/>
          <p:cNvSpPr>
            <a:spLocks/>
          </p:cNvSpPr>
          <p:nvPr/>
        </p:nvSpPr>
        <p:spPr bwMode="auto">
          <a:xfrm>
            <a:off x="2743200" y="2590800"/>
            <a:ext cx="228600" cy="3573463"/>
          </a:xfrm>
          <a:prstGeom prst="leftBrace">
            <a:avLst>
              <a:gd name="adj1" fmla="val 13026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chemeClr val="tx1">
                  <a:lumMod val="75000"/>
                </a:schemeClr>
              </a:solidFill>
            </a:endParaRPr>
          </a:p>
        </p:txBody>
      </p:sp>
      <p:sp>
        <p:nvSpPr>
          <p:cNvPr id="76834" name="AutoShape 34"/>
          <p:cNvSpPr>
            <a:spLocks/>
          </p:cNvSpPr>
          <p:nvPr/>
        </p:nvSpPr>
        <p:spPr bwMode="auto">
          <a:xfrm>
            <a:off x="4267200" y="2057400"/>
            <a:ext cx="152400" cy="1662113"/>
          </a:xfrm>
          <a:prstGeom prst="leftBrace">
            <a:avLst>
              <a:gd name="adj1" fmla="val 908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chemeClr val="tx1">
                  <a:lumMod val="75000"/>
                </a:schemeClr>
              </a:solidFill>
            </a:endParaRPr>
          </a:p>
        </p:txBody>
      </p:sp>
      <p:sp>
        <p:nvSpPr>
          <p:cNvPr id="76835" name="Text Box 35"/>
          <p:cNvSpPr txBox="1">
            <a:spLocks noChangeArrowheads="1"/>
          </p:cNvSpPr>
          <p:nvPr/>
        </p:nvSpPr>
        <p:spPr bwMode="auto">
          <a:xfrm>
            <a:off x="4495800" y="3505200"/>
            <a:ext cx="2057400" cy="341313"/>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无值型      </a:t>
            </a:r>
            <a:r>
              <a:rPr lang="en-US" altLang="zh-CN" sz="2000">
                <a:solidFill>
                  <a:schemeClr val="tx1">
                    <a:lumMod val="75000"/>
                  </a:schemeClr>
                </a:solidFill>
                <a:latin typeface="Times New Roman" pitchFamily="18" charset="0"/>
                <a:ea typeface="宋体" pitchFamily="2" charset="-122"/>
              </a:rPr>
              <a:t>void</a:t>
            </a:r>
          </a:p>
        </p:txBody>
      </p:sp>
      <p:sp>
        <p:nvSpPr>
          <p:cNvPr id="76836" name="AutoShape 36"/>
          <p:cNvSpPr>
            <a:spLocks/>
          </p:cNvSpPr>
          <p:nvPr/>
        </p:nvSpPr>
        <p:spPr bwMode="auto">
          <a:xfrm>
            <a:off x="5334000" y="2971800"/>
            <a:ext cx="228600" cy="498475"/>
          </a:xfrm>
          <a:prstGeom prst="leftBrace">
            <a:avLst>
              <a:gd name="adj1" fmla="val 18171"/>
              <a:gd name="adj2" fmla="val 50000"/>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chemeClr val="tx1">
                  <a:lumMod val="75000"/>
                </a:schemeClr>
              </a:solidFill>
            </a:endParaRPr>
          </a:p>
        </p:txBody>
      </p:sp>
      <p:sp>
        <p:nvSpPr>
          <p:cNvPr id="76837" name="Text Box 37"/>
          <p:cNvSpPr txBox="1">
            <a:spLocks noChangeArrowheads="1"/>
          </p:cNvSpPr>
          <p:nvPr/>
        </p:nvSpPr>
        <p:spPr bwMode="auto">
          <a:xfrm>
            <a:off x="5638800" y="2805113"/>
            <a:ext cx="2286000" cy="341312"/>
          </a:xfrm>
          <a:prstGeom prst="rect">
            <a:avLst/>
          </a:prstGeom>
          <a:gradFill rotWithShape="0">
            <a:gsLst>
              <a:gs pos="0">
                <a:schemeClr val="accent1"/>
              </a:gs>
              <a:gs pos="100000">
                <a:srgbClr val="008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单精度实型  </a:t>
            </a:r>
            <a:r>
              <a:rPr lang="en-US" altLang="zh-CN" sz="2000">
                <a:solidFill>
                  <a:schemeClr val="tx1">
                    <a:lumMod val="75000"/>
                  </a:schemeClr>
                </a:solidFill>
                <a:latin typeface="Times New Roman" pitchFamily="18" charset="0"/>
                <a:ea typeface="宋体" pitchFamily="2" charset="-122"/>
              </a:rPr>
              <a:t>float</a:t>
            </a:r>
          </a:p>
        </p:txBody>
      </p:sp>
      <p:sp>
        <p:nvSpPr>
          <p:cNvPr id="76839" name="AutoShape 39"/>
          <p:cNvSpPr>
            <a:spLocks/>
          </p:cNvSpPr>
          <p:nvPr/>
        </p:nvSpPr>
        <p:spPr bwMode="auto">
          <a:xfrm>
            <a:off x="4267200" y="4052888"/>
            <a:ext cx="152400" cy="1911350"/>
          </a:xfrm>
          <a:prstGeom prst="leftBrace">
            <a:avLst>
              <a:gd name="adj1" fmla="val 10451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chemeClr val="tx1">
                  <a:lumMod val="75000"/>
                </a:schemeClr>
              </a:solidFill>
            </a:endParaRPr>
          </a:p>
        </p:txBody>
      </p:sp>
      <p:sp>
        <p:nvSpPr>
          <p:cNvPr id="76840" name="Text Box 40"/>
          <p:cNvSpPr txBox="1">
            <a:spLocks noChangeArrowheads="1"/>
          </p:cNvSpPr>
          <p:nvPr/>
        </p:nvSpPr>
        <p:spPr bwMode="auto">
          <a:xfrm>
            <a:off x="4419600" y="4135438"/>
            <a:ext cx="2209800" cy="341312"/>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枚举型        </a:t>
            </a:r>
            <a:r>
              <a:rPr lang="en-US" altLang="zh-CN" sz="2000">
                <a:solidFill>
                  <a:schemeClr val="tx1">
                    <a:lumMod val="75000"/>
                  </a:schemeClr>
                </a:solidFill>
                <a:latin typeface="Times New Roman" pitchFamily="18" charset="0"/>
                <a:ea typeface="宋体" pitchFamily="2" charset="-122"/>
              </a:rPr>
              <a:t>enum </a:t>
            </a:r>
          </a:p>
        </p:txBody>
      </p:sp>
      <p:sp>
        <p:nvSpPr>
          <p:cNvPr id="76841" name="Text Box 41"/>
          <p:cNvSpPr txBox="1">
            <a:spLocks noChangeArrowheads="1"/>
          </p:cNvSpPr>
          <p:nvPr/>
        </p:nvSpPr>
        <p:spPr bwMode="auto">
          <a:xfrm>
            <a:off x="4419600" y="4716463"/>
            <a:ext cx="762000" cy="341312"/>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数组 </a:t>
            </a:r>
          </a:p>
        </p:txBody>
      </p:sp>
      <p:sp>
        <p:nvSpPr>
          <p:cNvPr id="76842" name="Text Box 42"/>
          <p:cNvSpPr txBox="1">
            <a:spLocks noChangeArrowheads="1"/>
          </p:cNvSpPr>
          <p:nvPr/>
        </p:nvSpPr>
        <p:spPr bwMode="auto">
          <a:xfrm>
            <a:off x="4419600" y="5299075"/>
            <a:ext cx="2286000" cy="341313"/>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结构体       </a:t>
            </a:r>
            <a:r>
              <a:rPr lang="en-US" altLang="zh-CN" sz="2000">
                <a:solidFill>
                  <a:schemeClr val="tx1">
                    <a:lumMod val="75000"/>
                  </a:schemeClr>
                </a:solidFill>
                <a:latin typeface="Times New Roman" pitchFamily="18" charset="0"/>
                <a:ea typeface="宋体" pitchFamily="2" charset="-122"/>
              </a:rPr>
              <a:t>struct</a:t>
            </a:r>
          </a:p>
        </p:txBody>
      </p:sp>
      <p:sp>
        <p:nvSpPr>
          <p:cNvPr id="76843" name="Text Box 43"/>
          <p:cNvSpPr txBox="1">
            <a:spLocks noChangeArrowheads="1"/>
          </p:cNvSpPr>
          <p:nvPr/>
        </p:nvSpPr>
        <p:spPr bwMode="auto">
          <a:xfrm>
            <a:off x="4419600" y="5797550"/>
            <a:ext cx="2209800" cy="341313"/>
          </a:xfrm>
          <a:prstGeom prst="rect">
            <a:avLst/>
          </a:prstGeom>
          <a:gradFill rotWithShape="0">
            <a:gsLst>
              <a:gs pos="0">
                <a:schemeClr val="accent1"/>
              </a:gs>
              <a:gs pos="100000">
                <a:srgbClr val="FF66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共用体       </a:t>
            </a:r>
            <a:r>
              <a:rPr lang="en-US" altLang="zh-CN" sz="2000">
                <a:solidFill>
                  <a:schemeClr val="tx1">
                    <a:lumMod val="75000"/>
                  </a:schemeClr>
                </a:solidFill>
                <a:latin typeface="Times New Roman" pitchFamily="18" charset="0"/>
                <a:ea typeface="宋体" pitchFamily="2" charset="-122"/>
              </a:rPr>
              <a:t>union</a:t>
            </a:r>
          </a:p>
        </p:txBody>
      </p:sp>
      <p:sp>
        <p:nvSpPr>
          <p:cNvPr id="76838" name="Text Box 38"/>
          <p:cNvSpPr txBox="1">
            <a:spLocks noChangeArrowheads="1"/>
          </p:cNvSpPr>
          <p:nvPr/>
        </p:nvSpPr>
        <p:spPr bwMode="auto">
          <a:xfrm>
            <a:off x="5638800" y="3200400"/>
            <a:ext cx="2286000" cy="341313"/>
          </a:xfrm>
          <a:prstGeom prst="rect">
            <a:avLst/>
          </a:prstGeom>
          <a:gradFill rotWithShape="0">
            <a:gsLst>
              <a:gs pos="0">
                <a:schemeClr val="accent1"/>
              </a:gs>
              <a:gs pos="100000">
                <a:srgbClr val="0080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zh-CN" altLang="en-US" sz="2000">
                <a:solidFill>
                  <a:schemeClr val="tx1">
                    <a:lumMod val="75000"/>
                  </a:schemeClr>
                </a:solidFill>
                <a:latin typeface="Times New Roman" pitchFamily="18" charset="0"/>
                <a:ea typeface="宋体" pitchFamily="2" charset="-122"/>
              </a:rPr>
              <a:t>双精度实型  </a:t>
            </a:r>
            <a:r>
              <a:rPr lang="en-US" altLang="zh-CN" sz="2000">
                <a:solidFill>
                  <a:schemeClr val="tx1">
                    <a:lumMod val="75000"/>
                  </a:schemeClr>
                </a:solidFill>
                <a:latin typeface="Times New Roman" pitchFamily="18" charset="0"/>
                <a:ea typeface="宋体" pitchFamily="2" charset="-122"/>
              </a:rPr>
              <a:t>double</a:t>
            </a:r>
          </a:p>
        </p:txBody>
      </p:sp>
    </p:spTree>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reeform 22"/>
          <p:cNvSpPr>
            <a:spLocks/>
          </p:cNvSpPr>
          <p:nvPr/>
        </p:nvSpPr>
        <p:spPr bwMode="auto">
          <a:xfrm>
            <a:off x="609600" y="533400"/>
            <a:ext cx="8534400" cy="6032500"/>
          </a:xfrm>
          <a:custGeom>
            <a:avLst/>
            <a:gdLst>
              <a:gd name="T0" fmla="*/ 2147483647 w 5231"/>
              <a:gd name="T1" fmla="*/ 2147483647 h 3752"/>
              <a:gd name="T2" fmla="*/ 2147483647 w 5231"/>
              <a:gd name="T3" fmla="*/ 2147483647 h 3752"/>
              <a:gd name="T4" fmla="*/ 2147483647 w 5231"/>
              <a:gd name="T5" fmla="*/ 2147483647 h 3752"/>
              <a:gd name="T6" fmla="*/ 2147483647 w 5231"/>
              <a:gd name="T7" fmla="*/ 2147483647 h 3752"/>
              <a:gd name="T8" fmla="*/ 2147483647 w 5231"/>
              <a:gd name="T9" fmla="*/ 2147483647 h 3752"/>
              <a:gd name="T10" fmla="*/ 2147483647 w 5231"/>
              <a:gd name="T11" fmla="*/ 2147483647 h 3752"/>
              <a:gd name="T12" fmla="*/ 2147483647 w 5231"/>
              <a:gd name="T13" fmla="*/ 2147483647 h 3752"/>
              <a:gd name="T14" fmla="*/ 2147483647 w 5231"/>
              <a:gd name="T15" fmla="*/ 2147483647 h 3752"/>
              <a:gd name="T16" fmla="*/ 2147483647 w 5231"/>
              <a:gd name="T17" fmla="*/ 2147483647 h 3752"/>
              <a:gd name="T18" fmla="*/ 2147483647 w 5231"/>
              <a:gd name="T19" fmla="*/ 2147483647 h 3752"/>
              <a:gd name="T20" fmla="*/ 2147483647 w 5231"/>
              <a:gd name="T21" fmla="*/ 2147483647 h 3752"/>
              <a:gd name="T22" fmla="*/ 2147483647 w 5231"/>
              <a:gd name="T23" fmla="*/ 2147483647 h 3752"/>
              <a:gd name="T24" fmla="*/ 2147483647 w 5231"/>
              <a:gd name="T25" fmla="*/ 2147483647 h 3752"/>
              <a:gd name="T26" fmla="*/ 2147483647 w 5231"/>
              <a:gd name="T27" fmla="*/ 2147483647 h 3752"/>
              <a:gd name="T28" fmla="*/ 2147483647 w 5231"/>
              <a:gd name="T29" fmla="*/ 2147483647 h 3752"/>
              <a:gd name="T30" fmla="*/ 2147483647 w 5231"/>
              <a:gd name="T31" fmla="*/ 2147483647 h 3752"/>
              <a:gd name="T32" fmla="*/ 2147483647 w 5231"/>
              <a:gd name="T33" fmla="*/ 2147483647 h 3752"/>
              <a:gd name="T34" fmla="*/ 2147483647 w 5231"/>
              <a:gd name="T35" fmla="*/ 2147483647 h 3752"/>
              <a:gd name="T36" fmla="*/ 2147483647 w 5231"/>
              <a:gd name="T37" fmla="*/ 2147483647 h 3752"/>
              <a:gd name="T38" fmla="*/ 2147483647 w 5231"/>
              <a:gd name="T39" fmla="*/ 2147483647 h 3752"/>
              <a:gd name="T40" fmla="*/ 2147483647 w 5231"/>
              <a:gd name="T41" fmla="*/ 2147483647 h 3752"/>
              <a:gd name="T42" fmla="*/ 2147483647 w 5231"/>
              <a:gd name="T43" fmla="*/ 2147483647 h 3752"/>
              <a:gd name="T44" fmla="*/ 2147483647 w 5231"/>
              <a:gd name="T45" fmla="*/ 2147483647 h 3752"/>
              <a:gd name="T46" fmla="*/ 2147483647 w 5231"/>
              <a:gd name="T47" fmla="*/ 2147483647 h 3752"/>
              <a:gd name="T48" fmla="*/ 2147483647 w 5231"/>
              <a:gd name="T49" fmla="*/ 2147483647 h 3752"/>
              <a:gd name="T50" fmla="*/ 2147483647 w 5231"/>
              <a:gd name="T51" fmla="*/ 2147483647 h 3752"/>
              <a:gd name="T52" fmla="*/ 2147483647 w 5231"/>
              <a:gd name="T53" fmla="*/ 2147483647 h 3752"/>
              <a:gd name="T54" fmla="*/ 2147483647 w 5231"/>
              <a:gd name="T55" fmla="*/ 2147483647 h 3752"/>
              <a:gd name="T56" fmla="*/ 2147483647 w 5231"/>
              <a:gd name="T57" fmla="*/ 2147483647 h 3752"/>
              <a:gd name="T58" fmla="*/ 2147483647 w 5231"/>
              <a:gd name="T59" fmla="*/ 2147483647 h 3752"/>
              <a:gd name="T60" fmla="*/ 2147483647 w 5231"/>
              <a:gd name="T61" fmla="*/ 2147483647 h 3752"/>
              <a:gd name="T62" fmla="*/ 2147483647 w 5231"/>
              <a:gd name="T63" fmla="*/ 2147483647 h 3752"/>
              <a:gd name="T64" fmla="*/ 2147483647 w 5231"/>
              <a:gd name="T65" fmla="*/ 2147483647 h 3752"/>
              <a:gd name="T66" fmla="*/ 2147483647 w 5231"/>
              <a:gd name="T67" fmla="*/ 2147483647 h 3752"/>
              <a:gd name="T68" fmla="*/ 2147483647 w 5231"/>
              <a:gd name="T69" fmla="*/ 2147483647 h 3752"/>
              <a:gd name="T70" fmla="*/ 2147483647 w 5231"/>
              <a:gd name="T71" fmla="*/ 2147483647 h 3752"/>
              <a:gd name="T72" fmla="*/ 2147483647 w 5231"/>
              <a:gd name="T73" fmla="*/ 2147483647 h 3752"/>
              <a:gd name="T74" fmla="*/ 2147483647 w 5231"/>
              <a:gd name="T75" fmla="*/ 2147483647 h 3752"/>
              <a:gd name="T76" fmla="*/ 2147483647 w 5231"/>
              <a:gd name="T77" fmla="*/ 2147483647 h 37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31" h="3752">
                <a:moveTo>
                  <a:pt x="223" y="304"/>
                </a:moveTo>
                <a:cubicBezTo>
                  <a:pt x="220" y="312"/>
                  <a:pt x="217" y="320"/>
                  <a:pt x="215" y="328"/>
                </a:cubicBezTo>
                <a:cubicBezTo>
                  <a:pt x="211" y="346"/>
                  <a:pt x="212" y="366"/>
                  <a:pt x="207" y="384"/>
                </a:cubicBezTo>
                <a:cubicBezTo>
                  <a:pt x="204" y="396"/>
                  <a:pt x="196" y="405"/>
                  <a:pt x="191" y="416"/>
                </a:cubicBezTo>
                <a:cubicBezTo>
                  <a:pt x="188" y="424"/>
                  <a:pt x="185" y="432"/>
                  <a:pt x="183" y="440"/>
                </a:cubicBezTo>
                <a:cubicBezTo>
                  <a:pt x="161" y="528"/>
                  <a:pt x="139" y="616"/>
                  <a:pt x="119" y="704"/>
                </a:cubicBezTo>
                <a:cubicBezTo>
                  <a:pt x="105" y="766"/>
                  <a:pt x="86" y="826"/>
                  <a:pt x="71" y="888"/>
                </a:cubicBezTo>
                <a:cubicBezTo>
                  <a:pt x="67" y="904"/>
                  <a:pt x="55" y="936"/>
                  <a:pt x="55" y="936"/>
                </a:cubicBezTo>
                <a:cubicBezTo>
                  <a:pt x="44" y="1014"/>
                  <a:pt x="34" y="1092"/>
                  <a:pt x="15" y="1168"/>
                </a:cubicBezTo>
                <a:cubicBezTo>
                  <a:pt x="7" y="1306"/>
                  <a:pt x="0" y="1346"/>
                  <a:pt x="15" y="1496"/>
                </a:cubicBezTo>
                <a:cubicBezTo>
                  <a:pt x="17" y="1513"/>
                  <a:pt x="31" y="1544"/>
                  <a:pt x="31" y="1544"/>
                </a:cubicBezTo>
                <a:cubicBezTo>
                  <a:pt x="48" y="1665"/>
                  <a:pt x="45" y="1783"/>
                  <a:pt x="71" y="1904"/>
                </a:cubicBezTo>
                <a:cubicBezTo>
                  <a:pt x="68" y="1973"/>
                  <a:pt x="69" y="2043"/>
                  <a:pt x="63" y="2112"/>
                </a:cubicBezTo>
                <a:cubicBezTo>
                  <a:pt x="61" y="2134"/>
                  <a:pt x="47" y="2176"/>
                  <a:pt x="47" y="2176"/>
                </a:cubicBezTo>
                <a:cubicBezTo>
                  <a:pt x="50" y="2269"/>
                  <a:pt x="50" y="2363"/>
                  <a:pt x="55" y="2456"/>
                </a:cubicBezTo>
                <a:cubicBezTo>
                  <a:pt x="59" y="2530"/>
                  <a:pt x="90" y="2620"/>
                  <a:pt x="119" y="2688"/>
                </a:cubicBezTo>
                <a:cubicBezTo>
                  <a:pt x="137" y="2731"/>
                  <a:pt x="144" y="2780"/>
                  <a:pt x="159" y="2824"/>
                </a:cubicBezTo>
                <a:cubicBezTo>
                  <a:pt x="178" y="2880"/>
                  <a:pt x="187" y="2972"/>
                  <a:pt x="231" y="3016"/>
                </a:cubicBezTo>
                <a:cubicBezTo>
                  <a:pt x="272" y="3057"/>
                  <a:pt x="314" y="3093"/>
                  <a:pt x="359" y="3128"/>
                </a:cubicBezTo>
                <a:cubicBezTo>
                  <a:pt x="390" y="3152"/>
                  <a:pt x="426" y="3160"/>
                  <a:pt x="455" y="3184"/>
                </a:cubicBezTo>
                <a:cubicBezTo>
                  <a:pt x="480" y="3205"/>
                  <a:pt x="502" y="3227"/>
                  <a:pt x="527" y="3248"/>
                </a:cubicBezTo>
                <a:cubicBezTo>
                  <a:pt x="545" y="3302"/>
                  <a:pt x="518" y="3245"/>
                  <a:pt x="567" y="3280"/>
                </a:cubicBezTo>
                <a:cubicBezTo>
                  <a:pt x="588" y="3296"/>
                  <a:pt x="604" y="3317"/>
                  <a:pt x="623" y="3336"/>
                </a:cubicBezTo>
                <a:cubicBezTo>
                  <a:pt x="706" y="3419"/>
                  <a:pt x="774" y="3475"/>
                  <a:pt x="879" y="3528"/>
                </a:cubicBezTo>
                <a:cubicBezTo>
                  <a:pt x="902" y="3562"/>
                  <a:pt x="932" y="3564"/>
                  <a:pt x="967" y="3584"/>
                </a:cubicBezTo>
                <a:cubicBezTo>
                  <a:pt x="1047" y="3630"/>
                  <a:pt x="1154" y="3659"/>
                  <a:pt x="1247" y="3672"/>
                </a:cubicBezTo>
                <a:cubicBezTo>
                  <a:pt x="1303" y="3700"/>
                  <a:pt x="1361" y="3704"/>
                  <a:pt x="1423" y="3712"/>
                </a:cubicBezTo>
                <a:cubicBezTo>
                  <a:pt x="1490" y="3746"/>
                  <a:pt x="1591" y="3743"/>
                  <a:pt x="1663" y="3752"/>
                </a:cubicBezTo>
                <a:cubicBezTo>
                  <a:pt x="1814" y="3747"/>
                  <a:pt x="1961" y="3739"/>
                  <a:pt x="2111" y="3720"/>
                </a:cubicBezTo>
                <a:cubicBezTo>
                  <a:pt x="2570" y="3728"/>
                  <a:pt x="2942" y="3741"/>
                  <a:pt x="3415" y="3736"/>
                </a:cubicBezTo>
                <a:cubicBezTo>
                  <a:pt x="3503" y="3723"/>
                  <a:pt x="3452" y="3731"/>
                  <a:pt x="3567" y="3712"/>
                </a:cubicBezTo>
                <a:cubicBezTo>
                  <a:pt x="3607" y="3705"/>
                  <a:pt x="3638" y="3687"/>
                  <a:pt x="3679" y="3680"/>
                </a:cubicBezTo>
                <a:cubicBezTo>
                  <a:pt x="3739" y="3640"/>
                  <a:pt x="3877" y="3612"/>
                  <a:pt x="3951" y="3600"/>
                </a:cubicBezTo>
                <a:cubicBezTo>
                  <a:pt x="3962" y="3595"/>
                  <a:pt x="3972" y="3588"/>
                  <a:pt x="3983" y="3584"/>
                </a:cubicBezTo>
                <a:cubicBezTo>
                  <a:pt x="4004" y="3577"/>
                  <a:pt x="4047" y="3568"/>
                  <a:pt x="4047" y="3568"/>
                </a:cubicBezTo>
                <a:cubicBezTo>
                  <a:pt x="4086" y="3542"/>
                  <a:pt x="4130" y="3545"/>
                  <a:pt x="4175" y="3536"/>
                </a:cubicBezTo>
                <a:cubicBezTo>
                  <a:pt x="4244" y="3522"/>
                  <a:pt x="4313" y="3513"/>
                  <a:pt x="4383" y="3504"/>
                </a:cubicBezTo>
                <a:cubicBezTo>
                  <a:pt x="4430" y="3488"/>
                  <a:pt x="4480" y="3486"/>
                  <a:pt x="4527" y="3472"/>
                </a:cubicBezTo>
                <a:cubicBezTo>
                  <a:pt x="4543" y="3467"/>
                  <a:pt x="4559" y="3461"/>
                  <a:pt x="4575" y="3456"/>
                </a:cubicBezTo>
                <a:cubicBezTo>
                  <a:pt x="4583" y="3453"/>
                  <a:pt x="4599" y="3448"/>
                  <a:pt x="4599" y="3448"/>
                </a:cubicBezTo>
                <a:cubicBezTo>
                  <a:pt x="4655" y="3451"/>
                  <a:pt x="4711" y="3452"/>
                  <a:pt x="4767" y="3456"/>
                </a:cubicBezTo>
                <a:cubicBezTo>
                  <a:pt x="4814" y="3460"/>
                  <a:pt x="4864" y="3480"/>
                  <a:pt x="4911" y="3488"/>
                </a:cubicBezTo>
                <a:cubicBezTo>
                  <a:pt x="4962" y="3485"/>
                  <a:pt x="5021" y="3501"/>
                  <a:pt x="5063" y="3472"/>
                </a:cubicBezTo>
                <a:cubicBezTo>
                  <a:pt x="5082" y="3459"/>
                  <a:pt x="5111" y="3424"/>
                  <a:pt x="5111" y="3424"/>
                </a:cubicBezTo>
                <a:cubicBezTo>
                  <a:pt x="5123" y="3389"/>
                  <a:pt x="5124" y="3371"/>
                  <a:pt x="5151" y="3344"/>
                </a:cubicBezTo>
                <a:cubicBezTo>
                  <a:pt x="5170" y="3269"/>
                  <a:pt x="5188" y="3195"/>
                  <a:pt x="5207" y="3120"/>
                </a:cubicBezTo>
                <a:cubicBezTo>
                  <a:pt x="5212" y="3099"/>
                  <a:pt x="5211" y="3077"/>
                  <a:pt x="5215" y="3056"/>
                </a:cubicBezTo>
                <a:cubicBezTo>
                  <a:pt x="5219" y="3034"/>
                  <a:pt x="5231" y="2992"/>
                  <a:pt x="5231" y="2992"/>
                </a:cubicBezTo>
                <a:cubicBezTo>
                  <a:pt x="5228" y="2933"/>
                  <a:pt x="5228" y="2875"/>
                  <a:pt x="5223" y="2816"/>
                </a:cubicBezTo>
                <a:cubicBezTo>
                  <a:pt x="5221" y="2789"/>
                  <a:pt x="5211" y="2763"/>
                  <a:pt x="5207" y="2736"/>
                </a:cubicBezTo>
                <a:cubicBezTo>
                  <a:pt x="5189" y="2604"/>
                  <a:pt x="5176" y="2491"/>
                  <a:pt x="5127" y="2368"/>
                </a:cubicBezTo>
                <a:cubicBezTo>
                  <a:pt x="5121" y="2354"/>
                  <a:pt x="5100" y="2285"/>
                  <a:pt x="5087" y="2272"/>
                </a:cubicBezTo>
                <a:cubicBezTo>
                  <a:pt x="5083" y="2268"/>
                  <a:pt x="5031" y="2256"/>
                  <a:pt x="5031" y="2256"/>
                </a:cubicBezTo>
                <a:cubicBezTo>
                  <a:pt x="5017" y="2221"/>
                  <a:pt x="4992" y="2189"/>
                  <a:pt x="4983" y="2152"/>
                </a:cubicBezTo>
                <a:cubicBezTo>
                  <a:pt x="4966" y="2082"/>
                  <a:pt x="4944" y="2014"/>
                  <a:pt x="4927" y="1944"/>
                </a:cubicBezTo>
                <a:cubicBezTo>
                  <a:pt x="4903" y="1847"/>
                  <a:pt x="4943" y="1999"/>
                  <a:pt x="4895" y="1864"/>
                </a:cubicBezTo>
                <a:cubicBezTo>
                  <a:pt x="4888" y="1843"/>
                  <a:pt x="4884" y="1821"/>
                  <a:pt x="4879" y="1800"/>
                </a:cubicBezTo>
                <a:cubicBezTo>
                  <a:pt x="4876" y="1789"/>
                  <a:pt x="4871" y="1768"/>
                  <a:pt x="4871" y="1768"/>
                </a:cubicBezTo>
                <a:cubicBezTo>
                  <a:pt x="4862" y="1680"/>
                  <a:pt x="4840" y="1598"/>
                  <a:pt x="4823" y="1512"/>
                </a:cubicBezTo>
                <a:cubicBezTo>
                  <a:pt x="4818" y="1485"/>
                  <a:pt x="4813" y="1459"/>
                  <a:pt x="4807" y="1432"/>
                </a:cubicBezTo>
                <a:cubicBezTo>
                  <a:pt x="4802" y="1410"/>
                  <a:pt x="4791" y="1368"/>
                  <a:pt x="4791" y="1368"/>
                </a:cubicBezTo>
                <a:cubicBezTo>
                  <a:pt x="4788" y="1315"/>
                  <a:pt x="4784" y="1261"/>
                  <a:pt x="4783" y="1208"/>
                </a:cubicBezTo>
                <a:cubicBezTo>
                  <a:pt x="4779" y="1045"/>
                  <a:pt x="4780" y="883"/>
                  <a:pt x="4775" y="720"/>
                </a:cubicBezTo>
                <a:cubicBezTo>
                  <a:pt x="4775" y="710"/>
                  <a:pt x="4773" y="641"/>
                  <a:pt x="4759" y="616"/>
                </a:cubicBezTo>
                <a:cubicBezTo>
                  <a:pt x="4658" y="434"/>
                  <a:pt x="4380" y="378"/>
                  <a:pt x="4191" y="336"/>
                </a:cubicBezTo>
                <a:cubicBezTo>
                  <a:pt x="4132" y="323"/>
                  <a:pt x="3996" y="302"/>
                  <a:pt x="3951" y="280"/>
                </a:cubicBezTo>
                <a:cubicBezTo>
                  <a:pt x="3887" y="248"/>
                  <a:pt x="3799" y="228"/>
                  <a:pt x="3727" y="216"/>
                </a:cubicBezTo>
                <a:cubicBezTo>
                  <a:pt x="3647" y="203"/>
                  <a:pt x="3567" y="185"/>
                  <a:pt x="3487" y="168"/>
                </a:cubicBezTo>
                <a:cubicBezTo>
                  <a:pt x="3410" y="152"/>
                  <a:pt x="3316" y="106"/>
                  <a:pt x="3239" y="104"/>
                </a:cubicBezTo>
                <a:cubicBezTo>
                  <a:pt x="3122" y="101"/>
                  <a:pt x="3004" y="99"/>
                  <a:pt x="2887" y="96"/>
                </a:cubicBezTo>
                <a:cubicBezTo>
                  <a:pt x="2532" y="60"/>
                  <a:pt x="2180" y="12"/>
                  <a:pt x="1823" y="0"/>
                </a:cubicBezTo>
                <a:cubicBezTo>
                  <a:pt x="1533" y="11"/>
                  <a:pt x="1495" y="15"/>
                  <a:pt x="1295" y="40"/>
                </a:cubicBezTo>
                <a:cubicBezTo>
                  <a:pt x="1231" y="61"/>
                  <a:pt x="1168" y="68"/>
                  <a:pt x="1103" y="80"/>
                </a:cubicBezTo>
                <a:cubicBezTo>
                  <a:pt x="1081" y="84"/>
                  <a:pt x="1039" y="96"/>
                  <a:pt x="1039" y="96"/>
                </a:cubicBezTo>
                <a:cubicBezTo>
                  <a:pt x="967" y="144"/>
                  <a:pt x="836" y="143"/>
                  <a:pt x="751" y="152"/>
                </a:cubicBezTo>
                <a:cubicBezTo>
                  <a:pt x="645" y="187"/>
                  <a:pt x="516" y="178"/>
                  <a:pt x="407" y="184"/>
                </a:cubicBezTo>
                <a:cubicBezTo>
                  <a:pt x="319" y="202"/>
                  <a:pt x="353" y="191"/>
                  <a:pt x="303" y="208"/>
                </a:cubicBezTo>
                <a:cubicBezTo>
                  <a:pt x="255" y="256"/>
                  <a:pt x="236" y="238"/>
                  <a:pt x="223" y="304"/>
                </a:cubicBezTo>
                <a:close/>
              </a:path>
            </a:pathLst>
          </a:custGeom>
          <a:solidFill>
            <a:srgbClr val="FFFF00"/>
          </a:solidFill>
          <a:ln w="19050" cap="flat" cmpd="sng">
            <a:solidFill>
              <a:schemeClr val="tx2"/>
            </a:solidFill>
            <a:prstDash val="solid"/>
            <a:round/>
            <a:headEnd type="none" w="med" len="med"/>
            <a:tailEnd type="none" w="med" len="med"/>
          </a:ln>
          <a:effectLst>
            <a:prstShdw prst="shdw13" dist="53882" dir="13500000">
              <a:schemeClr val="bg2">
                <a:alpha val="50000"/>
              </a:schemeClr>
            </a:prstShdw>
          </a:effectLst>
        </p:spPr>
        <p:txBody>
          <a:bodyPr>
            <a:spAutoFit/>
          </a:bodyPr>
          <a:lstStyle/>
          <a:p>
            <a:endParaRPr lang="zh-CN" altLang="en-US"/>
          </a:p>
        </p:txBody>
      </p:sp>
      <p:sp>
        <p:nvSpPr>
          <p:cNvPr id="80899" name="Text Box 2"/>
          <p:cNvSpPr txBox="1">
            <a:spLocks noChangeArrowheads="1"/>
          </p:cNvSpPr>
          <p:nvPr/>
        </p:nvSpPr>
        <p:spPr bwMode="auto">
          <a:xfrm>
            <a:off x="1143000" y="1143000"/>
            <a:ext cx="7458075"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81000" indent="-3810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rgbClr val="FF3300"/>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   </a:t>
            </a:r>
            <a:r>
              <a:rPr lang="zh-CN" altLang="en-US">
                <a:solidFill>
                  <a:srgbClr val="000066"/>
                </a:solidFill>
                <a:latin typeface="Times New Roman" pitchFamily="18" charset="0"/>
                <a:ea typeface="宋体" pitchFamily="2" charset="-122"/>
              </a:rPr>
              <a:t>条件表达式不能取代一般的</a:t>
            </a:r>
            <a:r>
              <a:rPr lang="en-US" altLang="zh-CN">
                <a:solidFill>
                  <a:srgbClr val="000066"/>
                </a:solidFill>
                <a:latin typeface="Times New Roman" pitchFamily="18" charset="0"/>
                <a:ea typeface="宋体" pitchFamily="2" charset="-122"/>
              </a:rPr>
              <a:t>if</a:t>
            </a:r>
            <a:r>
              <a:rPr lang="zh-CN" altLang="zh-CN">
                <a:solidFill>
                  <a:srgbClr val="000066"/>
                </a:solidFill>
                <a:latin typeface="Times New Roman" pitchFamily="18" charset="0"/>
                <a:ea typeface="宋体" pitchFamily="2" charset="-122"/>
              </a:rPr>
              <a:t>语句,只有当</a:t>
            </a:r>
            <a:r>
              <a:rPr lang="en-US" altLang="zh-CN">
                <a:solidFill>
                  <a:srgbClr val="000066"/>
                </a:solidFill>
                <a:latin typeface="Times New Roman" pitchFamily="18" charset="0"/>
                <a:ea typeface="宋体" pitchFamily="2" charset="-122"/>
              </a:rPr>
              <a:t>if </a:t>
            </a:r>
            <a:r>
              <a:rPr lang="zh-CN" altLang="zh-CN">
                <a:solidFill>
                  <a:srgbClr val="000066"/>
                </a:solidFill>
                <a:latin typeface="Times New Roman" pitchFamily="18" charset="0"/>
                <a:ea typeface="宋体" pitchFamily="2" charset="-122"/>
              </a:rPr>
              <a:t>的</a:t>
            </a:r>
            <a:endParaRPr lang="zh-CN" altLang="en-US">
              <a:solidFill>
                <a:srgbClr val="000066"/>
              </a:solidFill>
              <a:latin typeface="Times New Roman" pitchFamily="18" charset="0"/>
              <a:ea typeface="宋体" pitchFamily="2" charset="-122"/>
            </a:endParaRPr>
          </a:p>
          <a:p>
            <a:pPr algn="l" eaLnBrk="1" hangingPunct="1">
              <a:lnSpc>
                <a:spcPct val="120000"/>
              </a:lnSpc>
              <a:spcBef>
                <a:spcPct val="50000"/>
              </a:spcBef>
            </a:pPr>
            <a:r>
              <a:rPr lang="zh-CN" altLang="en-US">
                <a:solidFill>
                  <a:srgbClr val="000066"/>
                </a:solidFill>
                <a:latin typeface="Times New Roman" pitchFamily="18" charset="0"/>
                <a:ea typeface="宋体" pitchFamily="2" charset="-122"/>
              </a:rPr>
              <a:t>    </a:t>
            </a:r>
            <a:r>
              <a:rPr lang="zh-CN" altLang="zh-CN" b="1">
                <a:latin typeface="Times New Roman" pitchFamily="18" charset="0"/>
                <a:ea typeface="宋体" pitchFamily="2" charset="-122"/>
              </a:rPr>
              <a:t>两 个分支为给同一变量赋值</a:t>
            </a:r>
            <a:r>
              <a:rPr lang="zh-CN" altLang="zh-CN">
                <a:solidFill>
                  <a:srgbClr val="000066"/>
                </a:solidFill>
                <a:latin typeface="Times New Roman" pitchFamily="18" charset="0"/>
                <a:ea typeface="宋体" pitchFamily="2" charset="-122"/>
              </a:rPr>
              <a:t>时才可替代</a:t>
            </a:r>
            <a:r>
              <a:rPr lang="en-US" altLang="zh-CN">
                <a:solidFill>
                  <a:srgbClr val="000066"/>
                </a:solidFill>
                <a:latin typeface="Times New Roman" pitchFamily="18" charset="0"/>
                <a:ea typeface="宋体" pitchFamily="2" charset="-122"/>
              </a:rPr>
              <a:t>if.</a:t>
            </a:r>
          </a:p>
        </p:txBody>
      </p:sp>
      <p:sp>
        <p:nvSpPr>
          <p:cNvPr id="80900" name="Rectangle 3"/>
          <p:cNvSpPr>
            <a:spLocks noChangeArrowheads="1"/>
          </p:cNvSpPr>
          <p:nvPr/>
        </p:nvSpPr>
        <p:spPr bwMode="auto">
          <a:xfrm>
            <a:off x="1143000" y="2362200"/>
            <a:ext cx="4246563"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zh-CN">
                <a:solidFill>
                  <a:schemeClr val="tx1"/>
                </a:solidFill>
                <a:latin typeface="Times New Roman" pitchFamily="18" charset="0"/>
                <a:ea typeface="宋体" pitchFamily="2" charset="-122"/>
              </a:rPr>
              <a:t>if (a&gt;b) </a:t>
            </a:r>
            <a:br>
              <a:rPr lang="en-US" altLang="zh-CN">
                <a:solidFill>
                  <a:schemeClr val="tx1"/>
                </a:solidFill>
                <a:latin typeface="Times New Roman" pitchFamily="18" charset="0"/>
                <a:ea typeface="宋体" pitchFamily="2" charset="-122"/>
              </a:rPr>
            </a:br>
            <a:r>
              <a:rPr lang="en-US" altLang="zh-CN">
                <a:solidFill>
                  <a:schemeClr val="tx1"/>
                </a:solidFill>
                <a:latin typeface="Times New Roman" pitchFamily="18" charset="0"/>
                <a:ea typeface="宋体" pitchFamily="2" charset="-122"/>
              </a:rPr>
              <a:t>    printf("%d", a);</a:t>
            </a:r>
          </a:p>
          <a:p>
            <a:pPr algn="l">
              <a:lnSpc>
                <a:spcPct val="120000"/>
              </a:lnSpc>
              <a:spcBef>
                <a:spcPct val="50000"/>
              </a:spcBef>
            </a:pPr>
            <a:r>
              <a:rPr lang="en-US" altLang="zh-CN">
                <a:solidFill>
                  <a:schemeClr val="tx1"/>
                </a:solidFill>
                <a:latin typeface="Times New Roman" pitchFamily="18" charset="0"/>
                <a:ea typeface="宋体" pitchFamily="2" charset="-122"/>
              </a:rPr>
              <a:t>else</a:t>
            </a:r>
            <a:br>
              <a:rPr lang="en-US" altLang="zh-CN">
                <a:solidFill>
                  <a:schemeClr val="tx1"/>
                </a:solidFill>
                <a:latin typeface="Times New Roman" pitchFamily="18" charset="0"/>
                <a:ea typeface="宋体" pitchFamily="2" charset="-122"/>
              </a:rPr>
            </a:br>
            <a:r>
              <a:rPr lang="en-US" altLang="zh-CN">
                <a:solidFill>
                  <a:schemeClr val="tx1"/>
                </a:solidFill>
                <a:latin typeface="Times New Roman" pitchFamily="18" charset="0"/>
                <a:ea typeface="宋体" pitchFamily="2" charset="-122"/>
              </a:rPr>
              <a:t>    printf ("%d", b)</a:t>
            </a:r>
            <a:r>
              <a:rPr lang="zh-CN" altLang="en-US">
                <a:solidFill>
                  <a:schemeClr val="tx1"/>
                </a:solidFill>
                <a:latin typeface="Times New Roman" pitchFamily="18" charset="0"/>
                <a:ea typeface="宋体" pitchFamily="2" charset="-122"/>
              </a:rPr>
              <a:t>；</a:t>
            </a:r>
          </a:p>
        </p:txBody>
      </p:sp>
      <p:sp>
        <p:nvSpPr>
          <p:cNvPr id="150533" name="Rectangle 5"/>
          <p:cNvSpPr>
            <a:spLocks noChangeArrowheads="1"/>
          </p:cNvSpPr>
          <p:nvPr/>
        </p:nvSpPr>
        <p:spPr bwMode="auto">
          <a:xfrm>
            <a:off x="4800600" y="3048000"/>
            <a:ext cx="2995613" cy="493713"/>
          </a:xfrm>
          <a:prstGeom prst="rect">
            <a:avLst/>
          </a:prstGeom>
          <a:solidFill>
            <a:schemeClr val="accent3"/>
          </a:solidFill>
          <a:ln>
            <a:noFill/>
          </a:ln>
          <a:effectLst/>
        </p:spPr>
        <p:txBody>
          <a:bodyPr wrap="none">
            <a:spAutoFit/>
          </a:bodyPr>
          <a:lstStyle/>
          <a:p>
            <a:pPr algn="l">
              <a:lnSpc>
                <a:spcPct val="110000"/>
              </a:lnSpc>
              <a:spcBef>
                <a:spcPct val="50000"/>
              </a:spcBef>
              <a:defRPr/>
            </a:pPr>
            <a:r>
              <a:rPr lang="en-US" altLang="zh-CN" dirty="0" err="1">
                <a:solidFill>
                  <a:srgbClr val="0000FF"/>
                </a:solidFill>
                <a:latin typeface="Times New Roman" pitchFamily="18" charset="0"/>
                <a:ea typeface="宋体" pitchFamily="2" charset="-122"/>
              </a:rPr>
              <a:t>printf</a:t>
            </a:r>
            <a:r>
              <a:rPr lang="en-US" altLang="zh-CN" dirty="0">
                <a:solidFill>
                  <a:srgbClr val="0000FF"/>
                </a:solidFill>
                <a:latin typeface="Times New Roman" pitchFamily="18" charset="0"/>
                <a:ea typeface="宋体" pitchFamily="2" charset="-122"/>
              </a:rPr>
              <a:t>("%d", a&gt;b? a:b);</a:t>
            </a:r>
          </a:p>
        </p:txBody>
      </p:sp>
      <p:pic>
        <p:nvPicPr>
          <p:cNvPr id="80902" name="Picture 23"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AutoShape 26"/>
          <p:cNvSpPr>
            <a:spLocks noChangeArrowheads="1"/>
          </p:cNvSpPr>
          <p:nvPr/>
        </p:nvSpPr>
        <p:spPr bwMode="auto">
          <a:xfrm>
            <a:off x="3429000" y="3200400"/>
            <a:ext cx="1295400" cy="381000"/>
          </a:xfrm>
          <a:prstGeom prst="leftRightArrow">
            <a:avLst>
              <a:gd name="adj1" fmla="val 50000"/>
              <a:gd name="adj2" fmla="val 68000"/>
            </a:avLst>
          </a:prstGeom>
          <a:solidFill>
            <a:srgbClr val="CC3300"/>
          </a:solidFill>
          <a:ln w="19050">
            <a:solidFill>
              <a:schemeClr val="tx2"/>
            </a:solidFill>
            <a:miter lim="800000"/>
            <a:headEnd/>
            <a:tailEnd/>
          </a:ln>
          <a:effectLst>
            <a:prstShdw prst="shdw13" dist="53882" dir="13500000">
              <a:schemeClr val="bg2">
                <a:alpha val="50000"/>
              </a:schemeClr>
            </a:prstShdw>
          </a:effectLst>
        </p:spPr>
        <p:txBody>
          <a:bodyPr anchor="ctr">
            <a:spAutoFit/>
          </a:bodyPr>
          <a:lstStyle/>
          <a:p>
            <a:endParaRPr lang="zh-CN" altLang="en-US"/>
          </a:p>
        </p:txBody>
      </p:sp>
      <p:sp>
        <p:nvSpPr>
          <p:cNvPr id="80904" name="Text Box 27"/>
          <p:cNvSpPr txBox="1">
            <a:spLocks noChangeArrowheads="1"/>
          </p:cNvSpPr>
          <p:nvPr/>
        </p:nvSpPr>
        <p:spPr bwMode="auto">
          <a:xfrm>
            <a:off x="1828800" y="4953000"/>
            <a:ext cx="8358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000066"/>
                </a:solidFill>
                <a:latin typeface="Times New Roman" pitchFamily="18" charset="0"/>
                <a:ea typeface="宋体" pitchFamily="2" charset="-122"/>
              </a:rPr>
              <a:t>表达式</a:t>
            </a:r>
            <a:r>
              <a:rPr lang="en-US" altLang="zh-CN">
                <a:solidFill>
                  <a:srgbClr val="000066"/>
                </a:solidFill>
                <a:latin typeface="Times New Roman" pitchFamily="18" charset="0"/>
                <a:ea typeface="宋体" pitchFamily="2" charset="-122"/>
              </a:rPr>
              <a:t>1</a:t>
            </a:r>
            <a:r>
              <a:rPr lang="zh-CN" altLang="en-US">
                <a:solidFill>
                  <a:srgbClr val="000066"/>
                </a:solidFill>
                <a:latin typeface="Times New Roman" pitchFamily="18" charset="0"/>
                <a:ea typeface="宋体" pitchFamily="2" charset="-122"/>
              </a:rPr>
              <a:t>、表达式</a:t>
            </a:r>
            <a:r>
              <a:rPr lang="en-US" altLang="zh-CN">
                <a:solidFill>
                  <a:srgbClr val="000066"/>
                </a:solidFill>
                <a:latin typeface="Times New Roman" pitchFamily="18" charset="0"/>
                <a:ea typeface="宋体" pitchFamily="2" charset="-122"/>
              </a:rPr>
              <a:t>2</a:t>
            </a:r>
            <a:r>
              <a:rPr lang="zh-CN" altLang="en-US">
                <a:solidFill>
                  <a:srgbClr val="000066"/>
                </a:solidFill>
                <a:latin typeface="Times New Roman" pitchFamily="18" charset="0"/>
                <a:ea typeface="宋体" pitchFamily="2" charset="-122"/>
              </a:rPr>
              <a:t>、表达式</a:t>
            </a:r>
            <a:r>
              <a:rPr lang="en-US" altLang="zh-CN">
                <a:solidFill>
                  <a:srgbClr val="000066"/>
                </a:solidFill>
                <a:latin typeface="Times New Roman" pitchFamily="18" charset="0"/>
                <a:ea typeface="宋体" pitchFamily="2" charset="-122"/>
              </a:rPr>
              <a:t>3</a:t>
            </a:r>
            <a:r>
              <a:rPr lang="zh-CN" altLang="en-US">
                <a:solidFill>
                  <a:srgbClr val="000066"/>
                </a:solidFill>
                <a:latin typeface="Times New Roman" pitchFamily="18" charset="0"/>
                <a:ea typeface="宋体" pitchFamily="2" charset="-122"/>
              </a:rPr>
              <a:t>的类型可以不同</a:t>
            </a:r>
          </a:p>
        </p:txBody>
      </p:sp>
      <p:pic>
        <p:nvPicPr>
          <p:cNvPr id="80905" name="Picture 28"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029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6" name="Text Box 29"/>
          <p:cNvSpPr txBox="1">
            <a:spLocks noChangeArrowheads="1"/>
          </p:cNvSpPr>
          <p:nvPr/>
        </p:nvSpPr>
        <p:spPr bwMode="auto">
          <a:xfrm>
            <a:off x="2339975" y="5445125"/>
            <a:ext cx="4895850"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b="1">
                <a:solidFill>
                  <a:srgbClr val="0000FF"/>
                </a:solidFill>
              </a:rPr>
              <a:t>Ｃ语言会根据需要进行类型转换</a:t>
            </a:r>
          </a:p>
        </p:txBody>
      </p:sp>
    </p:spTree>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effectLst/>
      </p:bgPr>
    </p:bg>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1331913" y="2781300"/>
            <a:ext cx="6403975" cy="3110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dirty="0">
                <a:solidFill>
                  <a:schemeClr val="tx1"/>
                </a:solidFill>
                <a:latin typeface="Times New Roman" pitchFamily="18" charset="0"/>
                <a:ea typeface="宋体" pitchFamily="2" charset="-122"/>
              </a:rPr>
              <a:t>  </a:t>
            </a:r>
            <a:r>
              <a:rPr lang="en-US" altLang="zh-CN" b="1" dirty="0">
                <a:solidFill>
                  <a:srgbClr val="000000"/>
                </a:solidFill>
                <a:latin typeface="Times New Roman" pitchFamily="18" charset="0"/>
                <a:ea typeface="宋体" pitchFamily="2" charset="-122"/>
              </a:rPr>
              <a:t>#include &lt;</a:t>
            </a:r>
            <a:r>
              <a:rPr lang="en-US" altLang="zh-CN" b="1" dirty="0" err="1">
                <a:solidFill>
                  <a:srgbClr val="000000"/>
                </a:solidFill>
                <a:latin typeface="Times New Roman" pitchFamily="18" charset="0"/>
                <a:ea typeface="宋体" pitchFamily="2" charset="-122"/>
              </a:rPr>
              <a:t>stdio.h</a:t>
            </a:r>
            <a:r>
              <a:rPr lang="en-US" altLang="zh-CN" b="1" dirty="0">
                <a:solidFill>
                  <a:srgbClr val="000000"/>
                </a:solidFill>
                <a:latin typeface="Times New Roman" pitchFamily="18" charset="0"/>
                <a:ea typeface="宋体" pitchFamily="2" charset="-122"/>
              </a:rPr>
              <a:t>&gt;</a:t>
            </a:r>
            <a:br>
              <a:rPr lang="en-US" altLang="zh-CN" b="1" dirty="0">
                <a:solidFill>
                  <a:srgbClr val="000000"/>
                </a:solidFill>
                <a:latin typeface="Times New Roman" pitchFamily="18" charset="0"/>
                <a:ea typeface="宋体" pitchFamily="2" charset="-122"/>
              </a:rPr>
            </a:br>
            <a:r>
              <a:rPr lang="en-US" altLang="zh-CN" b="1" dirty="0">
                <a:solidFill>
                  <a:srgbClr val="000000"/>
                </a:solidFill>
                <a:latin typeface="Times New Roman" pitchFamily="18" charset="0"/>
                <a:ea typeface="宋体" pitchFamily="2" charset="-122"/>
              </a:rPr>
              <a:t>  </a:t>
            </a:r>
            <a:r>
              <a:rPr lang="en-US" altLang="zh-CN" b="1" dirty="0" smtClean="0">
                <a:solidFill>
                  <a:srgbClr val="000000"/>
                </a:solidFill>
                <a:latin typeface="Times New Roman" pitchFamily="18" charset="0"/>
                <a:ea typeface="宋体" pitchFamily="2" charset="-122"/>
              </a:rPr>
              <a:t>void main( </a:t>
            </a:r>
            <a:r>
              <a:rPr lang="en-US" altLang="zh-CN" b="1" dirty="0">
                <a:solidFill>
                  <a:srgbClr val="000000"/>
                </a:solidFill>
                <a:latin typeface="Times New Roman" pitchFamily="18" charset="0"/>
                <a:ea typeface="宋体" pitchFamily="2" charset="-122"/>
              </a:rPr>
              <a:t>)</a:t>
            </a:r>
            <a:br>
              <a:rPr lang="en-US" altLang="zh-CN" b="1" dirty="0">
                <a:solidFill>
                  <a:srgbClr val="000000"/>
                </a:solidFill>
                <a:latin typeface="Times New Roman" pitchFamily="18" charset="0"/>
                <a:ea typeface="宋体" pitchFamily="2" charset="-122"/>
              </a:rPr>
            </a:br>
            <a:r>
              <a:rPr lang="en-US" altLang="zh-CN" b="1" dirty="0">
                <a:solidFill>
                  <a:srgbClr val="000000"/>
                </a:solidFill>
                <a:latin typeface="Times New Roman" pitchFamily="18" charset="0"/>
                <a:ea typeface="宋体" pitchFamily="2" charset="-122"/>
              </a:rPr>
              <a:t>  { char </a:t>
            </a:r>
            <a:r>
              <a:rPr lang="en-US" altLang="zh-CN" b="1" dirty="0" err="1">
                <a:solidFill>
                  <a:srgbClr val="000000"/>
                </a:solidFill>
                <a:latin typeface="Times New Roman" pitchFamily="18" charset="0"/>
                <a:ea typeface="宋体" pitchFamily="2" charset="-122"/>
              </a:rPr>
              <a:t>ch</a:t>
            </a:r>
            <a:r>
              <a:rPr lang="en-US" altLang="zh-CN" b="1" dirty="0">
                <a:solidFill>
                  <a:srgbClr val="000000"/>
                </a:solidFill>
                <a:latin typeface="Times New Roman" pitchFamily="18" charset="0"/>
                <a:ea typeface="宋体" pitchFamily="2" charset="-122"/>
              </a:rPr>
              <a:t>;</a:t>
            </a:r>
            <a:br>
              <a:rPr lang="en-US" altLang="zh-CN" b="1" dirty="0">
                <a:solidFill>
                  <a:srgbClr val="000000"/>
                </a:solidFill>
                <a:latin typeface="Times New Roman" pitchFamily="18" charset="0"/>
                <a:ea typeface="宋体" pitchFamily="2" charset="-122"/>
              </a:rPr>
            </a:br>
            <a:r>
              <a:rPr lang="en-US" altLang="zh-CN" b="1" dirty="0">
                <a:solidFill>
                  <a:srgbClr val="000000"/>
                </a:solidFill>
                <a:latin typeface="Times New Roman" pitchFamily="18" charset="0"/>
                <a:ea typeface="宋体" pitchFamily="2" charset="-122"/>
              </a:rPr>
              <a:t>      </a:t>
            </a:r>
            <a:r>
              <a:rPr lang="en-US" altLang="zh-CN" b="1" dirty="0" err="1">
                <a:solidFill>
                  <a:srgbClr val="000000"/>
                </a:solidFill>
                <a:latin typeface="Times New Roman" pitchFamily="18" charset="0"/>
                <a:ea typeface="宋体" pitchFamily="2" charset="-122"/>
              </a:rPr>
              <a:t>scanf</a:t>
            </a:r>
            <a:r>
              <a:rPr lang="en-US" altLang="zh-CN" b="1" dirty="0">
                <a:solidFill>
                  <a:srgbClr val="000000"/>
                </a:solidFill>
                <a:latin typeface="Times New Roman" pitchFamily="18" charset="0"/>
                <a:ea typeface="宋体" pitchFamily="2" charset="-122"/>
              </a:rPr>
              <a:t> ("%c", &amp;</a:t>
            </a:r>
            <a:r>
              <a:rPr lang="en-US" altLang="zh-CN" b="1" dirty="0" err="1">
                <a:solidFill>
                  <a:srgbClr val="000000"/>
                </a:solidFill>
                <a:latin typeface="Times New Roman" pitchFamily="18" charset="0"/>
                <a:ea typeface="宋体" pitchFamily="2" charset="-122"/>
              </a:rPr>
              <a:t>ch</a:t>
            </a:r>
            <a:r>
              <a:rPr lang="en-US" altLang="zh-CN" b="1" dirty="0">
                <a:solidFill>
                  <a:srgbClr val="000000"/>
                </a:solidFill>
                <a:latin typeface="Times New Roman" pitchFamily="18" charset="0"/>
                <a:ea typeface="宋体" pitchFamily="2" charset="-122"/>
              </a:rPr>
              <a:t>);</a:t>
            </a:r>
          </a:p>
          <a:p>
            <a:pPr algn="l" eaLnBrk="1" hangingPunct="1">
              <a:spcBef>
                <a:spcPct val="50000"/>
              </a:spcBef>
            </a:pPr>
            <a:endParaRPr lang="en-US" altLang="zh-CN" b="1" dirty="0">
              <a:solidFill>
                <a:srgbClr val="000000"/>
              </a:solidFill>
              <a:latin typeface="Times New Roman" pitchFamily="18" charset="0"/>
              <a:ea typeface="宋体" pitchFamily="2" charset="-122"/>
            </a:endParaRPr>
          </a:p>
          <a:p>
            <a:pPr algn="l" eaLnBrk="1" hangingPunct="1">
              <a:spcBef>
                <a:spcPct val="50000"/>
              </a:spcBef>
            </a:pPr>
            <a:r>
              <a:rPr lang="en-US" altLang="zh-CN" b="1" dirty="0">
                <a:solidFill>
                  <a:srgbClr val="000000"/>
                </a:solidFill>
                <a:latin typeface="Times New Roman" pitchFamily="18" charset="0"/>
                <a:ea typeface="宋体" pitchFamily="2" charset="-122"/>
              </a:rPr>
              <a:t>      </a:t>
            </a:r>
            <a:r>
              <a:rPr lang="en-US" altLang="zh-CN" b="1" dirty="0" err="1">
                <a:solidFill>
                  <a:srgbClr val="000000"/>
                </a:solidFill>
                <a:latin typeface="Times New Roman" pitchFamily="18" charset="0"/>
                <a:ea typeface="宋体" pitchFamily="2" charset="-122"/>
              </a:rPr>
              <a:t>printf</a:t>
            </a:r>
            <a:r>
              <a:rPr lang="en-US" altLang="zh-CN" b="1" dirty="0">
                <a:solidFill>
                  <a:srgbClr val="000000"/>
                </a:solidFill>
                <a:latin typeface="Times New Roman" pitchFamily="18" charset="0"/>
                <a:ea typeface="宋体" pitchFamily="2" charset="-122"/>
              </a:rPr>
              <a:t>("%c", </a:t>
            </a:r>
            <a:r>
              <a:rPr lang="en-US" altLang="zh-CN" b="1" dirty="0" err="1">
                <a:solidFill>
                  <a:srgbClr val="000000"/>
                </a:solidFill>
                <a:latin typeface="Times New Roman" pitchFamily="18" charset="0"/>
                <a:ea typeface="宋体" pitchFamily="2" charset="-122"/>
              </a:rPr>
              <a:t>ch</a:t>
            </a:r>
            <a:r>
              <a:rPr lang="en-US" altLang="zh-CN" b="1" dirty="0">
                <a:solidFill>
                  <a:srgbClr val="000000"/>
                </a:solidFill>
                <a:latin typeface="Times New Roman" pitchFamily="18" charset="0"/>
                <a:ea typeface="宋体" pitchFamily="2" charset="-122"/>
              </a:rPr>
              <a:t>);</a:t>
            </a:r>
            <a:br>
              <a:rPr lang="en-US" altLang="zh-CN" b="1" dirty="0">
                <a:solidFill>
                  <a:srgbClr val="000000"/>
                </a:solidFill>
                <a:latin typeface="Times New Roman" pitchFamily="18" charset="0"/>
                <a:ea typeface="宋体" pitchFamily="2" charset="-122"/>
              </a:rPr>
            </a:br>
            <a:r>
              <a:rPr lang="en-US" altLang="zh-CN" b="1" dirty="0">
                <a:solidFill>
                  <a:srgbClr val="000000"/>
                </a:solidFill>
                <a:latin typeface="Times New Roman" pitchFamily="18" charset="0"/>
                <a:ea typeface="宋体" pitchFamily="2" charset="-122"/>
              </a:rPr>
              <a:t>  }</a:t>
            </a:r>
          </a:p>
        </p:txBody>
      </p:sp>
      <p:sp>
        <p:nvSpPr>
          <p:cNvPr id="81923" name="Text Box 4"/>
          <p:cNvSpPr txBox="1">
            <a:spLocks noChangeArrowheads="1"/>
          </p:cNvSpPr>
          <p:nvPr/>
        </p:nvSpPr>
        <p:spPr bwMode="auto">
          <a:xfrm>
            <a:off x="914400" y="1066800"/>
            <a:ext cx="7267575" cy="166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71500" indent="-571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10000"/>
              </a:lnSpc>
              <a:spcBef>
                <a:spcPct val="50000"/>
              </a:spcBef>
            </a:pPr>
            <a:r>
              <a:rPr lang="en-US" altLang="zh-CN">
                <a:solidFill>
                  <a:schemeClr val="tx1"/>
                </a:solidFill>
                <a:latin typeface="Times New Roman" pitchFamily="18" charset="0"/>
                <a:ea typeface="宋体" pitchFamily="2" charset="-122"/>
              </a:rPr>
              <a:t>         </a:t>
            </a:r>
            <a:r>
              <a:rPr lang="zh-CN" altLang="zh-CN">
                <a:solidFill>
                  <a:srgbClr val="000066"/>
                </a:solidFill>
                <a:latin typeface="Times New Roman" pitchFamily="18" charset="0"/>
                <a:ea typeface="宋体" pitchFamily="2" charset="-122"/>
              </a:rPr>
              <a:t>输入一个字符，判别它是否大写字母，如果是，</a:t>
            </a:r>
            <a:endParaRPr lang="zh-CN" altLang="en-US">
              <a:solidFill>
                <a:srgbClr val="000066"/>
              </a:solidFill>
              <a:latin typeface="Times New Roman" pitchFamily="18" charset="0"/>
              <a:ea typeface="宋体" pitchFamily="2" charset="-122"/>
            </a:endParaRPr>
          </a:p>
          <a:p>
            <a:pPr algn="l" eaLnBrk="1" hangingPunct="1">
              <a:lnSpc>
                <a:spcPct val="110000"/>
              </a:lnSpc>
              <a:spcBef>
                <a:spcPct val="50000"/>
              </a:spcBef>
            </a:pPr>
            <a:r>
              <a:rPr lang="zh-CN" altLang="zh-CN">
                <a:solidFill>
                  <a:srgbClr val="000066"/>
                </a:solidFill>
                <a:latin typeface="Times New Roman" pitchFamily="18" charset="0"/>
                <a:ea typeface="宋体" pitchFamily="2" charset="-122"/>
              </a:rPr>
              <a:t>将它转换成小写字母；如果不是，不转换。然后输出</a:t>
            </a:r>
            <a:endParaRPr lang="zh-CN" altLang="en-US">
              <a:solidFill>
                <a:srgbClr val="000066"/>
              </a:solidFill>
              <a:latin typeface="Times New Roman" pitchFamily="18" charset="0"/>
              <a:ea typeface="宋体" pitchFamily="2" charset="-122"/>
            </a:endParaRPr>
          </a:p>
          <a:p>
            <a:pPr algn="l" eaLnBrk="1" hangingPunct="1">
              <a:lnSpc>
                <a:spcPct val="110000"/>
              </a:lnSpc>
              <a:spcBef>
                <a:spcPct val="50000"/>
              </a:spcBef>
            </a:pPr>
            <a:r>
              <a:rPr lang="zh-CN" altLang="zh-CN">
                <a:solidFill>
                  <a:srgbClr val="000066"/>
                </a:solidFill>
                <a:latin typeface="Times New Roman" pitchFamily="18" charset="0"/>
                <a:ea typeface="宋体" pitchFamily="2" charset="-122"/>
              </a:rPr>
              <a:t>最后得到的字符。</a:t>
            </a:r>
            <a:endParaRPr lang="zh-CN" altLang="en-US">
              <a:solidFill>
                <a:srgbClr val="000066"/>
              </a:solidFill>
              <a:latin typeface="Times New Roman" pitchFamily="18" charset="0"/>
              <a:ea typeface="宋体" pitchFamily="2" charset="-122"/>
            </a:endParaRPr>
          </a:p>
        </p:txBody>
      </p:sp>
      <p:sp>
        <p:nvSpPr>
          <p:cNvPr id="81924" name="Text Box 23"/>
          <p:cNvSpPr txBox="1">
            <a:spLocks noChangeArrowheads="1"/>
          </p:cNvSpPr>
          <p:nvPr/>
        </p:nvSpPr>
        <p:spPr bwMode="auto">
          <a:xfrm>
            <a:off x="1258888" y="4365625"/>
            <a:ext cx="6194425" cy="457200"/>
          </a:xfrm>
          <a:prstGeom prst="rect">
            <a:avLst/>
          </a:prstGeom>
          <a:noFill/>
          <a:ln>
            <a:noFill/>
          </a:ln>
          <a:effectLst/>
          <a:extLst>
            <a:ext uri="{909E8E84-426E-40DD-AFC4-6F175D3DCCD1}">
              <a14:hiddenFill xmlns:a14="http://schemas.microsoft.com/office/drawing/2010/main">
                <a:gradFill rotWithShape="0">
                  <a:gsLst>
                    <a:gs pos="0">
                      <a:srgbClr val="FFFF00"/>
                    </a:gs>
                    <a:gs pos="50000">
                      <a:srgbClr val="FFFFFF"/>
                    </a:gs>
                    <a:gs pos="100000">
                      <a:srgbClr val="FFFF00"/>
                    </a:gs>
                  </a:gsLst>
                  <a:lin ang="18900000" scaled="1"/>
                </a:gra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b="1">
                <a:solidFill>
                  <a:srgbClr val="000000"/>
                </a:solidFill>
              </a:rPr>
              <a:t>   </a:t>
            </a:r>
            <a:r>
              <a:rPr lang="en-US" altLang="zh-CN" b="1">
                <a:solidFill>
                  <a:srgbClr val="0000FF"/>
                </a:solidFill>
              </a:rPr>
              <a:t>ch=(ch&gt;='A' &amp;&amp; ch&lt;='Z') ? (ch+32):ch;</a:t>
            </a:r>
          </a:p>
        </p:txBody>
      </p:sp>
      <p:sp>
        <p:nvSpPr>
          <p:cNvPr id="81925" name="AutoShape 24"/>
          <p:cNvSpPr>
            <a:spLocks noChangeArrowheads="1"/>
          </p:cNvSpPr>
          <p:nvPr/>
        </p:nvSpPr>
        <p:spPr bwMode="auto">
          <a:xfrm>
            <a:off x="611188" y="404813"/>
            <a:ext cx="1657350" cy="503237"/>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举　例</a:t>
            </a:r>
          </a:p>
        </p:txBody>
      </p:sp>
    </p:spTree>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19"/>
          <p:cNvSpPr>
            <a:spLocks noChangeArrowheads="1"/>
          </p:cNvSpPr>
          <p:nvPr/>
        </p:nvSpPr>
        <p:spPr bwMode="auto">
          <a:xfrm>
            <a:off x="1828800" y="4724400"/>
            <a:ext cx="2286000" cy="1752600"/>
          </a:xfrm>
          <a:prstGeom prst="roundRect">
            <a:avLst>
              <a:gd name="adj" fmla="val 16667"/>
            </a:avLst>
          </a:prstGeom>
          <a:solidFill>
            <a:schemeClr val="accent1"/>
          </a:solidFill>
          <a:ln w="19050">
            <a:solidFill>
              <a:schemeClr val="tx2"/>
            </a:solidFill>
            <a:round/>
            <a:headEnd/>
            <a:tailEnd/>
          </a:ln>
          <a:effectLst>
            <a:prstShdw prst="shdw13" dist="53882" dir="13500000">
              <a:schemeClr val="bg2">
                <a:alpha val="50000"/>
              </a:schemeClr>
            </a:prstShdw>
          </a:effectLst>
        </p:spPr>
        <p:txBody>
          <a:bodyPr wrap="none" anchor="ctr">
            <a:spAutoFit/>
          </a:bodyPr>
          <a:lstStyle/>
          <a:p>
            <a:endParaRPr lang="zh-CN" altLang="en-US"/>
          </a:p>
        </p:txBody>
      </p:sp>
      <p:sp>
        <p:nvSpPr>
          <p:cNvPr id="82947" name="Text Box 4"/>
          <p:cNvSpPr txBox="1">
            <a:spLocks noChangeArrowheads="1"/>
          </p:cNvSpPr>
          <p:nvPr/>
        </p:nvSpPr>
        <p:spPr bwMode="auto">
          <a:xfrm>
            <a:off x="762000" y="1714500"/>
            <a:ext cx="55006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80000"/>
              </a:lnSpc>
              <a:spcBef>
                <a:spcPct val="50000"/>
              </a:spcBef>
            </a:pPr>
            <a:r>
              <a:rPr lang="en-US" altLang="zh-CN" sz="2800">
                <a:solidFill>
                  <a:schemeClr val="tx1"/>
                </a:solidFill>
                <a:latin typeface="Times New Roman" pitchFamily="18" charset="0"/>
                <a:ea typeface="宋体" pitchFamily="2" charset="-122"/>
              </a:rPr>
              <a:t>  </a:t>
            </a:r>
            <a:r>
              <a:rPr lang="zh-CN" altLang="en-US" sz="2800" b="1">
                <a:solidFill>
                  <a:srgbClr val="000066"/>
                </a:solidFill>
                <a:latin typeface="Times New Roman" pitchFamily="18" charset="0"/>
                <a:ea typeface="宋体" pitchFamily="2" charset="-122"/>
              </a:rPr>
              <a:t>一般形式</a:t>
            </a:r>
            <a:r>
              <a:rPr lang="en-US" altLang="zh-CN" sz="2800" b="1">
                <a:solidFill>
                  <a:srgbClr val="000066"/>
                </a:solidFill>
                <a:latin typeface="Times New Roman" pitchFamily="18" charset="0"/>
                <a:ea typeface="宋体" pitchFamily="2" charset="-122"/>
              </a:rPr>
              <a:t>:</a:t>
            </a:r>
          </a:p>
          <a:p>
            <a:pPr algn="l" eaLnBrk="1" hangingPunct="1">
              <a:lnSpc>
                <a:spcPct val="80000"/>
              </a:lnSpc>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表达式</a:t>
            </a:r>
            <a:r>
              <a:rPr lang="en-US" altLang="zh-CN" sz="2800">
                <a:solidFill>
                  <a:srgbClr val="000000"/>
                </a:solidFill>
                <a:latin typeface="Times New Roman" pitchFamily="18" charset="0"/>
                <a:ea typeface="宋体" pitchFamily="2" charset="-122"/>
              </a:rPr>
              <a:t>1</a:t>
            </a:r>
            <a:r>
              <a:rPr lang="en-US" altLang="zh-CN" sz="2800" b="1">
                <a:solidFill>
                  <a:srgbClr val="A5002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表达式</a:t>
            </a:r>
            <a:r>
              <a:rPr lang="en-US" altLang="zh-CN" sz="2800">
                <a:solidFill>
                  <a:srgbClr val="000000"/>
                </a:solidFill>
                <a:latin typeface="Times New Roman" pitchFamily="18" charset="0"/>
                <a:ea typeface="宋体" pitchFamily="2" charset="-122"/>
              </a:rPr>
              <a:t>2</a:t>
            </a:r>
          </a:p>
        </p:txBody>
      </p:sp>
      <p:sp>
        <p:nvSpPr>
          <p:cNvPr id="82948" name="Rectangle 5"/>
          <p:cNvSpPr>
            <a:spLocks noChangeArrowheads="1"/>
          </p:cNvSpPr>
          <p:nvPr/>
        </p:nvSpPr>
        <p:spPr bwMode="auto">
          <a:xfrm>
            <a:off x="950913" y="2759075"/>
            <a:ext cx="72390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zh-CN" altLang="en-US" sz="2800" b="1">
                <a:solidFill>
                  <a:srgbClr val="000066"/>
                </a:solidFill>
                <a:latin typeface="Times New Roman" pitchFamily="18" charset="0"/>
                <a:ea typeface="宋体" pitchFamily="2" charset="-122"/>
              </a:rPr>
              <a:t>其计算规则</a:t>
            </a:r>
            <a:r>
              <a:rPr lang="en-US" altLang="zh-CN" sz="2800" b="1">
                <a:solidFill>
                  <a:srgbClr val="000066"/>
                </a:solidFill>
                <a:latin typeface="Times New Roman" pitchFamily="18" charset="0"/>
                <a:ea typeface="宋体" pitchFamily="2" charset="-122"/>
              </a:rPr>
              <a:t>:</a:t>
            </a:r>
          </a:p>
          <a:p>
            <a:pPr algn="l">
              <a:lnSpc>
                <a:spcPct val="110000"/>
              </a:lnSpc>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先计算表达式</a:t>
            </a:r>
            <a:r>
              <a:rPr lang="en-US" altLang="zh-CN" sz="2800">
                <a:solidFill>
                  <a:srgbClr val="000000"/>
                </a:solidFill>
                <a:latin typeface="Times New Roman" pitchFamily="18" charset="0"/>
                <a:ea typeface="宋体" pitchFamily="2" charset="-122"/>
              </a:rPr>
              <a:t>1,</a:t>
            </a:r>
            <a:r>
              <a:rPr lang="zh-CN" altLang="en-US" sz="2800">
                <a:solidFill>
                  <a:srgbClr val="000000"/>
                </a:solidFill>
                <a:latin typeface="Times New Roman" pitchFamily="18" charset="0"/>
                <a:ea typeface="宋体" pitchFamily="2" charset="-122"/>
              </a:rPr>
              <a:t>再计算表达式</a:t>
            </a:r>
            <a:r>
              <a:rPr lang="en-US" altLang="zh-CN" sz="2800">
                <a:solidFill>
                  <a:srgbClr val="000000"/>
                </a:solidFill>
                <a:latin typeface="Times New Roman" pitchFamily="18" charset="0"/>
                <a:ea typeface="宋体" pitchFamily="2" charset="-122"/>
              </a:rPr>
              <a:t>2,</a:t>
            </a:r>
            <a:r>
              <a:rPr lang="zh-CN" altLang="en-US" sz="2800">
                <a:solidFill>
                  <a:srgbClr val="000000"/>
                </a:solidFill>
                <a:latin typeface="Times New Roman" pitchFamily="18" charset="0"/>
                <a:ea typeface="宋体" pitchFamily="2" charset="-122"/>
              </a:rPr>
              <a:t>最后值为</a:t>
            </a:r>
          </a:p>
          <a:p>
            <a:pPr algn="l">
              <a:lnSpc>
                <a:spcPct val="110000"/>
              </a:lnSpc>
              <a:spcBef>
                <a:spcPct val="50000"/>
              </a:spcBef>
            </a:pPr>
            <a:r>
              <a:rPr lang="zh-CN" altLang="en-US" sz="2800">
                <a:solidFill>
                  <a:srgbClr val="000000"/>
                </a:solidFill>
                <a:latin typeface="Times New Roman" pitchFamily="18" charset="0"/>
                <a:ea typeface="宋体" pitchFamily="2" charset="-122"/>
              </a:rPr>
              <a:t>表达式</a:t>
            </a:r>
            <a:r>
              <a:rPr lang="en-US" altLang="zh-CN" sz="2800">
                <a:solidFill>
                  <a:srgbClr val="000000"/>
                </a:solidFill>
                <a:latin typeface="Times New Roman" pitchFamily="18" charset="0"/>
                <a:ea typeface="宋体" pitchFamily="2" charset="-122"/>
              </a:rPr>
              <a:t>2</a:t>
            </a:r>
            <a:r>
              <a:rPr lang="zh-CN" altLang="en-US" sz="2800">
                <a:solidFill>
                  <a:srgbClr val="000000"/>
                </a:solidFill>
                <a:latin typeface="Times New Roman" pitchFamily="18" charset="0"/>
                <a:ea typeface="宋体" pitchFamily="2" charset="-122"/>
              </a:rPr>
              <a:t>的值。</a:t>
            </a:r>
            <a:endParaRPr lang="zh-CN" altLang="en-US" sz="2800">
              <a:solidFill>
                <a:srgbClr val="000000"/>
              </a:solidFill>
              <a:latin typeface="Times New Roman" pitchFamily="18" charset="0"/>
              <a:ea typeface="宋体" pitchFamily="2" charset="-122"/>
              <a:sym typeface="Symbol" pitchFamily="18" charset="2"/>
            </a:endParaRPr>
          </a:p>
        </p:txBody>
      </p:sp>
      <p:sp>
        <p:nvSpPr>
          <p:cNvPr id="82949" name="Rectangle 6"/>
          <p:cNvSpPr>
            <a:spLocks noChangeArrowheads="1"/>
          </p:cNvSpPr>
          <p:nvPr/>
        </p:nvSpPr>
        <p:spPr bwMode="auto">
          <a:xfrm>
            <a:off x="1371600" y="4800600"/>
            <a:ext cx="4122738"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71500" indent="-571500" algn="l">
              <a:lnSpc>
                <a:spcPct val="110000"/>
              </a:lnSpc>
              <a:spcBef>
                <a:spcPct val="50000"/>
              </a:spcBef>
            </a:pPr>
            <a:r>
              <a:rPr lang="en-US" altLang="zh-CN" sz="2800">
                <a:solidFill>
                  <a:schemeClr val="tx1"/>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int a, b;</a:t>
            </a:r>
            <a:br>
              <a:rPr lang="en-US" altLang="zh-CN" sz="2800">
                <a:solidFill>
                  <a:srgbClr val="000000"/>
                </a:solidFill>
                <a:latin typeface="Times New Roman" pitchFamily="18" charset="0"/>
                <a:ea typeface="宋体" pitchFamily="2" charset="-122"/>
              </a:rPr>
            </a:br>
            <a:r>
              <a:rPr lang="en-US" altLang="zh-CN" sz="2800">
                <a:solidFill>
                  <a:srgbClr val="000000"/>
                </a:solidFill>
                <a:latin typeface="Times New Roman" pitchFamily="18" charset="0"/>
                <a:ea typeface="宋体" pitchFamily="2" charset="-122"/>
              </a:rPr>
              <a:t>a=3</a:t>
            </a:r>
            <a:r>
              <a:rPr lang="en-US" altLang="zh-CN" sz="2800">
                <a:solidFill>
                  <a:srgbClr val="000000"/>
                </a:solidFill>
                <a:latin typeface="Times New Roman" pitchFamily="18" charset="0"/>
                <a:ea typeface="宋体" pitchFamily="2" charset="-122"/>
                <a:sym typeface="Symbol" pitchFamily="18" charset="2"/>
              </a:rPr>
              <a:t></a:t>
            </a:r>
            <a:r>
              <a:rPr lang="en-US" altLang="zh-CN" sz="2800">
                <a:solidFill>
                  <a:srgbClr val="000000"/>
                </a:solidFill>
                <a:latin typeface="Times New Roman" pitchFamily="18" charset="0"/>
                <a:ea typeface="宋体" pitchFamily="2" charset="-122"/>
              </a:rPr>
              <a:t>5, a </a:t>
            </a:r>
            <a:r>
              <a:rPr lang="en-US" altLang="zh-CN" sz="2800">
                <a:solidFill>
                  <a:srgbClr val="000000"/>
                </a:solidFill>
                <a:latin typeface="Times New Roman" pitchFamily="18" charset="0"/>
                <a:ea typeface="宋体" pitchFamily="2" charset="-122"/>
                <a:sym typeface="Symbol" pitchFamily="18" charset="2"/>
              </a:rPr>
              <a:t></a:t>
            </a:r>
            <a:r>
              <a:rPr lang="en-US" altLang="zh-CN" sz="2800">
                <a:solidFill>
                  <a:srgbClr val="000000"/>
                </a:solidFill>
                <a:latin typeface="Times New Roman" pitchFamily="18" charset="0"/>
                <a:ea typeface="宋体" pitchFamily="2" charset="-122"/>
              </a:rPr>
              <a:t> 4;</a:t>
            </a:r>
            <a:br>
              <a:rPr lang="en-US" altLang="zh-CN" sz="2800">
                <a:solidFill>
                  <a:srgbClr val="000000"/>
                </a:solidFill>
                <a:latin typeface="Times New Roman" pitchFamily="18" charset="0"/>
                <a:ea typeface="宋体" pitchFamily="2" charset="-122"/>
              </a:rPr>
            </a:br>
            <a:r>
              <a:rPr lang="en-US" altLang="zh-CN" sz="2800">
                <a:solidFill>
                  <a:srgbClr val="000000"/>
                </a:solidFill>
                <a:latin typeface="Times New Roman" pitchFamily="18" charset="0"/>
                <a:ea typeface="宋体" pitchFamily="2" charset="-122"/>
              </a:rPr>
              <a:t>b=(3*5, a*4);</a:t>
            </a:r>
            <a:endParaRPr lang="en-US" altLang="zh-CN" sz="2800">
              <a:solidFill>
                <a:srgbClr val="000000"/>
              </a:solidFill>
              <a:latin typeface="Times New Roman" pitchFamily="18" charset="0"/>
              <a:ea typeface="宋体" pitchFamily="2" charset="-122"/>
              <a:sym typeface="Symbol" pitchFamily="18" charset="2"/>
            </a:endParaRPr>
          </a:p>
        </p:txBody>
      </p:sp>
      <p:grpSp>
        <p:nvGrpSpPr>
          <p:cNvPr id="152598" name="Group 22"/>
          <p:cNvGrpSpPr>
            <a:grpSpLocks/>
          </p:cNvGrpSpPr>
          <p:nvPr/>
        </p:nvGrpSpPr>
        <p:grpSpPr bwMode="auto">
          <a:xfrm>
            <a:off x="4572000" y="4953000"/>
            <a:ext cx="2674938" cy="1082675"/>
            <a:chOff x="2851" y="2832"/>
            <a:chExt cx="1685" cy="682"/>
          </a:xfrm>
        </p:grpSpPr>
        <p:sp>
          <p:nvSpPr>
            <p:cNvPr id="82956" name="Rectangle 21"/>
            <p:cNvSpPr>
              <a:spLocks noChangeArrowheads="1"/>
            </p:cNvSpPr>
            <p:nvPr/>
          </p:nvSpPr>
          <p:spPr bwMode="auto">
            <a:xfrm>
              <a:off x="3264" y="2832"/>
              <a:ext cx="960" cy="672"/>
            </a:xfrm>
            <a:prstGeom prst="rect">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wrap="none" anchor="ctr">
              <a:spAutoFit/>
            </a:bodyPr>
            <a:lstStyle/>
            <a:p>
              <a:endParaRPr lang="zh-CN" altLang="en-US"/>
            </a:p>
          </p:txBody>
        </p:sp>
        <p:sp>
          <p:nvSpPr>
            <p:cNvPr id="82957" name="Rectangle 7"/>
            <p:cNvSpPr>
              <a:spLocks noChangeArrowheads="1"/>
            </p:cNvSpPr>
            <p:nvPr/>
          </p:nvSpPr>
          <p:spPr bwMode="auto">
            <a:xfrm>
              <a:off x="2851" y="2864"/>
              <a:ext cx="1685"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76250" indent="-476250" algn="l">
                <a:lnSpc>
                  <a:spcPct val="110000"/>
                </a:lnSpc>
                <a:spcBef>
                  <a:spcPct val="50000"/>
                </a:spcBef>
              </a:pPr>
              <a:r>
                <a:rPr lang="en-US" altLang="zh-CN" sz="2800">
                  <a:solidFill>
                    <a:schemeClr val="tx1"/>
                  </a:solidFill>
                  <a:latin typeface="Times New Roman" pitchFamily="18" charset="0"/>
                  <a:ea typeface="宋体" pitchFamily="2" charset="-122"/>
                </a:rPr>
                <a:t>          a=15</a:t>
              </a:r>
              <a:br>
                <a:rPr lang="en-US" altLang="zh-CN" sz="2800">
                  <a:solidFill>
                    <a:schemeClr val="tx1"/>
                  </a:solidFill>
                  <a:latin typeface="Times New Roman" pitchFamily="18" charset="0"/>
                  <a:ea typeface="宋体" pitchFamily="2" charset="-122"/>
                </a:rPr>
              </a:br>
              <a:r>
                <a:rPr lang="en-US" altLang="zh-CN" sz="2800">
                  <a:solidFill>
                    <a:schemeClr val="tx1"/>
                  </a:solidFill>
                  <a:latin typeface="Times New Roman" pitchFamily="18" charset="0"/>
                  <a:ea typeface="宋体" pitchFamily="2" charset="-122"/>
                </a:rPr>
                <a:t>     b=60</a:t>
              </a:r>
              <a:endParaRPr lang="en-US" altLang="zh-CN" sz="2800">
                <a:solidFill>
                  <a:schemeClr val="tx1"/>
                </a:solidFill>
                <a:latin typeface="Times New Roman" pitchFamily="18" charset="0"/>
                <a:ea typeface="宋体" pitchFamily="2" charset="-122"/>
                <a:sym typeface="Symbol" pitchFamily="18" charset="2"/>
              </a:endParaRPr>
            </a:p>
          </p:txBody>
        </p:sp>
      </p:grpSp>
      <p:sp>
        <p:nvSpPr>
          <p:cNvPr id="152593" name="Text Box 17">
            <a:hlinkClick r:id="rId3" action="ppaction://hlinksldjump"/>
            <a:hlinkHover r:id="" action="ppaction://noaction">
              <a:snd r:embed="rId4" name="Thud3.WAV"/>
            </a:hlinkHover>
          </p:cNvPr>
          <p:cNvSpPr txBox="1">
            <a:spLocks noChangeArrowheads="1"/>
          </p:cNvSpPr>
          <p:nvPr/>
        </p:nvSpPr>
        <p:spPr bwMode="auto">
          <a:xfrm>
            <a:off x="609600" y="609600"/>
            <a:ext cx="32766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US" sz="4000" b="1">
                <a:solidFill>
                  <a:srgbClr val="FF3300"/>
                </a:solidFill>
                <a:latin typeface="Times New Roman" pitchFamily="18" charset="0"/>
                <a:ea typeface="宋体" pitchFamily="2" charset="-122"/>
              </a:rPr>
              <a:t>逗号运算符</a:t>
            </a:r>
          </a:p>
        </p:txBody>
      </p:sp>
      <p:sp>
        <p:nvSpPr>
          <p:cNvPr id="82952" name="AutoShape 18"/>
          <p:cNvSpPr>
            <a:spLocks noChangeArrowheads="1"/>
          </p:cNvSpPr>
          <p:nvPr/>
        </p:nvSpPr>
        <p:spPr bwMode="auto">
          <a:xfrm>
            <a:off x="685800" y="46482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82953" name="AutoShape 20"/>
          <p:cNvSpPr>
            <a:spLocks noChangeArrowheads="1"/>
          </p:cNvSpPr>
          <p:nvPr/>
        </p:nvSpPr>
        <p:spPr bwMode="auto">
          <a:xfrm>
            <a:off x="4267200" y="5334000"/>
            <a:ext cx="914400" cy="533400"/>
          </a:xfrm>
          <a:prstGeom prst="notchedRightArrow">
            <a:avLst>
              <a:gd name="adj1" fmla="val 50000"/>
              <a:gd name="adj2" fmla="val 42857"/>
            </a:avLst>
          </a:prstGeom>
          <a:gradFill rotWithShape="0">
            <a:gsLst>
              <a:gs pos="0">
                <a:srgbClr val="33CC33"/>
              </a:gs>
              <a:gs pos="100000">
                <a:srgbClr val="CEF3CE"/>
              </a:gs>
            </a:gsLst>
            <a:lin ang="2700000" scaled="1"/>
          </a:gradFill>
          <a:ln>
            <a:noFill/>
          </a:ln>
          <a:effectLst>
            <a:prstShdw prst="shdw17" dist="17961" dir="13500000">
              <a:srgbClr val="1F7A1F"/>
            </a:prstShdw>
          </a:effectLst>
          <a:extLst>
            <a:ext uri="{91240B29-F687-4F45-9708-019B960494DF}">
              <a14:hiddenLine xmlns:a14="http://schemas.microsoft.com/office/drawing/2010/main" w="9525">
                <a:solidFill>
                  <a:srgbClr val="339966"/>
                </a:solidFill>
                <a:miter lim="800000"/>
                <a:headEnd/>
                <a:tailEnd/>
              </a14:hiddenLine>
            </a:ext>
          </a:extLst>
        </p:spPr>
        <p:txBody>
          <a:bodyPr wrap="none" anchor="ctr"/>
          <a:lstStyle/>
          <a:p>
            <a:r>
              <a:rPr lang="zh-CN" altLang="en-US" sz="2000" b="1">
                <a:solidFill>
                  <a:srgbClr val="FF3300"/>
                </a:solidFill>
                <a:latin typeface="Times New Roman" pitchFamily="18" charset="0"/>
                <a:sym typeface="Monotype Sorts" pitchFamily="2" charset="2"/>
              </a:rPr>
              <a:t>结果</a:t>
            </a:r>
          </a:p>
        </p:txBody>
      </p:sp>
      <p:sp>
        <p:nvSpPr>
          <p:cNvPr id="82954" name="AutoShape 23" descr="画布"/>
          <p:cNvSpPr>
            <a:spLocks noChangeArrowheads="1"/>
          </p:cNvSpPr>
          <p:nvPr/>
        </p:nvSpPr>
        <p:spPr bwMode="auto">
          <a:xfrm>
            <a:off x="4932363" y="1052513"/>
            <a:ext cx="2232025" cy="863600"/>
          </a:xfrm>
          <a:prstGeom prst="wedgeEllipseCallout">
            <a:avLst>
              <a:gd name="adj1" fmla="val -98861"/>
              <a:gd name="adj2" fmla="val -48528"/>
            </a:avLst>
          </a:prstGeom>
          <a:blipFill dpi="0" rotWithShape="0">
            <a:blip r:embed="rId6"/>
            <a:srcRect/>
            <a:tile tx="0" ty="0" sx="100000" sy="100000" flip="none" algn="tl"/>
          </a:blip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a:solidFill>
                  <a:srgbClr val="0000FF"/>
                </a:solidFill>
              </a:rPr>
              <a:t>优先级最低为</a:t>
            </a:r>
            <a:r>
              <a:rPr lang="en-US" altLang="zh-CN" b="1">
                <a:solidFill>
                  <a:srgbClr val="0000FF"/>
                </a:solidFill>
              </a:rPr>
              <a:t>15</a:t>
            </a:r>
            <a:r>
              <a:rPr lang="zh-CN" altLang="en-US" b="1">
                <a:solidFill>
                  <a:srgbClr val="0000FF"/>
                </a:solidFill>
              </a:rPr>
              <a:t>级</a:t>
            </a:r>
          </a:p>
        </p:txBody>
      </p:sp>
      <p:sp>
        <p:nvSpPr>
          <p:cNvPr id="2" name="TextBox 1"/>
          <p:cNvSpPr txBox="1">
            <a:spLocks noChangeArrowheads="1"/>
          </p:cNvSpPr>
          <p:nvPr/>
        </p:nvSpPr>
        <p:spPr bwMode="auto">
          <a:xfrm>
            <a:off x="4932363" y="4283075"/>
            <a:ext cx="4024312"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a:solidFill>
                  <a:schemeClr val="tx1"/>
                </a:solidFill>
                <a:latin typeface="Times New Roman" pitchFamily="18" charset="0"/>
                <a:ea typeface="宋体" pitchFamily="2" charset="-122"/>
              </a:rPr>
              <a:t>a=3*5,a*4;   ==》(a=3*5),a*4;</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2598"/>
                                        </p:tgtEl>
                                        <p:attrNameLst>
                                          <p:attrName>style.visibility</p:attrName>
                                        </p:attrNameLst>
                                      </p:cBhvr>
                                      <p:to>
                                        <p:strVal val="visible"/>
                                      </p:to>
                                    </p:set>
                                    <p:anim calcmode="lin" valueType="num">
                                      <p:cBhvr additive="base">
                                        <p:cTn id="12" dur="500" fill="hold"/>
                                        <p:tgtEl>
                                          <p:spTgt spid="152598"/>
                                        </p:tgtEl>
                                        <p:attrNameLst>
                                          <p:attrName>ppt_x</p:attrName>
                                        </p:attrNameLst>
                                      </p:cBhvr>
                                      <p:tavLst>
                                        <p:tav tm="0">
                                          <p:val>
                                            <p:strVal val="1+#ppt_w/2"/>
                                          </p:val>
                                        </p:tav>
                                        <p:tav tm="100000">
                                          <p:val>
                                            <p:strVal val="#ppt_x"/>
                                          </p:val>
                                        </p:tav>
                                      </p:tavLst>
                                    </p:anim>
                                    <p:anim calcmode="lin" valueType="num">
                                      <p:cBhvr additive="base">
                                        <p:cTn id="13" dur="500" fill="hold"/>
                                        <p:tgtEl>
                                          <p:spTgt spid="1525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0" name="Rectangle 30"/>
          <p:cNvSpPr>
            <a:spLocks noChangeArrowheads="1"/>
          </p:cNvSpPr>
          <p:nvPr/>
        </p:nvSpPr>
        <p:spPr bwMode="auto">
          <a:xfrm>
            <a:off x="2286000" y="3505200"/>
            <a:ext cx="838200" cy="685800"/>
          </a:xfrm>
          <a:prstGeom prst="rect">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nchor="ctr">
            <a:spAutoFit/>
          </a:bodyPr>
          <a:lstStyle/>
          <a:p>
            <a:endParaRPr lang="zh-CN" altLang="en-US"/>
          </a:p>
        </p:txBody>
      </p:sp>
      <p:sp>
        <p:nvSpPr>
          <p:cNvPr id="83971" name="AutoShape 25"/>
          <p:cNvSpPr>
            <a:spLocks noChangeArrowheads="1"/>
          </p:cNvSpPr>
          <p:nvPr/>
        </p:nvSpPr>
        <p:spPr bwMode="auto">
          <a:xfrm>
            <a:off x="990600" y="685800"/>
            <a:ext cx="4343400" cy="762000"/>
          </a:xfrm>
          <a:prstGeom prst="roundRect">
            <a:avLst>
              <a:gd name="adj" fmla="val 16667"/>
            </a:avLst>
          </a:prstGeom>
          <a:solidFill>
            <a:schemeClr val="accent1"/>
          </a:solidFill>
          <a:ln w="19050">
            <a:solidFill>
              <a:schemeClr val="tx2"/>
            </a:solidFill>
            <a:round/>
            <a:headEnd/>
            <a:tailEnd/>
          </a:ln>
          <a:effectLst>
            <a:prstShdw prst="shdw13" dist="53882" dir="13500000">
              <a:schemeClr val="bg2">
                <a:alpha val="50000"/>
              </a:schemeClr>
            </a:prstShdw>
          </a:effectLst>
        </p:spPr>
        <p:txBody>
          <a:bodyPr wrap="none" anchor="ctr">
            <a:spAutoFit/>
          </a:bodyPr>
          <a:lstStyle/>
          <a:p>
            <a:endParaRPr lang="zh-CN" altLang="en-US"/>
          </a:p>
        </p:txBody>
      </p:sp>
      <p:sp>
        <p:nvSpPr>
          <p:cNvPr id="83972" name="Text Box 2"/>
          <p:cNvSpPr txBox="1">
            <a:spLocks noChangeArrowheads="1"/>
          </p:cNvSpPr>
          <p:nvPr/>
        </p:nvSpPr>
        <p:spPr bwMode="auto">
          <a:xfrm>
            <a:off x="971550" y="788988"/>
            <a:ext cx="41338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rgbClr val="000066"/>
                </a:solidFill>
                <a:latin typeface="Times New Roman" pitchFamily="18" charset="0"/>
                <a:ea typeface="宋体" pitchFamily="2" charset="-122"/>
              </a:rPr>
              <a:t>   b=( (a=3</a:t>
            </a:r>
            <a:r>
              <a:rPr lang="en-US" altLang="zh-CN" sz="2800">
                <a:solidFill>
                  <a:srgbClr val="000066"/>
                </a:solidFill>
                <a:latin typeface="Times New Roman" pitchFamily="18" charset="0"/>
                <a:ea typeface="宋体" pitchFamily="2" charset="-122"/>
                <a:sym typeface="Symbol" pitchFamily="18" charset="2"/>
              </a:rPr>
              <a:t></a:t>
            </a:r>
            <a:r>
              <a:rPr lang="en-US" altLang="zh-CN" sz="2800">
                <a:solidFill>
                  <a:srgbClr val="000066"/>
                </a:solidFill>
                <a:latin typeface="Times New Roman" pitchFamily="18" charset="0"/>
                <a:ea typeface="宋体" pitchFamily="2" charset="-122"/>
              </a:rPr>
              <a:t>5, a </a:t>
            </a:r>
            <a:r>
              <a:rPr lang="en-US" altLang="zh-CN" sz="2800">
                <a:solidFill>
                  <a:srgbClr val="000066"/>
                </a:solidFill>
                <a:latin typeface="Times New Roman" pitchFamily="18" charset="0"/>
                <a:ea typeface="宋体" pitchFamily="2" charset="-122"/>
                <a:sym typeface="Symbol" pitchFamily="18" charset="2"/>
              </a:rPr>
              <a:t> </a:t>
            </a:r>
            <a:r>
              <a:rPr lang="en-US" altLang="zh-CN" sz="2800">
                <a:solidFill>
                  <a:srgbClr val="000066"/>
                </a:solidFill>
                <a:latin typeface="Times New Roman" pitchFamily="18" charset="0"/>
                <a:ea typeface="宋体" pitchFamily="2" charset="-122"/>
              </a:rPr>
              <a:t>4), a+5);</a:t>
            </a:r>
          </a:p>
        </p:txBody>
      </p:sp>
      <p:sp>
        <p:nvSpPr>
          <p:cNvPr id="153603" name="Text Box 3"/>
          <p:cNvSpPr txBox="1">
            <a:spLocks noChangeArrowheads="1"/>
          </p:cNvSpPr>
          <p:nvPr/>
        </p:nvSpPr>
        <p:spPr bwMode="auto">
          <a:xfrm>
            <a:off x="971550" y="4416425"/>
            <a:ext cx="756285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a:t>
            </a:r>
            <a:r>
              <a:rPr lang="zh-CN" altLang="en-US" sz="2800" b="1">
                <a:solidFill>
                  <a:srgbClr val="000066"/>
                </a:solidFill>
                <a:latin typeface="Times New Roman" pitchFamily="18" charset="0"/>
                <a:ea typeface="宋体" pitchFamily="2" charset="-122"/>
              </a:rPr>
              <a:t>扩展形式</a:t>
            </a:r>
            <a:r>
              <a:rPr lang="zh-CN" altLang="en-US" sz="2800">
                <a:solidFill>
                  <a:srgbClr val="000066"/>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 </a:t>
            </a:r>
          </a:p>
          <a:p>
            <a:pPr algn="l" eaLnBrk="1" hangingPunct="1">
              <a:spcBef>
                <a:spcPct val="50000"/>
              </a:spcBef>
            </a:pPr>
            <a:r>
              <a:rPr lang="zh-CN" altLang="en-US" sz="2800">
                <a:solidFill>
                  <a:schemeClr val="tx1"/>
                </a:solidFill>
                <a:latin typeface="Times New Roman" pitchFamily="18" charset="0"/>
                <a:ea typeface="宋体" pitchFamily="2" charset="-122"/>
              </a:rPr>
              <a:t>                   </a:t>
            </a:r>
            <a:r>
              <a:rPr lang="zh-CN" altLang="en-US" sz="2800">
                <a:solidFill>
                  <a:srgbClr val="0000FF"/>
                </a:solidFill>
                <a:latin typeface="Times New Roman" pitchFamily="18" charset="0"/>
                <a:ea typeface="宋体" pitchFamily="2" charset="-122"/>
              </a:rPr>
              <a:t>表达式</a:t>
            </a:r>
            <a:r>
              <a:rPr lang="en-US" altLang="zh-CN" sz="2800">
                <a:solidFill>
                  <a:srgbClr val="0000FF"/>
                </a:solidFill>
                <a:latin typeface="Times New Roman" pitchFamily="18" charset="0"/>
                <a:ea typeface="宋体" pitchFamily="2" charset="-122"/>
              </a:rPr>
              <a:t>1, </a:t>
            </a:r>
            <a:r>
              <a:rPr lang="zh-CN" altLang="en-US" sz="2800">
                <a:solidFill>
                  <a:srgbClr val="0000FF"/>
                </a:solidFill>
                <a:latin typeface="Times New Roman" pitchFamily="18" charset="0"/>
                <a:ea typeface="宋体" pitchFamily="2" charset="-122"/>
              </a:rPr>
              <a:t>表达</a:t>
            </a:r>
            <a:r>
              <a:rPr lang="en-US" altLang="zh-CN" sz="2800">
                <a:solidFill>
                  <a:srgbClr val="0000FF"/>
                </a:solidFill>
                <a:latin typeface="Times New Roman" pitchFamily="18" charset="0"/>
                <a:ea typeface="宋体" pitchFamily="2" charset="-122"/>
              </a:rPr>
              <a:t>2, …,</a:t>
            </a:r>
            <a:r>
              <a:rPr lang="zh-CN" altLang="en-US" sz="2800">
                <a:solidFill>
                  <a:srgbClr val="0000FF"/>
                </a:solidFill>
                <a:latin typeface="Times New Roman" pitchFamily="18" charset="0"/>
                <a:ea typeface="宋体" pitchFamily="2" charset="-122"/>
              </a:rPr>
              <a:t>表达式</a:t>
            </a:r>
            <a:r>
              <a:rPr lang="en-US" altLang="zh-CN" sz="2800">
                <a:solidFill>
                  <a:srgbClr val="0000FF"/>
                </a:solidFill>
                <a:latin typeface="Times New Roman" pitchFamily="18" charset="0"/>
                <a:ea typeface="宋体" pitchFamily="2" charset="-122"/>
              </a:rPr>
              <a:t>n,</a:t>
            </a:r>
          </a:p>
        </p:txBody>
      </p:sp>
      <p:sp>
        <p:nvSpPr>
          <p:cNvPr id="153604" name="Rectangle 4"/>
          <p:cNvSpPr>
            <a:spLocks noChangeArrowheads="1"/>
          </p:cNvSpPr>
          <p:nvPr/>
        </p:nvSpPr>
        <p:spPr bwMode="auto">
          <a:xfrm>
            <a:off x="2268538" y="3573463"/>
            <a:ext cx="91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rgbClr val="FF0000"/>
                </a:solidFill>
                <a:latin typeface="Times New Roman" pitchFamily="18" charset="0"/>
                <a:ea typeface="宋体" pitchFamily="2" charset="-122"/>
                <a:sym typeface="Symbol" pitchFamily="18" charset="2"/>
              </a:rPr>
              <a:t>b=20</a:t>
            </a:r>
          </a:p>
        </p:txBody>
      </p:sp>
      <p:sp>
        <p:nvSpPr>
          <p:cNvPr id="153605" name="Rectangle 5"/>
          <p:cNvSpPr>
            <a:spLocks noChangeArrowheads="1"/>
          </p:cNvSpPr>
          <p:nvPr/>
        </p:nvSpPr>
        <p:spPr bwMode="auto">
          <a:xfrm>
            <a:off x="1524000" y="296545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a:solidFill>
                  <a:srgbClr val="FF49FF"/>
                </a:solidFill>
                <a:latin typeface="Times New Roman" pitchFamily="18" charset="0"/>
                <a:ea typeface="宋体" pitchFamily="2" charset="-122"/>
                <a:sym typeface="Monotype Sorts" pitchFamily="2" charset="2"/>
              </a:rPr>
              <a:t></a:t>
            </a:r>
            <a:r>
              <a:rPr lang="zh-CN" altLang="zh-CN" sz="2800">
                <a:solidFill>
                  <a:schemeClr val="tx1"/>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a+5</a:t>
            </a:r>
            <a:r>
              <a:rPr lang="en-US" altLang="zh-CN" sz="2800">
                <a:solidFill>
                  <a:schemeClr val="tx1"/>
                </a:solidFill>
                <a:latin typeface="Times New Roman" pitchFamily="18" charset="0"/>
                <a:ea typeface="宋体" pitchFamily="2" charset="-122"/>
                <a:sym typeface="Symbol" pitchFamily="18" charset="2"/>
              </a:rPr>
              <a:t>b </a:t>
            </a:r>
            <a:r>
              <a:rPr lang="zh-CN" altLang="zh-CN" sz="2800">
                <a:solidFill>
                  <a:schemeClr val="tx1"/>
                </a:solidFill>
                <a:latin typeface="Times New Roman" pitchFamily="18" charset="0"/>
                <a:ea typeface="宋体" pitchFamily="2" charset="-122"/>
                <a:sym typeface="Symbol" pitchFamily="18" charset="2"/>
              </a:rPr>
              <a:t>即 20</a:t>
            </a:r>
            <a:r>
              <a:rPr lang="en-US" altLang="zh-CN" sz="2800">
                <a:solidFill>
                  <a:schemeClr val="tx1"/>
                </a:solidFill>
                <a:latin typeface="Times New Roman" pitchFamily="18" charset="0"/>
                <a:ea typeface="宋体" pitchFamily="2" charset="-122"/>
                <a:sym typeface="Symbol" pitchFamily="18" charset="2"/>
              </a:rPr>
              <a:t>b.</a:t>
            </a:r>
          </a:p>
        </p:txBody>
      </p:sp>
      <p:sp>
        <p:nvSpPr>
          <p:cNvPr id="153606" name="Rectangle 6"/>
          <p:cNvSpPr>
            <a:spLocks noChangeArrowheads="1"/>
          </p:cNvSpPr>
          <p:nvPr/>
        </p:nvSpPr>
        <p:spPr bwMode="auto">
          <a:xfrm>
            <a:off x="1524000" y="1514475"/>
            <a:ext cx="2328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800">
                <a:solidFill>
                  <a:srgbClr val="FF49FF"/>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3 </a:t>
            </a:r>
            <a:r>
              <a:rPr lang="en-US" altLang="zh-CN" sz="2800">
                <a:solidFill>
                  <a:schemeClr val="tx1"/>
                </a:solidFill>
                <a:latin typeface="Times New Roman" pitchFamily="18" charset="0"/>
                <a:ea typeface="宋体" pitchFamily="2" charset="-122"/>
                <a:sym typeface="Symbol" pitchFamily="18" charset="2"/>
              </a:rPr>
              <a:t> </a:t>
            </a:r>
            <a:r>
              <a:rPr lang="en-US" altLang="zh-CN" sz="2800">
                <a:solidFill>
                  <a:schemeClr val="tx1"/>
                </a:solidFill>
                <a:latin typeface="Times New Roman" pitchFamily="18" charset="0"/>
                <a:ea typeface="宋体" pitchFamily="2" charset="-122"/>
                <a:sym typeface="Monotype Sorts" pitchFamily="2" charset="2"/>
              </a:rPr>
              <a:t>5=15</a:t>
            </a:r>
            <a:r>
              <a:rPr lang="en-US" altLang="zh-CN" sz="2800">
                <a:solidFill>
                  <a:schemeClr val="tx1"/>
                </a:solidFill>
                <a:latin typeface="Times New Roman" pitchFamily="18" charset="0"/>
                <a:ea typeface="宋体" pitchFamily="2" charset="-122"/>
                <a:sym typeface="Symbol" pitchFamily="18" charset="2"/>
              </a:rPr>
              <a:t>a</a:t>
            </a:r>
          </a:p>
        </p:txBody>
      </p:sp>
      <p:sp>
        <p:nvSpPr>
          <p:cNvPr id="153607" name="Rectangle 7"/>
          <p:cNvSpPr>
            <a:spLocks noChangeArrowheads="1"/>
          </p:cNvSpPr>
          <p:nvPr/>
        </p:nvSpPr>
        <p:spPr bwMode="auto">
          <a:xfrm>
            <a:off x="1524000" y="2239963"/>
            <a:ext cx="51251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49FF"/>
                </a:solidFill>
                <a:latin typeface="Times New Roman" pitchFamily="18" charset="0"/>
                <a:ea typeface="宋体" pitchFamily="2" charset="-122"/>
                <a:sym typeface="Monotype Sorts" pitchFamily="2" charset="2"/>
              </a:rPr>
              <a:t></a:t>
            </a:r>
            <a:r>
              <a:rPr lang="en-US" altLang="zh-CN" sz="2800" dirty="0">
                <a:solidFill>
                  <a:schemeClr val="tx1"/>
                </a:solidFill>
                <a:latin typeface="Times New Roman" pitchFamily="18" charset="0"/>
                <a:ea typeface="宋体" pitchFamily="2" charset="-122"/>
                <a:sym typeface="Monotype Sorts" pitchFamily="2" charset="2"/>
              </a:rPr>
              <a:t> a </a:t>
            </a:r>
            <a:r>
              <a:rPr lang="en-US" altLang="zh-CN" sz="2800" dirty="0">
                <a:solidFill>
                  <a:schemeClr val="tx1"/>
                </a:solidFill>
                <a:latin typeface="Times New Roman" pitchFamily="18" charset="0"/>
                <a:ea typeface="宋体" pitchFamily="2" charset="-122"/>
                <a:sym typeface="Symbol" pitchFamily="18" charset="2"/>
              </a:rPr>
              <a:t> </a:t>
            </a:r>
            <a:r>
              <a:rPr lang="en-US" altLang="zh-CN" sz="2800" dirty="0">
                <a:solidFill>
                  <a:schemeClr val="tx1"/>
                </a:solidFill>
                <a:latin typeface="Times New Roman" pitchFamily="18" charset="0"/>
                <a:ea typeface="宋体" pitchFamily="2" charset="-122"/>
                <a:sym typeface="Monotype Sorts" pitchFamily="2" charset="2"/>
              </a:rPr>
              <a:t>4=60    (</a:t>
            </a:r>
            <a:r>
              <a:rPr lang="zh-CN" altLang="zh-CN" sz="2800" dirty="0">
                <a:solidFill>
                  <a:schemeClr val="tx1"/>
                </a:solidFill>
                <a:latin typeface="Times New Roman" pitchFamily="18" charset="0"/>
                <a:ea typeface="宋体" pitchFamily="2" charset="-122"/>
                <a:sym typeface="Monotype Sorts" pitchFamily="2" charset="2"/>
              </a:rPr>
              <a:t>此时</a:t>
            </a:r>
            <a:r>
              <a:rPr lang="en-US" altLang="zh-CN" sz="2800" dirty="0">
                <a:solidFill>
                  <a:schemeClr val="tx1"/>
                </a:solidFill>
                <a:latin typeface="Times New Roman" pitchFamily="18" charset="0"/>
                <a:ea typeface="宋体" pitchFamily="2" charset="-122"/>
                <a:sym typeface="Monotype Sorts" pitchFamily="2" charset="2"/>
              </a:rPr>
              <a:t>a</a:t>
            </a:r>
            <a:r>
              <a:rPr lang="zh-CN" altLang="zh-CN" sz="2800" dirty="0" smtClean="0">
                <a:solidFill>
                  <a:schemeClr val="tx1"/>
                </a:solidFill>
                <a:latin typeface="Times New Roman" pitchFamily="18" charset="0"/>
                <a:ea typeface="宋体" pitchFamily="2" charset="-122"/>
                <a:sym typeface="Monotype Sorts" pitchFamily="2" charset="2"/>
              </a:rPr>
              <a:t>值</a:t>
            </a:r>
            <a:r>
              <a:rPr lang="zh-CN" altLang="en-US" sz="2800" dirty="0" smtClean="0">
                <a:solidFill>
                  <a:schemeClr val="tx1"/>
                </a:solidFill>
                <a:latin typeface="Times New Roman" pitchFamily="18" charset="0"/>
                <a:ea typeface="宋体" pitchFamily="2" charset="-122"/>
                <a:sym typeface="Monotype Sorts" pitchFamily="2" charset="2"/>
              </a:rPr>
              <a:t>不会改</a:t>
            </a:r>
            <a:r>
              <a:rPr lang="zh-CN" altLang="zh-CN" sz="2800" dirty="0" smtClean="0">
                <a:solidFill>
                  <a:schemeClr val="tx1"/>
                </a:solidFill>
                <a:latin typeface="Times New Roman" pitchFamily="18" charset="0"/>
                <a:ea typeface="宋体" pitchFamily="2" charset="-122"/>
                <a:sym typeface="Monotype Sorts" pitchFamily="2" charset="2"/>
              </a:rPr>
              <a:t>变</a:t>
            </a:r>
            <a:r>
              <a:rPr lang="zh-CN" altLang="zh-CN" sz="2800" dirty="0">
                <a:solidFill>
                  <a:schemeClr val="tx1"/>
                </a:solidFill>
                <a:latin typeface="Times New Roman" pitchFamily="18" charset="0"/>
                <a:ea typeface="宋体" pitchFamily="2" charset="-122"/>
                <a:sym typeface="Monotype Sorts" pitchFamily="2" charset="2"/>
              </a:rPr>
              <a:t>)</a:t>
            </a:r>
            <a:endParaRPr lang="en-US" altLang="zh-CN" sz="2800" dirty="0">
              <a:solidFill>
                <a:schemeClr val="tx1"/>
              </a:solidFill>
              <a:latin typeface="Times New Roman" pitchFamily="18" charset="0"/>
              <a:ea typeface="宋体" pitchFamily="2" charset="-122"/>
              <a:sym typeface="Monotype Sorts" pitchFamily="2" charset="2"/>
            </a:endParaRPr>
          </a:p>
        </p:txBody>
      </p:sp>
      <p:sp>
        <p:nvSpPr>
          <p:cNvPr id="153608" name="Rectangle 8"/>
          <p:cNvSpPr>
            <a:spLocks noChangeArrowheads="1"/>
          </p:cNvSpPr>
          <p:nvPr/>
        </p:nvSpPr>
        <p:spPr bwMode="auto">
          <a:xfrm>
            <a:off x="838200" y="5715000"/>
            <a:ext cx="393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rgbClr val="FF0000"/>
                </a:solidFill>
                <a:latin typeface="Times New Roman" pitchFamily="18" charset="0"/>
                <a:ea typeface="宋体" pitchFamily="2" charset="-122"/>
              </a:rPr>
              <a:t>结果为表达式</a:t>
            </a:r>
            <a:r>
              <a:rPr lang="en-US" altLang="zh-CN" sz="2800">
                <a:solidFill>
                  <a:srgbClr val="FF0000"/>
                </a:solidFill>
                <a:latin typeface="Times New Roman" pitchFamily="18" charset="0"/>
                <a:ea typeface="宋体" pitchFamily="2" charset="-122"/>
              </a:rPr>
              <a:t>n</a:t>
            </a:r>
            <a:r>
              <a:rPr lang="zh-CN" altLang="zh-CN" sz="2800">
                <a:solidFill>
                  <a:srgbClr val="FF0000"/>
                </a:solidFill>
                <a:latin typeface="Times New Roman" pitchFamily="18" charset="0"/>
                <a:ea typeface="宋体" pitchFamily="2" charset="-122"/>
              </a:rPr>
              <a:t>的值</a:t>
            </a:r>
            <a:r>
              <a:rPr lang="zh-CN" altLang="en-US" sz="2800">
                <a:solidFill>
                  <a:srgbClr val="FF0000"/>
                </a:solidFill>
                <a:latin typeface="Times New Roman" pitchFamily="18" charset="0"/>
                <a:ea typeface="宋体" pitchFamily="2" charset="-122"/>
              </a:rPr>
              <a:t> </a:t>
            </a:r>
          </a:p>
        </p:txBody>
      </p:sp>
      <p:sp>
        <p:nvSpPr>
          <p:cNvPr id="83979" name="AutoShape 24"/>
          <p:cNvSpPr>
            <a:spLocks noChangeArrowheads="1"/>
          </p:cNvSpPr>
          <p:nvPr/>
        </p:nvSpPr>
        <p:spPr bwMode="auto">
          <a:xfrm>
            <a:off x="762000" y="22860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153628" name="AutoShape 28"/>
          <p:cNvSpPr>
            <a:spLocks noChangeArrowheads="1"/>
          </p:cNvSpPr>
          <p:nvPr/>
        </p:nvSpPr>
        <p:spPr bwMode="auto">
          <a:xfrm flipH="1">
            <a:off x="1143000" y="1481138"/>
            <a:ext cx="1141413" cy="305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1865 w 21600"/>
              <a:gd name="T25" fmla="*/ 15836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175" y="0"/>
                </a:moveTo>
                <a:lnTo>
                  <a:pt x="12750" y="6164"/>
                </a:lnTo>
                <a:lnTo>
                  <a:pt x="15836" y="6164"/>
                </a:lnTo>
                <a:lnTo>
                  <a:pt x="15836" y="15836"/>
                </a:lnTo>
                <a:lnTo>
                  <a:pt x="6164" y="15836"/>
                </a:lnTo>
                <a:lnTo>
                  <a:pt x="6164" y="12750"/>
                </a:lnTo>
                <a:lnTo>
                  <a:pt x="0" y="17175"/>
                </a:lnTo>
                <a:lnTo>
                  <a:pt x="6164" y="21600"/>
                </a:lnTo>
                <a:lnTo>
                  <a:pt x="6164" y="18514"/>
                </a:lnTo>
                <a:lnTo>
                  <a:pt x="18514" y="18514"/>
                </a:lnTo>
                <a:lnTo>
                  <a:pt x="18514" y="6164"/>
                </a:lnTo>
                <a:lnTo>
                  <a:pt x="21600" y="6164"/>
                </a:lnTo>
                <a:lnTo>
                  <a:pt x="17175" y="0"/>
                </a:lnTo>
                <a:close/>
              </a:path>
            </a:pathLst>
          </a:cu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nchor="ctr">
            <a:spAutoFit/>
          </a:bodyPr>
          <a:lstStyle/>
          <a:p>
            <a:r>
              <a:rPr lang="zh-CN" altLang="en-US">
                <a:ea typeface="隶书" pitchFamily="49" charset="-122"/>
              </a:rPr>
              <a:t>结果</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additive="base">
                                        <p:cTn id="7" dur="500" fill="hold"/>
                                        <p:tgtEl>
                                          <p:spTgt spid="153606"/>
                                        </p:tgtEl>
                                        <p:attrNameLst>
                                          <p:attrName>ppt_x</p:attrName>
                                        </p:attrNameLst>
                                      </p:cBhvr>
                                      <p:tavLst>
                                        <p:tav tm="0">
                                          <p:val>
                                            <p:strVal val="0-#ppt_w/2"/>
                                          </p:val>
                                        </p:tav>
                                        <p:tav tm="100000">
                                          <p:val>
                                            <p:strVal val="#ppt_x"/>
                                          </p:val>
                                        </p:tav>
                                      </p:tavLst>
                                    </p:anim>
                                    <p:anim calcmode="lin" valueType="num">
                                      <p:cBhvr additive="base">
                                        <p:cTn id="8"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7"/>
                                        </p:tgtEl>
                                        <p:attrNameLst>
                                          <p:attrName>style.visibility</p:attrName>
                                        </p:attrNameLst>
                                      </p:cBhvr>
                                      <p:to>
                                        <p:strVal val="visible"/>
                                      </p:to>
                                    </p:set>
                                    <p:anim calcmode="lin" valueType="num">
                                      <p:cBhvr additive="base">
                                        <p:cTn id="13" dur="500" fill="hold"/>
                                        <p:tgtEl>
                                          <p:spTgt spid="153607"/>
                                        </p:tgtEl>
                                        <p:attrNameLst>
                                          <p:attrName>ppt_x</p:attrName>
                                        </p:attrNameLst>
                                      </p:cBhvr>
                                      <p:tavLst>
                                        <p:tav tm="0">
                                          <p:val>
                                            <p:strVal val="0-#ppt_w/2"/>
                                          </p:val>
                                        </p:tav>
                                        <p:tav tm="100000">
                                          <p:val>
                                            <p:strVal val="#ppt_x"/>
                                          </p:val>
                                        </p:tav>
                                      </p:tavLst>
                                    </p:anim>
                                    <p:anim calcmode="lin" valueType="num">
                                      <p:cBhvr additive="base">
                                        <p:cTn id="14"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5"/>
                                        </p:tgtEl>
                                        <p:attrNameLst>
                                          <p:attrName>style.visibility</p:attrName>
                                        </p:attrNameLst>
                                      </p:cBhvr>
                                      <p:to>
                                        <p:strVal val="visible"/>
                                      </p:to>
                                    </p:set>
                                    <p:anim calcmode="lin" valueType="num">
                                      <p:cBhvr additive="base">
                                        <p:cTn id="19" dur="500" fill="hold"/>
                                        <p:tgtEl>
                                          <p:spTgt spid="153605"/>
                                        </p:tgtEl>
                                        <p:attrNameLst>
                                          <p:attrName>ppt_x</p:attrName>
                                        </p:attrNameLst>
                                      </p:cBhvr>
                                      <p:tavLst>
                                        <p:tav tm="0">
                                          <p:val>
                                            <p:strVal val="0-#ppt_w/2"/>
                                          </p:val>
                                        </p:tav>
                                        <p:tav tm="100000">
                                          <p:val>
                                            <p:strVal val="#ppt_x"/>
                                          </p:val>
                                        </p:tav>
                                      </p:tavLst>
                                    </p:anim>
                                    <p:anim calcmode="lin" valueType="num">
                                      <p:cBhvr additive="base">
                                        <p:cTn id="20"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28"/>
                                        </p:tgtEl>
                                        <p:attrNameLst>
                                          <p:attrName>style.visibility</p:attrName>
                                        </p:attrNameLst>
                                      </p:cBhvr>
                                      <p:to>
                                        <p:strVal val="visible"/>
                                      </p:to>
                                    </p:set>
                                    <p:anim calcmode="lin" valueType="num">
                                      <p:cBhvr additive="base">
                                        <p:cTn id="25" dur="500" fill="hold"/>
                                        <p:tgtEl>
                                          <p:spTgt spid="153628"/>
                                        </p:tgtEl>
                                        <p:attrNameLst>
                                          <p:attrName>ppt_x</p:attrName>
                                        </p:attrNameLst>
                                      </p:cBhvr>
                                      <p:tavLst>
                                        <p:tav tm="0">
                                          <p:val>
                                            <p:strVal val="0-#ppt_w/2"/>
                                          </p:val>
                                        </p:tav>
                                        <p:tav tm="100000">
                                          <p:val>
                                            <p:strVal val="#ppt_x"/>
                                          </p:val>
                                        </p:tav>
                                      </p:tavLst>
                                    </p:anim>
                                    <p:anim calcmode="lin" valueType="num">
                                      <p:cBhvr additive="base">
                                        <p:cTn id="26" dur="500" fill="hold"/>
                                        <p:tgtEl>
                                          <p:spTgt spid="15362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3630"/>
                                        </p:tgtEl>
                                        <p:attrNameLst>
                                          <p:attrName>style.visibility</p:attrName>
                                        </p:attrNameLst>
                                      </p:cBhvr>
                                      <p:to>
                                        <p:strVal val="visible"/>
                                      </p:to>
                                    </p:set>
                                    <p:anim calcmode="lin" valueType="num">
                                      <p:cBhvr additive="base">
                                        <p:cTn id="29" dur="500" fill="hold"/>
                                        <p:tgtEl>
                                          <p:spTgt spid="153630"/>
                                        </p:tgtEl>
                                        <p:attrNameLst>
                                          <p:attrName>ppt_x</p:attrName>
                                        </p:attrNameLst>
                                      </p:cBhvr>
                                      <p:tavLst>
                                        <p:tav tm="0">
                                          <p:val>
                                            <p:strVal val="0-#ppt_w/2"/>
                                          </p:val>
                                        </p:tav>
                                        <p:tav tm="100000">
                                          <p:val>
                                            <p:strVal val="#ppt_x"/>
                                          </p:val>
                                        </p:tav>
                                      </p:tavLst>
                                    </p:anim>
                                    <p:anim calcmode="lin" valueType="num">
                                      <p:cBhvr additive="base">
                                        <p:cTn id="30" dur="500" fill="hold"/>
                                        <p:tgtEl>
                                          <p:spTgt spid="153630"/>
                                        </p:tgtEl>
                                        <p:attrNameLst>
                                          <p:attrName>ppt_y</p:attrName>
                                        </p:attrNameLst>
                                      </p:cBhvr>
                                      <p:tavLst>
                                        <p:tav tm="0">
                                          <p:val>
                                            <p:strVal val="#ppt_y"/>
                                          </p:val>
                                        </p:tav>
                                        <p:tav tm="100000">
                                          <p:val>
                                            <p:strVal val="#ppt_y"/>
                                          </p:val>
                                        </p:tav>
                                      </p:tavLst>
                                    </p:anim>
                                  </p:childTnLst>
                                </p:cTn>
                              </p:par>
                              <p:par>
                                <p:cTn id="31" presetID="4" presetClass="entr" presetSubtype="16" fill="hold" grpId="0" nodeType="withEffect">
                                  <p:stCondLst>
                                    <p:cond delay="0"/>
                                  </p:stCondLst>
                                  <p:childTnLst>
                                    <p:set>
                                      <p:cBhvr>
                                        <p:cTn id="32" dur="1" fill="hold">
                                          <p:stCondLst>
                                            <p:cond delay="0"/>
                                          </p:stCondLst>
                                        </p:cTn>
                                        <p:tgtEl>
                                          <p:spTgt spid="153604"/>
                                        </p:tgtEl>
                                        <p:attrNameLst>
                                          <p:attrName>style.visibility</p:attrName>
                                        </p:attrNameLst>
                                      </p:cBhvr>
                                      <p:to>
                                        <p:strVal val="visible"/>
                                      </p:to>
                                    </p:set>
                                    <p:animEffect transition="in" filter="box(in)">
                                      <p:cBhvr>
                                        <p:cTn id="33" dur="500"/>
                                        <p:tgtEl>
                                          <p:spTgt spid="1536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3603"/>
                                        </p:tgtEl>
                                        <p:attrNameLst>
                                          <p:attrName>style.visibility</p:attrName>
                                        </p:attrNameLst>
                                      </p:cBhvr>
                                      <p:to>
                                        <p:strVal val="visible"/>
                                      </p:to>
                                    </p:set>
                                    <p:anim calcmode="lin" valueType="num">
                                      <p:cBhvr additive="base">
                                        <p:cTn id="38" dur="500" fill="hold"/>
                                        <p:tgtEl>
                                          <p:spTgt spid="153603"/>
                                        </p:tgtEl>
                                        <p:attrNameLst>
                                          <p:attrName>ppt_x</p:attrName>
                                        </p:attrNameLst>
                                      </p:cBhvr>
                                      <p:tavLst>
                                        <p:tav tm="0">
                                          <p:val>
                                            <p:strVal val="0-#ppt_w/2"/>
                                          </p:val>
                                        </p:tav>
                                        <p:tav tm="100000">
                                          <p:val>
                                            <p:strVal val="#ppt_x"/>
                                          </p:val>
                                        </p:tav>
                                      </p:tavLst>
                                    </p:anim>
                                    <p:anim calcmode="lin" valueType="num">
                                      <p:cBhvr additive="base">
                                        <p:cTn id="39" dur="500" fill="hold"/>
                                        <p:tgtEl>
                                          <p:spTgt spid="15360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3608"/>
                                        </p:tgtEl>
                                        <p:attrNameLst>
                                          <p:attrName>style.visibility</p:attrName>
                                        </p:attrNameLst>
                                      </p:cBhvr>
                                      <p:to>
                                        <p:strVal val="visible"/>
                                      </p:to>
                                    </p:set>
                                    <p:anim calcmode="lin" valueType="num">
                                      <p:cBhvr additive="base">
                                        <p:cTn id="44" dur="500" fill="hold"/>
                                        <p:tgtEl>
                                          <p:spTgt spid="153608"/>
                                        </p:tgtEl>
                                        <p:attrNameLst>
                                          <p:attrName>ppt_x</p:attrName>
                                        </p:attrNameLst>
                                      </p:cBhvr>
                                      <p:tavLst>
                                        <p:tav tm="0">
                                          <p:val>
                                            <p:strVal val="0-#ppt_w/2"/>
                                          </p:val>
                                        </p:tav>
                                        <p:tav tm="100000">
                                          <p:val>
                                            <p:strVal val="#ppt_x"/>
                                          </p:val>
                                        </p:tav>
                                      </p:tavLst>
                                    </p:anim>
                                    <p:anim calcmode="lin" valueType="num">
                                      <p:cBhvr additive="base">
                                        <p:cTn id="45" dur="500" fill="hold"/>
                                        <p:tgtEl>
                                          <p:spTgt spid="153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0" grpId="0" animBg="1"/>
      <p:bldP spid="153603" grpId="0" autoUpdateAnimBg="0"/>
      <p:bldP spid="153604" grpId="0"/>
      <p:bldP spid="153605" grpId="0" autoUpdateAnimBg="0"/>
      <p:bldP spid="153606" grpId="0" autoUpdateAnimBg="0"/>
      <p:bldP spid="153607" grpId="0" autoUpdateAnimBg="0"/>
      <p:bldP spid="153608" grpId="0" autoUpdateAnimBg="0"/>
      <p:bldP spid="153628"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42950" y="1847850"/>
            <a:ext cx="7467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62250" indent="-2762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Monotype Sorts" pitchFamily="2" charset="2"/>
              <a:buNone/>
            </a:pPr>
            <a:r>
              <a:rPr lang="zh-CN" altLang="en-US" sz="2800" b="1">
                <a:solidFill>
                  <a:srgbClr val="0000FF"/>
                </a:solidFill>
                <a:latin typeface="Times New Roman" pitchFamily="18" charset="0"/>
                <a:ea typeface="宋体" pitchFamily="2" charset="-122"/>
              </a:rPr>
              <a:t>计算机的特点</a:t>
            </a:r>
            <a:r>
              <a:rPr lang="zh-CN" altLang="en-US" sz="2800">
                <a:solidFill>
                  <a:schemeClr val="tx1"/>
                </a:solidFill>
                <a:latin typeface="Times New Roman" pitchFamily="18" charset="0"/>
                <a:ea typeface="宋体" pitchFamily="2" charset="-122"/>
              </a:rPr>
              <a:t>：</a:t>
            </a:r>
          </a:p>
          <a:p>
            <a:pPr algn="l" eaLnBrk="1" hangingPunct="1">
              <a:spcBef>
                <a:spcPct val="50000"/>
              </a:spcBef>
              <a:buFont typeface="Monotype Sorts" pitchFamily="2" charset="2"/>
              <a:buNone/>
            </a:pPr>
            <a:r>
              <a:rPr lang="zh-CN" altLang="en-US"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数据是以二进制数</a:t>
            </a:r>
            <a:r>
              <a:rPr lang="en-US" altLang="zh-CN" sz="2800">
                <a:solidFill>
                  <a:srgbClr val="000000"/>
                </a:solidFill>
                <a:latin typeface="Times New Roman" pitchFamily="18" charset="0"/>
                <a:ea typeface="宋体" pitchFamily="2" charset="-122"/>
              </a:rPr>
              <a:t>0</a:t>
            </a:r>
            <a:r>
              <a:rPr lang="zh-CN" altLang="en-US" sz="2800">
                <a:solidFill>
                  <a:srgbClr val="000000"/>
                </a:solidFill>
                <a:latin typeface="Times New Roman" pitchFamily="18" charset="0"/>
                <a:ea typeface="宋体" pitchFamily="2" charset="-122"/>
              </a:rPr>
              <a:t>和</a:t>
            </a:r>
            <a:r>
              <a:rPr lang="en-US" altLang="zh-CN" sz="2800">
                <a:solidFill>
                  <a:srgbClr val="000000"/>
                </a:solidFill>
                <a:latin typeface="Times New Roman" pitchFamily="18" charset="0"/>
                <a:ea typeface="宋体" pitchFamily="2" charset="-122"/>
              </a:rPr>
              <a:t>1</a:t>
            </a:r>
            <a:r>
              <a:rPr lang="zh-CN" altLang="en-US" sz="2800">
                <a:solidFill>
                  <a:srgbClr val="000000"/>
                </a:solidFill>
                <a:latin typeface="Times New Roman" pitchFamily="18" charset="0"/>
                <a:ea typeface="宋体" pitchFamily="2" charset="-122"/>
              </a:rPr>
              <a:t>的组合表示的．</a:t>
            </a:r>
          </a:p>
        </p:txBody>
      </p:sp>
      <p:sp>
        <p:nvSpPr>
          <p:cNvPr id="84995" name="Text Box 3"/>
          <p:cNvSpPr txBox="1">
            <a:spLocks noChangeArrowheads="1"/>
          </p:cNvSpPr>
          <p:nvPr/>
        </p:nvSpPr>
        <p:spPr bwMode="auto">
          <a:xfrm>
            <a:off x="3276600" y="1844675"/>
            <a:ext cx="542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rgbClr val="000000"/>
                </a:solidFill>
                <a:latin typeface="Times New Roman" pitchFamily="18" charset="0"/>
                <a:ea typeface="宋体" pitchFamily="2" charset="-122"/>
              </a:rPr>
              <a:t>机器指令由二进制数组成的；</a:t>
            </a:r>
          </a:p>
        </p:txBody>
      </p:sp>
      <p:sp>
        <p:nvSpPr>
          <p:cNvPr id="84996" name="Text Box 6"/>
          <p:cNvSpPr txBox="1">
            <a:spLocks noChangeArrowheads="1"/>
          </p:cNvSpPr>
          <p:nvPr/>
        </p:nvSpPr>
        <p:spPr bwMode="auto">
          <a:xfrm>
            <a:off x="900113" y="3500438"/>
            <a:ext cx="3771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62250" indent="-2762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宋体" pitchFamily="2" charset="-122"/>
              </a:rPr>
              <a:t>位运算与机器有关</a:t>
            </a:r>
            <a:endParaRPr lang="zh-CN" altLang="en-US" sz="2800">
              <a:solidFill>
                <a:schemeClr val="tx1"/>
              </a:solidFill>
              <a:latin typeface="Times New Roman" pitchFamily="18" charset="0"/>
              <a:ea typeface="宋体" pitchFamily="2" charset="-122"/>
            </a:endParaRPr>
          </a:p>
        </p:txBody>
      </p:sp>
      <p:sp>
        <p:nvSpPr>
          <p:cNvPr id="84997" name="Text Box 7"/>
          <p:cNvSpPr txBox="1">
            <a:spLocks noChangeArrowheads="1"/>
          </p:cNvSpPr>
          <p:nvPr/>
        </p:nvSpPr>
        <p:spPr bwMode="auto">
          <a:xfrm>
            <a:off x="742950" y="4248150"/>
            <a:ext cx="815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1600" b="1">
                <a:solidFill>
                  <a:srgbClr val="FF00FF"/>
                </a:solidFill>
                <a:latin typeface="Times New Roman" pitchFamily="18" charset="0"/>
                <a:ea typeface="宋体" pitchFamily="2" charset="-122"/>
                <a:sym typeface="Monotype Sorts" pitchFamily="2" charset="2"/>
              </a:rPr>
              <a:t></a:t>
            </a:r>
            <a:r>
              <a:rPr lang="en-US" altLang="zh-CN" sz="2800" b="1">
                <a:solidFill>
                  <a:srgbClr val="FF00FF"/>
                </a:solidFill>
                <a:latin typeface="Times New Roman" pitchFamily="18" charset="0"/>
                <a:ea typeface="宋体" pitchFamily="2" charset="-122"/>
                <a:sym typeface="Monotype Sorts" pitchFamily="2" charset="2"/>
              </a:rPr>
              <a:t> </a:t>
            </a:r>
            <a:r>
              <a:rPr lang="zh-CN" altLang="en-US" b="1">
                <a:solidFill>
                  <a:srgbClr val="000000"/>
                </a:solidFill>
                <a:latin typeface="Times New Roman" pitchFamily="18" charset="0"/>
                <a:ea typeface="宋体" pitchFamily="2" charset="-122"/>
              </a:rPr>
              <a:t>一般地，</a:t>
            </a:r>
            <a:r>
              <a:rPr lang="en-US" altLang="zh-CN" b="1">
                <a:solidFill>
                  <a:srgbClr val="000000"/>
                </a:solidFill>
                <a:latin typeface="Times New Roman" pitchFamily="18" charset="0"/>
                <a:ea typeface="宋体" pitchFamily="2" charset="-122"/>
              </a:rPr>
              <a:t>8</a:t>
            </a:r>
            <a:r>
              <a:rPr lang="zh-CN" altLang="en-US" b="1">
                <a:solidFill>
                  <a:srgbClr val="000000"/>
                </a:solidFill>
                <a:latin typeface="Times New Roman" pitchFamily="18" charset="0"/>
                <a:ea typeface="宋体" pitchFamily="2" charset="-122"/>
              </a:rPr>
              <a:t>位构成一个字节；两个字节构成一个字长</a:t>
            </a:r>
            <a:r>
              <a:rPr lang="zh-CN" altLang="en-US">
                <a:solidFill>
                  <a:srgbClr val="000000"/>
                </a:solidFill>
                <a:latin typeface="Times New Roman" pitchFamily="18" charset="0"/>
                <a:ea typeface="宋体" pitchFamily="2" charset="-122"/>
              </a:rPr>
              <a:t>。</a:t>
            </a:r>
          </a:p>
        </p:txBody>
      </p:sp>
      <p:sp>
        <p:nvSpPr>
          <p:cNvPr id="84998" name="Text Box 8"/>
          <p:cNvSpPr txBox="1">
            <a:spLocks noChangeArrowheads="1"/>
          </p:cNvSpPr>
          <p:nvPr/>
        </p:nvSpPr>
        <p:spPr bwMode="auto">
          <a:xfrm>
            <a:off x="827088" y="5084763"/>
            <a:ext cx="762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1600" b="1">
                <a:solidFill>
                  <a:srgbClr val="FF00FF"/>
                </a:solidFill>
                <a:latin typeface="Times New Roman" pitchFamily="18" charset="0"/>
                <a:ea typeface="宋体" pitchFamily="2" charset="-122"/>
                <a:sym typeface="Monotype Sorts" pitchFamily="2" charset="2"/>
              </a:rPr>
              <a:t></a:t>
            </a:r>
            <a:r>
              <a:rPr lang="en-US" altLang="zh-CN" sz="2800" b="1">
                <a:solidFill>
                  <a:srgbClr val="FF00FF"/>
                </a:solidFill>
                <a:latin typeface="Times New Roman" pitchFamily="18" charset="0"/>
                <a:ea typeface="宋体" pitchFamily="2" charset="-122"/>
                <a:sym typeface="Monotype Sorts" pitchFamily="2" charset="2"/>
              </a:rPr>
              <a:t> </a:t>
            </a:r>
            <a:r>
              <a:rPr lang="zh-CN" altLang="en-US" b="1">
                <a:solidFill>
                  <a:srgbClr val="000000"/>
                </a:solidFill>
                <a:latin typeface="Times New Roman" pitchFamily="18" charset="0"/>
                <a:ea typeface="宋体" pitchFamily="2" charset="-122"/>
              </a:rPr>
              <a:t>位运算符常用于</a:t>
            </a:r>
            <a:r>
              <a:rPr lang="en-US" altLang="zh-CN" b="1">
                <a:solidFill>
                  <a:srgbClr val="000000"/>
                </a:solidFill>
                <a:latin typeface="Times New Roman" pitchFamily="18" charset="0"/>
                <a:ea typeface="宋体" pitchFamily="2" charset="-122"/>
              </a:rPr>
              <a:t>char</a:t>
            </a:r>
            <a:r>
              <a:rPr lang="zh-CN" altLang="en-US" b="1">
                <a:solidFill>
                  <a:srgbClr val="000000"/>
                </a:solidFill>
                <a:latin typeface="Times New Roman" pitchFamily="18" charset="0"/>
                <a:ea typeface="宋体" pitchFamily="2" charset="-122"/>
              </a:rPr>
              <a:t>， </a:t>
            </a:r>
            <a:r>
              <a:rPr lang="en-US" altLang="zh-CN" b="1">
                <a:solidFill>
                  <a:srgbClr val="000000"/>
                </a:solidFill>
                <a:latin typeface="Times New Roman" pitchFamily="18" charset="0"/>
                <a:ea typeface="宋体" pitchFamily="2" charset="-122"/>
              </a:rPr>
              <a:t>int</a:t>
            </a:r>
            <a:r>
              <a:rPr lang="zh-CN" altLang="zh-CN" b="1">
                <a:solidFill>
                  <a:srgbClr val="000000"/>
                </a:solidFill>
                <a:latin typeface="Times New Roman" pitchFamily="18" charset="0"/>
                <a:ea typeface="宋体" pitchFamily="2" charset="-122"/>
              </a:rPr>
              <a:t>和 </a:t>
            </a:r>
            <a:r>
              <a:rPr lang="en-US" altLang="zh-CN" b="1">
                <a:solidFill>
                  <a:srgbClr val="000000"/>
                </a:solidFill>
                <a:latin typeface="Times New Roman" pitchFamily="18" charset="0"/>
                <a:ea typeface="宋体" pitchFamily="2" charset="-122"/>
              </a:rPr>
              <a:t>unsigned </a:t>
            </a:r>
            <a:r>
              <a:rPr lang="zh-CN" altLang="zh-CN" b="1">
                <a:solidFill>
                  <a:srgbClr val="000000"/>
                </a:solidFill>
                <a:latin typeface="Times New Roman" pitchFamily="18" charset="0"/>
                <a:ea typeface="宋体" pitchFamily="2" charset="-122"/>
              </a:rPr>
              <a:t>类型的整数。</a:t>
            </a:r>
            <a:endParaRPr lang="zh-CN" altLang="en-US" b="1">
              <a:solidFill>
                <a:srgbClr val="000000"/>
              </a:solidFill>
              <a:latin typeface="Times New Roman" pitchFamily="18" charset="0"/>
              <a:ea typeface="宋体" pitchFamily="2" charset="-122"/>
            </a:endParaRPr>
          </a:p>
        </p:txBody>
      </p:sp>
      <p:sp>
        <p:nvSpPr>
          <p:cNvPr id="170008" name="Text Box 24">
            <a:hlinkClick r:id="rId2" action="ppaction://hlinksldjump"/>
            <a:hlinkHover r:id="" action="ppaction://noaction">
              <a:snd r:embed="rId3" name="Thud3.WAV"/>
            </a:hlinkHover>
          </p:cNvPr>
          <p:cNvSpPr txBox="1">
            <a:spLocks noChangeArrowheads="1"/>
          </p:cNvSpPr>
          <p:nvPr/>
        </p:nvSpPr>
        <p:spPr bwMode="auto">
          <a:xfrm>
            <a:off x="609600" y="609600"/>
            <a:ext cx="2667000"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4"/>
              </a:buBlip>
              <a:defRPr/>
            </a:pPr>
            <a:r>
              <a:rPr lang="zh-CN" altLang="en-US" sz="4000" b="1">
                <a:solidFill>
                  <a:srgbClr val="FF3300"/>
                </a:solidFill>
                <a:latin typeface="Times New Roman" pitchFamily="18" charset="0"/>
                <a:ea typeface="宋体" pitchFamily="2" charset="-122"/>
              </a:rPr>
              <a:t>位运算符</a:t>
            </a:r>
          </a:p>
        </p:txBody>
      </p:sp>
      <p:sp>
        <p:nvSpPr>
          <p:cNvPr id="85000" name="AutoShape 40"/>
          <p:cNvSpPr>
            <a:spLocks noChangeArrowheads="1"/>
          </p:cNvSpPr>
          <p:nvPr/>
        </p:nvSpPr>
        <p:spPr bwMode="auto">
          <a:xfrm>
            <a:off x="0" y="2708275"/>
            <a:ext cx="1346200" cy="790575"/>
          </a:xfrm>
          <a:prstGeom prst="star24">
            <a:avLst>
              <a:gd name="adj" fmla="val 37500"/>
            </a:avLst>
          </a:prstGeom>
          <a:gradFill rotWithShape="0">
            <a:gsLst>
              <a:gs pos="0">
                <a:schemeClr val="accent1"/>
              </a:gs>
              <a:gs pos="100000">
                <a:srgbClr val="FF9900"/>
              </a:gs>
            </a:gsLst>
            <a:path path="shape">
              <a:fillToRect l="50000" t="50000" r="50000" b="50000"/>
            </a:path>
          </a:gradFill>
          <a:ln w="9525">
            <a:solidFill>
              <a:srgbClr val="FF0000"/>
            </a:solidFill>
            <a:miter lim="800000"/>
            <a:headEnd/>
            <a:tailEnd/>
          </a:ln>
          <a:effectLst>
            <a:prstShdw prst="shdw17" dist="17961" dir="13500000">
              <a:srgbClr val="990000"/>
            </a:prstShdw>
          </a:effectLst>
        </p:spPr>
        <p:txBody>
          <a:bodyPr wrap="none" anchor="ctr">
            <a:spAutoFit/>
          </a:bodyPr>
          <a:lstStyle/>
          <a:p>
            <a:r>
              <a:rPr lang="zh-CN" altLang="en-US">
                <a:ea typeface="隶书" pitchFamily="49" charset="-122"/>
              </a:rPr>
              <a:t>说明</a:t>
            </a:r>
          </a:p>
        </p:txBody>
      </p:sp>
      <p:pic>
        <p:nvPicPr>
          <p:cNvPr id="85001" name="Picture 41" descr="b21_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9575" y="537368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27088" y="1125538"/>
            <a:ext cx="653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1400">
                <a:solidFill>
                  <a:srgbClr val="FF00FF"/>
                </a:solidFill>
                <a:latin typeface="Times New Roman" pitchFamily="18" charset="0"/>
                <a:ea typeface="宋体" pitchFamily="2" charset="-122"/>
                <a:sym typeface="Monotype Sorts" pitchFamily="2" charset="2"/>
              </a:rPr>
              <a:t>  </a:t>
            </a:r>
            <a:r>
              <a:rPr lang="en-US" altLang="zh-CN" sz="2800" b="1">
                <a:solidFill>
                  <a:srgbClr val="0000FF"/>
                </a:solidFill>
                <a:latin typeface="Times New Roman" pitchFamily="18" charset="0"/>
                <a:ea typeface="宋体" pitchFamily="2" charset="-122"/>
                <a:sym typeface="Monotype Sorts" pitchFamily="2" charset="2"/>
              </a:rPr>
              <a:t>C</a:t>
            </a:r>
            <a:r>
              <a:rPr lang="zh-CN" altLang="zh-CN" sz="2800" b="1">
                <a:solidFill>
                  <a:srgbClr val="0000FF"/>
                </a:solidFill>
                <a:latin typeface="Times New Roman" pitchFamily="18" charset="0"/>
                <a:ea typeface="宋体" pitchFamily="2" charset="-122"/>
                <a:sym typeface="Monotype Sorts" pitchFamily="2" charset="2"/>
              </a:rPr>
              <a:t>语言中的位操作运算符</a:t>
            </a:r>
            <a:r>
              <a:rPr lang="zh-CN" altLang="en-US" sz="2800" b="1">
                <a:solidFill>
                  <a:srgbClr val="0000FF"/>
                </a:solidFill>
                <a:latin typeface="Times New Roman" pitchFamily="18" charset="0"/>
                <a:ea typeface="宋体" pitchFamily="2" charset="-122"/>
              </a:rPr>
              <a:t>共有</a:t>
            </a:r>
            <a:r>
              <a:rPr lang="en-US" altLang="zh-CN" sz="2800" b="1">
                <a:solidFill>
                  <a:srgbClr val="0000FF"/>
                </a:solidFill>
                <a:latin typeface="Times New Roman" pitchFamily="18" charset="0"/>
                <a:ea typeface="宋体" pitchFamily="2" charset="-122"/>
              </a:rPr>
              <a:t>6</a:t>
            </a:r>
            <a:r>
              <a:rPr lang="zh-CN" altLang="en-US" sz="2800" b="1">
                <a:solidFill>
                  <a:srgbClr val="0000FF"/>
                </a:solidFill>
                <a:latin typeface="Times New Roman" pitchFamily="18" charset="0"/>
                <a:ea typeface="宋体" pitchFamily="2" charset="-122"/>
              </a:rPr>
              <a:t>个</a:t>
            </a:r>
            <a:r>
              <a:rPr lang="zh-CN" altLang="zh-CN" sz="2800" b="1">
                <a:solidFill>
                  <a:srgbClr val="0000FF"/>
                </a:solidFill>
                <a:latin typeface="Times New Roman" pitchFamily="18" charset="0"/>
                <a:ea typeface="宋体" pitchFamily="2" charset="-122"/>
                <a:sym typeface="Monotype Sorts" pitchFamily="2" charset="2"/>
              </a:rPr>
              <a:t>：</a:t>
            </a:r>
            <a:endParaRPr lang="zh-CN" altLang="en-US" sz="2800" b="1">
              <a:solidFill>
                <a:srgbClr val="0000FF"/>
              </a:solidFill>
              <a:latin typeface="Times New Roman" pitchFamily="18" charset="0"/>
              <a:ea typeface="宋体" pitchFamily="2" charset="-122"/>
              <a:sym typeface="Monotype Sorts" pitchFamily="2" charset="2"/>
            </a:endParaRPr>
          </a:p>
        </p:txBody>
      </p:sp>
      <p:sp>
        <p:nvSpPr>
          <p:cNvPr id="86019" name="Text Box 3"/>
          <p:cNvSpPr txBox="1">
            <a:spLocks noChangeArrowheads="1"/>
          </p:cNvSpPr>
          <p:nvPr/>
        </p:nvSpPr>
        <p:spPr bwMode="auto">
          <a:xfrm>
            <a:off x="1162050" y="1790700"/>
            <a:ext cx="1028700" cy="557213"/>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FF3300"/>
                </a:solidFill>
                <a:latin typeface="Times New Roman" pitchFamily="18" charset="0"/>
                <a:ea typeface="宋体" pitchFamily="2" charset="-122"/>
              </a:rPr>
              <a:t>1. ~</a:t>
            </a:r>
          </a:p>
        </p:txBody>
      </p:sp>
      <p:sp>
        <p:nvSpPr>
          <p:cNvPr id="86020" name="Rectangle 4"/>
          <p:cNvSpPr>
            <a:spLocks noChangeArrowheads="1"/>
          </p:cNvSpPr>
          <p:nvPr/>
        </p:nvSpPr>
        <p:spPr bwMode="auto">
          <a:xfrm>
            <a:off x="2308225" y="17907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作用：按位取反</a:t>
            </a:r>
            <a:endParaRPr lang="zh-CN" altLang="en-US" sz="2800">
              <a:solidFill>
                <a:schemeClr val="tx1"/>
              </a:solidFill>
              <a:latin typeface="Times New Roman" pitchFamily="18" charset="0"/>
              <a:ea typeface="宋体" pitchFamily="2" charset="-122"/>
            </a:endParaRPr>
          </a:p>
        </p:txBody>
      </p:sp>
      <p:sp>
        <p:nvSpPr>
          <p:cNvPr id="86021" name="Rectangle 5"/>
          <p:cNvSpPr>
            <a:spLocks noChangeArrowheads="1"/>
          </p:cNvSpPr>
          <p:nvPr/>
        </p:nvSpPr>
        <p:spPr bwMode="auto">
          <a:xfrm>
            <a:off x="2651125" y="247015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zh-CN" altLang="zh-CN" sz="2800" b="1">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a=10011010</a:t>
            </a:r>
          </a:p>
        </p:txBody>
      </p:sp>
      <p:sp>
        <p:nvSpPr>
          <p:cNvPr id="86022" name="Rectangle 6"/>
          <p:cNvSpPr>
            <a:spLocks noChangeArrowheads="1"/>
          </p:cNvSpPr>
          <p:nvPr/>
        </p:nvSpPr>
        <p:spPr bwMode="auto">
          <a:xfrm>
            <a:off x="2651125" y="31496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a=01100101</a:t>
            </a:r>
          </a:p>
        </p:txBody>
      </p:sp>
      <p:sp>
        <p:nvSpPr>
          <p:cNvPr id="86023" name="Text Box 7"/>
          <p:cNvSpPr txBox="1">
            <a:spLocks noChangeArrowheads="1"/>
          </p:cNvSpPr>
          <p:nvPr/>
        </p:nvSpPr>
        <p:spPr bwMode="auto">
          <a:xfrm>
            <a:off x="1162050" y="4027488"/>
            <a:ext cx="1028700" cy="557212"/>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FF3300"/>
                </a:solidFill>
                <a:latin typeface="Times New Roman" pitchFamily="18" charset="0"/>
                <a:ea typeface="宋体" pitchFamily="2" charset="-122"/>
              </a:rPr>
              <a:t>2. &lt;&lt;</a:t>
            </a:r>
          </a:p>
        </p:txBody>
      </p:sp>
      <p:sp>
        <p:nvSpPr>
          <p:cNvPr id="86024" name="Rectangle 8"/>
          <p:cNvSpPr>
            <a:spLocks noChangeArrowheads="1"/>
          </p:cNvSpPr>
          <p:nvPr/>
        </p:nvSpPr>
        <p:spPr bwMode="auto">
          <a:xfrm>
            <a:off x="2308225" y="4027488"/>
            <a:ext cx="61515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作用：按位左移</a:t>
            </a:r>
            <a:r>
              <a:rPr lang="en-US" altLang="zh-CN" sz="2800">
                <a:solidFill>
                  <a:schemeClr val="tx1"/>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高位丢失，右补</a:t>
            </a:r>
            <a:r>
              <a:rPr lang="en-US" altLang="zh-CN" sz="2800">
                <a:solidFill>
                  <a:schemeClr val="tx1"/>
                </a:solidFill>
                <a:latin typeface="Times New Roman" pitchFamily="18" charset="0"/>
                <a:ea typeface="宋体" pitchFamily="2" charset="-122"/>
              </a:rPr>
              <a:t>0】</a:t>
            </a:r>
            <a:endParaRPr lang="zh-CN" altLang="en-US" sz="2800">
              <a:solidFill>
                <a:schemeClr val="tx1"/>
              </a:solidFill>
              <a:latin typeface="Times New Roman" pitchFamily="18" charset="0"/>
              <a:ea typeface="宋体" pitchFamily="2" charset="-122"/>
            </a:endParaRPr>
          </a:p>
        </p:txBody>
      </p:sp>
      <p:sp>
        <p:nvSpPr>
          <p:cNvPr id="86025" name="Rectangle 9"/>
          <p:cNvSpPr>
            <a:spLocks noChangeArrowheads="1"/>
          </p:cNvSpPr>
          <p:nvPr/>
        </p:nvSpPr>
        <p:spPr bwMode="auto">
          <a:xfrm>
            <a:off x="2670175" y="46878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a:t>
            </a:r>
            <a:r>
              <a:rPr lang="en-US" altLang="zh-CN" sz="2800">
                <a:solidFill>
                  <a:srgbClr val="FF3300"/>
                </a:solidFill>
                <a:latin typeface="Times New Roman" pitchFamily="18" charset="0"/>
                <a:ea typeface="宋体" pitchFamily="2" charset="-122"/>
              </a:rPr>
              <a:t>10</a:t>
            </a:r>
            <a:r>
              <a:rPr lang="en-US" altLang="zh-CN" sz="2800">
                <a:solidFill>
                  <a:schemeClr val="tx1"/>
                </a:solidFill>
                <a:latin typeface="Times New Roman" pitchFamily="18" charset="0"/>
                <a:ea typeface="宋体" pitchFamily="2" charset="-122"/>
              </a:rPr>
              <a:t>011010</a:t>
            </a:r>
          </a:p>
        </p:txBody>
      </p:sp>
      <p:sp>
        <p:nvSpPr>
          <p:cNvPr id="86026" name="Rectangle 10"/>
          <p:cNvSpPr>
            <a:spLocks noChangeArrowheads="1"/>
          </p:cNvSpPr>
          <p:nvPr/>
        </p:nvSpPr>
        <p:spPr bwMode="auto">
          <a:xfrm>
            <a:off x="2670175" y="53482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a&lt;&lt;2=011010</a:t>
            </a:r>
            <a:r>
              <a:rPr lang="en-US" altLang="zh-CN" sz="2800">
                <a:solidFill>
                  <a:srgbClr val="0000FF"/>
                </a:solidFill>
                <a:latin typeface="Times New Roman" pitchFamily="18" charset="0"/>
                <a:ea typeface="宋体" pitchFamily="2" charset="-122"/>
              </a:rPr>
              <a:t>00</a:t>
            </a:r>
            <a:endParaRPr lang="en-US" altLang="zh-CN" sz="2800">
              <a:solidFill>
                <a:schemeClr val="tx1"/>
              </a:solidFill>
              <a:latin typeface="Times New Roman" pitchFamily="18" charset="0"/>
              <a:ea typeface="宋体" pitchFamily="2" charset="-122"/>
            </a:endParaRPr>
          </a:p>
        </p:txBody>
      </p:sp>
      <p:sp>
        <p:nvSpPr>
          <p:cNvPr id="86027" name="AutoShape 26"/>
          <p:cNvSpPr>
            <a:spLocks noChangeArrowheads="1"/>
          </p:cNvSpPr>
          <p:nvPr/>
        </p:nvSpPr>
        <p:spPr bwMode="auto">
          <a:xfrm>
            <a:off x="539750" y="404813"/>
            <a:ext cx="2438400" cy="533400"/>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位操作运算符</a:t>
            </a:r>
          </a:p>
        </p:txBody>
      </p:sp>
      <p:pic>
        <p:nvPicPr>
          <p:cNvPr id="86028" name="Picture 27" descr="barbottom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414713"/>
            <a:ext cx="19050"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933450" y="838200"/>
            <a:ext cx="1028700" cy="557213"/>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FF3300"/>
                </a:solidFill>
                <a:latin typeface="Times New Roman" pitchFamily="18" charset="0"/>
                <a:ea typeface="宋体" pitchFamily="2" charset="-122"/>
              </a:rPr>
              <a:t>3. &gt;&gt;</a:t>
            </a:r>
          </a:p>
        </p:txBody>
      </p:sp>
      <p:sp>
        <p:nvSpPr>
          <p:cNvPr id="87043" name="Rectangle 3"/>
          <p:cNvSpPr>
            <a:spLocks noChangeArrowheads="1"/>
          </p:cNvSpPr>
          <p:nvPr/>
        </p:nvSpPr>
        <p:spPr bwMode="auto">
          <a:xfrm>
            <a:off x="2079625" y="8382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作用：按位右移</a:t>
            </a:r>
            <a:endParaRPr lang="zh-CN" altLang="en-US" sz="2800">
              <a:solidFill>
                <a:schemeClr val="tx1"/>
              </a:solidFill>
              <a:latin typeface="Times New Roman" pitchFamily="18" charset="0"/>
              <a:ea typeface="宋体" pitchFamily="2" charset="-122"/>
            </a:endParaRPr>
          </a:p>
        </p:txBody>
      </p:sp>
      <p:sp>
        <p:nvSpPr>
          <p:cNvPr id="87044" name="Rectangle 4"/>
          <p:cNvSpPr>
            <a:spLocks noChangeArrowheads="1"/>
          </p:cNvSpPr>
          <p:nvPr/>
        </p:nvSpPr>
        <p:spPr bwMode="auto">
          <a:xfrm>
            <a:off x="2479675" y="159385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en-US" altLang="zh-CN" sz="2800">
                <a:solidFill>
                  <a:schemeClr val="tx1"/>
                </a:solidFill>
                <a:latin typeface="Times New Roman" pitchFamily="18" charset="0"/>
                <a:ea typeface="宋体" pitchFamily="2" charset="-122"/>
              </a:rPr>
              <a:t>a=</a:t>
            </a:r>
            <a:r>
              <a:rPr lang="en-US" altLang="zh-CN" sz="2800">
                <a:solidFill>
                  <a:srgbClr val="FF3300"/>
                </a:solidFill>
                <a:latin typeface="Times New Roman" pitchFamily="18" charset="0"/>
                <a:ea typeface="宋体" pitchFamily="2" charset="-122"/>
              </a:rPr>
              <a:t>100110</a:t>
            </a:r>
            <a:r>
              <a:rPr lang="en-US" altLang="zh-CN" sz="2800">
                <a:solidFill>
                  <a:schemeClr val="tx1"/>
                </a:solidFill>
                <a:latin typeface="Times New Roman" pitchFamily="18" charset="0"/>
                <a:ea typeface="宋体" pitchFamily="2" charset="-122"/>
              </a:rPr>
              <a:t>10</a:t>
            </a: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b=</a:t>
            </a:r>
            <a:r>
              <a:rPr lang="en-US" altLang="zh-CN" sz="2800">
                <a:solidFill>
                  <a:srgbClr val="FF3300"/>
                </a:solidFill>
                <a:latin typeface="Times New Roman" pitchFamily="18" charset="0"/>
                <a:ea typeface="宋体" pitchFamily="2" charset="-122"/>
              </a:rPr>
              <a:t>010100</a:t>
            </a:r>
            <a:r>
              <a:rPr lang="en-US" altLang="zh-CN" sz="2800">
                <a:solidFill>
                  <a:schemeClr val="tx1"/>
                </a:solidFill>
                <a:latin typeface="Times New Roman" pitchFamily="18" charset="0"/>
                <a:ea typeface="宋体" pitchFamily="2" charset="-122"/>
              </a:rPr>
              <a:t>11</a:t>
            </a:r>
          </a:p>
        </p:txBody>
      </p:sp>
      <p:sp>
        <p:nvSpPr>
          <p:cNvPr id="87045" name="Rectangle 5"/>
          <p:cNvSpPr>
            <a:spLocks noChangeArrowheads="1"/>
          </p:cNvSpPr>
          <p:nvPr/>
        </p:nvSpPr>
        <p:spPr bwMode="auto">
          <a:xfrm>
            <a:off x="1258888" y="2197100"/>
            <a:ext cx="7504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a&gt;&gt;2=11</a:t>
            </a:r>
            <a:r>
              <a:rPr lang="en-US" altLang="zh-CN" sz="2800">
                <a:solidFill>
                  <a:srgbClr val="FF3300"/>
                </a:solidFill>
                <a:latin typeface="Times New Roman" pitchFamily="18" charset="0"/>
                <a:ea typeface="宋体" pitchFamily="2" charset="-122"/>
              </a:rPr>
              <a:t>100110</a:t>
            </a:r>
            <a:r>
              <a:rPr lang="en-US" altLang="zh-CN" sz="2800">
                <a:solidFill>
                  <a:schemeClr val="tx1"/>
                </a:solidFill>
                <a:latin typeface="Times New Roman" pitchFamily="18" charset="0"/>
                <a:ea typeface="宋体" pitchFamily="2" charset="-122"/>
              </a:rPr>
              <a:t>   (a</a:t>
            </a:r>
            <a:r>
              <a:rPr lang="zh-CN" altLang="zh-CN" sz="2800">
                <a:solidFill>
                  <a:schemeClr val="tx1"/>
                </a:solidFill>
                <a:latin typeface="Times New Roman" pitchFamily="18" charset="0"/>
                <a:ea typeface="宋体" pitchFamily="2" charset="-122"/>
              </a:rPr>
              <a:t>为</a:t>
            </a:r>
            <a:r>
              <a:rPr lang="zh-CN" altLang="en-US" sz="2800">
                <a:solidFill>
                  <a:schemeClr val="tx1"/>
                </a:solidFill>
                <a:latin typeface="Times New Roman" pitchFamily="18" charset="0"/>
                <a:ea typeface="宋体" pitchFamily="2" charset="-122"/>
              </a:rPr>
              <a:t>负</a:t>
            </a:r>
            <a:r>
              <a:rPr lang="zh-CN" altLang="zh-CN" sz="2800">
                <a:solidFill>
                  <a:schemeClr val="tx1"/>
                </a:solidFill>
                <a:latin typeface="Times New Roman" pitchFamily="18" charset="0"/>
                <a:ea typeface="宋体" pitchFamily="2" charset="-122"/>
              </a:rPr>
              <a:t>数</a:t>
            </a:r>
            <a:r>
              <a:rPr lang="en-US" altLang="zh-CN" sz="2800">
                <a:solidFill>
                  <a:schemeClr val="tx1"/>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左补</a:t>
            </a:r>
            <a:r>
              <a:rPr lang="en-US" altLang="zh-CN" sz="2800">
                <a:solidFill>
                  <a:schemeClr val="tx1"/>
                </a:solidFill>
                <a:latin typeface="Times New Roman" pitchFamily="18" charset="0"/>
                <a:ea typeface="宋体" pitchFamily="2" charset="-122"/>
              </a:rPr>
              <a:t>1</a:t>
            </a:r>
            <a:r>
              <a:rPr lang="zh-CN" altLang="zh-CN" sz="2800">
                <a:solidFill>
                  <a:schemeClr val="tx1"/>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sp>
        <p:nvSpPr>
          <p:cNvPr id="87046" name="Text Box 6"/>
          <p:cNvSpPr txBox="1">
            <a:spLocks noChangeArrowheads="1"/>
          </p:cNvSpPr>
          <p:nvPr/>
        </p:nvSpPr>
        <p:spPr bwMode="auto">
          <a:xfrm>
            <a:off x="933450" y="3589338"/>
            <a:ext cx="971550" cy="557212"/>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rgbClr val="FF3300"/>
                </a:solidFill>
                <a:latin typeface="Times New Roman" pitchFamily="18" charset="0"/>
                <a:ea typeface="宋体" pitchFamily="2" charset="-122"/>
              </a:rPr>
              <a:t>4. &amp;</a:t>
            </a:r>
          </a:p>
        </p:txBody>
      </p:sp>
      <p:sp>
        <p:nvSpPr>
          <p:cNvPr id="87047" name="Rectangle 7"/>
          <p:cNvSpPr>
            <a:spLocks noChangeArrowheads="1"/>
          </p:cNvSpPr>
          <p:nvPr/>
        </p:nvSpPr>
        <p:spPr bwMode="auto">
          <a:xfrm>
            <a:off x="2079625" y="3589338"/>
            <a:ext cx="63087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作用：按位与(1&amp;1=1, 1&amp;0=0, 0&amp;0=0</a:t>
            </a:r>
            <a:r>
              <a:rPr lang="zh-CN" altLang="en-US" sz="2800">
                <a:solidFill>
                  <a:schemeClr val="tx1"/>
                </a:solidFill>
                <a:latin typeface="Times New Roman" pitchFamily="18" charset="0"/>
                <a:ea typeface="宋体" pitchFamily="2" charset="-122"/>
              </a:rPr>
              <a:t>，</a:t>
            </a:r>
            <a:r>
              <a:rPr lang="zh-CN" altLang="en-US" sz="2800" b="1">
                <a:solidFill>
                  <a:srgbClr val="C00000"/>
                </a:solidFill>
                <a:latin typeface="Times New Roman" pitchFamily="18" charset="0"/>
                <a:ea typeface="宋体" pitchFamily="2" charset="-122"/>
              </a:rPr>
              <a:t>有</a:t>
            </a:r>
            <a:r>
              <a:rPr lang="en-US" altLang="zh-CN" sz="2800" b="1">
                <a:solidFill>
                  <a:srgbClr val="C00000"/>
                </a:solidFill>
                <a:latin typeface="Times New Roman" pitchFamily="18" charset="0"/>
                <a:ea typeface="宋体" pitchFamily="2" charset="-122"/>
              </a:rPr>
              <a:t>0</a:t>
            </a:r>
            <a:r>
              <a:rPr lang="zh-CN" altLang="en-US" sz="2800" b="1">
                <a:solidFill>
                  <a:srgbClr val="C00000"/>
                </a:solidFill>
                <a:latin typeface="Times New Roman" pitchFamily="18" charset="0"/>
                <a:ea typeface="宋体" pitchFamily="2" charset="-122"/>
              </a:rPr>
              <a:t>为</a:t>
            </a:r>
            <a:r>
              <a:rPr lang="en-US" altLang="zh-CN" sz="2800" b="1">
                <a:solidFill>
                  <a:srgbClr val="C00000"/>
                </a:solidFill>
                <a:latin typeface="Times New Roman" pitchFamily="18" charset="0"/>
                <a:ea typeface="宋体" pitchFamily="2" charset="-122"/>
              </a:rPr>
              <a:t>0</a:t>
            </a:r>
            <a:r>
              <a:rPr lang="zh-CN" altLang="zh-CN" sz="2800">
                <a:solidFill>
                  <a:schemeClr val="tx1"/>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sp>
        <p:nvSpPr>
          <p:cNvPr id="87048" name="Rectangle 8"/>
          <p:cNvSpPr>
            <a:spLocks noChangeArrowheads="1"/>
          </p:cNvSpPr>
          <p:nvPr/>
        </p:nvSpPr>
        <p:spPr bwMode="auto">
          <a:xfrm>
            <a:off x="2422525" y="45926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en-US" altLang="zh-CN" sz="2800">
                <a:solidFill>
                  <a:schemeClr val="tx1"/>
                </a:solidFill>
                <a:latin typeface="Times New Roman" pitchFamily="18" charset="0"/>
                <a:ea typeface="宋体" pitchFamily="2" charset="-122"/>
              </a:rPr>
              <a:t>a=10011010</a:t>
            </a:r>
          </a:p>
        </p:txBody>
      </p:sp>
      <p:sp>
        <p:nvSpPr>
          <p:cNvPr id="87049" name="Rectangle 9"/>
          <p:cNvSpPr>
            <a:spLocks noChangeArrowheads="1"/>
          </p:cNvSpPr>
          <p:nvPr/>
        </p:nvSpPr>
        <p:spPr bwMode="auto">
          <a:xfrm>
            <a:off x="2041525" y="5862638"/>
            <a:ext cx="3771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a&amp;b=00010010</a:t>
            </a:r>
          </a:p>
        </p:txBody>
      </p:sp>
      <p:sp>
        <p:nvSpPr>
          <p:cNvPr id="87050" name="Rectangle 10"/>
          <p:cNvSpPr>
            <a:spLocks noChangeArrowheads="1"/>
          </p:cNvSpPr>
          <p:nvPr/>
        </p:nvSpPr>
        <p:spPr bwMode="auto">
          <a:xfrm>
            <a:off x="3146425" y="52022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b=01010011</a:t>
            </a:r>
          </a:p>
        </p:txBody>
      </p:sp>
      <p:sp>
        <p:nvSpPr>
          <p:cNvPr id="87051" name="Rectangle 11"/>
          <p:cNvSpPr>
            <a:spLocks noChangeArrowheads="1"/>
          </p:cNvSpPr>
          <p:nvPr/>
        </p:nvSpPr>
        <p:spPr bwMode="auto">
          <a:xfrm>
            <a:off x="1419225" y="2833688"/>
            <a:ext cx="7550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b&gt;&gt;2=00</a:t>
            </a:r>
            <a:r>
              <a:rPr lang="en-US" altLang="zh-CN" sz="2800">
                <a:solidFill>
                  <a:srgbClr val="FF3300"/>
                </a:solidFill>
                <a:latin typeface="Times New Roman" pitchFamily="18" charset="0"/>
                <a:ea typeface="宋体" pitchFamily="2" charset="-122"/>
              </a:rPr>
              <a:t>010100</a:t>
            </a:r>
            <a:r>
              <a:rPr lang="en-US" altLang="zh-CN" sz="2800">
                <a:solidFill>
                  <a:schemeClr val="tx1"/>
                </a:solidFill>
                <a:latin typeface="Times New Roman" pitchFamily="18" charset="0"/>
                <a:ea typeface="宋体" pitchFamily="2" charset="-122"/>
              </a:rPr>
              <a:t>   (b</a:t>
            </a:r>
            <a:r>
              <a:rPr lang="zh-CN" altLang="zh-CN" sz="2800">
                <a:solidFill>
                  <a:schemeClr val="tx1"/>
                </a:solidFill>
                <a:latin typeface="Times New Roman" pitchFamily="18" charset="0"/>
                <a:ea typeface="宋体" pitchFamily="2" charset="-122"/>
              </a:rPr>
              <a:t>为无符号数</a:t>
            </a:r>
            <a:r>
              <a:rPr lang="zh-CN" altLang="en-US" sz="2800">
                <a:solidFill>
                  <a:schemeClr val="tx1"/>
                </a:solidFill>
                <a:latin typeface="Times New Roman" pitchFamily="18" charset="0"/>
                <a:ea typeface="宋体" pitchFamily="2" charset="-122"/>
              </a:rPr>
              <a:t>或正数，左补</a:t>
            </a:r>
            <a:r>
              <a:rPr lang="en-US" altLang="zh-CN" sz="2800">
                <a:solidFill>
                  <a:schemeClr val="tx1"/>
                </a:solidFill>
                <a:latin typeface="Times New Roman" pitchFamily="18" charset="0"/>
                <a:ea typeface="宋体" pitchFamily="2" charset="-122"/>
              </a:rPr>
              <a:t>0</a:t>
            </a:r>
            <a:r>
              <a:rPr lang="zh-CN" altLang="zh-CN" sz="2800">
                <a:solidFill>
                  <a:schemeClr val="tx1"/>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pic>
        <p:nvPicPr>
          <p:cNvPr id="87052" name="Picture 27"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933450" y="838200"/>
            <a:ext cx="990600" cy="557213"/>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sz="2800" b="1">
                <a:solidFill>
                  <a:srgbClr val="FF3300"/>
                </a:solidFill>
                <a:latin typeface="Times New Roman" pitchFamily="18" charset="0"/>
                <a:ea typeface="宋体" pitchFamily="2" charset="-122"/>
              </a:rPr>
              <a:t>5. |</a:t>
            </a:r>
          </a:p>
        </p:txBody>
      </p:sp>
      <p:sp>
        <p:nvSpPr>
          <p:cNvPr id="88067" name="Rectangle 3"/>
          <p:cNvSpPr>
            <a:spLocks noChangeArrowheads="1"/>
          </p:cNvSpPr>
          <p:nvPr/>
        </p:nvSpPr>
        <p:spPr bwMode="auto">
          <a:xfrm>
            <a:off x="2079625" y="876300"/>
            <a:ext cx="6669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chemeClr val="tx1"/>
                </a:solidFill>
                <a:latin typeface="Times New Roman" pitchFamily="18" charset="0"/>
                <a:ea typeface="宋体" pitchFamily="2" charset="-122"/>
              </a:rPr>
              <a:t>作用：按位或(1|1=1, 1|0=1, 0|0=0</a:t>
            </a:r>
            <a:r>
              <a:rPr lang="en-US" altLang="zh-CN" sz="2800" dirty="0">
                <a:solidFill>
                  <a:schemeClr val="tx1"/>
                </a:solidFill>
                <a:latin typeface="Times New Roman" pitchFamily="18" charset="0"/>
                <a:ea typeface="宋体" pitchFamily="2" charset="-122"/>
              </a:rPr>
              <a:t>,</a:t>
            </a:r>
            <a:r>
              <a:rPr lang="zh-CN" altLang="en-US" sz="2800" b="1" dirty="0">
                <a:solidFill>
                  <a:srgbClr val="C00000"/>
                </a:solidFill>
                <a:latin typeface="Times New Roman" pitchFamily="18" charset="0"/>
                <a:ea typeface="宋体" pitchFamily="2" charset="-122"/>
              </a:rPr>
              <a:t>有</a:t>
            </a:r>
            <a:r>
              <a:rPr lang="en-US" altLang="zh-CN" sz="2800" b="1" dirty="0" smtClean="0">
                <a:solidFill>
                  <a:srgbClr val="C00000"/>
                </a:solidFill>
                <a:latin typeface="Times New Roman" pitchFamily="18" charset="0"/>
                <a:ea typeface="宋体" pitchFamily="2" charset="-122"/>
              </a:rPr>
              <a:t>1</a:t>
            </a:r>
            <a:r>
              <a:rPr lang="zh-CN" altLang="en-US" sz="2800" b="1" dirty="0">
                <a:solidFill>
                  <a:srgbClr val="C00000"/>
                </a:solidFill>
                <a:latin typeface="Times New Roman" pitchFamily="18" charset="0"/>
                <a:ea typeface="宋体" pitchFamily="2" charset="-122"/>
              </a:rPr>
              <a:t>为</a:t>
            </a:r>
            <a:r>
              <a:rPr lang="en-US" altLang="zh-CN" sz="2800" b="1" dirty="0" smtClean="0">
                <a:solidFill>
                  <a:srgbClr val="C00000"/>
                </a:solidFill>
                <a:latin typeface="Times New Roman" pitchFamily="18" charset="0"/>
                <a:ea typeface="宋体" pitchFamily="2" charset="-122"/>
              </a:rPr>
              <a:t>1</a:t>
            </a:r>
            <a:r>
              <a:rPr lang="zh-CN" altLang="zh-CN" sz="2800" dirty="0">
                <a:solidFill>
                  <a:schemeClr val="tx1"/>
                </a:solidFill>
                <a:latin typeface="Times New Roman" pitchFamily="18" charset="0"/>
                <a:ea typeface="宋体" pitchFamily="2" charset="-122"/>
              </a:rPr>
              <a:t>)</a:t>
            </a:r>
            <a:endParaRPr lang="en-US" altLang="zh-CN" sz="2800" dirty="0">
              <a:solidFill>
                <a:schemeClr val="tx1"/>
              </a:solidFill>
              <a:latin typeface="Times New Roman" pitchFamily="18" charset="0"/>
              <a:ea typeface="宋体" pitchFamily="2" charset="-122"/>
            </a:endParaRPr>
          </a:p>
        </p:txBody>
      </p:sp>
      <p:sp>
        <p:nvSpPr>
          <p:cNvPr id="88068" name="Text Box 4"/>
          <p:cNvSpPr txBox="1">
            <a:spLocks noChangeArrowheads="1"/>
          </p:cNvSpPr>
          <p:nvPr/>
        </p:nvSpPr>
        <p:spPr bwMode="auto">
          <a:xfrm>
            <a:off x="933450" y="3741738"/>
            <a:ext cx="990600" cy="557212"/>
          </a:xfrm>
          <a:prstGeom prst="rect">
            <a:avLst/>
          </a:prstGeom>
          <a:solidFill>
            <a:schemeClr val="bg1"/>
          </a:solidFill>
          <a:ln w="38100">
            <a:solidFill>
              <a:srgbClr val="009900"/>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sz="2800" b="1">
                <a:solidFill>
                  <a:srgbClr val="FF3300"/>
                </a:solidFill>
                <a:latin typeface="Times New Roman" pitchFamily="18" charset="0"/>
                <a:ea typeface="宋体" pitchFamily="2" charset="-122"/>
              </a:rPr>
              <a:t>6. </a:t>
            </a:r>
            <a:r>
              <a:rPr lang="zh-CN" altLang="zh-CN" sz="2800" b="1">
                <a:solidFill>
                  <a:srgbClr val="FF3300"/>
                </a:solidFill>
                <a:latin typeface="Times New Roman" pitchFamily="18" charset="0"/>
                <a:ea typeface="宋体" pitchFamily="2" charset="-122"/>
              </a:rPr>
              <a:t>∧</a:t>
            </a:r>
            <a:endParaRPr lang="en-US" altLang="zh-CN" sz="2800" b="1">
              <a:solidFill>
                <a:srgbClr val="FF3300"/>
              </a:solidFill>
              <a:latin typeface="Times New Roman" pitchFamily="18" charset="0"/>
              <a:ea typeface="宋体" pitchFamily="2" charset="-122"/>
            </a:endParaRPr>
          </a:p>
        </p:txBody>
      </p:sp>
      <p:sp>
        <p:nvSpPr>
          <p:cNvPr id="88069" name="Rectangle 5"/>
          <p:cNvSpPr>
            <a:spLocks noChangeArrowheads="1"/>
          </p:cNvSpPr>
          <p:nvPr/>
        </p:nvSpPr>
        <p:spPr bwMode="auto">
          <a:xfrm>
            <a:off x="2079625" y="3779838"/>
            <a:ext cx="67786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作用：按位异或(1∧1=0, 1∧0=1, 0∧0=0</a:t>
            </a:r>
            <a:r>
              <a:rPr lang="zh-CN" altLang="en-US" sz="2800">
                <a:solidFill>
                  <a:schemeClr val="tx1"/>
                </a:solidFill>
                <a:latin typeface="Times New Roman" pitchFamily="18" charset="0"/>
                <a:ea typeface="宋体" pitchFamily="2" charset="-122"/>
              </a:rPr>
              <a:t>，</a:t>
            </a:r>
            <a:r>
              <a:rPr lang="zh-CN" altLang="en-US" sz="2800" b="1">
                <a:solidFill>
                  <a:srgbClr val="C00000"/>
                </a:solidFill>
                <a:latin typeface="Times New Roman" pitchFamily="18" charset="0"/>
                <a:ea typeface="宋体" pitchFamily="2" charset="-122"/>
              </a:rPr>
              <a:t>相同为</a:t>
            </a:r>
            <a:r>
              <a:rPr lang="en-US" altLang="zh-CN" sz="2800" b="1">
                <a:solidFill>
                  <a:srgbClr val="C00000"/>
                </a:solidFill>
                <a:latin typeface="Times New Roman" pitchFamily="18" charset="0"/>
                <a:ea typeface="宋体" pitchFamily="2" charset="-122"/>
              </a:rPr>
              <a:t>0</a:t>
            </a:r>
            <a:r>
              <a:rPr lang="zh-CN" altLang="zh-CN" sz="2800">
                <a:solidFill>
                  <a:schemeClr val="tx1"/>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sp>
        <p:nvSpPr>
          <p:cNvPr id="88070" name="Rectangle 6"/>
          <p:cNvSpPr>
            <a:spLocks noChangeArrowheads="1"/>
          </p:cNvSpPr>
          <p:nvPr/>
        </p:nvSpPr>
        <p:spPr bwMode="auto">
          <a:xfrm>
            <a:off x="2403475" y="46688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a=10011010</a:t>
            </a:r>
          </a:p>
        </p:txBody>
      </p:sp>
      <p:sp>
        <p:nvSpPr>
          <p:cNvPr id="88071" name="Rectangle 7"/>
          <p:cNvSpPr>
            <a:spLocks noChangeArrowheads="1"/>
          </p:cNvSpPr>
          <p:nvPr/>
        </p:nvSpPr>
        <p:spPr bwMode="auto">
          <a:xfrm>
            <a:off x="1927225" y="58626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a∧b=11001001</a:t>
            </a:r>
          </a:p>
        </p:txBody>
      </p:sp>
      <p:sp>
        <p:nvSpPr>
          <p:cNvPr id="88072" name="Rectangle 8"/>
          <p:cNvSpPr>
            <a:spLocks noChangeArrowheads="1"/>
          </p:cNvSpPr>
          <p:nvPr/>
        </p:nvSpPr>
        <p:spPr bwMode="auto">
          <a:xfrm>
            <a:off x="3108325" y="52784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b=01010011</a:t>
            </a:r>
          </a:p>
        </p:txBody>
      </p:sp>
      <p:sp>
        <p:nvSpPr>
          <p:cNvPr id="88073" name="Rectangle 9"/>
          <p:cNvSpPr>
            <a:spLocks noChangeArrowheads="1"/>
          </p:cNvSpPr>
          <p:nvPr/>
        </p:nvSpPr>
        <p:spPr bwMode="auto">
          <a:xfrm>
            <a:off x="2384425" y="158273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solidFill>
                  <a:srgbClr val="0000FF"/>
                </a:solidFill>
                <a:latin typeface="Times New Roman" pitchFamily="18" charset="0"/>
                <a:ea typeface="幼圆" pitchFamily="49" charset="-122"/>
              </a:rPr>
              <a:t>如</a:t>
            </a: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a=10011010</a:t>
            </a:r>
          </a:p>
        </p:txBody>
      </p:sp>
      <p:sp>
        <p:nvSpPr>
          <p:cNvPr id="88074" name="Rectangle 10"/>
          <p:cNvSpPr>
            <a:spLocks noChangeArrowheads="1"/>
          </p:cNvSpPr>
          <p:nvPr/>
        </p:nvSpPr>
        <p:spPr bwMode="auto">
          <a:xfrm>
            <a:off x="2193925" y="27955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a|b=11011011</a:t>
            </a:r>
          </a:p>
        </p:txBody>
      </p:sp>
      <p:sp>
        <p:nvSpPr>
          <p:cNvPr id="88075" name="Rectangle 11"/>
          <p:cNvSpPr>
            <a:spLocks noChangeArrowheads="1"/>
          </p:cNvSpPr>
          <p:nvPr/>
        </p:nvSpPr>
        <p:spPr bwMode="auto">
          <a:xfrm>
            <a:off x="3089275" y="21732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b=01010011</a:t>
            </a:r>
          </a:p>
        </p:txBody>
      </p:sp>
      <p:pic>
        <p:nvPicPr>
          <p:cNvPr id="88076" name="Picture 27"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AutoShape 29"/>
          <p:cNvSpPr>
            <a:spLocks noChangeArrowheads="1"/>
          </p:cNvSpPr>
          <p:nvPr/>
        </p:nvSpPr>
        <p:spPr bwMode="auto">
          <a:xfrm>
            <a:off x="5364163" y="4076700"/>
            <a:ext cx="431800" cy="576263"/>
          </a:xfrm>
          <a:prstGeom prst="wedgeRoundRectCallout">
            <a:avLst>
              <a:gd name="adj1" fmla="val -60296"/>
              <a:gd name="adj2" fmla="val 102894"/>
              <a:gd name="adj3" fmla="val 16667"/>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lstStyle/>
          <a:p>
            <a:endParaRPr lang="zh-CN" altLang="zh-CN">
              <a:ea typeface="隶书" pitchFamily="49" charset="-122"/>
            </a:endParaRPr>
          </a:p>
        </p:txBody>
      </p:sp>
      <p:sp>
        <p:nvSpPr>
          <p:cNvPr id="89091" name="AutoShape 30"/>
          <p:cNvSpPr>
            <a:spLocks noChangeArrowheads="1"/>
          </p:cNvSpPr>
          <p:nvPr/>
        </p:nvSpPr>
        <p:spPr bwMode="auto">
          <a:xfrm>
            <a:off x="6156325" y="4076700"/>
            <a:ext cx="431800" cy="576263"/>
          </a:xfrm>
          <a:prstGeom prst="wedgeRoundRectCallout">
            <a:avLst>
              <a:gd name="adj1" fmla="val -60296"/>
              <a:gd name="adj2" fmla="val 102894"/>
              <a:gd name="adj3" fmla="val 16667"/>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lstStyle/>
          <a:p>
            <a:endParaRPr lang="zh-CN" altLang="zh-CN">
              <a:ea typeface="隶书" pitchFamily="49" charset="-122"/>
            </a:endParaRPr>
          </a:p>
        </p:txBody>
      </p:sp>
      <p:sp>
        <p:nvSpPr>
          <p:cNvPr id="89092" name="AutoShape 31"/>
          <p:cNvSpPr>
            <a:spLocks noChangeArrowheads="1"/>
          </p:cNvSpPr>
          <p:nvPr/>
        </p:nvSpPr>
        <p:spPr bwMode="auto">
          <a:xfrm>
            <a:off x="6804025" y="4076700"/>
            <a:ext cx="431800" cy="576263"/>
          </a:xfrm>
          <a:prstGeom prst="wedgeRoundRectCallout">
            <a:avLst>
              <a:gd name="adj1" fmla="val -60296"/>
              <a:gd name="adj2" fmla="val 102894"/>
              <a:gd name="adj3" fmla="val 16667"/>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lstStyle/>
          <a:p>
            <a:endParaRPr lang="zh-CN" altLang="zh-CN">
              <a:ea typeface="隶书" pitchFamily="49" charset="-122"/>
            </a:endParaRPr>
          </a:p>
        </p:txBody>
      </p:sp>
      <p:sp>
        <p:nvSpPr>
          <p:cNvPr id="89093" name="AutoShape 26"/>
          <p:cNvSpPr>
            <a:spLocks noChangeArrowheads="1"/>
          </p:cNvSpPr>
          <p:nvPr/>
        </p:nvSpPr>
        <p:spPr bwMode="auto">
          <a:xfrm>
            <a:off x="5580063" y="2636838"/>
            <a:ext cx="431800" cy="576262"/>
          </a:xfrm>
          <a:prstGeom prst="wedgeRoundRectCallout">
            <a:avLst>
              <a:gd name="adj1" fmla="val -60296"/>
              <a:gd name="adj2" fmla="val 102894"/>
              <a:gd name="adj3" fmla="val 16667"/>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lstStyle/>
          <a:p>
            <a:endParaRPr lang="zh-CN" altLang="zh-CN">
              <a:ea typeface="隶书" pitchFamily="49" charset="-122"/>
            </a:endParaRPr>
          </a:p>
        </p:txBody>
      </p:sp>
      <p:sp>
        <p:nvSpPr>
          <p:cNvPr id="89094" name="AutoShape 25"/>
          <p:cNvSpPr>
            <a:spLocks noChangeArrowheads="1"/>
          </p:cNvSpPr>
          <p:nvPr/>
        </p:nvSpPr>
        <p:spPr bwMode="auto">
          <a:xfrm>
            <a:off x="6084888" y="2636838"/>
            <a:ext cx="1152525" cy="576262"/>
          </a:xfrm>
          <a:prstGeom prst="wedgeRoundRectCallout">
            <a:avLst>
              <a:gd name="adj1" fmla="val 89806"/>
              <a:gd name="adj2" fmla="val 87741"/>
              <a:gd name="adj3" fmla="val 16667"/>
            </a:avLst>
          </a:prstGeom>
          <a:solidFill>
            <a:schemeClr val="accent1"/>
          </a:solidFill>
          <a:ln w="19050">
            <a:solidFill>
              <a:schemeClr val="tx2"/>
            </a:solidFill>
            <a:miter lim="800000"/>
            <a:headEnd/>
            <a:tailEnd/>
          </a:ln>
          <a:effectLst>
            <a:prstShdw prst="shdw13" dist="53882" dir="13500000">
              <a:schemeClr val="bg2">
                <a:alpha val="50000"/>
              </a:schemeClr>
            </a:prstShdw>
          </a:effectLst>
        </p:spPr>
        <p:txBody>
          <a:bodyPr/>
          <a:lstStyle/>
          <a:p>
            <a:endParaRPr lang="zh-CN" altLang="zh-CN">
              <a:ea typeface="隶书" pitchFamily="49" charset="-122"/>
            </a:endParaRPr>
          </a:p>
        </p:txBody>
      </p:sp>
      <p:sp>
        <p:nvSpPr>
          <p:cNvPr id="175107" name="Text Box 3"/>
          <p:cNvSpPr txBox="1">
            <a:spLocks noChangeArrowheads="1"/>
          </p:cNvSpPr>
          <p:nvPr/>
        </p:nvSpPr>
        <p:spPr bwMode="auto">
          <a:xfrm>
            <a:off x="755650" y="177323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800">
                <a:solidFill>
                  <a:srgbClr val="FF33CC"/>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800">
                <a:solidFill>
                  <a:srgbClr val="0000FF"/>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sym typeface="Symbol" pitchFamily="18" charset="2"/>
              </a:rPr>
              <a:t>位运算符分为两类</a:t>
            </a:r>
            <a:r>
              <a:rPr lang="zh-CN" altLang="en-US" sz="2800">
                <a:solidFill>
                  <a:srgbClr val="0000FF"/>
                </a:solidFill>
                <a:effectLst>
                  <a:outerShdw blurRad="38100" dist="38100" dir="2700000" algn="tl">
                    <a:srgbClr val="C0C0C0"/>
                  </a:outerShdw>
                </a:effectLst>
                <a:latin typeface="Times New Roman" pitchFamily="18" charset="0"/>
                <a:ea typeface="宋体" pitchFamily="2" charset="-122"/>
                <a:sym typeface="Symbol" pitchFamily="18" charset="2"/>
              </a:rPr>
              <a:t>：</a:t>
            </a:r>
            <a:endParaRPr lang="zh-CN" altLang="en-US" sz="2800">
              <a:solidFill>
                <a:srgbClr val="0000FF"/>
              </a:solidFill>
              <a:effectLst>
                <a:outerShdw blurRad="38100" dist="38100" dir="2700000" algn="tl">
                  <a:srgbClr val="C0C0C0"/>
                </a:outerShdw>
              </a:effectLst>
              <a:latin typeface="Times New Roman" pitchFamily="18" charset="0"/>
              <a:ea typeface="宋体" pitchFamily="2" charset="-122"/>
            </a:endParaRPr>
          </a:p>
        </p:txBody>
      </p:sp>
      <p:sp>
        <p:nvSpPr>
          <p:cNvPr id="89096" name="Text Box 4"/>
          <p:cNvSpPr txBox="1">
            <a:spLocks noChangeArrowheads="1"/>
          </p:cNvSpPr>
          <p:nvPr/>
        </p:nvSpPr>
        <p:spPr bwMode="auto">
          <a:xfrm>
            <a:off x="1258888" y="263683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chemeClr val="tx1"/>
                </a:solidFill>
                <a:latin typeface="Times New Roman" pitchFamily="18" charset="0"/>
                <a:ea typeface="宋体" pitchFamily="2" charset="-122"/>
              </a:rPr>
              <a:t>1. </a:t>
            </a:r>
            <a:r>
              <a:rPr lang="zh-CN" altLang="en-US" sz="2800" b="1">
                <a:solidFill>
                  <a:schemeClr val="tx1"/>
                </a:solidFill>
                <a:latin typeface="Times New Roman" pitchFamily="18" charset="0"/>
                <a:ea typeface="宋体" pitchFamily="2" charset="-122"/>
              </a:rPr>
              <a:t>只有一个</a:t>
            </a:r>
            <a:r>
              <a:rPr lang="zh-CN" altLang="en-US" sz="2800" b="1" u="sng">
                <a:solidFill>
                  <a:srgbClr val="A50021"/>
                </a:solidFill>
                <a:latin typeface="Times New Roman" pitchFamily="18" charset="0"/>
                <a:ea typeface="宋体" pitchFamily="2" charset="-122"/>
              </a:rPr>
              <a:t>变量</a:t>
            </a:r>
            <a:r>
              <a:rPr lang="zh-CN" altLang="en-US" sz="2800" b="1">
                <a:solidFill>
                  <a:schemeClr val="tx1"/>
                </a:solidFill>
                <a:latin typeface="Times New Roman" pitchFamily="18" charset="0"/>
                <a:ea typeface="宋体" pitchFamily="2" charset="-122"/>
              </a:rPr>
              <a:t>参与运算： </a:t>
            </a:r>
            <a:r>
              <a:rPr lang="en-US" altLang="zh-CN" sz="2800" b="1">
                <a:solidFill>
                  <a:schemeClr val="tx1"/>
                </a:solidFill>
                <a:latin typeface="Times New Roman" pitchFamily="18" charset="0"/>
                <a:ea typeface="宋体" pitchFamily="2" charset="-122"/>
              </a:rPr>
              <a:t>~, &lt;&lt;, &gt;&gt;</a:t>
            </a:r>
          </a:p>
        </p:txBody>
      </p:sp>
      <p:sp>
        <p:nvSpPr>
          <p:cNvPr id="89097" name="Text Box 5"/>
          <p:cNvSpPr txBox="1">
            <a:spLocks noChangeArrowheads="1"/>
          </p:cNvSpPr>
          <p:nvPr/>
        </p:nvSpPr>
        <p:spPr bwMode="auto">
          <a:xfrm>
            <a:off x="1331913" y="4149725"/>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b="1">
                <a:solidFill>
                  <a:schemeClr val="tx1"/>
                </a:solidFill>
                <a:latin typeface="Times New Roman" pitchFamily="18" charset="0"/>
                <a:ea typeface="宋体" pitchFamily="2" charset="-122"/>
              </a:rPr>
              <a:t>2. </a:t>
            </a:r>
            <a:r>
              <a:rPr lang="zh-CN" altLang="en-US" sz="2800" b="1">
                <a:solidFill>
                  <a:schemeClr val="tx1"/>
                </a:solidFill>
                <a:latin typeface="Times New Roman" pitchFamily="18" charset="0"/>
                <a:ea typeface="宋体" pitchFamily="2" charset="-122"/>
              </a:rPr>
              <a:t>有两个变量参与运算： </a:t>
            </a:r>
            <a:r>
              <a:rPr lang="en-US" altLang="zh-CN" sz="2800" b="1">
                <a:solidFill>
                  <a:schemeClr val="tx1"/>
                </a:solidFill>
                <a:latin typeface="Times New Roman" pitchFamily="18" charset="0"/>
                <a:ea typeface="宋体" pitchFamily="2" charset="-122"/>
              </a:rPr>
              <a:t>&amp;,</a:t>
            </a:r>
            <a:r>
              <a:rPr lang="zh-CN" altLang="en-US" sz="2800" b="1">
                <a:solidFill>
                  <a:schemeClr val="tx1"/>
                </a:solidFill>
                <a:latin typeface="Times New Roman" pitchFamily="18" charset="0"/>
                <a:ea typeface="宋体" pitchFamily="2" charset="-122"/>
              </a:rPr>
              <a:t>　</a:t>
            </a:r>
            <a:r>
              <a:rPr lang="zh-CN" altLang="zh-CN" sz="2800" b="1">
                <a:solidFill>
                  <a:schemeClr val="tx1"/>
                </a:solidFill>
                <a:latin typeface="Times New Roman" pitchFamily="18" charset="0"/>
                <a:ea typeface="宋体" pitchFamily="2" charset="-122"/>
              </a:rPr>
              <a:t>∧</a:t>
            </a:r>
            <a:r>
              <a:rPr lang="zh-CN" altLang="en-US" sz="2800" b="1">
                <a:solidFill>
                  <a:schemeClr val="tx1"/>
                </a:solidFill>
                <a:latin typeface="Times New Roman" pitchFamily="18" charset="0"/>
                <a:ea typeface="宋体" pitchFamily="2" charset="-122"/>
              </a:rPr>
              <a:t>，</a:t>
            </a:r>
            <a:r>
              <a:rPr lang="en-US" altLang="zh-CN" b="1">
                <a:solidFill>
                  <a:schemeClr val="tx1"/>
                </a:solidFill>
                <a:ea typeface="隶书" pitchFamily="49" charset="-122"/>
              </a:rPr>
              <a:t>|</a:t>
            </a:r>
          </a:p>
        </p:txBody>
      </p:sp>
      <p:pic>
        <p:nvPicPr>
          <p:cNvPr id="89098" name="Picture 22"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AutoShape 23"/>
          <p:cNvSpPr>
            <a:spLocks noChangeArrowheads="1"/>
          </p:cNvSpPr>
          <p:nvPr/>
        </p:nvSpPr>
        <p:spPr bwMode="auto">
          <a:xfrm>
            <a:off x="539750" y="765175"/>
            <a:ext cx="1511300" cy="576263"/>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分　类</a:t>
            </a:r>
          </a:p>
        </p:txBody>
      </p:sp>
      <p:sp>
        <p:nvSpPr>
          <p:cNvPr id="89100" name="Text Box 27"/>
          <p:cNvSpPr txBox="1">
            <a:spLocks noChangeArrowheads="1"/>
          </p:cNvSpPr>
          <p:nvPr/>
        </p:nvSpPr>
        <p:spPr bwMode="auto">
          <a:xfrm>
            <a:off x="5003800" y="3500438"/>
            <a:ext cx="8636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ea typeface="隶书" pitchFamily="49" charset="-122"/>
              </a:rPr>
              <a:t>２级</a:t>
            </a:r>
          </a:p>
        </p:txBody>
      </p:sp>
      <p:sp>
        <p:nvSpPr>
          <p:cNvPr id="89101" name="Text Box 28"/>
          <p:cNvSpPr txBox="1">
            <a:spLocks noChangeArrowheads="1"/>
          </p:cNvSpPr>
          <p:nvPr/>
        </p:nvSpPr>
        <p:spPr bwMode="auto">
          <a:xfrm>
            <a:off x="7451725" y="3429000"/>
            <a:ext cx="8636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ea typeface="隶书" pitchFamily="49" charset="-122"/>
              </a:rPr>
              <a:t>５级</a:t>
            </a:r>
          </a:p>
        </p:txBody>
      </p:sp>
      <p:sp>
        <p:nvSpPr>
          <p:cNvPr id="89102" name="Text Box 32"/>
          <p:cNvSpPr txBox="1">
            <a:spLocks noChangeArrowheads="1"/>
          </p:cNvSpPr>
          <p:nvPr/>
        </p:nvSpPr>
        <p:spPr bwMode="auto">
          <a:xfrm>
            <a:off x="4787900" y="4868863"/>
            <a:ext cx="8636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ea typeface="隶书" pitchFamily="49" charset="-122"/>
              </a:rPr>
              <a:t>８级</a:t>
            </a:r>
          </a:p>
        </p:txBody>
      </p:sp>
      <p:sp>
        <p:nvSpPr>
          <p:cNvPr id="89103" name="Text Box 33"/>
          <p:cNvSpPr txBox="1">
            <a:spLocks noChangeArrowheads="1"/>
          </p:cNvSpPr>
          <p:nvPr/>
        </p:nvSpPr>
        <p:spPr bwMode="auto">
          <a:xfrm>
            <a:off x="5651500" y="4868863"/>
            <a:ext cx="8636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zh-CN" altLang="en-US">
                <a:ea typeface="隶书" pitchFamily="49" charset="-122"/>
              </a:rPr>
              <a:t>９级</a:t>
            </a:r>
          </a:p>
        </p:txBody>
      </p:sp>
      <p:sp>
        <p:nvSpPr>
          <p:cNvPr id="89104" name="Text Box 34"/>
          <p:cNvSpPr txBox="1">
            <a:spLocks noChangeArrowheads="1"/>
          </p:cNvSpPr>
          <p:nvPr/>
        </p:nvSpPr>
        <p:spPr bwMode="auto">
          <a:xfrm>
            <a:off x="6300788" y="4868863"/>
            <a:ext cx="10795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spcBef>
                <a:spcPct val="50000"/>
              </a:spcBef>
            </a:pPr>
            <a:r>
              <a:rPr lang="en-US" altLang="zh-CN">
                <a:ea typeface="隶书" pitchFamily="49" charset="-122"/>
              </a:rPr>
              <a:t>10</a:t>
            </a:r>
            <a:r>
              <a:rPr lang="zh-CN" altLang="en-US">
                <a:ea typeface="隶书" pitchFamily="49" charset="-122"/>
              </a:rPr>
              <a:t>级</a:t>
            </a:r>
          </a:p>
        </p:txBody>
      </p:sp>
    </p:spTree>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35038" y="2390775"/>
            <a:ext cx="82089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b="1" dirty="0">
                <a:solidFill>
                  <a:srgbClr val="9900CC"/>
                </a:solidFill>
                <a:effectLst>
                  <a:outerShdw blurRad="38100" dist="38100" dir="2700000" algn="tl">
                    <a:srgbClr val="C0C0C0"/>
                  </a:outerShdw>
                </a:effectLst>
                <a:latin typeface="Times New Roman" pitchFamily="18" charset="0"/>
                <a:ea typeface="宋体" pitchFamily="2" charset="-122"/>
                <a:sym typeface="Symbol" pitchFamily="18" charset="2"/>
              </a:rPr>
              <a:t>位运算时，除二进制外，也可采用八进制或十六进制数。</a:t>
            </a:r>
            <a:endParaRPr lang="zh-CN" altLang="en-US" b="1" dirty="0">
              <a:solidFill>
                <a:srgbClr val="9900CC"/>
              </a:solidFill>
              <a:effectLst>
                <a:outerShdw blurRad="38100" dist="38100" dir="2700000" algn="tl">
                  <a:srgbClr val="C0C0C0"/>
                </a:outerShdw>
              </a:effectLst>
              <a:latin typeface="Times New Roman" pitchFamily="18" charset="0"/>
              <a:ea typeface="宋体" pitchFamily="2" charset="-122"/>
            </a:endParaRPr>
          </a:p>
        </p:txBody>
      </p:sp>
      <p:sp>
        <p:nvSpPr>
          <p:cNvPr id="90115" name="Text Box 3"/>
          <p:cNvSpPr txBox="1">
            <a:spLocks noChangeArrowheads="1"/>
          </p:cNvSpPr>
          <p:nvPr/>
        </p:nvSpPr>
        <p:spPr bwMode="auto">
          <a:xfrm>
            <a:off x="1116013" y="3141663"/>
            <a:ext cx="5295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FF3300"/>
                </a:solidFill>
                <a:latin typeface="Times New Roman" pitchFamily="18" charset="0"/>
                <a:ea typeface="幼圆" pitchFamily="49" charset="-122"/>
              </a:rPr>
              <a:t>　 </a:t>
            </a:r>
            <a:r>
              <a:rPr lang="zh-CN" altLang="en-US" sz="2800" b="1" dirty="0" smtClean="0">
                <a:solidFill>
                  <a:srgbClr val="FF3300"/>
                </a:solidFill>
                <a:latin typeface="Times New Roman" pitchFamily="18" charset="0"/>
                <a:ea typeface="幼圆" pitchFamily="49" charset="-122"/>
              </a:rPr>
              <a:t> </a:t>
            </a:r>
            <a:r>
              <a:rPr lang="en-US" altLang="zh-CN" sz="2800" dirty="0" smtClean="0">
                <a:solidFill>
                  <a:schemeClr val="tx1"/>
                </a:solidFill>
                <a:latin typeface="Times New Roman" pitchFamily="18" charset="0"/>
                <a:ea typeface="宋体" pitchFamily="2" charset="-122"/>
              </a:rPr>
              <a:t>void  main</a:t>
            </a:r>
            <a:r>
              <a:rPr lang="en-US" altLang="zh-CN" sz="2800" dirty="0">
                <a:solidFill>
                  <a:schemeClr val="tx1"/>
                </a:solidFill>
                <a:latin typeface="Times New Roman" pitchFamily="18" charset="0"/>
                <a:ea typeface="宋体" pitchFamily="2" charset="-122"/>
              </a:rPr>
              <a:t>( )</a:t>
            </a:r>
          </a:p>
        </p:txBody>
      </p:sp>
      <p:sp>
        <p:nvSpPr>
          <p:cNvPr id="90116" name="Rectangle 4"/>
          <p:cNvSpPr>
            <a:spLocks noChangeArrowheads="1"/>
          </p:cNvSpPr>
          <p:nvPr/>
        </p:nvSpPr>
        <p:spPr bwMode="auto">
          <a:xfrm>
            <a:off x="1692275" y="3716338"/>
            <a:ext cx="3735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a:t>
            </a:r>
            <a:r>
              <a:rPr lang="en-US" altLang="zh-CN" sz="2800">
                <a:solidFill>
                  <a:srgbClr val="C00000"/>
                </a:solidFill>
                <a:latin typeface="Times New Roman" pitchFamily="18" charset="0"/>
                <a:ea typeface="宋体" pitchFamily="2" charset="-122"/>
              </a:rPr>
              <a:t>unsigned  int</a:t>
            </a:r>
            <a:r>
              <a:rPr lang="en-US" altLang="zh-CN" sz="2800">
                <a:solidFill>
                  <a:schemeClr val="tx1"/>
                </a:solidFill>
                <a:latin typeface="Times New Roman" pitchFamily="18" charset="0"/>
                <a:ea typeface="宋体" pitchFamily="2" charset="-122"/>
              </a:rPr>
              <a:t> a=0;</a:t>
            </a:r>
          </a:p>
        </p:txBody>
      </p:sp>
      <p:sp>
        <p:nvSpPr>
          <p:cNvPr id="90117" name="Rectangle 5"/>
          <p:cNvSpPr>
            <a:spLocks noChangeArrowheads="1"/>
          </p:cNvSpPr>
          <p:nvPr/>
        </p:nvSpPr>
        <p:spPr bwMode="auto">
          <a:xfrm>
            <a:off x="1835150" y="4292600"/>
            <a:ext cx="609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printf("%x, %u\n", ~a, ~a);</a:t>
            </a:r>
          </a:p>
        </p:txBody>
      </p:sp>
      <p:sp>
        <p:nvSpPr>
          <p:cNvPr id="90118" name="Rectangle 6"/>
          <p:cNvSpPr>
            <a:spLocks noChangeArrowheads="1"/>
          </p:cNvSpPr>
          <p:nvPr/>
        </p:nvSpPr>
        <p:spPr bwMode="auto">
          <a:xfrm>
            <a:off x="1763713" y="4868863"/>
            <a:ext cx="1182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a:t>
            </a:r>
          </a:p>
        </p:txBody>
      </p:sp>
      <p:sp>
        <p:nvSpPr>
          <p:cNvPr id="90119" name="Text Box 7"/>
          <p:cNvSpPr txBox="1">
            <a:spLocks noChangeArrowheads="1"/>
          </p:cNvSpPr>
          <p:nvPr/>
        </p:nvSpPr>
        <p:spPr bwMode="auto">
          <a:xfrm>
            <a:off x="107950" y="5300663"/>
            <a:ext cx="3867150" cy="1169987"/>
          </a:xfrm>
          <a:prstGeom prst="rect">
            <a:avLst/>
          </a:prstGeom>
          <a:solidFill>
            <a:schemeClr val="bg1"/>
          </a:solidFill>
          <a:ln w="38100">
            <a:solidFill>
              <a:srgbClr val="FF33CC"/>
            </a:solidFill>
            <a:miter lim="800000"/>
            <a:headEnd/>
            <a:tailEnd/>
          </a:ln>
          <a:effectLst>
            <a:outerShdw dist="107763" dir="189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宋体" pitchFamily="2" charset="-122"/>
              </a:rPr>
              <a:t>运行结果（</a:t>
            </a:r>
            <a:r>
              <a:rPr lang="en-US" altLang="zh-CN" sz="2800" b="1">
                <a:solidFill>
                  <a:srgbClr val="0000FF"/>
                </a:solidFill>
                <a:latin typeface="Times New Roman" pitchFamily="18" charset="0"/>
                <a:ea typeface="宋体" pitchFamily="2" charset="-122"/>
              </a:rPr>
              <a:t>TC</a:t>
            </a:r>
            <a:r>
              <a:rPr lang="zh-CN" altLang="en-US" sz="2800" b="1">
                <a:solidFill>
                  <a:srgbClr val="0000FF"/>
                </a:solidFill>
                <a:latin typeface="Times New Roman" pitchFamily="18" charset="0"/>
                <a:ea typeface="宋体" pitchFamily="2" charset="-122"/>
              </a:rPr>
              <a:t>）：</a:t>
            </a:r>
            <a:endParaRPr lang="en-US" altLang="zh-CN" sz="2800" b="1">
              <a:solidFill>
                <a:srgbClr val="0000FF"/>
              </a:solidFill>
              <a:latin typeface="Times New Roman" pitchFamily="18" charset="0"/>
              <a:ea typeface="宋体" pitchFamily="2" charset="-122"/>
            </a:endParaRPr>
          </a:p>
          <a:p>
            <a:pPr algn="l" eaLnBrk="1" hangingPunct="1">
              <a:spcBef>
                <a:spcPct val="50000"/>
              </a:spcBef>
            </a:pPr>
            <a:r>
              <a:rPr lang="en-US" altLang="zh-CN" sz="2800">
                <a:solidFill>
                  <a:schemeClr val="tx1"/>
                </a:solidFill>
                <a:latin typeface="Times New Roman" pitchFamily="18" charset="0"/>
                <a:ea typeface="宋体" pitchFamily="2" charset="-122"/>
              </a:rPr>
              <a:t>ffff,   65535</a:t>
            </a:r>
          </a:p>
        </p:txBody>
      </p:sp>
      <p:pic>
        <p:nvPicPr>
          <p:cNvPr id="90120" name="Picture 23"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1" name="AutoShape 24"/>
          <p:cNvSpPr>
            <a:spLocks noChangeArrowheads="1"/>
          </p:cNvSpPr>
          <p:nvPr/>
        </p:nvSpPr>
        <p:spPr bwMode="auto">
          <a:xfrm>
            <a:off x="323850" y="620713"/>
            <a:ext cx="3600450" cy="792162"/>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位运算符的一般使用方法</a:t>
            </a:r>
          </a:p>
        </p:txBody>
      </p:sp>
      <p:sp>
        <p:nvSpPr>
          <p:cNvPr id="90122" name="AutoShape 25"/>
          <p:cNvSpPr>
            <a:spLocks noChangeArrowheads="1"/>
          </p:cNvSpPr>
          <p:nvPr/>
        </p:nvSpPr>
        <p:spPr bwMode="auto">
          <a:xfrm>
            <a:off x="395288" y="3141663"/>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p>
        </p:txBody>
      </p:sp>
      <p:sp>
        <p:nvSpPr>
          <p:cNvPr id="176154" name="Text Box 26"/>
          <p:cNvSpPr txBox="1">
            <a:spLocks noChangeArrowheads="1"/>
          </p:cNvSpPr>
          <p:nvPr/>
        </p:nvSpPr>
        <p:spPr bwMode="auto">
          <a:xfrm>
            <a:off x="1042988" y="1700213"/>
            <a:ext cx="4537075"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lnSpc>
                <a:spcPct val="120000"/>
              </a:lnSpc>
              <a:spcBef>
                <a:spcPct val="50000"/>
              </a:spcBef>
              <a:defRPr/>
            </a:pP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１</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 </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按位取反（</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NOT</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 </a:t>
            </a:r>
            <a:r>
              <a:rPr lang="en-US" altLang="zh-CN" b="1" dirty="0">
                <a:solidFill>
                  <a:schemeClr val="tx1"/>
                </a:solidFill>
                <a:ea typeface="隶书" pitchFamily="49" charset="-122"/>
              </a:rPr>
              <a:t>~</a:t>
            </a:r>
            <a:r>
              <a:rPr lang="zh-CN" altLang="en-US" b="1" dirty="0">
                <a:solidFill>
                  <a:schemeClr val="tx1"/>
                </a:solidFill>
                <a:ea typeface="隶书" pitchFamily="49" charset="-122"/>
              </a:rPr>
              <a:t>　</a:t>
            </a:r>
          </a:p>
        </p:txBody>
      </p:sp>
      <p:sp>
        <p:nvSpPr>
          <p:cNvPr id="90124" name="Text Box 7"/>
          <p:cNvSpPr txBox="1">
            <a:spLocks noChangeArrowheads="1"/>
          </p:cNvSpPr>
          <p:nvPr/>
        </p:nvSpPr>
        <p:spPr bwMode="auto">
          <a:xfrm>
            <a:off x="4140200" y="5300663"/>
            <a:ext cx="4895850" cy="1169987"/>
          </a:xfrm>
          <a:prstGeom prst="rect">
            <a:avLst/>
          </a:prstGeom>
          <a:solidFill>
            <a:schemeClr val="bg1"/>
          </a:solidFill>
          <a:ln w="38100">
            <a:solidFill>
              <a:srgbClr val="FF33CC"/>
            </a:solidFill>
            <a:miter lim="800000"/>
            <a:headEnd/>
            <a:tailEnd/>
          </a:ln>
          <a:effectLst>
            <a:outerShdw dist="107763" dir="189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宋体" pitchFamily="2" charset="-122"/>
              </a:rPr>
              <a:t>运行结果（</a:t>
            </a:r>
            <a:r>
              <a:rPr lang="en-US" altLang="zh-CN" sz="2800" b="1">
                <a:solidFill>
                  <a:srgbClr val="0000FF"/>
                </a:solidFill>
                <a:latin typeface="Times New Roman" pitchFamily="18" charset="0"/>
                <a:ea typeface="宋体" pitchFamily="2" charset="-122"/>
              </a:rPr>
              <a:t>VC++</a:t>
            </a:r>
            <a:r>
              <a:rPr lang="zh-CN" altLang="en-US" sz="2800" b="1">
                <a:solidFill>
                  <a:srgbClr val="0000FF"/>
                </a:solidFill>
                <a:latin typeface="Times New Roman" pitchFamily="18" charset="0"/>
                <a:ea typeface="宋体" pitchFamily="2" charset="-122"/>
              </a:rPr>
              <a:t>）：</a:t>
            </a:r>
            <a:endParaRPr lang="en-US" altLang="zh-CN" sz="2800" b="1">
              <a:solidFill>
                <a:srgbClr val="0000FF"/>
              </a:solidFill>
              <a:latin typeface="Times New Roman" pitchFamily="18" charset="0"/>
              <a:ea typeface="宋体" pitchFamily="2" charset="-122"/>
            </a:endParaRPr>
          </a:p>
          <a:p>
            <a:pPr algn="l" eaLnBrk="1" hangingPunct="1">
              <a:spcBef>
                <a:spcPct val="50000"/>
              </a:spcBef>
            </a:pPr>
            <a:r>
              <a:rPr lang="en-US" altLang="zh-CN" sz="2800">
                <a:solidFill>
                  <a:schemeClr val="tx1"/>
                </a:solidFill>
                <a:latin typeface="Times New Roman" pitchFamily="18" charset="0"/>
                <a:ea typeface="宋体" pitchFamily="2" charset="-122"/>
              </a:rPr>
              <a:t>ffffffff,4294967295</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536" y="260648"/>
            <a:ext cx="7696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dirty="0">
                <a:solidFill>
                  <a:srgbClr val="FF3300"/>
                </a:solidFill>
                <a:latin typeface="Times New Roman" pitchFamily="18" charset="0"/>
                <a:ea typeface="宋体" pitchFamily="2" charset="-122"/>
                <a:sym typeface="Monotype Sorts" pitchFamily="2" charset="2"/>
              </a:rPr>
              <a:t></a:t>
            </a:r>
            <a:r>
              <a:rPr lang="en-US" altLang="zh-CN" sz="2800" dirty="0">
                <a:solidFill>
                  <a:srgbClr val="FF3300"/>
                </a:solidFill>
                <a:latin typeface="Times New Roman" pitchFamily="18" charset="0"/>
                <a:ea typeface="宋体" pitchFamily="2" charset="-122"/>
                <a:sym typeface="CommercialPi BT" pitchFamily="18" charset="2"/>
              </a:rPr>
              <a:t> </a:t>
            </a:r>
            <a:r>
              <a:rPr lang="en-US" altLang="zh-CN" sz="2800" b="1" u="sng" dirty="0">
                <a:solidFill>
                  <a:srgbClr val="0000FF"/>
                </a:solidFill>
                <a:latin typeface="楷体_GB2312" pitchFamily="49" charset="-122"/>
              </a:rPr>
              <a:t>C</a:t>
            </a:r>
            <a:r>
              <a:rPr lang="zh-CN" altLang="en-US" sz="2800" b="1" u="sng" dirty="0">
                <a:solidFill>
                  <a:srgbClr val="0000FF"/>
                </a:solidFill>
                <a:latin typeface="楷体_GB2312" pitchFamily="49" charset="-122"/>
              </a:rPr>
              <a:t>语言对程序中要用到的每一个</a:t>
            </a:r>
            <a:r>
              <a:rPr lang="zh-CN" altLang="en-US" sz="2800" b="1" u="sng" dirty="0" smtClean="0">
                <a:solidFill>
                  <a:srgbClr val="0000FF"/>
                </a:solidFill>
                <a:latin typeface="楷体_GB2312" pitchFamily="49" charset="-122"/>
              </a:rPr>
              <a:t>变量都</a:t>
            </a:r>
            <a:r>
              <a:rPr lang="zh-CN" altLang="en-US" sz="2800" b="1" u="sng" dirty="0">
                <a:solidFill>
                  <a:srgbClr val="0000FF"/>
                </a:solidFill>
                <a:latin typeface="楷体_GB2312" pitchFamily="49" charset="-122"/>
              </a:rPr>
              <a:t>要事先指定它的数据类型！</a:t>
            </a:r>
            <a:endParaRPr lang="zh-CN" altLang="en-US" sz="2800" b="1" dirty="0">
              <a:solidFill>
                <a:srgbClr val="0000FF"/>
              </a:solidFill>
              <a:latin typeface="楷体_GB2312" pitchFamily="49" charset="-122"/>
            </a:endParaRPr>
          </a:p>
        </p:txBody>
      </p:sp>
      <p:sp>
        <p:nvSpPr>
          <p:cNvPr id="13316" name="Text Box 4"/>
          <p:cNvSpPr txBox="1">
            <a:spLocks noChangeArrowheads="1"/>
          </p:cNvSpPr>
          <p:nvPr/>
        </p:nvSpPr>
        <p:spPr bwMode="auto">
          <a:xfrm>
            <a:off x="533400" y="3048000"/>
            <a:ext cx="86106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50000"/>
              </a:lnSpc>
              <a:spcBef>
                <a:spcPct val="50000"/>
              </a:spcBef>
            </a:pPr>
            <a:r>
              <a:rPr lang="en-US" altLang="zh-CN" sz="2800" dirty="0">
                <a:solidFill>
                  <a:srgbClr val="002060"/>
                </a:solidFill>
                <a:latin typeface="Times New Roman" pitchFamily="18" charset="0"/>
                <a:ea typeface="宋体" pitchFamily="2" charset="-122"/>
              </a:rPr>
              <a:t>1</a:t>
            </a:r>
            <a:r>
              <a:rPr lang="zh-CN" altLang="en-US" sz="2800" dirty="0">
                <a:solidFill>
                  <a:srgbClr val="002060"/>
                </a:solidFill>
                <a:latin typeface="Times New Roman" pitchFamily="18" charset="0"/>
                <a:ea typeface="宋体" pitchFamily="2" charset="-122"/>
              </a:rPr>
              <a:t>．</a:t>
            </a:r>
            <a:r>
              <a:rPr lang="zh-CN" altLang="en-US" sz="2800" dirty="0">
                <a:solidFill>
                  <a:srgbClr val="002060"/>
                </a:solidFill>
                <a:latin typeface="Times New Roman" pitchFamily="18" charset="0"/>
                <a:ea typeface="宋体" pitchFamily="2" charset="-122"/>
                <a:hlinkClick r:id="rId2" action="ppaction://hlinksldjump"/>
              </a:rPr>
              <a:t>不同类型的数据在内存中占据不同长度的存储区。</a:t>
            </a:r>
            <a:endParaRPr lang="zh-CN" altLang="en-US" sz="2800" dirty="0">
              <a:solidFill>
                <a:srgbClr val="002060"/>
              </a:solidFill>
              <a:latin typeface="Times New Roman" pitchFamily="18" charset="0"/>
              <a:ea typeface="宋体" pitchFamily="2" charset="-122"/>
            </a:endParaRPr>
          </a:p>
          <a:p>
            <a:pPr algn="l" eaLnBrk="1" hangingPunct="1">
              <a:lnSpc>
                <a:spcPct val="150000"/>
              </a:lnSpc>
              <a:spcBef>
                <a:spcPct val="50000"/>
              </a:spcBef>
            </a:pPr>
            <a:r>
              <a:rPr lang="en-US" altLang="zh-CN" sz="2800" dirty="0">
                <a:solidFill>
                  <a:srgbClr val="002060"/>
                </a:solidFill>
                <a:latin typeface="Times New Roman" pitchFamily="18" charset="0"/>
                <a:ea typeface="宋体" pitchFamily="2" charset="-122"/>
              </a:rPr>
              <a:t>2</a:t>
            </a:r>
            <a:r>
              <a:rPr lang="zh-CN" altLang="en-US" sz="2800" dirty="0">
                <a:solidFill>
                  <a:srgbClr val="002060"/>
                </a:solidFill>
                <a:latin typeface="Times New Roman" pitchFamily="18" charset="0"/>
                <a:ea typeface="宋体" pitchFamily="2" charset="-122"/>
              </a:rPr>
              <a:t>．</a:t>
            </a:r>
            <a:r>
              <a:rPr lang="zh-CN" altLang="en-US" sz="2800" dirty="0">
                <a:solidFill>
                  <a:srgbClr val="002060"/>
                </a:solidFill>
                <a:latin typeface="Times New Roman" pitchFamily="18" charset="0"/>
                <a:ea typeface="宋体" pitchFamily="2" charset="-122"/>
                <a:hlinkClick r:id="rId3" action="ppaction://hlinksldjump"/>
              </a:rPr>
              <a:t>不同类型的数据取值范围不同</a:t>
            </a:r>
            <a:r>
              <a:rPr lang="zh-CN" altLang="en-US" sz="2800" dirty="0">
                <a:solidFill>
                  <a:srgbClr val="002060"/>
                </a:solidFill>
                <a:latin typeface="Times New Roman" pitchFamily="18" charset="0"/>
                <a:ea typeface="宋体" pitchFamily="2" charset="-122"/>
              </a:rPr>
              <a:t>。</a:t>
            </a:r>
          </a:p>
          <a:p>
            <a:pPr algn="l" eaLnBrk="1" hangingPunct="1">
              <a:lnSpc>
                <a:spcPct val="150000"/>
              </a:lnSpc>
              <a:spcBef>
                <a:spcPct val="50000"/>
              </a:spcBef>
            </a:pPr>
            <a:r>
              <a:rPr lang="en-US" altLang="zh-CN" sz="2800" dirty="0">
                <a:solidFill>
                  <a:srgbClr val="002060"/>
                </a:solidFill>
                <a:latin typeface="Times New Roman" pitchFamily="18" charset="0"/>
                <a:ea typeface="宋体" pitchFamily="2" charset="-122"/>
              </a:rPr>
              <a:t>3</a:t>
            </a:r>
            <a:r>
              <a:rPr lang="zh-CN" altLang="en-US" sz="2800" dirty="0">
                <a:solidFill>
                  <a:srgbClr val="002060"/>
                </a:solidFill>
                <a:latin typeface="Times New Roman" pitchFamily="18" charset="0"/>
                <a:ea typeface="宋体" pitchFamily="2" charset="-122"/>
              </a:rPr>
              <a:t>．</a:t>
            </a:r>
            <a:r>
              <a:rPr lang="zh-CN" altLang="en-US" sz="2800" dirty="0">
                <a:solidFill>
                  <a:srgbClr val="002060"/>
                </a:solidFill>
                <a:latin typeface="Times New Roman" pitchFamily="18" charset="0"/>
                <a:ea typeface="宋体" pitchFamily="2" charset="-122"/>
                <a:hlinkClick r:id="rId4" action="ppaction://hlinksldjump"/>
              </a:rPr>
              <a:t>不同类型的数据有不同的操作</a:t>
            </a:r>
            <a:r>
              <a:rPr lang="zh-CN" altLang="en-US" sz="2800" dirty="0">
                <a:solidFill>
                  <a:srgbClr val="002060"/>
                </a:solidFill>
                <a:latin typeface="Times New Roman" pitchFamily="18" charset="0"/>
                <a:ea typeface="宋体" pitchFamily="2" charset="-122"/>
              </a:rPr>
              <a:t>。</a:t>
            </a:r>
            <a:endParaRPr lang="zh-CN" altLang="en-US" dirty="0">
              <a:solidFill>
                <a:srgbClr val="002060"/>
              </a:solidFill>
              <a:latin typeface="Times New Roman" pitchFamily="18" charset="0"/>
              <a:ea typeface="宋体" pitchFamily="2" charset="-122"/>
            </a:endParaRPr>
          </a:p>
        </p:txBody>
      </p:sp>
      <p:sp>
        <p:nvSpPr>
          <p:cNvPr id="17412" name="Text Box 20">
            <a:hlinkClick r:id="rId5" action="ppaction://hlinksldjump"/>
            <a:hlinkHover r:id="" action="ppaction://noaction">
              <a:snd r:embed="rId6" name="Drip01.WAV"/>
            </a:hlinkHover>
          </p:cNvPr>
          <p:cNvSpPr txBox="1">
            <a:spLocks noChangeArrowheads="1"/>
          </p:cNvSpPr>
          <p:nvPr/>
        </p:nvSpPr>
        <p:spPr bwMode="auto">
          <a:xfrm>
            <a:off x="914400" y="2262188"/>
            <a:ext cx="3962400" cy="519112"/>
          </a:xfrm>
          <a:prstGeom prst="rect">
            <a:avLst/>
          </a:prstGeom>
          <a:gradFill rotWithShape="1">
            <a:gsLst>
              <a:gs pos="0">
                <a:srgbClr val="339933"/>
              </a:gs>
              <a:gs pos="50000">
                <a:srgbClr val="CCECFF"/>
              </a:gs>
              <a:gs pos="100000">
                <a:srgbClr val="339933"/>
              </a:gs>
            </a:gsLst>
            <a:lin ang="5400000" scaled="1"/>
          </a:gradFill>
          <a:ln>
            <a:noFill/>
          </a:ln>
          <a:effectLst>
            <a:prstShdw prst="shdw17" dist="17961" dir="135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A50021"/>
                </a:solidFill>
                <a:latin typeface="Times New Roman" pitchFamily="18" charset="0"/>
                <a:ea typeface="宋体" pitchFamily="2" charset="-122"/>
              </a:rPr>
              <a:t>为什么要指定数据类型</a:t>
            </a:r>
            <a:r>
              <a:rPr lang="en-US" altLang="zh-CN" sz="2800" b="1" dirty="0">
                <a:solidFill>
                  <a:srgbClr val="A50021"/>
                </a:solidFill>
                <a:latin typeface="Times New Roman" pitchFamily="18" charset="0"/>
                <a:ea typeface="宋体" pitchFamily="2" charset="-122"/>
              </a:rPr>
              <a:t>?</a:t>
            </a:r>
            <a:endParaRPr lang="en-US" altLang="zh-CN" dirty="0">
              <a:solidFill>
                <a:schemeClr val="bg2"/>
              </a:solidFill>
              <a:latin typeface="隶书" pitchFamily="49" charset="-122"/>
              <a:ea typeface="隶书" pitchFamily="49" charset="-122"/>
            </a:endParaRPr>
          </a:p>
        </p:txBody>
      </p:sp>
      <p:sp>
        <p:nvSpPr>
          <p:cNvPr id="2" name="TextBox 1"/>
          <p:cNvSpPr txBox="1"/>
          <p:nvPr/>
        </p:nvSpPr>
        <p:spPr>
          <a:xfrm>
            <a:off x="5868144" y="952084"/>
            <a:ext cx="1800200" cy="1569660"/>
          </a:xfrm>
          <a:prstGeom prst="rect">
            <a:avLst/>
          </a:prstGeom>
          <a:noFill/>
          <a:ln>
            <a:solidFill>
              <a:schemeClr val="accent1"/>
            </a:solidFill>
          </a:ln>
        </p:spPr>
        <p:txBody>
          <a:bodyPr wrap="square" rtlCol="0">
            <a:spAutoFit/>
          </a:bodyPr>
          <a:lstStyle/>
          <a:p>
            <a:pPr algn="l"/>
            <a:r>
              <a:rPr lang="en-US" altLang="zh-CN" dirty="0" smtClean="0"/>
              <a:t>char c;</a:t>
            </a:r>
          </a:p>
          <a:p>
            <a:pPr algn="l"/>
            <a:r>
              <a:rPr lang="en-US" altLang="zh-CN" dirty="0" err="1" smtClean="0"/>
              <a:t>int</a:t>
            </a:r>
            <a:r>
              <a:rPr lang="en-US" altLang="zh-CN" dirty="0" smtClean="0"/>
              <a:t> </a:t>
            </a:r>
            <a:r>
              <a:rPr lang="en-US" altLang="zh-CN" dirty="0" err="1" smtClean="0"/>
              <a:t>a,b</a:t>
            </a:r>
            <a:r>
              <a:rPr lang="en-US" altLang="zh-CN" dirty="0" smtClean="0"/>
              <a:t>;</a:t>
            </a:r>
          </a:p>
          <a:p>
            <a:pPr algn="l"/>
            <a:r>
              <a:rPr lang="en-US" altLang="zh-CN" dirty="0" smtClean="0"/>
              <a:t>float f;</a:t>
            </a:r>
          </a:p>
          <a:p>
            <a:pPr algn="l"/>
            <a:r>
              <a:rPr lang="en-US" altLang="zh-CN" dirty="0" smtClean="0"/>
              <a:t>double d;</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1000"/>
                                        <p:tgtEl>
                                          <p:spTgt spid="13316"/>
                                        </p:tgtEl>
                                      </p:cBhvr>
                                    </p:animEffect>
                                    <p:anim calcmode="lin" valueType="num">
                                      <p:cBhvr>
                                        <p:cTn id="8" dur="1000" fill="hold"/>
                                        <p:tgtEl>
                                          <p:spTgt spid="13316"/>
                                        </p:tgtEl>
                                        <p:attrNameLst>
                                          <p:attrName>ppt_x</p:attrName>
                                        </p:attrNameLst>
                                      </p:cBhvr>
                                      <p:tavLst>
                                        <p:tav tm="0">
                                          <p:val>
                                            <p:strVal val="#ppt_x"/>
                                          </p:val>
                                        </p:tav>
                                        <p:tav tm="100000">
                                          <p:val>
                                            <p:strVal val="#ppt_x"/>
                                          </p:val>
                                        </p:tav>
                                      </p:tavLst>
                                    </p:anim>
                                    <p:anim calcmode="lin" valueType="num">
                                      <p:cBhvr>
                                        <p:cTn id="9"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33CC33"/>
            </a:gs>
          </a:gsLst>
          <a:lin ang="2700000" scaled="1"/>
        </a:gradFill>
        <a:effectLst/>
      </p:bgPr>
    </p:bg>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400050" y="971550"/>
            <a:ext cx="809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实际上：</a:t>
            </a:r>
            <a:r>
              <a:rPr lang="en-US" altLang="zh-CN" sz="2800">
                <a:solidFill>
                  <a:schemeClr val="tx1"/>
                </a:solidFill>
                <a:latin typeface="Times New Roman" pitchFamily="18" charset="0"/>
                <a:ea typeface="宋体" pitchFamily="2" charset="-122"/>
              </a:rPr>
              <a:t>a=0000 0000 0000 0000 </a:t>
            </a:r>
            <a:r>
              <a:rPr lang="en-US" altLang="zh-CN" sz="2800">
                <a:solidFill>
                  <a:schemeClr val="tx1"/>
                </a:solidFill>
                <a:latin typeface="Times New Roman" pitchFamily="18" charset="0"/>
                <a:ea typeface="宋体" pitchFamily="2" charset="-122"/>
                <a:sym typeface="Symbol" pitchFamily="18" charset="2"/>
              </a:rPr>
              <a:t>      </a:t>
            </a:r>
            <a:r>
              <a:rPr lang="zh-CN" altLang="en-US" sz="2800">
                <a:solidFill>
                  <a:schemeClr val="tx1"/>
                </a:solidFill>
                <a:latin typeface="Times New Roman" pitchFamily="18" charset="0"/>
                <a:ea typeface="宋体" pitchFamily="2" charset="-122"/>
                <a:sym typeface="Symbol" pitchFamily="18" charset="2"/>
              </a:rPr>
              <a:t>表示</a:t>
            </a:r>
            <a:r>
              <a:rPr lang="en-US" altLang="zh-CN" sz="2800">
                <a:solidFill>
                  <a:schemeClr val="tx1"/>
                </a:solidFill>
                <a:latin typeface="Times New Roman" pitchFamily="18" charset="0"/>
                <a:ea typeface="宋体" pitchFamily="2" charset="-122"/>
                <a:sym typeface="Symbol" pitchFamily="18" charset="2"/>
              </a:rPr>
              <a:t>a= 0</a:t>
            </a:r>
            <a:endParaRPr lang="en-US" altLang="zh-CN" sz="2800">
              <a:solidFill>
                <a:schemeClr val="tx1"/>
              </a:solidFill>
              <a:latin typeface="Times New Roman" pitchFamily="18" charset="0"/>
              <a:ea typeface="宋体" pitchFamily="2" charset="-122"/>
            </a:endParaRPr>
          </a:p>
        </p:txBody>
      </p:sp>
      <p:sp>
        <p:nvSpPr>
          <p:cNvPr id="91139" name="Text Box 3"/>
          <p:cNvSpPr txBox="1">
            <a:spLocks noChangeArrowheads="1"/>
          </p:cNvSpPr>
          <p:nvPr/>
        </p:nvSpPr>
        <p:spPr bwMode="auto">
          <a:xfrm>
            <a:off x="1657350" y="1809750"/>
            <a:ext cx="664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a=1111 1111 1111 1111 </a:t>
            </a:r>
            <a:r>
              <a:rPr lang="en-US" altLang="zh-CN" sz="2800">
                <a:solidFill>
                  <a:schemeClr val="tx1"/>
                </a:solidFill>
                <a:latin typeface="Times New Roman" pitchFamily="18" charset="0"/>
                <a:ea typeface="宋体" pitchFamily="2" charset="-122"/>
                <a:sym typeface="Symbol" pitchFamily="18" charset="2"/>
              </a:rPr>
              <a:t> 65535</a:t>
            </a:r>
            <a:endParaRPr lang="en-US" altLang="zh-CN" sz="2800">
              <a:solidFill>
                <a:schemeClr val="tx1"/>
              </a:solidFill>
              <a:latin typeface="Times New Roman" pitchFamily="18" charset="0"/>
              <a:ea typeface="宋体" pitchFamily="2" charset="-122"/>
            </a:endParaRPr>
          </a:p>
        </p:txBody>
      </p:sp>
      <p:sp>
        <p:nvSpPr>
          <p:cNvPr id="91140" name="Text Box 4"/>
          <p:cNvSpPr txBox="1">
            <a:spLocks noChangeArrowheads="1"/>
          </p:cNvSpPr>
          <p:nvPr/>
        </p:nvSpPr>
        <p:spPr bwMode="auto">
          <a:xfrm>
            <a:off x="6743700" y="184785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r>
              <a:rPr lang="zh-CN" altLang="en-US">
                <a:solidFill>
                  <a:schemeClr val="tx1"/>
                </a:solidFill>
                <a:latin typeface="Times New Roman" pitchFamily="18" charset="0"/>
                <a:ea typeface="宋体" pitchFamily="2" charset="-122"/>
              </a:rPr>
              <a:t>十六进制：</a:t>
            </a:r>
            <a:r>
              <a:rPr lang="en-US" altLang="zh-CN">
                <a:solidFill>
                  <a:schemeClr val="tx1"/>
                </a:solidFill>
                <a:latin typeface="Times New Roman" pitchFamily="18" charset="0"/>
                <a:ea typeface="宋体" pitchFamily="2" charset="-122"/>
              </a:rPr>
              <a:t>ffff)</a:t>
            </a:r>
          </a:p>
        </p:txBody>
      </p:sp>
      <p:sp>
        <p:nvSpPr>
          <p:cNvPr id="91141" name="Text Box 5"/>
          <p:cNvSpPr txBox="1">
            <a:spLocks noChangeArrowheads="1"/>
          </p:cNvSpPr>
          <p:nvPr/>
        </p:nvSpPr>
        <p:spPr bwMode="auto">
          <a:xfrm>
            <a:off x="400050" y="2590800"/>
            <a:ext cx="664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若：</a:t>
            </a:r>
            <a:r>
              <a:rPr lang="en-US" altLang="zh-CN" sz="2800">
                <a:solidFill>
                  <a:schemeClr val="tx1"/>
                </a:solidFill>
                <a:latin typeface="Times New Roman" pitchFamily="18" charset="0"/>
                <a:ea typeface="宋体" pitchFamily="2" charset="-122"/>
              </a:rPr>
              <a:t>a=0000 0000 0000 0001       </a:t>
            </a:r>
            <a:r>
              <a:rPr lang="zh-CN" altLang="en-US" sz="2800">
                <a:solidFill>
                  <a:schemeClr val="tx1"/>
                </a:solidFill>
                <a:latin typeface="Times New Roman" pitchFamily="18" charset="0"/>
                <a:ea typeface="宋体" pitchFamily="2" charset="-122"/>
                <a:sym typeface="Symbol" pitchFamily="18" charset="2"/>
              </a:rPr>
              <a:t>表示</a:t>
            </a:r>
            <a:r>
              <a:rPr lang="en-US" altLang="zh-CN" sz="2800">
                <a:solidFill>
                  <a:schemeClr val="tx1"/>
                </a:solidFill>
                <a:latin typeface="Times New Roman" pitchFamily="18" charset="0"/>
                <a:ea typeface="宋体" pitchFamily="2" charset="-122"/>
                <a:sym typeface="Symbol" pitchFamily="18" charset="2"/>
              </a:rPr>
              <a:t>a= 1</a:t>
            </a:r>
          </a:p>
        </p:txBody>
      </p:sp>
      <p:sp>
        <p:nvSpPr>
          <p:cNvPr id="91142" name="Text Box 6"/>
          <p:cNvSpPr txBox="1">
            <a:spLocks noChangeArrowheads="1"/>
          </p:cNvSpPr>
          <p:nvPr/>
        </p:nvSpPr>
        <p:spPr bwMode="auto">
          <a:xfrm>
            <a:off x="400050" y="3524250"/>
            <a:ext cx="790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zh-CN"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a=1111 1111 1111 1110          </a:t>
            </a:r>
            <a:r>
              <a:rPr lang="zh-CN" altLang="en-US" sz="2800">
                <a:solidFill>
                  <a:schemeClr val="tx1"/>
                </a:solidFill>
                <a:latin typeface="Times New Roman" pitchFamily="18" charset="0"/>
                <a:ea typeface="宋体" pitchFamily="2" charset="-122"/>
                <a:sym typeface="Symbol" pitchFamily="18" charset="2"/>
              </a:rPr>
              <a:t>表示</a:t>
            </a:r>
            <a:r>
              <a:rPr lang="en-US" altLang="zh-CN" sz="2800">
                <a:solidFill>
                  <a:schemeClr val="tx1"/>
                </a:solidFill>
                <a:latin typeface="Times New Roman" pitchFamily="18" charset="0"/>
                <a:ea typeface="宋体" pitchFamily="2" charset="-122"/>
                <a:sym typeface="Symbol" pitchFamily="18" charset="2"/>
              </a:rPr>
              <a:t>a= 65534</a:t>
            </a:r>
          </a:p>
        </p:txBody>
      </p:sp>
      <p:sp>
        <p:nvSpPr>
          <p:cNvPr id="91143" name="Text Box 7"/>
          <p:cNvSpPr txBox="1">
            <a:spLocks noChangeArrowheads="1"/>
          </p:cNvSpPr>
          <p:nvPr/>
        </p:nvSpPr>
        <p:spPr bwMode="auto">
          <a:xfrm>
            <a:off x="5695950" y="398145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rPr>
              <a:t>(</a:t>
            </a:r>
            <a:r>
              <a:rPr lang="zh-CN" altLang="en-US">
                <a:solidFill>
                  <a:schemeClr val="tx1"/>
                </a:solidFill>
                <a:latin typeface="Times New Roman" pitchFamily="18" charset="0"/>
                <a:ea typeface="宋体" pitchFamily="2" charset="-122"/>
              </a:rPr>
              <a:t>十六进制：</a:t>
            </a:r>
            <a:r>
              <a:rPr lang="en-US" altLang="zh-CN">
                <a:solidFill>
                  <a:schemeClr val="tx1"/>
                </a:solidFill>
                <a:latin typeface="Times New Roman" pitchFamily="18" charset="0"/>
                <a:ea typeface="宋体" pitchFamily="2" charset="-122"/>
              </a:rPr>
              <a:t>fffe)</a:t>
            </a:r>
          </a:p>
        </p:txBody>
      </p:sp>
      <p:sp>
        <p:nvSpPr>
          <p:cNvPr id="91144" name="Text Box 8"/>
          <p:cNvSpPr txBox="1">
            <a:spLocks noChangeArrowheads="1"/>
          </p:cNvSpPr>
          <p:nvPr/>
        </p:nvSpPr>
        <p:spPr bwMode="auto">
          <a:xfrm>
            <a:off x="400050" y="4705350"/>
            <a:ext cx="7715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注：</a:t>
            </a:r>
            <a:r>
              <a:rPr lang="en-US" altLang="zh-CN" sz="2800">
                <a:solidFill>
                  <a:schemeClr val="tx1"/>
                </a:solidFill>
                <a:latin typeface="Times New Roman" pitchFamily="18" charset="0"/>
                <a:ea typeface="宋体" pitchFamily="2" charset="-122"/>
              </a:rPr>
              <a:t>(ffff)</a:t>
            </a:r>
            <a:r>
              <a:rPr lang="en-US" altLang="zh-CN" sz="2800" baseline="-25000">
                <a:solidFill>
                  <a:schemeClr val="tx1"/>
                </a:solidFill>
                <a:latin typeface="Times New Roman" pitchFamily="18" charset="0"/>
                <a:ea typeface="宋体" pitchFamily="2" charset="-122"/>
              </a:rPr>
              <a:t>16</a:t>
            </a:r>
            <a:r>
              <a:rPr lang="en-US" altLang="zh-CN" sz="2800">
                <a:solidFill>
                  <a:schemeClr val="tx1"/>
                </a:solidFill>
                <a:latin typeface="Times New Roman" pitchFamily="18" charset="0"/>
                <a:ea typeface="宋体" pitchFamily="2" charset="-122"/>
              </a:rPr>
              <a:t>=15</a:t>
            </a:r>
            <a:r>
              <a:rPr lang="en-US" altLang="zh-CN" sz="2800">
                <a:solidFill>
                  <a:schemeClr val="tx1"/>
                </a:solidFill>
                <a:latin typeface="Times New Roman" pitchFamily="18" charset="0"/>
                <a:ea typeface="宋体" pitchFamily="2" charset="-122"/>
                <a:sym typeface="Symbol" pitchFamily="18" charset="2"/>
              </a:rPr>
              <a:t>16</a:t>
            </a:r>
            <a:r>
              <a:rPr lang="en-US" altLang="zh-CN" sz="2800" baseline="30000">
                <a:solidFill>
                  <a:schemeClr val="tx1"/>
                </a:solidFill>
                <a:latin typeface="Times New Roman" pitchFamily="18" charset="0"/>
                <a:ea typeface="宋体" pitchFamily="2" charset="-122"/>
                <a:sym typeface="Symbol" pitchFamily="18" charset="2"/>
              </a:rPr>
              <a:t>3</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15</a:t>
            </a:r>
            <a:r>
              <a:rPr lang="en-US" altLang="zh-CN" sz="2800">
                <a:solidFill>
                  <a:schemeClr val="tx1"/>
                </a:solidFill>
                <a:latin typeface="Times New Roman" pitchFamily="18" charset="0"/>
                <a:ea typeface="宋体" pitchFamily="2" charset="-122"/>
                <a:sym typeface="Symbol" pitchFamily="18" charset="2"/>
              </a:rPr>
              <a:t>16</a:t>
            </a:r>
            <a:r>
              <a:rPr lang="en-US" altLang="zh-CN" sz="2800" baseline="30000">
                <a:solidFill>
                  <a:schemeClr val="tx1"/>
                </a:solidFill>
                <a:latin typeface="Times New Roman" pitchFamily="18" charset="0"/>
                <a:ea typeface="宋体" pitchFamily="2" charset="-122"/>
                <a:sym typeface="Symbol" pitchFamily="18" charset="2"/>
              </a:rPr>
              <a:t>2</a:t>
            </a:r>
            <a:r>
              <a:rPr lang="en-US" altLang="zh-CN" sz="2800">
                <a:solidFill>
                  <a:schemeClr val="tx1"/>
                </a:solidFill>
                <a:latin typeface="Times New Roman" pitchFamily="18" charset="0"/>
                <a:ea typeface="宋体" pitchFamily="2" charset="-122"/>
                <a:sym typeface="Symbol" pitchFamily="18" charset="2"/>
              </a:rPr>
              <a:t>+ </a:t>
            </a:r>
            <a:r>
              <a:rPr lang="en-US" altLang="zh-CN" sz="2800">
                <a:solidFill>
                  <a:schemeClr val="tx1"/>
                </a:solidFill>
                <a:latin typeface="Times New Roman" pitchFamily="18" charset="0"/>
                <a:ea typeface="宋体" pitchFamily="2" charset="-122"/>
              </a:rPr>
              <a:t>15</a:t>
            </a:r>
            <a:r>
              <a:rPr lang="en-US" altLang="zh-CN" sz="2800">
                <a:solidFill>
                  <a:schemeClr val="tx1"/>
                </a:solidFill>
                <a:latin typeface="Times New Roman" pitchFamily="18" charset="0"/>
                <a:ea typeface="宋体" pitchFamily="2" charset="-122"/>
                <a:sym typeface="Symbol" pitchFamily="18" charset="2"/>
              </a:rPr>
              <a:t>16</a:t>
            </a:r>
            <a:r>
              <a:rPr lang="en-US" altLang="zh-CN" sz="2800" baseline="30000">
                <a:solidFill>
                  <a:schemeClr val="tx1"/>
                </a:solidFill>
                <a:latin typeface="Times New Roman" pitchFamily="18" charset="0"/>
                <a:ea typeface="宋体" pitchFamily="2" charset="-122"/>
                <a:sym typeface="Symbol" pitchFamily="18" charset="2"/>
              </a:rPr>
              <a:t>1 </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15</a:t>
            </a:r>
            <a:r>
              <a:rPr lang="en-US" altLang="zh-CN" sz="2800">
                <a:solidFill>
                  <a:schemeClr val="tx1"/>
                </a:solidFill>
                <a:latin typeface="Times New Roman" pitchFamily="18" charset="0"/>
                <a:ea typeface="宋体" pitchFamily="2" charset="-122"/>
                <a:sym typeface="Symbol" pitchFamily="18" charset="2"/>
              </a:rPr>
              <a:t>16</a:t>
            </a:r>
            <a:r>
              <a:rPr lang="en-US" altLang="zh-CN" sz="2800" baseline="30000">
                <a:solidFill>
                  <a:schemeClr val="tx1"/>
                </a:solidFill>
                <a:latin typeface="Times New Roman" pitchFamily="18" charset="0"/>
                <a:ea typeface="宋体" pitchFamily="2" charset="-122"/>
                <a:sym typeface="Symbol" pitchFamily="18" charset="2"/>
              </a:rPr>
              <a:t>0</a:t>
            </a:r>
          </a:p>
        </p:txBody>
      </p:sp>
      <p:sp>
        <p:nvSpPr>
          <p:cNvPr id="91145" name="Text Box 9"/>
          <p:cNvSpPr txBox="1">
            <a:spLocks noChangeArrowheads="1"/>
          </p:cNvSpPr>
          <p:nvPr/>
        </p:nvSpPr>
        <p:spPr bwMode="auto">
          <a:xfrm>
            <a:off x="2133600" y="5476875"/>
            <a:ext cx="127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chemeClr val="tx1"/>
                </a:solidFill>
                <a:latin typeface="Times New Roman" pitchFamily="18" charset="0"/>
                <a:ea typeface="宋体" pitchFamily="2" charset="-122"/>
              </a:rPr>
              <a:t>=65535</a:t>
            </a:r>
          </a:p>
        </p:txBody>
      </p:sp>
      <p:pic>
        <p:nvPicPr>
          <p:cNvPr id="91146" name="Picture 25"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7" name="矩形 1"/>
          <p:cNvSpPr>
            <a:spLocks noChangeArrowheads="1"/>
          </p:cNvSpPr>
          <p:nvPr/>
        </p:nvSpPr>
        <p:spPr bwMode="auto">
          <a:xfrm>
            <a:off x="317500" y="438150"/>
            <a:ext cx="2062163"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1"/>
                </a:solidFill>
                <a:latin typeface="Times New Roman" pitchFamily="18" charset="0"/>
                <a:ea typeface="宋体" pitchFamily="2" charset="-122"/>
              </a:rPr>
              <a:t>unsigned  int a </a:t>
            </a:r>
            <a:endParaRPr lang="zh-CN" altLang="en-US">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663575" y="2420938"/>
            <a:ext cx="7539038" cy="2717800"/>
          </a:xfrm>
          <a:prstGeom prst="horizontalScroll">
            <a:avLst>
              <a:gd name="adj" fmla="val 10736"/>
            </a:avLst>
          </a:prstGeom>
          <a:solidFill>
            <a:srgbClr val="FFDE9B"/>
          </a:solidFill>
          <a:ln w="9525">
            <a:solidFill>
              <a:srgbClr val="FF33CC"/>
            </a:solidFill>
            <a:round/>
            <a:headEnd/>
            <a:tailEnd/>
          </a:ln>
          <a:effectLst>
            <a:outerShdw dist="107763" dir="2700000" algn="ctr" rotWithShape="0">
              <a:schemeClr val="bg2"/>
            </a:outerShdw>
          </a:effectLst>
        </p:spPr>
        <p:txBody>
          <a:bodyPr wrap="none" anchor="ctr"/>
          <a:lstStyle/>
          <a:p>
            <a:endParaRPr lang="zh-CN" altLang="en-US"/>
          </a:p>
        </p:txBody>
      </p:sp>
      <p:sp>
        <p:nvSpPr>
          <p:cNvPr id="92163" name="Text Box 7"/>
          <p:cNvSpPr txBox="1">
            <a:spLocks noChangeArrowheads="1"/>
          </p:cNvSpPr>
          <p:nvPr/>
        </p:nvSpPr>
        <p:spPr bwMode="auto">
          <a:xfrm>
            <a:off x="1108075" y="2924175"/>
            <a:ext cx="6804025"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8250" indent="-123825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zh-CN" altLang="en-US" sz="2800" b="1">
                <a:solidFill>
                  <a:srgbClr val="0000FF"/>
                </a:solidFill>
                <a:latin typeface="Times New Roman" pitchFamily="18" charset="0"/>
                <a:ea typeface="宋体" pitchFamily="2" charset="-122"/>
              </a:rPr>
              <a:t>作用</a:t>
            </a:r>
            <a:r>
              <a:rPr lang="zh-CN" altLang="en-US" sz="2800">
                <a:solidFill>
                  <a:srgbClr val="0000FF"/>
                </a:solidFill>
                <a:latin typeface="Times New Roman" pitchFamily="18" charset="0"/>
                <a:ea typeface="宋体" pitchFamily="2" charset="-122"/>
              </a:rPr>
              <a:t>：  </a:t>
            </a:r>
            <a:r>
              <a:rPr lang="zh-CN" altLang="en-US" sz="2800">
                <a:solidFill>
                  <a:schemeClr val="tx1"/>
                </a:solidFill>
                <a:latin typeface="Times New Roman" pitchFamily="18" charset="0"/>
                <a:ea typeface="宋体" pitchFamily="2" charset="-122"/>
              </a:rPr>
              <a:t>把变量名所代表的数中各个位全部左移若干位并丢弃，右边空出的位补零。</a:t>
            </a:r>
          </a:p>
        </p:txBody>
      </p:sp>
      <p:sp>
        <p:nvSpPr>
          <p:cNvPr id="178179" name="Text Box 3"/>
          <p:cNvSpPr txBox="1">
            <a:spLocks noChangeArrowheads="1"/>
          </p:cNvSpPr>
          <p:nvPr/>
        </p:nvSpPr>
        <p:spPr bwMode="auto">
          <a:xfrm>
            <a:off x="800100" y="685800"/>
            <a:ext cx="3162300" cy="6048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lnSpc>
                <a:spcPct val="120000"/>
              </a:lnSpc>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2. </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按位左移：</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&lt;&lt;</a:t>
            </a:r>
          </a:p>
        </p:txBody>
      </p:sp>
      <p:sp>
        <p:nvSpPr>
          <p:cNvPr id="92165" name="AutoShape 4"/>
          <p:cNvSpPr>
            <a:spLocks noChangeArrowheads="1"/>
          </p:cNvSpPr>
          <p:nvPr/>
        </p:nvSpPr>
        <p:spPr bwMode="auto">
          <a:xfrm>
            <a:off x="2374900" y="1690688"/>
            <a:ext cx="4203700" cy="576262"/>
          </a:xfrm>
          <a:prstGeom prst="roundRect">
            <a:avLst>
              <a:gd name="adj" fmla="val 16972"/>
            </a:avLst>
          </a:prstGeom>
          <a:solidFill>
            <a:srgbClr val="FFFF00"/>
          </a:solidFill>
          <a:ln w="9525">
            <a:solidFill>
              <a:srgbClr val="FFCC00"/>
            </a:solidFill>
            <a:round/>
            <a:headEnd/>
            <a:tailEnd/>
          </a:ln>
          <a:effectLst>
            <a:outerShdw dist="107763" dir="2700000" algn="ctr" rotWithShape="0">
              <a:schemeClr val="bg2"/>
            </a:outerShdw>
          </a:effectLst>
        </p:spPr>
        <p:txBody>
          <a:bodyPr>
            <a:spAutoFit/>
          </a:bodyPr>
          <a:lstStyle/>
          <a:p>
            <a:pPr algn="l">
              <a:spcBef>
                <a:spcPct val="50000"/>
              </a:spcBef>
            </a:pPr>
            <a:r>
              <a:rPr lang="zh-CN" altLang="en-US" sz="2800" b="1">
                <a:solidFill>
                  <a:schemeClr val="tx1"/>
                </a:solidFill>
                <a:latin typeface="Times New Roman" pitchFamily="18" charset="0"/>
                <a:ea typeface="宋体" pitchFamily="2" charset="-122"/>
              </a:rPr>
              <a:t>形式：</a:t>
            </a:r>
            <a:r>
              <a:rPr lang="zh-CN" altLang="en-US" sz="2800">
                <a:solidFill>
                  <a:schemeClr val="tx1"/>
                </a:solidFill>
                <a:latin typeface="Times New Roman" pitchFamily="18" charset="0"/>
                <a:ea typeface="宋体" pitchFamily="2" charset="-122"/>
              </a:rPr>
              <a:t>变量名</a:t>
            </a:r>
            <a:r>
              <a:rPr lang="en-US" altLang="zh-CN" sz="2800">
                <a:solidFill>
                  <a:schemeClr val="tx1"/>
                </a:solidFill>
                <a:latin typeface="Times New Roman" pitchFamily="18" charset="0"/>
                <a:ea typeface="宋体" pitchFamily="2" charset="-122"/>
              </a:rPr>
              <a:t>&lt;&lt;</a:t>
            </a:r>
            <a:r>
              <a:rPr lang="zh-CN" altLang="en-US" sz="2800">
                <a:solidFill>
                  <a:schemeClr val="tx1"/>
                </a:solidFill>
                <a:latin typeface="Times New Roman" pitchFamily="18" charset="0"/>
                <a:ea typeface="宋体" pitchFamily="2" charset="-122"/>
              </a:rPr>
              <a:t>位数</a:t>
            </a:r>
          </a:p>
        </p:txBody>
      </p:sp>
      <p:sp>
        <p:nvSpPr>
          <p:cNvPr id="92166" name="Text Box 8"/>
          <p:cNvSpPr txBox="1">
            <a:spLocks noChangeArrowheads="1"/>
          </p:cNvSpPr>
          <p:nvPr/>
        </p:nvSpPr>
        <p:spPr bwMode="auto">
          <a:xfrm>
            <a:off x="1312863" y="5157788"/>
            <a:ext cx="5851525" cy="1168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幼圆" pitchFamily="49" charset="-122"/>
              </a:rPr>
              <a:t>如：</a:t>
            </a:r>
            <a:r>
              <a:rPr lang="en-US" altLang="zh-CN" sz="2800" b="1">
                <a:solidFill>
                  <a:srgbClr val="0000FF"/>
                </a:solidFill>
                <a:latin typeface="Times New Roman" pitchFamily="18" charset="0"/>
                <a:ea typeface="幼圆" pitchFamily="49" charset="-122"/>
              </a:rPr>
              <a:t>unsigned char </a:t>
            </a:r>
            <a:r>
              <a:rPr lang="en-US" altLang="zh-CN" sz="2800">
                <a:solidFill>
                  <a:schemeClr val="tx1"/>
                </a:solidFill>
                <a:latin typeface="Times New Roman" pitchFamily="18" charset="0"/>
                <a:ea typeface="宋体" pitchFamily="2" charset="-122"/>
              </a:rPr>
              <a:t>a = 0x08;</a:t>
            </a:r>
          </a:p>
          <a:p>
            <a:pPr algn="l" eaLnBrk="1" hangingPunct="1">
              <a:spcBef>
                <a:spcPct val="50000"/>
              </a:spcBef>
            </a:pPr>
            <a:r>
              <a:rPr lang="en-US" altLang="zh-CN" sz="2800">
                <a:solidFill>
                  <a:schemeClr val="tx1"/>
                </a:solidFill>
                <a:latin typeface="Times New Roman" pitchFamily="18" charset="0"/>
                <a:ea typeface="宋体" pitchFamily="2" charset="-122"/>
              </a:rPr>
              <a:t>          a &lt;&lt;= 2;   ( a = a &lt;&lt;2) </a:t>
            </a:r>
          </a:p>
        </p:txBody>
      </p:sp>
      <p:pic>
        <p:nvPicPr>
          <p:cNvPr id="92167" name="Picture 25"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66750" y="24765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FF33CC"/>
                </a:solidFill>
                <a:latin typeface="Times New Roman" pitchFamily="18" charset="0"/>
                <a:ea typeface="幼圆" pitchFamily="49" charset="-122"/>
              </a:rPr>
              <a:t>　　　</a:t>
            </a:r>
            <a:r>
              <a:rPr lang="en-US" altLang="zh-CN" sz="2800" dirty="0">
                <a:solidFill>
                  <a:schemeClr val="tx1"/>
                </a:solidFill>
                <a:latin typeface="Times New Roman" pitchFamily="18" charset="0"/>
                <a:ea typeface="宋体" pitchFamily="2" charset="-122"/>
              </a:rPr>
              <a:t>void</a:t>
            </a:r>
            <a:r>
              <a:rPr lang="en-US" altLang="zh-CN" sz="2800" b="1" dirty="0" smtClean="0">
                <a:solidFill>
                  <a:srgbClr val="FF33CC"/>
                </a:solidFill>
                <a:latin typeface="Times New Roman" pitchFamily="18" charset="0"/>
                <a:ea typeface="幼圆" pitchFamily="49" charset="-122"/>
              </a:rPr>
              <a:t>  </a:t>
            </a:r>
            <a:r>
              <a:rPr lang="en-US" altLang="zh-CN" sz="2800" dirty="0" smtClean="0">
                <a:solidFill>
                  <a:schemeClr val="tx1"/>
                </a:solidFill>
                <a:latin typeface="Times New Roman" pitchFamily="18" charset="0"/>
                <a:ea typeface="宋体" pitchFamily="2" charset="-122"/>
              </a:rPr>
              <a:t>main</a:t>
            </a:r>
            <a:r>
              <a:rPr lang="en-US" altLang="zh-CN" sz="2800" dirty="0">
                <a:solidFill>
                  <a:schemeClr val="tx1"/>
                </a:solidFill>
                <a:latin typeface="Times New Roman" pitchFamily="18" charset="0"/>
                <a:ea typeface="宋体" pitchFamily="2" charset="-122"/>
              </a:rPr>
              <a:t>( )</a:t>
            </a:r>
          </a:p>
        </p:txBody>
      </p:sp>
      <p:sp>
        <p:nvSpPr>
          <p:cNvPr id="93187" name="Text Box 3"/>
          <p:cNvSpPr txBox="1">
            <a:spLocks noChangeArrowheads="1"/>
          </p:cNvSpPr>
          <p:nvPr/>
        </p:nvSpPr>
        <p:spPr bwMode="auto">
          <a:xfrm>
            <a:off x="1504950" y="708025"/>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int a=8;    </a:t>
            </a:r>
            <a:r>
              <a:rPr lang="zh-CN" altLang="en-US" sz="2800">
                <a:solidFill>
                  <a:schemeClr val="tx1"/>
                </a:solidFill>
                <a:latin typeface="Times New Roman" pitchFamily="18" charset="0"/>
                <a:ea typeface="宋体" pitchFamily="2" charset="-122"/>
              </a:rPr>
              <a:t>　</a:t>
            </a:r>
            <a:r>
              <a:rPr lang="en-US" altLang="zh-CN">
                <a:solidFill>
                  <a:schemeClr val="tx1"/>
                </a:solidFill>
                <a:latin typeface="楷体_GB2312" pitchFamily="49" charset="-122"/>
              </a:rPr>
              <a:t>(</a:t>
            </a:r>
            <a:r>
              <a:rPr lang="zh-CN" altLang="zh-CN">
                <a:solidFill>
                  <a:schemeClr val="tx1"/>
                </a:solidFill>
                <a:latin typeface="楷体_GB2312" pitchFamily="49" charset="-122"/>
              </a:rPr>
              <a:t>二进制数：00001000)</a:t>
            </a:r>
            <a:endParaRPr lang="en-US" altLang="zh-CN">
              <a:solidFill>
                <a:schemeClr val="tx1"/>
              </a:solidFill>
              <a:latin typeface="楷体_GB2312" pitchFamily="49" charset="-122"/>
            </a:endParaRPr>
          </a:p>
        </p:txBody>
      </p:sp>
      <p:sp>
        <p:nvSpPr>
          <p:cNvPr id="93188" name="Rectangle 4"/>
          <p:cNvSpPr>
            <a:spLocks noChangeArrowheads="1"/>
          </p:cNvSpPr>
          <p:nvPr/>
        </p:nvSpPr>
        <p:spPr bwMode="auto">
          <a:xfrm>
            <a:off x="1774825" y="1149350"/>
            <a:ext cx="5102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int b= </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8;</a:t>
            </a:r>
            <a:r>
              <a:rPr lang="zh-CN" altLang="en-US" sz="2800">
                <a:solidFill>
                  <a:schemeClr val="tx1"/>
                </a:solidFill>
                <a:latin typeface="Times New Roman" pitchFamily="18" charset="0"/>
                <a:ea typeface="宋体" pitchFamily="2" charset="-122"/>
              </a:rPr>
              <a:t>　 </a:t>
            </a:r>
            <a:r>
              <a:rPr lang="en-US" altLang="zh-CN">
                <a:solidFill>
                  <a:schemeClr val="tx1"/>
                </a:solidFill>
              </a:rPr>
              <a:t>(</a:t>
            </a:r>
            <a:r>
              <a:rPr lang="zh-CN" altLang="zh-CN">
                <a:solidFill>
                  <a:schemeClr val="tx1"/>
                </a:solidFill>
              </a:rPr>
              <a:t>二进制数：</a:t>
            </a:r>
            <a:r>
              <a:rPr lang="en-US" altLang="zh-CN">
                <a:solidFill>
                  <a:schemeClr val="tx1"/>
                </a:solidFill>
                <a:latin typeface="楷体_GB2312" pitchFamily="49" charset="-122"/>
              </a:rPr>
              <a:t>1</a:t>
            </a:r>
            <a:r>
              <a:rPr lang="zh-CN" altLang="zh-CN">
                <a:solidFill>
                  <a:schemeClr val="tx1"/>
                </a:solidFill>
                <a:latin typeface="楷体_GB2312" pitchFamily="49" charset="-122"/>
              </a:rPr>
              <a:t>0001000</a:t>
            </a:r>
            <a:r>
              <a:rPr lang="zh-CN" altLang="zh-CN">
                <a:solidFill>
                  <a:schemeClr val="tx1"/>
                </a:solidFill>
              </a:rPr>
              <a:t>)</a:t>
            </a:r>
            <a:endParaRPr lang="en-US" altLang="zh-CN" sz="2800">
              <a:solidFill>
                <a:schemeClr val="tx1"/>
              </a:solidFill>
              <a:latin typeface="Times New Roman" pitchFamily="18" charset="0"/>
              <a:ea typeface="宋体" pitchFamily="2" charset="-122"/>
            </a:endParaRPr>
          </a:p>
        </p:txBody>
      </p:sp>
      <p:sp>
        <p:nvSpPr>
          <p:cNvPr id="93189" name="Rectangle 5"/>
          <p:cNvSpPr>
            <a:spLocks noChangeArrowheads="1"/>
          </p:cNvSpPr>
          <p:nvPr/>
        </p:nvSpPr>
        <p:spPr bwMode="auto">
          <a:xfrm>
            <a:off x="1774825" y="1555750"/>
            <a:ext cx="4405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printf("%d\n", a&lt;&lt;2);</a:t>
            </a:r>
          </a:p>
        </p:txBody>
      </p:sp>
      <p:sp>
        <p:nvSpPr>
          <p:cNvPr id="93190" name="Rectangle 6"/>
          <p:cNvSpPr>
            <a:spLocks noChangeArrowheads="1"/>
          </p:cNvSpPr>
          <p:nvPr/>
        </p:nvSpPr>
        <p:spPr bwMode="auto">
          <a:xfrm>
            <a:off x="1774825" y="2054225"/>
            <a:ext cx="4405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chemeClr val="tx1"/>
                </a:solidFill>
                <a:latin typeface="Times New Roman" pitchFamily="18" charset="0"/>
                <a:ea typeface="宋体" pitchFamily="2" charset="-122"/>
              </a:rPr>
              <a:t>printf("%d\n", b&lt;&lt;2);</a:t>
            </a:r>
          </a:p>
        </p:txBody>
      </p:sp>
      <p:sp>
        <p:nvSpPr>
          <p:cNvPr id="93191" name="Text Box 7"/>
          <p:cNvSpPr txBox="1">
            <a:spLocks noChangeArrowheads="1"/>
          </p:cNvSpPr>
          <p:nvPr/>
        </p:nvSpPr>
        <p:spPr bwMode="auto">
          <a:xfrm>
            <a:off x="1504950" y="2381250"/>
            <a:ext cx="1257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a:t>
            </a:r>
          </a:p>
        </p:txBody>
      </p:sp>
      <p:sp>
        <p:nvSpPr>
          <p:cNvPr id="93192" name="Text Box 9"/>
          <p:cNvSpPr txBox="1">
            <a:spLocks noChangeArrowheads="1"/>
          </p:cNvSpPr>
          <p:nvPr/>
        </p:nvSpPr>
        <p:spPr bwMode="auto">
          <a:xfrm>
            <a:off x="5672138" y="1843088"/>
            <a:ext cx="3219450" cy="7937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70000"/>
              </a:lnSpc>
              <a:spcBef>
                <a:spcPct val="50000"/>
              </a:spcBef>
            </a:pPr>
            <a:r>
              <a:rPr lang="zh-CN" altLang="en-US" b="1">
                <a:solidFill>
                  <a:srgbClr val="0000FF"/>
                </a:solidFill>
                <a:latin typeface="Times New Roman" pitchFamily="18" charset="0"/>
                <a:ea typeface="宋体" pitchFamily="2" charset="-122"/>
              </a:rPr>
              <a:t>运行结果：</a:t>
            </a:r>
            <a:r>
              <a:rPr lang="zh-CN" altLang="en-US">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32</a:t>
            </a:r>
          </a:p>
          <a:p>
            <a:pPr algn="l" eaLnBrk="1" hangingPunct="1">
              <a:lnSpc>
                <a:spcPct val="70000"/>
              </a:lnSpc>
              <a:spcBef>
                <a:spcPct val="50000"/>
              </a:spcBef>
            </a:pPr>
            <a:r>
              <a:rPr lang="en-US" altLang="zh-CN">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sym typeface="Symbol" pitchFamily="18" charset="2"/>
              </a:rPr>
              <a:t>32</a:t>
            </a:r>
            <a:endParaRPr lang="en-US" altLang="zh-CN">
              <a:solidFill>
                <a:schemeClr val="tx1"/>
              </a:solidFill>
              <a:latin typeface="Times New Roman" pitchFamily="18" charset="0"/>
              <a:ea typeface="宋体" pitchFamily="2" charset="-122"/>
            </a:endParaRPr>
          </a:p>
        </p:txBody>
      </p:sp>
      <p:sp>
        <p:nvSpPr>
          <p:cNvPr id="93193" name="AutoShape 10" descr="40%"/>
          <p:cNvSpPr>
            <a:spLocks noChangeArrowheads="1"/>
          </p:cNvSpPr>
          <p:nvPr/>
        </p:nvSpPr>
        <p:spPr bwMode="auto">
          <a:xfrm>
            <a:off x="182563" y="3084513"/>
            <a:ext cx="7951787" cy="3349625"/>
          </a:xfrm>
          <a:prstGeom prst="roundRect">
            <a:avLst>
              <a:gd name="adj" fmla="val 16667"/>
            </a:avLst>
          </a:prstGeom>
          <a:pattFill prst="pct40">
            <a:fgClr>
              <a:srgbClr val="66CCFF"/>
            </a:fgClr>
            <a:bgClr>
              <a:srgbClr val="FFFFFF"/>
            </a:bgClr>
          </a:pattFill>
          <a:ln w="9525">
            <a:round/>
            <a:headEnd/>
            <a:tailEnd/>
          </a:ln>
          <a:effectLst/>
          <a:scene3d>
            <a:camera prst="legacyPerspectiveBottom"/>
            <a:lightRig rig="legacyFlat3" dir="t"/>
          </a:scene3d>
          <a:sp3d extrusionH="887400" prstMaterial="legacyMatte">
            <a:bevelT w="13500" h="13500" prst="angle"/>
            <a:bevelB w="13500" h="13500" prst="angle"/>
            <a:extrusionClr>
              <a:srgbClr val="66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93194" name="Text Box 13"/>
          <p:cNvSpPr txBox="1">
            <a:spLocks noChangeArrowheads="1"/>
          </p:cNvSpPr>
          <p:nvPr/>
        </p:nvSpPr>
        <p:spPr bwMode="auto">
          <a:xfrm>
            <a:off x="1930400" y="4062413"/>
            <a:ext cx="415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a&lt;&lt;2= </a:t>
            </a:r>
            <a:r>
              <a:rPr lang="en-US" altLang="zh-CN" sz="2800">
                <a:solidFill>
                  <a:srgbClr val="FF3300"/>
                </a:solidFill>
                <a:latin typeface="Times New Roman" pitchFamily="18" charset="0"/>
                <a:ea typeface="宋体" pitchFamily="2" charset="-122"/>
              </a:rPr>
              <a:t>00</a:t>
            </a:r>
            <a:r>
              <a:rPr lang="en-US" altLang="zh-CN" sz="2800">
                <a:solidFill>
                  <a:schemeClr val="tx1"/>
                </a:solidFill>
                <a:latin typeface="Times New Roman" pitchFamily="18" charset="0"/>
                <a:ea typeface="宋体" pitchFamily="2" charset="-122"/>
              </a:rPr>
              <a:t>001000</a:t>
            </a:r>
            <a:r>
              <a:rPr lang="en-US" altLang="zh-CN" sz="2800">
                <a:solidFill>
                  <a:srgbClr val="0000FF"/>
                </a:solidFill>
                <a:latin typeface="Times New Roman" pitchFamily="18" charset="0"/>
                <a:ea typeface="宋体" pitchFamily="2" charset="-122"/>
              </a:rPr>
              <a:t>00</a:t>
            </a:r>
            <a:endParaRPr lang="en-US" altLang="zh-CN" sz="2800">
              <a:solidFill>
                <a:schemeClr val="tx1"/>
              </a:solidFill>
              <a:latin typeface="Times New Roman" pitchFamily="18" charset="0"/>
              <a:ea typeface="宋体" pitchFamily="2" charset="-122"/>
            </a:endParaRPr>
          </a:p>
        </p:txBody>
      </p:sp>
      <p:sp>
        <p:nvSpPr>
          <p:cNvPr id="93195" name="Rectangle 16"/>
          <p:cNvSpPr>
            <a:spLocks noChangeArrowheads="1"/>
          </p:cNvSpPr>
          <p:nvPr/>
        </p:nvSpPr>
        <p:spPr bwMode="auto">
          <a:xfrm>
            <a:off x="1479550" y="3084513"/>
            <a:ext cx="4300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rgbClr val="9900FF"/>
                </a:solidFill>
                <a:latin typeface="Times New Roman" pitchFamily="18" charset="0"/>
                <a:ea typeface="宋体" pitchFamily="2" charset="-122"/>
                <a:sym typeface="Monotype Sorts" pitchFamily="2" charset="2"/>
              </a:rPr>
              <a:t> </a:t>
            </a:r>
            <a:r>
              <a:rPr lang="zh-CN" altLang="zh-CN" sz="2800">
                <a:solidFill>
                  <a:schemeClr val="tx1"/>
                </a:solidFill>
                <a:latin typeface="Times New Roman" pitchFamily="18" charset="0"/>
                <a:ea typeface="宋体" pitchFamily="2" charset="-122"/>
                <a:sym typeface="Monotype Sorts" pitchFamily="2" charset="2"/>
              </a:rPr>
              <a:t>对正整数：</a:t>
            </a:r>
            <a:r>
              <a:rPr lang="en-US" altLang="zh-CN" sz="2800">
                <a:solidFill>
                  <a:schemeClr val="tx1"/>
                </a:solidFill>
                <a:latin typeface="Times New Roman" pitchFamily="18" charset="0"/>
                <a:ea typeface="宋体" pitchFamily="2" charset="-122"/>
              </a:rPr>
              <a:t>a= 00001000</a:t>
            </a:r>
          </a:p>
        </p:txBody>
      </p:sp>
      <p:sp>
        <p:nvSpPr>
          <p:cNvPr id="93196" name="Text Box 23"/>
          <p:cNvSpPr txBox="1">
            <a:spLocks noChangeArrowheads="1"/>
          </p:cNvSpPr>
          <p:nvPr/>
        </p:nvSpPr>
        <p:spPr bwMode="auto">
          <a:xfrm>
            <a:off x="1763713" y="5641975"/>
            <a:ext cx="5953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b&lt;&lt;2= </a:t>
            </a:r>
            <a:r>
              <a:rPr lang="en-US" altLang="zh-CN" sz="2800">
                <a:solidFill>
                  <a:srgbClr val="FF3300"/>
                </a:solidFill>
                <a:latin typeface="Times New Roman" pitchFamily="18" charset="0"/>
                <a:ea typeface="宋体" pitchFamily="2" charset="-122"/>
              </a:rPr>
              <a:t>1 </a:t>
            </a:r>
            <a:r>
              <a:rPr lang="en-US" altLang="zh-CN" sz="2800">
                <a:solidFill>
                  <a:schemeClr val="tx1"/>
                </a:solidFill>
                <a:latin typeface="Times New Roman" pitchFamily="18" charset="0"/>
                <a:ea typeface="宋体" pitchFamily="2" charset="-122"/>
              </a:rPr>
              <a:t>1 1 0 0 0 </a:t>
            </a:r>
            <a:r>
              <a:rPr lang="en-US" altLang="zh-CN" sz="2800">
                <a:solidFill>
                  <a:srgbClr val="0000FF"/>
                </a:solidFill>
                <a:latin typeface="Times New Roman" pitchFamily="18" charset="0"/>
                <a:ea typeface="宋体" pitchFamily="2" charset="-122"/>
              </a:rPr>
              <a:t>0 0 【-32</a:t>
            </a:r>
            <a:r>
              <a:rPr lang="zh-CN" altLang="en-US" sz="2800">
                <a:solidFill>
                  <a:srgbClr val="0000FF"/>
                </a:solidFill>
                <a:latin typeface="Times New Roman" pitchFamily="18" charset="0"/>
                <a:ea typeface="宋体" pitchFamily="2" charset="-122"/>
              </a:rPr>
              <a:t>的补码</a:t>
            </a:r>
            <a:r>
              <a:rPr lang="en-US" altLang="zh-CN" sz="2800">
                <a:solidFill>
                  <a:srgbClr val="0000FF"/>
                </a:solidFill>
                <a:latin typeface="Times New Roman" pitchFamily="18" charset="0"/>
                <a:ea typeface="宋体" pitchFamily="2" charset="-122"/>
              </a:rPr>
              <a:t>】</a:t>
            </a:r>
            <a:endParaRPr lang="en-US" altLang="zh-CN" sz="2800">
              <a:solidFill>
                <a:schemeClr val="tx1"/>
              </a:solidFill>
              <a:latin typeface="Times New Roman" pitchFamily="18" charset="0"/>
              <a:ea typeface="宋体" pitchFamily="2" charset="-122"/>
            </a:endParaRPr>
          </a:p>
        </p:txBody>
      </p:sp>
      <p:sp>
        <p:nvSpPr>
          <p:cNvPr id="93197" name="Rectangle 25"/>
          <p:cNvSpPr>
            <a:spLocks noChangeArrowheads="1"/>
          </p:cNvSpPr>
          <p:nvPr/>
        </p:nvSpPr>
        <p:spPr bwMode="auto">
          <a:xfrm>
            <a:off x="1628775" y="4570413"/>
            <a:ext cx="496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rgbClr val="9900FF"/>
                </a:solidFill>
                <a:latin typeface="Times New Roman" pitchFamily="18" charset="0"/>
                <a:ea typeface="宋体" pitchFamily="2" charset="-122"/>
                <a:sym typeface="Monotype Sorts" pitchFamily="2" charset="2"/>
              </a:rPr>
              <a:t> </a:t>
            </a:r>
            <a:r>
              <a:rPr lang="zh-CN" altLang="zh-CN" sz="2800" dirty="0">
                <a:solidFill>
                  <a:schemeClr val="tx1"/>
                </a:solidFill>
                <a:latin typeface="Times New Roman" pitchFamily="18" charset="0"/>
                <a:ea typeface="宋体" pitchFamily="2" charset="-122"/>
              </a:rPr>
              <a:t>对负整数</a:t>
            </a:r>
            <a:r>
              <a:rPr lang="en-US" altLang="zh-CN"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sym typeface="Wingdings" pitchFamily="2" charset="2"/>
              </a:rPr>
              <a:t>b)</a:t>
            </a:r>
            <a:r>
              <a:rPr lang="zh-CN" altLang="en-US" sz="2800" baseline="-25000" dirty="0">
                <a:solidFill>
                  <a:schemeClr val="tx1"/>
                </a:solidFill>
                <a:latin typeface="Times New Roman" pitchFamily="18" charset="0"/>
                <a:ea typeface="宋体" pitchFamily="2" charset="-122"/>
                <a:sym typeface="Wingdings" pitchFamily="2" charset="2"/>
              </a:rPr>
              <a:t>补</a:t>
            </a:r>
            <a:r>
              <a:rPr lang="en-US" altLang="zh-CN" sz="2800" dirty="0">
                <a:solidFill>
                  <a:schemeClr val="tx1"/>
                </a:solidFill>
                <a:latin typeface="Times New Roman" pitchFamily="18" charset="0"/>
                <a:ea typeface="宋体" pitchFamily="2" charset="-122"/>
              </a:rPr>
              <a:t>= </a:t>
            </a:r>
            <a:r>
              <a:rPr lang="en-US" altLang="zh-CN" sz="2800" dirty="0">
                <a:solidFill>
                  <a:srgbClr val="FF0000"/>
                </a:solidFill>
                <a:latin typeface="Times New Roman" pitchFamily="18" charset="0"/>
                <a:ea typeface="宋体" pitchFamily="2" charset="-122"/>
              </a:rPr>
              <a:t>11</a:t>
            </a:r>
            <a:r>
              <a:rPr lang="en-US" altLang="zh-CN" sz="2800" dirty="0">
                <a:solidFill>
                  <a:schemeClr val="tx1"/>
                </a:solidFill>
                <a:latin typeface="Times New Roman" pitchFamily="18" charset="0"/>
                <a:ea typeface="宋体" pitchFamily="2" charset="-122"/>
              </a:rPr>
              <a:t>11 1000</a:t>
            </a:r>
          </a:p>
        </p:txBody>
      </p:sp>
      <p:sp>
        <p:nvSpPr>
          <p:cNvPr id="93198" name="AutoShape 44"/>
          <p:cNvSpPr>
            <a:spLocks noChangeArrowheads="1"/>
          </p:cNvSpPr>
          <p:nvPr/>
        </p:nvSpPr>
        <p:spPr bwMode="auto">
          <a:xfrm>
            <a:off x="468313" y="260350"/>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93199" name="TextBox 1"/>
          <p:cNvSpPr txBox="1">
            <a:spLocks noChangeArrowheads="1"/>
          </p:cNvSpPr>
          <p:nvPr/>
        </p:nvSpPr>
        <p:spPr bwMode="auto">
          <a:xfrm>
            <a:off x="1258888" y="5072063"/>
            <a:ext cx="5502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t>最左边的</a:t>
            </a:r>
            <a:r>
              <a:rPr lang="en-US" altLang="zh-CN"/>
              <a:t>11</a:t>
            </a:r>
            <a:r>
              <a:rPr lang="zh-CN" altLang="en-US"/>
              <a:t>丢失，右边补入</a:t>
            </a:r>
            <a:r>
              <a:rPr lang="en-US" altLang="zh-CN"/>
              <a:t>00</a:t>
            </a:r>
            <a:endParaRPr lang="zh-CN" altLang="en-US"/>
          </a:p>
        </p:txBody>
      </p:sp>
      <p:sp>
        <p:nvSpPr>
          <p:cNvPr id="93200" name="TextBox 44"/>
          <p:cNvSpPr txBox="1">
            <a:spLocks noChangeArrowheads="1"/>
          </p:cNvSpPr>
          <p:nvPr/>
        </p:nvSpPr>
        <p:spPr bwMode="auto">
          <a:xfrm>
            <a:off x="1187450" y="3500438"/>
            <a:ext cx="5502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zh-CN" altLang="en-US"/>
              <a:t>最左边的</a:t>
            </a:r>
            <a:r>
              <a:rPr lang="en-US" altLang="zh-CN"/>
              <a:t>00</a:t>
            </a:r>
            <a:r>
              <a:rPr lang="zh-CN" altLang="en-US"/>
              <a:t>丢失，右边补入</a:t>
            </a:r>
            <a:r>
              <a:rPr lang="en-US" altLang="zh-CN"/>
              <a:t>00</a:t>
            </a:r>
            <a:endParaRPr lang="zh-CN" altLang="en-US"/>
          </a:p>
        </p:txBody>
      </p:sp>
    </p:spTree>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lin ang="2700000" scaled="1"/>
        </a:gradFill>
        <a:effectLst/>
      </p:bgPr>
    </p:bg>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468313" y="3501008"/>
            <a:ext cx="7920037" cy="946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33500" indent="-1333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000000"/>
                </a:solidFill>
                <a:latin typeface="Times New Roman" pitchFamily="18" charset="0"/>
                <a:ea typeface="宋体" pitchFamily="2" charset="-122"/>
              </a:rPr>
              <a:t>结论：   </a:t>
            </a:r>
            <a:r>
              <a:rPr lang="zh-CN" altLang="en-US" sz="2800" dirty="0">
                <a:solidFill>
                  <a:srgbClr val="000000"/>
                </a:solidFill>
                <a:latin typeface="Times New Roman" pitchFamily="18" charset="0"/>
                <a:ea typeface="宋体" pitchFamily="2" charset="-122"/>
              </a:rPr>
              <a:t>左移一位相当于原来的数乘</a:t>
            </a:r>
            <a:r>
              <a:rPr lang="en-US" altLang="zh-CN" sz="2800" dirty="0">
                <a:solidFill>
                  <a:srgbClr val="000000"/>
                </a:solidFill>
                <a:latin typeface="Times New Roman" pitchFamily="18" charset="0"/>
                <a:ea typeface="宋体" pitchFamily="2" charset="-122"/>
              </a:rPr>
              <a:t>2</a:t>
            </a:r>
            <a:r>
              <a:rPr lang="zh-CN" altLang="en-US" sz="2800" dirty="0">
                <a:solidFill>
                  <a:srgbClr val="000000"/>
                </a:solidFill>
                <a:latin typeface="Times New Roman" pitchFamily="18" charset="0"/>
                <a:ea typeface="宋体" pitchFamily="2" charset="-122"/>
              </a:rPr>
              <a:t>（</a:t>
            </a:r>
            <a:r>
              <a:rPr lang="en-US" altLang="zh-CN" sz="2800" dirty="0">
                <a:solidFill>
                  <a:srgbClr val="000000"/>
                </a:solidFill>
                <a:latin typeface="Times New Roman" pitchFamily="18" charset="0"/>
                <a:ea typeface="宋体" pitchFamily="2" charset="-122"/>
              </a:rPr>
              <a:t>2</a:t>
            </a:r>
            <a:r>
              <a:rPr lang="en-US" altLang="zh-CN" sz="2800" baseline="30000" dirty="0">
                <a:solidFill>
                  <a:srgbClr val="000000"/>
                </a:solidFill>
                <a:latin typeface="Times New Roman" pitchFamily="18" charset="0"/>
                <a:ea typeface="宋体" pitchFamily="2" charset="-122"/>
              </a:rPr>
              <a:t>1</a:t>
            </a:r>
            <a:r>
              <a:rPr lang="zh-CN" altLang="en-US" sz="2800" dirty="0">
                <a:solidFill>
                  <a:srgbClr val="000000"/>
                </a:solidFill>
                <a:latin typeface="Times New Roman" pitchFamily="18" charset="0"/>
                <a:ea typeface="宋体" pitchFamily="2" charset="-122"/>
              </a:rPr>
              <a:t>）</a:t>
            </a: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左移两位，乘</a:t>
            </a:r>
            <a:r>
              <a:rPr lang="en-US" altLang="zh-CN" sz="2800" dirty="0">
                <a:solidFill>
                  <a:srgbClr val="000000"/>
                </a:solidFill>
                <a:latin typeface="Times New Roman" pitchFamily="18" charset="0"/>
                <a:ea typeface="宋体" pitchFamily="2" charset="-122"/>
              </a:rPr>
              <a:t>4( 2</a:t>
            </a:r>
            <a:r>
              <a:rPr lang="en-US" altLang="zh-CN" sz="2800" baseline="30000" dirty="0">
                <a:solidFill>
                  <a:srgbClr val="000000"/>
                </a:solidFill>
                <a:latin typeface="Times New Roman" pitchFamily="18" charset="0"/>
                <a:ea typeface="宋体" pitchFamily="2" charset="-122"/>
              </a:rPr>
              <a:t>2</a:t>
            </a: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a:t>
            </a:r>
            <a:r>
              <a:rPr lang="en-US" altLang="zh-CN" sz="2800" dirty="0">
                <a:solidFill>
                  <a:srgbClr val="000000"/>
                </a:solidFill>
                <a:latin typeface="Times New Roman" pitchFamily="18" charset="0"/>
                <a:ea typeface="宋体" pitchFamily="2" charset="-122"/>
              </a:rPr>
              <a:t>(</a:t>
            </a:r>
            <a:r>
              <a:rPr lang="zh-CN" altLang="en-US" sz="2800" dirty="0">
                <a:solidFill>
                  <a:srgbClr val="000000"/>
                </a:solidFill>
                <a:latin typeface="Times New Roman" pitchFamily="18" charset="0"/>
                <a:ea typeface="宋体" pitchFamily="2" charset="-122"/>
              </a:rPr>
              <a:t>条件是左移不溢出</a:t>
            </a:r>
            <a:r>
              <a:rPr lang="en-US" altLang="zh-CN" sz="2800" dirty="0">
                <a:solidFill>
                  <a:srgbClr val="000000"/>
                </a:solidFill>
                <a:latin typeface="Times New Roman" pitchFamily="18" charset="0"/>
                <a:ea typeface="宋体" pitchFamily="2" charset="-122"/>
              </a:rPr>
              <a:t>)</a:t>
            </a:r>
          </a:p>
        </p:txBody>
      </p:sp>
      <p:sp>
        <p:nvSpPr>
          <p:cNvPr id="94211" name="Text Box 5"/>
          <p:cNvSpPr txBox="1">
            <a:spLocks noChangeArrowheads="1"/>
          </p:cNvSpPr>
          <p:nvPr/>
        </p:nvSpPr>
        <p:spPr bwMode="auto">
          <a:xfrm>
            <a:off x="2209800" y="4932387"/>
            <a:ext cx="333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chemeClr val="tx1"/>
                </a:solidFill>
                <a:latin typeface="Times New Roman" pitchFamily="18" charset="0"/>
                <a:ea typeface="宋体" pitchFamily="2" charset="-122"/>
              </a:rPr>
              <a:t>例：</a:t>
            </a:r>
            <a:r>
              <a:rPr lang="en-US" altLang="zh-CN" sz="2800" dirty="0" err="1">
                <a:solidFill>
                  <a:schemeClr val="tx1"/>
                </a:solidFill>
                <a:latin typeface="Times New Roman" pitchFamily="18" charset="0"/>
                <a:ea typeface="宋体" pitchFamily="2" charset="-122"/>
              </a:rPr>
              <a:t>int</a:t>
            </a:r>
            <a:r>
              <a:rPr lang="en-US" altLang="zh-CN" sz="2800" dirty="0">
                <a:solidFill>
                  <a:schemeClr val="tx1"/>
                </a:solidFill>
                <a:latin typeface="Times New Roman" pitchFamily="18" charset="0"/>
                <a:ea typeface="宋体" pitchFamily="2" charset="-122"/>
              </a:rPr>
              <a:t> a=28;</a:t>
            </a:r>
          </a:p>
        </p:txBody>
      </p:sp>
      <p:sp>
        <p:nvSpPr>
          <p:cNvPr id="94212" name="Text Box 6"/>
          <p:cNvSpPr txBox="1">
            <a:spLocks noChangeArrowheads="1"/>
          </p:cNvSpPr>
          <p:nvPr/>
        </p:nvSpPr>
        <p:spPr bwMode="auto">
          <a:xfrm>
            <a:off x="2209800" y="5713437"/>
            <a:ext cx="53863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chemeClr val="tx1"/>
                </a:solidFill>
                <a:latin typeface="Times New Roman" pitchFamily="18" charset="0"/>
                <a:ea typeface="宋体" pitchFamily="2" charset="-122"/>
              </a:rPr>
              <a:t>则：</a:t>
            </a:r>
            <a:r>
              <a:rPr lang="en-US" altLang="zh-CN" sz="2800" dirty="0">
                <a:solidFill>
                  <a:schemeClr val="tx1"/>
                </a:solidFill>
                <a:latin typeface="Times New Roman" pitchFamily="18" charset="0"/>
                <a:ea typeface="宋体" pitchFamily="2" charset="-122"/>
              </a:rPr>
              <a:t>a&lt;&lt;2 =112</a:t>
            </a:r>
            <a:r>
              <a:rPr lang="zh-CN" altLang="en-US" sz="2800" dirty="0">
                <a:solidFill>
                  <a:schemeClr val="tx1"/>
                </a:solidFill>
                <a:latin typeface="Times New Roman" pitchFamily="18" charset="0"/>
                <a:ea typeface="宋体" pitchFamily="2" charset="-122"/>
              </a:rPr>
              <a:t>（</a:t>
            </a:r>
            <a:r>
              <a:rPr lang="en-US" altLang="zh-CN" sz="2800" dirty="0">
                <a:solidFill>
                  <a:schemeClr val="tx1"/>
                </a:solidFill>
                <a:latin typeface="Times New Roman" pitchFamily="18" charset="0"/>
                <a:ea typeface="宋体" pitchFamily="2" charset="-122"/>
              </a:rPr>
              <a:t>28</a:t>
            </a:r>
            <a:r>
              <a:rPr lang="zh-CN" altLang="en-US" sz="2800" dirty="0">
                <a:solidFill>
                  <a:schemeClr val="tx1"/>
                </a:solidFill>
                <a:latin typeface="Times New Roman" pitchFamily="18" charset="0"/>
                <a:ea typeface="宋体" pitchFamily="2" charset="-122"/>
              </a:rPr>
              <a:t>*</a:t>
            </a:r>
            <a:r>
              <a:rPr lang="en-US" altLang="zh-CN" sz="2800" dirty="0">
                <a:solidFill>
                  <a:srgbClr val="000000"/>
                </a:solidFill>
                <a:latin typeface="Times New Roman" pitchFamily="18" charset="0"/>
                <a:ea typeface="宋体" pitchFamily="2" charset="-122"/>
              </a:rPr>
              <a:t> 2</a:t>
            </a:r>
            <a:r>
              <a:rPr lang="en-US" altLang="zh-CN" sz="2800" baseline="30000" dirty="0">
                <a:solidFill>
                  <a:srgbClr val="000000"/>
                </a:solidFill>
                <a:latin typeface="Times New Roman" pitchFamily="18" charset="0"/>
                <a:ea typeface="宋体" pitchFamily="2" charset="-122"/>
              </a:rPr>
              <a:t>2 </a:t>
            </a:r>
            <a:r>
              <a:rPr lang="zh-CN" altLang="en-US" sz="2800" dirty="0">
                <a:solidFill>
                  <a:schemeClr val="tx1"/>
                </a:solidFill>
                <a:latin typeface="Times New Roman" pitchFamily="18" charset="0"/>
                <a:ea typeface="宋体" pitchFamily="2" charset="-122"/>
              </a:rPr>
              <a:t>）</a:t>
            </a:r>
            <a:endParaRPr lang="en-US" altLang="zh-CN" sz="2800" dirty="0">
              <a:solidFill>
                <a:schemeClr val="tx1"/>
              </a:solidFill>
              <a:latin typeface="Times New Roman" pitchFamily="18" charset="0"/>
              <a:ea typeface="宋体" pitchFamily="2" charset="-122"/>
            </a:endParaRPr>
          </a:p>
        </p:txBody>
      </p:sp>
      <p:pic>
        <p:nvPicPr>
          <p:cNvPr id="94213" name="Picture 22"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539750" y="404813"/>
            <a:ext cx="80772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solidFill>
                  <a:srgbClr val="080300"/>
                </a:solidFill>
              </a:rPr>
              <a:t>整数的二进制表示　　</a:t>
            </a:r>
            <a:endParaRPr lang="en-US" altLang="zh-CN" b="1" dirty="0">
              <a:solidFill>
                <a:srgbClr val="080300"/>
              </a:solidFill>
            </a:endParaRPr>
          </a:p>
          <a:p>
            <a:endParaRPr lang="en-US" altLang="zh-CN" b="1" dirty="0">
              <a:solidFill>
                <a:srgbClr val="080300"/>
              </a:solidFill>
            </a:endParaRPr>
          </a:p>
          <a:p>
            <a:r>
              <a:rPr lang="en-US" altLang="zh-CN" b="1" dirty="0">
                <a:solidFill>
                  <a:srgbClr val="080300"/>
                </a:solidFill>
              </a:rPr>
              <a:t>(</a:t>
            </a:r>
            <a:r>
              <a:rPr lang="en-US" altLang="zh-CN" b="1" i="1" dirty="0">
                <a:solidFill>
                  <a:srgbClr val="080300"/>
                </a:solidFill>
              </a:rPr>
              <a:t>a</a:t>
            </a:r>
            <a:r>
              <a:rPr lang="en-US" altLang="zh-CN" b="1" dirty="0">
                <a:solidFill>
                  <a:srgbClr val="080300"/>
                </a:solidFill>
              </a:rPr>
              <a:t>)</a:t>
            </a:r>
            <a:r>
              <a:rPr lang="en-US" altLang="zh-CN" b="1" baseline="-25000" dirty="0">
                <a:solidFill>
                  <a:srgbClr val="080300"/>
                </a:solidFill>
              </a:rPr>
              <a:t>2</a:t>
            </a:r>
            <a:r>
              <a:rPr lang="en-US" altLang="zh-CN" b="1" dirty="0">
                <a:solidFill>
                  <a:srgbClr val="080300"/>
                </a:solidFill>
              </a:rPr>
              <a:t>=</a:t>
            </a:r>
            <a:r>
              <a:rPr lang="en-US" altLang="zh-CN" b="1" i="1" dirty="0">
                <a:solidFill>
                  <a:srgbClr val="080300"/>
                </a:solidFill>
              </a:rPr>
              <a:t>B</a:t>
            </a:r>
            <a:r>
              <a:rPr lang="en-US" altLang="zh-CN" b="1" i="1" baseline="-25000" dirty="0">
                <a:solidFill>
                  <a:srgbClr val="080300"/>
                </a:solidFill>
              </a:rPr>
              <a:t>n</a:t>
            </a:r>
            <a:r>
              <a:rPr lang="en-US" altLang="zh-CN" b="1" baseline="-25000" dirty="0">
                <a:solidFill>
                  <a:srgbClr val="080300"/>
                </a:solidFill>
              </a:rPr>
              <a:t>-1</a:t>
            </a:r>
            <a:r>
              <a:rPr lang="en-US" altLang="zh-CN" b="1" dirty="0">
                <a:solidFill>
                  <a:srgbClr val="080300"/>
                </a:solidFill>
              </a:rPr>
              <a:t>×2</a:t>
            </a:r>
            <a:r>
              <a:rPr lang="en-US" altLang="zh-CN" b="1" i="1" baseline="30000" dirty="0">
                <a:solidFill>
                  <a:srgbClr val="080300"/>
                </a:solidFill>
              </a:rPr>
              <a:t>n</a:t>
            </a:r>
            <a:r>
              <a:rPr lang="en-US" altLang="zh-CN" b="1" baseline="30000" dirty="0">
                <a:solidFill>
                  <a:srgbClr val="080300"/>
                </a:solidFill>
              </a:rPr>
              <a:t>-1</a:t>
            </a:r>
            <a:r>
              <a:rPr lang="zh-CN" altLang="en-US" b="1" dirty="0">
                <a:solidFill>
                  <a:srgbClr val="080300"/>
                </a:solidFill>
              </a:rPr>
              <a:t>＋</a:t>
            </a:r>
            <a:r>
              <a:rPr lang="en-US" altLang="zh-CN" b="1" i="1" dirty="0">
                <a:solidFill>
                  <a:srgbClr val="080300"/>
                </a:solidFill>
              </a:rPr>
              <a:t>B</a:t>
            </a:r>
            <a:r>
              <a:rPr lang="en-US" altLang="zh-CN" b="1" baseline="-25000" dirty="0">
                <a:solidFill>
                  <a:srgbClr val="080300"/>
                </a:solidFill>
              </a:rPr>
              <a:t>n-2</a:t>
            </a:r>
            <a:r>
              <a:rPr lang="en-US" altLang="zh-CN" b="1" dirty="0">
                <a:solidFill>
                  <a:srgbClr val="080300"/>
                </a:solidFill>
              </a:rPr>
              <a:t>×2</a:t>
            </a:r>
            <a:r>
              <a:rPr lang="en-US" altLang="zh-CN" b="1" baseline="30000" dirty="0">
                <a:solidFill>
                  <a:srgbClr val="080300"/>
                </a:solidFill>
              </a:rPr>
              <a:t>n-2</a:t>
            </a:r>
            <a:r>
              <a:rPr lang="zh-CN" altLang="en-US" b="1" dirty="0">
                <a:solidFill>
                  <a:srgbClr val="080300"/>
                </a:solidFill>
              </a:rPr>
              <a:t>＋</a:t>
            </a:r>
            <a:r>
              <a:rPr lang="en-US" altLang="zh-CN" b="1" dirty="0">
                <a:solidFill>
                  <a:srgbClr val="080300"/>
                </a:solidFill>
              </a:rPr>
              <a:t>…</a:t>
            </a:r>
            <a:r>
              <a:rPr lang="zh-CN" altLang="en-US" b="1" dirty="0">
                <a:solidFill>
                  <a:srgbClr val="080300"/>
                </a:solidFill>
              </a:rPr>
              <a:t>＋</a:t>
            </a:r>
            <a:r>
              <a:rPr lang="en-US" altLang="zh-CN" b="1" i="1" dirty="0">
                <a:solidFill>
                  <a:srgbClr val="080300"/>
                </a:solidFill>
              </a:rPr>
              <a:t>B</a:t>
            </a:r>
            <a:r>
              <a:rPr lang="en-US" altLang="zh-CN" b="1" baseline="-25000" dirty="0">
                <a:solidFill>
                  <a:srgbClr val="080300"/>
                </a:solidFill>
              </a:rPr>
              <a:t>1</a:t>
            </a:r>
            <a:r>
              <a:rPr lang="en-US" altLang="zh-CN" b="1" dirty="0">
                <a:solidFill>
                  <a:srgbClr val="080300"/>
                </a:solidFill>
              </a:rPr>
              <a:t>×2</a:t>
            </a:r>
            <a:r>
              <a:rPr lang="en-US" altLang="zh-CN" b="1" baseline="30000" dirty="0">
                <a:solidFill>
                  <a:srgbClr val="080300"/>
                </a:solidFill>
              </a:rPr>
              <a:t>1</a:t>
            </a:r>
            <a:r>
              <a:rPr lang="zh-CN" altLang="en-US" b="1" dirty="0">
                <a:solidFill>
                  <a:srgbClr val="080300"/>
                </a:solidFill>
              </a:rPr>
              <a:t>＋</a:t>
            </a:r>
            <a:r>
              <a:rPr lang="en-US" altLang="zh-CN" b="1" i="1" dirty="0">
                <a:solidFill>
                  <a:srgbClr val="080300"/>
                </a:solidFill>
              </a:rPr>
              <a:t>B</a:t>
            </a:r>
            <a:r>
              <a:rPr lang="en-US" altLang="zh-CN" b="1" baseline="-25000" dirty="0">
                <a:solidFill>
                  <a:srgbClr val="080300"/>
                </a:solidFill>
              </a:rPr>
              <a:t>0</a:t>
            </a:r>
            <a:r>
              <a:rPr lang="en-US" altLang="zh-CN" b="1" dirty="0">
                <a:solidFill>
                  <a:srgbClr val="080300"/>
                </a:solidFill>
              </a:rPr>
              <a:t>×2</a:t>
            </a:r>
            <a:r>
              <a:rPr lang="en-US" altLang="zh-CN" b="1" baseline="30000" dirty="0">
                <a:solidFill>
                  <a:srgbClr val="080300"/>
                </a:solidFill>
              </a:rPr>
              <a:t>0</a:t>
            </a:r>
          </a:p>
          <a:p>
            <a:endParaRPr lang="en-US" altLang="zh-CN" b="1" baseline="30000" dirty="0">
              <a:solidFill>
                <a:srgbClr val="080300"/>
              </a:solidFill>
            </a:endParaRPr>
          </a:p>
          <a:p>
            <a:pPr algn="just">
              <a:lnSpc>
                <a:spcPct val="140000"/>
              </a:lnSpc>
              <a:spcBef>
                <a:spcPct val="50000"/>
              </a:spcBef>
            </a:pPr>
            <a:r>
              <a:rPr lang="en-US" altLang="zh-CN" b="1" dirty="0">
                <a:solidFill>
                  <a:srgbClr val="080300"/>
                </a:solidFill>
                <a:latin typeface="Times New Roman" pitchFamily="18" charset="0"/>
              </a:rPr>
              <a:t>            B</a:t>
            </a:r>
            <a:r>
              <a:rPr lang="zh-CN" altLang="en-US" b="1" dirty="0">
                <a:latin typeface="Times New Roman" pitchFamily="18" charset="0"/>
              </a:rPr>
              <a:t>为数位上的数码，其取值为</a:t>
            </a:r>
            <a:r>
              <a:rPr lang="en-US" altLang="zh-CN" b="1" dirty="0">
                <a:latin typeface="Times New Roman" pitchFamily="18" charset="0"/>
              </a:rPr>
              <a:t>0</a:t>
            </a:r>
            <a:r>
              <a:rPr lang="zh-CN" altLang="en-US" b="1" dirty="0">
                <a:latin typeface="Times New Roman" pitchFamily="18" charset="0"/>
              </a:rPr>
              <a:t>或</a:t>
            </a:r>
            <a:r>
              <a:rPr lang="en-US" altLang="zh-CN" b="1" dirty="0">
                <a:latin typeface="Times New Roman" pitchFamily="18" charset="0"/>
              </a:rPr>
              <a:t>1</a:t>
            </a:r>
            <a:r>
              <a:rPr lang="zh-CN" altLang="en-US" b="1" dirty="0">
                <a:latin typeface="Times New Roman" pitchFamily="18" charset="0"/>
              </a:rPr>
              <a:t>；</a:t>
            </a:r>
          </a:p>
          <a:p>
            <a:pPr algn="just">
              <a:lnSpc>
                <a:spcPct val="140000"/>
              </a:lnSpc>
              <a:spcBef>
                <a:spcPct val="50000"/>
              </a:spcBef>
            </a:pPr>
            <a:r>
              <a:rPr lang="en-US" altLang="zh-CN" b="1" dirty="0">
                <a:solidFill>
                  <a:srgbClr val="080300"/>
                </a:solidFill>
                <a:latin typeface="Times New Roman" pitchFamily="18" charset="0"/>
              </a:rPr>
              <a:t>            n</a:t>
            </a:r>
            <a:r>
              <a:rPr lang="zh-CN" altLang="en-US" b="1" dirty="0">
                <a:latin typeface="Times New Roman" pitchFamily="18" charset="0"/>
              </a:rPr>
              <a:t>为整数位个数</a:t>
            </a:r>
            <a:endParaRPr lang="en-US" altLang="zh-CN" b="1" baseline="30000" dirty="0">
              <a:solidFill>
                <a:srgbClr val="080300"/>
              </a:solidFill>
            </a:endParaRPr>
          </a:p>
          <a:p>
            <a:endParaRPr lang="en-US" altLang="zh-CN" b="1" baseline="30000" dirty="0">
              <a:solidFill>
                <a:srgbClr val="080300"/>
              </a:solidFill>
            </a:endParaRPr>
          </a:p>
        </p:txBody>
      </p:sp>
    </p:spTree>
  </p:cSld>
  <p:clrMapOvr>
    <a:masterClrMapping/>
  </p:clrMapOvr>
  <p:transition spd="med">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p:cNvSpPr>
            <a:spLocks noChangeArrowheads="1"/>
          </p:cNvSpPr>
          <p:nvPr/>
        </p:nvSpPr>
        <p:spPr bwMode="auto">
          <a:xfrm>
            <a:off x="266700" y="2152650"/>
            <a:ext cx="8477250" cy="4400550"/>
          </a:xfrm>
          <a:prstGeom prst="horizontalScroll">
            <a:avLst>
              <a:gd name="adj" fmla="val 8495"/>
            </a:avLst>
          </a:prstGeom>
          <a:gradFill rotWithShape="0">
            <a:gsLst>
              <a:gs pos="0">
                <a:srgbClr val="FFDE9B"/>
              </a:gs>
              <a:gs pos="50000">
                <a:srgbClr val="FFFFFF"/>
              </a:gs>
              <a:gs pos="100000">
                <a:srgbClr val="FFDE9B"/>
              </a:gs>
            </a:gsLst>
            <a:lin ang="5400000" scaled="1"/>
          </a:gradFill>
          <a:ln w="9525">
            <a:solidFill>
              <a:srgbClr val="FF33CC"/>
            </a:solidFill>
            <a:round/>
            <a:headEnd/>
            <a:tailEnd/>
          </a:ln>
          <a:effectLst>
            <a:outerShdw dist="107763" dir="2700000" algn="ctr" rotWithShape="0">
              <a:schemeClr val="bg2"/>
            </a:outerShdw>
          </a:effectLst>
        </p:spPr>
        <p:txBody>
          <a:bodyPr wrap="none" anchor="ctr"/>
          <a:lstStyle/>
          <a:p>
            <a:endParaRPr lang="zh-CN" altLang="en-US"/>
          </a:p>
        </p:txBody>
      </p:sp>
      <p:sp>
        <p:nvSpPr>
          <p:cNvPr id="182275" name="Text Box 3"/>
          <p:cNvSpPr txBox="1">
            <a:spLocks noChangeArrowheads="1"/>
          </p:cNvSpPr>
          <p:nvPr/>
        </p:nvSpPr>
        <p:spPr bwMode="auto">
          <a:xfrm>
            <a:off x="685800" y="70485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3. </a:t>
            </a:r>
            <a:r>
              <a:rPr lang="zh-CN" altLang="en-US" sz="2800" b="1">
                <a:solidFill>
                  <a:srgbClr val="0000FF"/>
                </a:solidFill>
                <a:effectLst>
                  <a:outerShdw blurRad="38100" dist="38100" dir="2700000" algn="tl">
                    <a:srgbClr val="C0C0C0"/>
                  </a:outerShdw>
                </a:effectLst>
                <a:latin typeface="Times New Roman" pitchFamily="18" charset="0"/>
                <a:ea typeface="宋体" pitchFamily="2" charset="-122"/>
              </a:rPr>
              <a:t>按位右移：</a:t>
            </a:r>
            <a:r>
              <a:rPr lang="en-US" altLang="zh-CN" sz="2800" b="1">
                <a:solidFill>
                  <a:srgbClr val="0000FF"/>
                </a:solidFill>
                <a:effectLst>
                  <a:outerShdw blurRad="38100" dist="38100" dir="2700000" algn="tl">
                    <a:srgbClr val="C0C0C0"/>
                  </a:outerShdw>
                </a:effectLst>
                <a:latin typeface="Times New Roman" pitchFamily="18" charset="0"/>
                <a:ea typeface="宋体" pitchFamily="2" charset="-122"/>
              </a:rPr>
              <a:t>&gt;&gt;</a:t>
            </a:r>
          </a:p>
        </p:txBody>
      </p:sp>
      <p:sp>
        <p:nvSpPr>
          <p:cNvPr id="95236" name="AutoShape 4"/>
          <p:cNvSpPr>
            <a:spLocks noChangeArrowheads="1"/>
          </p:cNvSpPr>
          <p:nvPr/>
        </p:nvSpPr>
        <p:spPr bwMode="auto">
          <a:xfrm>
            <a:off x="2446338" y="1512888"/>
            <a:ext cx="4098925" cy="644525"/>
          </a:xfrm>
          <a:prstGeom prst="roundRect">
            <a:avLst>
              <a:gd name="adj" fmla="val 33060"/>
            </a:avLst>
          </a:prstGeom>
          <a:solidFill>
            <a:srgbClr val="FFFF00"/>
          </a:solidFill>
          <a:ln w="9525">
            <a:solidFill>
              <a:srgbClr val="FFCC00"/>
            </a:solidFill>
            <a:round/>
            <a:headEnd/>
            <a:tailEnd/>
          </a:ln>
          <a:effectLst>
            <a:outerShdw dist="107763" dir="2700000" algn="ctr" rotWithShape="0">
              <a:schemeClr val="bg2"/>
            </a:outerShdw>
          </a:effectLst>
        </p:spPr>
        <p:txBody>
          <a:bodyPr>
            <a:spAutoFit/>
          </a:bodyPr>
          <a:lstStyle/>
          <a:p>
            <a:pPr>
              <a:spcBef>
                <a:spcPct val="50000"/>
              </a:spcBef>
            </a:pPr>
            <a:r>
              <a:rPr lang="zh-CN" altLang="en-US" sz="2800" b="1">
                <a:solidFill>
                  <a:srgbClr val="000000"/>
                </a:solidFill>
                <a:latin typeface="Times New Roman" pitchFamily="18" charset="0"/>
                <a:ea typeface="宋体" pitchFamily="2" charset="-122"/>
              </a:rPr>
              <a:t>形式：</a:t>
            </a:r>
            <a:r>
              <a:rPr lang="zh-CN" altLang="en-US" sz="2800">
                <a:solidFill>
                  <a:srgbClr val="000000"/>
                </a:solidFill>
                <a:latin typeface="Times New Roman" pitchFamily="18" charset="0"/>
                <a:ea typeface="宋体" pitchFamily="2" charset="-122"/>
              </a:rPr>
              <a:t>变量名</a:t>
            </a:r>
            <a:r>
              <a:rPr lang="en-US" altLang="zh-CN" sz="2800">
                <a:solidFill>
                  <a:srgbClr val="000000"/>
                </a:solidFill>
                <a:latin typeface="Times New Roman" pitchFamily="18" charset="0"/>
                <a:ea typeface="宋体" pitchFamily="2" charset="-122"/>
              </a:rPr>
              <a:t>&gt;&gt;</a:t>
            </a:r>
            <a:r>
              <a:rPr lang="zh-CN" altLang="en-US" sz="2800">
                <a:solidFill>
                  <a:srgbClr val="000000"/>
                </a:solidFill>
                <a:latin typeface="Times New Roman" pitchFamily="18" charset="0"/>
                <a:ea typeface="宋体" pitchFamily="2" charset="-122"/>
              </a:rPr>
              <a:t>位数</a:t>
            </a:r>
          </a:p>
        </p:txBody>
      </p:sp>
      <p:grpSp>
        <p:nvGrpSpPr>
          <p:cNvPr id="95237" name="Group 5"/>
          <p:cNvGrpSpPr>
            <a:grpSpLocks/>
          </p:cNvGrpSpPr>
          <p:nvPr/>
        </p:nvGrpSpPr>
        <p:grpSpPr bwMode="auto">
          <a:xfrm>
            <a:off x="952500" y="2781300"/>
            <a:ext cx="7562850" cy="1136650"/>
            <a:chOff x="552" y="1788"/>
            <a:chExt cx="4764" cy="716"/>
          </a:xfrm>
        </p:grpSpPr>
        <p:sp>
          <p:nvSpPr>
            <p:cNvPr id="95242" name="Oval 6"/>
            <p:cNvSpPr>
              <a:spLocks noChangeArrowheads="1"/>
            </p:cNvSpPr>
            <p:nvPr/>
          </p:nvSpPr>
          <p:spPr bwMode="auto">
            <a:xfrm>
              <a:off x="552" y="1788"/>
              <a:ext cx="852" cy="480"/>
            </a:xfrm>
            <a:prstGeom prst="ellipse">
              <a:avLst/>
            </a:prstGeom>
            <a:solidFill>
              <a:srgbClr val="66CCFF"/>
            </a:solidFill>
            <a:ln w="9525">
              <a:solidFill>
                <a:srgbClr val="FFCC00"/>
              </a:solidFill>
              <a:round/>
              <a:headEnd/>
              <a:tailEnd/>
            </a:ln>
            <a:effectLst>
              <a:outerShdw dist="107763" dir="2700000" algn="ctr" rotWithShape="0">
                <a:schemeClr val="bg2"/>
              </a:outerShdw>
            </a:effectLst>
          </p:spPr>
          <p:txBody>
            <a:bodyPr wrap="none" anchor="ctr"/>
            <a:lstStyle/>
            <a:p>
              <a:endParaRPr lang="zh-CN" altLang="en-US"/>
            </a:p>
          </p:txBody>
        </p:sp>
        <p:sp>
          <p:nvSpPr>
            <p:cNvPr id="95243" name="Text Box 7"/>
            <p:cNvSpPr txBox="1">
              <a:spLocks noChangeArrowheads="1"/>
            </p:cNvSpPr>
            <p:nvPr/>
          </p:nvSpPr>
          <p:spPr bwMode="auto">
            <a:xfrm>
              <a:off x="660" y="1800"/>
              <a:ext cx="465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33500" indent="-13335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zh-CN" altLang="en-US" sz="2800" b="1">
                  <a:solidFill>
                    <a:srgbClr val="0000FF"/>
                  </a:solidFill>
                  <a:latin typeface="Times New Roman" pitchFamily="18" charset="0"/>
                  <a:ea typeface="宋体" pitchFamily="2" charset="-122"/>
                </a:rPr>
                <a:t>作用：   </a:t>
              </a:r>
              <a:r>
                <a:rPr lang="zh-CN" altLang="en-US" sz="2800">
                  <a:solidFill>
                    <a:schemeClr val="tx1"/>
                  </a:solidFill>
                  <a:latin typeface="Times New Roman" pitchFamily="18" charset="0"/>
                  <a:ea typeface="宋体" pitchFamily="2" charset="-122"/>
                </a:rPr>
                <a:t>把变量所代表的数中的各个位全部右移若干位，左边空出的位</a:t>
              </a:r>
              <a:r>
                <a:rPr lang="zh-CN" altLang="en-US" sz="2800" b="1">
                  <a:solidFill>
                    <a:srgbClr val="0000FF"/>
                  </a:solidFill>
                  <a:latin typeface="Times New Roman" pitchFamily="18" charset="0"/>
                  <a:ea typeface="宋体" pitchFamily="2" charset="-122"/>
                </a:rPr>
                <a:t>补</a:t>
              </a:r>
              <a:r>
                <a:rPr lang="en-US" altLang="zh-CN" sz="2800" b="1">
                  <a:solidFill>
                    <a:srgbClr val="0000FF"/>
                  </a:solidFill>
                  <a:latin typeface="Times New Roman" pitchFamily="18" charset="0"/>
                  <a:ea typeface="宋体" pitchFamily="2" charset="-122"/>
                </a:rPr>
                <a:t>0</a:t>
              </a:r>
              <a:r>
                <a:rPr lang="zh-CN" altLang="en-US" sz="2800" b="1">
                  <a:solidFill>
                    <a:srgbClr val="0000FF"/>
                  </a:solidFill>
                  <a:latin typeface="Times New Roman" pitchFamily="18" charset="0"/>
                  <a:ea typeface="宋体" pitchFamily="2" charset="-122"/>
                </a:rPr>
                <a:t>或补</a:t>
              </a:r>
              <a:r>
                <a:rPr lang="en-US" altLang="zh-CN" sz="2800" b="1">
                  <a:solidFill>
                    <a:srgbClr val="0000FF"/>
                  </a:solidFill>
                  <a:latin typeface="Times New Roman" pitchFamily="18" charset="0"/>
                  <a:ea typeface="宋体" pitchFamily="2" charset="-122"/>
                </a:rPr>
                <a:t>1</a:t>
              </a:r>
              <a:r>
                <a:rPr lang="zh-CN" altLang="en-US" sz="2800">
                  <a:solidFill>
                    <a:schemeClr val="tx1"/>
                  </a:solidFill>
                  <a:latin typeface="Times New Roman" pitchFamily="18" charset="0"/>
                  <a:ea typeface="宋体" pitchFamily="2" charset="-122"/>
                </a:rPr>
                <a:t>。</a:t>
              </a:r>
            </a:p>
          </p:txBody>
        </p:sp>
      </p:grpSp>
      <p:sp>
        <p:nvSpPr>
          <p:cNvPr id="95238" name="Text Box 8"/>
          <p:cNvSpPr txBox="1">
            <a:spLocks noChangeArrowheads="1"/>
          </p:cNvSpPr>
          <p:nvPr/>
        </p:nvSpPr>
        <p:spPr bwMode="auto">
          <a:xfrm>
            <a:off x="1028700" y="4038600"/>
            <a:ext cx="8020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11430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rgbClr val="FF33CC"/>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sym typeface="Symbol" pitchFamily="18" charset="2"/>
              </a:rPr>
              <a:t> </a:t>
            </a:r>
            <a:r>
              <a:rPr lang="zh-CN" altLang="en-US" sz="2800" b="1">
                <a:solidFill>
                  <a:srgbClr val="FF3300"/>
                </a:solidFill>
                <a:latin typeface="Times New Roman" pitchFamily="18" charset="0"/>
                <a:ea typeface="宋体" pitchFamily="2" charset="-122"/>
                <a:sym typeface="Symbol" pitchFamily="18" charset="2"/>
              </a:rPr>
              <a:t>补</a:t>
            </a:r>
            <a:r>
              <a:rPr lang="en-US" altLang="zh-CN" sz="2800" b="1">
                <a:solidFill>
                  <a:srgbClr val="FF3300"/>
                </a:solidFill>
                <a:latin typeface="Times New Roman" pitchFamily="18" charset="0"/>
                <a:ea typeface="宋体" pitchFamily="2" charset="-122"/>
                <a:sym typeface="Symbol" pitchFamily="18" charset="2"/>
              </a:rPr>
              <a:t>0</a:t>
            </a:r>
            <a:r>
              <a:rPr lang="zh-CN" altLang="en-US" sz="2800" b="1">
                <a:solidFill>
                  <a:srgbClr val="FF3300"/>
                </a:solidFill>
                <a:latin typeface="Times New Roman" pitchFamily="18" charset="0"/>
                <a:ea typeface="宋体" pitchFamily="2" charset="-122"/>
                <a:sym typeface="Symbol" pitchFamily="18" charset="2"/>
              </a:rPr>
              <a:t>的情况</a:t>
            </a:r>
            <a:r>
              <a:rPr lang="zh-CN" altLang="en-US" sz="2800">
                <a:solidFill>
                  <a:schemeClr val="tx1"/>
                </a:solidFill>
                <a:latin typeface="Times New Roman" pitchFamily="18" charset="0"/>
                <a:ea typeface="宋体" pitchFamily="2" charset="-122"/>
                <a:sym typeface="Symbol" pitchFamily="18" charset="2"/>
              </a:rPr>
              <a:t>：</a:t>
            </a:r>
            <a:r>
              <a:rPr lang="zh-CN" altLang="en-US" sz="2800">
                <a:solidFill>
                  <a:schemeClr val="tx1"/>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unsigned int </a:t>
            </a:r>
            <a:r>
              <a:rPr lang="zh-CN" altLang="en-US" sz="2800">
                <a:solidFill>
                  <a:schemeClr val="tx1"/>
                </a:solidFill>
                <a:latin typeface="Times New Roman" pitchFamily="18" charset="0"/>
                <a:ea typeface="宋体" pitchFamily="2" charset="-122"/>
                <a:sym typeface="Monotype Sorts" pitchFamily="2" charset="2"/>
              </a:rPr>
              <a:t>或 </a:t>
            </a:r>
            <a:r>
              <a:rPr lang="en-US" altLang="zh-CN" sz="2800">
                <a:solidFill>
                  <a:schemeClr val="tx1"/>
                </a:solidFill>
                <a:latin typeface="Times New Roman" pitchFamily="18" charset="0"/>
                <a:ea typeface="宋体" pitchFamily="2" charset="-122"/>
                <a:sym typeface="Monotype Sorts" pitchFamily="2" charset="2"/>
              </a:rPr>
              <a:t>unsigned char </a:t>
            </a:r>
            <a:r>
              <a:rPr lang="zh-CN" altLang="zh-CN" sz="2800">
                <a:solidFill>
                  <a:schemeClr val="tx1"/>
                </a:solidFill>
                <a:latin typeface="Times New Roman" pitchFamily="18" charset="0"/>
                <a:ea typeface="宋体" pitchFamily="2" charset="-122"/>
                <a:sym typeface="Monotype Sorts" pitchFamily="2" charset="2"/>
              </a:rPr>
              <a:t>变量；</a:t>
            </a:r>
            <a:endParaRPr lang="zh-CN" altLang="en-US" sz="2800">
              <a:solidFill>
                <a:schemeClr val="tx1"/>
              </a:solidFill>
              <a:latin typeface="Times New Roman" pitchFamily="18" charset="0"/>
              <a:ea typeface="宋体" pitchFamily="2" charset="-122"/>
            </a:endParaRPr>
          </a:p>
        </p:txBody>
      </p:sp>
      <p:sp>
        <p:nvSpPr>
          <p:cNvPr id="95239" name="Rectangle 9"/>
          <p:cNvSpPr>
            <a:spLocks noChangeArrowheads="1"/>
          </p:cNvSpPr>
          <p:nvPr/>
        </p:nvSpPr>
        <p:spPr bwMode="auto">
          <a:xfrm>
            <a:off x="3260725" y="4665663"/>
            <a:ext cx="27955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50000"/>
              </a:spcBef>
            </a:pPr>
            <a:r>
              <a:rPr lang="en-US" altLang="zh-CN" sz="2800">
                <a:solidFill>
                  <a:schemeClr val="tx1"/>
                </a:solidFill>
                <a:latin typeface="Times New Roman" pitchFamily="18" charset="0"/>
                <a:ea typeface="宋体" pitchFamily="2" charset="-122"/>
                <a:sym typeface="Monotype Sorts" pitchFamily="2" charset="2"/>
              </a:rPr>
              <a:t> int </a:t>
            </a:r>
            <a:r>
              <a:rPr lang="zh-CN" altLang="zh-CN" sz="2800">
                <a:solidFill>
                  <a:schemeClr val="tx1"/>
                </a:solidFill>
                <a:latin typeface="Times New Roman" pitchFamily="18" charset="0"/>
                <a:ea typeface="宋体" pitchFamily="2" charset="-122"/>
                <a:sym typeface="Monotype Sorts" pitchFamily="2" charset="2"/>
              </a:rPr>
              <a:t>型的正数。</a:t>
            </a:r>
            <a:endParaRPr lang="zh-CN" altLang="en-US" sz="2800">
              <a:solidFill>
                <a:schemeClr val="tx1"/>
              </a:solidFill>
              <a:latin typeface="Times New Roman" pitchFamily="18" charset="0"/>
              <a:ea typeface="宋体" pitchFamily="2" charset="-122"/>
              <a:sym typeface="Monotype Sorts" pitchFamily="2" charset="2"/>
            </a:endParaRPr>
          </a:p>
        </p:txBody>
      </p:sp>
      <p:sp>
        <p:nvSpPr>
          <p:cNvPr id="95240" name="Text Box 10"/>
          <p:cNvSpPr txBox="1">
            <a:spLocks noChangeArrowheads="1"/>
          </p:cNvSpPr>
          <p:nvPr/>
        </p:nvSpPr>
        <p:spPr bwMode="auto">
          <a:xfrm>
            <a:off x="1085850" y="5334000"/>
            <a:ext cx="7581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11430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rgbClr val="FF33CC"/>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sym typeface="Symbol" pitchFamily="18" charset="2"/>
              </a:rPr>
              <a:t> </a:t>
            </a:r>
            <a:r>
              <a:rPr lang="zh-CN" altLang="en-US" sz="2800" b="1">
                <a:solidFill>
                  <a:srgbClr val="FF3300"/>
                </a:solidFill>
                <a:latin typeface="Times New Roman" pitchFamily="18" charset="0"/>
                <a:ea typeface="宋体" pitchFamily="2" charset="-122"/>
                <a:sym typeface="Symbol" pitchFamily="18" charset="2"/>
              </a:rPr>
              <a:t>补</a:t>
            </a:r>
            <a:r>
              <a:rPr lang="en-US" altLang="zh-CN" sz="2800" b="1">
                <a:solidFill>
                  <a:srgbClr val="FF3300"/>
                </a:solidFill>
                <a:latin typeface="Times New Roman" pitchFamily="18" charset="0"/>
                <a:ea typeface="宋体" pitchFamily="2" charset="-122"/>
                <a:sym typeface="Symbol" pitchFamily="18" charset="2"/>
              </a:rPr>
              <a:t>1</a:t>
            </a:r>
            <a:r>
              <a:rPr lang="zh-CN" altLang="en-US" sz="2800" b="1">
                <a:solidFill>
                  <a:srgbClr val="FF3300"/>
                </a:solidFill>
                <a:latin typeface="Times New Roman" pitchFamily="18" charset="0"/>
                <a:ea typeface="宋体" pitchFamily="2" charset="-122"/>
                <a:sym typeface="Symbol" pitchFamily="18" charset="2"/>
              </a:rPr>
              <a:t>的情况：</a:t>
            </a:r>
            <a:r>
              <a:rPr lang="en-US" altLang="zh-CN" sz="2800">
                <a:solidFill>
                  <a:schemeClr val="tx1"/>
                </a:solidFill>
                <a:latin typeface="Times New Roman" pitchFamily="18" charset="0"/>
                <a:ea typeface="宋体" pitchFamily="2" charset="-122"/>
                <a:sym typeface="Monotype Sorts" pitchFamily="2" charset="2"/>
              </a:rPr>
              <a:t>int </a:t>
            </a:r>
            <a:r>
              <a:rPr lang="zh-CN" altLang="zh-CN" sz="2800">
                <a:solidFill>
                  <a:schemeClr val="tx1"/>
                </a:solidFill>
                <a:latin typeface="Times New Roman" pitchFamily="18" charset="0"/>
                <a:ea typeface="宋体" pitchFamily="2" charset="-122"/>
                <a:sym typeface="Monotype Sorts" pitchFamily="2" charset="2"/>
              </a:rPr>
              <a:t>型的负数</a:t>
            </a:r>
            <a:r>
              <a:rPr lang="zh-CN" altLang="en-US" sz="2800">
                <a:solidFill>
                  <a:schemeClr val="tx1"/>
                </a:solidFill>
                <a:latin typeface="Times New Roman" pitchFamily="18" charset="0"/>
                <a:ea typeface="宋体" pitchFamily="2" charset="-122"/>
                <a:sym typeface="Monotype Sorts" pitchFamily="2" charset="2"/>
              </a:rPr>
              <a:t>，或负数的 </a:t>
            </a:r>
            <a:r>
              <a:rPr lang="en-US" altLang="zh-CN" sz="2800">
                <a:solidFill>
                  <a:schemeClr val="tx1"/>
                </a:solidFill>
                <a:latin typeface="Times New Roman" pitchFamily="18" charset="0"/>
                <a:ea typeface="宋体" pitchFamily="2" charset="-122"/>
                <a:sym typeface="Monotype Sorts" pitchFamily="2" charset="2"/>
              </a:rPr>
              <a:t>char </a:t>
            </a:r>
            <a:r>
              <a:rPr lang="zh-CN" altLang="en-US" sz="2800">
                <a:solidFill>
                  <a:schemeClr val="tx1"/>
                </a:solidFill>
                <a:latin typeface="Times New Roman" pitchFamily="18" charset="0"/>
                <a:ea typeface="宋体" pitchFamily="2" charset="-122"/>
                <a:sym typeface="Monotype Sorts" pitchFamily="2" charset="2"/>
              </a:rPr>
              <a:t>变量</a:t>
            </a:r>
            <a:endParaRPr lang="zh-CN" altLang="en-US" sz="2800">
              <a:solidFill>
                <a:schemeClr val="tx1"/>
              </a:solidFill>
              <a:latin typeface="Times New Roman" pitchFamily="18" charset="0"/>
              <a:ea typeface="宋体" pitchFamily="2" charset="-122"/>
            </a:endParaRPr>
          </a:p>
        </p:txBody>
      </p:sp>
      <p:pic>
        <p:nvPicPr>
          <p:cNvPr id="95241" name="Picture 26"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AutoShape 2"/>
          <p:cNvSpPr>
            <a:spLocks noChangeArrowheads="1"/>
          </p:cNvSpPr>
          <p:nvPr/>
        </p:nvSpPr>
        <p:spPr bwMode="auto">
          <a:xfrm>
            <a:off x="419100" y="2286000"/>
            <a:ext cx="8191500" cy="4495800"/>
          </a:xfrm>
          <a:prstGeom prst="horizontalScroll">
            <a:avLst>
              <a:gd name="adj" fmla="val 5454"/>
            </a:avLst>
          </a:prstGeom>
          <a:solidFill>
            <a:schemeClr val="bg2">
              <a:lumMod val="90000"/>
            </a:schemeClr>
          </a:solidFill>
          <a:ln w="9525">
            <a:solidFill>
              <a:srgbClr val="FF0066"/>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96259" name="AutoShape 3"/>
          <p:cNvSpPr>
            <a:spLocks noChangeArrowheads="1"/>
          </p:cNvSpPr>
          <p:nvPr/>
        </p:nvSpPr>
        <p:spPr bwMode="auto">
          <a:xfrm>
            <a:off x="704850" y="285750"/>
            <a:ext cx="7677150" cy="1847850"/>
          </a:xfrm>
          <a:prstGeom prst="roundRect">
            <a:avLst>
              <a:gd name="adj" fmla="val 16667"/>
            </a:avLst>
          </a:prstGeom>
          <a:solidFill>
            <a:srgbClr val="FFDE9B"/>
          </a:solidFill>
          <a:ln w="9525">
            <a:solidFill>
              <a:srgbClr val="FF3300"/>
            </a:solidFill>
            <a:round/>
            <a:headEnd/>
            <a:tailEnd/>
          </a:ln>
          <a:effectLst>
            <a:outerShdw dist="107763" dir="2700000" algn="ctr" rotWithShape="0">
              <a:schemeClr val="bg2"/>
            </a:outerShdw>
          </a:effectLst>
        </p:spPr>
        <p:txBody>
          <a:bodyPr wrap="none" anchor="ctr"/>
          <a:lstStyle/>
          <a:p>
            <a:endParaRPr lang="zh-CN" altLang="en-US"/>
          </a:p>
        </p:txBody>
      </p:sp>
      <p:sp>
        <p:nvSpPr>
          <p:cNvPr id="96260" name="Text Box 4"/>
          <p:cNvSpPr txBox="1">
            <a:spLocks noChangeArrowheads="1"/>
          </p:cNvSpPr>
          <p:nvPr/>
        </p:nvSpPr>
        <p:spPr bwMode="auto">
          <a:xfrm>
            <a:off x="876300" y="400050"/>
            <a:ext cx="537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幼圆" pitchFamily="49" charset="-122"/>
              </a:rPr>
              <a:t>如</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int a=64  (    01000000 )</a:t>
            </a:r>
          </a:p>
        </p:txBody>
      </p:sp>
      <p:sp>
        <p:nvSpPr>
          <p:cNvPr id="96261" name="Text Box 5"/>
          <p:cNvSpPr txBox="1">
            <a:spLocks noChangeArrowheads="1"/>
          </p:cNvSpPr>
          <p:nvPr/>
        </p:nvSpPr>
        <p:spPr bwMode="auto">
          <a:xfrm>
            <a:off x="876300" y="971550"/>
            <a:ext cx="491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a&gt;&gt;2=16 (</a:t>
            </a:r>
            <a:r>
              <a:rPr lang="en-US" altLang="zh-CN" sz="2800">
                <a:solidFill>
                  <a:srgbClr val="FF3300"/>
                </a:solidFill>
                <a:latin typeface="Times New Roman" pitchFamily="18" charset="0"/>
                <a:ea typeface="宋体" pitchFamily="2" charset="-122"/>
              </a:rPr>
              <a:t>00</a:t>
            </a:r>
            <a:r>
              <a:rPr lang="en-US" altLang="zh-CN" sz="2800">
                <a:solidFill>
                  <a:schemeClr val="tx1"/>
                </a:solidFill>
                <a:latin typeface="Times New Roman" pitchFamily="18" charset="0"/>
                <a:ea typeface="宋体" pitchFamily="2" charset="-122"/>
              </a:rPr>
              <a:t>010000</a:t>
            </a:r>
            <a:r>
              <a:rPr lang="en-US" altLang="zh-CN" sz="2800">
                <a:solidFill>
                  <a:srgbClr val="0000FF"/>
                </a:solidFill>
                <a:latin typeface="Times New Roman" pitchFamily="18" charset="0"/>
                <a:ea typeface="宋体" pitchFamily="2" charset="-122"/>
              </a:rPr>
              <a:t>00</a:t>
            </a:r>
            <a:r>
              <a:rPr lang="en-US" altLang="zh-CN" sz="2800">
                <a:solidFill>
                  <a:schemeClr val="tx1"/>
                </a:solidFill>
                <a:latin typeface="Times New Roman" pitchFamily="18" charset="0"/>
                <a:ea typeface="宋体" pitchFamily="2" charset="-122"/>
              </a:rPr>
              <a:t> )</a:t>
            </a:r>
          </a:p>
        </p:txBody>
      </p:sp>
      <p:sp>
        <p:nvSpPr>
          <p:cNvPr id="96262" name="Text Box 6"/>
          <p:cNvSpPr txBox="1">
            <a:spLocks noChangeArrowheads="1"/>
          </p:cNvSpPr>
          <p:nvPr/>
        </p:nvSpPr>
        <p:spPr bwMode="auto">
          <a:xfrm>
            <a:off x="3028950" y="163830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FF0066"/>
                </a:solidFill>
                <a:latin typeface="Times New Roman" pitchFamily="18" charset="0"/>
                <a:ea typeface="宋体" pitchFamily="2" charset="-122"/>
              </a:rPr>
              <a:t>补入</a:t>
            </a:r>
            <a:endParaRPr lang="zh-CN" altLang="en-US" sz="2800">
              <a:solidFill>
                <a:srgbClr val="FF0066"/>
              </a:solidFill>
              <a:latin typeface="Times New Roman" pitchFamily="18" charset="0"/>
              <a:ea typeface="宋体" pitchFamily="2" charset="-122"/>
            </a:endParaRPr>
          </a:p>
        </p:txBody>
      </p:sp>
      <p:sp>
        <p:nvSpPr>
          <p:cNvPr id="96263" name="Text Box 7"/>
          <p:cNvSpPr txBox="1">
            <a:spLocks noChangeArrowheads="1"/>
          </p:cNvSpPr>
          <p:nvPr/>
        </p:nvSpPr>
        <p:spPr bwMode="auto">
          <a:xfrm>
            <a:off x="4438650" y="163830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0000FF"/>
                </a:solidFill>
                <a:latin typeface="Times New Roman" pitchFamily="18" charset="0"/>
                <a:ea typeface="宋体" pitchFamily="2" charset="-122"/>
              </a:rPr>
              <a:t>丢失</a:t>
            </a:r>
            <a:endParaRPr lang="zh-CN" altLang="en-US" sz="2800">
              <a:solidFill>
                <a:srgbClr val="0000FF"/>
              </a:solidFill>
              <a:latin typeface="Times New Roman" pitchFamily="18" charset="0"/>
              <a:ea typeface="宋体" pitchFamily="2" charset="-122"/>
            </a:endParaRPr>
          </a:p>
        </p:txBody>
      </p:sp>
      <p:sp>
        <p:nvSpPr>
          <p:cNvPr id="96264" name="Text Box 8"/>
          <p:cNvSpPr txBox="1">
            <a:spLocks noChangeArrowheads="1"/>
          </p:cNvSpPr>
          <p:nvPr/>
        </p:nvSpPr>
        <p:spPr bwMode="auto">
          <a:xfrm>
            <a:off x="5372100" y="952500"/>
            <a:ext cx="2914650" cy="528638"/>
          </a:xfrm>
          <a:prstGeom prst="rect">
            <a:avLst/>
          </a:prstGeom>
          <a:solidFill>
            <a:srgbClr val="66CCFF"/>
          </a:solidFill>
          <a:ln w="9525">
            <a:solidFill>
              <a:srgbClr val="FFCC66"/>
            </a:solidFill>
            <a:miter lim="800000"/>
            <a:headEnd/>
            <a:tailEnd/>
          </a:ln>
          <a:effectLst>
            <a:outerShdw dist="35921"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sym typeface="Symbol" pitchFamily="18" charset="2"/>
              </a:rPr>
              <a:t> </a:t>
            </a:r>
            <a:r>
              <a:rPr lang="zh-CN" altLang="en-US" sz="2800">
                <a:solidFill>
                  <a:schemeClr val="tx1"/>
                </a:solidFill>
                <a:latin typeface="Times New Roman" pitchFamily="18" charset="0"/>
                <a:ea typeface="宋体" pitchFamily="2" charset="-122"/>
                <a:sym typeface="Symbol" pitchFamily="18" charset="2"/>
              </a:rPr>
              <a:t>称为逻辑右移</a:t>
            </a:r>
            <a:endParaRPr lang="zh-CN" altLang="en-US" sz="2800">
              <a:solidFill>
                <a:schemeClr val="tx1"/>
              </a:solidFill>
              <a:latin typeface="Times New Roman" pitchFamily="18" charset="0"/>
              <a:ea typeface="宋体" pitchFamily="2" charset="-122"/>
            </a:endParaRPr>
          </a:p>
        </p:txBody>
      </p:sp>
      <p:sp>
        <p:nvSpPr>
          <p:cNvPr id="96265" name="Text Box 9"/>
          <p:cNvSpPr txBox="1">
            <a:spLocks noChangeArrowheads="1"/>
          </p:cNvSpPr>
          <p:nvPr/>
        </p:nvSpPr>
        <p:spPr bwMode="auto">
          <a:xfrm>
            <a:off x="933450" y="2762250"/>
            <a:ext cx="443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FF"/>
                </a:solidFill>
                <a:latin typeface="Times New Roman" pitchFamily="18" charset="0"/>
                <a:ea typeface="幼圆" pitchFamily="49" charset="-122"/>
              </a:rPr>
              <a:t>如</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int a= </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64  (11000000 )</a:t>
            </a:r>
          </a:p>
        </p:txBody>
      </p:sp>
      <p:sp>
        <p:nvSpPr>
          <p:cNvPr id="96266" name="Text Box 10"/>
          <p:cNvSpPr txBox="1">
            <a:spLocks noChangeArrowheads="1"/>
          </p:cNvSpPr>
          <p:nvPr/>
        </p:nvSpPr>
        <p:spPr bwMode="auto">
          <a:xfrm>
            <a:off x="952500" y="333375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a&gt;&gt;2=[a]</a:t>
            </a:r>
            <a:r>
              <a:rPr lang="zh-CN" altLang="zh-CN" sz="2800" baseline="-25000">
                <a:solidFill>
                  <a:schemeClr val="tx1"/>
                </a:solidFill>
                <a:latin typeface="Times New Roman" pitchFamily="18" charset="0"/>
                <a:ea typeface="宋体" pitchFamily="2" charset="-122"/>
              </a:rPr>
              <a:t>补码</a:t>
            </a:r>
            <a:r>
              <a:rPr lang="zh-CN" altLang="zh-CN" sz="2800">
                <a:solidFill>
                  <a:schemeClr val="tx1"/>
                </a:solidFill>
                <a:latin typeface="Times New Roman" pitchFamily="18" charset="0"/>
                <a:ea typeface="宋体" pitchFamily="2" charset="-122"/>
              </a:rPr>
              <a:t>  &gt;&gt;2</a:t>
            </a:r>
            <a:endParaRPr lang="en-US" altLang="zh-CN" sz="2800">
              <a:solidFill>
                <a:schemeClr val="tx1"/>
              </a:solidFill>
              <a:latin typeface="Times New Roman" pitchFamily="18" charset="0"/>
              <a:ea typeface="宋体" pitchFamily="2" charset="-122"/>
            </a:endParaRPr>
          </a:p>
        </p:txBody>
      </p:sp>
      <p:sp>
        <p:nvSpPr>
          <p:cNvPr id="96267" name="Rectangle 11"/>
          <p:cNvSpPr>
            <a:spLocks noChangeArrowheads="1"/>
          </p:cNvSpPr>
          <p:nvPr/>
        </p:nvSpPr>
        <p:spPr bwMode="auto">
          <a:xfrm>
            <a:off x="2384425" y="3914775"/>
            <a:ext cx="2544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zh-CN"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a]</a:t>
            </a:r>
            <a:r>
              <a:rPr lang="zh-CN" altLang="zh-CN" sz="2800" baseline="-25000">
                <a:solidFill>
                  <a:schemeClr val="tx1"/>
                </a:solidFill>
                <a:latin typeface="Times New Roman" pitchFamily="18" charset="0"/>
                <a:ea typeface="宋体" pitchFamily="2" charset="-122"/>
              </a:rPr>
              <a:t>反码</a:t>
            </a:r>
            <a:r>
              <a:rPr lang="zh-CN" altLang="zh-CN" sz="2800">
                <a:solidFill>
                  <a:schemeClr val="tx1"/>
                </a:solidFill>
                <a:latin typeface="Times New Roman" pitchFamily="18" charset="0"/>
                <a:ea typeface="宋体" pitchFamily="2" charset="-122"/>
              </a:rPr>
              <a:t> +1)&gt;&gt;2</a:t>
            </a:r>
            <a:endParaRPr lang="en-US" altLang="zh-CN" sz="2800">
              <a:solidFill>
                <a:schemeClr val="tx1"/>
              </a:solidFill>
              <a:latin typeface="Times New Roman" pitchFamily="18" charset="0"/>
              <a:ea typeface="宋体" pitchFamily="2" charset="-122"/>
            </a:endParaRPr>
          </a:p>
        </p:txBody>
      </p:sp>
      <p:sp>
        <p:nvSpPr>
          <p:cNvPr id="96268" name="Rectangle 12"/>
          <p:cNvSpPr>
            <a:spLocks noChangeArrowheads="1"/>
          </p:cNvSpPr>
          <p:nvPr/>
        </p:nvSpPr>
        <p:spPr bwMode="auto">
          <a:xfrm>
            <a:off x="2384425" y="4486275"/>
            <a:ext cx="3305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=(10111111+1)&gt;&gt;2</a:t>
            </a:r>
            <a:endParaRPr lang="en-US" altLang="zh-CN" sz="2800">
              <a:solidFill>
                <a:schemeClr val="tx1"/>
              </a:solidFill>
              <a:latin typeface="Times New Roman" pitchFamily="18" charset="0"/>
              <a:ea typeface="宋体" pitchFamily="2" charset="-122"/>
            </a:endParaRPr>
          </a:p>
        </p:txBody>
      </p:sp>
      <p:sp>
        <p:nvSpPr>
          <p:cNvPr id="96269" name="Rectangle 13"/>
          <p:cNvSpPr>
            <a:spLocks noChangeArrowheads="1"/>
          </p:cNvSpPr>
          <p:nvPr/>
        </p:nvSpPr>
        <p:spPr bwMode="auto">
          <a:xfrm>
            <a:off x="2384425" y="4981575"/>
            <a:ext cx="283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=(11000000)&gt;&gt;2</a:t>
            </a:r>
            <a:endParaRPr lang="en-US" altLang="zh-CN" sz="2800">
              <a:solidFill>
                <a:schemeClr val="tx1"/>
              </a:solidFill>
              <a:latin typeface="Times New Roman" pitchFamily="18" charset="0"/>
              <a:ea typeface="宋体" pitchFamily="2" charset="-122"/>
            </a:endParaRPr>
          </a:p>
        </p:txBody>
      </p:sp>
      <p:sp>
        <p:nvSpPr>
          <p:cNvPr id="96270" name="Rectangle 14"/>
          <p:cNvSpPr>
            <a:spLocks noChangeArrowheads="1"/>
          </p:cNvSpPr>
          <p:nvPr/>
        </p:nvSpPr>
        <p:spPr bwMode="auto">
          <a:xfrm>
            <a:off x="2384425" y="5476875"/>
            <a:ext cx="3406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chemeClr val="tx1"/>
                </a:solidFill>
                <a:latin typeface="Times New Roman" pitchFamily="18" charset="0"/>
                <a:ea typeface="宋体" pitchFamily="2" charset="-122"/>
              </a:rPr>
              <a:t>=</a:t>
            </a:r>
            <a:r>
              <a:rPr lang="zh-CN" altLang="zh-CN" sz="2800">
                <a:solidFill>
                  <a:srgbClr val="FF0066"/>
                </a:solidFill>
                <a:latin typeface="Times New Roman" pitchFamily="18" charset="0"/>
                <a:ea typeface="宋体" pitchFamily="2" charset="-122"/>
              </a:rPr>
              <a:t>11</a:t>
            </a:r>
            <a:r>
              <a:rPr lang="zh-CN" altLang="zh-CN" sz="2800">
                <a:solidFill>
                  <a:schemeClr val="tx1"/>
                </a:solidFill>
                <a:latin typeface="Times New Roman" pitchFamily="18" charset="0"/>
                <a:ea typeface="宋体" pitchFamily="2" charset="-122"/>
              </a:rPr>
              <a:t>110000</a:t>
            </a:r>
            <a:r>
              <a:rPr lang="zh-CN" altLang="zh-CN" sz="2800">
                <a:solidFill>
                  <a:srgbClr val="0000FF"/>
                </a:solidFill>
                <a:latin typeface="Times New Roman" pitchFamily="18" charset="0"/>
                <a:ea typeface="宋体" pitchFamily="2" charset="-122"/>
              </a:rPr>
              <a:t>00</a:t>
            </a:r>
            <a:r>
              <a:rPr lang="en-US" altLang="zh-CN" sz="2800">
                <a:solidFill>
                  <a:srgbClr val="0000FF"/>
                </a:solidFill>
                <a:latin typeface="Times New Roman" pitchFamily="18" charset="0"/>
                <a:ea typeface="宋体" pitchFamily="2" charset="-122"/>
              </a:rPr>
              <a:t> = -16</a:t>
            </a:r>
            <a:endParaRPr lang="en-US" altLang="zh-CN" sz="2800">
              <a:solidFill>
                <a:schemeClr val="tx1"/>
              </a:solidFill>
              <a:latin typeface="Times New Roman" pitchFamily="18" charset="0"/>
              <a:ea typeface="宋体" pitchFamily="2" charset="-122"/>
            </a:endParaRPr>
          </a:p>
        </p:txBody>
      </p:sp>
      <p:sp>
        <p:nvSpPr>
          <p:cNvPr id="96271" name="Text Box 15"/>
          <p:cNvSpPr txBox="1">
            <a:spLocks noChangeArrowheads="1"/>
          </p:cNvSpPr>
          <p:nvPr/>
        </p:nvSpPr>
        <p:spPr bwMode="auto">
          <a:xfrm>
            <a:off x="5505450" y="5467350"/>
            <a:ext cx="2819400" cy="528638"/>
          </a:xfrm>
          <a:prstGeom prst="rect">
            <a:avLst/>
          </a:prstGeom>
          <a:solidFill>
            <a:srgbClr val="66CCFF"/>
          </a:solidFill>
          <a:ln w="9525">
            <a:solidFill>
              <a:srgbClr val="FFCC66"/>
            </a:solidFill>
            <a:miter lim="800000"/>
            <a:headEnd/>
            <a:tailEnd/>
          </a:ln>
          <a:effectLst>
            <a:outerShdw dist="35921" dir="2700000" algn="ctr" rotWithShape="0">
              <a:schemeClr val="bg2"/>
            </a:outerShdw>
          </a:effec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sym typeface="Symbol" pitchFamily="18" charset="2"/>
              </a:rPr>
              <a:t></a:t>
            </a:r>
            <a:r>
              <a:rPr lang="zh-CN" altLang="en-US" sz="2800">
                <a:solidFill>
                  <a:schemeClr val="tx1"/>
                </a:solidFill>
                <a:latin typeface="Times New Roman" pitchFamily="18" charset="0"/>
                <a:ea typeface="宋体" pitchFamily="2" charset="-122"/>
                <a:sym typeface="Symbol" pitchFamily="18" charset="2"/>
              </a:rPr>
              <a:t>称为算术右移</a:t>
            </a:r>
            <a:endParaRPr lang="zh-CN" altLang="en-US" sz="2800">
              <a:solidFill>
                <a:schemeClr val="tx1"/>
              </a:solidFill>
              <a:latin typeface="Times New Roman" pitchFamily="18" charset="0"/>
              <a:ea typeface="宋体" pitchFamily="2" charset="-122"/>
            </a:endParaRPr>
          </a:p>
        </p:txBody>
      </p:sp>
      <p:grpSp>
        <p:nvGrpSpPr>
          <p:cNvPr id="96272" name="Group 16"/>
          <p:cNvGrpSpPr>
            <a:grpSpLocks/>
          </p:cNvGrpSpPr>
          <p:nvPr/>
        </p:nvGrpSpPr>
        <p:grpSpPr bwMode="auto">
          <a:xfrm>
            <a:off x="3200400" y="1409700"/>
            <a:ext cx="285750" cy="247650"/>
            <a:chOff x="2016" y="936"/>
            <a:chExt cx="180" cy="156"/>
          </a:xfrm>
        </p:grpSpPr>
        <p:sp>
          <p:nvSpPr>
            <p:cNvPr id="96284" name="Line 17"/>
            <p:cNvSpPr>
              <a:spLocks noChangeShapeType="1"/>
            </p:cNvSpPr>
            <p:nvPr/>
          </p:nvSpPr>
          <p:spPr bwMode="auto">
            <a:xfrm>
              <a:off x="2088" y="948"/>
              <a:ext cx="0" cy="144"/>
            </a:xfrm>
            <a:prstGeom prst="line">
              <a:avLst/>
            </a:prstGeom>
            <a:noFill/>
            <a:ln w="952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Line 18"/>
            <p:cNvSpPr>
              <a:spLocks noChangeShapeType="1"/>
            </p:cNvSpPr>
            <p:nvPr/>
          </p:nvSpPr>
          <p:spPr bwMode="auto">
            <a:xfrm>
              <a:off x="2016" y="936"/>
              <a:ext cx="180" cy="0"/>
            </a:xfrm>
            <a:prstGeom prst="line">
              <a:avLst/>
            </a:prstGeom>
            <a:noFill/>
            <a:ln w="952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273" name="Group 19"/>
          <p:cNvGrpSpPr>
            <a:grpSpLocks/>
          </p:cNvGrpSpPr>
          <p:nvPr/>
        </p:nvGrpSpPr>
        <p:grpSpPr bwMode="auto">
          <a:xfrm>
            <a:off x="4629150" y="1409700"/>
            <a:ext cx="285750" cy="247650"/>
            <a:chOff x="2916" y="936"/>
            <a:chExt cx="180" cy="156"/>
          </a:xfrm>
        </p:grpSpPr>
        <p:sp>
          <p:nvSpPr>
            <p:cNvPr id="96282" name="Line 20"/>
            <p:cNvSpPr>
              <a:spLocks noChangeShapeType="1"/>
            </p:cNvSpPr>
            <p:nvPr/>
          </p:nvSpPr>
          <p:spPr bwMode="auto">
            <a:xfrm>
              <a:off x="3000" y="936"/>
              <a:ext cx="0" cy="15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3" name="Line 21"/>
            <p:cNvSpPr>
              <a:spLocks noChangeShapeType="1"/>
            </p:cNvSpPr>
            <p:nvPr/>
          </p:nvSpPr>
          <p:spPr bwMode="auto">
            <a:xfrm>
              <a:off x="2916" y="936"/>
              <a:ext cx="18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274" name="Text Box 22"/>
          <p:cNvSpPr txBox="1">
            <a:spLocks noChangeArrowheads="1"/>
          </p:cNvSpPr>
          <p:nvPr/>
        </p:nvSpPr>
        <p:spPr bwMode="auto">
          <a:xfrm>
            <a:off x="2514600" y="607695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FF0066"/>
                </a:solidFill>
                <a:latin typeface="Times New Roman" pitchFamily="18" charset="0"/>
                <a:ea typeface="宋体" pitchFamily="2" charset="-122"/>
              </a:rPr>
              <a:t>补入</a:t>
            </a:r>
            <a:endParaRPr lang="zh-CN" altLang="en-US" sz="2800">
              <a:solidFill>
                <a:srgbClr val="FF0066"/>
              </a:solidFill>
              <a:latin typeface="Times New Roman" pitchFamily="18" charset="0"/>
              <a:ea typeface="宋体" pitchFamily="2" charset="-122"/>
            </a:endParaRPr>
          </a:p>
        </p:txBody>
      </p:sp>
      <p:sp>
        <p:nvSpPr>
          <p:cNvPr id="96275" name="Text Box 23"/>
          <p:cNvSpPr txBox="1">
            <a:spLocks noChangeArrowheads="1"/>
          </p:cNvSpPr>
          <p:nvPr/>
        </p:nvSpPr>
        <p:spPr bwMode="auto">
          <a:xfrm>
            <a:off x="3924300" y="6076950"/>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a:solidFill>
                  <a:srgbClr val="0000FF"/>
                </a:solidFill>
                <a:latin typeface="Times New Roman" pitchFamily="18" charset="0"/>
                <a:ea typeface="宋体" pitchFamily="2" charset="-122"/>
              </a:rPr>
              <a:t>丢失</a:t>
            </a:r>
            <a:endParaRPr lang="zh-CN" altLang="en-US" sz="2800">
              <a:solidFill>
                <a:srgbClr val="0000FF"/>
              </a:solidFill>
              <a:latin typeface="Times New Roman" pitchFamily="18" charset="0"/>
              <a:ea typeface="宋体" pitchFamily="2" charset="-122"/>
            </a:endParaRPr>
          </a:p>
        </p:txBody>
      </p:sp>
      <p:grpSp>
        <p:nvGrpSpPr>
          <p:cNvPr id="96276" name="Group 24"/>
          <p:cNvGrpSpPr>
            <a:grpSpLocks/>
          </p:cNvGrpSpPr>
          <p:nvPr/>
        </p:nvGrpSpPr>
        <p:grpSpPr bwMode="auto">
          <a:xfrm>
            <a:off x="2705100" y="5886450"/>
            <a:ext cx="285750" cy="247650"/>
            <a:chOff x="2016" y="936"/>
            <a:chExt cx="180" cy="156"/>
          </a:xfrm>
        </p:grpSpPr>
        <p:sp>
          <p:nvSpPr>
            <p:cNvPr id="96280" name="Line 25"/>
            <p:cNvSpPr>
              <a:spLocks noChangeShapeType="1"/>
            </p:cNvSpPr>
            <p:nvPr/>
          </p:nvSpPr>
          <p:spPr bwMode="auto">
            <a:xfrm>
              <a:off x="2088" y="948"/>
              <a:ext cx="0" cy="144"/>
            </a:xfrm>
            <a:prstGeom prst="line">
              <a:avLst/>
            </a:prstGeom>
            <a:noFill/>
            <a:ln w="952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1" name="Line 26"/>
            <p:cNvSpPr>
              <a:spLocks noChangeShapeType="1"/>
            </p:cNvSpPr>
            <p:nvPr/>
          </p:nvSpPr>
          <p:spPr bwMode="auto">
            <a:xfrm>
              <a:off x="2016" y="936"/>
              <a:ext cx="180" cy="0"/>
            </a:xfrm>
            <a:prstGeom prst="line">
              <a:avLst/>
            </a:prstGeom>
            <a:noFill/>
            <a:ln w="952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277" name="Group 27"/>
          <p:cNvGrpSpPr>
            <a:grpSpLocks/>
          </p:cNvGrpSpPr>
          <p:nvPr/>
        </p:nvGrpSpPr>
        <p:grpSpPr bwMode="auto">
          <a:xfrm>
            <a:off x="4133850" y="5905500"/>
            <a:ext cx="285750" cy="247650"/>
            <a:chOff x="2916" y="936"/>
            <a:chExt cx="180" cy="156"/>
          </a:xfrm>
        </p:grpSpPr>
        <p:sp>
          <p:nvSpPr>
            <p:cNvPr id="96278" name="Line 28"/>
            <p:cNvSpPr>
              <a:spLocks noChangeShapeType="1"/>
            </p:cNvSpPr>
            <p:nvPr/>
          </p:nvSpPr>
          <p:spPr bwMode="auto">
            <a:xfrm>
              <a:off x="3000" y="936"/>
              <a:ext cx="0" cy="15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9" name="Line 29"/>
            <p:cNvSpPr>
              <a:spLocks noChangeShapeType="1"/>
            </p:cNvSpPr>
            <p:nvPr/>
          </p:nvSpPr>
          <p:spPr bwMode="auto">
            <a:xfrm>
              <a:off x="2916" y="936"/>
              <a:ext cx="18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505273" y="3591866"/>
            <a:ext cx="573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dirty="0">
                <a:solidFill>
                  <a:srgbClr val="FF0066"/>
                </a:solidFill>
                <a:latin typeface="Times New Roman" pitchFamily="18" charset="0"/>
                <a:ea typeface="宋体" pitchFamily="2" charset="-122"/>
                <a:sym typeface="Monotype Sorts" pitchFamily="2" charset="2"/>
              </a:rPr>
              <a:t></a:t>
            </a:r>
            <a:r>
              <a:rPr lang="en-US" altLang="zh-CN" sz="2800" dirty="0">
                <a:solidFill>
                  <a:schemeClr val="tx1"/>
                </a:solidFill>
                <a:latin typeface="Times New Roman" pitchFamily="18" charset="0"/>
                <a:ea typeface="宋体" pitchFamily="2" charset="-122"/>
                <a:sym typeface="Monotype Sorts" pitchFamily="2" charset="2"/>
              </a:rPr>
              <a:t> </a:t>
            </a:r>
            <a:r>
              <a:rPr lang="zh-CN" altLang="en-US" sz="2800" dirty="0">
                <a:solidFill>
                  <a:schemeClr val="tx1"/>
                </a:solidFill>
                <a:latin typeface="Times New Roman" pitchFamily="18" charset="0"/>
                <a:ea typeface="宋体" pitchFamily="2" charset="-122"/>
                <a:sym typeface="Monotype Sorts" pitchFamily="2" charset="2"/>
              </a:rPr>
              <a:t>若</a:t>
            </a:r>
            <a:r>
              <a:rPr lang="en-US" altLang="zh-CN" sz="2800" dirty="0">
                <a:solidFill>
                  <a:schemeClr val="tx1"/>
                </a:solidFill>
                <a:latin typeface="Times New Roman" pitchFamily="18" charset="0"/>
                <a:ea typeface="宋体" pitchFamily="2" charset="-122"/>
                <a:sym typeface="Monotype Sorts" pitchFamily="2" charset="2"/>
              </a:rPr>
              <a:t>a≥0, </a:t>
            </a:r>
            <a:r>
              <a:rPr lang="zh-CN" altLang="zh-CN" sz="2800" dirty="0">
                <a:solidFill>
                  <a:schemeClr val="tx1"/>
                </a:solidFill>
                <a:latin typeface="Times New Roman" pitchFamily="18" charset="0"/>
                <a:ea typeface="宋体" pitchFamily="2" charset="-122"/>
                <a:sym typeface="Monotype Sorts" pitchFamily="2" charset="2"/>
              </a:rPr>
              <a:t>则</a:t>
            </a:r>
            <a:r>
              <a:rPr lang="en-US" altLang="zh-CN" sz="2800" dirty="0">
                <a:solidFill>
                  <a:schemeClr val="tx1"/>
                </a:solidFill>
                <a:latin typeface="Times New Roman" pitchFamily="18" charset="0"/>
                <a:ea typeface="宋体" pitchFamily="2" charset="-122"/>
                <a:sym typeface="Monotype Sorts" pitchFamily="2" charset="2"/>
              </a:rPr>
              <a:t>a&gt;&gt;x</a:t>
            </a:r>
            <a:r>
              <a:rPr lang="zh-CN" altLang="zh-CN" sz="2800" dirty="0">
                <a:solidFill>
                  <a:schemeClr val="tx1"/>
                </a:solidFill>
                <a:latin typeface="Times New Roman" pitchFamily="18" charset="0"/>
                <a:ea typeface="宋体" pitchFamily="2" charset="-122"/>
                <a:sym typeface="Monotype Sorts" pitchFamily="2" charset="2"/>
              </a:rPr>
              <a:t>相当于</a:t>
            </a:r>
            <a:r>
              <a:rPr lang="en-US" altLang="zh-CN" sz="2800" dirty="0">
                <a:solidFill>
                  <a:schemeClr val="tx1"/>
                </a:solidFill>
                <a:latin typeface="Times New Roman" pitchFamily="18" charset="0"/>
                <a:ea typeface="宋体" pitchFamily="2" charset="-122"/>
                <a:sym typeface="Monotype Sorts" pitchFamily="2" charset="2"/>
              </a:rPr>
              <a:t>a</a:t>
            </a:r>
            <a:r>
              <a:rPr lang="zh-CN" altLang="zh-CN" sz="2800" dirty="0">
                <a:solidFill>
                  <a:schemeClr val="tx1"/>
                </a:solidFill>
                <a:latin typeface="Times New Roman" pitchFamily="18" charset="0"/>
                <a:ea typeface="宋体" pitchFamily="2" charset="-122"/>
                <a:sym typeface="Monotype Sorts" pitchFamily="2" charset="2"/>
              </a:rPr>
              <a:t>整除2</a:t>
            </a:r>
            <a:r>
              <a:rPr lang="en-US" altLang="zh-CN" sz="2800" baseline="30000" dirty="0">
                <a:solidFill>
                  <a:schemeClr val="tx1"/>
                </a:solidFill>
                <a:latin typeface="Times New Roman" pitchFamily="18" charset="0"/>
                <a:ea typeface="宋体" pitchFamily="2" charset="-122"/>
                <a:sym typeface="Monotype Sorts" pitchFamily="2" charset="2"/>
              </a:rPr>
              <a:t>x</a:t>
            </a:r>
            <a:endParaRPr lang="en-US" altLang="zh-CN" sz="2800" dirty="0">
              <a:solidFill>
                <a:schemeClr val="tx1"/>
              </a:solidFill>
              <a:latin typeface="Times New Roman" pitchFamily="18" charset="0"/>
              <a:ea typeface="宋体" pitchFamily="2" charset="-122"/>
            </a:endParaRPr>
          </a:p>
        </p:txBody>
      </p:sp>
      <p:sp>
        <p:nvSpPr>
          <p:cNvPr id="98307" name="Rectangle 3"/>
          <p:cNvSpPr>
            <a:spLocks noChangeArrowheads="1"/>
          </p:cNvSpPr>
          <p:nvPr/>
        </p:nvSpPr>
        <p:spPr bwMode="auto">
          <a:xfrm>
            <a:off x="2489398" y="4262982"/>
            <a:ext cx="6008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solidFill>
                  <a:srgbClr val="FF0066"/>
                </a:solidFill>
                <a:latin typeface="Times New Roman" pitchFamily="18" charset="0"/>
                <a:ea typeface="宋体" pitchFamily="2" charset="-122"/>
                <a:sym typeface="Monotype Sorts" pitchFamily="2" charset="2"/>
              </a:rPr>
              <a:t></a:t>
            </a:r>
            <a:r>
              <a:rPr lang="en-US" altLang="zh-CN" sz="2800">
                <a:solidFill>
                  <a:schemeClr val="tx1"/>
                </a:solidFill>
                <a:latin typeface="Times New Roman" pitchFamily="18" charset="0"/>
                <a:ea typeface="宋体" pitchFamily="2" charset="-122"/>
                <a:sym typeface="Monotype Sorts" pitchFamily="2" charset="2"/>
              </a:rPr>
              <a:t> </a:t>
            </a:r>
            <a:r>
              <a:rPr lang="zh-CN" altLang="en-US" sz="2800">
                <a:solidFill>
                  <a:schemeClr val="tx1"/>
                </a:solidFill>
                <a:latin typeface="Times New Roman" pitchFamily="18" charset="0"/>
                <a:ea typeface="宋体" pitchFamily="2" charset="-122"/>
                <a:sym typeface="Monotype Sorts" pitchFamily="2" charset="2"/>
              </a:rPr>
              <a:t>若</a:t>
            </a:r>
            <a:r>
              <a:rPr lang="en-US" altLang="zh-CN" sz="2800">
                <a:solidFill>
                  <a:schemeClr val="tx1"/>
                </a:solidFill>
                <a:latin typeface="Times New Roman" pitchFamily="18" charset="0"/>
                <a:ea typeface="宋体" pitchFamily="2" charset="-122"/>
                <a:sym typeface="Monotype Sorts" pitchFamily="2" charset="2"/>
              </a:rPr>
              <a:t>a&lt;0, </a:t>
            </a:r>
            <a:r>
              <a:rPr lang="zh-CN" altLang="zh-CN" sz="2800">
                <a:solidFill>
                  <a:schemeClr val="tx1"/>
                </a:solidFill>
                <a:latin typeface="Times New Roman" pitchFamily="18" charset="0"/>
                <a:ea typeface="宋体" pitchFamily="2" charset="-122"/>
                <a:sym typeface="Monotype Sorts" pitchFamily="2" charset="2"/>
              </a:rPr>
              <a:t>则</a:t>
            </a:r>
            <a:r>
              <a:rPr lang="en-US" altLang="zh-CN" sz="2800">
                <a:solidFill>
                  <a:schemeClr val="tx1"/>
                </a:solidFill>
                <a:latin typeface="Times New Roman" pitchFamily="18" charset="0"/>
                <a:ea typeface="宋体" pitchFamily="2" charset="-122"/>
                <a:sym typeface="Monotype Sorts" pitchFamily="2" charset="2"/>
              </a:rPr>
              <a:t>a&gt;&gt;x</a:t>
            </a:r>
            <a:r>
              <a:rPr lang="zh-CN" altLang="zh-CN" sz="2800">
                <a:solidFill>
                  <a:schemeClr val="tx1"/>
                </a:solidFill>
                <a:latin typeface="Times New Roman" pitchFamily="18" charset="0"/>
                <a:ea typeface="宋体" pitchFamily="2" charset="-122"/>
                <a:sym typeface="Monotype Sorts" pitchFamily="2" charset="2"/>
              </a:rPr>
              <a:t>的结果分两种情况</a:t>
            </a:r>
            <a:endParaRPr lang="zh-CN" altLang="en-US" sz="2800">
              <a:solidFill>
                <a:schemeClr val="tx1"/>
              </a:solidFill>
              <a:latin typeface="Times New Roman" pitchFamily="18" charset="0"/>
              <a:ea typeface="宋体" pitchFamily="2" charset="-122"/>
              <a:sym typeface="Monotype Sorts" pitchFamily="2" charset="2"/>
            </a:endParaRPr>
          </a:p>
        </p:txBody>
      </p:sp>
      <p:sp>
        <p:nvSpPr>
          <p:cNvPr id="98308" name="Rectangle 4"/>
          <p:cNvSpPr>
            <a:spLocks noChangeArrowheads="1"/>
          </p:cNvSpPr>
          <p:nvPr/>
        </p:nvSpPr>
        <p:spPr bwMode="auto">
          <a:xfrm>
            <a:off x="3003748" y="4929286"/>
            <a:ext cx="5545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rgbClr val="FF33CC"/>
                </a:solidFill>
                <a:latin typeface="Times New Roman" pitchFamily="18" charset="0"/>
                <a:ea typeface="宋体" pitchFamily="2" charset="-122"/>
                <a:sym typeface="Symbol" pitchFamily="18" charset="2"/>
              </a:rPr>
              <a:t> </a:t>
            </a:r>
            <a:r>
              <a:rPr lang="zh-CN" altLang="zh-CN" sz="2800">
                <a:solidFill>
                  <a:schemeClr val="tx1"/>
                </a:solidFill>
                <a:latin typeface="Times New Roman" pitchFamily="18" charset="0"/>
                <a:ea typeface="宋体" pitchFamily="2" charset="-122"/>
                <a:sym typeface="Symbol" pitchFamily="18" charset="2"/>
              </a:rPr>
              <a:t>若</a:t>
            </a:r>
            <a:r>
              <a:rPr lang="en-US" altLang="zh-CN" sz="2800">
                <a:solidFill>
                  <a:schemeClr val="tx1"/>
                </a:solidFill>
                <a:latin typeface="Times New Roman" pitchFamily="18" charset="0"/>
                <a:ea typeface="宋体" pitchFamily="2" charset="-122"/>
                <a:sym typeface="Symbol" pitchFamily="18" charset="2"/>
              </a:rPr>
              <a:t>a%2</a:t>
            </a:r>
            <a:r>
              <a:rPr lang="en-US" altLang="zh-CN" sz="2800" baseline="30000">
                <a:solidFill>
                  <a:schemeClr val="tx1"/>
                </a:solidFill>
                <a:latin typeface="Times New Roman" pitchFamily="18" charset="0"/>
                <a:ea typeface="宋体" pitchFamily="2" charset="-122"/>
                <a:sym typeface="Symbol" pitchFamily="18" charset="2"/>
              </a:rPr>
              <a:t>x</a:t>
            </a:r>
            <a:r>
              <a:rPr lang="en-US" altLang="zh-CN" sz="2800">
                <a:solidFill>
                  <a:schemeClr val="tx1"/>
                </a:solidFill>
                <a:latin typeface="Times New Roman" pitchFamily="18" charset="0"/>
                <a:ea typeface="宋体" pitchFamily="2" charset="-122"/>
                <a:sym typeface="Symbol" pitchFamily="18" charset="2"/>
              </a:rPr>
              <a:t>=0, </a:t>
            </a:r>
            <a:r>
              <a:rPr lang="zh-CN" altLang="zh-CN" sz="2800">
                <a:solidFill>
                  <a:schemeClr val="tx1"/>
                </a:solidFill>
                <a:latin typeface="Times New Roman" pitchFamily="18" charset="0"/>
                <a:ea typeface="宋体" pitchFamily="2" charset="-122"/>
                <a:sym typeface="Symbol" pitchFamily="18" charset="2"/>
              </a:rPr>
              <a:t>则</a:t>
            </a:r>
            <a:r>
              <a:rPr lang="en-US" altLang="zh-CN" sz="2800">
                <a:solidFill>
                  <a:schemeClr val="tx1"/>
                </a:solidFill>
                <a:latin typeface="Times New Roman" pitchFamily="18" charset="0"/>
                <a:ea typeface="宋体" pitchFamily="2" charset="-122"/>
                <a:sym typeface="Symbol" pitchFamily="18" charset="2"/>
              </a:rPr>
              <a:t>a&gt;&gt;x</a:t>
            </a:r>
            <a:r>
              <a:rPr lang="zh-CN" altLang="zh-CN" sz="2800">
                <a:solidFill>
                  <a:schemeClr val="tx1"/>
                </a:solidFill>
                <a:latin typeface="Times New Roman" pitchFamily="18" charset="0"/>
                <a:ea typeface="宋体" pitchFamily="2" charset="-122"/>
                <a:sym typeface="Symbol" pitchFamily="18" charset="2"/>
              </a:rPr>
              <a:t>相当于</a:t>
            </a:r>
            <a:r>
              <a:rPr lang="en-US" altLang="zh-CN" sz="2800">
                <a:solidFill>
                  <a:schemeClr val="tx1"/>
                </a:solidFill>
                <a:latin typeface="Times New Roman" pitchFamily="18" charset="0"/>
                <a:ea typeface="宋体" pitchFamily="2" charset="-122"/>
                <a:sym typeface="Symbol" pitchFamily="18" charset="2"/>
              </a:rPr>
              <a:t>a</a:t>
            </a:r>
            <a:r>
              <a:rPr lang="zh-CN" altLang="zh-CN" sz="2800">
                <a:solidFill>
                  <a:schemeClr val="tx1"/>
                </a:solidFill>
                <a:latin typeface="Times New Roman" pitchFamily="18" charset="0"/>
                <a:ea typeface="宋体" pitchFamily="2" charset="-122"/>
                <a:sym typeface="Symbol" pitchFamily="18" charset="2"/>
              </a:rPr>
              <a:t>整除</a:t>
            </a:r>
            <a:r>
              <a:rPr lang="en-US" altLang="zh-CN" sz="2800">
                <a:solidFill>
                  <a:schemeClr val="tx1"/>
                </a:solidFill>
                <a:latin typeface="Times New Roman" pitchFamily="18" charset="0"/>
                <a:ea typeface="宋体" pitchFamily="2" charset="-122"/>
                <a:sym typeface="Symbol" pitchFamily="18" charset="2"/>
              </a:rPr>
              <a:t>2</a:t>
            </a:r>
            <a:r>
              <a:rPr lang="en-US" altLang="zh-CN" sz="2800" baseline="30000">
                <a:solidFill>
                  <a:schemeClr val="tx1"/>
                </a:solidFill>
                <a:latin typeface="Times New Roman" pitchFamily="18" charset="0"/>
                <a:ea typeface="宋体" pitchFamily="2" charset="-122"/>
                <a:sym typeface="Symbol" pitchFamily="18" charset="2"/>
              </a:rPr>
              <a:t>x</a:t>
            </a:r>
          </a:p>
        </p:txBody>
      </p:sp>
      <p:sp>
        <p:nvSpPr>
          <p:cNvPr id="98309" name="Rectangle 5"/>
          <p:cNvSpPr>
            <a:spLocks noChangeArrowheads="1"/>
          </p:cNvSpPr>
          <p:nvPr/>
        </p:nvSpPr>
        <p:spPr bwMode="auto">
          <a:xfrm>
            <a:off x="3003748" y="5502175"/>
            <a:ext cx="560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rgbClr val="FF33CC"/>
                </a:solidFill>
                <a:latin typeface="Times New Roman" pitchFamily="18" charset="0"/>
                <a:ea typeface="宋体" pitchFamily="2" charset="-122"/>
                <a:sym typeface="Symbol" pitchFamily="18" charset="2"/>
              </a:rPr>
              <a:t> </a:t>
            </a:r>
            <a:r>
              <a:rPr lang="zh-CN" altLang="zh-CN" sz="2800" dirty="0">
                <a:solidFill>
                  <a:schemeClr val="tx1"/>
                </a:solidFill>
                <a:latin typeface="Times New Roman" pitchFamily="18" charset="0"/>
                <a:ea typeface="宋体" pitchFamily="2" charset="-122"/>
                <a:sym typeface="Symbol" pitchFamily="18" charset="2"/>
              </a:rPr>
              <a:t>若</a:t>
            </a:r>
            <a:r>
              <a:rPr lang="en-US" altLang="zh-CN" sz="2800" dirty="0">
                <a:solidFill>
                  <a:schemeClr val="tx1"/>
                </a:solidFill>
                <a:latin typeface="Times New Roman" pitchFamily="18" charset="0"/>
                <a:ea typeface="宋体" pitchFamily="2" charset="-122"/>
                <a:sym typeface="Symbol" pitchFamily="18" charset="2"/>
              </a:rPr>
              <a:t>a%2</a:t>
            </a:r>
            <a:r>
              <a:rPr lang="en-US" altLang="zh-CN" sz="2800" baseline="30000" dirty="0">
                <a:solidFill>
                  <a:schemeClr val="tx1"/>
                </a:solidFill>
                <a:latin typeface="Times New Roman" pitchFamily="18" charset="0"/>
                <a:ea typeface="宋体" pitchFamily="2" charset="-122"/>
                <a:sym typeface="Symbol" pitchFamily="18" charset="2"/>
              </a:rPr>
              <a:t>x</a:t>
            </a:r>
            <a:r>
              <a:rPr lang="en-US" altLang="zh-CN" sz="2800" dirty="0">
                <a:solidFill>
                  <a:schemeClr val="tx1"/>
                </a:solidFill>
                <a:latin typeface="Times New Roman" pitchFamily="18" charset="0"/>
                <a:ea typeface="宋体" pitchFamily="2" charset="-122"/>
                <a:sym typeface="Symbol" pitchFamily="18" charset="2"/>
              </a:rPr>
              <a:t>0, </a:t>
            </a:r>
            <a:r>
              <a:rPr lang="zh-CN" altLang="zh-CN" sz="2800" dirty="0">
                <a:solidFill>
                  <a:schemeClr val="tx1"/>
                </a:solidFill>
                <a:latin typeface="Times New Roman" pitchFamily="18" charset="0"/>
                <a:ea typeface="宋体" pitchFamily="2" charset="-122"/>
                <a:sym typeface="Symbol" pitchFamily="18" charset="2"/>
              </a:rPr>
              <a:t>则</a:t>
            </a:r>
            <a:r>
              <a:rPr lang="en-US" altLang="zh-CN" sz="2800" dirty="0">
                <a:solidFill>
                  <a:schemeClr val="tx1"/>
                </a:solidFill>
                <a:latin typeface="Times New Roman" pitchFamily="18" charset="0"/>
                <a:ea typeface="宋体" pitchFamily="2" charset="-122"/>
                <a:sym typeface="Symbol" pitchFamily="18" charset="2"/>
              </a:rPr>
              <a:t>a&gt;&gt;x</a:t>
            </a:r>
            <a:r>
              <a:rPr lang="zh-CN" altLang="zh-CN" sz="2800" dirty="0">
                <a:solidFill>
                  <a:schemeClr val="tx1"/>
                </a:solidFill>
                <a:latin typeface="Times New Roman" pitchFamily="18" charset="0"/>
                <a:ea typeface="宋体" pitchFamily="2" charset="-122"/>
                <a:sym typeface="Symbol" pitchFamily="18" charset="2"/>
              </a:rPr>
              <a:t>相当于(</a:t>
            </a:r>
            <a:r>
              <a:rPr lang="en-US" altLang="zh-CN" sz="2800" dirty="0">
                <a:solidFill>
                  <a:schemeClr val="tx1"/>
                </a:solidFill>
                <a:latin typeface="Times New Roman" pitchFamily="18" charset="0"/>
                <a:ea typeface="宋体" pitchFamily="2" charset="-122"/>
                <a:sym typeface="Symbol" pitchFamily="18" charset="2"/>
              </a:rPr>
              <a:t>a/ 2</a:t>
            </a:r>
            <a:r>
              <a:rPr lang="en-US" altLang="zh-CN" sz="2800" baseline="30000" dirty="0">
                <a:solidFill>
                  <a:schemeClr val="tx1"/>
                </a:solidFill>
                <a:latin typeface="Times New Roman" pitchFamily="18" charset="0"/>
                <a:ea typeface="宋体" pitchFamily="2" charset="-122"/>
                <a:sym typeface="Symbol" pitchFamily="18" charset="2"/>
              </a:rPr>
              <a:t>x</a:t>
            </a:r>
            <a:r>
              <a:rPr lang="en-US" altLang="zh-CN" sz="2800" dirty="0">
                <a:solidFill>
                  <a:schemeClr val="tx1"/>
                </a:solidFill>
                <a:latin typeface="Times New Roman" pitchFamily="18" charset="0"/>
                <a:ea typeface="宋体" pitchFamily="2" charset="-122"/>
                <a:sym typeface="Symbol" pitchFamily="18" charset="2"/>
              </a:rPr>
              <a:t>)+1</a:t>
            </a:r>
          </a:p>
        </p:txBody>
      </p:sp>
      <p:graphicFrame>
        <p:nvGraphicFramePr>
          <p:cNvPr id="98310" name="Object 6"/>
          <p:cNvGraphicFramePr>
            <a:graphicFrameLocks noChangeAspect="1"/>
          </p:cNvGraphicFramePr>
          <p:nvPr/>
        </p:nvGraphicFramePr>
        <p:xfrm>
          <a:off x="338138" y="4175125"/>
          <a:ext cx="2503487" cy="2073275"/>
        </p:xfrm>
        <a:graphic>
          <a:graphicData uri="http://schemas.openxmlformats.org/presentationml/2006/ole">
            <mc:AlternateContent xmlns:mc="http://schemas.openxmlformats.org/markup-compatibility/2006">
              <mc:Choice xmlns:v="urn:schemas-microsoft-com:vml" Requires="v">
                <p:oleObj spid="_x0000_s98354" name="剪辑" r:id="rId4" imgW="4046538" imgH="3352800" progId="MS_ClipArt_Gallery.2">
                  <p:embed/>
                </p:oleObj>
              </mc:Choice>
              <mc:Fallback>
                <p:oleObj name="剪辑" r:id="rId4" imgW="4046538" imgH="335280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8" y="4175125"/>
                        <a:ext cx="2503487"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8311" name="Picture 25" descr="BD21332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nvSpPr>
        <p:spPr bwMode="auto">
          <a:xfrm>
            <a:off x="539750" y="404813"/>
            <a:ext cx="80772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080300"/>
                </a:solidFill>
              </a:rPr>
              <a:t>整数的二进制表示　　</a:t>
            </a:r>
            <a:endParaRPr lang="en-US" altLang="zh-CN" b="1">
              <a:solidFill>
                <a:srgbClr val="080300"/>
              </a:solidFill>
            </a:endParaRPr>
          </a:p>
          <a:p>
            <a:endParaRPr lang="en-US" altLang="zh-CN" b="1">
              <a:solidFill>
                <a:srgbClr val="080300"/>
              </a:solidFill>
            </a:endParaRPr>
          </a:p>
          <a:p>
            <a:r>
              <a:rPr lang="en-US" altLang="zh-CN" b="1">
                <a:solidFill>
                  <a:srgbClr val="080300"/>
                </a:solidFill>
              </a:rPr>
              <a:t>(</a:t>
            </a:r>
            <a:r>
              <a:rPr lang="en-US" altLang="zh-CN" b="1" i="1">
                <a:solidFill>
                  <a:srgbClr val="080300"/>
                </a:solidFill>
              </a:rPr>
              <a:t>a</a:t>
            </a:r>
            <a:r>
              <a:rPr lang="en-US" altLang="zh-CN" b="1">
                <a:solidFill>
                  <a:srgbClr val="080300"/>
                </a:solidFill>
              </a:rPr>
              <a:t>)</a:t>
            </a:r>
            <a:r>
              <a:rPr lang="en-US" altLang="zh-CN" b="1" baseline="-25000">
                <a:solidFill>
                  <a:srgbClr val="080300"/>
                </a:solidFill>
              </a:rPr>
              <a:t>2</a:t>
            </a:r>
            <a:r>
              <a:rPr lang="en-US" altLang="zh-CN" b="1">
                <a:solidFill>
                  <a:srgbClr val="080300"/>
                </a:solidFill>
              </a:rPr>
              <a:t>=</a:t>
            </a:r>
            <a:r>
              <a:rPr lang="en-US" altLang="zh-CN" b="1" i="1">
                <a:solidFill>
                  <a:srgbClr val="080300"/>
                </a:solidFill>
              </a:rPr>
              <a:t>B</a:t>
            </a:r>
            <a:r>
              <a:rPr lang="en-US" altLang="zh-CN" b="1" i="1" baseline="-25000">
                <a:solidFill>
                  <a:srgbClr val="080300"/>
                </a:solidFill>
              </a:rPr>
              <a:t>n</a:t>
            </a:r>
            <a:r>
              <a:rPr lang="en-US" altLang="zh-CN" b="1" baseline="-25000">
                <a:solidFill>
                  <a:srgbClr val="080300"/>
                </a:solidFill>
              </a:rPr>
              <a:t>-1</a:t>
            </a:r>
            <a:r>
              <a:rPr lang="en-US" altLang="zh-CN" b="1">
                <a:solidFill>
                  <a:srgbClr val="080300"/>
                </a:solidFill>
              </a:rPr>
              <a:t>×2</a:t>
            </a:r>
            <a:r>
              <a:rPr lang="en-US" altLang="zh-CN" b="1" i="1" baseline="30000">
                <a:solidFill>
                  <a:srgbClr val="080300"/>
                </a:solidFill>
              </a:rPr>
              <a:t>n</a:t>
            </a:r>
            <a:r>
              <a:rPr lang="en-US" altLang="zh-CN" b="1" baseline="30000">
                <a:solidFill>
                  <a:srgbClr val="080300"/>
                </a:solidFill>
              </a:rPr>
              <a:t>-1</a:t>
            </a:r>
            <a:r>
              <a:rPr lang="zh-CN" altLang="en-US" b="1">
                <a:solidFill>
                  <a:srgbClr val="080300"/>
                </a:solidFill>
              </a:rPr>
              <a:t>＋</a:t>
            </a:r>
            <a:r>
              <a:rPr lang="en-US" altLang="zh-CN" b="1" i="1">
                <a:solidFill>
                  <a:srgbClr val="080300"/>
                </a:solidFill>
              </a:rPr>
              <a:t>B</a:t>
            </a:r>
            <a:r>
              <a:rPr lang="en-US" altLang="zh-CN" b="1" baseline="-25000">
                <a:solidFill>
                  <a:srgbClr val="080300"/>
                </a:solidFill>
              </a:rPr>
              <a:t>n-2</a:t>
            </a:r>
            <a:r>
              <a:rPr lang="en-US" altLang="zh-CN" b="1">
                <a:solidFill>
                  <a:srgbClr val="080300"/>
                </a:solidFill>
              </a:rPr>
              <a:t>×2</a:t>
            </a:r>
            <a:r>
              <a:rPr lang="en-US" altLang="zh-CN" b="1" baseline="30000">
                <a:solidFill>
                  <a:srgbClr val="080300"/>
                </a:solidFill>
              </a:rPr>
              <a:t>n-2</a:t>
            </a:r>
            <a:r>
              <a:rPr lang="zh-CN" altLang="en-US" b="1">
                <a:solidFill>
                  <a:srgbClr val="080300"/>
                </a:solidFill>
              </a:rPr>
              <a:t>＋</a:t>
            </a:r>
            <a:r>
              <a:rPr lang="en-US" altLang="zh-CN" b="1">
                <a:solidFill>
                  <a:srgbClr val="080300"/>
                </a:solidFill>
              </a:rPr>
              <a:t>…</a:t>
            </a:r>
            <a:r>
              <a:rPr lang="zh-CN" altLang="en-US" b="1">
                <a:solidFill>
                  <a:srgbClr val="080300"/>
                </a:solidFill>
              </a:rPr>
              <a:t>＋</a:t>
            </a:r>
            <a:r>
              <a:rPr lang="en-US" altLang="zh-CN" b="1" i="1">
                <a:solidFill>
                  <a:srgbClr val="080300"/>
                </a:solidFill>
              </a:rPr>
              <a:t>B</a:t>
            </a:r>
            <a:r>
              <a:rPr lang="en-US" altLang="zh-CN" b="1" baseline="-25000">
                <a:solidFill>
                  <a:srgbClr val="080300"/>
                </a:solidFill>
              </a:rPr>
              <a:t>1</a:t>
            </a:r>
            <a:r>
              <a:rPr lang="en-US" altLang="zh-CN" b="1">
                <a:solidFill>
                  <a:srgbClr val="080300"/>
                </a:solidFill>
              </a:rPr>
              <a:t>×2</a:t>
            </a:r>
            <a:r>
              <a:rPr lang="en-US" altLang="zh-CN" b="1" baseline="30000">
                <a:solidFill>
                  <a:srgbClr val="080300"/>
                </a:solidFill>
              </a:rPr>
              <a:t>1</a:t>
            </a:r>
            <a:r>
              <a:rPr lang="zh-CN" altLang="en-US" b="1">
                <a:solidFill>
                  <a:srgbClr val="080300"/>
                </a:solidFill>
              </a:rPr>
              <a:t>＋</a:t>
            </a:r>
            <a:r>
              <a:rPr lang="en-US" altLang="zh-CN" b="1" i="1">
                <a:solidFill>
                  <a:srgbClr val="080300"/>
                </a:solidFill>
              </a:rPr>
              <a:t>B</a:t>
            </a:r>
            <a:r>
              <a:rPr lang="en-US" altLang="zh-CN" b="1" baseline="-25000">
                <a:solidFill>
                  <a:srgbClr val="080300"/>
                </a:solidFill>
              </a:rPr>
              <a:t>0</a:t>
            </a:r>
            <a:r>
              <a:rPr lang="en-US" altLang="zh-CN" b="1">
                <a:solidFill>
                  <a:srgbClr val="080300"/>
                </a:solidFill>
              </a:rPr>
              <a:t>×2</a:t>
            </a:r>
            <a:r>
              <a:rPr lang="en-US" altLang="zh-CN" b="1" baseline="30000">
                <a:solidFill>
                  <a:srgbClr val="080300"/>
                </a:solidFill>
              </a:rPr>
              <a:t>0</a:t>
            </a:r>
          </a:p>
          <a:p>
            <a:endParaRPr lang="en-US" altLang="zh-CN" b="1" baseline="30000">
              <a:solidFill>
                <a:srgbClr val="080300"/>
              </a:solidFill>
            </a:endParaRPr>
          </a:p>
          <a:p>
            <a:pPr algn="just">
              <a:lnSpc>
                <a:spcPct val="140000"/>
              </a:lnSpc>
              <a:spcBef>
                <a:spcPct val="50000"/>
              </a:spcBef>
            </a:pPr>
            <a:r>
              <a:rPr lang="en-US" altLang="zh-CN" b="1">
                <a:solidFill>
                  <a:srgbClr val="080300"/>
                </a:solidFill>
                <a:latin typeface="Times New Roman" pitchFamily="18" charset="0"/>
              </a:rPr>
              <a:t>            B</a:t>
            </a:r>
            <a:r>
              <a:rPr lang="zh-CN" altLang="en-US" b="1">
                <a:latin typeface="Times New Roman" pitchFamily="18" charset="0"/>
              </a:rPr>
              <a:t>为数位上的数码，其取值为</a:t>
            </a:r>
            <a:r>
              <a:rPr lang="en-US" altLang="zh-CN" b="1">
                <a:latin typeface="Times New Roman" pitchFamily="18" charset="0"/>
              </a:rPr>
              <a:t>0</a:t>
            </a:r>
            <a:r>
              <a:rPr lang="zh-CN" altLang="en-US" b="1">
                <a:latin typeface="Times New Roman" pitchFamily="18" charset="0"/>
              </a:rPr>
              <a:t>或</a:t>
            </a:r>
            <a:r>
              <a:rPr lang="en-US" altLang="zh-CN" b="1">
                <a:latin typeface="Times New Roman" pitchFamily="18" charset="0"/>
              </a:rPr>
              <a:t>1</a:t>
            </a:r>
            <a:r>
              <a:rPr lang="zh-CN" altLang="en-US" b="1">
                <a:latin typeface="Times New Roman" pitchFamily="18" charset="0"/>
              </a:rPr>
              <a:t>；</a:t>
            </a:r>
          </a:p>
          <a:p>
            <a:pPr algn="just">
              <a:lnSpc>
                <a:spcPct val="140000"/>
              </a:lnSpc>
              <a:spcBef>
                <a:spcPct val="50000"/>
              </a:spcBef>
            </a:pPr>
            <a:r>
              <a:rPr lang="en-US" altLang="zh-CN" b="1">
                <a:solidFill>
                  <a:srgbClr val="080300"/>
                </a:solidFill>
                <a:latin typeface="Times New Roman" pitchFamily="18" charset="0"/>
              </a:rPr>
              <a:t>            n</a:t>
            </a:r>
            <a:r>
              <a:rPr lang="zh-CN" altLang="en-US" b="1">
                <a:latin typeface="Times New Roman" pitchFamily="18" charset="0"/>
              </a:rPr>
              <a:t>为整数位个数</a:t>
            </a:r>
            <a:endParaRPr lang="en-US" altLang="zh-CN" b="1" baseline="30000">
              <a:solidFill>
                <a:srgbClr val="080300"/>
              </a:solidFill>
            </a:endParaRPr>
          </a:p>
          <a:p>
            <a:endParaRPr lang="en-US" altLang="zh-CN" b="1" baseline="30000">
              <a:solidFill>
                <a:srgbClr val="080300"/>
              </a:solidFill>
            </a:endParaRPr>
          </a:p>
        </p:txBody>
      </p:sp>
      <p:sp>
        <p:nvSpPr>
          <p:cNvPr id="2" name="TextBox 1"/>
          <p:cNvSpPr txBox="1"/>
          <p:nvPr/>
        </p:nvSpPr>
        <p:spPr>
          <a:xfrm>
            <a:off x="1115616" y="3501008"/>
            <a:ext cx="1440160" cy="461665"/>
          </a:xfrm>
          <a:prstGeom prst="rect">
            <a:avLst/>
          </a:prstGeom>
          <a:noFill/>
        </p:spPr>
        <p:txBody>
          <a:bodyPr wrap="square" rtlCol="0">
            <a:spAutoFit/>
          </a:bodyPr>
          <a:lstStyle/>
          <a:p>
            <a:r>
              <a:rPr lang="zh-CN" altLang="en-US" b="1" dirty="0" smtClean="0">
                <a:solidFill>
                  <a:srgbClr val="FF0000"/>
                </a:solidFill>
              </a:rPr>
              <a:t>右移</a:t>
            </a:r>
            <a:endParaRPr lang="zh-CN" altLang="en-US" b="1"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lin ang="2700000" scaled="1"/>
        </a:gradFill>
        <a:effectLst/>
      </p:bgPr>
    </p:bg>
    <p:spTree>
      <p:nvGrpSpPr>
        <p:cNvPr id="1" name=""/>
        <p:cNvGrpSpPr/>
        <p:nvPr/>
      </p:nvGrpSpPr>
      <p:grpSpPr>
        <a:xfrm>
          <a:off x="0" y="0"/>
          <a:ext cx="0" cy="0"/>
          <a:chOff x="0" y="0"/>
          <a:chExt cx="0" cy="0"/>
        </a:xfrm>
      </p:grpSpPr>
      <p:sp>
        <p:nvSpPr>
          <p:cNvPr id="99330" name="AutoShape 34"/>
          <p:cNvSpPr>
            <a:spLocks noChangeArrowheads="1"/>
          </p:cNvSpPr>
          <p:nvPr/>
        </p:nvSpPr>
        <p:spPr bwMode="auto">
          <a:xfrm>
            <a:off x="4643438" y="1844675"/>
            <a:ext cx="4249737" cy="4465638"/>
          </a:xfrm>
          <a:prstGeom prst="verticalScroll">
            <a:avLst>
              <a:gd name="adj" fmla="val 5176"/>
            </a:avLst>
          </a:prstGeom>
          <a:gradFill rotWithShape="1">
            <a:gsLst>
              <a:gs pos="0">
                <a:schemeClr val="bg1"/>
              </a:gs>
              <a:gs pos="100000">
                <a:schemeClr val="accent1"/>
              </a:gs>
            </a:gsLst>
            <a:lin ang="27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99331" name="AutoShape 25"/>
          <p:cNvSpPr>
            <a:spLocks noChangeArrowheads="1"/>
          </p:cNvSpPr>
          <p:nvPr/>
        </p:nvSpPr>
        <p:spPr bwMode="auto">
          <a:xfrm>
            <a:off x="468313" y="1844675"/>
            <a:ext cx="4249737" cy="4465638"/>
          </a:xfrm>
          <a:prstGeom prst="verticalScroll">
            <a:avLst>
              <a:gd name="adj" fmla="val 5176"/>
            </a:avLst>
          </a:prstGeom>
          <a:gradFill rotWithShape="1">
            <a:gsLst>
              <a:gs pos="0">
                <a:schemeClr val="accent1"/>
              </a:gs>
              <a:gs pos="100000">
                <a:schemeClr val="bg1"/>
              </a:gs>
            </a:gsLst>
            <a:lin ang="189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186370" name="Text Box 2"/>
          <p:cNvSpPr txBox="1">
            <a:spLocks noChangeArrowheads="1"/>
          </p:cNvSpPr>
          <p:nvPr/>
        </p:nvSpPr>
        <p:spPr bwMode="auto">
          <a:xfrm>
            <a:off x="900113" y="620713"/>
            <a:ext cx="5867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4. </a:t>
            </a:r>
            <a:r>
              <a:rPr lang="zh-CN" altLang="en-US" sz="2800" b="1" dirty="0">
                <a:solidFill>
                  <a:srgbClr val="0000FF"/>
                </a:solidFill>
                <a:effectLst>
                  <a:outerShdw blurRad="38100" dist="38100" dir="2700000" algn="tl">
                    <a:srgbClr val="000000"/>
                  </a:outerShdw>
                </a:effectLst>
                <a:latin typeface="Times New Roman" pitchFamily="18" charset="0"/>
                <a:ea typeface="宋体" pitchFamily="2" charset="-122"/>
              </a:rPr>
              <a:t>按位与（</a:t>
            </a:r>
            <a:r>
              <a:rPr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AND</a:t>
            </a:r>
            <a:r>
              <a:rPr lang="zh-CN" altLang="en-US" sz="2800" b="1" dirty="0">
                <a:solidFill>
                  <a:srgbClr val="0000FF"/>
                </a:solidFill>
                <a:effectLst>
                  <a:outerShdw blurRad="38100" dist="38100" dir="2700000" algn="tl">
                    <a:srgbClr val="000000"/>
                  </a:outerShdw>
                </a:effectLst>
                <a:latin typeface="Times New Roman" pitchFamily="18" charset="0"/>
                <a:ea typeface="宋体" pitchFamily="2" charset="-122"/>
              </a:rPr>
              <a:t>）：</a:t>
            </a:r>
            <a:r>
              <a:rPr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&amp;</a:t>
            </a:r>
            <a:r>
              <a:rPr lang="zh-CN" altLang="en-US" sz="2800" b="1" dirty="0">
                <a:solidFill>
                  <a:srgbClr val="0000FF"/>
                </a:solidFill>
                <a:effectLst>
                  <a:outerShdw blurRad="38100" dist="38100" dir="2700000" algn="tl">
                    <a:srgbClr val="000000"/>
                  </a:outerShdw>
                </a:effectLst>
                <a:latin typeface="Times New Roman" pitchFamily="18" charset="0"/>
                <a:ea typeface="宋体" pitchFamily="2" charset="-122"/>
              </a:rPr>
              <a:t>（有</a:t>
            </a:r>
            <a:r>
              <a:rPr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0</a:t>
            </a:r>
            <a:r>
              <a:rPr lang="zh-CN" altLang="en-US" sz="2800" b="1" dirty="0">
                <a:solidFill>
                  <a:srgbClr val="0000FF"/>
                </a:solidFill>
                <a:effectLst>
                  <a:outerShdw blurRad="38100" dist="38100" dir="2700000" algn="tl">
                    <a:srgbClr val="000000"/>
                  </a:outerShdw>
                </a:effectLst>
                <a:latin typeface="Times New Roman" pitchFamily="18" charset="0"/>
                <a:ea typeface="宋体" pitchFamily="2" charset="-122"/>
              </a:rPr>
              <a:t>为</a:t>
            </a:r>
            <a:r>
              <a:rPr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0</a:t>
            </a:r>
            <a:r>
              <a:rPr lang="zh-CN" altLang="en-US" sz="2800" b="1" dirty="0">
                <a:solidFill>
                  <a:srgbClr val="0000FF"/>
                </a:solidFill>
                <a:effectLst>
                  <a:outerShdw blurRad="38100" dist="38100" dir="2700000" algn="tl">
                    <a:srgbClr val="000000"/>
                  </a:outerShdw>
                </a:effectLst>
                <a:latin typeface="Times New Roman" pitchFamily="18" charset="0"/>
                <a:ea typeface="宋体" pitchFamily="2" charset="-122"/>
              </a:rPr>
              <a:t>） </a:t>
            </a:r>
          </a:p>
        </p:txBody>
      </p:sp>
      <p:sp>
        <p:nvSpPr>
          <p:cNvPr id="99333" name="Text Box 3"/>
          <p:cNvSpPr txBox="1">
            <a:spLocks noChangeArrowheads="1"/>
          </p:cNvSpPr>
          <p:nvPr/>
        </p:nvSpPr>
        <p:spPr bwMode="auto">
          <a:xfrm>
            <a:off x="827088" y="2133600"/>
            <a:ext cx="439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FF0066"/>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 </a:t>
            </a:r>
            <a:r>
              <a:rPr lang="en-US" altLang="zh-CN" sz="2800">
                <a:solidFill>
                  <a:srgbClr val="000000"/>
                </a:solidFill>
                <a:latin typeface="Times New Roman" pitchFamily="18" charset="0"/>
                <a:ea typeface="宋体" pitchFamily="2" charset="-122"/>
                <a:sym typeface="Monotype Sorts" pitchFamily="2" charset="2"/>
              </a:rPr>
              <a:t>int a=60, b=10;</a:t>
            </a:r>
            <a:endParaRPr lang="en-US" altLang="zh-CN" sz="2800">
              <a:solidFill>
                <a:srgbClr val="000000"/>
              </a:solidFill>
              <a:latin typeface="Times New Roman" pitchFamily="18" charset="0"/>
              <a:ea typeface="宋体" pitchFamily="2" charset="-122"/>
            </a:endParaRPr>
          </a:p>
        </p:txBody>
      </p:sp>
      <p:sp>
        <p:nvSpPr>
          <p:cNvPr id="99334" name="Text Box 4"/>
          <p:cNvSpPr txBox="1">
            <a:spLocks noChangeArrowheads="1"/>
          </p:cNvSpPr>
          <p:nvPr/>
        </p:nvSpPr>
        <p:spPr bwMode="auto">
          <a:xfrm>
            <a:off x="1258888" y="2852738"/>
            <a:ext cx="3033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00"/>
                </a:solidFill>
                <a:latin typeface="Times New Roman" pitchFamily="18" charset="0"/>
                <a:ea typeface="宋体" pitchFamily="2" charset="-122"/>
              </a:rPr>
              <a:t>即：</a:t>
            </a:r>
            <a:r>
              <a:rPr lang="en-US" altLang="zh-CN" sz="2800">
                <a:solidFill>
                  <a:srgbClr val="000000"/>
                </a:solidFill>
                <a:latin typeface="Times New Roman" pitchFamily="18" charset="0"/>
                <a:ea typeface="宋体" pitchFamily="2" charset="-122"/>
              </a:rPr>
              <a:t>(a)</a:t>
            </a:r>
            <a:r>
              <a:rPr lang="en-US" altLang="zh-CN" sz="2800" baseline="-25000">
                <a:solidFill>
                  <a:srgbClr val="000000"/>
                </a:solidFill>
                <a:latin typeface="Times New Roman" pitchFamily="18" charset="0"/>
                <a:ea typeface="宋体" pitchFamily="2" charset="-122"/>
                <a:sym typeface="Symbol" pitchFamily="18" charset="2"/>
              </a:rPr>
              <a:t>2</a:t>
            </a:r>
            <a:r>
              <a:rPr lang="en-US" altLang="zh-CN" sz="2800">
                <a:solidFill>
                  <a:srgbClr val="000000"/>
                </a:solidFill>
                <a:latin typeface="Times New Roman" pitchFamily="18" charset="0"/>
                <a:ea typeface="宋体" pitchFamily="2" charset="-122"/>
              </a:rPr>
              <a:t>=00111100</a:t>
            </a:r>
          </a:p>
        </p:txBody>
      </p:sp>
      <p:sp>
        <p:nvSpPr>
          <p:cNvPr id="99335" name="Text Box 5"/>
          <p:cNvSpPr txBox="1">
            <a:spLocks noChangeArrowheads="1"/>
          </p:cNvSpPr>
          <p:nvPr/>
        </p:nvSpPr>
        <p:spPr bwMode="auto">
          <a:xfrm>
            <a:off x="1908175" y="3429000"/>
            <a:ext cx="234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00"/>
                </a:solidFill>
                <a:latin typeface="Times New Roman" pitchFamily="18" charset="0"/>
                <a:ea typeface="宋体" pitchFamily="2" charset="-122"/>
              </a:rPr>
              <a:t>(b)</a:t>
            </a:r>
            <a:r>
              <a:rPr lang="en-US" altLang="zh-CN" sz="2800" baseline="-25000">
                <a:solidFill>
                  <a:srgbClr val="000000"/>
                </a:solidFill>
                <a:latin typeface="Times New Roman" pitchFamily="18" charset="0"/>
                <a:ea typeface="宋体" pitchFamily="2" charset="-122"/>
                <a:sym typeface="Symbol" pitchFamily="18" charset="2"/>
              </a:rPr>
              <a:t>2</a:t>
            </a:r>
            <a:r>
              <a:rPr lang="en-US" altLang="zh-CN" sz="2800">
                <a:solidFill>
                  <a:srgbClr val="000000"/>
                </a:solidFill>
                <a:latin typeface="Times New Roman" pitchFamily="18" charset="0"/>
                <a:ea typeface="宋体" pitchFamily="2" charset="-122"/>
              </a:rPr>
              <a:t>=00001010</a:t>
            </a:r>
          </a:p>
        </p:txBody>
      </p:sp>
      <p:sp>
        <p:nvSpPr>
          <p:cNvPr id="99336" name="Text Box 6"/>
          <p:cNvSpPr txBox="1">
            <a:spLocks noChangeArrowheads="1"/>
          </p:cNvSpPr>
          <p:nvPr/>
        </p:nvSpPr>
        <p:spPr bwMode="auto">
          <a:xfrm>
            <a:off x="971550" y="4076700"/>
            <a:ext cx="348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00"/>
                </a:solidFill>
                <a:latin typeface="Times New Roman" pitchFamily="18" charset="0"/>
                <a:ea typeface="宋体" pitchFamily="2" charset="-122"/>
              </a:rPr>
              <a:t>则：</a:t>
            </a:r>
            <a:r>
              <a:rPr lang="en-US" altLang="zh-CN" sz="2800">
                <a:solidFill>
                  <a:srgbClr val="000000"/>
                </a:solidFill>
                <a:latin typeface="Times New Roman" pitchFamily="18" charset="0"/>
                <a:ea typeface="宋体" pitchFamily="2" charset="-122"/>
              </a:rPr>
              <a:t>(a&amp;b)</a:t>
            </a:r>
            <a:r>
              <a:rPr lang="en-US" altLang="zh-CN" sz="2800" baseline="-25000">
                <a:solidFill>
                  <a:srgbClr val="000000"/>
                </a:solidFill>
                <a:latin typeface="Times New Roman" pitchFamily="18" charset="0"/>
                <a:ea typeface="宋体" pitchFamily="2" charset="-122"/>
                <a:sym typeface="Symbol" pitchFamily="18" charset="2"/>
              </a:rPr>
              <a:t>2</a:t>
            </a:r>
            <a:r>
              <a:rPr lang="en-US" altLang="zh-CN" sz="2800">
                <a:solidFill>
                  <a:srgbClr val="000000"/>
                </a:solidFill>
                <a:latin typeface="Times New Roman" pitchFamily="18" charset="0"/>
                <a:ea typeface="宋体" pitchFamily="2" charset="-122"/>
              </a:rPr>
              <a:t>=00001000</a:t>
            </a:r>
          </a:p>
        </p:txBody>
      </p:sp>
      <p:sp>
        <p:nvSpPr>
          <p:cNvPr id="99337" name="Text Box 7"/>
          <p:cNvSpPr txBox="1">
            <a:spLocks noChangeArrowheads="1"/>
          </p:cNvSpPr>
          <p:nvPr/>
        </p:nvSpPr>
        <p:spPr bwMode="auto">
          <a:xfrm>
            <a:off x="1979613" y="4868863"/>
            <a:ext cx="165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00"/>
                </a:solidFill>
                <a:latin typeface="Times New Roman" pitchFamily="18" charset="0"/>
                <a:ea typeface="宋体" pitchFamily="2" charset="-122"/>
              </a:rPr>
              <a:t>(a&amp;b)</a:t>
            </a:r>
            <a:r>
              <a:rPr lang="en-US" altLang="zh-CN" sz="2800" baseline="-25000">
                <a:solidFill>
                  <a:srgbClr val="000000"/>
                </a:solidFill>
                <a:latin typeface="Times New Roman" pitchFamily="18" charset="0"/>
                <a:ea typeface="宋体" pitchFamily="2" charset="-122"/>
                <a:sym typeface="Symbol" pitchFamily="18" charset="2"/>
              </a:rPr>
              <a:t>10</a:t>
            </a:r>
            <a:r>
              <a:rPr lang="en-US" altLang="zh-CN" sz="2800">
                <a:solidFill>
                  <a:srgbClr val="000000"/>
                </a:solidFill>
                <a:latin typeface="Times New Roman" pitchFamily="18" charset="0"/>
                <a:ea typeface="宋体" pitchFamily="2" charset="-122"/>
              </a:rPr>
              <a:t>=8</a:t>
            </a:r>
          </a:p>
        </p:txBody>
      </p:sp>
      <p:pic>
        <p:nvPicPr>
          <p:cNvPr id="99338" name="Picture 23"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9" name="AutoShape 24"/>
          <p:cNvSpPr>
            <a:spLocks noChangeArrowheads="1"/>
          </p:cNvSpPr>
          <p:nvPr/>
        </p:nvSpPr>
        <p:spPr bwMode="auto">
          <a:xfrm>
            <a:off x="250825" y="1341438"/>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99340" name="Text Box 27"/>
          <p:cNvSpPr txBox="1">
            <a:spLocks noChangeArrowheads="1"/>
          </p:cNvSpPr>
          <p:nvPr/>
        </p:nvSpPr>
        <p:spPr bwMode="auto">
          <a:xfrm>
            <a:off x="4572000" y="1989138"/>
            <a:ext cx="4892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FF0066"/>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 </a:t>
            </a:r>
            <a:r>
              <a:rPr lang="en-US" altLang="zh-CN" sz="2800">
                <a:solidFill>
                  <a:srgbClr val="000000"/>
                </a:solidFill>
                <a:latin typeface="Times New Roman" pitchFamily="18" charset="0"/>
                <a:ea typeface="宋体" pitchFamily="2" charset="-122"/>
                <a:sym typeface="Monotype Sorts" pitchFamily="2" charset="2"/>
              </a:rPr>
              <a:t>int a= </a:t>
            </a:r>
            <a:r>
              <a:rPr lang="en-US" altLang="zh-CN" sz="2800">
                <a:solidFill>
                  <a:srgbClr val="000000"/>
                </a:solidFill>
                <a:latin typeface="Times New Roman" pitchFamily="18" charset="0"/>
                <a:ea typeface="宋体" pitchFamily="2" charset="-122"/>
                <a:sym typeface="Symbol" pitchFamily="18" charset="2"/>
              </a:rPr>
              <a:t></a:t>
            </a:r>
            <a:r>
              <a:rPr lang="en-US" altLang="zh-CN" sz="2800">
                <a:solidFill>
                  <a:srgbClr val="000000"/>
                </a:solidFill>
                <a:latin typeface="Times New Roman" pitchFamily="18" charset="0"/>
                <a:ea typeface="宋体" pitchFamily="2" charset="-122"/>
                <a:sym typeface="Monotype Sorts" pitchFamily="2" charset="2"/>
              </a:rPr>
              <a:t>60, b=10;</a:t>
            </a:r>
            <a:endParaRPr lang="en-US" altLang="zh-CN" sz="2800">
              <a:solidFill>
                <a:srgbClr val="000000"/>
              </a:solidFill>
              <a:latin typeface="Times New Roman" pitchFamily="18" charset="0"/>
              <a:ea typeface="宋体" pitchFamily="2" charset="-122"/>
            </a:endParaRPr>
          </a:p>
        </p:txBody>
      </p:sp>
      <p:sp>
        <p:nvSpPr>
          <p:cNvPr id="99341" name="Text Box 28"/>
          <p:cNvSpPr txBox="1">
            <a:spLocks noChangeArrowheads="1"/>
          </p:cNvSpPr>
          <p:nvPr/>
        </p:nvSpPr>
        <p:spPr bwMode="auto">
          <a:xfrm>
            <a:off x="4859338" y="2565400"/>
            <a:ext cx="4090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00"/>
                </a:solidFill>
                <a:latin typeface="Times New Roman" pitchFamily="18" charset="0"/>
                <a:ea typeface="宋体" pitchFamily="2" charset="-122"/>
              </a:rPr>
              <a:t>即：</a:t>
            </a:r>
            <a:r>
              <a:rPr lang="en-US" altLang="zh-CN" sz="2800">
                <a:solidFill>
                  <a:srgbClr val="000000"/>
                </a:solidFill>
                <a:latin typeface="Times New Roman" pitchFamily="18" charset="0"/>
                <a:ea typeface="宋体" pitchFamily="2" charset="-122"/>
              </a:rPr>
              <a:t>(a)</a:t>
            </a:r>
            <a:r>
              <a:rPr lang="zh-CN" altLang="en-US" sz="2800" baseline="-25000">
                <a:solidFill>
                  <a:srgbClr val="000000"/>
                </a:solidFill>
                <a:latin typeface="Times New Roman" pitchFamily="18" charset="0"/>
                <a:ea typeface="宋体" pitchFamily="2" charset="-122"/>
              </a:rPr>
              <a:t>补</a:t>
            </a:r>
            <a:r>
              <a:rPr lang="en-US" altLang="zh-CN" sz="2800">
                <a:solidFill>
                  <a:srgbClr val="000000"/>
                </a:solidFill>
                <a:latin typeface="Times New Roman" pitchFamily="18" charset="0"/>
                <a:ea typeface="宋体" pitchFamily="2" charset="-122"/>
              </a:rPr>
              <a:t>=(a)</a:t>
            </a:r>
            <a:r>
              <a:rPr lang="zh-CN" altLang="en-US" sz="2800" baseline="-25000">
                <a:solidFill>
                  <a:srgbClr val="000000"/>
                </a:solidFill>
                <a:latin typeface="Times New Roman" pitchFamily="18" charset="0"/>
                <a:ea typeface="宋体" pitchFamily="2" charset="-122"/>
              </a:rPr>
              <a:t>反</a:t>
            </a:r>
            <a:r>
              <a:rPr lang="en-US" altLang="zh-CN" sz="2800">
                <a:solidFill>
                  <a:srgbClr val="000000"/>
                </a:solidFill>
                <a:latin typeface="Times New Roman" pitchFamily="18" charset="0"/>
                <a:ea typeface="宋体" pitchFamily="2" charset="-122"/>
              </a:rPr>
              <a:t>+1</a:t>
            </a:r>
          </a:p>
        </p:txBody>
      </p:sp>
      <p:sp>
        <p:nvSpPr>
          <p:cNvPr id="99342" name="Text Box 29"/>
          <p:cNvSpPr txBox="1">
            <a:spLocks noChangeArrowheads="1"/>
          </p:cNvSpPr>
          <p:nvPr/>
        </p:nvSpPr>
        <p:spPr bwMode="auto">
          <a:xfrm>
            <a:off x="5219700" y="4868863"/>
            <a:ext cx="2713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00"/>
                </a:solidFill>
                <a:latin typeface="Times New Roman" pitchFamily="18" charset="0"/>
                <a:ea typeface="宋体" pitchFamily="2" charset="-122"/>
              </a:rPr>
              <a:t>(b)</a:t>
            </a:r>
            <a:r>
              <a:rPr lang="en-US" altLang="zh-CN" sz="2800" baseline="-25000">
                <a:solidFill>
                  <a:srgbClr val="000000"/>
                </a:solidFill>
                <a:latin typeface="Times New Roman" pitchFamily="18" charset="0"/>
                <a:ea typeface="宋体" pitchFamily="2" charset="-122"/>
                <a:sym typeface="Symbol" pitchFamily="18" charset="2"/>
              </a:rPr>
              <a:t>2</a:t>
            </a:r>
            <a:r>
              <a:rPr lang="en-US" altLang="zh-CN" sz="2800">
                <a:solidFill>
                  <a:srgbClr val="000000"/>
                </a:solidFill>
                <a:latin typeface="Times New Roman" pitchFamily="18" charset="0"/>
                <a:ea typeface="宋体" pitchFamily="2" charset="-122"/>
              </a:rPr>
              <a:t>=  00001010</a:t>
            </a:r>
          </a:p>
        </p:txBody>
      </p:sp>
      <p:sp>
        <p:nvSpPr>
          <p:cNvPr id="99343" name="Text Box 30"/>
          <p:cNvSpPr txBox="1">
            <a:spLocks noChangeArrowheads="1"/>
          </p:cNvSpPr>
          <p:nvPr/>
        </p:nvSpPr>
        <p:spPr bwMode="auto">
          <a:xfrm>
            <a:off x="5076825" y="5516563"/>
            <a:ext cx="2894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00"/>
                </a:solidFill>
                <a:latin typeface="Times New Roman" pitchFamily="18" charset="0"/>
                <a:ea typeface="宋体" pitchFamily="2" charset="-122"/>
              </a:rPr>
              <a:t>则：</a:t>
            </a:r>
            <a:r>
              <a:rPr lang="en-US" altLang="zh-CN" sz="2800">
                <a:solidFill>
                  <a:srgbClr val="000000"/>
                </a:solidFill>
                <a:latin typeface="Times New Roman" pitchFamily="18" charset="0"/>
                <a:ea typeface="宋体" pitchFamily="2" charset="-122"/>
              </a:rPr>
              <a:t>a&amp;b=0</a:t>
            </a:r>
          </a:p>
        </p:txBody>
      </p:sp>
      <p:sp>
        <p:nvSpPr>
          <p:cNvPr id="99344" name="Text Box 31"/>
          <p:cNvSpPr txBox="1">
            <a:spLocks noChangeArrowheads="1"/>
          </p:cNvSpPr>
          <p:nvPr/>
        </p:nvSpPr>
        <p:spPr bwMode="auto">
          <a:xfrm>
            <a:off x="5795963" y="4292600"/>
            <a:ext cx="209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00"/>
                </a:solidFill>
                <a:latin typeface="Times New Roman" pitchFamily="18" charset="0"/>
                <a:ea typeface="宋体" pitchFamily="2" charset="-122"/>
              </a:rPr>
              <a:t>=  11000100</a:t>
            </a:r>
          </a:p>
        </p:txBody>
      </p:sp>
      <p:sp>
        <p:nvSpPr>
          <p:cNvPr id="99345" name="Rectangle 32"/>
          <p:cNvSpPr>
            <a:spLocks noChangeArrowheads="1"/>
          </p:cNvSpPr>
          <p:nvPr/>
        </p:nvSpPr>
        <p:spPr bwMode="auto">
          <a:xfrm>
            <a:off x="5795963" y="3789363"/>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000000"/>
                </a:solidFill>
                <a:latin typeface="Times New Roman" pitchFamily="18" charset="0"/>
                <a:ea typeface="宋体" pitchFamily="2" charset="-122"/>
              </a:rPr>
              <a:t>=  11000011+1</a:t>
            </a:r>
          </a:p>
        </p:txBody>
      </p:sp>
      <p:sp>
        <p:nvSpPr>
          <p:cNvPr id="99346" name="Rectangle 33"/>
          <p:cNvSpPr>
            <a:spLocks noChangeArrowheads="1"/>
          </p:cNvSpPr>
          <p:nvPr/>
        </p:nvSpPr>
        <p:spPr bwMode="auto">
          <a:xfrm>
            <a:off x="5795963" y="3213100"/>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000000"/>
                </a:solidFill>
                <a:latin typeface="Times New Roman" pitchFamily="18" charset="0"/>
                <a:ea typeface="宋体" pitchFamily="2" charset="-122"/>
              </a:rPr>
              <a:t>= (10111100)</a:t>
            </a:r>
            <a:r>
              <a:rPr lang="zh-CN" altLang="en-US" sz="2800" baseline="-25000">
                <a:solidFill>
                  <a:srgbClr val="000000"/>
                </a:solidFill>
                <a:latin typeface="Times New Roman" pitchFamily="18" charset="0"/>
                <a:ea typeface="宋体" pitchFamily="2" charset="-122"/>
              </a:rPr>
              <a:t>反</a:t>
            </a:r>
            <a:r>
              <a:rPr lang="en-US" altLang="zh-CN" sz="2800">
                <a:solidFill>
                  <a:srgbClr val="000000"/>
                </a:solidFill>
                <a:latin typeface="Times New Roman" pitchFamily="18" charset="0"/>
                <a:ea typeface="宋体" pitchFamily="2" charset="-122"/>
              </a:rPr>
              <a:t>+1</a:t>
            </a:r>
          </a:p>
        </p:txBody>
      </p:sp>
    </p:spTree>
  </p:cSld>
  <p:clrMapOvr>
    <a:masterClrMapping/>
  </p:clrMapOvr>
  <p:transition spd="med">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5"/>
          <p:cNvSpPr>
            <a:spLocks noChangeArrowheads="1"/>
          </p:cNvSpPr>
          <p:nvPr/>
        </p:nvSpPr>
        <p:spPr bwMode="auto">
          <a:xfrm>
            <a:off x="468313" y="1916113"/>
            <a:ext cx="4249737" cy="4465637"/>
          </a:xfrm>
          <a:prstGeom prst="verticalScroll">
            <a:avLst>
              <a:gd name="adj" fmla="val 5176"/>
            </a:avLst>
          </a:prstGeom>
          <a:gradFill rotWithShape="1">
            <a:gsLst>
              <a:gs pos="0">
                <a:schemeClr val="bg1"/>
              </a:gs>
              <a:gs pos="100000">
                <a:srgbClr val="9966FF"/>
              </a:gs>
            </a:gsLst>
            <a:lin ang="189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189442" name="Text Box 2"/>
          <p:cNvSpPr txBox="1">
            <a:spLocks noChangeArrowheads="1"/>
          </p:cNvSpPr>
          <p:nvPr/>
        </p:nvSpPr>
        <p:spPr bwMode="auto">
          <a:xfrm>
            <a:off x="971550" y="620713"/>
            <a:ext cx="56689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5. </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按位或（</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OR</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 (</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有</a:t>
            </a:r>
            <a:r>
              <a:rPr lang="en-US" altLang="zh-CN" sz="2800" b="1" dirty="0" smtClean="0">
                <a:solidFill>
                  <a:srgbClr val="0000FF"/>
                </a:solidFill>
                <a:effectLst>
                  <a:outerShdw blurRad="38100" dist="38100" dir="2700000" algn="tl">
                    <a:srgbClr val="C0C0C0"/>
                  </a:outerShdw>
                </a:effectLst>
                <a:latin typeface="Times New Roman" pitchFamily="18" charset="0"/>
                <a:ea typeface="宋体" pitchFamily="2" charset="-122"/>
              </a:rPr>
              <a:t>1</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为</a:t>
            </a:r>
            <a:r>
              <a:rPr lang="en-US" altLang="zh-CN" sz="2800" b="1" dirty="0" smtClean="0">
                <a:solidFill>
                  <a:srgbClr val="0000FF"/>
                </a:solidFill>
                <a:effectLst>
                  <a:outerShdw blurRad="38100" dist="38100" dir="2700000" algn="tl">
                    <a:srgbClr val="C0C0C0"/>
                  </a:outerShdw>
                </a:effectLst>
                <a:latin typeface="Times New Roman" pitchFamily="18" charset="0"/>
                <a:ea typeface="宋体" pitchFamily="2" charset="-122"/>
              </a:rPr>
              <a:t>1</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a:t>
            </a:r>
          </a:p>
        </p:txBody>
      </p:sp>
      <p:sp>
        <p:nvSpPr>
          <p:cNvPr id="100356" name="Text Box 3"/>
          <p:cNvSpPr txBox="1">
            <a:spLocks noChangeArrowheads="1"/>
          </p:cNvSpPr>
          <p:nvPr/>
        </p:nvSpPr>
        <p:spPr bwMode="auto">
          <a:xfrm>
            <a:off x="611188" y="2205038"/>
            <a:ext cx="4716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chemeClr val="tx1"/>
                </a:solidFill>
                <a:latin typeface="Times New Roman" pitchFamily="18" charset="0"/>
                <a:ea typeface="宋体" pitchFamily="2" charset="-122"/>
                <a:sym typeface="Monotype Sorts" pitchFamily="2" charset="2"/>
              </a:rPr>
              <a:t>　　</a:t>
            </a:r>
            <a:r>
              <a:rPr lang="en-US" altLang="zh-CN" sz="2800">
                <a:solidFill>
                  <a:srgbClr val="000066"/>
                </a:solidFill>
                <a:latin typeface="Times New Roman" pitchFamily="18" charset="0"/>
                <a:ea typeface="宋体" pitchFamily="2" charset="-122"/>
                <a:sym typeface="Monotype Sorts" pitchFamily="2" charset="2"/>
              </a:rPr>
              <a:t>int a=60, b=10;</a:t>
            </a:r>
            <a:endParaRPr lang="en-US" altLang="zh-CN" sz="2800">
              <a:solidFill>
                <a:srgbClr val="000066"/>
              </a:solidFill>
              <a:latin typeface="Times New Roman" pitchFamily="18" charset="0"/>
              <a:ea typeface="宋体" pitchFamily="2" charset="-122"/>
            </a:endParaRPr>
          </a:p>
        </p:txBody>
      </p:sp>
      <p:sp>
        <p:nvSpPr>
          <p:cNvPr id="100357" name="Text Box 4"/>
          <p:cNvSpPr txBox="1">
            <a:spLocks noChangeArrowheads="1"/>
          </p:cNvSpPr>
          <p:nvPr/>
        </p:nvSpPr>
        <p:spPr bwMode="auto">
          <a:xfrm>
            <a:off x="1116013" y="2852738"/>
            <a:ext cx="3732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66"/>
                </a:solidFill>
                <a:latin typeface="Times New Roman" pitchFamily="18" charset="0"/>
                <a:ea typeface="宋体" pitchFamily="2" charset="-122"/>
              </a:rPr>
              <a:t>即：</a:t>
            </a:r>
            <a:r>
              <a:rPr lang="en-US" altLang="zh-CN" sz="2800">
                <a:solidFill>
                  <a:srgbClr val="000066"/>
                </a:solidFill>
                <a:latin typeface="Times New Roman" pitchFamily="18" charset="0"/>
                <a:ea typeface="宋体" pitchFamily="2" charset="-122"/>
              </a:rPr>
              <a:t>(a)</a:t>
            </a:r>
            <a:r>
              <a:rPr lang="en-US" altLang="zh-CN" sz="2800" baseline="-25000">
                <a:solidFill>
                  <a:srgbClr val="000066"/>
                </a:solidFill>
                <a:latin typeface="Times New Roman" pitchFamily="18" charset="0"/>
                <a:ea typeface="宋体" pitchFamily="2" charset="-122"/>
                <a:sym typeface="Symbol" pitchFamily="18" charset="2"/>
              </a:rPr>
              <a:t>2</a:t>
            </a:r>
            <a:r>
              <a:rPr lang="en-US" altLang="zh-CN" sz="2800">
                <a:solidFill>
                  <a:srgbClr val="000066"/>
                </a:solidFill>
                <a:latin typeface="Times New Roman" pitchFamily="18" charset="0"/>
                <a:ea typeface="宋体" pitchFamily="2" charset="-122"/>
              </a:rPr>
              <a:t>= 00111100</a:t>
            </a:r>
          </a:p>
        </p:txBody>
      </p:sp>
      <p:sp>
        <p:nvSpPr>
          <p:cNvPr id="100358" name="Text Box 5"/>
          <p:cNvSpPr txBox="1">
            <a:spLocks noChangeArrowheads="1"/>
          </p:cNvSpPr>
          <p:nvPr/>
        </p:nvSpPr>
        <p:spPr bwMode="auto">
          <a:xfrm>
            <a:off x="1835150" y="3357563"/>
            <a:ext cx="2736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66"/>
                </a:solidFill>
                <a:latin typeface="Times New Roman" pitchFamily="18" charset="0"/>
                <a:ea typeface="宋体" pitchFamily="2" charset="-122"/>
              </a:rPr>
              <a:t>(b)</a:t>
            </a:r>
            <a:r>
              <a:rPr lang="en-US" altLang="zh-CN" sz="2800" baseline="-25000">
                <a:solidFill>
                  <a:srgbClr val="000066"/>
                </a:solidFill>
                <a:latin typeface="Times New Roman" pitchFamily="18" charset="0"/>
                <a:ea typeface="宋体" pitchFamily="2" charset="-122"/>
                <a:sym typeface="Symbol" pitchFamily="18" charset="2"/>
              </a:rPr>
              <a:t>2</a:t>
            </a:r>
            <a:r>
              <a:rPr lang="en-US" altLang="zh-CN" sz="2800">
                <a:solidFill>
                  <a:srgbClr val="000066"/>
                </a:solidFill>
                <a:latin typeface="Times New Roman" pitchFamily="18" charset="0"/>
                <a:ea typeface="宋体" pitchFamily="2" charset="-122"/>
              </a:rPr>
              <a:t>= 00001010</a:t>
            </a:r>
          </a:p>
        </p:txBody>
      </p:sp>
      <p:sp>
        <p:nvSpPr>
          <p:cNvPr id="100359" name="Text Box 6"/>
          <p:cNvSpPr txBox="1">
            <a:spLocks noChangeArrowheads="1"/>
          </p:cNvSpPr>
          <p:nvPr/>
        </p:nvSpPr>
        <p:spPr bwMode="auto">
          <a:xfrm>
            <a:off x="1116013" y="4149725"/>
            <a:ext cx="3311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rgbClr val="000066"/>
                </a:solidFill>
                <a:latin typeface="Times New Roman" pitchFamily="18" charset="0"/>
                <a:ea typeface="宋体" pitchFamily="2" charset="-122"/>
              </a:rPr>
              <a:t>则：</a:t>
            </a:r>
            <a:r>
              <a:rPr lang="en-US" altLang="zh-CN" sz="2800">
                <a:solidFill>
                  <a:srgbClr val="000066"/>
                </a:solidFill>
                <a:latin typeface="Times New Roman" pitchFamily="18" charset="0"/>
                <a:ea typeface="宋体" pitchFamily="2" charset="-122"/>
              </a:rPr>
              <a:t>(a|b)</a:t>
            </a:r>
            <a:r>
              <a:rPr lang="en-US" altLang="zh-CN" sz="2800" baseline="-25000">
                <a:solidFill>
                  <a:srgbClr val="000066"/>
                </a:solidFill>
                <a:latin typeface="Times New Roman" pitchFamily="18" charset="0"/>
                <a:ea typeface="宋体" pitchFamily="2" charset="-122"/>
                <a:sym typeface="Symbol" pitchFamily="18" charset="2"/>
              </a:rPr>
              <a:t>2</a:t>
            </a:r>
            <a:r>
              <a:rPr lang="en-US" altLang="zh-CN" sz="2800">
                <a:solidFill>
                  <a:srgbClr val="000066"/>
                </a:solidFill>
                <a:latin typeface="Times New Roman" pitchFamily="18" charset="0"/>
                <a:ea typeface="宋体" pitchFamily="2" charset="-122"/>
              </a:rPr>
              <a:t>=00111110</a:t>
            </a:r>
          </a:p>
        </p:txBody>
      </p:sp>
      <p:sp>
        <p:nvSpPr>
          <p:cNvPr id="100360" name="Text Box 7"/>
          <p:cNvSpPr txBox="1">
            <a:spLocks noChangeArrowheads="1"/>
          </p:cNvSpPr>
          <p:nvPr/>
        </p:nvSpPr>
        <p:spPr bwMode="auto">
          <a:xfrm>
            <a:off x="1835150" y="472440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rgbClr val="000066"/>
                </a:solidFill>
                <a:latin typeface="Times New Roman" pitchFamily="18" charset="0"/>
                <a:ea typeface="宋体" pitchFamily="2" charset="-122"/>
              </a:rPr>
              <a:t>(a|b)</a:t>
            </a:r>
            <a:r>
              <a:rPr lang="en-US" altLang="zh-CN" sz="2800" baseline="-25000">
                <a:solidFill>
                  <a:srgbClr val="000066"/>
                </a:solidFill>
                <a:latin typeface="Times New Roman" pitchFamily="18" charset="0"/>
                <a:ea typeface="宋体" pitchFamily="2" charset="-122"/>
                <a:sym typeface="Symbol" pitchFamily="18" charset="2"/>
              </a:rPr>
              <a:t>10</a:t>
            </a:r>
            <a:r>
              <a:rPr lang="en-US" altLang="zh-CN" sz="2800">
                <a:solidFill>
                  <a:srgbClr val="000066"/>
                </a:solidFill>
                <a:latin typeface="Times New Roman" pitchFamily="18" charset="0"/>
                <a:ea typeface="宋体" pitchFamily="2" charset="-122"/>
              </a:rPr>
              <a:t>=62</a:t>
            </a:r>
          </a:p>
        </p:txBody>
      </p:sp>
      <p:pic>
        <p:nvPicPr>
          <p:cNvPr id="100361" name="Picture 23"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2" name="AutoShape 24"/>
          <p:cNvSpPr>
            <a:spLocks noChangeArrowheads="1"/>
          </p:cNvSpPr>
          <p:nvPr/>
        </p:nvSpPr>
        <p:spPr bwMode="auto">
          <a:xfrm>
            <a:off x="323850" y="1341438"/>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100363" name="AutoShape 26"/>
          <p:cNvSpPr>
            <a:spLocks noChangeArrowheads="1"/>
          </p:cNvSpPr>
          <p:nvPr/>
        </p:nvSpPr>
        <p:spPr bwMode="auto">
          <a:xfrm>
            <a:off x="4643438" y="1916113"/>
            <a:ext cx="4249737" cy="4465637"/>
          </a:xfrm>
          <a:prstGeom prst="verticalScroll">
            <a:avLst>
              <a:gd name="adj" fmla="val 5176"/>
            </a:avLst>
          </a:prstGeom>
          <a:gradFill rotWithShape="1">
            <a:gsLst>
              <a:gs pos="0">
                <a:schemeClr val="bg1"/>
              </a:gs>
              <a:gs pos="100000">
                <a:srgbClr val="9966FF"/>
              </a:gs>
            </a:gsLst>
            <a:lin ang="27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100364" name="Text Box 28"/>
          <p:cNvSpPr txBox="1">
            <a:spLocks noChangeArrowheads="1"/>
          </p:cNvSpPr>
          <p:nvPr/>
        </p:nvSpPr>
        <p:spPr bwMode="auto">
          <a:xfrm>
            <a:off x="5508625" y="2276475"/>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rgbClr val="000066"/>
                </a:solidFill>
                <a:latin typeface="Times New Roman" pitchFamily="18" charset="0"/>
                <a:ea typeface="宋体" pitchFamily="2" charset="-122"/>
                <a:sym typeface="Monotype Sorts" pitchFamily="2" charset="2"/>
              </a:rPr>
              <a:t>int a= </a:t>
            </a:r>
            <a:r>
              <a:rPr lang="en-US" altLang="zh-CN">
                <a:solidFill>
                  <a:srgbClr val="000066"/>
                </a:solidFill>
                <a:latin typeface="Times New Roman" pitchFamily="18" charset="0"/>
                <a:ea typeface="宋体" pitchFamily="2" charset="-122"/>
                <a:sym typeface="Symbol" pitchFamily="18" charset="2"/>
              </a:rPr>
              <a:t></a:t>
            </a:r>
            <a:r>
              <a:rPr lang="en-US" altLang="zh-CN">
                <a:solidFill>
                  <a:srgbClr val="000066"/>
                </a:solidFill>
                <a:latin typeface="Times New Roman" pitchFamily="18" charset="0"/>
                <a:ea typeface="宋体" pitchFamily="2" charset="-122"/>
                <a:sym typeface="Monotype Sorts" pitchFamily="2" charset="2"/>
              </a:rPr>
              <a:t>60, b=10;</a:t>
            </a:r>
            <a:endParaRPr lang="en-US" altLang="zh-CN">
              <a:solidFill>
                <a:srgbClr val="000066"/>
              </a:solidFill>
              <a:latin typeface="Times New Roman" pitchFamily="18" charset="0"/>
              <a:ea typeface="宋体" pitchFamily="2" charset="-122"/>
            </a:endParaRPr>
          </a:p>
        </p:txBody>
      </p:sp>
      <p:sp>
        <p:nvSpPr>
          <p:cNvPr id="100365" name="Text Box 29"/>
          <p:cNvSpPr txBox="1">
            <a:spLocks noChangeArrowheads="1"/>
          </p:cNvSpPr>
          <p:nvPr/>
        </p:nvSpPr>
        <p:spPr bwMode="auto">
          <a:xfrm>
            <a:off x="4859338" y="2924175"/>
            <a:ext cx="3811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rgbClr val="000066"/>
                </a:solidFill>
                <a:latin typeface="Times New Roman" pitchFamily="18" charset="0"/>
                <a:ea typeface="宋体" pitchFamily="2" charset="-122"/>
              </a:rPr>
              <a:t>即：</a:t>
            </a:r>
            <a:r>
              <a:rPr lang="en-US" altLang="zh-CN">
                <a:solidFill>
                  <a:srgbClr val="000066"/>
                </a:solidFill>
                <a:latin typeface="Times New Roman" pitchFamily="18" charset="0"/>
                <a:ea typeface="宋体" pitchFamily="2" charset="-122"/>
              </a:rPr>
              <a:t>(a)</a:t>
            </a:r>
            <a:r>
              <a:rPr lang="en-US" altLang="zh-CN" baseline="-25000">
                <a:solidFill>
                  <a:srgbClr val="000066"/>
                </a:solidFill>
                <a:latin typeface="Times New Roman" pitchFamily="18" charset="0"/>
                <a:ea typeface="宋体" pitchFamily="2" charset="-122"/>
              </a:rPr>
              <a:t>2</a:t>
            </a:r>
            <a:r>
              <a:rPr lang="en-US" altLang="zh-CN">
                <a:solidFill>
                  <a:srgbClr val="000066"/>
                </a:solidFill>
                <a:latin typeface="Times New Roman" pitchFamily="18" charset="0"/>
                <a:ea typeface="宋体" pitchFamily="2" charset="-122"/>
              </a:rPr>
              <a:t>= 11000011+1</a:t>
            </a:r>
          </a:p>
        </p:txBody>
      </p:sp>
      <p:sp>
        <p:nvSpPr>
          <p:cNvPr id="100366" name="Text Box 30"/>
          <p:cNvSpPr txBox="1">
            <a:spLocks noChangeArrowheads="1"/>
          </p:cNvSpPr>
          <p:nvPr/>
        </p:nvSpPr>
        <p:spPr bwMode="auto">
          <a:xfrm>
            <a:off x="5435600" y="3860800"/>
            <a:ext cx="276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rgbClr val="000066"/>
                </a:solidFill>
                <a:latin typeface="Times New Roman" pitchFamily="18" charset="0"/>
                <a:ea typeface="宋体" pitchFamily="2" charset="-122"/>
              </a:rPr>
              <a:t> (b)</a:t>
            </a:r>
            <a:r>
              <a:rPr lang="en-US" altLang="zh-CN" baseline="-25000">
                <a:solidFill>
                  <a:srgbClr val="000066"/>
                </a:solidFill>
                <a:latin typeface="Times New Roman" pitchFamily="18" charset="0"/>
                <a:ea typeface="宋体" pitchFamily="2" charset="-122"/>
                <a:sym typeface="Symbol" pitchFamily="18" charset="2"/>
              </a:rPr>
              <a:t>2</a:t>
            </a:r>
            <a:r>
              <a:rPr lang="en-US" altLang="zh-CN">
                <a:solidFill>
                  <a:srgbClr val="000066"/>
                </a:solidFill>
                <a:latin typeface="Times New Roman" pitchFamily="18" charset="0"/>
                <a:ea typeface="宋体" pitchFamily="2" charset="-122"/>
              </a:rPr>
              <a:t>= 00001010</a:t>
            </a:r>
          </a:p>
        </p:txBody>
      </p:sp>
      <p:sp>
        <p:nvSpPr>
          <p:cNvPr id="100367" name="Text Box 31"/>
          <p:cNvSpPr txBox="1">
            <a:spLocks noChangeArrowheads="1"/>
          </p:cNvSpPr>
          <p:nvPr/>
        </p:nvSpPr>
        <p:spPr bwMode="auto">
          <a:xfrm>
            <a:off x="4932363" y="4292600"/>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rgbClr val="000066"/>
                </a:solidFill>
                <a:latin typeface="Times New Roman" pitchFamily="18" charset="0"/>
                <a:ea typeface="宋体" pitchFamily="2" charset="-122"/>
              </a:rPr>
              <a:t>则： </a:t>
            </a:r>
            <a:r>
              <a:rPr lang="en-US" altLang="zh-CN">
                <a:solidFill>
                  <a:srgbClr val="000066"/>
                </a:solidFill>
                <a:latin typeface="Times New Roman" pitchFamily="18" charset="0"/>
                <a:ea typeface="宋体" pitchFamily="2" charset="-122"/>
              </a:rPr>
              <a:t>(a|b)</a:t>
            </a:r>
            <a:r>
              <a:rPr lang="en-US" altLang="zh-CN" baseline="-25000">
                <a:solidFill>
                  <a:srgbClr val="000066"/>
                </a:solidFill>
                <a:latin typeface="Times New Roman" pitchFamily="18" charset="0"/>
                <a:ea typeface="宋体" pitchFamily="2" charset="-122"/>
                <a:sym typeface="Symbol" pitchFamily="18" charset="2"/>
              </a:rPr>
              <a:t>2</a:t>
            </a:r>
            <a:r>
              <a:rPr lang="en-US" altLang="zh-CN">
                <a:solidFill>
                  <a:srgbClr val="000066"/>
                </a:solidFill>
                <a:latin typeface="Times New Roman" pitchFamily="18" charset="0"/>
                <a:ea typeface="宋体" pitchFamily="2" charset="-122"/>
              </a:rPr>
              <a:t>=11001110</a:t>
            </a:r>
          </a:p>
        </p:txBody>
      </p:sp>
      <p:sp>
        <p:nvSpPr>
          <p:cNvPr id="100368" name="Text Box 32"/>
          <p:cNvSpPr txBox="1">
            <a:spLocks noChangeArrowheads="1"/>
          </p:cNvSpPr>
          <p:nvPr/>
        </p:nvSpPr>
        <p:spPr bwMode="auto">
          <a:xfrm>
            <a:off x="5940425" y="3429000"/>
            <a:ext cx="218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rgbClr val="000066"/>
                </a:solidFill>
                <a:latin typeface="Times New Roman" pitchFamily="18" charset="0"/>
                <a:ea typeface="宋体" pitchFamily="2" charset="-122"/>
              </a:rPr>
              <a:t>= 11000100</a:t>
            </a:r>
          </a:p>
        </p:txBody>
      </p:sp>
      <p:sp>
        <p:nvSpPr>
          <p:cNvPr id="100369" name="Text Box 33"/>
          <p:cNvSpPr txBox="1">
            <a:spLocks noChangeArrowheads="1"/>
          </p:cNvSpPr>
          <p:nvPr/>
        </p:nvSpPr>
        <p:spPr bwMode="auto">
          <a:xfrm>
            <a:off x="4932363" y="4941888"/>
            <a:ext cx="370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a:solidFill>
                  <a:srgbClr val="000066"/>
                </a:solidFill>
                <a:latin typeface="Times New Roman" pitchFamily="18" charset="0"/>
                <a:ea typeface="宋体" pitchFamily="2" charset="-122"/>
                <a:sym typeface="Symbol" pitchFamily="18" charset="2"/>
              </a:rPr>
              <a:t> </a:t>
            </a:r>
            <a:r>
              <a:rPr lang="zh-CN" altLang="en-US" sz="2000">
                <a:solidFill>
                  <a:srgbClr val="000066"/>
                </a:solidFill>
                <a:latin typeface="Times New Roman" pitchFamily="18" charset="0"/>
                <a:ea typeface="宋体" pitchFamily="2" charset="-122"/>
                <a:sym typeface="Symbol" pitchFamily="18" charset="2"/>
              </a:rPr>
              <a:t>还原：</a:t>
            </a:r>
            <a:r>
              <a:rPr lang="en-US" altLang="zh-CN" sz="2000">
                <a:solidFill>
                  <a:srgbClr val="000066"/>
                </a:solidFill>
                <a:latin typeface="Times New Roman" pitchFamily="18" charset="0"/>
                <a:ea typeface="宋体" pitchFamily="2" charset="-122"/>
                <a:sym typeface="Symbol" pitchFamily="18" charset="2"/>
              </a:rPr>
              <a:t>10110001+1=10110010</a:t>
            </a:r>
            <a:endParaRPr lang="en-US" altLang="zh-CN" sz="2000">
              <a:solidFill>
                <a:srgbClr val="000066"/>
              </a:solidFill>
              <a:latin typeface="Times New Roman" pitchFamily="18" charset="0"/>
              <a:ea typeface="宋体" pitchFamily="2" charset="-122"/>
            </a:endParaRPr>
          </a:p>
        </p:txBody>
      </p:sp>
      <p:sp>
        <p:nvSpPr>
          <p:cNvPr id="100370" name="Text Box 34"/>
          <p:cNvSpPr txBox="1">
            <a:spLocks noChangeArrowheads="1"/>
          </p:cNvSpPr>
          <p:nvPr/>
        </p:nvSpPr>
        <p:spPr bwMode="auto">
          <a:xfrm>
            <a:off x="5076825" y="5516563"/>
            <a:ext cx="335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rgbClr val="000066"/>
                </a:solidFill>
                <a:latin typeface="Times New Roman" pitchFamily="18" charset="0"/>
                <a:ea typeface="宋体" pitchFamily="2" charset="-122"/>
              </a:rPr>
              <a:t>则： </a:t>
            </a:r>
            <a:r>
              <a:rPr lang="en-US" altLang="zh-CN">
                <a:solidFill>
                  <a:srgbClr val="000066"/>
                </a:solidFill>
                <a:latin typeface="Times New Roman" pitchFamily="18" charset="0"/>
                <a:ea typeface="宋体" pitchFamily="2" charset="-122"/>
              </a:rPr>
              <a:t>(a|b)</a:t>
            </a:r>
            <a:r>
              <a:rPr lang="en-US" altLang="zh-CN" baseline="-25000">
                <a:solidFill>
                  <a:srgbClr val="000066"/>
                </a:solidFill>
                <a:latin typeface="Times New Roman" pitchFamily="18" charset="0"/>
                <a:ea typeface="宋体" pitchFamily="2" charset="-122"/>
                <a:sym typeface="Symbol" pitchFamily="18" charset="2"/>
              </a:rPr>
              <a:t>10</a:t>
            </a:r>
            <a:r>
              <a:rPr lang="en-US" altLang="zh-CN">
                <a:solidFill>
                  <a:srgbClr val="000066"/>
                </a:solidFill>
                <a:latin typeface="Times New Roman" pitchFamily="18" charset="0"/>
                <a:ea typeface="宋体" pitchFamily="2" charset="-122"/>
              </a:rPr>
              <a:t>= </a:t>
            </a:r>
            <a:r>
              <a:rPr lang="en-US" altLang="zh-CN">
                <a:solidFill>
                  <a:srgbClr val="000066"/>
                </a:solidFill>
                <a:latin typeface="Times New Roman" pitchFamily="18" charset="0"/>
                <a:ea typeface="宋体" pitchFamily="2" charset="-122"/>
                <a:sym typeface="Symbol" pitchFamily="18" charset="2"/>
              </a:rPr>
              <a:t>50</a:t>
            </a:r>
            <a:endParaRPr lang="en-US" altLang="zh-CN">
              <a:solidFill>
                <a:srgbClr val="000066"/>
              </a:solidFill>
              <a:latin typeface="Times New Roman" pitchFamily="18" charset="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6"/>
          <p:cNvSpPr>
            <a:spLocks noChangeArrowheads="1"/>
          </p:cNvSpPr>
          <p:nvPr/>
        </p:nvSpPr>
        <p:spPr bwMode="auto">
          <a:xfrm>
            <a:off x="4356100" y="1844675"/>
            <a:ext cx="4249738" cy="4465638"/>
          </a:xfrm>
          <a:prstGeom prst="verticalScroll">
            <a:avLst>
              <a:gd name="adj" fmla="val 5176"/>
            </a:avLst>
          </a:prstGeom>
          <a:gradFill rotWithShape="1">
            <a:gsLst>
              <a:gs pos="0">
                <a:srgbClr val="339966"/>
              </a:gs>
              <a:gs pos="100000">
                <a:schemeClr val="bg1"/>
              </a:gs>
            </a:gsLst>
            <a:lin ang="189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101379" name="AutoShape 23"/>
          <p:cNvSpPr>
            <a:spLocks noChangeArrowheads="1"/>
          </p:cNvSpPr>
          <p:nvPr/>
        </p:nvSpPr>
        <p:spPr bwMode="auto">
          <a:xfrm>
            <a:off x="250825" y="1844675"/>
            <a:ext cx="4249738" cy="4465638"/>
          </a:xfrm>
          <a:prstGeom prst="verticalScroll">
            <a:avLst>
              <a:gd name="adj" fmla="val 5176"/>
            </a:avLst>
          </a:prstGeom>
          <a:gradFill rotWithShape="1">
            <a:gsLst>
              <a:gs pos="0">
                <a:srgbClr val="339966"/>
              </a:gs>
              <a:gs pos="100000">
                <a:schemeClr val="bg1"/>
              </a:gs>
            </a:gsLst>
            <a:lin ang="189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endParaRPr lang="zh-CN" altLang="en-US"/>
          </a:p>
        </p:txBody>
      </p:sp>
      <p:sp>
        <p:nvSpPr>
          <p:cNvPr id="192514" name="Text Box 2"/>
          <p:cNvSpPr txBox="1">
            <a:spLocks noChangeArrowheads="1"/>
          </p:cNvSpPr>
          <p:nvPr/>
        </p:nvSpPr>
        <p:spPr bwMode="auto">
          <a:xfrm>
            <a:off x="827088" y="620713"/>
            <a:ext cx="64500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6. </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按位异或（</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XOR</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 </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a:t>
            </a:r>
            <a:r>
              <a:rPr lang="zh-CN" altLang="en-US" sz="2800" b="1" dirty="0">
                <a:solidFill>
                  <a:srgbClr val="0000FF"/>
                </a:solidFill>
                <a:effectLst>
                  <a:outerShdw blurRad="38100" dist="38100" dir="2700000" algn="tl">
                    <a:srgbClr val="C0C0C0"/>
                  </a:outerShdw>
                </a:effectLst>
                <a:latin typeface="Times New Roman" pitchFamily="18" charset="0"/>
                <a:ea typeface="宋体" pitchFamily="2" charset="-122"/>
              </a:rPr>
              <a:t>相同为</a:t>
            </a:r>
            <a:r>
              <a:rPr lang="en-US" altLang="zh-CN" sz="2800" b="1" dirty="0">
                <a:solidFill>
                  <a:srgbClr val="0000FF"/>
                </a:solidFill>
                <a:effectLst>
                  <a:outerShdw blurRad="38100" dist="38100" dir="2700000" algn="tl">
                    <a:srgbClr val="C0C0C0"/>
                  </a:outerShdw>
                </a:effectLst>
                <a:latin typeface="Times New Roman" pitchFamily="18" charset="0"/>
                <a:ea typeface="宋体" pitchFamily="2" charset="-122"/>
              </a:rPr>
              <a:t>0)</a:t>
            </a:r>
          </a:p>
        </p:txBody>
      </p:sp>
      <p:sp>
        <p:nvSpPr>
          <p:cNvPr id="101381" name="Text Box 3"/>
          <p:cNvSpPr txBox="1">
            <a:spLocks noChangeArrowheads="1"/>
          </p:cNvSpPr>
          <p:nvPr/>
        </p:nvSpPr>
        <p:spPr bwMode="auto">
          <a:xfrm>
            <a:off x="755650" y="2133600"/>
            <a:ext cx="302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chemeClr val="tx1"/>
                </a:solidFill>
                <a:latin typeface="Times New Roman" pitchFamily="18" charset="0"/>
                <a:ea typeface="宋体" pitchFamily="2" charset="-122"/>
                <a:sym typeface="Monotype Sorts" pitchFamily="2" charset="2"/>
              </a:rPr>
              <a:t>　</a:t>
            </a:r>
            <a:r>
              <a:rPr lang="en-US" altLang="zh-CN" sz="2800">
                <a:solidFill>
                  <a:schemeClr val="tx1"/>
                </a:solidFill>
                <a:latin typeface="Times New Roman" pitchFamily="18" charset="0"/>
                <a:ea typeface="宋体" pitchFamily="2" charset="-122"/>
                <a:sym typeface="Monotype Sorts" pitchFamily="2" charset="2"/>
              </a:rPr>
              <a:t>int a=60, b=10;</a:t>
            </a:r>
            <a:endParaRPr lang="en-US" altLang="zh-CN" sz="2800">
              <a:solidFill>
                <a:schemeClr val="tx1"/>
              </a:solidFill>
              <a:latin typeface="Times New Roman" pitchFamily="18" charset="0"/>
              <a:ea typeface="宋体" pitchFamily="2" charset="-122"/>
            </a:endParaRPr>
          </a:p>
        </p:txBody>
      </p:sp>
      <p:sp>
        <p:nvSpPr>
          <p:cNvPr id="101382" name="Text Box 4"/>
          <p:cNvSpPr txBox="1">
            <a:spLocks noChangeArrowheads="1"/>
          </p:cNvSpPr>
          <p:nvPr/>
        </p:nvSpPr>
        <p:spPr bwMode="auto">
          <a:xfrm>
            <a:off x="900113" y="2781300"/>
            <a:ext cx="3033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chemeClr val="tx1"/>
                </a:solidFill>
                <a:latin typeface="Times New Roman" pitchFamily="18" charset="0"/>
                <a:ea typeface="宋体" pitchFamily="2" charset="-122"/>
              </a:rPr>
              <a:t>即：</a:t>
            </a:r>
            <a:r>
              <a:rPr lang="en-US" altLang="zh-CN" sz="2800">
                <a:solidFill>
                  <a:schemeClr val="tx1"/>
                </a:solidFill>
                <a:latin typeface="Times New Roman" pitchFamily="18" charset="0"/>
                <a:ea typeface="宋体" pitchFamily="2" charset="-122"/>
              </a:rPr>
              <a:t>(a)</a:t>
            </a:r>
            <a:r>
              <a:rPr lang="en-US" altLang="zh-CN" sz="2800" baseline="-25000">
                <a:solidFill>
                  <a:schemeClr val="tx1"/>
                </a:solidFill>
                <a:latin typeface="Times New Roman" pitchFamily="18" charset="0"/>
                <a:ea typeface="宋体" pitchFamily="2" charset="-122"/>
                <a:sym typeface="Symbol" pitchFamily="18" charset="2"/>
              </a:rPr>
              <a:t>2</a:t>
            </a:r>
            <a:r>
              <a:rPr lang="en-US" altLang="zh-CN" sz="2800">
                <a:solidFill>
                  <a:schemeClr val="tx1"/>
                </a:solidFill>
                <a:latin typeface="Times New Roman" pitchFamily="18" charset="0"/>
                <a:ea typeface="宋体" pitchFamily="2" charset="-122"/>
              </a:rPr>
              <a:t>=00111100</a:t>
            </a:r>
          </a:p>
        </p:txBody>
      </p:sp>
      <p:sp>
        <p:nvSpPr>
          <p:cNvPr id="101383" name="Text Box 5"/>
          <p:cNvSpPr txBox="1">
            <a:spLocks noChangeArrowheads="1"/>
          </p:cNvSpPr>
          <p:nvPr/>
        </p:nvSpPr>
        <p:spPr bwMode="auto">
          <a:xfrm>
            <a:off x="1619250" y="3357563"/>
            <a:ext cx="2343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chemeClr val="tx1"/>
                </a:solidFill>
                <a:latin typeface="Times New Roman" pitchFamily="18" charset="0"/>
                <a:ea typeface="宋体" pitchFamily="2" charset="-122"/>
              </a:rPr>
              <a:t>(b)</a:t>
            </a:r>
            <a:r>
              <a:rPr lang="en-US" altLang="zh-CN" sz="2800" baseline="-25000">
                <a:solidFill>
                  <a:schemeClr val="tx1"/>
                </a:solidFill>
                <a:latin typeface="Times New Roman" pitchFamily="18" charset="0"/>
                <a:ea typeface="宋体" pitchFamily="2" charset="-122"/>
                <a:sym typeface="Symbol" pitchFamily="18" charset="2"/>
              </a:rPr>
              <a:t>2</a:t>
            </a:r>
            <a:r>
              <a:rPr lang="en-US" altLang="zh-CN" sz="2800">
                <a:solidFill>
                  <a:schemeClr val="tx1"/>
                </a:solidFill>
                <a:latin typeface="Times New Roman" pitchFamily="18" charset="0"/>
                <a:ea typeface="宋体" pitchFamily="2" charset="-122"/>
              </a:rPr>
              <a:t>=00001010</a:t>
            </a:r>
          </a:p>
        </p:txBody>
      </p:sp>
      <p:sp>
        <p:nvSpPr>
          <p:cNvPr id="101384" name="Text Box 6"/>
          <p:cNvSpPr txBox="1">
            <a:spLocks noChangeArrowheads="1"/>
          </p:cNvSpPr>
          <p:nvPr/>
        </p:nvSpPr>
        <p:spPr bwMode="auto">
          <a:xfrm>
            <a:off x="684213" y="4005263"/>
            <a:ext cx="3425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sz="2800">
                <a:solidFill>
                  <a:schemeClr val="tx1"/>
                </a:solidFill>
                <a:latin typeface="Times New Roman" pitchFamily="18" charset="0"/>
                <a:ea typeface="宋体" pitchFamily="2" charset="-122"/>
              </a:rPr>
              <a:t>则：</a:t>
            </a:r>
            <a:r>
              <a:rPr lang="en-US" altLang="zh-CN" sz="2800">
                <a:solidFill>
                  <a:schemeClr val="tx1"/>
                </a:solidFill>
                <a:latin typeface="Times New Roman" pitchFamily="18" charset="0"/>
                <a:ea typeface="宋体" pitchFamily="2" charset="-122"/>
              </a:rPr>
              <a:t>(a</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b)</a:t>
            </a:r>
            <a:r>
              <a:rPr lang="en-US" altLang="zh-CN" sz="2800" baseline="-25000">
                <a:solidFill>
                  <a:schemeClr val="tx1"/>
                </a:solidFill>
                <a:latin typeface="Times New Roman" pitchFamily="18" charset="0"/>
                <a:ea typeface="宋体" pitchFamily="2" charset="-122"/>
                <a:sym typeface="Symbol" pitchFamily="18" charset="2"/>
              </a:rPr>
              <a:t>2</a:t>
            </a:r>
            <a:r>
              <a:rPr lang="en-US" altLang="zh-CN" sz="2800">
                <a:solidFill>
                  <a:schemeClr val="tx1"/>
                </a:solidFill>
                <a:latin typeface="Times New Roman" pitchFamily="18" charset="0"/>
                <a:ea typeface="宋体" pitchFamily="2" charset="-122"/>
              </a:rPr>
              <a:t>=00110110</a:t>
            </a:r>
          </a:p>
        </p:txBody>
      </p:sp>
      <p:sp>
        <p:nvSpPr>
          <p:cNvPr id="101385" name="Text Box 7"/>
          <p:cNvSpPr txBox="1">
            <a:spLocks noChangeArrowheads="1"/>
          </p:cNvSpPr>
          <p:nvPr/>
        </p:nvSpPr>
        <p:spPr bwMode="auto">
          <a:xfrm>
            <a:off x="1835150" y="4797425"/>
            <a:ext cx="1768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800">
                <a:solidFill>
                  <a:schemeClr val="tx1"/>
                </a:solidFill>
                <a:latin typeface="Times New Roman" pitchFamily="18" charset="0"/>
                <a:ea typeface="宋体" pitchFamily="2" charset="-122"/>
              </a:rPr>
              <a:t>(a</a:t>
            </a:r>
            <a:r>
              <a:rPr lang="en-US" altLang="zh-CN" sz="2800">
                <a:solidFill>
                  <a:schemeClr val="tx1"/>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rPr>
              <a:t>b)</a:t>
            </a:r>
            <a:r>
              <a:rPr lang="en-US" altLang="zh-CN" sz="2800" baseline="-25000">
                <a:solidFill>
                  <a:schemeClr val="tx1"/>
                </a:solidFill>
                <a:latin typeface="Times New Roman" pitchFamily="18" charset="0"/>
                <a:ea typeface="宋体" pitchFamily="2" charset="-122"/>
                <a:sym typeface="Symbol" pitchFamily="18" charset="2"/>
              </a:rPr>
              <a:t>10</a:t>
            </a:r>
            <a:r>
              <a:rPr lang="en-US" altLang="zh-CN" sz="2800">
                <a:solidFill>
                  <a:schemeClr val="tx1"/>
                </a:solidFill>
                <a:latin typeface="Times New Roman" pitchFamily="18" charset="0"/>
                <a:ea typeface="宋体" pitchFamily="2" charset="-122"/>
              </a:rPr>
              <a:t>=54</a:t>
            </a:r>
          </a:p>
        </p:txBody>
      </p:sp>
      <p:sp>
        <p:nvSpPr>
          <p:cNvPr id="101386" name="AutoShape 24"/>
          <p:cNvSpPr>
            <a:spLocks noChangeArrowheads="1"/>
          </p:cNvSpPr>
          <p:nvPr/>
        </p:nvSpPr>
        <p:spPr bwMode="auto">
          <a:xfrm>
            <a:off x="323850" y="1268413"/>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pic>
        <p:nvPicPr>
          <p:cNvPr id="101387" name="Picture 25"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8" name="Text Box 28"/>
          <p:cNvSpPr txBox="1">
            <a:spLocks noChangeArrowheads="1"/>
          </p:cNvSpPr>
          <p:nvPr/>
        </p:nvSpPr>
        <p:spPr bwMode="auto">
          <a:xfrm>
            <a:off x="4356100" y="2133600"/>
            <a:ext cx="359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chemeClr val="tx1"/>
                </a:solidFill>
                <a:latin typeface="Times New Roman" pitchFamily="18" charset="0"/>
                <a:ea typeface="宋体" pitchFamily="2" charset="-122"/>
                <a:sym typeface="Monotype Sorts" pitchFamily="2" charset="2"/>
              </a:rPr>
              <a:t>　　</a:t>
            </a:r>
            <a:r>
              <a:rPr lang="en-US" altLang="zh-CN">
                <a:solidFill>
                  <a:schemeClr val="tx1"/>
                </a:solidFill>
                <a:latin typeface="Times New Roman" pitchFamily="18" charset="0"/>
                <a:ea typeface="宋体" pitchFamily="2" charset="-122"/>
                <a:sym typeface="Monotype Sorts" pitchFamily="2" charset="2"/>
              </a:rPr>
              <a:t>int a= </a:t>
            </a:r>
            <a:r>
              <a:rPr lang="en-US" altLang="zh-CN">
                <a:solidFill>
                  <a:schemeClr val="tx1"/>
                </a:solidFill>
                <a:latin typeface="Times New Roman" pitchFamily="18" charset="0"/>
                <a:ea typeface="宋体" pitchFamily="2" charset="-122"/>
                <a:sym typeface="Symbol" pitchFamily="18" charset="2"/>
              </a:rPr>
              <a:t></a:t>
            </a:r>
            <a:r>
              <a:rPr lang="en-US" altLang="zh-CN">
                <a:solidFill>
                  <a:schemeClr val="tx1"/>
                </a:solidFill>
                <a:latin typeface="Times New Roman" pitchFamily="18" charset="0"/>
                <a:ea typeface="宋体" pitchFamily="2" charset="-122"/>
                <a:sym typeface="Monotype Sorts" pitchFamily="2" charset="2"/>
              </a:rPr>
              <a:t>60, b=10;</a:t>
            </a:r>
            <a:endParaRPr lang="en-US" altLang="zh-CN">
              <a:solidFill>
                <a:schemeClr val="tx1"/>
              </a:solidFill>
              <a:latin typeface="Times New Roman" pitchFamily="18" charset="0"/>
              <a:ea typeface="宋体" pitchFamily="2" charset="-122"/>
            </a:endParaRPr>
          </a:p>
        </p:txBody>
      </p:sp>
      <p:sp>
        <p:nvSpPr>
          <p:cNvPr id="101389" name="Text Box 29"/>
          <p:cNvSpPr txBox="1">
            <a:spLocks noChangeArrowheads="1"/>
          </p:cNvSpPr>
          <p:nvPr/>
        </p:nvSpPr>
        <p:spPr bwMode="auto">
          <a:xfrm>
            <a:off x="4716463" y="2781300"/>
            <a:ext cx="325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chemeClr val="tx1"/>
                </a:solidFill>
                <a:latin typeface="Times New Roman" pitchFamily="18" charset="0"/>
                <a:ea typeface="宋体" pitchFamily="2" charset="-122"/>
              </a:rPr>
              <a:t>则：</a:t>
            </a:r>
            <a:r>
              <a:rPr lang="en-US" altLang="zh-CN">
                <a:solidFill>
                  <a:schemeClr val="tx1"/>
                </a:solidFill>
                <a:latin typeface="Times New Roman" pitchFamily="18" charset="0"/>
                <a:ea typeface="宋体" pitchFamily="2" charset="-122"/>
              </a:rPr>
              <a:t>(a)</a:t>
            </a:r>
            <a:r>
              <a:rPr lang="zh-CN" altLang="en-US" baseline="-25000">
                <a:solidFill>
                  <a:schemeClr val="tx1"/>
                </a:solidFill>
                <a:latin typeface="Times New Roman" pitchFamily="18" charset="0"/>
                <a:ea typeface="宋体" pitchFamily="2" charset="-122"/>
              </a:rPr>
              <a:t>补</a:t>
            </a:r>
            <a:r>
              <a:rPr lang="en-US" altLang="zh-CN">
                <a:solidFill>
                  <a:schemeClr val="tx1"/>
                </a:solidFill>
                <a:latin typeface="Times New Roman" pitchFamily="18" charset="0"/>
                <a:ea typeface="宋体" pitchFamily="2" charset="-122"/>
              </a:rPr>
              <a:t>= 11000100</a:t>
            </a:r>
          </a:p>
        </p:txBody>
      </p:sp>
      <p:sp>
        <p:nvSpPr>
          <p:cNvPr id="101390" name="Text Box 30"/>
          <p:cNvSpPr txBox="1">
            <a:spLocks noChangeArrowheads="1"/>
          </p:cNvSpPr>
          <p:nvPr/>
        </p:nvSpPr>
        <p:spPr bwMode="auto">
          <a:xfrm>
            <a:off x="5292725" y="3357563"/>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chemeClr val="tx1"/>
                </a:solidFill>
                <a:latin typeface="Times New Roman" pitchFamily="18" charset="0"/>
                <a:ea typeface="宋体" pitchFamily="2" charset="-122"/>
              </a:rPr>
              <a:t>(b)</a:t>
            </a:r>
            <a:r>
              <a:rPr lang="en-US" altLang="zh-CN" baseline="-25000">
                <a:solidFill>
                  <a:schemeClr val="tx1"/>
                </a:solidFill>
                <a:latin typeface="Times New Roman" pitchFamily="18" charset="0"/>
                <a:ea typeface="宋体" pitchFamily="2" charset="-122"/>
                <a:sym typeface="Symbol" pitchFamily="18" charset="2"/>
              </a:rPr>
              <a:t>2</a:t>
            </a:r>
            <a:r>
              <a:rPr lang="en-US" altLang="zh-CN">
                <a:solidFill>
                  <a:schemeClr val="tx1"/>
                </a:solidFill>
                <a:latin typeface="Times New Roman" pitchFamily="18" charset="0"/>
                <a:ea typeface="宋体" pitchFamily="2" charset="-122"/>
              </a:rPr>
              <a:t>= 00001010</a:t>
            </a:r>
          </a:p>
        </p:txBody>
      </p:sp>
      <p:sp>
        <p:nvSpPr>
          <p:cNvPr id="101391" name="Text Box 31"/>
          <p:cNvSpPr txBox="1">
            <a:spLocks noChangeArrowheads="1"/>
          </p:cNvSpPr>
          <p:nvPr/>
        </p:nvSpPr>
        <p:spPr bwMode="auto">
          <a:xfrm>
            <a:off x="5110163" y="3892550"/>
            <a:ext cx="290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a:solidFill>
                  <a:schemeClr val="tx1"/>
                </a:solidFill>
                <a:latin typeface="Times New Roman" pitchFamily="18" charset="0"/>
                <a:ea typeface="宋体" pitchFamily="2" charset="-122"/>
              </a:rPr>
              <a:t> (a</a:t>
            </a:r>
            <a:r>
              <a:rPr lang="en-US" altLang="zh-CN">
                <a:solidFill>
                  <a:schemeClr val="tx1"/>
                </a:solidFill>
                <a:latin typeface="Times New Roman" pitchFamily="18" charset="0"/>
                <a:ea typeface="宋体" pitchFamily="2" charset="-122"/>
                <a:sym typeface="Symbol" pitchFamily="18" charset="2"/>
              </a:rPr>
              <a:t></a:t>
            </a:r>
            <a:r>
              <a:rPr lang="en-US" altLang="zh-CN">
                <a:solidFill>
                  <a:schemeClr val="tx1"/>
                </a:solidFill>
                <a:latin typeface="Times New Roman" pitchFamily="18" charset="0"/>
                <a:ea typeface="宋体" pitchFamily="2" charset="-122"/>
              </a:rPr>
              <a:t>b)</a:t>
            </a:r>
            <a:r>
              <a:rPr lang="en-US" altLang="zh-CN" baseline="-25000">
                <a:solidFill>
                  <a:schemeClr val="tx1"/>
                </a:solidFill>
                <a:latin typeface="Times New Roman" pitchFamily="18" charset="0"/>
                <a:ea typeface="宋体" pitchFamily="2" charset="-122"/>
                <a:sym typeface="Symbol" pitchFamily="18" charset="2"/>
              </a:rPr>
              <a:t>2</a:t>
            </a:r>
            <a:r>
              <a:rPr lang="en-US" altLang="zh-CN">
                <a:solidFill>
                  <a:schemeClr val="tx1"/>
                </a:solidFill>
                <a:latin typeface="Times New Roman" pitchFamily="18" charset="0"/>
                <a:ea typeface="宋体" pitchFamily="2" charset="-122"/>
              </a:rPr>
              <a:t>= 11001110</a:t>
            </a:r>
          </a:p>
        </p:txBody>
      </p:sp>
      <p:sp>
        <p:nvSpPr>
          <p:cNvPr id="101392" name="Text Box 32"/>
          <p:cNvSpPr txBox="1">
            <a:spLocks noChangeArrowheads="1"/>
          </p:cNvSpPr>
          <p:nvPr/>
        </p:nvSpPr>
        <p:spPr bwMode="auto">
          <a:xfrm>
            <a:off x="4606925" y="4540250"/>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en-US" altLang="zh-CN" sz="2000" b="1">
                <a:solidFill>
                  <a:srgbClr val="0000FF"/>
                </a:solidFill>
                <a:latin typeface="Times New Roman" pitchFamily="18" charset="0"/>
                <a:ea typeface="宋体" pitchFamily="2" charset="-122"/>
                <a:sym typeface="Symbol" pitchFamily="18" charset="2"/>
              </a:rPr>
              <a:t> </a:t>
            </a:r>
            <a:r>
              <a:rPr lang="zh-CN" altLang="en-US" sz="2000" b="1">
                <a:solidFill>
                  <a:srgbClr val="0000FF"/>
                </a:solidFill>
                <a:latin typeface="Times New Roman" pitchFamily="18" charset="0"/>
                <a:ea typeface="宋体" pitchFamily="2" charset="-122"/>
                <a:sym typeface="Symbol" pitchFamily="18" charset="2"/>
              </a:rPr>
              <a:t>还原：</a:t>
            </a:r>
            <a:r>
              <a:rPr lang="en-US" altLang="zh-CN" sz="2000">
                <a:solidFill>
                  <a:schemeClr val="tx1"/>
                </a:solidFill>
                <a:latin typeface="Times New Roman" pitchFamily="18" charset="0"/>
                <a:ea typeface="宋体" pitchFamily="2" charset="-122"/>
                <a:sym typeface="Symbol" pitchFamily="18" charset="2"/>
              </a:rPr>
              <a:t>10110001+1=10110010</a:t>
            </a:r>
            <a:endParaRPr lang="en-US" altLang="zh-CN" sz="2000">
              <a:solidFill>
                <a:schemeClr val="tx1"/>
              </a:solidFill>
              <a:latin typeface="Times New Roman" pitchFamily="18" charset="0"/>
              <a:ea typeface="宋体" pitchFamily="2" charset="-122"/>
            </a:endParaRPr>
          </a:p>
        </p:txBody>
      </p:sp>
      <p:sp>
        <p:nvSpPr>
          <p:cNvPr id="101393" name="Text Box 33"/>
          <p:cNvSpPr txBox="1">
            <a:spLocks noChangeArrowheads="1"/>
          </p:cNvSpPr>
          <p:nvPr/>
        </p:nvSpPr>
        <p:spPr bwMode="auto">
          <a:xfrm>
            <a:off x="5038725" y="5116513"/>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r>
              <a:rPr lang="zh-CN" altLang="en-US">
                <a:solidFill>
                  <a:schemeClr val="tx1"/>
                </a:solidFill>
                <a:latin typeface="Times New Roman" pitchFamily="18" charset="0"/>
                <a:ea typeface="宋体" pitchFamily="2" charset="-122"/>
              </a:rPr>
              <a:t>则： </a:t>
            </a:r>
            <a:r>
              <a:rPr lang="en-US" altLang="zh-CN">
                <a:solidFill>
                  <a:schemeClr val="tx1"/>
                </a:solidFill>
                <a:latin typeface="Times New Roman" pitchFamily="18" charset="0"/>
                <a:ea typeface="宋体" pitchFamily="2" charset="-122"/>
              </a:rPr>
              <a:t>(a</a:t>
            </a:r>
            <a:r>
              <a:rPr lang="en-US" altLang="zh-CN">
                <a:solidFill>
                  <a:schemeClr val="tx1"/>
                </a:solidFill>
                <a:latin typeface="Times New Roman" pitchFamily="18" charset="0"/>
                <a:ea typeface="宋体" pitchFamily="2" charset="-122"/>
                <a:sym typeface="Symbol" pitchFamily="18" charset="2"/>
              </a:rPr>
              <a:t></a:t>
            </a:r>
            <a:r>
              <a:rPr lang="en-US" altLang="zh-CN">
                <a:solidFill>
                  <a:schemeClr val="tx1"/>
                </a:solidFill>
                <a:latin typeface="Times New Roman" pitchFamily="18" charset="0"/>
                <a:ea typeface="宋体" pitchFamily="2" charset="-122"/>
              </a:rPr>
              <a:t>b)</a:t>
            </a:r>
            <a:r>
              <a:rPr lang="en-US" altLang="zh-CN" baseline="-25000">
                <a:solidFill>
                  <a:schemeClr val="tx1"/>
                </a:solidFill>
                <a:latin typeface="Times New Roman" pitchFamily="18" charset="0"/>
                <a:ea typeface="宋体" pitchFamily="2" charset="-122"/>
                <a:sym typeface="Symbol" pitchFamily="18" charset="2"/>
              </a:rPr>
              <a:t>10</a:t>
            </a:r>
            <a:r>
              <a:rPr lang="en-US" altLang="zh-CN">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sym typeface="Symbol" pitchFamily="18" charset="2"/>
              </a:rPr>
              <a:t>50</a:t>
            </a:r>
          </a:p>
        </p:txBody>
      </p:sp>
      <p:sp>
        <p:nvSpPr>
          <p:cNvPr id="2" name="TextBox 1"/>
          <p:cNvSpPr txBox="1"/>
          <p:nvPr/>
        </p:nvSpPr>
        <p:spPr>
          <a:xfrm>
            <a:off x="4768564" y="5703639"/>
            <a:ext cx="3438811" cy="461665"/>
          </a:xfrm>
          <a:prstGeom prst="rect">
            <a:avLst/>
          </a:prstGeom>
          <a:noFill/>
        </p:spPr>
        <p:txBody>
          <a:bodyPr wrap="square" rtlCol="0">
            <a:spAutoFit/>
          </a:bodyPr>
          <a:lstStyle/>
          <a:p>
            <a:r>
              <a:rPr lang="zh-CN" altLang="en-US" b="1" dirty="0">
                <a:solidFill>
                  <a:srgbClr val="000000"/>
                </a:solidFill>
              </a:rPr>
              <a:t>补码再求补码即为原码</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762000" y="685800"/>
            <a:ext cx="8131175"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Monotype Sorts" pitchFamily="2" charset="2"/>
              <a:buNone/>
              <a:defRPr/>
            </a:pPr>
            <a:r>
              <a:rPr lang="zh-CN" altLang="en-GB" sz="4000" dirty="0">
                <a:solidFill>
                  <a:srgbClr val="FF3300"/>
                </a:solidFill>
                <a:latin typeface="Times New Roman" pitchFamily="18" charset="0"/>
                <a:ea typeface="宋体" pitchFamily="2" charset="-122"/>
                <a:sym typeface="CommercialPi BT" pitchFamily="18" charset="2"/>
              </a:rPr>
              <a:t> 基本</a:t>
            </a:r>
            <a:r>
              <a:rPr lang="zh-CN" altLang="en-GB" sz="4000" dirty="0" smtClean="0">
                <a:solidFill>
                  <a:srgbClr val="FF3300"/>
                </a:solidFill>
                <a:latin typeface="Times New Roman" pitchFamily="18" charset="0"/>
                <a:ea typeface="宋体" pitchFamily="2" charset="-122"/>
                <a:sym typeface="CommercialPi BT" pitchFamily="18" charset="2"/>
              </a:rPr>
              <a:t>数据类型</a:t>
            </a:r>
            <a:r>
              <a:rPr lang="zh-CN" altLang="en-US" sz="4000" dirty="0" smtClean="0">
                <a:solidFill>
                  <a:srgbClr val="FF3300"/>
                </a:solidFill>
                <a:latin typeface="Times New Roman" pitchFamily="18" charset="0"/>
                <a:ea typeface="宋体" pitchFamily="2" charset="-122"/>
                <a:sym typeface="CommercialPi BT" pitchFamily="18" charset="2"/>
              </a:rPr>
              <a:t>（以</a:t>
            </a:r>
            <a:r>
              <a:rPr lang="en-US" altLang="zh-CN" sz="4000" dirty="0" smtClean="0">
                <a:solidFill>
                  <a:srgbClr val="FF3300"/>
                </a:solidFill>
                <a:latin typeface="Times New Roman" pitchFamily="18" charset="0"/>
                <a:ea typeface="宋体" pitchFamily="2" charset="-122"/>
                <a:sym typeface="CommercialPi BT" pitchFamily="18" charset="2"/>
              </a:rPr>
              <a:t>Turbo C</a:t>
            </a:r>
            <a:r>
              <a:rPr lang="zh-CN" altLang="en-US" sz="4000" dirty="0" smtClean="0">
                <a:solidFill>
                  <a:srgbClr val="FF3300"/>
                </a:solidFill>
                <a:latin typeface="Times New Roman" pitchFamily="18" charset="0"/>
                <a:ea typeface="宋体" pitchFamily="2" charset="-122"/>
                <a:sym typeface="CommercialPi BT" pitchFamily="18" charset="2"/>
              </a:rPr>
              <a:t>系统为例）</a:t>
            </a:r>
            <a:endParaRPr lang="zh-CN" altLang="en-GB" sz="4000" dirty="0">
              <a:solidFill>
                <a:srgbClr val="FF3300"/>
              </a:solidFill>
              <a:latin typeface="Times New Roman" pitchFamily="18" charset="0"/>
              <a:ea typeface="宋体" pitchFamily="2" charset="-122"/>
              <a:sym typeface="CommercialPi BT" pitchFamily="18" charset="2"/>
            </a:endParaRPr>
          </a:p>
          <a:p>
            <a:pPr algn="l">
              <a:spcBef>
                <a:spcPct val="50000"/>
              </a:spcBef>
              <a:buFont typeface="Monotype Sorts" pitchFamily="2" charset="2"/>
              <a:buChar char="*"/>
              <a:defRPr/>
            </a:pPr>
            <a:r>
              <a:rPr lang="zh-CN" altLang="en-US" b="1" dirty="0">
                <a:solidFill>
                  <a:srgbClr val="0000FF"/>
                </a:solidFill>
                <a:latin typeface="楷体_GB2312" pitchFamily="49" charset="-122"/>
              </a:rPr>
              <a:t>字符型   </a:t>
            </a:r>
            <a:r>
              <a:rPr lang="en-US" altLang="zh-CN" b="1" dirty="0">
                <a:solidFill>
                  <a:srgbClr val="0000FF"/>
                </a:solidFill>
                <a:latin typeface="楷体_GB2312" pitchFamily="49" charset="-122"/>
              </a:rPr>
              <a:t>char   </a:t>
            </a:r>
            <a:r>
              <a:rPr lang="zh-CN" altLang="en-US" dirty="0">
                <a:solidFill>
                  <a:srgbClr val="0000FF"/>
                </a:solidFill>
                <a:latin typeface="楷体_GB2312" pitchFamily="49" charset="-122"/>
              </a:rPr>
              <a:t>内存中占据长度为</a:t>
            </a:r>
            <a:r>
              <a:rPr lang="en-US" altLang="zh-CN" sz="3600" b="1" dirty="0">
                <a:solidFill>
                  <a:srgbClr val="008000"/>
                </a:solidFill>
                <a:effectLst>
                  <a:outerShdw blurRad="38100" dist="38100" dir="2700000" algn="tl">
                    <a:srgbClr val="C0C0C0"/>
                  </a:outerShdw>
                </a:effectLst>
                <a:latin typeface="楷体_GB2312" pitchFamily="49" charset="-122"/>
              </a:rPr>
              <a:t>1</a:t>
            </a:r>
            <a:r>
              <a:rPr lang="zh-CN" altLang="en-US" dirty="0">
                <a:solidFill>
                  <a:srgbClr val="0000FF"/>
                </a:solidFill>
                <a:latin typeface="楷体_GB2312" pitchFamily="49" charset="-122"/>
              </a:rPr>
              <a:t>个字节（</a:t>
            </a:r>
            <a:r>
              <a:rPr lang="en-US" altLang="zh-CN" dirty="0">
                <a:solidFill>
                  <a:srgbClr val="0000FF"/>
                </a:solidFill>
                <a:latin typeface="楷体_GB2312" pitchFamily="49" charset="-122"/>
              </a:rPr>
              <a:t>8</a:t>
            </a:r>
            <a:r>
              <a:rPr lang="zh-CN" altLang="en-US" dirty="0">
                <a:solidFill>
                  <a:srgbClr val="0000FF"/>
                </a:solidFill>
                <a:latin typeface="楷体_GB2312" pitchFamily="49" charset="-122"/>
              </a:rPr>
              <a:t>位）</a:t>
            </a:r>
          </a:p>
          <a:p>
            <a:pPr algn="l">
              <a:spcBef>
                <a:spcPct val="50000"/>
              </a:spcBef>
              <a:buFont typeface="Monotype Sorts" pitchFamily="2" charset="2"/>
              <a:buChar char="*"/>
              <a:defRPr/>
            </a:pPr>
            <a:r>
              <a:rPr lang="zh-CN" altLang="en-US" b="1" dirty="0">
                <a:solidFill>
                  <a:srgbClr val="0000FF"/>
                </a:solidFill>
                <a:latin typeface="楷体_GB2312" pitchFamily="49" charset="-122"/>
              </a:rPr>
              <a:t>整  型</a:t>
            </a:r>
            <a:r>
              <a:rPr lang="zh-CN" altLang="en-US" dirty="0">
                <a:solidFill>
                  <a:srgbClr val="0000FF"/>
                </a:solidFill>
                <a:latin typeface="楷体_GB2312" pitchFamily="49" charset="-122"/>
              </a:rPr>
              <a:t>   </a:t>
            </a:r>
            <a:r>
              <a:rPr lang="en-US" altLang="zh-CN" b="1" dirty="0" err="1">
                <a:solidFill>
                  <a:srgbClr val="0000FF"/>
                </a:solidFill>
                <a:latin typeface="楷体_GB2312" pitchFamily="49" charset="-122"/>
              </a:rPr>
              <a:t>int</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内存中占据长度为</a:t>
            </a:r>
            <a:r>
              <a:rPr lang="en-US" altLang="zh-CN" sz="3600" b="1" dirty="0">
                <a:solidFill>
                  <a:srgbClr val="008000"/>
                </a:solidFill>
                <a:effectLst>
                  <a:outerShdw blurRad="38100" dist="38100" dir="2700000" algn="tl">
                    <a:srgbClr val="C0C0C0"/>
                  </a:outerShdw>
                </a:effectLst>
                <a:latin typeface="楷体_GB2312" pitchFamily="49" charset="-122"/>
              </a:rPr>
              <a:t>2</a:t>
            </a:r>
            <a:r>
              <a:rPr lang="zh-CN" altLang="en-US" dirty="0">
                <a:solidFill>
                  <a:srgbClr val="0000FF"/>
                </a:solidFill>
                <a:latin typeface="楷体_GB2312" pitchFamily="49" charset="-122"/>
              </a:rPr>
              <a:t>个字节（</a:t>
            </a:r>
            <a:r>
              <a:rPr lang="en-US" altLang="zh-CN" dirty="0">
                <a:solidFill>
                  <a:srgbClr val="0000FF"/>
                </a:solidFill>
                <a:latin typeface="楷体_GB2312" pitchFamily="49" charset="-122"/>
              </a:rPr>
              <a:t>16</a:t>
            </a:r>
            <a:r>
              <a:rPr lang="zh-CN" altLang="en-US" dirty="0">
                <a:solidFill>
                  <a:srgbClr val="0000FF"/>
                </a:solidFill>
                <a:latin typeface="楷体_GB2312" pitchFamily="49" charset="-122"/>
              </a:rPr>
              <a:t>位）</a:t>
            </a:r>
          </a:p>
          <a:p>
            <a:pPr algn="l">
              <a:spcBef>
                <a:spcPct val="50000"/>
              </a:spcBef>
              <a:buFont typeface="Monotype Sorts" pitchFamily="2" charset="2"/>
              <a:buChar char="*"/>
              <a:defRPr/>
            </a:pPr>
            <a:r>
              <a:rPr lang="zh-CN" altLang="en-US" b="1" dirty="0">
                <a:solidFill>
                  <a:srgbClr val="0000FF"/>
                </a:solidFill>
                <a:latin typeface="楷体_GB2312" pitchFamily="49" charset="-122"/>
              </a:rPr>
              <a:t>实  型</a:t>
            </a:r>
            <a:r>
              <a:rPr lang="zh-CN" altLang="en-US" dirty="0">
                <a:solidFill>
                  <a:srgbClr val="0000FF"/>
                </a:solidFill>
                <a:latin typeface="楷体_GB2312" pitchFamily="49" charset="-122"/>
              </a:rPr>
              <a:t>   </a:t>
            </a:r>
            <a:r>
              <a:rPr lang="en-US" altLang="zh-CN" b="1" dirty="0">
                <a:solidFill>
                  <a:srgbClr val="0000FF"/>
                </a:solidFill>
                <a:latin typeface="楷体_GB2312" pitchFamily="49" charset="-122"/>
              </a:rPr>
              <a:t>float</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内存中占据长度为</a:t>
            </a:r>
            <a:r>
              <a:rPr lang="en-US" altLang="zh-CN" sz="3600" b="1" dirty="0">
                <a:solidFill>
                  <a:srgbClr val="008000"/>
                </a:solidFill>
                <a:effectLst>
                  <a:outerShdw blurRad="38100" dist="38100" dir="2700000" algn="tl">
                    <a:srgbClr val="C0C0C0"/>
                  </a:outerShdw>
                </a:effectLst>
                <a:latin typeface="楷体_GB2312" pitchFamily="49" charset="-122"/>
              </a:rPr>
              <a:t>4</a:t>
            </a:r>
            <a:r>
              <a:rPr lang="zh-CN" altLang="en-US" dirty="0">
                <a:solidFill>
                  <a:srgbClr val="0000FF"/>
                </a:solidFill>
                <a:latin typeface="楷体_GB2312" pitchFamily="49" charset="-122"/>
              </a:rPr>
              <a:t>个字节（</a:t>
            </a:r>
            <a:r>
              <a:rPr lang="en-US" altLang="zh-CN" dirty="0">
                <a:solidFill>
                  <a:srgbClr val="0000FF"/>
                </a:solidFill>
                <a:latin typeface="楷体_GB2312" pitchFamily="49" charset="-122"/>
              </a:rPr>
              <a:t>32</a:t>
            </a:r>
            <a:r>
              <a:rPr lang="zh-CN" altLang="en-US" dirty="0">
                <a:solidFill>
                  <a:srgbClr val="0000FF"/>
                </a:solidFill>
                <a:latin typeface="楷体_GB2312" pitchFamily="49" charset="-122"/>
              </a:rPr>
              <a:t>位）</a:t>
            </a:r>
          </a:p>
          <a:p>
            <a:pPr algn="l">
              <a:spcBef>
                <a:spcPct val="50000"/>
              </a:spcBef>
              <a:buFont typeface="Monotype Sorts" pitchFamily="2" charset="2"/>
              <a:buNone/>
              <a:defRPr/>
            </a:pPr>
            <a:r>
              <a:rPr lang="zh-CN" altLang="en-US" dirty="0">
                <a:solidFill>
                  <a:srgbClr val="0000FF"/>
                </a:solidFill>
                <a:latin typeface="楷体_GB2312" pitchFamily="49" charset="-122"/>
              </a:rPr>
              <a:t>           </a:t>
            </a:r>
            <a:r>
              <a:rPr lang="en-US" altLang="zh-CN" b="1" dirty="0">
                <a:solidFill>
                  <a:srgbClr val="0000FF"/>
                </a:solidFill>
                <a:latin typeface="楷体_GB2312" pitchFamily="49" charset="-122"/>
              </a:rPr>
              <a:t>double</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内存中占据长度为</a:t>
            </a:r>
            <a:r>
              <a:rPr lang="en-US" altLang="zh-CN" sz="3600" b="1" dirty="0">
                <a:solidFill>
                  <a:srgbClr val="008000"/>
                </a:solidFill>
                <a:effectLst>
                  <a:outerShdw blurRad="38100" dist="38100" dir="2700000" algn="tl">
                    <a:srgbClr val="C0C0C0"/>
                  </a:outerShdw>
                </a:effectLst>
                <a:latin typeface="楷体_GB2312" pitchFamily="49" charset="-122"/>
              </a:rPr>
              <a:t>8</a:t>
            </a:r>
            <a:r>
              <a:rPr lang="zh-CN" altLang="en-US" dirty="0">
                <a:solidFill>
                  <a:srgbClr val="0000FF"/>
                </a:solidFill>
                <a:latin typeface="楷体_GB2312" pitchFamily="49" charset="-122"/>
              </a:rPr>
              <a:t>个字节（</a:t>
            </a:r>
            <a:r>
              <a:rPr lang="en-US" altLang="zh-CN" dirty="0">
                <a:solidFill>
                  <a:srgbClr val="0000FF"/>
                </a:solidFill>
                <a:latin typeface="楷体_GB2312" pitchFamily="49" charset="-122"/>
              </a:rPr>
              <a:t>64</a:t>
            </a:r>
            <a:r>
              <a:rPr lang="zh-CN" altLang="en-US" dirty="0">
                <a:solidFill>
                  <a:srgbClr val="0000FF"/>
                </a:solidFill>
                <a:latin typeface="楷体_GB2312" pitchFamily="49" charset="-122"/>
              </a:rPr>
              <a:t>位）</a:t>
            </a:r>
          </a:p>
          <a:p>
            <a:pPr algn="l">
              <a:spcBef>
                <a:spcPct val="50000"/>
              </a:spcBef>
              <a:buFont typeface="Monotype Sorts" pitchFamily="2" charset="2"/>
              <a:buChar char="*"/>
              <a:defRPr/>
            </a:pPr>
            <a:r>
              <a:rPr lang="zh-CN" altLang="en-US" b="1" dirty="0">
                <a:solidFill>
                  <a:srgbClr val="0000FF"/>
                </a:solidFill>
                <a:latin typeface="楷体_GB2312" pitchFamily="49" charset="-122"/>
              </a:rPr>
              <a:t>无值型</a:t>
            </a:r>
            <a:r>
              <a:rPr lang="zh-CN" altLang="en-US" dirty="0">
                <a:solidFill>
                  <a:srgbClr val="0000FF"/>
                </a:solidFill>
                <a:latin typeface="楷体_GB2312" pitchFamily="49" charset="-122"/>
              </a:rPr>
              <a:t>  </a:t>
            </a:r>
            <a:r>
              <a:rPr lang="zh-CN" altLang="en-US" b="1" dirty="0">
                <a:solidFill>
                  <a:srgbClr val="0000FF"/>
                </a:solidFill>
                <a:latin typeface="楷体_GB2312" pitchFamily="49" charset="-122"/>
              </a:rPr>
              <a:t> </a:t>
            </a:r>
            <a:r>
              <a:rPr lang="en-US" altLang="zh-CN" b="1" dirty="0">
                <a:solidFill>
                  <a:srgbClr val="0000FF"/>
                </a:solidFill>
                <a:latin typeface="楷体_GB2312" pitchFamily="49" charset="-122"/>
              </a:rPr>
              <a:t>void </a:t>
            </a:r>
            <a:r>
              <a:rPr lang="en-US" altLang="zh-CN" dirty="0">
                <a:solidFill>
                  <a:srgbClr val="0000FF"/>
                </a:solidFill>
                <a:latin typeface="楷体_GB2312" pitchFamily="49" charset="-122"/>
              </a:rPr>
              <a:t>  </a:t>
            </a:r>
            <a:r>
              <a:rPr lang="zh-CN" altLang="en-US" dirty="0">
                <a:solidFill>
                  <a:srgbClr val="0000FF"/>
                </a:solidFill>
                <a:latin typeface="楷体_GB2312" pitchFamily="49" charset="-122"/>
              </a:rPr>
              <a:t>内存中占据长度为</a:t>
            </a:r>
            <a:r>
              <a:rPr lang="en-US" altLang="zh-CN" sz="3600" b="1" dirty="0">
                <a:solidFill>
                  <a:srgbClr val="008000"/>
                </a:solidFill>
                <a:effectLst>
                  <a:outerShdw blurRad="38100" dist="38100" dir="2700000" algn="tl">
                    <a:srgbClr val="C0C0C0"/>
                  </a:outerShdw>
                </a:effectLst>
                <a:latin typeface="楷体_GB2312" pitchFamily="49" charset="-122"/>
              </a:rPr>
              <a:t>0</a:t>
            </a:r>
            <a:r>
              <a:rPr lang="zh-CN" altLang="en-US" dirty="0">
                <a:solidFill>
                  <a:srgbClr val="0000FF"/>
                </a:solidFill>
                <a:latin typeface="楷体_GB2312" pitchFamily="49" charset="-122"/>
              </a:rPr>
              <a:t>个字节（</a:t>
            </a:r>
            <a:r>
              <a:rPr lang="en-US" altLang="zh-CN" dirty="0">
                <a:solidFill>
                  <a:srgbClr val="0000FF"/>
                </a:solidFill>
                <a:latin typeface="楷体_GB2312" pitchFamily="49" charset="-122"/>
              </a:rPr>
              <a:t>0</a:t>
            </a:r>
            <a:r>
              <a:rPr lang="zh-CN" altLang="en-US" dirty="0">
                <a:solidFill>
                  <a:srgbClr val="0000FF"/>
                </a:solidFill>
                <a:latin typeface="楷体_GB2312" pitchFamily="49" charset="-122"/>
              </a:rPr>
              <a:t>位）</a:t>
            </a:r>
          </a:p>
        </p:txBody>
      </p:sp>
    </p:spTree>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3"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AutoShape 24"/>
          <p:cNvSpPr>
            <a:spLocks noChangeArrowheads="1"/>
          </p:cNvSpPr>
          <p:nvPr/>
        </p:nvSpPr>
        <p:spPr bwMode="auto">
          <a:xfrm>
            <a:off x="323850" y="620713"/>
            <a:ext cx="3168650" cy="792162"/>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位运算符的典型使用</a:t>
            </a:r>
          </a:p>
        </p:txBody>
      </p:sp>
      <p:sp>
        <p:nvSpPr>
          <p:cNvPr id="102404" name="Text Box 32"/>
          <p:cNvSpPr txBox="1">
            <a:spLocks noChangeArrowheads="1"/>
          </p:cNvSpPr>
          <p:nvPr/>
        </p:nvSpPr>
        <p:spPr bwMode="auto">
          <a:xfrm>
            <a:off x="600075" y="1828800"/>
            <a:ext cx="8162925" cy="1816100"/>
          </a:xfrm>
          <a:prstGeom prst="rect">
            <a:avLst/>
          </a:prstGeom>
          <a:noFill/>
          <a:ln w="19050">
            <a:solidFill>
              <a:schemeClr val="tx2"/>
            </a:solidFill>
            <a:miter lim="800000"/>
            <a:headEnd/>
            <a:tailEnd/>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000000"/>
                </a:solidFill>
              </a:rPr>
              <a:t>位与（</a:t>
            </a:r>
            <a:r>
              <a:rPr lang="en-US" altLang="zh-CN" sz="2800" b="1">
                <a:solidFill>
                  <a:srgbClr val="000000"/>
                </a:solidFill>
              </a:rPr>
              <a:t>AND</a:t>
            </a:r>
            <a:r>
              <a:rPr lang="zh-CN" altLang="en-US" sz="2800" b="1">
                <a:solidFill>
                  <a:srgbClr val="000000"/>
                </a:solidFill>
              </a:rPr>
              <a:t>）</a:t>
            </a:r>
            <a:r>
              <a:rPr lang="zh-CN" altLang="en-US" sz="2800">
                <a:solidFill>
                  <a:srgbClr val="000000"/>
                </a:solidFill>
                <a:ea typeface="隶书" pitchFamily="49" charset="-122"/>
              </a:rPr>
              <a:t>（＆）：</a:t>
            </a:r>
            <a:r>
              <a:rPr lang="zh-CN" altLang="en-US" sz="2800" b="1">
                <a:solidFill>
                  <a:srgbClr val="000000"/>
                </a:solidFill>
              </a:rPr>
              <a:t>有</a:t>
            </a:r>
            <a:r>
              <a:rPr lang="en-US" altLang="zh-CN" sz="2800" b="1">
                <a:solidFill>
                  <a:srgbClr val="000000"/>
                </a:solidFill>
              </a:rPr>
              <a:t>0</a:t>
            </a:r>
            <a:r>
              <a:rPr lang="zh-CN" altLang="en-US" sz="2800" b="1">
                <a:solidFill>
                  <a:srgbClr val="000000"/>
                </a:solidFill>
              </a:rPr>
              <a:t>为</a:t>
            </a:r>
            <a:r>
              <a:rPr lang="en-US" altLang="zh-CN" sz="2800" b="1">
                <a:solidFill>
                  <a:srgbClr val="000000"/>
                </a:solidFill>
              </a:rPr>
              <a:t>0</a:t>
            </a:r>
            <a:r>
              <a:rPr lang="zh-CN" altLang="en-US" sz="2800" b="1">
                <a:solidFill>
                  <a:srgbClr val="000000"/>
                </a:solidFill>
              </a:rPr>
              <a:t>，将指定某些位清零或保留某些位</a:t>
            </a:r>
            <a:endParaRPr lang="en-US" altLang="zh-CN" sz="2800">
              <a:ea typeface="隶书" pitchFamily="49" charset="-122"/>
            </a:endParaRPr>
          </a:p>
          <a:p>
            <a:r>
              <a:rPr lang="zh-CN" altLang="en-US" sz="2800">
                <a:ea typeface="隶书" pitchFamily="49" charset="-122"/>
              </a:rPr>
              <a:t>例：</a:t>
            </a:r>
            <a:r>
              <a:rPr lang="en-US" altLang="zh-CN" sz="2800">
                <a:ea typeface="隶书" pitchFamily="49" charset="-122"/>
              </a:rPr>
              <a:t>a=10011100</a:t>
            </a:r>
            <a:r>
              <a:rPr lang="zh-CN" altLang="en-US" sz="2800">
                <a:ea typeface="隶书" pitchFamily="49" charset="-122"/>
              </a:rPr>
              <a:t>则</a:t>
            </a:r>
            <a:r>
              <a:rPr lang="en-US" altLang="zh-CN" sz="2800">
                <a:ea typeface="隶书" pitchFamily="49" charset="-122"/>
              </a:rPr>
              <a:t>a&amp;00001111</a:t>
            </a:r>
            <a:r>
              <a:rPr lang="zh-CN" altLang="en-US" sz="2800">
                <a:ea typeface="隶书" pitchFamily="49" charset="-122"/>
              </a:rPr>
              <a:t>的结果是：</a:t>
            </a:r>
          </a:p>
          <a:p>
            <a:r>
              <a:rPr lang="en-US" altLang="zh-CN" sz="2800">
                <a:ea typeface="隶书" pitchFamily="49" charset="-122"/>
              </a:rPr>
              <a:t>00001100</a:t>
            </a:r>
            <a:r>
              <a:rPr lang="zh-CN" altLang="en-US" sz="2800">
                <a:ea typeface="隶书" pitchFamily="49" charset="-122"/>
              </a:rPr>
              <a:t>将</a:t>
            </a:r>
            <a:r>
              <a:rPr lang="en-US" altLang="zh-CN" sz="2800">
                <a:ea typeface="隶书" pitchFamily="49" charset="-122"/>
              </a:rPr>
              <a:t>a</a:t>
            </a:r>
            <a:r>
              <a:rPr lang="zh-CN" altLang="en-US" sz="2800">
                <a:ea typeface="隶书" pitchFamily="49" charset="-122"/>
              </a:rPr>
              <a:t>的高４位清零，低４位保留</a:t>
            </a:r>
          </a:p>
        </p:txBody>
      </p:sp>
      <p:sp>
        <p:nvSpPr>
          <p:cNvPr id="102405" name="Text Box 36"/>
          <p:cNvSpPr txBox="1">
            <a:spLocks noChangeArrowheads="1"/>
          </p:cNvSpPr>
          <p:nvPr/>
        </p:nvSpPr>
        <p:spPr bwMode="auto">
          <a:xfrm>
            <a:off x="600075" y="4191000"/>
            <a:ext cx="8162925" cy="1816100"/>
          </a:xfrm>
          <a:prstGeom prst="rect">
            <a:avLst/>
          </a:prstGeom>
          <a:noFill/>
          <a:ln w="19050">
            <a:solidFill>
              <a:schemeClr val="tx2"/>
            </a:solidFill>
            <a:miter lim="800000"/>
            <a:headEnd/>
            <a:tailEnd/>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dirty="0">
                <a:solidFill>
                  <a:srgbClr val="000000"/>
                </a:solidFill>
              </a:rPr>
              <a:t>位或（</a:t>
            </a:r>
            <a:r>
              <a:rPr lang="en-US" altLang="zh-CN" sz="2800" b="1" dirty="0">
                <a:solidFill>
                  <a:srgbClr val="000000"/>
                </a:solidFill>
              </a:rPr>
              <a:t>OR</a:t>
            </a:r>
            <a:r>
              <a:rPr lang="zh-CN" altLang="en-US" sz="2800" b="1" dirty="0">
                <a:solidFill>
                  <a:srgbClr val="000000"/>
                </a:solidFill>
              </a:rPr>
              <a:t>）</a:t>
            </a:r>
            <a:r>
              <a:rPr lang="zh-CN" altLang="en-US" sz="2800" dirty="0">
                <a:solidFill>
                  <a:srgbClr val="000000"/>
                </a:solidFill>
                <a:ea typeface="隶书" pitchFamily="49" charset="-122"/>
              </a:rPr>
              <a:t>（｜）：</a:t>
            </a:r>
            <a:r>
              <a:rPr lang="zh-CN" altLang="en-US" sz="2800" b="1" dirty="0">
                <a:solidFill>
                  <a:srgbClr val="000000"/>
                </a:solidFill>
              </a:rPr>
              <a:t>有</a:t>
            </a:r>
            <a:r>
              <a:rPr lang="en-US" altLang="zh-CN" sz="2800" b="1" dirty="0">
                <a:solidFill>
                  <a:srgbClr val="000000"/>
                </a:solidFill>
              </a:rPr>
              <a:t>1</a:t>
            </a:r>
            <a:r>
              <a:rPr lang="zh-CN" altLang="en-US" sz="2800" b="1" dirty="0" smtClean="0">
                <a:solidFill>
                  <a:srgbClr val="000000"/>
                </a:solidFill>
              </a:rPr>
              <a:t>则</a:t>
            </a:r>
            <a:r>
              <a:rPr lang="en-US" altLang="zh-CN" sz="2800" b="1" dirty="0" smtClean="0">
                <a:solidFill>
                  <a:srgbClr val="000000"/>
                </a:solidFill>
              </a:rPr>
              <a:t>1</a:t>
            </a:r>
            <a:r>
              <a:rPr lang="zh-CN" altLang="en-US" sz="2800" b="1" dirty="0">
                <a:solidFill>
                  <a:srgbClr val="000000"/>
                </a:solidFill>
              </a:rPr>
              <a:t>，将指定某些位置１</a:t>
            </a:r>
            <a:r>
              <a:rPr lang="en-US" altLang="zh-CN" sz="2800" b="1" dirty="0">
                <a:solidFill>
                  <a:srgbClr val="000000"/>
                </a:solidFill>
              </a:rPr>
              <a:t>,</a:t>
            </a:r>
            <a:r>
              <a:rPr lang="zh-CN" altLang="en-US" sz="2800" b="1" dirty="0">
                <a:solidFill>
                  <a:srgbClr val="000000"/>
                </a:solidFill>
              </a:rPr>
              <a:t>保留某些位</a:t>
            </a:r>
            <a:endParaRPr lang="en-US" altLang="zh-CN" sz="2800" b="1" dirty="0">
              <a:solidFill>
                <a:srgbClr val="000000"/>
              </a:solidFill>
            </a:endParaRPr>
          </a:p>
          <a:p>
            <a:r>
              <a:rPr lang="zh-CN" altLang="en-US" sz="2800" dirty="0">
                <a:ea typeface="隶书" pitchFamily="49" charset="-122"/>
              </a:rPr>
              <a:t>例：</a:t>
            </a:r>
            <a:r>
              <a:rPr lang="en-US" altLang="zh-CN" sz="2800" dirty="0">
                <a:ea typeface="隶书" pitchFamily="49" charset="-122"/>
              </a:rPr>
              <a:t>a=10011100 </a:t>
            </a:r>
            <a:r>
              <a:rPr lang="zh-CN" altLang="en-US" sz="2800" dirty="0">
                <a:ea typeface="隶书" pitchFamily="49" charset="-122"/>
              </a:rPr>
              <a:t>则　</a:t>
            </a:r>
            <a:r>
              <a:rPr lang="en-US" altLang="zh-CN" sz="2800" dirty="0">
                <a:ea typeface="隶书" pitchFamily="49" charset="-122"/>
              </a:rPr>
              <a:t>a</a:t>
            </a:r>
            <a:r>
              <a:rPr lang="zh-CN" altLang="en-US" sz="2800" dirty="0">
                <a:ea typeface="隶书" pitchFamily="49" charset="-122"/>
              </a:rPr>
              <a:t>｜</a:t>
            </a:r>
            <a:r>
              <a:rPr lang="en-US" altLang="zh-CN" sz="2800" dirty="0">
                <a:ea typeface="隶书" pitchFamily="49" charset="-122"/>
              </a:rPr>
              <a:t>00001111</a:t>
            </a:r>
            <a:r>
              <a:rPr lang="zh-CN" altLang="en-US" sz="2800" dirty="0">
                <a:ea typeface="隶书" pitchFamily="49" charset="-122"/>
              </a:rPr>
              <a:t>的结果</a:t>
            </a:r>
          </a:p>
          <a:p>
            <a:r>
              <a:rPr lang="zh-CN" altLang="en-US" sz="2800" dirty="0">
                <a:ea typeface="隶书" pitchFamily="49" charset="-122"/>
              </a:rPr>
              <a:t>是：</a:t>
            </a:r>
            <a:r>
              <a:rPr lang="en-US" altLang="zh-CN" sz="2800" dirty="0">
                <a:ea typeface="隶书" pitchFamily="49" charset="-122"/>
              </a:rPr>
              <a:t>10011111</a:t>
            </a:r>
            <a:r>
              <a:rPr lang="zh-CN" altLang="en-US" sz="2800" dirty="0">
                <a:ea typeface="隶书" pitchFamily="49" charset="-122"/>
              </a:rPr>
              <a:t>将</a:t>
            </a:r>
            <a:r>
              <a:rPr lang="en-US" altLang="zh-CN" sz="2800" dirty="0">
                <a:ea typeface="隶书" pitchFamily="49" charset="-122"/>
              </a:rPr>
              <a:t>a</a:t>
            </a:r>
            <a:r>
              <a:rPr lang="zh-CN" altLang="en-US" sz="2800" dirty="0">
                <a:ea typeface="隶书" pitchFamily="49" charset="-122"/>
              </a:rPr>
              <a:t>的高４位保持不变，低４位置１</a:t>
            </a:r>
          </a:p>
        </p:txBody>
      </p:sp>
    </p:spTree>
  </p:cSld>
  <p:clrMapOvr>
    <a:masterClrMapping/>
  </p:clrMapOvr>
  <p:transition spd="med">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3"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AutoShape 24"/>
          <p:cNvSpPr>
            <a:spLocks noChangeArrowheads="1"/>
          </p:cNvSpPr>
          <p:nvPr/>
        </p:nvSpPr>
        <p:spPr bwMode="auto">
          <a:xfrm>
            <a:off x="323850" y="620713"/>
            <a:ext cx="3168650" cy="792162"/>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位运算符的典型使用</a:t>
            </a:r>
          </a:p>
        </p:txBody>
      </p:sp>
      <p:sp>
        <p:nvSpPr>
          <p:cNvPr id="195627" name="Text Box 43"/>
          <p:cNvSpPr txBox="1">
            <a:spLocks noChangeArrowheads="1"/>
          </p:cNvSpPr>
          <p:nvPr/>
        </p:nvSpPr>
        <p:spPr bwMode="auto">
          <a:xfrm>
            <a:off x="323850" y="1557338"/>
            <a:ext cx="8439150" cy="4400550"/>
          </a:xfrm>
          <a:prstGeom prst="rect">
            <a:avLst/>
          </a:prstGeom>
          <a:noFill/>
          <a:ln w="19050">
            <a:solidFill>
              <a:schemeClr val="tx2"/>
            </a:solidFill>
            <a:miter lim="800000"/>
            <a:headEnd/>
            <a:tailEnd/>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defRPr/>
            </a:pPr>
            <a:r>
              <a:rPr lang="zh-CN" altLang="en-US" sz="2800" b="1" dirty="0" smtClean="0">
                <a:solidFill>
                  <a:srgbClr val="000000"/>
                </a:solidFill>
              </a:rPr>
              <a:t>位异或（</a:t>
            </a:r>
            <a:r>
              <a:rPr lang="en-US" altLang="zh-CN" sz="2800" b="1" dirty="0" smtClean="0">
                <a:solidFill>
                  <a:srgbClr val="000000"/>
                </a:solidFill>
              </a:rPr>
              <a:t>XOR</a:t>
            </a:r>
            <a:r>
              <a:rPr lang="zh-CN" altLang="en-US" sz="2800" b="1" dirty="0" smtClean="0">
                <a:solidFill>
                  <a:srgbClr val="000000"/>
                </a:solidFill>
              </a:rPr>
              <a:t>）</a:t>
            </a:r>
            <a:r>
              <a:rPr lang="zh-CN" altLang="en-US" sz="2800" dirty="0" smtClean="0">
                <a:solidFill>
                  <a:srgbClr val="000000"/>
                </a:solidFill>
                <a:ea typeface="隶书" pitchFamily="49" charset="-122"/>
              </a:rPr>
              <a:t>（＾）：</a:t>
            </a:r>
            <a:r>
              <a:rPr lang="zh-CN" altLang="en-US" sz="2800" b="1" dirty="0" smtClean="0">
                <a:solidFill>
                  <a:srgbClr val="000000"/>
                </a:solidFill>
              </a:rPr>
              <a:t>相同为</a:t>
            </a:r>
            <a:r>
              <a:rPr lang="en-US" altLang="zh-CN" sz="2800" b="1" dirty="0" smtClean="0">
                <a:solidFill>
                  <a:srgbClr val="000000"/>
                </a:solidFill>
              </a:rPr>
              <a:t>0</a:t>
            </a:r>
          </a:p>
          <a:p>
            <a:pPr marL="457200" indent="-457200" algn="l" eaLnBrk="1" hangingPunct="1">
              <a:spcBef>
                <a:spcPct val="50000"/>
              </a:spcBef>
              <a:buFont typeface="Arial" pitchFamily="34" charset="0"/>
              <a:buChar char="•"/>
              <a:defRPr/>
            </a:pPr>
            <a:r>
              <a:rPr lang="zh-CN" altLang="en-US" sz="2800" b="1" dirty="0" smtClean="0">
                <a:solidFill>
                  <a:srgbClr val="000000"/>
                </a:solidFill>
              </a:rPr>
              <a:t>使特定位反转，特定位保留</a:t>
            </a:r>
            <a:endParaRPr lang="en-US" altLang="zh-CN" sz="2800" b="1" dirty="0" smtClean="0">
              <a:solidFill>
                <a:srgbClr val="000000"/>
              </a:solidFill>
            </a:endParaRPr>
          </a:p>
          <a:p>
            <a:pPr lvl="1" indent="0" algn="l" eaLnBrk="1" hangingPunct="1">
              <a:spcBef>
                <a:spcPct val="50000"/>
              </a:spcBef>
              <a:defRPr/>
            </a:pPr>
            <a:r>
              <a:rPr lang="zh-CN" altLang="en-US" sz="2800" dirty="0" smtClean="0">
                <a:ea typeface="隶书" pitchFamily="49" charset="-122"/>
              </a:rPr>
              <a:t>例：</a:t>
            </a:r>
            <a:r>
              <a:rPr lang="en-US" altLang="zh-CN" sz="2800" dirty="0" smtClean="0">
                <a:ea typeface="隶书" pitchFamily="49" charset="-122"/>
              </a:rPr>
              <a:t>a=10011100 </a:t>
            </a:r>
            <a:r>
              <a:rPr lang="zh-CN" altLang="en-US" sz="2800" dirty="0" smtClean="0">
                <a:ea typeface="隶书" pitchFamily="49" charset="-122"/>
              </a:rPr>
              <a:t>则　</a:t>
            </a:r>
            <a:r>
              <a:rPr lang="en-US" altLang="zh-CN" sz="2800" dirty="0" smtClean="0">
                <a:ea typeface="隶书" pitchFamily="49" charset="-122"/>
              </a:rPr>
              <a:t>a^00001111</a:t>
            </a:r>
            <a:r>
              <a:rPr lang="zh-CN" altLang="en-US" sz="2800" dirty="0" smtClean="0">
                <a:ea typeface="隶书" pitchFamily="49" charset="-122"/>
              </a:rPr>
              <a:t>的结果是：</a:t>
            </a:r>
            <a:r>
              <a:rPr lang="en-US" altLang="zh-CN" sz="2800" dirty="0" smtClean="0">
                <a:ea typeface="隶书" pitchFamily="49" charset="-122"/>
              </a:rPr>
              <a:t>10010011</a:t>
            </a:r>
            <a:r>
              <a:rPr lang="zh-CN" altLang="en-US" sz="2800" dirty="0" smtClean="0">
                <a:ea typeface="隶书" pitchFamily="49" charset="-122"/>
              </a:rPr>
              <a:t>将</a:t>
            </a:r>
            <a:r>
              <a:rPr lang="en-US" altLang="zh-CN" sz="2800" dirty="0" smtClean="0">
                <a:ea typeface="隶书" pitchFamily="49" charset="-122"/>
              </a:rPr>
              <a:t>a</a:t>
            </a:r>
            <a:r>
              <a:rPr lang="zh-CN" altLang="en-US" sz="2800" dirty="0" smtClean="0">
                <a:ea typeface="隶书" pitchFamily="49" charset="-122"/>
              </a:rPr>
              <a:t>的高４位保留不变，低４位取反</a:t>
            </a:r>
            <a:endParaRPr lang="en-US" altLang="zh-CN" sz="2800" dirty="0" smtClean="0">
              <a:ea typeface="隶书" pitchFamily="49" charset="-122"/>
            </a:endParaRPr>
          </a:p>
          <a:p>
            <a:pPr marL="457200" indent="-457200" algn="l">
              <a:buFont typeface="Arial" pitchFamily="34" charset="0"/>
              <a:buChar char="•"/>
              <a:defRPr/>
            </a:pPr>
            <a:r>
              <a:rPr lang="zh-CN" altLang="en-US" sz="2800" b="1" dirty="0" smtClean="0">
                <a:solidFill>
                  <a:srgbClr val="000000"/>
                </a:solidFill>
              </a:rPr>
              <a:t>使整个数清零</a:t>
            </a:r>
            <a:endParaRPr lang="zh-CN" altLang="en-US" sz="2800" dirty="0" smtClean="0">
              <a:ea typeface="隶书" pitchFamily="49" charset="-122"/>
            </a:endParaRPr>
          </a:p>
          <a:p>
            <a:pPr lvl="1" indent="0" algn="l">
              <a:defRPr/>
            </a:pPr>
            <a:r>
              <a:rPr lang="zh-CN" altLang="en-US" sz="2800" dirty="0" smtClean="0">
                <a:ea typeface="隶书" pitchFamily="49" charset="-122"/>
              </a:rPr>
              <a:t>例：</a:t>
            </a:r>
            <a:r>
              <a:rPr lang="en-US" altLang="zh-CN" sz="2800" dirty="0" smtClean="0">
                <a:ea typeface="隶书" pitchFamily="49" charset="-122"/>
              </a:rPr>
              <a:t>a=10011100 </a:t>
            </a:r>
            <a:r>
              <a:rPr lang="zh-CN" altLang="en-US" sz="2800" dirty="0" smtClean="0">
                <a:ea typeface="隶书" pitchFamily="49" charset="-122"/>
              </a:rPr>
              <a:t>则　</a:t>
            </a:r>
            <a:r>
              <a:rPr lang="en-US" altLang="zh-CN" sz="2800" dirty="0" err="1" smtClean="0">
                <a:ea typeface="隶书" pitchFamily="49" charset="-122"/>
              </a:rPr>
              <a:t>a^a</a:t>
            </a:r>
            <a:r>
              <a:rPr lang="zh-CN" altLang="en-US" sz="2800" dirty="0" smtClean="0">
                <a:ea typeface="隶书" pitchFamily="49" charset="-122"/>
              </a:rPr>
              <a:t>的结果是：</a:t>
            </a:r>
            <a:r>
              <a:rPr lang="en-US" altLang="zh-CN" sz="2800" dirty="0" smtClean="0">
                <a:ea typeface="隶书" pitchFamily="49" charset="-122"/>
              </a:rPr>
              <a:t>00000000</a:t>
            </a:r>
          </a:p>
          <a:p>
            <a:pPr marL="457200" indent="-457200" algn="l">
              <a:buFont typeface="Arial" pitchFamily="34" charset="0"/>
              <a:buChar char="•"/>
              <a:defRPr/>
            </a:pPr>
            <a:r>
              <a:rPr lang="zh-CN" altLang="en-US" sz="2800" b="1" dirty="0" smtClean="0">
                <a:solidFill>
                  <a:srgbClr val="000000"/>
                </a:solidFill>
              </a:rPr>
              <a:t>交换两个整型数，不用中间变量</a:t>
            </a:r>
            <a:endParaRPr lang="en-US" altLang="zh-CN" sz="2800" b="1" dirty="0" smtClean="0">
              <a:solidFill>
                <a:srgbClr val="000000"/>
              </a:solidFill>
            </a:endParaRPr>
          </a:p>
          <a:p>
            <a:pPr lvl="1" indent="0" algn="l">
              <a:defRPr/>
            </a:pPr>
            <a:r>
              <a:rPr lang="zh-CN" altLang="en-US" sz="2800" dirty="0" smtClean="0">
                <a:ea typeface="隶书" pitchFamily="49" charset="-122"/>
              </a:rPr>
              <a:t>例：</a:t>
            </a:r>
            <a:r>
              <a:rPr lang="en-US" altLang="zh-CN" sz="2800" dirty="0" smtClean="0">
                <a:ea typeface="隶书" pitchFamily="49" charset="-122"/>
              </a:rPr>
              <a:t>a=</a:t>
            </a:r>
            <a:r>
              <a:rPr lang="zh-CN" altLang="en-US" sz="2800" dirty="0" smtClean="0">
                <a:ea typeface="隶书" pitchFamily="49" charset="-122"/>
              </a:rPr>
              <a:t>５</a:t>
            </a:r>
            <a:r>
              <a:rPr lang="en-US" altLang="zh-CN" sz="2800" dirty="0" smtClean="0">
                <a:ea typeface="隶书" pitchFamily="49" charset="-122"/>
              </a:rPr>
              <a:t>,b=6</a:t>
            </a:r>
            <a:r>
              <a:rPr lang="zh-CN" altLang="en-US" sz="2800" dirty="0" smtClean="0">
                <a:ea typeface="隶书" pitchFamily="49" charset="-122"/>
              </a:rPr>
              <a:t>； 则　</a:t>
            </a:r>
            <a:r>
              <a:rPr lang="en-US" altLang="zh-CN" sz="2800" dirty="0" smtClean="0">
                <a:ea typeface="隶书" pitchFamily="49" charset="-122"/>
              </a:rPr>
              <a:t>a=</a:t>
            </a:r>
            <a:r>
              <a:rPr lang="en-US" altLang="zh-CN" sz="2800" dirty="0" err="1" smtClean="0">
                <a:ea typeface="隶书" pitchFamily="49" charset="-122"/>
              </a:rPr>
              <a:t>a^b</a:t>
            </a:r>
            <a:r>
              <a:rPr lang="zh-CN" altLang="en-US" sz="2800" dirty="0" smtClean="0">
                <a:ea typeface="隶书" pitchFamily="49" charset="-122"/>
              </a:rPr>
              <a:t>；</a:t>
            </a:r>
            <a:r>
              <a:rPr lang="en-US" altLang="zh-CN" sz="2800" dirty="0" smtClean="0">
                <a:ea typeface="隶书" pitchFamily="49" charset="-122"/>
              </a:rPr>
              <a:t>b=</a:t>
            </a:r>
            <a:r>
              <a:rPr lang="en-US" altLang="zh-CN" sz="2800" dirty="0" err="1" smtClean="0">
                <a:ea typeface="隶书" pitchFamily="49" charset="-122"/>
              </a:rPr>
              <a:t>b^a</a:t>
            </a:r>
            <a:r>
              <a:rPr lang="zh-CN" altLang="en-US" sz="2800" dirty="0" smtClean="0">
                <a:ea typeface="隶书" pitchFamily="49" charset="-122"/>
              </a:rPr>
              <a:t>；</a:t>
            </a:r>
            <a:r>
              <a:rPr lang="en-US" altLang="zh-CN" sz="2800" dirty="0" smtClean="0">
                <a:ea typeface="隶书" pitchFamily="49" charset="-122"/>
              </a:rPr>
              <a:t>a=</a:t>
            </a:r>
            <a:r>
              <a:rPr lang="en-US" altLang="zh-CN" sz="2800" dirty="0" err="1" smtClean="0">
                <a:ea typeface="隶书" pitchFamily="49" charset="-122"/>
              </a:rPr>
              <a:t>a^b</a:t>
            </a:r>
            <a:r>
              <a:rPr lang="en-US" altLang="zh-CN" sz="2800" dirty="0" smtClean="0">
                <a:ea typeface="隶书" pitchFamily="49" charset="-122"/>
              </a:rPr>
              <a:t>;</a:t>
            </a:r>
          </a:p>
          <a:p>
            <a:pPr lvl="1" indent="0" algn="l">
              <a:defRPr/>
            </a:pPr>
            <a:r>
              <a:rPr lang="zh-CN" altLang="en-US" sz="2800" dirty="0" smtClean="0">
                <a:ea typeface="隶书" pitchFamily="49" charset="-122"/>
              </a:rPr>
              <a:t>实现</a:t>
            </a:r>
            <a:r>
              <a:rPr lang="en-US" altLang="zh-CN" sz="2800" dirty="0" err="1" smtClean="0">
                <a:ea typeface="隶书" pitchFamily="49" charset="-122"/>
              </a:rPr>
              <a:t>a,b</a:t>
            </a:r>
            <a:r>
              <a:rPr lang="zh-CN" altLang="en-US" sz="2800" dirty="0" smtClean="0">
                <a:ea typeface="隶书" pitchFamily="49" charset="-122"/>
              </a:rPr>
              <a:t>互换</a:t>
            </a:r>
            <a:endParaRPr lang="zh-CN" altLang="en-US" sz="2800" b="1" dirty="0" smtClean="0">
              <a:solidFill>
                <a:srgbClr val="000000"/>
              </a:solidFill>
            </a:endParaRPr>
          </a:p>
        </p:txBody>
      </p:sp>
      <p:sp>
        <p:nvSpPr>
          <p:cNvPr id="103429" name="TextBox 1"/>
          <p:cNvSpPr txBox="1">
            <a:spLocks noChangeArrowheads="1"/>
          </p:cNvSpPr>
          <p:nvPr/>
        </p:nvSpPr>
        <p:spPr bwMode="auto">
          <a:xfrm>
            <a:off x="4532313" y="6021388"/>
            <a:ext cx="3856037"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eaLnBrk="1" hangingPunct="1"/>
            <a:r>
              <a:rPr lang="en-US" altLang="zh-CN"/>
              <a:t>tmp=a;  a=b;  b=tmp;</a:t>
            </a:r>
            <a:endParaRPr lang="zh-CN" altLang="en-US"/>
          </a:p>
        </p:txBody>
      </p:sp>
    </p:spTree>
  </p:cSld>
  <p:clrMapOvr>
    <a:masterClrMapping/>
  </p:clrMapOvr>
  <p:transition spd="med">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5"/>
          <p:cNvSpPr>
            <a:spLocks noChangeArrowheads="1"/>
          </p:cNvSpPr>
          <p:nvPr/>
        </p:nvSpPr>
        <p:spPr bwMode="auto">
          <a:xfrm>
            <a:off x="611188" y="1773238"/>
            <a:ext cx="7891462" cy="3986212"/>
          </a:xfrm>
          <a:prstGeom prst="flowChartDocument">
            <a:avLst/>
          </a:prstGeom>
          <a:gradFill rotWithShape="0">
            <a:gsLst>
              <a:gs pos="0">
                <a:srgbClr val="FFFFFF"/>
              </a:gs>
              <a:gs pos="100000">
                <a:srgbClr val="CCCC00"/>
              </a:gs>
            </a:gsLst>
            <a:path path="rect">
              <a:fillToRect l="50000" t="50000" r="50000" b="50000"/>
            </a:path>
          </a:gradFill>
          <a:ln w="9525">
            <a:solidFill>
              <a:srgbClr val="FF66FF"/>
            </a:solidFill>
            <a:miter lim="800000"/>
            <a:headEnd/>
            <a:tailEnd/>
          </a:ln>
          <a:effectLst>
            <a:outerShdw dist="107763" dir="18900000" algn="ctr" rotWithShape="0">
              <a:schemeClr val="bg2"/>
            </a:outerShdw>
          </a:effectLst>
        </p:spPr>
        <p:txBody>
          <a:bodyPr wrap="none" anchor="ctr"/>
          <a:lstStyle/>
          <a:p>
            <a:endParaRPr lang="zh-CN" altLang="en-US"/>
          </a:p>
        </p:txBody>
      </p:sp>
      <p:sp>
        <p:nvSpPr>
          <p:cNvPr id="196635" name="Text Box 27"/>
          <p:cNvSpPr txBox="1">
            <a:spLocks noChangeArrowheads="1"/>
          </p:cNvSpPr>
          <p:nvPr/>
        </p:nvSpPr>
        <p:spPr bwMode="auto">
          <a:xfrm>
            <a:off x="755650" y="1989138"/>
            <a:ext cx="51054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defRPr/>
            </a:pPr>
            <a:r>
              <a:rPr lang="zh-CN" altLang="en-US" sz="3200" b="1" dirty="0">
                <a:solidFill>
                  <a:srgbClr val="0000FF"/>
                </a:solidFill>
                <a:effectLst>
                  <a:outerShdw blurRad="38100" dist="38100" dir="2700000" algn="tl">
                    <a:srgbClr val="C0C0C0"/>
                  </a:outerShdw>
                </a:effectLst>
                <a:latin typeface="Times New Roman" pitchFamily="18" charset="0"/>
                <a:ea typeface="文鼎魏碑体简" pitchFamily="18" charset="-122"/>
              </a:rPr>
              <a:t>（</a:t>
            </a:r>
            <a:r>
              <a:rPr lang="en-US" altLang="zh-CN" sz="3200" b="1" dirty="0">
                <a:solidFill>
                  <a:srgbClr val="0000FF"/>
                </a:solidFill>
                <a:effectLst>
                  <a:outerShdw blurRad="38100" dist="38100" dir="2700000" algn="tl">
                    <a:srgbClr val="C0C0C0"/>
                  </a:outerShdw>
                </a:effectLst>
                <a:latin typeface="Times New Roman" pitchFamily="18" charset="0"/>
                <a:ea typeface="文鼎魏碑体简" pitchFamily="18" charset="-122"/>
              </a:rPr>
              <a:t>P47,</a:t>
            </a:r>
            <a:r>
              <a:rPr lang="zh-CN" altLang="en-US" sz="3200" b="1" dirty="0">
                <a:solidFill>
                  <a:srgbClr val="0000FF"/>
                </a:solidFill>
                <a:effectLst>
                  <a:outerShdw blurRad="38100" dist="38100" dir="2700000" algn="tl">
                    <a:srgbClr val="C0C0C0"/>
                  </a:outerShdw>
                </a:effectLst>
                <a:latin typeface="Times New Roman" pitchFamily="18" charset="0"/>
                <a:ea typeface="文鼎魏碑体简" pitchFamily="18" charset="-122"/>
              </a:rPr>
              <a:t>表</a:t>
            </a:r>
            <a:r>
              <a:rPr lang="en-US" altLang="zh-CN" sz="3200" b="1" dirty="0">
                <a:solidFill>
                  <a:srgbClr val="0000FF"/>
                </a:solidFill>
                <a:effectLst>
                  <a:outerShdw blurRad="38100" dist="38100" dir="2700000" algn="tl">
                    <a:srgbClr val="C0C0C0"/>
                  </a:outerShdw>
                </a:effectLst>
                <a:latin typeface="Times New Roman" pitchFamily="18" charset="0"/>
                <a:ea typeface="文鼎魏碑体简" pitchFamily="18" charset="-122"/>
              </a:rPr>
              <a:t>2-</a:t>
            </a:r>
            <a:r>
              <a:rPr lang="zh-CN" altLang="en-US" sz="3200" b="1" dirty="0">
                <a:solidFill>
                  <a:srgbClr val="0000FF"/>
                </a:solidFill>
                <a:effectLst>
                  <a:outerShdw blurRad="38100" dist="38100" dir="2700000" algn="tl">
                    <a:srgbClr val="C0C0C0"/>
                  </a:outerShdw>
                </a:effectLst>
                <a:latin typeface="Times New Roman" pitchFamily="18" charset="0"/>
                <a:ea typeface="文鼎魏碑体简" pitchFamily="18" charset="-122"/>
              </a:rPr>
              <a:t>７）</a:t>
            </a:r>
            <a:endParaRPr lang="zh-CN" altLang="en-US" sz="3200" b="1" i="1" dirty="0">
              <a:solidFill>
                <a:srgbClr val="0000FF"/>
              </a:solidFill>
              <a:effectLst>
                <a:outerShdw blurRad="38100" dist="38100" dir="2700000" algn="tl">
                  <a:srgbClr val="C0C0C0"/>
                </a:outerShdw>
              </a:effectLst>
              <a:latin typeface="Times New Roman" pitchFamily="18" charset="0"/>
              <a:ea typeface="文鼎魏碑体简" pitchFamily="18" charset="-122"/>
            </a:endParaRPr>
          </a:p>
        </p:txBody>
      </p:sp>
      <p:sp>
        <p:nvSpPr>
          <p:cNvPr id="104452" name="Rectangle 28"/>
          <p:cNvSpPr>
            <a:spLocks noChangeArrowheads="1"/>
          </p:cNvSpPr>
          <p:nvPr/>
        </p:nvSpPr>
        <p:spPr bwMode="auto">
          <a:xfrm>
            <a:off x="1476375" y="2708275"/>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a:solidFill>
                  <a:schemeClr val="tx1"/>
                </a:solidFill>
                <a:latin typeface="Times New Roman" pitchFamily="18" charset="0"/>
                <a:ea typeface="宋体" pitchFamily="2" charset="-122"/>
              </a:rPr>
              <a:t>（）</a:t>
            </a:r>
            <a:r>
              <a:rPr lang="zh-CN" altLang="en-US">
                <a:ea typeface="隶书" pitchFamily="49" charset="-122"/>
              </a:rPr>
              <a:t>、</a:t>
            </a:r>
            <a:r>
              <a:rPr lang="en-US" altLang="zh-CN">
                <a:ea typeface="隶书" pitchFamily="49" charset="-122"/>
              </a:rPr>
              <a:t>[] </a:t>
            </a:r>
            <a:r>
              <a:rPr lang="zh-CN" altLang="en-US">
                <a:ea typeface="隶书" pitchFamily="49" charset="-122"/>
              </a:rPr>
              <a:t>、</a:t>
            </a:r>
            <a:r>
              <a:rPr lang="en-US" altLang="zh-CN">
                <a:ea typeface="隶书" pitchFamily="49" charset="-122"/>
              </a:rPr>
              <a:t>-&gt; </a:t>
            </a:r>
            <a:r>
              <a:rPr lang="zh-CN" altLang="en-US">
                <a:ea typeface="隶书" pitchFamily="49" charset="-122"/>
              </a:rPr>
              <a:t>、</a:t>
            </a:r>
            <a:r>
              <a:rPr lang="en-US" altLang="zh-CN">
                <a:ea typeface="隶书" pitchFamily="49" charset="-122"/>
              </a:rPr>
              <a:t>.</a:t>
            </a:r>
          </a:p>
        </p:txBody>
      </p:sp>
      <p:sp>
        <p:nvSpPr>
          <p:cNvPr id="104453" name="Rectangle 29"/>
          <p:cNvSpPr>
            <a:spLocks noChangeArrowheads="1"/>
          </p:cNvSpPr>
          <p:nvPr/>
        </p:nvSpPr>
        <p:spPr bwMode="auto">
          <a:xfrm>
            <a:off x="1331913" y="3573463"/>
            <a:ext cx="368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a:ea typeface="隶书" pitchFamily="49" charset="-122"/>
              </a:rPr>
              <a:t> (</a:t>
            </a:r>
            <a:r>
              <a:rPr lang="zh-CN" altLang="en-US">
                <a:ea typeface="隶书" pitchFamily="49" charset="-122"/>
              </a:rPr>
              <a:t>类型</a:t>
            </a:r>
            <a:r>
              <a:rPr lang="en-US" altLang="zh-CN">
                <a:ea typeface="隶书" pitchFamily="49" charset="-122"/>
              </a:rPr>
              <a:t>)</a:t>
            </a:r>
            <a:r>
              <a:rPr lang="zh-CN" altLang="en-US">
                <a:ea typeface="隶书" pitchFamily="49" charset="-122"/>
              </a:rPr>
              <a:t>、* 、</a:t>
            </a:r>
            <a:r>
              <a:rPr lang="en-US" altLang="zh-CN">
                <a:ea typeface="隶书" pitchFamily="49" charset="-122"/>
              </a:rPr>
              <a:t>&amp; </a:t>
            </a:r>
            <a:r>
              <a:rPr lang="zh-CN" altLang="en-US">
                <a:ea typeface="隶书" pitchFamily="49" charset="-122"/>
              </a:rPr>
              <a:t>、</a:t>
            </a:r>
            <a:r>
              <a:rPr lang="en-US" altLang="zh-CN">
                <a:ea typeface="隶书" pitchFamily="49" charset="-122"/>
              </a:rPr>
              <a:t>sizeof</a:t>
            </a:r>
          </a:p>
        </p:txBody>
      </p:sp>
      <p:sp>
        <p:nvSpPr>
          <p:cNvPr id="104454" name="Rectangle 30"/>
          <p:cNvSpPr>
            <a:spLocks noChangeArrowheads="1"/>
          </p:cNvSpPr>
          <p:nvPr/>
        </p:nvSpPr>
        <p:spPr bwMode="auto">
          <a:xfrm>
            <a:off x="5292725" y="2708275"/>
            <a:ext cx="232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a:solidFill>
                  <a:srgbClr val="FF3300"/>
                </a:solidFill>
                <a:latin typeface="Times New Roman" pitchFamily="18" charset="0"/>
                <a:ea typeface="宋体" pitchFamily="2" charset="-122"/>
                <a:sym typeface="Symbol" pitchFamily="18" charset="2"/>
              </a:rPr>
              <a:t>优先级为１</a:t>
            </a:r>
            <a:r>
              <a:rPr lang="zh-CN" altLang="en-US" b="1">
                <a:solidFill>
                  <a:srgbClr val="339966"/>
                </a:solidFill>
                <a:latin typeface="Times New Roman" pitchFamily="18" charset="0"/>
                <a:ea typeface="宋体" pitchFamily="2" charset="-122"/>
                <a:sym typeface="Symbol" pitchFamily="18" charset="2"/>
              </a:rPr>
              <a:t>最高</a:t>
            </a:r>
          </a:p>
        </p:txBody>
      </p:sp>
      <p:pic>
        <p:nvPicPr>
          <p:cNvPr id="104455" name="Picture 33"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381000"/>
            <a:ext cx="933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55" name="Text Box 47">
            <a:hlinkClick r:id="rId3" action="ppaction://hlinksldjump"/>
            <a:hlinkHover r:id="" action="ppaction://noaction">
              <a:snd r:embed="rId4" name="Thud3.WAV"/>
            </a:hlinkHover>
          </p:cNvPr>
          <p:cNvSpPr txBox="1">
            <a:spLocks noChangeArrowheads="1"/>
          </p:cNvSpPr>
          <p:nvPr/>
        </p:nvSpPr>
        <p:spPr bwMode="auto">
          <a:xfrm>
            <a:off x="304800" y="457200"/>
            <a:ext cx="3114675"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US" sz="4000" b="1">
                <a:solidFill>
                  <a:srgbClr val="FF3300"/>
                </a:solidFill>
                <a:latin typeface="Times New Roman" pitchFamily="18" charset="0"/>
                <a:ea typeface="宋体" pitchFamily="2" charset="-122"/>
              </a:rPr>
              <a:t>其它运算符</a:t>
            </a:r>
          </a:p>
        </p:txBody>
      </p:sp>
      <p:sp>
        <p:nvSpPr>
          <p:cNvPr id="104457" name="Rectangle 52"/>
          <p:cNvSpPr>
            <a:spLocks noChangeArrowheads="1"/>
          </p:cNvSpPr>
          <p:nvPr/>
        </p:nvSpPr>
        <p:spPr bwMode="auto">
          <a:xfrm>
            <a:off x="5292725" y="3644900"/>
            <a:ext cx="232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a:solidFill>
                  <a:srgbClr val="FF3300"/>
                </a:solidFill>
                <a:latin typeface="Times New Roman" pitchFamily="18" charset="0"/>
                <a:ea typeface="宋体" pitchFamily="2" charset="-122"/>
                <a:sym typeface="Symbol" pitchFamily="18" charset="2"/>
              </a:rPr>
              <a:t>优先级为２</a:t>
            </a:r>
            <a:r>
              <a:rPr lang="zh-CN" altLang="en-US" b="1">
                <a:solidFill>
                  <a:srgbClr val="339966"/>
                </a:solidFill>
                <a:latin typeface="Times New Roman" pitchFamily="18" charset="0"/>
                <a:ea typeface="宋体" pitchFamily="2" charset="-122"/>
                <a:sym typeface="Symbol" pitchFamily="18" charset="2"/>
              </a:rPr>
              <a:t>次高</a:t>
            </a:r>
          </a:p>
        </p:txBody>
      </p:sp>
      <p:grpSp>
        <p:nvGrpSpPr>
          <p:cNvPr id="104458" name="Group 54"/>
          <p:cNvGrpSpPr>
            <a:grpSpLocks/>
          </p:cNvGrpSpPr>
          <p:nvPr/>
        </p:nvGrpSpPr>
        <p:grpSpPr bwMode="auto">
          <a:xfrm>
            <a:off x="971550" y="5851525"/>
            <a:ext cx="5110163" cy="457200"/>
            <a:chOff x="567" y="2160"/>
            <a:chExt cx="3219" cy="288"/>
          </a:xfrm>
        </p:grpSpPr>
        <p:sp>
          <p:nvSpPr>
            <p:cNvPr id="104461" name="Rectangle 32"/>
            <p:cNvSpPr>
              <a:spLocks noChangeArrowheads="1"/>
            </p:cNvSpPr>
            <p:nvPr/>
          </p:nvSpPr>
          <p:spPr bwMode="auto">
            <a:xfrm>
              <a:off x="1111" y="2160"/>
              <a:ext cx="26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sym typeface="Symbol" pitchFamily="18" charset="2"/>
                </a:rPr>
                <a:t>sqrt((double) i)</a:t>
              </a:r>
              <a:r>
                <a:rPr lang="zh-CN" altLang="en-US">
                  <a:solidFill>
                    <a:schemeClr val="tx1"/>
                  </a:solidFill>
                  <a:latin typeface="Times New Roman" pitchFamily="18" charset="0"/>
                  <a:ea typeface="宋体" pitchFamily="2" charset="-122"/>
                  <a:sym typeface="Symbol" pitchFamily="18" charset="2"/>
                </a:rPr>
                <a:t>强制类型转换 </a:t>
              </a:r>
            </a:p>
          </p:txBody>
        </p:sp>
        <p:sp>
          <p:nvSpPr>
            <p:cNvPr id="104462" name="AutoShape 53"/>
            <p:cNvSpPr>
              <a:spLocks noChangeArrowheads="1"/>
            </p:cNvSpPr>
            <p:nvPr/>
          </p:nvSpPr>
          <p:spPr bwMode="auto">
            <a:xfrm>
              <a:off x="567" y="2160"/>
              <a:ext cx="672" cy="24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grpSp>
      <p:pic>
        <p:nvPicPr>
          <p:cNvPr id="104459" name="Picture 83" descr="xcx"/>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5157788"/>
            <a:ext cx="2087563"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90638" y="4076700"/>
            <a:ext cx="5162550" cy="1570038"/>
          </a:xfrm>
          <a:prstGeom prst="rect">
            <a:avLst/>
          </a:prstGeom>
          <a:solidFill>
            <a:schemeClr val="bg2">
              <a:lumMod val="90000"/>
            </a:schemeClr>
          </a:solidFill>
        </p:spPr>
        <p:txBody>
          <a:bodyPr>
            <a:spAutoFit/>
          </a:bodyPr>
          <a:lstStyle/>
          <a:p>
            <a:pPr algn="l">
              <a:defRPr/>
            </a:pPr>
            <a:r>
              <a:rPr lang="en-US" altLang="zh-CN" dirty="0"/>
              <a:t>&amp;</a:t>
            </a:r>
            <a:r>
              <a:rPr lang="zh-CN" altLang="en-US" dirty="0"/>
              <a:t> 地址运算符</a:t>
            </a:r>
            <a:endParaRPr lang="en-US" altLang="zh-CN" dirty="0"/>
          </a:p>
          <a:p>
            <a:pPr algn="l">
              <a:defRPr/>
            </a:pPr>
            <a:r>
              <a:rPr lang="zh-CN" altLang="en-US" dirty="0"/>
              <a:t>* 指针运算符</a:t>
            </a:r>
            <a:endParaRPr lang="en-US" altLang="zh-CN" dirty="0"/>
          </a:p>
          <a:p>
            <a:pPr algn="l">
              <a:defRPr/>
            </a:pPr>
            <a:r>
              <a:rPr lang="en-US" altLang="zh-CN" dirty="0" err="1"/>
              <a:t>sizeof</a:t>
            </a:r>
            <a:r>
              <a:rPr lang="en-US" altLang="zh-CN" dirty="0"/>
              <a:t> </a:t>
            </a:r>
            <a:r>
              <a:rPr lang="zh-CN" altLang="en-US" dirty="0"/>
              <a:t>类型长度运算符</a:t>
            </a:r>
            <a:endParaRPr lang="en-US" altLang="zh-CN" dirty="0"/>
          </a:p>
          <a:p>
            <a:pPr algn="l">
              <a:defRPr/>
            </a:pPr>
            <a:r>
              <a:rPr lang="en-US" altLang="zh-CN" dirty="0"/>
              <a:t>-&gt;</a:t>
            </a:r>
            <a:r>
              <a:rPr lang="zh-CN" altLang="en-US" dirty="0"/>
              <a:t>成员运算符</a:t>
            </a:r>
          </a:p>
        </p:txBody>
      </p:sp>
    </p:spTree>
  </p:cSld>
  <p:clrMapOvr>
    <a:masterClrMapping/>
  </p:clrMapOvr>
  <p:transition spd="med">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7"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381000"/>
            <a:ext cx="933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75" name="Group 15"/>
          <p:cNvGrpSpPr>
            <a:grpSpLocks/>
          </p:cNvGrpSpPr>
          <p:nvPr/>
        </p:nvGrpSpPr>
        <p:grpSpPr bwMode="auto">
          <a:xfrm>
            <a:off x="5715000" y="6553200"/>
            <a:ext cx="1165225" cy="304800"/>
            <a:chOff x="3600" y="4128"/>
            <a:chExt cx="734" cy="192"/>
          </a:xfrm>
        </p:grpSpPr>
        <p:sp>
          <p:nvSpPr>
            <p:cNvPr id="105479" name="AutoShape 16">
              <a:hlinkClick r:id="" action="ppaction://hlinkshowjump?jump=nextslide" highlightClick="1"/>
            </p:cNvPr>
            <p:cNvSpPr>
              <a:spLocks noChangeArrowheads="1"/>
            </p:cNvSpPr>
            <p:nvPr/>
          </p:nvSpPr>
          <p:spPr bwMode="auto">
            <a:xfrm>
              <a:off x="4032" y="4128"/>
              <a:ext cx="302"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AutoShape 17">
              <a:hlinkClick r:id="" action="ppaction://hlinkshowjump?jump=previousslide" highlightClick="1"/>
            </p:cNvPr>
            <p:cNvSpPr>
              <a:spLocks noChangeArrowheads="1"/>
            </p:cNvSpPr>
            <p:nvPr/>
          </p:nvSpPr>
          <p:spPr bwMode="auto">
            <a:xfrm rot="10800000">
              <a:off x="3600" y="4128"/>
              <a:ext cx="254" cy="192"/>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53" name="Text Box 21">
            <a:hlinkClick r:id="rId3" action="ppaction://hlinksldjump"/>
            <a:hlinkHover r:id="" action="ppaction://noaction">
              <a:snd r:embed="rId4" name="Thud3.WAV"/>
            </a:hlinkHover>
          </p:cNvPr>
          <p:cNvSpPr txBox="1">
            <a:spLocks noChangeArrowheads="1"/>
          </p:cNvSpPr>
          <p:nvPr/>
        </p:nvSpPr>
        <p:spPr bwMode="auto">
          <a:xfrm>
            <a:off x="304800" y="457200"/>
            <a:ext cx="2466975" cy="701675"/>
          </a:xfrm>
          <a:prstGeom prst="rect">
            <a:avLst/>
          </a:prstGeom>
          <a:gradFill rotWithShape="1">
            <a:gsLst>
              <a:gs pos="0">
                <a:schemeClr val="bg2"/>
              </a:gs>
              <a:gs pos="50000">
                <a:schemeClr val="bg1"/>
              </a:gs>
              <a:gs pos="100000">
                <a:schemeClr val="bg2"/>
              </a:gs>
            </a:gsLst>
            <a:lin ang="0" scaled="1"/>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buFont typeface="Monotype Sorts" pitchFamily="2" charset="2"/>
              <a:buBlip>
                <a:blip r:embed="rId5"/>
              </a:buBlip>
              <a:defRPr/>
            </a:pPr>
            <a:r>
              <a:rPr lang="zh-CN" altLang="en-US" sz="4000" b="1">
                <a:solidFill>
                  <a:srgbClr val="FF3300"/>
                </a:solidFill>
                <a:latin typeface="Times New Roman" pitchFamily="18" charset="0"/>
                <a:ea typeface="宋体" pitchFamily="2" charset="-122"/>
              </a:rPr>
              <a:t>表达式</a:t>
            </a:r>
          </a:p>
        </p:txBody>
      </p:sp>
      <p:sp>
        <p:nvSpPr>
          <p:cNvPr id="105477" name="Rectangle 22"/>
          <p:cNvSpPr>
            <a:spLocks noChangeArrowheads="1"/>
          </p:cNvSpPr>
          <p:nvPr/>
        </p:nvSpPr>
        <p:spPr bwMode="auto">
          <a:xfrm>
            <a:off x="1079500" y="3500438"/>
            <a:ext cx="80645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solidFill>
                  <a:srgbClr val="000000"/>
                </a:solidFill>
                <a:latin typeface="Times New Roman" pitchFamily="18" charset="0"/>
                <a:ea typeface="宋体" pitchFamily="2" charset="-122"/>
                <a:sym typeface="Symbol" pitchFamily="18" charset="2"/>
              </a:rPr>
              <a:t>　　　相关的各类表达式在介绍各运算符时</a:t>
            </a:r>
          </a:p>
          <a:p>
            <a:pPr algn="l">
              <a:spcBef>
                <a:spcPct val="50000"/>
              </a:spcBef>
            </a:pPr>
            <a:r>
              <a:rPr lang="zh-CN" altLang="en-US" sz="2800">
                <a:solidFill>
                  <a:srgbClr val="000000"/>
                </a:solidFill>
                <a:latin typeface="Times New Roman" pitchFamily="18" charset="0"/>
                <a:ea typeface="宋体" pitchFamily="2" charset="-122"/>
                <a:sym typeface="Symbol" pitchFamily="18" charset="2"/>
              </a:rPr>
              <a:t>已作了详细介绍，不再重复．</a:t>
            </a:r>
            <a:endParaRPr lang="zh-CN" altLang="en-US" sz="2800" b="1">
              <a:solidFill>
                <a:srgbClr val="000000"/>
              </a:solidFill>
              <a:latin typeface="Times New Roman" pitchFamily="18" charset="0"/>
              <a:ea typeface="宋体" pitchFamily="2" charset="-122"/>
              <a:sym typeface="Symbol" pitchFamily="18" charset="2"/>
            </a:endParaRPr>
          </a:p>
        </p:txBody>
      </p:sp>
      <p:sp>
        <p:nvSpPr>
          <p:cNvPr id="105478" name="AutoShape 28"/>
          <p:cNvSpPr>
            <a:spLocks noChangeArrowheads="1"/>
          </p:cNvSpPr>
          <p:nvPr/>
        </p:nvSpPr>
        <p:spPr bwMode="auto">
          <a:xfrm>
            <a:off x="611188" y="2205038"/>
            <a:ext cx="2665412" cy="719137"/>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各类表达式</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3"/>
          <p:cNvSpPr txBox="1">
            <a:spLocks noChangeArrowheads="1"/>
          </p:cNvSpPr>
          <p:nvPr/>
        </p:nvSpPr>
        <p:spPr bwMode="auto">
          <a:xfrm>
            <a:off x="2051050" y="2492375"/>
            <a:ext cx="441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A50021"/>
                </a:solidFill>
                <a:latin typeface="Times New Roman" pitchFamily="18" charset="0"/>
                <a:ea typeface="宋体" pitchFamily="2" charset="-122"/>
              </a:rPr>
              <a:t>形式</a:t>
            </a:r>
            <a:r>
              <a:rPr lang="en-US" altLang="zh-CN" sz="2800" b="1">
                <a:solidFill>
                  <a:srgbClr val="A50021"/>
                </a:solidFill>
                <a:latin typeface="Times New Roman" pitchFamily="18" charset="0"/>
                <a:ea typeface="宋体" pitchFamily="2" charset="-122"/>
              </a:rPr>
              <a:t>:</a:t>
            </a:r>
            <a:r>
              <a:rPr lang="en-US" altLang="zh-CN" sz="2800" b="1">
                <a:solidFill>
                  <a:schemeClr val="tx1"/>
                </a:solidFill>
                <a:latin typeface="Times New Roman" pitchFamily="18" charset="0"/>
                <a:ea typeface="宋体" pitchFamily="2" charset="-122"/>
              </a:rPr>
              <a:t>   (</a:t>
            </a:r>
            <a:r>
              <a:rPr lang="zh-CN" altLang="en-US" sz="2800" b="1">
                <a:solidFill>
                  <a:srgbClr val="FF3300"/>
                </a:solidFill>
                <a:latin typeface="Times New Roman" pitchFamily="18" charset="0"/>
                <a:ea typeface="宋体" pitchFamily="2" charset="-122"/>
              </a:rPr>
              <a:t>类型名</a:t>
            </a:r>
            <a:r>
              <a:rPr lang="en-US" altLang="zh-CN" sz="2800" b="1">
                <a:solidFill>
                  <a:schemeClr val="tx1"/>
                </a:solidFill>
                <a:latin typeface="Times New Roman" pitchFamily="18" charset="0"/>
                <a:ea typeface="宋体" pitchFamily="2" charset="-122"/>
              </a:rPr>
              <a:t>) (</a:t>
            </a:r>
            <a:r>
              <a:rPr lang="zh-CN" altLang="en-US" sz="2800" b="1">
                <a:solidFill>
                  <a:srgbClr val="FF3300"/>
                </a:solidFill>
                <a:latin typeface="Times New Roman" pitchFamily="18" charset="0"/>
                <a:ea typeface="宋体" pitchFamily="2" charset="-122"/>
              </a:rPr>
              <a:t>表达式</a:t>
            </a:r>
            <a:r>
              <a:rPr lang="en-US" altLang="zh-CN" sz="2800" b="1">
                <a:solidFill>
                  <a:schemeClr val="tx1"/>
                </a:solidFill>
                <a:latin typeface="Times New Roman" pitchFamily="18" charset="0"/>
                <a:ea typeface="宋体" pitchFamily="2" charset="-122"/>
              </a:rPr>
              <a:t>)</a:t>
            </a:r>
          </a:p>
        </p:txBody>
      </p:sp>
      <p:sp>
        <p:nvSpPr>
          <p:cNvPr id="106499" name="Text Box 4"/>
          <p:cNvSpPr txBox="1">
            <a:spLocks noChangeArrowheads="1"/>
          </p:cNvSpPr>
          <p:nvPr/>
        </p:nvSpPr>
        <p:spPr bwMode="auto">
          <a:xfrm>
            <a:off x="900113" y="3500438"/>
            <a:ext cx="69834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(double) a        </a:t>
            </a:r>
            <a:r>
              <a:rPr lang="zh-CN" altLang="zh-CN" sz="2800">
                <a:solidFill>
                  <a:schemeClr val="tx1"/>
                </a:solidFill>
                <a:latin typeface="Times New Roman" pitchFamily="18" charset="0"/>
                <a:ea typeface="宋体" pitchFamily="2" charset="-122"/>
              </a:rPr>
              <a:t>将</a:t>
            </a:r>
            <a:r>
              <a:rPr lang="en-US" altLang="zh-CN" sz="2800">
                <a:solidFill>
                  <a:schemeClr val="tx1"/>
                </a:solidFill>
                <a:latin typeface="Times New Roman" pitchFamily="18" charset="0"/>
                <a:ea typeface="宋体" pitchFamily="2" charset="-122"/>
              </a:rPr>
              <a:t>a</a:t>
            </a:r>
            <a:r>
              <a:rPr lang="zh-CN" altLang="zh-CN" sz="2800">
                <a:solidFill>
                  <a:schemeClr val="tx1"/>
                </a:solidFill>
                <a:latin typeface="Times New Roman" pitchFamily="18" charset="0"/>
                <a:ea typeface="宋体" pitchFamily="2" charset="-122"/>
              </a:rPr>
              <a:t>转换为</a:t>
            </a:r>
            <a:r>
              <a:rPr lang="en-US" altLang="zh-CN" sz="2800">
                <a:solidFill>
                  <a:schemeClr val="tx1"/>
                </a:solidFill>
                <a:latin typeface="Times New Roman" pitchFamily="18" charset="0"/>
                <a:ea typeface="宋体" pitchFamily="2" charset="-122"/>
              </a:rPr>
              <a:t>double</a:t>
            </a:r>
          </a:p>
        </p:txBody>
      </p:sp>
      <p:sp>
        <p:nvSpPr>
          <p:cNvPr id="106500" name="Rectangle 5"/>
          <p:cNvSpPr>
            <a:spLocks noChangeArrowheads="1"/>
          </p:cNvSpPr>
          <p:nvPr/>
        </p:nvSpPr>
        <p:spPr bwMode="auto">
          <a:xfrm>
            <a:off x="1971675" y="4292600"/>
            <a:ext cx="5311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zh-CN" sz="2800">
                <a:solidFill>
                  <a:schemeClr val="tx1"/>
                </a:solidFill>
                <a:latin typeface="Times New Roman" pitchFamily="18" charset="0"/>
                <a:ea typeface="宋体" pitchFamily="2" charset="-122"/>
              </a:rPr>
              <a:t>(int) (x+y)        </a:t>
            </a:r>
            <a:r>
              <a:rPr lang="zh-CN" altLang="zh-CN" sz="2800">
                <a:solidFill>
                  <a:schemeClr val="tx1"/>
                </a:solidFill>
                <a:latin typeface="Times New Roman" pitchFamily="18" charset="0"/>
                <a:ea typeface="宋体" pitchFamily="2" charset="-122"/>
              </a:rPr>
              <a:t>将</a:t>
            </a:r>
            <a:r>
              <a:rPr lang="en-US" altLang="zh-CN" sz="2800">
                <a:solidFill>
                  <a:schemeClr val="tx1"/>
                </a:solidFill>
                <a:latin typeface="Times New Roman" pitchFamily="18" charset="0"/>
                <a:ea typeface="宋体" pitchFamily="2" charset="-122"/>
              </a:rPr>
              <a:t>x+y</a:t>
            </a:r>
            <a:r>
              <a:rPr lang="zh-CN" altLang="zh-CN" sz="2800">
                <a:solidFill>
                  <a:schemeClr val="tx1"/>
                </a:solidFill>
                <a:latin typeface="Times New Roman" pitchFamily="18" charset="0"/>
                <a:ea typeface="宋体" pitchFamily="2" charset="-122"/>
              </a:rPr>
              <a:t>转换为</a:t>
            </a:r>
            <a:r>
              <a:rPr lang="en-US" altLang="zh-CN" sz="2800">
                <a:solidFill>
                  <a:schemeClr val="tx1"/>
                </a:solidFill>
                <a:latin typeface="Times New Roman" pitchFamily="18" charset="0"/>
                <a:ea typeface="宋体" pitchFamily="2" charset="-122"/>
              </a:rPr>
              <a:t>int</a:t>
            </a:r>
          </a:p>
        </p:txBody>
      </p:sp>
      <p:sp>
        <p:nvSpPr>
          <p:cNvPr id="106501" name="Rectangle 6"/>
          <p:cNvSpPr>
            <a:spLocks noChangeArrowheads="1"/>
          </p:cNvSpPr>
          <p:nvPr/>
        </p:nvSpPr>
        <p:spPr bwMode="auto">
          <a:xfrm>
            <a:off x="1971675" y="5191125"/>
            <a:ext cx="5748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chemeClr val="tx1"/>
                </a:solidFill>
                <a:latin typeface="Times New Roman" pitchFamily="18" charset="0"/>
                <a:ea typeface="宋体" pitchFamily="2" charset="-122"/>
              </a:rPr>
              <a:t>(float) (5</a:t>
            </a:r>
            <a:r>
              <a:rPr lang="zh-CN" altLang="en-US" sz="2800">
                <a:solidFill>
                  <a:schemeClr val="tx1"/>
                </a:solidFill>
                <a:latin typeface="Times New Roman" pitchFamily="18" charset="0"/>
                <a:ea typeface="宋体" pitchFamily="2" charset="-122"/>
              </a:rPr>
              <a:t>／</a:t>
            </a:r>
            <a:r>
              <a:rPr lang="en-US" altLang="zh-CN" sz="2800">
                <a:solidFill>
                  <a:schemeClr val="tx1"/>
                </a:solidFill>
                <a:latin typeface="Times New Roman" pitchFamily="18" charset="0"/>
                <a:ea typeface="宋体" pitchFamily="2" charset="-122"/>
              </a:rPr>
              <a:t>3)    </a:t>
            </a:r>
            <a:r>
              <a:rPr lang="zh-CN" altLang="zh-CN" sz="2800">
                <a:solidFill>
                  <a:schemeClr val="tx1"/>
                </a:solidFill>
                <a:latin typeface="Times New Roman" pitchFamily="18" charset="0"/>
                <a:ea typeface="宋体" pitchFamily="2" charset="-122"/>
              </a:rPr>
              <a:t>将5</a:t>
            </a:r>
            <a:r>
              <a:rPr lang="zh-CN" altLang="en-US" sz="2800">
                <a:solidFill>
                  <a:schemeClr val="tx1"/>
                </a:solidFill>
                <a:latin typeface="Times New Roman" pitchFamily="18" charset="0"/>
                <a:ea typeface="宋体" pitchFamily="2" charset="-122"/>
              </a:rPr>
              <a:t>／</a:t>
            </a:r>
            <a:r>
              <a:rPr lang="zh-CN" altLang="zh-CN" sz="2800">
                <a:solidFill>
                  <a:schemeClr val="tx1"/>
                </a:solidFill>
                <a:latin typeface="Times New Roman" pitchFamily="18" charset="0"/>
                <a:ea typeface="宋体" pitchFamily="2" charset="-122"/>
              </a:rPr>
              <a:t>3转换为</a:t>
            </a:r>
            <a:r>
              <a:rPr lang="en-US" altLang="zh-CN" sz="2800">
                <a:solidFill>
                  <a:schemeClr val="tx1"/>
                </a:solidFill>
                <a:latin typeface="Times New Roman" pitchFamily="18" charset="0"/>
                <a:ea typeface="宋体" pitchFamily="2" charset="-122"/>
              </a:rPr>
              <a:t>float</a:t>
            </a:r>
          </a:p>
        </p:txBody>
      </p:sp>
      <p:sp>
        <p:nvSpPr>
          <p:cNvPr id="106502" name="AutoShape 9"/>
          <p:cNvSpPr>
            <a:spLocks noChangeArrowheads="1"/>
          </p:cNvSpPr>
          <p:nvPr/>
        </p:nvSpPr>
        <p:spPr bwMode="auto">
          <a:xfrm>
            <a:off x="323850" y="620713"/>
            <a:ext cx="3095625" cy="720725"/>
          </a:xfrm>
          <a:prstGeom prst="doubleWave">
            <a:avLst>
              <a:gd name="adj1" fmla="val 6500"/>
              <a:gd name="adj2" fmla="val 0"/>
            </a:avLst>
          </a:prstGeom>
          <a:gradFill rotWithShape="0">
            <a:gsLst>
              <a:gs pos="0">
                <a:schemeClr val="bg1"/>
              </a:gs>
              <a:gs pos="100000">
                <a:srgbClr val="CCCC00"/>
              </a:gs>
            </a:gsLst>
            <a:lin ang="189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00FF"/>
                </a:solidFill>
                <a:latin typeface="楷体_GB2312" pitchFamily="49" charset="-122"/>
              </a:rPr>
              <a:t>表达式中的类型转换</a:t>
            </a:r>
            <a:endParaRPr lang="zh-CN" altLang="en-US">
              <a:ea typeface="隶书" pitchFamily="49" charset="-122"/>
            </a:endParaRPr>
          </a:p>
        </p:txBody>
      </p:sp>
      <p:sp>
        <p:nvSpPr>
          <p:cNvPr id="106503" name="Text Box 10"/>
          <p:cNvSpPr txBox="1">
            <a:spLocks noChangeArrowheads="1"/>
          </p:cNvSpPr>
          <p:nvPr/>
        </p:nvSpPr>
        <p:spPr bwMode="auto">
          <a:xfrm>
            <a:off x="971550" y="1628775"/>
            <a:ext cx="252095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rgbClr val="000000"/>
                </a:solidFill>
                <a:latin typeface="Tahoma" pitchFamily="34" charset="0"/>
              </a:rPr>
              <a:t>强制类型转换</a:t>
            </a:r>
          </a:p>
        </p:txBody>
      </p:sp>
      <p:sp>
        <p:nvSpPr>
          <p:cNvPr id="106504" name="AutoShape 11"/>
          <p:cNvSpPr>
            <a:spLocks noChangeArrowheads="1"/>
          </p:cNvSpPr>
          <p:nvPr/>
        </p:nvSpPr>
        <p:spPr bwMode="auto">
          <a:xfrm>
            <a:off x="539750" y="3141663"/>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reeform 8"/>
          <p:cNvSpPr>
            <a:spLocks/>
          </p:cNvSpPr>
          <p:nvPr/>
        </p:nvSpPr>
        <p:spPr bwMode="auto">
          <a:xfrm>
            <a:off x="684213" y="836613"/>
            <a:ext cx="8424862" cy="5688012"/>
          </a:xfrm>
          <a:custGeom>
            <a:avLst/>
            <a:gdLst>
              <a:gd name="T0" fmla="*/ 2147483647 w 5095"/>
              <a:gd name="T1" fmla="*/ 2147483647 h 3173"/>
              <a:gd name="T2" fmla="*/ 2147483647 w 5095"/>
              <a:gd name="T3" fmla="*/ 2147483647 h 3173"/>
              <a:gd name="T4" fmla="*/ 2147483647 w 5095"/>
              <a:gd name="T5" fmla="*/ 2147483647 h 3173"/>
              <a:gd name="T6" fmla="*/ 2147483647 w 5095"/>
              <a:gd name="T7" fmla="*/ 2147483647 h 3173"/>
              <a:gd name="T8" fmla="*/ 2147483647 w 5095"/>
              <a:gd name="T9" fmla="*/ 2147483647 h 3173"/>
              <a:gd name="T10" fmla="*/ 2147483647 w 5095"/>
              <a:gd name="T11" fmla="*/ 2147483647 h 3173"/>
              <a:gd name="T12" fmla="*/ 2147483647 w 5095"/>
              <a:gd name="T13" fmla="*/ 2147483647 h 3173"/>
              <a:gd name="T14" fmla="*/ 2147483647 w 5095"/>
              <a:gd name="T15" fmla="*/ 2147483647 h 3173"/>
              <a:gd name="T16" fmla="*/ 2147483647 w 5095"/>
              <a:gd name="T17" fmla="*/ 2147483647 h 3173"/>
              <a:gd name="T18" fmla="*/ 2147483647 w 5095"/>
              <a:gd name="T19" fmla="*/ 2147483647 h 3173"/>
              <a:gd name="T20" fmla="*/ 2147483647 w 5095"/>
              <a:gd name="T21" fmla="*/ 2147483647 h 3173"/>
              <a:gd name="T22" fmla="*/ 2147483647 w 5095"/>
              <a:gd name="T23" fmla="*/ 2147483647 h 3173"/>
              <a:gd name="T24" fmla="*/ 2147483647 w 5095"/>
              <a:gd name="T25" fmla="*/ 2147483647 h 3173"/>
              <a:gd name="T26" fmla="*/ 2147483647 w 5095"/>
              <a:gd name="T27" fmla="*/ 2147483647 h 3173"/>
              <a:gd name="T28" fmla="*/ 2147483647 w 5095"/>
              <a:gd name="T29" fmla="*/ 2147483647 h 3173"/>
              <a:gd name="T30" fmla="*/ 2147483647 w 5095"/>
              <a:gd name="T31" fmla="*/ 2147483647 h 3173"/>
              <a:gd name="T32" fmla="*/ 2147483647 w 5095"/>
              <a:gd name="T33" fmla="*/ 2147483647 h 3173"/>
              <a:gd name="T34" fmla="*/ 2147483647 w 5095"/>
              <a:gd name="T35" fmla="*/ 2147483647 h 3173"/>
              <a:gd name="T36" fmla="*/ 2147483647 w 5095"/>
              <a:gd name="T37" fmla="*/ 2147483647 h 3173"/>
              <a:gd name="T38" fmla="*/ 2147483647 w 5095"/>
              <a:gd name="T39" fmla="*/ 2147483647 h 3173"/>
              <a:gd name="T40" fmla="*/ 2147483647 w 5095"/>
              <a:gd name="T41" fmla="*/ 2147483647 h 3173"/>
              <a:gd name="T42" fmla="*/ 2147483647 w 5095"/>
              <a:gd name="T43" fmla="*/ 2147483647 h 3173"/>
              <a:gd name="T44" fmla="*/ 2147483647 w 5095"/>
              <a:gd name="T45" fmla="*/ 2147483647 h 3173"/>
              <a:gd name="T46" fmla="*/ 2147483647 w 5095"/>
              <a:gd name="T47" fmla="*/ 2147483647 h 3173"/>
              <a:gd name="T48" fmla="*/ 2147483647 w 5095"/>
              <a:gd name="T49" fmla="*/ 2147483647 h 3173"/>
              <a:gd name="T50" fmla="*/ 2147483647 w 5095"/>
              <a:gd name="T51" fmla="*/ 2147483647 h 3173"/>
              <a:gd name="T52" fmla="*/ 2147483647 w 5095"/>
              <a:gd name="T53" fmla="*/ 2147483647 h 3173"/>
              <a:gd name="T54" fmla="*/ 2147483647 w 5095"/>
              <a:gd name="T55" fmla="*/ 2147483647 h 3173"/>
              <a:gd name="T56" fmla="*/ 2147483647 w 5095"/>
              <a:gd name="T57" fmla="*/ 2147483647 h 3173"/>
              <a:gd name="T58" fmla="*/ 2147483647 w 5095"/>
              <a:gd name="T59" fmla="*/ 2147483647 h 3173"/>
              <a:gd name="T60" fmla="*/ 2147483647 w 5095"/>
              <a:gd name="T61" fmla="*/ 2147483647 h 3173"/>
              <a:gd name="T62" fmla="*/ 2147483647 w 5095"/>
              <a:gd name="T63" fmla="*/ 2147483647 h 3173"/>
              <a:gd name="T64" fmla="*/ 2147483647 w 5095"/>
              <a:gd name="T65" fmla="*/ 2147483647 h 3173"/>
              <a:gd name="T66" fmla="*/ 2147483647 w 5095"/>
              <a:gd name="T67" fmla="*/ 2147483647 h 3173"/>
              <a:gd name="T68" fmla="*/ 2147483647 w 5095"/>
              <a:gd name="T69" fmla="*/ 2147483647 h 31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95" h="3173">
                <a:moveTo>
                  <a:pt x="503" y="384"/>
                </a:moveTo>
                <a:cubicBezTo>
                  <a:pt x="539" y="366"/>
                  <a:pt x="555" y="349"/>
                  <a:pt x="594" y="339"/>
                </a:cubicBezTo>
                <a:cubicBezTo>
                  <a:pt x="678" y="288"/>
                  <a:pt x="774" y="270"/>
                  <a:pt x="869" y="247"/>
                </a:cubicBezTo>
                <a:cubicBezTo>
                  <a:pt x="936" y="231"/>
                  <a:pt x="995" y="199"/>
                  <a:pt x="1061" y="183"/>
                </a:cubicBezTo>
                <a:cubicBezTo>
                  <a:pt x="1073" y="177"/>
                  <a:pt x="1085" y="170"/>
                  <a:pt x="1097" y="165"/>
                </a:cubicBezTo>
                <a:cubicBezTo>
                  <a:pt x="1115" y="158"/>
                  <a:pt x="1152" y="147"/>
                  <a:pt x="1152" y="147"/>
                </a:cubicBezTo>
                <a:cubicBezTo>
                  <a:pt x="1202" y="109"/>
                  <a:pt x="1226" y="121"/>
                  <a:pt x="1280" y="101"/>
                </a:cubicBezTo>
                <a:cubicBezTo>
                  <a:pt x="1393" y="60"/>
                  <a:pt x="1431" y="48"/>
                  <a:pt x="1563" y="37"/>
                </a:cubicBezTo>
                <a:cubicBezTo>
                  <a:pt x="1624" y="25"/>
                  <a:pt x="1684" y="10"/>
                  <a:pt x="1746" y="0"/>
                </a:cubicBezTo>
                <a:cubicBezTo>
                  <a:pt x="2002" y="7"/>
                  <a:pt x="2258" y="9"/>
                  <a:pt x="2514" y="19"/>
                </a:cubicBezTo>
                <a:cubicBezTo>
                  <a:pt x="2566" y="21"/>
                  <a:pt x="2618" y="41"/>
                  <a:pt x="2670" y="46"/>
                </a:cubicBezTo>
                <a:cubicBezTo>
                  <a:pt x="2743" y="53"/>
                  <a:pt x="2948" y="61"/>
                  <a:pt x="3008" y="64"/>
                </a:cubicBezTo>
                <a:cubicBezTo>
                  <a:pt x="3157" y="86"/>
                  <a:pt x="3307" y="115"/>
                  <a:pt x="3456" y="128"/>
                </a:cubicBezTo>
                <a:cubicBezTo>
                  <a:pt x="3537" y="150"/>
                  <a:pt x="3608" y="151"/>
                  <a:pt x="3694" y="156"/>
                </a:cubicBezTo>
                <a:cubicBezTo>
                  <a:pt x="3812" y="180"/>
                  <a:pt x="3931" y="194"/>
                  <a:pt x="4050" y="211"/>
                </a:cubicBezTo>
                <a:cubicBezTo>
                  <a:pt x="4071" y="214"/>
                  <a:pt x="4093" y="216"/>
                  <a:pt x="4114" y="220"/>
                </a:cubicBezTo>
                <a:cubicBezTo>
                  <a:pt x="4145" y="225"/>
                  <a:pt x="4206" y="238"/>
                  <a:pt x="4206" y="238"/>
                </a:cubicBezTo>
                <a:cubicBezTo>
                  <a:pt x="4221" y="247"/>
                  <a:pt x="4235" y="259"/>
                  <a:pt x="4251" y="266"/>
                </a:cubicBezTo>
                <a:cubicBezTo>
                  <a:pt x="4263" y="271"/>
                  <a:pt x="4277" y="269"/>
                  <a:pt x="4288" y="275"/>
                </a:cubicBezTo>
                <a:cubicBezTo>
                  <a:pt x="4299" y="281"/>
                  <a:pt x="4305" y="294"/>
                  <a:pt x="4315" y="302"/>
                </a:cubicBezTo>
                <a:cubicBezTo>
                  <a:pt x="4362" y="340"/>
                  <a:pt x="4410" y="379"/>
                  <a:pt x="4462" y="412"/>
                </a:cubicBezTo>
                <a:cubicBezTo>
                  <a:pt x="4507" y="479"/>
                  <a:pt x="4450" y="401"/>
                  <a:pt x="4507" y="458"/>
                </a:cubicBezTo>
                <a:cubicBezTo>
                  <a:pt x="4544" y="495"/>
                  <a:pt x="4567" y="532"/>
                  <a:pt x="4617" y="549"/>
                </a:cubicBezTo>
                <a:cubicBezTo>
                  <a:pt x="4688" y="620"/>
                  <a:pt x="4652" y="604"/>
                  <a:pt x="4709" y="622"/>
                </a:cubicBezTo>
                <a:cubicBezTo>
                  <a:pt x="4727" y="634"/>
                  <a:pt x="4750" y="641"/>
                  <a:pt x="4763" y="659"/>
                </a:cubicBezTo>
                <a:cubicBezTo>
                  <a:pt x="4769" y="668"/>
                  <a:pt x="4773" y="679"/>
                  <a:pt x="4782" y="686"/>
                </a:cubicBezTo>
                <a:cubicBezTo>
                  <a:pt x="4789" y="692"/>
                  <a:pt x="4800" y="692"/>
                  <a:pt x="4809" y="695"/>
                </a:cubicBezTo>
                <a:cubicBezTo>
                  <a:pt x="4847" y="733"/>
                  <a:pt x="4888" y="770"/>
                  <a:pt x="4919" y="814"/>
                </a:cubicBezTo>
                <a:cubicBezTo>
                  <a:pt x="4932" y="832"/>
                  <a:pt x="4943" y="851"/>
                  <a:pt x="4955" y="869"/>
                </a:cubicBezTo>
                <a:cubicBezTo>
                  <a:pt x="4961" y="878"/>
                  <a:pt x="4974" y="896"/>
                  <a:pt x="4974" y="896"/>
                </a:cubicBezTo>
                <a:cubicBezTo>
                  <a:pt x="4998" y="997"/>
                  <a:pt x="4989" y="945"/>
                  <a:pt x="5001" y="1052"/>
                </a:cubicBezTo>
                <a:cubicBezTo>
                  <a:pt x="5007" y="1244"/>
                  <a:pt x="5020" y="1402"/>
                  <a:pt x="5029" y="1591"/>
                </a:cubicBezTo>
                <a:cubicBezTo>
                  <a:pt x="5023" y="1883"/>
                  <a:pt x="5095" y="2165"/>
                  <a:pt x="4882" y="2378"/>
                </a:cubicBezTo>
                <a:cubicBezTo>
                  <a:pt x="4862" y="2437"/>
                  <a:pt x="4889" y="2369"/>
                  <a:pt x="4837" y="2442"/>
                </a:cubicBezTo>
                <a:cubicBezTo>
                  <a:pt x="4831" y="2450"/>
                  <a:pt x="4832" y="2461"/>
                  <a:pt x="4827" y="2469"/>
                </a:cubicBezTo>
                <a:cubicBezTo>
                  <a:pt x="4809" y="2499"/>
                  <a:pt x="4797" y="2509"/>
                  <a:pt x="4773" y="2533"/>
                </a:cubicBezTo>
                <a:cubicBezTo>
                  <a:pt x="4757" y="2577"/>
                  <a:pt x="4718" y="2615"/>
                  <a:pt x="4690" y="2652"/>
                </a:cubicBezTo>
                <a:cubicBezTo>
                  <a:pt x="4662" y="2689"/>
                  <a:pt x="4645" y="2728"/>
                  <a:pt x="4599" y="2743"/>
                </a:cubicBezTo>
                <a:cubicBezTo>
                  <a:pt x="4564" y="2797"/>
                  <a:pt x="4604" y="2750"/>
                  <a:pt x="4535" y="2780"/>
                </a:cubicBezTo>
                <a:cubicBezTo>
                  <a:pt x="4521" y="2786"/>
                  <a:pt x="4512" y="2800"/>
                  <a:pt x="4498" y="2807"/>
                </a:cubicBezTo>
                <a:cubicBezTo>
                  <a:pt x="4492" y="2810"/>
                  <a:pt x="4417" y="2826"/>
                  <a:pt x="4416" y="2826"/>
                </a:cubicBezTo>
                <a:cubicBezTo>
                  <a:pt x="4371" y="2838"/>
                  <a:pt x="4335" y="2854"/>
                  <a:pt x="4288" y="2862"/>
                </a:cubicBezTo>
                <a:cubicBezTo>
                  <a:pt x="4237" y="2900"/>
                  <a:pt x="4184" y="2914"/>
                  <a:pt x="4123" y="2926"/>
                </a:cubicBezTo>
                <a:cubicBezTo>
                  <a:pt x="4053" y="2972"/>
                  <a:pt x="3963" y="2985"/>
                  <a:pt x="3886" y="3018"/>
                </a:cubicBezTo>
                <a:cubicBezTo>
                  <a:pt x="3845" y="3057"/>
                  <a:pt x="3783" y="3066"/>
                  <a:pt x="3730" y="3082"/>
                </a:cubicBezTo>
                <a:cubicBezTo>
                  <a:pt x="3685" y="3095"/>
                  <a:pt x="3647" y="3122"/>
                  <a:pt x="3602" y="3136"/>
                </a:cubicBezTo>
                <a:cubicBezTo>
                  <a:pt x="3529" y="3158"/>
                  <a:pt x="3449" y="3165"/>
                  <a:pt x="3374" y="3173"/>
                </a:cubicBezTo>
                <a:cubicBezTo>
                  <a:pt x="2242" y="3158"/>
                  <a:pt x="2365" y="3171"/>
                  <a:pt x="1701" y="3109"/>
                </a:cubicBezTo>
                <a:cubicBezTo>
                  <a:pt x="1445" y="3059"/>
                  <a:pt x="1186" y="3044"/>
                  <a:pt x="933" y="2981"/>
                </a:cubicBezTo>
                <a:cubicBezTo>
                  <a:pt x="909" y="2947"/>
                  <a:pt x="872" y="2930"/>
                  <a:pt x="832" y="2917"/>
                </a:cubicBezTo>
                <a:cubicBezTo>
                  <a:pt x="778" y="2842"/>
                  <a:pt x="703" y="2804"/>
                  <a:pt x="631" y="2752"/>
                </a:cubicBezTo>
                <a:cubicBezTo>
                  <a:pt x="559" y="2700"/>
                  <a:pt x="530" y="2657"/>
                  <a:pt x="439" y="2634"/>
                </a:cubicBezTo>
                <a:cubicBezTo>
                  <a:pt x="408" y="2601"/>
                  <a:pt x="429" y="2618"/>
                  <a:pt x="366" y="2597"/>
                </a:cubicBezTo>
                <a:cubicBezTo>
                  <a:pt x="332" y="2586"/>
                  <a:pt x="308" y="2562"/>
                  <a:pt x="274" y="2551"/>
                </a:cubicBezTo>
                <a:cubicBezTo>
                  <a:pt x="227" y="2504"/>
                  <a:pt x="198" y="2489"/>
                  <a:pt x="146" y="2451"/>
                </a:cubicBezTo>
                <a:cubicBezTo>
                  <a:pt x="100" y="2357"/>
                  <a:pt x="69" y="2262"/>
                  <a:pt x="46" y="2158"/>
                </a:cubicBezTo>
                <a:cubicBezTo>
                  <a:pt x="37" y="2067"/>
                  <a:pt x="28" y="1971"/>
                  <a:pt x="0" y="1884"/>
                </a:cubicBezTo>
                <a:cubicBezTo>
                  <a:pt x="3" y="1793"/>
                  <a:pt x="4" y="1701"/>
                  <a:pt x="9" y="1610"/>
                </a:cubicBezTo>
                <a:cubicBezTo>
                  <a:pt x="10" y="1597"/>
                  <a:pt x="16" y="1586"/>
                  <a:pt x="18" y="1573"/>
                </a:cubicBezTo>
                <a:cubicBezTo>
                  <a:pt x="22" y="1549"/>
                  <a:pt x="22" y="1524"/>
                  <a:pt x="27" y="1500"/>
                </a:cubicBezTo>
                <a:cubicBezTo>
                  <a:pt x="31" y="1481"/>
                  <a:pt x="40" y="1463"/>
                  <a:pt x="46" y="1445"/>
                </a:cubicBezTo>
                <a:cubicBezTo>
                  <a:pt x="49" y="1436"/>
                  <a:pt x="55" y="1418"/>
                  <a:pt x="55" y="1418"/>
                </a:cubicBezTo>
                <a:cubicBezTo>
                  <a:pt x="67" y="1319"/>
                  <a:pt x="76" y="1347"/>
                  <a:pt x="110" y="1262"/>
                </a:cubicBezTo>
                <a:cubicBezTo>
                  <a:pt x="129" y="1215"/>
                  <a:pt x="137" y="1133"/>
                  <a:pt x="174" y="1098"/>
                </a:cubicBezTo>
                <a:cubicBezTo>
                  <a:pt x="197" y="1026"/>
                  <a:pt x="161" y="1127"/>
                  <a:pt x="219" y="1024"/>
                </a:cubicBezTo>
                <a:cubicBezTo>
                  <a:pt x="236" y="994"/>
                  <a:pt x="236" y="963"/>
                  <a:pt x="256" y="933"/>
                </a:cubicBezTo>
                <a:cubicBezTo>
                  <a:pt x="282" y="828"/>
                  <a:pt x="328" y="728"/>
                  <a:pt x="375" y="631"/>
                </a:cubicBezTo>
                <a:cubicBezTo>
                  <a:pt x="382" y="579"/>
                  <a:pt x="395" y="542"/>
                  <a:pt x="411" y="494"/>
                </a:cubicBezTo>
                <a:cubicBezTo>
                  <a:pt x="411" y="490"/>
                  <a:pt x="389" y="350"/>
                  <a:pt x="457" y="357"/>
                </a:cubicBezTo>
                <a:cubicBezTo>
                  <a:pt x="475" y="359"/>
                  <a:pt x="488" y="375"/>
                  <a:pt x="503" y="384"/>
                </a:cubicBezTo>
                <a:close/>
              </a:path>
            </a:pathLst>
          </a:custGeom>
          <a:gradFill rotWithShape="1">
            <a:gsLst>
              <a:gs pos="0">
                <a:srgbClr val="CCCC00"/>
              </a:gs>
              <a:gs pos="100000">
                <a:schemeClr val="bg1"/>
              </a:gs>
            </a:gsLst>
            <a:lin ang="18900000" scaled="1"/>
          </a:gradFill>
          <a:ln w="19050" cap="flat" cmpd="sng">
            <a:solidFill>
              <a:schemeClr val="tx2"/>
            </a:solidFill>
            <a:prstDash val="solid"/>
            <a:round/>
            <a:headEnd type="none" w="med" len="med"/>
            <a:tailEnd type="none" w="med" len="med"/>
          </a:ln>
          <a:effectLst>
            <a:prstShdw prst="shdw13" dist="53882" dir="13500000">
              <a:schemeClr val="bg2">
                <a:alpha val="50000"/>
              </a:schemeClr>
            </a:prstShdw>
          </a:effectLst>
        </p:spPr>
        <p:txBody>
          <a:bodyPr>
            <a:spAutoFit/>
          </a:bodyPr>
          <a:lstStyle/>
          <a:p>
            <a:endParaRPr lang="zh-CN" altLang="en-US"/>
          </a:p>
        </p:txBody>
      </p:sp>
      <p:sp>
        <p:nvSpPr>
          <p:cNvPr id="107523" name="Text Box 2"/>
          <p:cNvSpPr txBox="1">
            <a:spLocks noChangeArrowheads="1"/>
          </p:cNvSpPr>
          <p:nvPr/>
        </p:nvSpPr>
        <p:spPr bwMode="auto">
          <a:xfrm>
            <a:off x="1908175" y="1125538"/>
            <a:ext cx="4876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zh-CN" altLang="en-US" sz="2800">
                <a:solidFill>
                  <a:srgbClr val="FF3300"/>
                </a:solidFill>
                <a:latin typeface="Times New Roman" pitchFamily="18" charset="0"/>
                <a:ea typeface="宋体" pitchFamily="2" charset="-122"/>
                <a:sym typeface="Monotype Sorts" pitchFamily="2" charset="2"/>
              </a:rPr>
              <a:t>　　</a:t>
            </a:r>
            <a:r>
              <a:rPr lang="zh-CN" altLang="en-US" sz="2800">
                <a:solidFill>
                  <a:srgbClr val="000000"/>
                </a:solidFill>
                <a:latin typeface="Times New Roman" pitchFamily="18" charset="0"/>
                <a:ea typeface="宋体" pitchFamily="2" charset="-122"/>
              </a:rPr>
              <a:t>括号不能省略。</a:t>
            </a:r>
          </a:p>
        </p:txBody>
      </p:sp>
      <p:sp>
        <p:nvSpPr>
          <p:cNvPr id="107524" name="Text Box 3"/>
          <p:cNvSpPr txBox="1">
            <a:spLocks noChangeArrowheads="1"/>
          </p:cNvSpPr>
          <p:nvPr/>
        </p:nvSpPr>
        <p:spPr bwMode="auto">
          <a:xfrm>
            <a:off x="1403350" y="2349500"/>
            <a:ext cx="60944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62000" indent="-762000"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zh-CN" altLang="zh-CN" sz="2800">
                <a:solidFill>
                  <a:srgbClr val="0000FF"/>
                </a:solidFill>
                <a:latin typeface="Times New Roman" pitchFamily="18" charset="0"/>
                <a:ea typeface="宋体" pitchFamily="2" charset="-122"/>
              </a:rPr>
              <a:t>   </a:t>
            </a:r>
            <a:r>
              <a:rPr lang="zh-CN" altLang="en-US" sz="2800">
                <a:solidFill>
                  <a:srgbClr val="0000FF"/>
                </a:solidFill>
                <a:latin typeface="Times New Roman" pitchFamily="18" charset="0"/>
                <a:ea typeface="宋体" pitchFamily="2" charset="-122"/>
              </a:rPr>
              <a:t>　</a:t>
            </a:r>
            <a:r>
              <a:rPr lang="zh-CN" altLang="zh-CN" sz="2800">
                <a:solidFill>
                  <a:srgbClr val="000000"/>
                </a:solidFill>
                <a:latin typeface="Times New Roman" pitchFamily="18" charset="0"/>
                <a:ea typeface="宋体" pitchFamily="2" charset="-122"/>
              </a:rPr>
              <a:t>(</a:t>
            </a:r>
            <a:r>
              <a:rPr lang="en-US" altLang="zh-CN" sz="2800">
                <a:solidFill>
                  <a:srgbClr val="000000"/>
                </a:solidFill>
                <a:latin typeface="Times New Roman" pitchFamily="18" charset="0"/>
                <a:ea typeface="宋体" pitchFamily="2" charset="-122"/>
              </a:rPr>
              <a:t>int) (x+y)</a:t>
            </a:r>
            <a:r>
              <a:rPr lang="zh-CN" altLang="en-US" sz="2800">
                <a:solidFill>
                  <a:srgbClr val="000000"/>
                </a:solidFill>
                <a:latin typeface="Times New Roman" pitchFamily="18" charset="0"/>
                <a:ea typeface="宋体" pitchFamily="2" charset="-122"/>
              </a:rPr>
              <a:t>，</a:t>
            </a:r>
            <a:r>
              <a:rPr lang="zh-CN" altLang="en-US" sz="2800">
                <a:solidFill>
                  <a:srgbClr val="000000"/>
                </a:solidFill>
                <a:ea typeface="宋体" pitchFamily="2" charset="-122"/>
              </a:rPr>
              <a:t>不能写成</a:t>
            </a:r>
            <a:r>
              <a:rPr lang="zh-CN" altLang="zh-CN" sz="2800">
                <a:solidFill>
                  <a:srgbClr val="000000"/>
                </a:solidFill>
                <a:ea typeface="宋体" pitchFamily="2" charset="-122"/>
              </a:rPr>
              <a:t>: (</a:t>
            </a:r>
            <a:r>
              <a:rPr lang="en-US" altLang="zh-CN" sz="2800">
                <a:solidFill>
                  <a:srgbClr val="000000"/>
                </a:solidFill>
                <a:ea typeface="宋体" pitchFamily="2" charset="-122"/>
              </a:rPr>
              <a:t>int)x+y</a:t>
            </a:r>
            <a:endParaRPr lang="en-US" altLang="zh-CN" sz="2800">
              <a:solidFill>
                <a:srgbClr val="000000"/>
              </a:solidFill>
              <a:latin typeface="楷体_GB2312" pitchFamily="49" charset="-122"/>
            </a:endParaRPr>
          </a:p>
        </p:txBody>
      </p:sp>
      <p:sp>
        <p:nvSpPr>
          <p:cNvPr id="107525" name="Rectangle 4"/>
          <p:cNvSpPr>
            <a:spLocks noChangeArrowheads="1"/>
          </p:cNvSpPr>
          <p:nvPr/>
        </p:nvSpPr>
        <p:spPr bwMode="auto">
          <a:xfrm>
            <a:off x="2268538" y="1628775"/>
            <a:ext cx="49212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60000"/>
              </a:lnSpc>
              <a:spcBef>
                <a:spcPct val="50000"/>
              </a:spcBef>
            </a:pPr>
            <a:r>
              <a:rPr lang="en-US" altLang="zh-CN">
                <a:solidFill>
                  <a:schemeClr val="tx1"/>
                </a:solidFill>
                <a:latin typeface="Times New Roman" pitchFamily="18" charset="0"/>
                <a:ea typeface="宋体" pitchFamily="2" charset="-122"/>
              </a:rPr>
              <a:t>(int)x</a:t>
            </a:r>
            <a:r>
              <a:rPr lang="zh-CN" altLang="en-US">
                <a:solidFill>
                  <a:schemeClr val="tx1"/>
                </a:solidFill>
                <a:latin typeface="Times New Roman" pitchFamily="18" charset="0"/>
                <a:ea typeface="宋体" pitchFamily="2" charset="-122"/>
              </a:rPr>
              <a:t>，</a:t>
            </a:r>
            <a:r>
              <a:rPr lang="zh-CN" altLang="en-US">
                <a:solidFill>
                  <a:srgbClr val="0000FF"/>
                </a:solidFill>
                <a:latin typeface="Times New Roman" pitchFamily="18" charset="0"/>
                <a:ea typeface="宋体" pitchFamily="2" charset="-122"/>
              </a:rPr>
              <a:t>否则</a:t>
            </a:r>
            <a:r>
              <a:rPr lang="en-US" altLang="zh-CN">
                <a:solidFill>
                  <a:srgbClr val="0000FF"/>
                </a:solidFill>
                <a:latin typeface="Times New Roman" pitchFamily="18" charset="0"/>
                <a:ea typeface="宋体" pitchFamily="2" charset="-122"/>
              </a:rPr>
              <a:t>:</a:t>
            </a:r>
            <a:r>
              <a:rPr lang="en-US" altLang="zh-CN">
                <a:solidFill>
                  <a:schemeClr val="tx1"/>
                </a:solidFill>
                <a:latin typeface="Times New Roman" pitchFamily="18" charset="0"/>
                <a:ea typeface="宋体" pitchFamily="2" charset="-122"/>
              </a:rPr>
              <a:t> intx </a:t>
            </a:r>
            <a:r>
              <a:rPr lang="zh-CN" altLang="zh-CN">
                <a:solidFill>
                  <a:schemeClr val="tx1"/>
                </a:solidFill>
                <a:latin typeface="Times New Roman" pitchFamily="18" charset="0"/>
                <a:ea typeface="宋体" pitchFamily="2" charset="-122"/>
              </a:rPr>
              <a:t>会理解为变量</a:t>
            </a:r>
            <a:r>
              <a:rPr lang="en-US" altLang="zh-CN">
                <a:solidFill>
                  <a:schemeClr val="tx1"/>
                </a:solidFill>
                <a:latin typeface="Times New Roman" pitchFamily="18" charset="0"/>
                <a:ea typeface="宋体" pitchFamily="2" charset="-122"/>
              </a:rPr>
              <a:t>intx</a:t>
            </a:r>
            <a:r>
              <a:rPr lang="en-US" altLang="zh-CN" sz="2800">
                <a:solidFill>
                  <a:schemeClr val="tx1"/>
                </a:solidFill>
                <a:latin typeface="Times New Roman" pitchFamily="18" charset="0"/>
                <a:ea typeface="宋体" pitchFamily="2" charset="-122"/>
              </a:rPr>
              <a:t>.</a:t>
            </a:r>
          </a:p>
        </p:txBody>
      </p:sp>
      <p:sp>
        <p:nvSpPr>
          <p:cNvPr id="107526" name="Rectangle 5"/>
          <p:cNvSpPr>
            <a:spLocks noChangeArrowheads="1"/>
          </p:cNvSpPr>
          <p:nvPr/>
        </p:nvSpPr>
        <p:spPr bwMode="auto">
          <a:xfrm>
            <a:off x="2339975" y="2924175"/>
            <a:ext cx="44005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zh-CN" altLang="en-US">
                <a:solidFill>
                  <a:schemeClr val="tx1"/>
                </a:solidFill>
                <a:latin typeface="Times New Roman" pitchFamily="18" charset="0"/>
                <a:ea typeface="宋体" pitchFamily="2" charset="-122"/>
              </a:rPr>
              <a:t>否</a:t>
            </a:r>
            <a:r>
              <a:rPr lang="zh-CN" altLang="zh-CN">
                <a:solidFill>
                  <a:schemeClr val="tx1"/>
                </a:solidFill>
                <a:latin typeface="Times New Roman" pitchFamily="18" charset="0"/>
                <a:ea typeface="宋体" pitchFamily="2" charset="-122"/>
              </a:rPr>
              <a:t>则</a:t>
            </a:r>
            <a:r>
              <a:rPr lang="zh-CN" altLang="en-US">
                <a:solidFill>
                  <a:schemeClr val="tx1"/>
                </a:solidFill>
                <a:latin typeface="Times New Roman" pitchFamily="18" charset="0"/>
                <a:ea typeface="宋体" pitchFamily="2" charset="-122"/>
              </a:rPr>
              <a:t>：</a:t>
            </a:r>
            <a:r>
              <a:rPr lang="zh-CN" altLang="zh-CN">
                <a:solidFill>
                  <a:schemeClr val="tx1"/>
                </a:solidFill>
                <a:latin typeface="Times New Roman" pitchFamily="18" charset="0"/>
                <a:ea typeface="宋体" pitchFamily="2" charset="-122"/>
              </a:rPr>
              <a:t>只会将</a:t>
            </a:r>
            <a:r>
              <a:rPr lang="en-US" altLang="zh-CN">
                <a:solidFill>
                  <a:schemeClr val="tx1"/>
                </a:solidFill>
                <a:latin typeface="Times New Roman" pitchFamily="18" charset="0"/>
                <a:ea typeface="宋体" pitchFamily="2" charset="-122"/>
              </a:rPr>
              <a:t>x</a:t>
            </a:r>
            <a:r>
              <a:rPr lang="zh-CN" altLang="zh-CN">
                <a:solidFill>
                  <a:schemeClr val="tx1"/>
                </a:solidFill>
                <a:latin typeface="Times New Roman" pitchFamily="18" charset="0"/>
                <a:ea typeface="宋体" pitchFamily="2" charset="-122"/>
              </a:rPr>
              <a:t>转成整型.</a:t>
            </a:r>
            <a:endParaRPr lang="en-US" altLang="zh-CN">
              <a:solidFill>
                <a:schemeClr val="tx1"/>
              </a:solidFill>
              <a:latin typeface="Times New Roman" pitchFamily="18" charset="0"/>
              <a:ea typeface="宋体" pitchFamily="2" charset="-122"/>
            </a:endParaRPr>
          </a:p>
        </p:txBody>
      </p:sp>
      <p:sp>
        <p:nvSpPr>
          <p:cNvPr id="107527" name="AutoShape 7"/>
          <p:cNvSpPr>
            <a:spLocks noChangeArrowheads="1"/>
          </p:cNvSpPr>
          <p:nvPr/>
        </p:nvSpPr>
        <p:spPr bwMode="auto">
          <a:xfrm>
            <a:off x="395288" y="0"/>
            <a:ext cx="1512887" cy="1341438"/>
          </a:xfrm>
          <a:prstGeom prst="irregularSeal1">
            <a:avLst/>
          </a:prstGeom>
          <a:gradFill rotWithShape="1">
            <a:gsLst>
              <a:gs pos="0">
                <a:srgbClr val="33CC33"/>
              </a:gs>
              <a:gs pos="100000">
                <a:srgbClr val="FFFFFF"/>
              </a:gs>
            </a:gsLst>
            <a:lin ang="18900000" scaled="1"/>
          </a:gradFill>
          <a:ln w="9525">
            <a:solidFill>
              <a:srgbClr val="003300"/>
            </a:solidFill>
            <a:miter lim="800000"/>
            <a:headEnd/>
            <a:tailEnd/>
          </a:ln>
          <a:effectLst>
            <a:outerShdw dist="107763" dir="2700000" algn="ctr" rotWithShape="0">
              <a:schemeClr val="bg2"/>
            </a:outerShdw>
          </a:effectLst>
        </p:spPr>
        <p:txBody>
          <a:bodyPr wrap="none" anchor="ctr"/>
          <a:lstStyle/>
          <a:p>
            <a:r>
              <a:rPr lang="zh-CN" altLang="en-US" b="1">
                <a:latin typeface="Times New Roman" pitchFamily="18" charset="0"/>
              </a:rPr>
              <a:t>注意</a:t>
            </a:r>
            <a:endParaRPr lang="zh-CN" altLang="en-US">
              <a:ea typeface="隶书" pitchFamily="49" charset="-122"/>
            </a:endParaRPr>
          </a:p>
        </p:txBody>
      </p:sp>
      <p:pic>
        <p:nvPicPr>
          <p:cNvPr id="107528" name="Picture 9"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412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10"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92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30" name="Picture 11" descr="BD14981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5734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1" name="Text Box 12"/>
          <p:cNvSpPr txBox="1">
            <a:spLocks noChangeArrowheads="1"/>
          </p:cNvSpPr>
          <p:nvPr/>
        </p:nvSpPr>
        <p:spPr bwMode="auto">
          <a:xfrm>
            <a:off x="1187450" y="3357563"/>
            <a:ext cx="727710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30000"/>
              </a:lnSpc>
              <a:spcBef>
                <a:spcPct val="50000"/>
              </a:spcBef>
            </a:pPr>
            <a:r>
              <a:rPr lang="en-US" altLang="zh-CN" sz="2800">
                <a:solidFill>
                  <a:schemeClr val="tx1"/>
                </a:solidFill>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转换后的类型数据由系统分配一个中间变量存放，而原变量类型不变。</a:t>
            </a:r>
          </a:p>
        </p:txBody>
      </p:sp>
      <p:sp>
        <p:nvSpPr>
          <p:cNvPr id="107532" name="Rectangle 13"/>
          <p:cNvSpPr>
            <a:spLocks noChangeArrowheads="1"/>
          </p:cNvSpPr>
          <p:nvPr/>
        </p:nvSpPr>
        <p:spPr bwMode="auto">
          <a:xfrm>
            <a:off x="2268538" y="4581525"/>
            <a:ext cx="34353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zh-CN" altLang="en-US" b="1">
                <a:solidFill>
                  <a:schemeClr val="tx1"/>
                </a:solidFill>
                <a:latin typeface="Times New Roman" pitchFamily="18" charset="0"/>
                <a:ea typeface="宋体" pitchFamily="2" charset="-122"/>
              </a:rPr>
              <a:t>若有</a:t>
            </a:r>
            <a:r>
              <a:rPr lang="zh-CN" altLang="en-US">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float  x;</a:t>
            </a:r>
          </a:p>
        </p:txBody>
      </p:sp>
      <p:sp>
        <p:nvSpPr>
          <p:cNvPr id="107533" name="Rectangle 14"/>
          <p:cNvSpPr>
            <a:spLocks noChangeArrowheads="1"/>
          </p:cNvSpPr>
          <p:nvPr/>
        </p:nvSpPr>
        <p:spPr bwMode="auto">
          <a:xfrm>
            <a:off x="4427538" y="4652963"/>
            <a:ext cx="2714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a:solidFill>
                  <a:schemeClr val="tx1"/>
                </a:solidFill>
                <a:latin typeface="Times New Roman" pitchFamily="18" charset="0"/>
                <a:ea typeface="宋体" pitchFamily="2" charset="-122"/>
              </a:rPr>
              <a:t> </a:t>
            </a:r>
            <a:r>
              <a:rPr lang="zh-CN" altLang="zh-CN" b="1">
                <a:solidFill>
                  <a:schemeClr val="tx1"/>
                </a:solidFill>
                <a:latin typeface="Times New Roman" pitchFamily="18" charset="0"/>
                <a:ea typeface="宋体" pitchFamily="2" charset="-122"/>
              </a:rPr>
              <a:t>则</a:t>
            </a:r>
            <a:r>
              <a:rPr lang="zh-CN" altLang="zh-CN">
                <a:solidFill>
                  <a:schemeClr val="tx1"/>
                </a:solidFill>
                <a:latin typeface="Times New Roman" pitchFamily="18" charset="0"/>
                <a:ea typeface="宋体" pitchFamily="2" charset="-122"/>
              </a:rPr>
              <a:t>:    </a:t>
            </a:r>
            <a:r>
              <a:rPr lang="en-US" altLang="zh-CN">
                <a:solidFill>
                  <a:schemeClr val="tx1"/>
                </a:solidFill>
                <a:latin typeface="Times New Roman" pitchFamily="18" charset="0"/>
                <a:ea typeface="宋体" pitchFamily="2" charset="-122"/>
              </a:rPr>
              <a:t>(int)x;</a:t>
            </a:r>
          </a:p>
        </p:txBody>
      </p:sp>
      <p:sp>
        <p:nvSpPr>
          <p:cNvPr id="107534" name="Rectangle 15"/>
          <p:cNvSpPr>
            <a:spLocks noChangeArrowheads="1"/>
          </p:cNvSpPr>
          <p:nvPr/>
        </p:nvSpPr>
        <p:spPr bwMode="auto">
          <a:xfrm>
            <a:off x="2268538" y="5138738"/>
            <a:ext cx="6280150" cy="100488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Lst>
        </p:spPr>
        <p:txBody>
          <a:bodyPr wrap="none">
            <a:spAutoFit/>
          </a:bodyPr>
          <a:lstStyle/>
          <a:p>
            <a:pPr>
              <a:spcBef>
                <a:spcPct val="50000"/>
              </a:spcBef>
            </a:pPr>
            <a:r>
              <a:rPr lang="en-US" altLang="zh-CN">
                <a:solidFill>
                  <a:schemeClr val="tx1"/>
                </a:solidFill>
                <a:ea typeface="宋体" pitchFamily="2" charset="-122"/>
              </a:rPr>
              <a:t>x</a:t>
            </a:r>
            <a:r>
              <a:rPr lang="zh-CN" altLang="zh-CN">
                <a:solidFill>
                  <a:schemeClr val="tx1"/>
                </a:solidFill>
                <a:ea typeface="宋体" pitchFamily="2" charset="-122"/>
              </a:rPr>
              <a:t>本身仍为实型,而(</a:t>
            </a:r>
            <a:r>
              <a:rPr lang="en-US" altLang="zh-CN">
                <a:solidFill>
                  <a:schemeClr val="tx1"/>
                </a:solidFill>
                <a:ea typeface="宋体" pitchFamily="2" charset="-122"/>
              </a:rPr>
              <a:t>int)x</a:t>
            </a:r>
            <a:r>
              <a:rPr lang="zh-CN" altLang="zh-CN">
                <a:solidFill>
                  <a:schemeClr val="tx1"/>
                </a:solidFill>
                <a:ea typeface="宋体" pitchFamily="2" charset="-122"/>
              </a:rPr>
              <a:t>由一个中间变量(整)</a:t>
            </a:r>
            <a:endParaRPr lang="en-US" altLang="zh-CN">
              <a:solidFill>
                <a:schemeClr val="tx1"/>
              </a:solidFill>
              <a:ea typeface="宋体" pitchFamily="2" charset="-122"/>
            </a:endParaRPr>
          </a:p>
          <a:p>
            <a:pPr>
              <a:spcBef>
                <a:spcPct val="50000"/>
              </a:spcBef>
            </a:pPr>
            <a:r>
              <a:rPr lang="zh-CN" altLang="zh-CN">
                <a:solidFill>
                  <a:schemeClr val="tx1"/>
                </a:solidFill>
                <a:ea typeface="宋体" pitchFamily="2" charset="-122"/>
              </a:rPr>
              <a:t>存放</a:t>
            </a:r>
            <a:r>
              <a:rPr lang="en-US" altLang="zh-CN">
                <a:solidFill>
                  <a:schemeClr val="tx1"/>
                </a:solidFill>
                <a:ea typeface="宋体" pitchFamily="2" charset="-122"/>
              </a:rPr>
              <a:t>x</a:t>
            </a:r>
            <a:r>
              <a:rPr lang="zh-CN" altLang="zh-CN">
                <a:solidFill>
                  <a:schemeClr val="tx1"/>
                </a:solidFill>
                <a:ea typeface="宋体" pitchFamily="2" charset="-122"/>
              </a:rPr>
              <a:t>的整数部分。</a:t>
            </a:r>
            <a:endParaRPr lang="zh-CN" altLang="en-US">
              <a:solidFill>
                <a:schemeClr val="tx1"/>
              </a:solidFill>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966FF"/>
            </a:gs>
          </a:gsLst>
          <a:lin ang="2700000" scaled="1"/>
        </a:gradFill>
        <a:effectLst/>
      </p:bgPr>
    </p:bg>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990600" y="742950"/>
            <a:ext cx="712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#include &lt;stdio.h&gt;</a:t>
            </a:r>
          </a:p>
        </p:txBody>
      </p:sp>
      <p:sp>
        <p:nvSpPr>
          <p:cNvPr id="108547" name="Text Box 3"/>
          <p:cNvSpPr txBox="1">
            <a:spLocks noChangeArrowheads="1"/>
          </p:cNvSpPr>
          <p:nvPr/>
        </p:nvSpPr>
        <p:spPr bwMode="auto">
          <a:xfrm>
            <a:off x="1847850" y="1304925"/>
            <a:ext cx="2705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dirty="0" smtClean="0">
                <a:solidFill>
                  <a:schemeClr val="tx1"/>
                </a:solidFill>
                <a:latin typeface="Times New Roman" pitchFamily="18" charset="0"/>
                <a:ea typeface="宋体" pitchFamily="2" charset="-122"/>
              </a:rPr>
              <a:t>void main</a:t>
            </a:r>
            <a:r>
              <a:rPr lang="en-US" altLang="zh-CN" sz="2800" dirty="0">
                <a:solidFill>
                  <a:schemeClr val="tx1"/>
                </a:solidFill>
                <a:latin typeface="Times New Roman" pitchFamily="18" charset="0"/>
                <a:ea typeface="宋体" pitchFamily="2" charset="-122"/>
              </a:rPr>
              <a:t>( )</a:t>
            </a:r>
          </a:p>
        </p:txBody>
      </p:sp>
      <p:sp>
        <p:nvSpPr>
          <p:cNvPr id="108548" name="Text Box 4"/>
          <p:cNvSpPr txBox="1">
            <a:spLocks noChangeArrowheads="1"/>
          </p:cNvSpPr>
          <p:nvPr/>
        </p:nvSpPr>
        <p:spPr bwMode="auto">
          <a:xfrm>
            <a:off x="1847850" y="1868488"/>
            <a:ext cx="352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 int a=15, b=20, c;</a:t>
            </a:r>
          </a:p>
        </p:txBody>
      </p:sp>
      <p:sp>
        <p:nvSpPr>
          <p:cNvPr id="108549" name="Text Box 5"/>
          <p:cNvSpPr txBox="1">
            <a:spLocks noChangeArrowheads="1"/>
          </p:cNvSpPr>
          <p:nvPr/>
        </p:nvSpPr>
        <p:spPr bwMode="auto">
          <a:xfrm>
            <a:off x="2190750" y="2432050"/>
            <a:ext cx="440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float x=16.82, y=2.74, z;</a:t>
            </a:r>
          </a:p>
        </p:txBody>
      </p:sp>
      <p:sp>
        <p:nvSpPr>
          <p:cNvPr id="108550" name="Text Box 6"/>
          <p:cNvSpPr txBox="1">
            <a:spLocks noChangeArrowheads="1"/>
          </p:cNvSpPr>
          <p:nvPr/>
        </p:nvSpPr>
        <p:spPr bwMode="auto">
          <a:xfrm>
            <a:off x="2190750" y="2995613"/>
            <a:ext cx="4400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z=(float)(a+b);</a:t>
            </a:r>
          </a:p>
        </p:txBody>
      </p:sp>
      <p:sp>
        <p:nvSpPr>
          <p:cNvPr id="108551" name="Text Box 7"/>
          <p:cNvSpPr txBox="1">
            <a:spLocks noChangeArrowheads="1"/>
          </p:cNvSpPr>
          <p:nvPr/>
        </p:nvSpPr>
        <p:spPr bwMode="auto">
          <a:xfrm>
            <a:off x="2190750" y="3559175"/>
            <a:ext cx="440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c=(int)(x+y);</a:t>
            </a:r>
          </a:p>
        </p:txBody>
      </p:sp>
      <p:sp>
        <p:nvSpPr>
          <p:cNvPr id="108552" name="Text Box 8"/>
          <p:cNvSpPr txBox="1">
            <a:spLocks noChangeArrowheads="1"/>
          </p:cNvSpPr>
          <p:nvPr/>
        </p:nvSpPr>
        <p:spPr bwMode="auto">
          <a:xfrm>
            <a:off x="2190750" y="4122738"/>
            <a:ext cx="4400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printf("z=%f, c=%d", z, c);</a:t>
            </a:r>
          </a:p>
        </p:txBody>
      </p:sp>
      <p:sp>
        <p:nvSpPr>
          <p:cNvPr id="108553" name="Text Box 9"/>
          <p:cNvSpPr txBox="1">
            <a:spLocks noChangeArrowheads="1"/>
          </p:cNvSpPr>
          <p:nvPr/>
        </p:nvSpPr>
        <p:spPr bwMode="auto">
          <a:xfrm>
            <a:off x="1885950" y="4686300"/>
            <a:ext cx="85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sz="2800">
                <a:solidFill>
                  <a:schemeClr val="tx1"/>
                </a:solidFill>
                <a:latin typeface="Times New Roman" pitchFamily="18" charset="0"/>
                <a:ea typeface="宋体" pitchFamily="2" charset="-122"/>
              </a:rPr>
              <a:t>}</a:t>
            </a:r>
          </a:p>
        </p:txBody>
      </p:sp>
      <p:sp>
        <p:nvSpPr>
          <p:cNvPr id="201738" name="Text Box 10"/>
          <p:cNvSpPr txBox="1">
            <a:spLocks noChangeArrowheads="1"/>
          </p:cNvSpPr>
          <p:nvPr/>
        </p:nvSpPr>
        <p:spPr bwMode="auto">
          <a:xfrm>
            <a:off x="1143000" y="5334000"/>
            <a:ext cx="6896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zh-CN" altLang="en-US" sz="2800" b="1">
                <a:solidFill>
                  <a:srgbClr val="9900FF"/>
                </a:solidFill>
                <a:latin typeface="Times New Roman" pitchFamily="18" charset="0"/>
                <a:ea typeface="宋体" pitchFamily="2" charset="-122"/>
              </a:rPr>
              <a:t>运行结果：</a:t>
            </a:r>
            <a:r>
              <a:rPr lang="en-US" altLang="zh-CN" sz="2800">
                <a:solidFill>
                  <a:schemeClr val="tx1"/>
                </a:solidFill>
                <a:latin typeface="Times New Roman" pitchFamily="18" charset="0"/>
                <a:ea typeface="宋体" pitchFamily="2" charset="-122"/>
              </a:rPr>
              <a:t>z=35.000000, c=19</a:t>
            </a:r>
          </a:p>
        </p:txBody>
      </p:sp>
      <p:pic>
        <p:nvPicPr>
          <p:cNvPr id="108555" name="Picture 26"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6" name="AutoShape 27"/>
          <p:cNvSpPr>
            <a:spLocks noChangeArrowheads="1"/>
          </p:cNvSpPr>
          <p:nvPr/>
        </p:nvSpPr>
        <p:spPr bwMode="auto">
          <a:xfrm>
            <a:off x="323850" y="549275"/>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8">
                                            <p:txEl>
                                              <p:pRg st="0" end="0"/>
                                            </p:txEl>
                                          </p:spTgt>
                                        </p:tgtEl>
                                        <p:attrNameLst>
                                          <p:attrName>style.visibility</p:attrName>
                                        </p:attrNameLst>
                                      </p:cBhvr>
                                      <p:to>
                                        <p:strVal val="visible"/>
                                      </p:to>
                                    </p:set>
                                    <p:animEffect transition="in" filter="wipe(left)">
                                      <p:cBhvr>
                                        <p:cTn id="7" dur="500"/>
                                        <p:tgtEl>
                                          <p:spTgt spid="2017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8"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900113" y="1557338"/>
            <a:ext cx="7258050"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chemeClr val="tx1"/>
                </a:solidFill>
                <a:latin typeface="Times New Roman" pitchFamily="18" charset="0"/>
                <a:ea typeface="宋体" pitchFamily="2" charset="-122"/>
              </a:rPr>
              <a:t>     C</a:t>
            </a:r>
            <a:r>
              <a:rPr lang="zh-CN" altLang="zh-CN" sz="2800">
                <a:solidFill>
                  <a:schemeClr val="tx1"/>
                </a:solidFill>
                <a:latin typeface="Times New Roman" pitchFamily="18" charset="0"/>
                <a:ea typeface="宋体" pitchFamily="2" charset="-122"/>
              </a:rPr>
              <a:t>语言允许双精度、单精度、整型及字符数据之间混合运算</a:t>
            </a:r>
          </a:p>
          <a:p>
            <a:pPr algn="l" eaLnBrk="1" hangingPunct="1">
              <a:lnSpc>
                <a:spcPct val="120000"/>
              </a:lnSpc>
              <a:spcBef>
                <a:spcPct val="50000"/>
              </a:spcBef>
            </a:pPr>
            <a:r>
              <a:rPr lang="zh-CN" altLang="zh-CN" sz="2800">
                <a:solidFill>
                  <a:schemeClr val="tx1"/>
                </a:solidFill>
                <a:latin typeface="Times New Roman" pitchFamily="18" charset="0"/>
                <a:ea typeface="宋体" pitchFamily="2" charset="-122"/>
              </a:rPr>
              <a:t>      10+'</a:t>
            </a:r>
            <a:r>
              <a:rPr lang="en-US" altLang="zh-CN" sz="2800">
                <a:solidFill>
                  <a:schemeClr val="tx1"/>
                </a:solidFill>
                <a:latin typeface="Times New Roman" pitchFamily="18" charset="0"/>
                <a:ea typeface="宋体" pitchFamily="2" charset="-122"/>
              </a:rPr>
              <a:t>a'+1.5</a:t>
            </a:r>
            <a:r>
              <a:rPr lang="en-US" altLang="zh-CN" sz="2800">
                <a:solidFill>
                  <a:schemeClr val="tx1"/>
                </a:solidFill>
                <a:latin typeface="Times New Roman" pitchFamily="18" charset="0"/>
                <a:ea typeface="宋体" pitchFamily="2" charset="-122"/>
                <a:sym typeface="Symbol" pitchFamily="18" charset="2"/>
              </a:rPr>
              <a:t>–8765.1234  'b'</a:t>
            </a:r>
          </a:p>
          <a:p>
            <a:pPr algn="l" eaLnBrk="1" hangingPunct="1">
              <a:lnSpc>
                <a:spcPct val="120000"/>
              </a:lnSpc>
              <a:spcBef>
                <a:spcPct val="50000"/>
              </a:spcBef>
            </a:pPr>
            <a:r>
              <a:rPr lang="zh-CN" altLang="zh-CN" sz="2800">
                <a:solidFill>
                  <a:schemeClr val="tx1"/>
                </a:solidFill>
                <a:latin typeface="Times New Roman" pitchFamily="18" charset="0"/>
                <a:ea typeface="宋体" pitchFamily="2" charset="-122"/>
                <a:sym typeface="Symbol" pitchFamily="18" charset="2"/>
              </a:rPr>
              <a:t>是允许的。</a:t>
            </a:r>
            <a:endParaRPr lang="zh-CN" altLang="en-US" sz="2800">
              <a:solidFill>
                <a:schemeClr val="tx1"/>
              </a:solidFill>
              <a:latin typeface="Times New Roman" pitchFamily="18" charset="0"/>
              <a:ea typeface="宋体" pitchFamily="2" charset="-122"/>
            </a:endParaRPr>
          </a:p>
        </p:txBody>
      </p:sp>
      <p:sp>
        <p:nvSpPr>
          <p:cNvPr id="109571" name="Text Box 20"/>
          <p:cNvSpPr txBox="1">
            <a:spLocks noChangeArrowheads="1"/>
          </p:cNvSpPr>
          <p:nvPr/>
        </p:nvSpPr>
        <p:spPr bwMode="auto">
          <a:xfrm>
            <a:off x="611188" y="836613"/>
            <a:ext cx="2520950" cy="457200"/>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buFont typeface="Wingdings" pitchFamily="2" charset="2"/>
              <a:buChar char="Ø"/>
            </a:pPr>
            <a:r>
              <a:rPr lang="en-US" altLang="zh-CN">
                <a:solidFill>
                  <a:schemeClr val="tx1"/>
                </a:solidFill>
                <a:latin typeface="Tahoma" pitchFamily="34" charset="0"/>
              </a:rPr>
              <a:t> </a:t>
            </a:r>
            <a:r>
              <a:rPr lang="zh-CN" altLang="en-US">
                <a:solidFill>
                  <a:srgbClr val="000000"/>
                </a:solidFill>
                <a:latin typeface="Tahoma" pitchFamily="34" charset="0"/>
              </a:rPr>
              <a:t>系统自动转换</a:t>
            </a:r>
          </a:p>
        </p:txBody>
      </p:sp>
      <p:pic>
        <p:nvPicPr>
          <p:cNvPr id="109572" name="Picture 21" descr="BD2133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AutoShape 22"/>
          <p:cNvSpPr>
            <a:spLocks noChangeArrowheads="1"/>
          </p:cNvSpPr>
          <p:nvPr/>
        </p:nvSpPr>
        <p:spPr bwMode="auto">
          <a:xfrm>
            <a:off x="827088" y="4652963"/>
            <a:ext cx="6911975" cy="584200"/>
          </a:xfrm>
          <a:prstGeom prst="roundRect">
            <a:avLst>
              <a:gd name="adj" fmla="val 16667"/>
            </a:avLst>
          </a:prstGeom>
          <a:gradFill rotWithShape="0">
            <a:gsLst>
              <a:gs pos="0">
                <a:srgbClr val="FFFFFF"/>
              </a:gs>
              <a:gs pos="100000">
                <a:srgbClr val="CCCC00"/>
              </a:gs>
            </a:gsLst>
            <a:lin ang="54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pPr algn="l">
              <a:spcBef>
                <a:spcPct val="50000"/>
              </a:spcBef>
            </a:pPr>
            <a:r>
              <a:rPr lang="en-US" altLang="zh-CN" u="sng">
                <a:solidFill>
                  <a:srgbClr val="A50021"/>
                </a:solidFill>
                <a:ea typeface="隶书" pitchFamily="49" charset="-122"/>
              </a:rPr>
              <a:t> </a:t>
            </a:r>
            <a:r>
              <a:rPr lang="zh-CN" altLang="en-US" sz="2800" b="1" u="sng">
                <a:solidFill>
                  <a:srgbClr val="A50021"/>
                </a:solidFill>
                <a:latin typeface="楷体_GB2312" pitchFamily="49" charset="-122"/>
              </a:rPr>
              <a:t>规则</a:t>
            </a:r>
            <a:r>
              <a:rPr lang="en-US" altLang="zh-CN" sz="2800">
                <a:solidFill>
                  <a:schemeClr val="tx1"/>
                </a:solidFill>
                <a:latin typeface="楷体_GB2312" pitchFamily="49" charset="-122"/>
              </a:rPr>
              <a:t>:  </a:t>
            </a:r>
            <a:r>
              <a:rPr lang="zh-CN" altLang="en-US" sz="2800" b="1">
                <a:solidFill>
                  <a:schemeClr val="tx1"/>
                </a:solidFill>
                <a:latin typeface="楷体_GB2312" pitchFamily="49" charset="-122"/>
              </a:rPr>
              <a:t>先转换成同一类型</a:t>
            </a:r>
            <a:r>
              <a:rPr lang="en-US" altLang="zh-CN" sz="2800" b="1">
                <a:solidFill>
                  <a:schemeClr val="tx1"/>
                </a:solidFill>
                <a:latin typeface="楷体_GB2312" pitchFamily="49" charset="-122"/>
              </a:rPr>
              <a:t>,</a:t>
            </a:r>
            <a:r>
              <a:rPr lang="zh-CN" altLang="en-US" sz="2800" b="1">
                <a:solidFill>
                  <a:schemeClr val="tx1"/>
                </a:solidFill>
                <a:latin typeface="楷体_GB2312" pitchFamily="49" charset="-122"/>
              </a:rPr>
              <a:t>再计算</a:t>
            </a:r>
            <a:r>
              <a:rPr lang="zh-CN" altLang="en-US" sz="2800">
                <a:solidFill>
                  <a:schemeClr val="tx1"/>
                </a:solidFill>
                <a:latin typeface="楷体_GB2312" pitchFamily="49" charset="-122"/>
              </a:rPr>
              <a:t>。</a:t>
            </a:r>
            <a:endParaRPr lang="zh-CN" altLang="en-US" sz="2800">
              <a:latin typeface="楷体_GB2312" pitchFamily="49" charset="-122"/>
            </a:endParaRPr>
          </a:p>
        </p:txBody>
      </p:sp>
    </p:spTree>
  </p:cSld>
  <p:clrMapOvr>
    <a:masterClrMapping/>
  </p:clrMapOvr>
  <p:transition spd="med">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478088" y="533400"/>
            <a:ext cx="2381250" cy="433388"/>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lnSpc>
                <a:spcPct val="80000"/>
              </a:lnSpc>
              <a:spcBef>
                <a:spcPct val="50000"/>
              </a:spcBef>
              <a:defRPr/>
            </a:pPr>
            <a:r>
              <a:rPr lang="en-US" altLang="zh-CN" sz="2800">
                <a:solidFill>
                  <a:schemeClr val="tx1"/>
                </a:solidFill>
                <a:latin typeface="Times New Roman" pitchFamily="18" charset="0"/>
                <a:ea typeface="宋体" pitchFamily="2" charset="-122"/>
              </a:rPr>
              <a:t>double </a:t>
            </a:r>
            <a:r>
              <a:rPr lang="en-US" altLang="zh-CN" sz="2800">
                <a:solidFill>
                  <a:srgbClr val="9966FF"/>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sym typeface="Symbol" pitchFamily="18" charset="2"/>
              </a:rPr>
              <a:t> float</a:t>
            </a:r>
            <a:endParaRPr lang="en-US" altLang="zh-CN" sz="2800">
              <a:solidFill>
                <a:schemeClr val="tx1"/>
              </a:solidFill>
              <a:latin typeface="Times New Roman" pitchFamily="18" charset="0"/>
              <a:ea typeface="宋体" pitchFamily="2" charset="-122"/>
            </a:endParaRPr>
          </a:p>
        </p:txBody>
      </p:sp>
      <p:sp>
        <p:nvSpPr>
          <p:cNvPr id="203779" name="Text Box 3"/>
          <p:cNvSpPr txBox="1">
            <a:spLocks noChangeArrowheads="1"/>
          </p:cNvSpPr>
          <p:nvPr/>
        </p:nvSpPr>
        <p:spPr bwMode="auto">
          <a:xfrm>
            <a:off x="1719263" y="1219200"/>
            <a:ext cx="546100"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dist" eaLnBrk="1" hangingPunct="1">
              <a:spcBef>
                <a:spcPct val="50000"/>
              </a:spcBef>
            </a:pPr>
            <a:r>
              <a:rPr lang="zh-CN" altLang="en-US" b="1">
                <a:solidFill>
                  <a:srgbClr val="000000"/>
                </a:solidFill>
                <a:latin typeface="Times New Roman" pitchFamily="18" charset="0"/>
                <a:ea typeface="宋体" pitchFamily="2" charset="-122"/>
              </a:rPr>
              <a:t>高低</a:t>
            </a:r>
          </a:p>
        </p:txBody>
      </p:sp>
      <p:sp>
        <p:nvSpPr>
          <p:cNvPr id="203780" name="Line 4"/>
          <p:cNvSpPr>
            <a:spLocks noChangeShapeType="1"/>
          </p:cNvSpPr>
          <p:nvPr/>
        </p:nvSpPr>
        <p:spPr bwMode="auto">
          <a:xfrm>
            <a:off x="2478088" y="1219200"/>
            <a:ext cx="0" cy="266700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03783" name="Rectangle 7"/>
          <p:cNvSpPr>
            <a:spLocks noChangeArrowheads="1"/>
          </p:cNvSpPr>
          <p:nvPr/>
        </p:nvSpPr>
        <p:spPr bwMode="auto">
          <a:xfrm>
            <a:off x="3484563" y="1054100"/>
            <a:ext cx="487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latin typeface="Times New Roman" pitchFamily="18" charset="0"/>
                <a:ea typeface="宋体" pitchFamily="2" charset="-122"/>
                <a:sym typeface="Symbol" pitchFamily="18" charset="2"/>
              </a:rPr>
              <a:t> </a:t>
            </a:r>
            <a:r>
              <a:rPr lang="en-US" altLang="zh-CN" sz="2800">
                <a:solidFill>
                  <a:srgbClr val="A50021"/>
                </a:solidFill>
                <a:latin typeface="Times New Roman" pitchFamily="18" charset="0"/>
                <a:ea typeface="宋体" pitchFamily="2" charset="-122"/>
                <a:sym typeface="Symbol" pitchFamily="18" charset="2"/>
              </a:rPr>
              <a:t></a:t>
            </a:r>
          </a:p>
        </p:txBody>
      </p:sp>
      <p:sp>
        <p:nvSpPr>
          <p:cNvPr id="203784" name="Rectangle 8"/>
          <p:cNvSpPr>
            <a:spLocks noChangeArrowheads="1"/>
          </p:cNvSpPr>
          <p:nvPr/>
        </p:nvSpPr>
        <p:spPr bwMode="auto">
          <a:xfrm>
            <a:off x="3365500" y="1450975"/>
            <a:ext cx="815975" cy="519113"/>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zh-CN" sz="2800">
                <a:solidFill>
                  <a:schemeClr val="tx1"/>
                </a:solidFill>
                <a:latin typeface="Times New Roman" pitchFamily="18" charset="0"/>
                <a:ea typeface="宋体" pitchFamily="2" charset="-122"/>
                <a:sym typeface="Symbol" pitchFamily="18" charset="2"/>
              </a:rPr>
              <a:t>long</a:t>
            </a:r>
          </a:p>
        </p:txBody>
      </p:sp>
      <p:sp>
        <p:nvSpPr>
          <p:cNvPr id="203785" name="Rectangle 9"/>
          <p:cNvSpPr>
            <a:spLocks noChangeArrowheads="1"/>
          </p:cNvSpPr>
          <p:nvPr/>
        </p:nvSpPr>
        <p:spPr bwMode="auto">
          <a:xfrm>
            <a:off x="3590925" y="2074863"/>
            <a:ext cx="39846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en-US" altLang="zh-CN" sz="2800">
                <a:solidFill>
                  <a:srgbClr val="A50021"/>
                </a:solidFill>
                <a:latin typeface="Times New Roman" pitchFamily="18" charset="0"/>
                <a:ea typeface="宋体" pitchFamily="2" charset="-122"/>
                <a:sym typeface="Symbol" pitchFamily="18" charset="2"/>
              </a:rPr>
              <a:t></a:t>
            </a:r>
          </a:p>
        </p:txBody>
      </p:sp>
      <p:sp>
        <p:nvSpPr>
          <p:cNvPr id="203786" name="Rectangle 10"/>
          <p:cNvSpPr>
            <a:spLocks noChangeArrowheads="1"/>
          </p:cNvSpPr>
          <p:nvPr/>
        </p:nvSpPr>
        <p:spPr bwMode="auto">
          <a:xfrm>
            <a:off x="3135313" y="2371725"/>
            <a:ext cx="1466850" cy="519113"/>
          </a:xfrm>
          <a:prstGeom prst="rect">
            <a:avLst/>
          </a:prstGeom>
          <a:gradFill rotWithShape="1">
            <a:gsLst>
              <a:gs pos="0">
                <a:srgbClr val="99CC00"/>
              </a:gs>
              <a:gs pos="5000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zh-CN" sz="2800">
                <a:solidFill>
                  <a:schemeClr val="tx1"/>
                </a:solidFill>
                <a:latin typeface="Times New Roman" pitchFamily="18" charset="0"/>
                <a:ea typeface="宋体" pitchFamily="2" charset="-122"/>
                <a:sym typeface="Symbol" pitchFamily="18" charset="2"/>
              </a:rPr>
              <a:t>unsigned</a:t>
            </a:r>
          </a:p>
        </p:txBody>
      </p:sp>
      <p:sp>
        <p:nvSpPr>
          <p:cNvPr id="203787" name="Rectangle 11"/>
          <p:cNvSpPr>
            <a:spLocks noChangeArrowheads="1"/>
          </p:cNvSpPr>
          <p:nvPr/>
        </p:nvSpPr>
        <p:spPr bwMode="auto">
          <a:xfrm>
            <a:off x="3608388" y="3013075"/>
            <a:ext cx="398462"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spcBef>
                <a:spcPct val="50000"/>
              </a:spcBef>
            </a:pPr>
            <a:r>
              <a:rPr lang="en-US" altLang="zh-CN" sz="2800">
                <a:solidFill>
                  <a:srgbClr val="A50021"/>
                </a:solidFill>
                <a:latin typeface="Times New Roman" pitchFamily="18" charset="0"/>
                <a:ea typeface="宋体" pitchFamily="2" charset="-122"/>
                <a:sym typeface="Symbol" pitchFamily="18" charset="2"/>
              </a:rPr>
              <a:t></a:t>
            </a:r>
          </a:p>
        </p:txBody>
      </p:sp>
      <p:sp>
        <p:nvSpPr>
          <p:cNvPr id="203788" name="Rectangle 12"/>
          <p:cNvSpPr>
            <a:spLocks noChangeArrowheads="1"/>
          </p:cNvSpPr>
          <p:nvPr/>
        </p:nvSpPr>
        <p:spPr bwMode="auto">
          <a:xfrm>
            <a:off x="2730500" y="3297238"/>
            <a:ext cx="2587625" cy="519112"/>
          </a:xfrm>
          <a:prstGeom prst="rect">
            <a:avLst/>
          </a:pr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chemeClr val="tx1"/>
                </a:solidFill>
                <a:latin typeface="Times New Roman" pitchFamily="18" charset="0"/>
                <a:ea typeface="宋体" pitchFamily="2" charset="-122"/>
                <a:sym typeface="Symbol" pitchFamily="18" charset="2"/>
              </a:rPr>
              <a:t>int </a:t>
            </a:r>
            <a:r>
              <a:rPr lang="en-US" altLang="zh-CN" sz="2800">
                <a:solidFill>
                  <a:srgbClr val="9966FF"/>
                </a:solidFill>
                <a:latin typeface="Times New Roman" pitchFamily="18" charset="0"/>
                <a:ea typeface="宋体" pitchFamily="2" charset="-122"/>
                <a:sym typeface="Symbol" pitchFamily="18" charset="2"/>
              </a:rPr>
              <a:t></a:t>
            </a:r>
            <a:r>
              <a:rPr lang="en-US" altLang="zh-CN" sz="2800">
                <a:solidFill>
                  <a:schemeClr val="tx1"/>
                </a:solidFill>
                <a:latin typeface="Times New Roman" pitchFamily="18" charset="0"/>
                <a:ea typeface="宋体" pitchFamily="2" charset="-122"/>
                <a:sym typeface="Symbol" pitchFamily="18" charset="2"/>
              </a:rPr>
              <a:t> char, short</a:t>
            </a:r>
          </a:p>
        </p:txBody>
      </p:sp>
      <p:sp>
        <p:nvSpPr>
          <p:cNvPr id="110603" name="AutoShape 29"/>
          <p:cNvSpPr>
            <a:spLocks noChangeArrowheads="1"/>
          </p:cNvSpPr>
          <p:nvPr/>
        </p:nvSpPr>
        <p:spPr bwMode="auto">
          <a:xfrm>
            <a:off x="468313" y="404813"/>
            <a:ext cx="1585912" cy="515937"/>
          </a:xfrm>
          <a:prstGeom prst="roundRect">
            <a:avLst>
              <a:gd name="adj" fmla="val 16667"/>
            </a:avLst>
          </a:prstGeom>
          <a:gradFill rotWithShape="0">
            <a:gsLst>
              <a:gs pos="0">
                <a:srgbClr val="FFFFFF"/>
              </a:gs>
              <a:gs pos="100000">
                <a:srgbClr val="CCCC00"/>
              </a:gs>
            </a:gsLst>
            <a:lin ang="5400000" scaled="1"/>
          </a:gradFill>
          <a:ln w="19050">
            <a:solidFill>
              <a:schemeClr val="tx2"/>
            </a:solidFill>
            <a:round/>
            <a:headEnd/>
            <a:tailEnd/>
          </a:ln>
          <a:effectLst>
            <a:prstShdw prst="shdw13" dist="53882" dir="13500000">
              <a:schemeClr val="bg2">
                <a:alpha val="50000"/>
              </a:schemeClr>
            </a:prstShdw>
          </a:effectLst>
        </p:spPr>
        <p:txBody>
          <a:bodyPr anchor="ctr">
            <a:spAutoFit/>
          </a:bodyPr>
          <a:lstStyle/>
          <a:p>
            <a:pPr algn="l">
              <a:spcBef>
                <a:spcPct val="50000"/>
              </a:spcBef>
            </a:pPr>
            <a:r>
              <a:rPr lang="zh-CN" altLang="en-US" b="1">
                <a:solidFill>
                  <a:srgbClr val="A50021"/>
                </a:solidFill>
              </a:rPr>
              <a:t>转换方法</a:t>
            </a:r>
          </a:p>
        </p:txBody>
      </p:sp>
      <p:sp>
        <p:nvSpPr>
          <p:cNvPr id="203806" name="AutoShape 30"/>
          <p:cNvSpPr>
            <a:spLocks noChangeArrowheads="1"/>
          </p:cNvSpPr>
          <p:nvPr/>
        </p:nvSpPr>
        <p:spPr bwMode="auto">
          <a:xfrm>
            <a:off x="0" y="3573463"/>
            <a:ext cx="1346200" cy="790575"/>
          </a:xfrm>
          <a:prstGeom prst="star24">
            <a:avLst>
              <a:gd name="adj" fmla="val 37500"/>
            </a:avLst>
          </a:prstGeom>
          <a:gradFill rotWithShape="0">
            <a:gsLst>
              <a:gs pos="0">
                <a:schemeClr val="accent1"/>
              </a:gs>
              <a:gs pos="100000">
                <a:srgbClr val="FF9900"/>
              </a:gs>
            </a:gsLst>
            <a:path path="shape">
              <a:fillToRect l="50000" t="50000" r="50000" b="50000"/>
            </a:path>
          </a:gradFill>
          <a:ln w="9525">
            <a:solidFill>
              <a:srgbClr val="FF0000"/>
            </a:solidFill>
            <a:miter lim="800000"/>
            <a:headEnd/>
            <a:tailEnd/>
          </a:ln>
          <a:effectLst>
            <a:prstShdw prst="shdw17" dist="17961" dir="13500000">
              <a:srgbClr val="990000"/>
            </a:prstShdw>
          </a:effectLst>
        </p:spPr>
        <p:txBody>
          <a:bodyPr wrap="none" anchor="ctr">
            <a:spAutoFit/>
          </a:bodyPr>
          <a:lstStyle/>
          <a:p>
            <a:r>
              <a:rPr lang="zh-CN" altLang="en-US">
                <a:ea typeface="隶书" pitchFamily="49" charset="-122"/>
              </a:rPr>
              <a:t>说明</a:t>
            </a:r>
          </a:p>
        </p:txBody>
      </p:sp>
      <p:grpSp>
        <p:nvGrpSpPr>
          <p:cNvPr id="103438" name="组合 1"/>
          <p:cNvGrpSpPr>
            <a:grpSpLocks/>
          </p:cNvGrpSpPr>
          <p:nvPr/>
        </p:nvGrpSpPr>
        <p:grpSpPr bwMode="auto">
          <a:xfrm>
            <a:off x="611188" y="4211638"/>
            <a:ext cx="8458200" cy="2097087"/>
            <a:chOff x="685800" y="4211638"/>
            <a:chExt cx="8458200" cy="2097087"/>
          </a:xfrm>
        </p:grpSpPr>
        <p:sp>
          <p:nvSpPr>
            <p:cNvPr id="110606" name="AutoShape 32"/>
            <p:cNvSpPr>
              <a:spLocks noChangeArrowheads="1"/>
            </p:cNvSpPr>
            <p:nvPr/>
          </p:nvSpPr>
          <p:spPr bwMode="auto">
            <a:xfrm>
              <a:off x="827088" y="4292600"/>
              <a:ext cx="8316912" cy="2016125"/>
            </a:xfrm>
            <a:prstGeom prst="flowChartAlternateProcess">
              <a:avLst/>
            </a:prstGeom>
            <a:solidFill>
              <a:srgbClr val="FFFF00"/>
            </a:solidFill>
            <a:ln w="19050">
              <a:solidFill>
                <a:schemeClr val="tx2"/>
              </a:solidFill>
              <a:miter lim="800000"/>
              <a:headEnd/>
              <a:tailEnd/>
            </a:ln>
            <a:effectLst>
              <a:prstShdw prst="shdw13" dist="53882" dir="13500000">
                <a:schemeClr val="bg2">
                  <a:alpha val="50000"/>
                </a:schemeClr>
              </a:prstShdw>
            </a:effectLst>
          </p:spPr>
          <p:txBody>
            <a:bodyPr anchor="ctr">
              <a:spAutoFit/>
            </a:bodyPr>
            <a:lstStyle/>
            <a:p>
              <a:endParaRPr lang="zh-CN" altLang="en-US"/>
            </a:p>
          </p:txBody>
        </p:sp>
        <p:sp>
          <p:nvSpPr>
            <p:cNvPr id="110607" name="Text Box 5"/>
            <p:cNvSpPr txBox="1">
              <a:spLocks noChangeArrowheads="1"/>
            </p:cNvSpPr>
            <p:nvPr/>
          </p:nvSpPr>
          <p:spPr bwMode="auto">
            <a:xfrm>
              <a:off x="685800" y="4211638"/>
              <a:ext cx="80010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chemeClr val="tx1"/>
                  </a:solidFill>
                  <a:latin typeface="Times New Roman" pitchFamily="18" charset="0"/>
                  <a:ea typeface="宋体" pitchFamily="2" charset="-122"/>
                </a:rPr>
                <a:t>         </a:t>
              </a:r>
              <a:r>
                <a:rPr lang="zh-CN" altLang="en-US">
                  <a:solidFill>
                    <a:schemeClr val="tx1"/>
                  </a:solidFill>
                  <a:latin typeface="Times New Roman" pitchFamily="18" charset="0"/>
                  <a:ea typeface="宋体" pitchFamily="2" charset="-122"/>
                </a:rPr>
                <a:t>图中“ </a:t>
              </a:r>
              <a:r>
                <a:rPr lang="zh-CN" altLang="zh-CN">
                  <a:solidFill>
                    <a:srgbClr val="9966FF"/>
                  </a:solidFill>
                  <a:latin typeface="Times New Roman" pitchFamily="18" charset="0"/>
                  <a:ea typeface="宋体" pitchFamily="2" charset="-122"/>
                  <a:sym typeface="Symbol" pitchFamily="18" charset="2"/>
                </a:rPr>
                <a:t></a:t>
              </a:r>
              <a:r>
                <a:rPr lang="zh-CN" altLang="zh-CN">
                  <a:solidFill>
                    <a:schemeClr val="tx1"/>
                  </a:solidFill>
                  <a:latin typeface="Times New Roman" pitchFamily="18" charset="0"/>
                  <a:ea typeface="宋体" pitchFamily="2" charset="-122"/>
                  <a:sym typeface="Symbol" pitchFamily="18" charset="2"/>
                </a:rPr>
                <a:t> </a:t>
              </a:r>
              <a:r>
                <a:rPr lang="zh-CN" altLang="en-US">
                  <a:solidFill>
                    <a:schemeClr val="tx1"/>
                  </a:solidFill>
                  <a:latin typeface="Times New Roman" pitchFamily="18" charset="0"/>
                  <a:ea typeface="宋体" pitchFamily="2" charset="-122"/>
                </a:rPr>
                <a:t>”</a:t>
              </a:r>
              <a:r>
                <a:rPr lang="zh-CN" altLang="zh-CN">
                  <a:solidFill>
                    <a:schemeClr val="tx1"/>
                  </a:solidFill>
                  <a:latin typeface="Times New Roman" pitchFamily="18" charset="0"/>
                  <a:ea typeface="宋体" pitchFamily="2" charset="-122"/>
                  <a:sym typeface="Symbol" pitchFamily="18" charset="2"/>
                </a:rPr>
                <a:t> 表示必定转换。如‘</a:t>
              </a:r>
              <a:r>
                <a:rPr lang="en-US" altLang="zh-CN">
                  <a:solidFill>
                    <a:schemeClr val="tx1"/>
                  </a:solidFill>
                  <a:latin typeface="Times New Roman" pitchFamily="18" charset="0"/>
                  <a:ea typeface="宋体" pitchFamily="2" charset="-122"/>
                  <a:sym typeface="Symbol" pitchFamily="18" charset="2"/>
                </a:rPr>
                <a:t>a’ +‘ b’,</a:t>
              </a:r>
              <a:r>
                <a:rPr lang="zh-CN" altLang="zh-CN">
                  <a:solidFill>
                    <a:schemeClr val="tx1"/>
                  </a:solidFill>
                  <a:latin typeface="Times New Roman" pitchFamily="18" charset="0"/>
                  <a:ea typeface="宋体" pitchFamily="2" charset="-122"/>
                  <a:sym typeface="Symbol" pitchFamily="18" charset="2"/>
                </a:rPr>
                <a:t>先转换为</a:t>
              </a:r>
              <a:r>
                <a:rPr lang="en-US" altLang="zh-CN">
                  <a:solidFill>
                    <a:schemeClr val="tx1"/>
                  </a:solidFill>
                  <a:latin typeface="Times New Roman" pitchFamily="18" charset="0"/>
                  <a:ea typeface="宋体" pitchFamily="2" charset="-122"/>
                  <a:sym typeface="Symbol" pitchFamily="18" charset="2"/>
                </a:rPr>
                <a:t>int</a:t>
              </a:r>
              <a:r>
                <a:rPr lang="zh-CN" altLang="en-US">
                  <a:solidFill>
                    <a:schemeClr val="tx1"/>
                  </a:solidFill>
                  <a:latin typeface="Times New Roman" pitchFamily="18" charset="0"/>
                  <a:ea typeface="宋体" pitchFamily="2" charset="-122"/>
                  <a:sym typeface="Symbol" pitchFamily="18" charset="2"/>
                </a:rPr>
                <a:t>。</a:t>
              </a:r>
            </a:p>
            <a:p>
              <a:pPr algn="l" eaLnBrk="1" hangingPunct="1">
                <a:lnSpc>
                  <a:spcPct val="120000"/>
                </a:lnSpc>
                <a:spcBef>
                  <a:spcPct val="50000"/>
                </a:spcBef>
              </a:pPr>
              <a:r>
                <a:rPr lang="zh-CN" altLang="en-US">
                  <a:solidFill>
                    <a:schemeClr val="tx1"/>
                  </a:solidFill>
                  <a:latin typeface="Times New Roman" pitchFamily="18" charset="0"/>
                  <a:ea typeface="宋体" pitchFamily="2" charset="-122"/>
                  <a:sym typeface="Symbol" pitchFamily="18" charset="2"/>
                </a:rPr>
                <a:t>          </a:t>
              </a:r>
              <a:r>
                <a:rPr lang="zh-CN" altLang="zh-CN">
                  <a:solidFill>
                    <a:schemeClr val="tx1"/>
                  </a:solidFill>
                  <a:latin typeface="Times New Roman" pitchFamily="18" charset="0"/>
                  <a:ea typeface="宋体" pitchFamily="2" charset="-122"/>
                  <a:sym typeface="Symbol" pitchFamily="18" charset="2"/>
                </a:rPr>
                <a:t>结果为 </a:t>
              </a:r>
              <a:r>
                <a:rPr lang="en-US" altLang="zh-CN">
                  <a:solidFill>
                    <a:schemeClr val="tx1"/>
                  </a:solidFill>
                  <a:latin typeface="Times New Roman" pitchFamily="18" charset="0"/>
                  <a:ea typeface="宋体" pitchFamily="2" charset="-122"/>
                  <a:sym typeface="Symbol" pitchFamily="18" charset="2"/>
                </a:rPr>
                <a:t>int</a:t>
              </a:r>
              <a:r>
                <a:rPr lang="zh-CN" altLang="en-US">
                  <a:solidFill>
                    <a:schemeClr val="tx1"/>
                  </a:solidFill>
                  <a:latin typeface="Times New Roman" pitchFamily="18" charset="0"/>
                  <a:ea typeface="宋体" pitchFamily="2" charset="-122"/>
                  <a:sym typeface="Symbol" pitchFamily="18" charset="2"/>
                </a:rPr>
                <a:t>。</a:t>
              </a:r>
            </a:p>
          </p:txBody>
        </p:sp>
        <p:sp>
          <p:nvSpPr>
            <p:cNvPr id="110608" name="Rectangle 13"/>
            <p:cNvSpPr>
              <a:spLocks noChangeArrowheads="1"/>
            </p:cNvSpPr>
            <p:nvPr/>
          </p:nvSpPr>
          <p:spPr bwMode="auto">
            <a:xfrm>
              <a:off x="2976563" y="4992688"/>
              <a:ext cx="500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a:solidFill>
                    <a:schemeClr val="tx1"/>
                  </a:solidFill>
                  <a:latin typeface="Times New Roman" pitchFamily="18" charset="0"/>
                  <a:ea typeface="宋体" pitchFamily="2" charset="-122"/>
                  <a:sym typeface="Symbol" pitchFamily="18" charset="2"/>
                </a:rPr>
                <a:t>即: 既使是同一种类型也按</a:t>
              </a:r>
              <a:r>
                <a:rPr lang="en-US" altLang="zh-CN">
                  <a:solidFill>
                    <a:schemeClr val="tx1"/>
                  </a:solidFill>
                  <a:latin typeface="Times New Roman" pitchFamily="18" charset="0"/>
                  <a:ea typeface="宋体" pitchFamily="2" charset="-122"/>
                </a:rPr>
                <a:t>"</a:t>
              </a:r>
              <a:r>
                <a:rPr lang="zh-CN" altLang="zh-CN">
                  <a:solidFill>
                    <a:schemeClr val="tx1"/>
                  </a:solidFill>
                  <a:latin typeface="Times New Roman" pitchFamily="18" charset="0"/>
                  <a:ea typeface="宋体" pitchFamily="2" charset="-122"/>
                  <a:sym typeface="Symbol" pitchFamily="18" charset="2"/>
                </a:rPr>
                <a:t> </a:t>
              </a:r>
              <a:r>
                <a:rPr lang="zh-CN" altLang="zh-CN">
                  <a:solidFill>
                    <a:srgbClr val="9966FF"/>
                  </a:solidFill>
                  <a:latin typeface="Times New Roman" pitchFamily="18" charset="0"/>
                  <a:ea typeface="宋体" pitchFamily="2" charset="-122"/>
                  <a:sym typeface="Symbol" pitchFamily="18" charset="2"/>
                </a:rPr>
                <a:t></a:t>
              </a:r>
              <a:r>
                <a:rPr lang="zh-CN" altLang="zh-CN">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rPr>
                <a:t>"</a:t>
              </a:r>
              <a:r>
                <a:rPr lang="zh-CN" altLang="zh-CN">
                  <a:solidFill>
                    <a:schemeClr val="tx1"/>
                  </a:solidFill>
                  <a:latin typeface="Times New Roman" pitchFamily="18" charset="0"/>
                  <a:ea typeface="宋体" pitchFamily="2" charset="-122"/>
                  <a:sym typeface="Symbol" pitchFamily="18" charset="2"/>
                </a:rPr>
                <a:t>转换</a:t>
              </a:r>
              <a:endParaRPr lang="zh-CN" altLang="en-US" sz="2800">
                <a:solidFill>
                  <a:schemeClr val="tx1"/>
                </a:solidFill>
                <a:latin typeface="Times New Roman" pitchFamily="18" charset="0"/>
                <a:ea typeface="宋体" pitchFamily="2" charset="-122"/>
                <a:sym typeface="Symbol" pitchFamily="18" charset="2"/>
              </a:endParaRPr>
            </a:p>
          </p:txBody>
        </p:sp>
        <p:pic>
          <p:nvPicPr>
            <p:cNvPr id="110609" name="Picture 33" descr="BD1457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437063"/>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0" name="Text Box 34"/>
            <p:cNvSpPr txBox="1">
              <a:spLocks noChangeArrowheads="1"/>
            </p:cNvSpPr>
            <p:nvPr/>
          </p:nvSpPr>
          <p:spPr bwMode="auto">
            <a:xfrm>
              <a:off x="755650" y="5445125"/>
              <a:ext cx="8388350" cy="611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lnSpc>
                  <a:spcPct val="120000"/>
                </a:lnSpc>
                <a:spcBef>
                  <a:spcPct val="50000"/>
                </a:spcBef>
              </a:pPr>
              <a:r>
                <a:rPr lang="en-US" altLang="zh-CN" sz="2800">
                  <a:solidFill>
                    <a:schemeClr val="tx1"/>
                  </a:solidFill>
                  <a:latin typeface="Times New Roman" pitchFamily="18" charset="0"/>
                  <a:ea typeface="宋体" pitchFamily="2" charset="-122"/>
                </a:rPr>
                <a:t>        </a:t>
              </a:r>
              <a:r>
                <a:rPr lang="zh-CN" altLang="en-US">
                  <a:solidFill>
                    <a:schemeClr val="tx1"/>
                  </a:solidFill>
                  <a:latin typeface="Times New Roman" pitchFamily="18" charset="0"/>
                  <a:ea typeface="宋体" pitchFamily="2" charset="-122"/>
                </a:rPr>
                <a:t>图中“</a:t>
              </a:r>
              <a:r>
                <a:rPr lang="zh-CN" altLang="en-US">
                  <a:solidFill>
                    <a:srgbClr val="FF0000"/>
                  </a:solidFill>
                  <a:latin typeface="Times New Roman" pitchFamily="18" charset="0"/>
                  <a:ea typeface="宋体" pitchFamily="2" charset="-122"/>
                  <a:sym typeface="Symbol" pitchFamily="18" charset="2"/>
                </a:rPr>
                <a:t></a:t>
              </a:r>
              <a:r>
                <a:rPr lang="zh-CN" altLang="en-US">
                  <a:solidFill>
                    <a:schemeClr val="tx1"/>
                  </a:solidFill>
                  <a:latin typeface="Times New Roman" pitchFamily="18" charset="0"/>
                  <a:ea typeface="宋体" pitchFamily="2" charset="-122"/>
                </a:rPr>
                <a:t>”</a:t>
              </a:r>
              <a:r>
                <a:rPr lang="zh-CN" altLang="en-US">
                  <a:solidFill>
                    <a:schemeClr val="tx1"/>
                  </a:solidFill>
                  <a:latin typeface="Times New Roman" pitchFamily="18" charset="0"/>
                  <a:ea typeface="宋体" pitchFamily="2" charset="-122"/>
                  <a:sym typeface="Symbol" pitchFamily="18" charset="2"/>
                </a:rPr>
                <a:t> </a:t>
              </a:r>
              <a:r>
                <a:rPr lang="en-US" altLang="zh-CN">
                  <a:solidFill>
                    <a:schemeClr val="tx1"/>
                  </a:solidFill>
                  <a:latin typeface="Times New Roman" pitchFamily="18" charset="0"/>
                  <a:ea typeface="宋体" pitchFamily="2" charset="-122"/>
                  <a:sym typeface="Symbol" pitchFamily="18" charset="2"/>
                </a:rPr>
                <a:t>: </a:t>
              </a:r>
              <a:r>
                <a:rPr lang="zh-CN" altLang="en-US">
                  <a:solidFill>
                    <a:schemeClr val="tx1"/>
                  </a:solidFill>
                  <a:latin typeface="Times New Roman" pitchFamily="18" charset="0"/>
                  <a:ea typeface="宋体" pitchFamily="2" charset="-122"/>
                  <a:sym typeface="Symbol" pitchFamily="18" charset="2"/>
                </a:rPr>
                <a:t>表示低</a:t>
              </a:r>
              <a:r>
                <a:rPr lang="zh-CN" altLang="en-US">
                  <a:solidFill>
                    <a:schemeClr val="tx1"/>
                  </a:solidFill>
                  <a:ea typeface="隶书" pitchFamily="49" charset="-122"/>
                  <a:sym typeface="Symbol" pitchFamily="18" charset="2"/>
                </a:rPr>
                <a:t>、</a:t>
              </a:r>
              <a:r>
                <a:rPr lang="zh-CN" altLang="en-US">
                  <a:solidFill>
                    <a:schemeClr val="tx1"/>
                  </a:solidFill>
                  <a:latin typeface="Times New Roman" pitchFamily="18" charset="0"/>
                  <a:ea typeface="宋体" pitchFamily="2" charset="-122"/>
                  <a:sym typeface="Symbol" pitchFamily="18" charset="2"/>
                </a:rPr>
                <a:t>高型数据运算时</a:t>
              </a:r>
              <a:r>
                <a:rPr lang="en-US" altLang="zh-CN">
                  <a:solidFill>
                    <a:schemeClr val="tx1"/>
                  </a:solidFill>
                  <a:latin typeface="Times New Roman" pitchFamily="18" charset="0"/>
                  <a:ea typeface="宋体" pitchFamily="2" charset="-122"/>
                  <a:sym typeface="Symbol" pitchFamily="18" charset="2"/>
                </a:rPr>
                <a:t>,</a:t>
              </a:r>
              <a:r>
                <a:rPr lang="zh-CN" altLang="en-US">
                  <a:solidFill>
                    <a:schemeClr val="tx1"/>
                  </a:solidFill>
                  <a:latin typeface="Times New Roman" pitchFamily="18" charset="0"/>
                  <a:ea typeface="宋体" pitchFamily="2" charset="-122"/>
                  <a:sym typeface="Symbol" pitchFamily="18" charset="2"/>
                </a:rPr>
                <a:t>均先转换为高型</a:t>
              </a:r>
            </a:p>
          </p:txBody>
        </p:sp>
        <p:pic>
          <p:nvPicPr>
            <p:cNvPr id="110611" name="Picture 35" descr="BD1457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558958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randombar(horizontal)">
                                      <p:cBhvr>
                                        <p:cTn id="7" dur="500"/>
                                        <p:tgtEl>
                                          <p:spTgt spid="20377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3783"/>
                                        </p:tgtEl>
                                        <p:attrNameLst>
                                          <p:attrName>style.visibility</p:attrName>
                                        </p:attrNameLst>
                                      </p:cBhvr>
                                      <p:to>
                                        <p:strVal val="visible"/>
                                      </p:to>
                                    </p:set>
                                    <p:animEffect transition="in" filter="wipe(down)">
                                      <p:cBhvr>
                                        <p:cTn id="11" dur="500"/>
                                        <p:tgtEl>
                                          <p:spTgt spid="203783"/>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3784"/>
                                        </p:tgtEl>
                                        <p:attrNameLst>
                                          <p:attrName>style.visibility</p:attrName>
                                        </p:attrNameLst>
                                      </p:cBhvr>
                                      <p:to>
                                        <p:strVal val="visible"/>
                                      </p:to>
                                    </p:set>
                                    <p:animEffect transition="in" filter="randombar(horizontal)">
                                      <p:cBhvr>
                                        <p:cTn id="15" dur="500"/>
                                        <p:tgtEl>
                                          <p:spTgt spid="203784"/>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03785"/>
                                        </p:tgtEl>
                                        <p:attrNameLst>
                                          <p:attrName>style.visibility</p:attrName>
                                        </p:attrNameLst>
                                      </p:cBhvr>
                                      <p:to>
                                        <p:strVal val="visible"/>
                                      </p:to>
                                    </p:set>
                                    <p:animEffect transition="in" filter="wipe(down)">
                                      <p:cBhvr>
                                        <p:cTn id="19" dur="500"/>
                                        <p:tgtEl>
                                          <p:spTgt spid="203785"/>
                                        </p:tgtEl>
                                      </p:cBhvr>
                                    </p:animEffect>
                                  </p:childTnLst>
                                </p:cTn>
                              </p:par>
                            </p:childTnLst>
                          </p:cTn>
                        </p:par>
                        <p:par>
                          <p:cTn id="20" fill="hold" nodeType="afterGroup">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03786"/>
                                        </p:tgtEl>
                                        <p:attrNameLst>
                                          <p:attrName>style.visibility</p:attrName>
                                        </p:attrNameLst>
                                      </p:cBhvr>
                                      <p:to>
                                        <p:strVal val="visible"/>
                                      </p:to>
                                    </p:set>
                                    <p:animEffect transition="in" filter="randombar(horizontal)">
                                      <p:cBhvr>
                                        <p:cTn id="23" dur="500"/>
                                        <p:tgtEl>
                                          <p:spTgt spid="203786"/>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03787"/>
                                        </p:tgtEl>
                                        <p:attrNameLst>
                                          <p:attrName>style.visibility</p:attrName>
                                        </p:attrNameLst>
                                      </p:cBhvr>
                                      <p:to>
                                        <p:strVal val="visible"/>
                                      </p:to>
                                    </p:set>
                                    <p:animEffect transition="in" filter="wipe(down)">
                                      <p:cBhvr>
                                        <p:cTn id="27" dur="500"/>
                                        <p:tgtEl>
                                          <p:spTgt spid="203787"/>
                                        </p:tgtEl>
                                      </p:cBhvr>
                                    </p:animEffect>
                                  </p:childTnLst>
                                </p:cTn>
                              </p:par>
                            </p:childTnLst>
                          </p:cTn>
                        </p:par>
                        <p:par>
                          <p:cTn id="28" fill="hold" nodeType="afterGroup">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03788"/>
                                        </p:tgtEl>
                                        <p:attrNameLst>
                                          <p:attrName>style.visibility</p:attrName>
                                        </p:attrNameLst>
                                      </p:cBhvr>
                                      <p:to>
                                        <p:strVal val="visible"/>
                                      </p:to>
                                    </p:set>
                                    <p:animEffect transition="in" filter="randombar(horizontal)">
                                      <p:cBhvr>
                                        <p:cTn id="31" dur="500"/>
                                        <p:tgtEl>
                                          <p:spTgt spid="203788"/>
                                        </p:tgtEl>
                                      </p:cBhvr>
                                    </p:animEffect>
                                  </p:childTnLst>
                                </p:cTn>
                              </p:par>
                            </p:childTnLst>
                          </p:cTn>
                        </p:par>
                        <p:par>
                          <p:cTn id="32" fill="hold" nodeType="afterGroup">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03780"/>
                                        </p:tgtEl>
                                        <p:attrNameLst>
                                          <p:attrName>style.visibility</p:attrName>
                                        </p:attrNameLst>
                                      </p:cBhvr>
                                      <p:to>
                                        <p:strVal val="visible"/>
                                      </p:to>
                                    </p:set>
                                    <p:animEffect transition="in" filter="wipe(down)">
                                      <p:cBhvr>
                                        <p:cTn id="35" dur="500"/>
                                        <p:tgtEl>
                                          <p:spTgt spid="203780"/>
                                        </p:tgtEl>
                                      </p:cBhvr>
                                    </p:animEffect>
                                  </p:childTnLst>
                                </p:cTn>
                              </p:par>
                            </p:childTnLst>
                          </p:cTn>
                        </p:par>
                        <p:par>
                          <p:cTn id="36" fill="hold" nodeType="afterGroup">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03779"/>
                                        </p:tgtEl>
                                        <p:attrNameLst>
                                          <p:attrName>style.visibility</p:attrName>
                                        </p:attrNameLst>
                                      </p:cBhvr>
                                      <p:to>
                                        <p:strVal val="visible"/>
                                      </p:to>
                                    </p:set>
                                    <p:animEffect transition="in" filter="wipe(down)">
                                      <p:cBhvr>
                                        <p:cTn id="39" dur="500"/>
                                        <p:tgtEl>
                                          <p:spTgt spid="203779"/>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03806"/>
                                        </p:tgtEl>
                                        <p:attrNameLst>
                                          <p:attrName>style.visibility</p:attrName>
                                        </p:attrNameLst>
                                      </p:cBhvr>
                                      <p:to>
                                        <p:strVal val="visible"/>
                                      </p:to>
                                    </p:set>
                                    <p:animEffect transition="in" filter="fade">
                                      <p:cBhvr>
                                        <p:cTn id="42" dur="1000"/>
                                        <p:tgtEl>
                                          <p:spTgt spid="203806"/>
                                        </p:tgtEl>
                                      </p:cBhvr>
                                    </p:animEffect>
                                    <p:anim calcmode="lin" valueType="num">
                                      <p:cBhvr>
                                        <p:cTn id="43" dur="1000" fill="hold"/>
                                        <p:tgtEl>
                                          <p:spTgt spid="203806"/>
                                        </p:tgtEl>
                                        <p:attrNameLst>
                                          <p:attrName>ppt_x</p:attrName>
                                        </p:attrNameLst>
                                      </p:cBhvr>
                                      <p:tavLst>
                                        <p:tav tm="0">
                                          <p:val>
                                            <p:strVal val="#ppt_x"/>
                                          </p:val>
                                        </p:tav>
                                        <p:tav tm="100000">
                                          <p:val>
                                            <p:strVal val="#ppt_x"/>
                                          </p:val>
                                        </p:tav>
                                      </p:tavLst>
                                    </p:anim>
                                    <p:anim calcmode="lin" valueType="num">
                                      <p:cBhvr>
                                        <p:cTn id="44" dur="1000" fill="hold"/>
                                        <p:tgtEl>
                                          <p:spTgt spid="20380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3438"/>
                                        </p:tgtEl>
                                        <p:attrNameLst>
                                          <p:attrName>style.visibility</p:attrName>
                                        </p:attrNameLst>
                                      </p:cBhvr>
                                      <p:to>
                                        <p:strVal val="visible"/>
                                      </p:to>
                                    </p:set>
                                    <p:animEffect transition="in" filter="fade">
                                      <p:cBhvr>
                                        <p:cTn id="47" dur="1000"/>
                                        <p:tgtEl>
                                          <p:spTgt spid="103438"/>
                                        </p:tgtEl>
                                      </p:cBhvr>
                                    </p:animEffect>
                                    <p:anim calcmode="lin" valueType="num">
                                      <p:cBhvr>
                                        <p:cTn id="48" dur="1000" fill="hold"/>
                                        <p:tgtEl>
                                          <p:spTgt spid="103438"/>
                                        </p:tgtEl>
                                        <p:attrNameLst>
                                          <p:attrName>ppt_x</p:attrName>
                                        </p:attrNameLst>
                                      </p:cBhvr>
                                      <p:tavLst>
                                        <p:tav tm="0">
                                          <p:val>
                                            <p:strVal val="#ppt_x"/>
                                          </p:val>
                                        </p:tav>
                                        <p:tav tm="100000">
                                          <p:val>
                                            <p:strVal val="#ppt_x"/>
                                          </p:val>
                                        </p:tav>
                                      </p:tavLst>
                                    </p:anim>
                                    <p:anim calcmode="lin" valueType="num">
                                      <p:cBhvr>
                                        <p:cTn id="49" dur="1000" fill="hold"/>
                                        <p:tgtEl>
                                          <p:spTgt spid="1034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autoUpdateAnimBg="0"/>
      <p:bldP spid="203779" grpId="0" autoUpdateAnimBg="0"/>
      <p:bldP spid="203780" grpId="0" animBg="1"/>
      <p:bldP spid="203783" grpId="0" autoUpdateAnimBg="0"/>
      <p:bldP spid="203784" grpId="0" animBg="1" autoUpdateAnimBg="0"/>
      <p:bldP spid="203785" grpId="0" autoUpdateAnimBg="0"/>
      <p:bldP spid="203786" grpId="0" animBg="1" autoUpdateAnimBg="0"/>
      <p:bldP spid="203787" grpId="0" autoUpdateAnimBg="0"/>
      <p:bldP spid="203788" grpId="0" animBg="1" autoUpdateAnimBg="0"/>
      <p:bldP spid="20380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04847" name="AutoShape 47"/>
          <p:cNvSpPr>
            <a:spLocks noChangeArrowheads="1"/>
          </p:cNvSpPr>
          <p:nvPr/>
        </p:nvSpPr>
        <p:spPr bwMode="auto">
          <a:xfrm rot="-5400000">
            <a:off x="3455988" y="3321050"/>
            <a:ext cx="863600" cy="647700"/>
          </a:xfrm>
          <a:prstGeom prst="leftArrowCallout">
            <a:avLst>
              <a:gd name="adj1" fmla="val 25093"/>
              <a:gd name="adj2" fmla="val 12713"/>
              <a:gd name="adj3" fmla="val 0"/>
              <a:gd name="adj4" fmla="val 59162"/>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zh-CN">
              <a:ea typeface="隶书" pitchFamily="49" charset="-122"/>
            </a:endParaRPr>
          </a:p>
          <a:p>
            <a:endParaRPr lang="en-US" altLang="zh-CN">
              <a:ea typeface="隶书" pitchFamily="49" charset="-122"/>
            </a:endParaRPr>
          </a:p>
          <a:p>
            <a:r>
              <a:rPr lang="zh-CN" altLang="en-US" b="1">
                <a:solidFill>
                  <a:srgbClr val="000000"/>
                </a:solidFill>
                <a:ea typeface="隶书" pitchFamily="49" charset="-122"/>
              </a:rPr>
              <a:t>３</a:t>
            </a:r>
          </a:p>
        </p:txBody>
      </p:sp>
      <p:sp>
        <p:nvSpPr>
          <p:cNvPr id="204846" name="AutoShape 46"/>
          <p:cNvSpPr>
            <a:spLocks noChangeArrowheads="1"/>
          </p:cNvSpPr>
          <p:nvPr/>
        </p:nvSpPr>
        <p:spPr bwMode="auto">
          <a:xfrm rot="-5400000">
            <a:off x="2663825" y="3321050"/>
            <a:ext cx="863600" cy="647700"/>
          </a:xfrm>
          <a:prstGeom prst="leftArrowCallout">
            <a:avLst>
              <a:gd name="adj1" fmla="val 25093"/>
              <a:gd name="adj2" fmla="val 12713"/>
              <a:gd name="adj3" fmla="val 0"/>
              <a:gd name="adj4" fmla="val 59162"/>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zh-CN">
              <a:ea typeface="隶书" pitchFamily="49" charset="-122"/>
            </a:endParaRPr>
          </a:p>
          <a:p>
            <a:endParaRPr lang="en-US" altLang="zh-CN">
              <a:ea typeface="隶书" pitchFamily="49" charset="-122"/>
            </a:endParaRPr>
          </a:p>
          <a:p>
            <a:r>
              <a:rPr lang="zh-CN" altLang="en-US" b="1">
                <a:solidFill>
                  <a:srgbClr val="000000"/>
                </a:solidFill>
                <a:ea typeface="隶书" pitchFamily="49" charset="-122"/>
              </a:rPr>
              <a:t>２</a:t>
            </a:r>
          </a:p>
        </p:txBody>
      </p:sp>
      <p:sp>
        <p:nvSpPr>
          <p:cNvPr id="204845" name="AutoShape 45"/>
          <p:cNvSpPr>
            <a:spLocks noChangeArrowheads="1"/>
          </p:cNvSpPr>
          <p:nvPr/>
        </p:nvSpPr>
        <p:spPr bwMode="auto">
          <a:xfrm rot="-5400000">
            <a:off x="1619250" y="3141663"/>
            <a:ext cx="865188" cy="1008062"/>
          </a:xfrm>
          <a:prstGeom prst="leftArrowCallout">
            <a:avLst>
              <a:gd name="adj1" fmla="val 29236"/>
              <a:gd name="adj2" fmla="val 14812"/>
              <a:gd name="adj3" fmla="val 0"/>
              <a:gd name="adj4" fmla="val 59162"/>
            </a:avLst>
          </a:prstGeom>
          <a:gradFill rotWithShape="0">
            <a:gsLst>
              <a:gs pos="0">
                <a:srgbClr val="FFFF00"/>
              </a:gs>
              <a:gs pos="50000">
                <a:srgbClr val="FFFFFF"/>
              </a:gs>
              <a:gs pos="100000">
                <a:srgbClr val="FFFF00"/>
              </a:gs>
            </a:gsLst>
            <a:lin ang="18900000" scaled="1"/>
          </a:gra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zh-CN">
              <a:ea typeface="隶书" pitchFamily="49" charset="-122"/>
            </a:endParaRPr>
          </a:p>
          <a:p>
            <a:endParaRPr lang="en-US" altLang="zh-CN">
              <a:ea typeface="隶书" pitchFamily="49" charset="-122"/>
            </a:endParaRPr>
          </a:p>
          <a:p>
            <a:r>
              <a:rPr lang="zh-CN" altLang="en-US" b="1">
                <a:solidFill>
                  <a:srgbClr val="000000"/>
                </a:solidFill>
                <a:ea typeface="隶书" pitchFamily="49" charset="-122"/>
              </a:rPr>
              <a:t>１</a:t>
            </a:r>
          </a:p>
        </p:txBody>
      </p:sp>
      <p:grpSp>
        <p:nvGrpSpPr>
          <p:cNvPr id="204848" name="Group 48"/>
          <p:cNvGrpSpPr>
            <a:grpSpLocks/>
          </p:cNvGrpSpPr>
          <p:nvPr/>
        </p:nvGrpSpPr>
        <p:grpSpPr bwMode="auto">
          <a:xfrm>
            <a:off x="4284663" y="908050"/>
            <a:ext cx="4556125" cy="5191125"/>
            <a:chOff x="2699" y="572"/>
            <a:chExt cx="2870" cy="3270"/>
          </a:xfrm>
        </p:grpSpPr>
        <p:sp>
          <p:nvSpPr>
            <p:cNvPr id="111637" name="Rectangle 23"/>
            <p:cNvSpPr>
              <a:spLocks noChangeArrowheads="1"/>
            </p:cNvSpPr>
            <p:nvPr/>
          </p:nvSpPr>
          <p:spPr bwMode="auto">
            <a:xfrm>
              <a:off x="2699" y="572"/>
              <a:ext cx="2870" cy="3270"/>
            </a:xfrm>
            <a:prstGeom prst="rect">
              <a:avLst/>
            </a:prstGeom>
            <a:solidFill>
              <a:schemeClr val="hlink"/>
            </a:solidFill>
            <a:ln w="9525">
              <a:solidFill>
                <a:srgbClr val="99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11638" name="AutoShape 24"/>
            <p:cNvSpPr>
              <a:spLocks noChangeArrowheads="1"/>
            </p:cNvSpPr>
            <p:nvPr/>
          </p:nvSpPr>
          <p:spPr bwMode="auto">
            <a:xfrm>
              <a:off x="2789" y="703"/>
              <a:ext cx="2676" cy="3090"/>
            </a:xfrm>
            <a:prstGeom prst="roundRect">
              <a:avLst>
                <a:gd name="adj" fmla="val 16667"/>
              </a:avLst>
            </a:prstGeom>
            <a:gradFill rotWithShape="0">
              <a:gsLst>
                <a:gs pos="0">
                  <a:srgbClr val="FFFF00"/>
                </a:gs>
                <a:gs pos="50000">
                  <a:srgbClr val="FFFFFF"/>
                </a:gs>
                <a:gs pos="100000">
                  <a:srgbClr val="FFFF00"/>
                </a:gs>
              </a:gsLst>
              <a:lin ang="18900000" scaled="1"/>
            </a:gra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803" name="Rectangle 3"/>
          <p:cNvSpPr>
            <a:spLocks noChangeArrowheads="1"/>
          </p:cNvSpPr>
          <p:nvPr/>
        </p:nvSpPr>
        <p:spPr bwMode="auto">
          <a:xfrm>
            <a:off x="-144463" y="3141663"/>
            <a:ext cx="42116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50000"/>
              </a:spcBef>
            </a:pPr>
            <a:r>
              <a:rPr lang="en-US" altLang="zh-CN" sz="2800">
                <a:latin typeface="Times New Roman" pitchFamily="18" charset="0"/>
                <a:ea typeface="宋体" pitchFamily="2" charset="-122"/>
                <a:sym typeface="Symbol" pitchFamily="18" charset="2"/>
              </a:rPr>
              <a:t>    </a:t>
            </a:r>
            <a:r>
              <a:rPr lang="zh-CN" altLang="en-US" sz="2800" b="1">
                <a:latin typeface="Times New Roman" pitchFamily="18" charset="0"/>
                <a:ea typeface="宋体" pitchFamily="2" charset="-122"/>
                <a:sym typeface="Symbol" pitchFamily="18" charset="2"/>
              </a:rPr>
              <a:t>计算</a:t>
            </a:r>
            <a:r>
              <a:rPr lang="zh-CN" altLang="en-US" sz="2800">
                <a:solidFill>
                  <a:schemeClr val="tx1"/>
                </a:solidFill>
                <a:latin typeface="Times New Roman" pitchFamily="18" charset="0"/>
                <a:ea typeface="宋体" pitchFamily="2" charset="-122"/>
                <a:sym typeface="Symbol" pitchFamily="18" charset="2"/>
              </a:rPr>
              <a:t>：</a:t>
            </a:r>
            <a:r>
              <a:rPr lang="en-US" altLang="zh-CN" sz="2800">
                <a:solidFill>
                  <a:srgbClr val="A50021"/>
                </a:solidFill>
                <a:latin typeface="Times New Roman" pitchFamily="18" charset="0"/>
                <a:ea typeface="宋体" pitchFamily="2" charset="-122"/>
                <a:sym typeface="Symbol" pitchFamily="18" charset="2"/>
              </a:rPr>
              <a:t>10+‘ a’+  if –d /e</a:t>
            </a:r>
          </a:p>
        </p:txBody>
      </p:sp>
      <p:sp>
        <p:nvSpPr>
          <p:cNvPr id="204804" name="Rectangle 4"/>
          <p:cNvSpPr>
            <a:spLocks noChangeArrowheads="1"/>
          </p:cNvSpPr>
          <p:nvPr/>
        </p:nvSpPr>
        <p:spPr bwMode="auto">
          <a:xfrm>
            <a:off x="1116013" y="1052513"/>
            <a:ext cx="259238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50000"/>
              </a:lnSpc>
              <a:spcBef>
                <a:spcPct val="70000"/>
              </a:spcBef>
            </a:pPr>
            <a:r>
              <a:rPr lang="en-US" altLang="zh-CN" sz="2800">
                <a:solidFill>
                  <a:schemeClr val="tx1"/>
                </a:solidFill>
                <a:latin typeface="Times New Roman" pitchFamily="18" charset="0"/>
                <a:ea typeface="宋体" pitchFamily="2" charset="-122"/>
                <a:sym typeface="Symbol" pitchFamily="18" charset="2"/>
              </a:rPr>
              <a:t>          int </a:t>
            </a:r>
            <a:r>
              <a:rPr lang="zh-CN" altLang="zh-CN" sz="2800">
                <a:solidFill>
                  <a:schemeClr val="tx1"/>
                </a:solidFill>
                <a:latin typeface="Times New Roman" pitchFamily="18" charset="0"/>
                <a:ea typeface="宋体" pitchFamily="2" charset="-122"/>
                <a:sym typeface="Symbol" pitchFamily="18" charset="2"/>
              </a:rPr>
              <a:t> </a:t>
            </a:r>
            <a:r>
              <a:rPr lang="en-US" altLang="zh-CN" sz="2800">
                <a:solidFill>
                  <a:schemeClr val="tx1"/>
                </a:solidFill>
                <a:latin typeface="Times New Roman" pitchFamily="18" charset="0"/>
                <a:ea typeface="宋体" pitchFamily="2" charset="-122"/>
                <a:sym typeface="Symbol" pitchFamily="18" charset="2"/>
              </a:rPr>
              <a:t>i ;</a:t>
            </a:r>
          </a:p>
          <a:p>
            <a:pPr algn="l">
              <a:lnSpc>
                <a:spcPct val="50000"/>
              </a:lnSpc>
              <a:spcBef>
                <a:spcPct val="70000"/>
              </a:spcBef>
            </a:pPr>
            <a:r>
              <a:rPr lang="en-US" altLang="zh-CN" sz="2800">
                <a:solidFill>
                  <a:schemeClr val="tx1"/>
                </a:solidFill>
                <a:latin typeface="Times New Roman" pitchFamily="18" charset="0"/>
                <a:ea typeface="宋体" pitchFamily="2" charset="-122"/>
                <a:sym typeface="Symbol" pitchFamily="18" charset="2"/>
              </a:rPr>
              <a:t>          float f ;</a:t>
            </a:r>
          </a:p>
          <a:p>
            <a:pPr algn="l">
              <a:lnSpc>
                <a:spcPct val="50000"/>
              </a:lnSpc>
              <a:spcBef>
                <a:spcPct val="70000"/>
              </a:spcBef>
            </a:pPr>
            <a:r>
              <a:rPr lang="en-US" altLang="zh-CN" sz="2800">
                <a:solidFill>
                  <a:schemeClr val="tx1"/>
                </a:solidFill>
                <a:latin typeface="Times New Roman" pitchFamily="18" charset="0"/>
                <a:ea typeface="宋体" pitchFamily="2" charset="-122"/>
                <a:sym typeface="Symbol" pitchFamily="18" charset="2"/>
              </a:rPr>
              <a:t>          double  d ;</a:t>
            </a:r>
          </a:p>
          <a:p>
            <a:pPr algn="l">
              <a:lnSpc>
                <a:spcPct val="50000"/>
              </a:lnSpc>
              <a:spcBef>
                <a:spcPct val="70000"/>
              </a:spcBef>
            </a:pPr>
            <a:r>
              <a:rPr lang="en-US" altLang="zh-CN" sz="2800">
                <a:solidFill>
                  <a:schemeClr val="tx1"/>
                </a:solidFill>
                <a:latin typeface="Times New Roman" pitchFamily="18" charset="0"/>
                <a:ea typeface="宋体" pitchFamily="2" charset="-122"/>
                <a:sym typeface="Symbol" pitchFamily="18" charset="2"/>
              </a:rPr>
              <a:t>          long    e ;</a:t>
            </a:r>
          </a:p>
        </p:txBody>
      </p:sp>
      <p:pic>
        <p:nvPicPr>
          <p:cNvPr id="111624" name="Picture 20" descr="BD21332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029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1" name="AutoShape 21"/>
          <p:cNvSpPr>
            <a:spLocks noChangeArrowheads="1"/>
          </p:cNvSpPr>
          <p:nvPr/>
        </p:nvSpPr>
        <p:spPr bwMode="auto">
          <a:xfrm>
            <a:off x="323850" y="549275"/>
            <a:ext cx="1066800" cy="381000"/>
          </a:xfrm>
          <a:prstGeom prst="ribbon2">
            <a:avLst>
              <a:gd name="adj1" fmla="val 12500"/>
              <a:gd name="adj2" fmla="val 50000"/>
            </a:avLst>
          </a:prstGeom>
          <a:gradFill rotWithShape="0">
            <a:gsLst>
              <a:gs pos="0">
                <a:srgbClr val="33CC33"/>
              </a:gs>
              <a:gs pos="100000">
                <a:schemeClr val="accent1"/>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A50021"/>
                </a:solidFill>
                <a:latin typeface="Tahoma" pitchFamily="34" charset="0"/>
                <a:ea typeface="宋体" pitchFamily="2" charset="-122"/>
              </a:rPr>
              <a:t>例</a:t>
            </a:r>
            <a:endParaRPr lang="zh-CN" altLang="en-US">
              <a:ea typeface="隶书" pitchFamily="49" charset="-122"/>
            </a:endParaRPr>
          </a:p>
        </p:txBody>
      </p:sp>
      <p:sp>
        <p:nvSpPr>
          <p:cNvPr id="204833" name="Text Box 33"/>
          <p:cNvSpPr txBox="1">
            <a:spLocks noChangeArrowheads="1"/>
          </p:cNvSpPr>
          <p:nvPr/>
        </p:nvSpPr>
        <p:spPr bwMode="auto">
          <a:xfrm>
            <a:off x="4705350" y="1866900"/>
            <a:ext cx="35385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kumimoji="1" sz="2400">
                <a:solidFill>
                  <a:schemeClr val="tx2"/>
                </a:solidFill>
                <a:latin typeface="宋体" pitchFamily="2" charset="-122"/>
                <a:ea typeface="楷体_GB2312" pitchFamily="49" charset="-122"/>
              </a:defRPr>
            </a:lvl1pPr>
            <a:lvl2pPr marL="742950" indent="-285750" eaLnBrk="0" hangingPunct="0">
              <a:defRPr kumimoji="1" sz="2400">
                <a:solidFill>
                  <a:schemeClr val="tx2"/>
                </a:solidFill>
                <a:latin typeface="宋体" pitchFamily="2" charset="-122"/>
                <a:ea typeface="楷体_GB2312" pitchFamily="49" charset="-122"/>
              </a:defRPr>
            </a:lvl2pPr>
            <a:lvl3pPr marL="1143000" indent="-228600" eaLnBrk="0" hangingPunct="0">
              <a:defRPr kumimoji="1" sz="2400">
                <a:solidFill>
                  <a:schemeClr val="tx2"/>
                </a:solidFill>
                <a:latin typeface="宋体" pitchFamily="2" charset="-122"/>
                <a:ea typeface="楷体_GB2312" pitchFamily="49" charset="-122"/>
              </a:defRPr>
            </a:lvl3pPr>
            <a:lvl4pPr marL="1600200" indent="-228600" eaLnBrk="0" hangingPunct="0">
              <a:defRPr kumimoji="1" sz="2400">
                <a:solidFill>
                  <a:schemeClr val="tx2"/>
                </a:solidFill>
                <a:latin typeface="宋体" pitchFamily="2" charset="-122"/>
                <a:ea typeface="楷体_GB2312" pitchFamily="49" charset="-122"/>
              </a:defRPr>
            </a:lvl4pPr>
            <a:lvl5pPr marL="2057400" indent="-228600" eaLnBrk="0" hangingPunct="0">
              <a:defRPr kumimoji="1" sz="2400">
                <a:solidFill>
                  <a:schemeClr val="tx2"/>
                </a:solidFill>
                <a:latin typeface="宋体" pitchFamily="2" charset="-122"/>
                <a:ea typeface="楷体_GB2312" pitchFamily="49" charset="-122"/>
              </a:defRPr>
            </a:lvl5pPr>
            <a:lvl6pPr marL="25146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6pPr>
            <a:lvl7pPr marL="29718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7pPr>
            <a:lvl8pPr marL="34290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8pPr>
            <a:lvl9pPr marL="3886200" indent="-228600" algn="ctr" eaLnBrk="0" fontAlgn="base" hangingPunct="0">
              <a:spcBef>
                <a:spcPct val="0"/>
              </a:spcBef>
              <a:spcAft>
                <a:spcPct val="0"/>
              </a:spcAft>
              <a:defRPr kumimoji="1" sz="2400">
                <a:solidFill>
                  <a:schemeClr val="tx2"/>
                </a:solidFill>
                <a:latin typeface="宋体" pitchFamily="2" charset="-122"/>
                <a:ea typeface="楷体_GB2312" pitchFamily="49" charset="-122"/>
              </a:defRPr>
            </a:lvl9pPr>
          </a:lstStyle>
          <a:p>
            <a:pPr algn="l" eaLnBrk="1" hangingPunct="1">
              <a:spcBef>
                <a:spcPct val="50000"/>
              </a:spcBef>
            </a:pPr>
            <a:r>
              <a:rPr lang="en-US" altLang="zh-CN">
                <a:solidFill>
                  <a:schemeClr val="tx1"/>
                </a:solidFill>
                <a:latin typeface="Times New Roman" pitchFamily="18" charset="0"/>
                <a:ea typeface="宋体" pitchFamily="2" charset="-122"/>
                <a:sym typeface="Monotype Sorts" pitchFamily="2" charset="2"/>
              </a:rPr>
              <a:t>10+'a': </a:t>
            </a:r>
            <a:r>
              <a:rPr lang="zh-CN" altLang="zh-CN">
                <a:solidFill>
                  <a:schemeClr val="tx1"/>
                </a:solidFill>
                <a:latin typeface="Times New Roman" pitchFamily="18" charset="0"/>
                <a:ea typeface="宋体" pitchFamily="2" charset="-122"/>
                <a:sym typeface="Monotype Sorts" pitchFamily="2" charset="2"/>
              </a:rPr>
              <a:t>转为</a:t>
            </a:r>
            <a:r>
              <a:rPr lang="en-US" altLang="zh-CN">
                <a:solidFill>
                  <a:schemeClr val="tx1"/>
                </a:solidFill>
                <a:latin typeface="Times New Roman" pitchFamily="18" charset="0"/>
                <a:ea typeface="宋体" pitchFamily="2" charset="-122"/>
                <a:sym typeface="Monotype Sorts" pitchFamily="2" charset="2"/>
              </a:rPr>
              <a:t>int, </a:t>
            </a:r>
            <a:r>
              <a:rPr lang="zh-CN" altLang="zh-CN">
                <a:solidFill>
                  <a:schemeClr val="tx1"/>
                </a:solidFill>
                <a:latin typeface="Times New Roman" pitchFamily="18" charset="0"/>
                <a:ea typeface="宋体" pitchFamily="2" charset="-122"/>
                <a:sym typeface="Monotype Sorts" pitchFamily="2" charset="2"/>
              </a:rPr>
              <a:t>结果为</a:t>
            </a:r>
            <a:r>
              <a:rPr lang="en-US" altLang="zh-CN">
                <a:solidFill>
                  <a:schemeClr val="tx1"/>
                </a:solidFill>
                <a:latin typeface="Times New Roman" pitchFamily="18" charset="0"/>
                <a:ea typeface="宋体" pitchFamily="2" charset="-122"/>
                <a:sym typeface="Monotype Sorts" pitchFamily="2" charset="2"/>
              </a:rPr>
              <a:t>int</a:t>
            </a:r>
          </a:p>
        </p:txBody>
      </p:sp>
      <p:sp>
        <p:nvSpPr>
          <p:cNvPr id="204834" name="Rectangle 34"/>
          <p:cNvSpPr>
            <a:spLocks noChangeArrowheads="1"/>
          </p:cNvSpPr>
          <p:nvPr/>
        </p:nvSpPr>
        <p:spPr bwMode="auto">
          <a:xfrm>
            <a:off x="4716463" y="2422525"/>
            <a:ext cx="408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en-US" altLang="zh-CN">
                <a:solidFill>
                  <a:schemeClr val="tx1"/>
                </a:solidFill>
                <a:latin typeface="Times New Roman" pitchFamily="18" charset="0"/>
                <a:ea typeface="宋体" pitchFamily="2" charset="-122"/>
                <a:sym typeface="Monotype Sorts" pitchFamily="2" charset="2"/>
              </a:rPr>
              <a:t> i</a:t>
            </a:r>
            <a:r>
              <a:rPr lang="en-US" altLang="zh-CN">
                <a:solidFill>
                  <a:schemeClr val="tx1"/>
                </a:solidFill>
                <a:latin typeface="Times New Roman" pitchFamily="18" charset="0"/>
                <a:ea typeface="宋体" pitchFamily="2" charset="-122"/>
                <a:sym typeface="Symbol" pitchFamily="18" charset="2"/>
              </a:rPr>
              <a:t></a:t>
            </a:r>
            <a:r>
              <a:rPr lang="en-US" altLang="zh-CN">
                <a:solidFill>
                  <a:schemeClr val="tx1"/>
                </a:solidFill>
                <a:latin typeface="Times New Roman" pitchFamily="18" charset="0"/>
                <a:ea typeface="宋体" pitchFamily="2" charset="-122"/>
                <a:sym typeface="Monotype Sorts" pitchFamily="2" charset="2"/>
              </a:rPr>
              <a:t>f: </a:t>
            </a:r>
            <a:r>
              <a:rPr lang="zh-CN" altLang="en-US">
                <a:solidFill>
                  <a:schemeClr val="tx1"/>
                </a:solidFill>
                <a:latin typeface="Times New Roman" pitchFamily="18" charset="0"/>
                <a:ea typeface="宋体" pitchFamily="2" charset="-122"/>
                <a:sym typeface="Monotype Sorts" pitchFamily="2" charset="2"/>
              </a:rPr>
              <a:t>转为</a:t>
            </a:r>
            <a:r>
              <a:rPr lang="en-US" altLang="zh-CN">
                <a:solidFill>
                  <a:schemeClr val="tx1"/>
                </a:solidFill>
                <a:latin typeface="Times New Roman" pitchFamily="18" charset="0"/>
                <a:ea typeface="宋体" pitchFamily="2" charset="-122"/>
                <a:sym typeface="Monotype Sorts" pitchFamily="2" charset="2"/>
              </a:rPr>
              <a:t>double, </a:t>
            </a:r>
            <a:r>
              <a:rPr lang="zh-CN" altLang="zh-CN">
                <a:solidFill>
                  <a:schemeClr val="tx1"/>
                </a:solidFill>
                <a:latin typeface="Times New Roman" pitchFamily="18" charset="0"/>
                <a:ea typeface="宋体" pitchFamily="2" charset="-122"/>
                <a:sym typeface="Monotype Sorts" pitchFamily="2" charset="2"/>
              </a:rPr>
              <a:t>结果为</a:t>
            </a:r>
            <a:r>
              <a:rPr lang="en-US" altLang="zh-CN">
                <a:solidFill>
                  <a:schemeClr val="tx1"/>
                </a:solidFill>
                <a:latin typeface="Times New Roman" pitchFamily="18" charset="0"/>
                <a:ea typeface="宋体" pitchFamily="2" charset="-122"/>
                <a:sym typeface="Monotype Sorts" pitchFamily="2" charset="2"/>
              </a:rPr>
              <a:t>double</a:t>
            </a:r>
          </a:p>
        </p:txBody>
      </p:sp>
      <p:sp>
        <p:nvSpPr>
          <p:cNvPr id="204835" name="Rectangle 35"/>
          <p:cNvSpPr>
            <a:spLocks noChangeArrowheads="1"/>
          </p:cNvSpPr>
          <p:nvPr/>
        </p:nvSpPr>
        <p:spPr bwMode="auto">
          <a:xfrm>
            <a:off x="4789488" y="2997200"/>
            <a:ext cx="27130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en-US" altLang="zh-CN">
                <a:solidFill>
                  <a:schemeClr val="tx1"/>
                </a:solidFill>
                <a:latin typeface="Times New Roman" pitchFamily="18" charset="0"/>
                <a:ea typeface="宋体" pitchFamily="2" charset="-122"/>
                <a:sym typeface="Monotype Sorts" pitchFamily="2" charset="2"/>
              </a:rPr>
              <a:t> </a:t>
            </a:r>
            <a:r>
              <a:rPr lang="zh-CN" altLang="en-US">
                <a:solidFill>
                  <a:schemeClr val="tx1"/>
                </a:solidFill>
                <a:latin typeface="Times New Roman" pitchFamily="18" charset="0"/>
                <a:ea typeface="宋体" pitchFamily="2" charset="-122"/>
                <a:sym typeface="Monotype Sorts" pitchFamily="2" charset="2"/>
              </a:rPr>
              <a:t>１</a:t>
            </a:r>
            <a:r>
              <a:rPr lang="en-US" altLang="zh-CN">
                <a:solidFill>
                  <a:schemeClr val="tx1"/>
                </a:solidFill>
                <a:latin typeface="Times New Roman" pitchFamily="18" charset="0"/>
                <a:ea typeface="宋体" pitchFamily="2" charset="-122"/>
                <a:sym typeface="Monotype Sorts" pitchFamily="2" charset="2"/>
              </a:rPr>
              <a:t>+</a:t>
            </a:r>
            <a:r>
              <a:rPr lang="zh-CN" altLang="en-US">
                <a:solidFill>
                  <a:schemeClr val="tx1"/>
                </a:solidFill>
                <a:latin typeface="Times New Roman" pitchFamily="18" charset="0"/>
                <a:ea typeface="宋体" pitchFamily="2" charset="-122"/>
                <a:sym typeface="Monotype Sorts" pitchFamily="2" charset="2"/>
              </a:rPr>
              <a:t>２ </a:t>
            </a:r>
            <a:r>
              <a:rPr lang="en-US" altLang="zh-CN">
                <a:solidFill>
                  <a:schemeClr val="tx1"/>
                </a:solidFill>
                <a:latin typeface="Times New Roman" pitchFamily="18" charset="0"/>
                <a:ea typeface="宋体" pitchFamily="2" charset="-122"/>
                <a:sym typeface="Monotype Sorts" pitchFamily="2" charset="2"/>
              </a:rPr>
              <a:t>: </a:t>
            </a:r>
            <a:r>
              <a:rPr lang="zh-CN" altLang="zh-CN">
                <a:solidFill>
                  <a:schemeClr val="tx1"/>
                </a:solidFill>
                <a:latin typeface="Times New Roman" pitchFamily="18" charset="0"/>
                <a:ea typeface="宋体" pitchFamily="2" charset="-122"/>
                <a:sym typeface="Monotype Sorts" pitchFamily="2" charset="2"/>
              </a:rPr>
              <a:t>转为</a:t>
            </a:r>
            <a:r>
              <a:rPr lang="en-US" altLang="zh-CN">
                <a:solidFill>
                  <a:schemeClr val="tx1"/>
                </a:solidFill>
                <a:latin typeface="Times New Roman" pitchFamily="18" charset="0"/>
                <a:ea typeface="宋体" pitchFamily="2" charset="-122"/>
                <a:sym typeface="Monotype Sorts" pitchFamily="2" charset="2"/>
              </a:rPr>
              <a:t>double</a:t>
            </a:r>
          </a:p>
        </p:txBody>
      </p:sp>
      <p:sp>
        <p:nvSpPr>
          <p:cNvPr id="204836" name="Rectangle 36"/>
          <p:cNvSpPr>
            <a:spLocks noChangeArrowheads="1"/>
          </p:cNvSpPr>
          <p:nvPr/>
        </p:nvSpPr>
        <p:spPr bwMode="auto">
          <a:xfrm>
            <a:off x="4787900" y="3644900"/>
            <a:ext cx="2303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en-US" altLang="zh-CN">
                <a:solidFill>
                  <a:schemeClr val="tx1"/>
                </a:solidFill>
                <a:latin typeface="Times New Roman" pitchFamily="18" charset="0"/>
                <a:ea typeface="宋体" pitchFamily="2" charset="-122"/>
                <a:sym typeface="Monotype Sorts" pitchFamily="2" charset="2"/>
              </a:rPr>
              <a:t>d /e : </a:t>
            </a:r>
            <a:r>
              <a:rPr lang="zh-CN" altLang="en-US">
                <a:solidFill>
                  <a:schemeClr val="tx1"/>
                </a:solidFill>
                <a:latin typeface="Times New Roman" pitchFamily="18" charset="0"/>
                <a:ea typeface="宋体" pitchFamily="2" charset="-122"/>
                <a:sym typeface="Monotype Sorts" pitchFamily="2" charset="2"/>
              </a:rPr>
              <a:t>转为</a:t>
            </a:r>
            <a:r>
              <a:rPr lang="en-US" altLang="zh-CN">
                <a:solidFill>
                  <a:schemeClr val="tx1"/>
                </a:solidFill>
                <a:latin typeface="Times New Roman" pitchFamily="18" charset="0"/>
                <a:ea typeface="宋体" pitchFamily="2" charset="-122"/>
                <a:sym typeface="Monotype Sorts" pitchFamily="2" charset="2"/>
              </a:rPr>
              <a:t>double</a:t>
            </a:r>
          </a:p>
        </p:txBody>
      </p:sp>
      <p:sp>
        <p:nvSpPr>
          <p:cNvPr id="204837" name="Rectangle 37"/>
          <p:cNvSpPr>
            <a:spLocks noChangeArrowheads="1"/>
          </p:cNvSpPr>
          <p:nvPr/>
        </p:nvSpPr>
        <p:spPr bwMode="auto">
          <a:xfrm>
            <a:off x="4716463" y="4222750"/>
            <a:ext cx="2705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spcBef>
                <a:spcPct val="50000"/>
              </a:spcBef>
            </a:pPr>
            <a:r>
              <a:rPr lang="en-US" altLang="zh-CN">
                <a:solidFill>
                  <a:schemeClr val="tx1"/>
                </a:solidFill>
                <a:latin typeface="Times New Roman" pitchFamily="18" charset="0"/>
                <a:ea typeface="宋体" pitchFamily="2" charset="-122"/>
                <a:sym typeface="Monotype Sorts" pitchFamily="2" charset="2"/>
              </a:rPr>
              <a:t> (1+2)-3 </a:t>
            </a:r>
            <a:r>
              <a:rPr lang="zh-CN" altLang="en-US">
                <a:solidFill>
                  <a:schemeClr val="tx1"/>
                </a:solidFill>
                <a:latin typeface="Times New Roman" pitchFamily="18" charset="0"/>
                <a:ea typeface="宋体" pitchFamily="2" charset="-122"/>
                <a:sym typeface="Monotype Sorts" pitchFamily="2" charset="2"/>
              </a:rPr>
              <a:t>转为</a:t>
            </a:r>
            <a:r>
              <a:rPr lang="en-US" altLang="zh-CN">
                <a:solidFill>
                  <a:schemeClr val="tx1"/>
                </a:solidFill>
                <a:latin typeface="Times New Roman" pitchFamily="18" charset="0"/>
                <a:ea typeface="宋体" pitchFamily="2" charset="-122"/>
                <a:sym typeface="Monotype Sorts" pitchFamily="2" charset="2"/>
              </a:rPr>
              <a:t>double</a:t>
            </a:r>
          </a:p>
        </p:txBody>
      </p:sp>
      <p:sp>
        <p:nvSpPr>
          <p:cNvPr id="204838" name="Rectangle 38"/>
          <p:cNvSpPr>
            <a:spLocks noChangeArrowheads="1"/>
          </p:cNvSpPr>
          <p:nvPr/>
        </p:nvSpPr>
        <p:spPr bwMode="auto">
          <a:xfrm>
            <a:off x="5003800" y="1268413"/>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rgbClr val="0000FF"/>
                </a:solidFill>
                <a:latin typeface="Times New Roman" pitchFamily="18" charset="0"/>
                <a:ea typeface="宋体" pitchFamily="2" charset="-122"/>
              </a:rPr>
              <a:t>则运算时</a:t>
            </a:r>
            <a:r>
              <a:rPr lang="en-US" altLang="zh-CN" b="1">
                <a:solidFill>
                  <a:srgbClr val="0000FF"/>
                </a:solidFill>
                <a:latin typeface="Times New Roman" pitchFamily="18" charset="0"/>
                <a:ea typeface="宋体" pitchFamily="2" charset="-122"/>
              </a:rPr>
              <a:t>:</a:t>
            </a:r>
          </a:p>
        </p:txBody>
      </p:sp>
      <p:pic>
        <p:nvPicPr>
          <p:cNvPr id="204840" name="Picture 40" descr="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98913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1" name="Picture 41" descr="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492375"/>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2" name="Picture 42" descr="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06863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3" name="Picture 43" descr="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71633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4" name="Picture 44" descr="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29260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4821"/>
                                        </p:tgtEl>
                                        <p:attrNameLst>
                                          <p:attrName>style.visibility</p:attrName>
                                        </p:attrNameLst>
                                      </p:cBhvr>
                                      <p:to>
                                        <p:strVal val="visible"/>
                                      </p:to>
                                    </p:set>
                                    <p:anim calcmode="lin" valueType="num">
                                      <p:cBhvr additive="base">
                                        <p:cTn id="7" dur="500" fill="hold"/>
                                        <p:tgtEl>
                                          <p:spTgt spid="204821"/>
                                        </p:tgtEl>
                                        <p:attrNameLst>
                                          <p:attrName>ppt_x</p:attrName>
                                        </p:attrNameLst>
                                      </p:cBhvr>
                                      <p:tavLst>
                                        <p:tav tm="0">
                                          <p:val>
                                            <p:strVal val="0-#ppt_w/2"/>
                                          </p:val>
                                        </p:tav>
                                        <p:tav tm="100000">
                                          <p:val>
                                            <p:strVal val="#ppt_x"/>
                                          </p:val>
                                        </p:tav>
                                      </p:tavLst>
                                    </p:anim>
                                    <p:anim calcmode="lin" valueType="num">
                                      <p:cBhvr additive="base">
                                        <p:cTn id="8" dur="500" fill="hold"/>
                                        <p:tgtEl>
                                          <p:spTgt spid="204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04804"/>
                                        </p:tgtEl>
                                        <p:attrNameLst>
                                          <p:attrName>style.visibility</p:attrName>
                                        </p:attrNameLst>
                                      </p:cBhvr>
                                      <p:to>
                                        <p:strVal val="visible"/>
                                      </p:to>
                                    </p:set>
                                    <p:animEffect transition="in" filter="wipe(left)">
                                      <p:cBhvr>
                                        <p:cTn id="13" dur="300"/>
                                        <p:tgtEl>
                                          <p:spTgt spid="2048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4803">
                                            <p:txEl>
                                              <p:pRg st="0" end="0"/>
                                            </p:txEl>
                                          </p:spTgt>
                                        </p:tgtEl>
                                        <p:attrNameLst>
                                          <p:attrName>style.visibility</p:attrName>
                                        </p:attrNameLst>
                                      </p:cBhvr>
                                      <p:to>
                                        <p:strVal val="visible"/>
                                      </p:to>
                                    </p:set>
                                    <p:animEffect transition="in" filter="wipe(left)">
                                      <p:cBhvr>
                                        <p:cTn id="18" dur="500"/>
                                        <p:tgtEl>
                                          <p:spTgt spid="20480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4848"/>
                                        </p:tgtEl>
                                        <p:attrNameLst>
                                          <p:attrName>style.visibility</p:attrName>
                                        </p:attrNameLst>
                                      </p:cBhvr>
                                      <p:to>
                                        <p:strVal val="visible"/>
                                      </p:to>
                                    </p:set>
                                    <p:animEffect transition="in" filter="blinds(horizontal)">
                                      <p:cBhvr>
                                        <p:cTn id="23" dur="500"/>
                                        <p:tgtEl>
                                          <p:spTgt spid="2048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4838"/>
                                        </p:tgtEl>
                                        <p:attrNameLst>
                                          <p:attrName>style.visibility</p:attrName>
                                        </p:attrNameLst>
                                      </p:cBhvr>
                                      <p:to>
                                        <p:strVal val="visible"/>
                                      </p:to>
                                    </p:set>
                                    <p:animEffect transition="in" filter="blinds(horizontal)">
                                      <p:cBhvr>
                                        <p:cTn id="28" dur="500"/>
                                        <p:tgtEl>
                                          <p:spTgt spid="2048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04840"/>
                                        </p:tgtEl>
                                        <p:attrNameLst>
                                          <p:attrName>style.visibility</p:attrName>
                                        </p:attrNameLst>
                                      </p:cBhvr>
                                      <p:to>
                                        <p:strVal val="visible"/>
                                      </p:to>
                                    </p:set>
                                    <p:anim calcmode="lin" valueType="num">
                                      <p:cBhvr additive="base">
                                        <p:cTn id="33" dur="500" fill="hold"/>
                                        <p:tgtEl>
                                          <p:spTgt spid="204840"/>
                                        </p:tgtEl>
                                        <p:attrNameLst>
                                          <p:attrName>ppt_x</p:attrName>
                                        </p:attrNameLst>
                                      </p:cBhvr>
                                      <p:tavLst>
                                        <p:tav tm="0">
                                          <p:val>
                                            <p:strVal val="1+#ppt_w/2"/>
                                          </p:val>
                                        </p:tav>
                                        <p:tav tm="100000">
                                          <p:val>
                                            <p:strVal val="#ppt_x"/>
                                          </p:val>
                                        </p:tav>
                                      </p:tavLst>
                                    </p:anim>
                                    <p:anim calcmode="lin" valueType="num">
                                      <p:cBhvr additive="base">
                                        <p:cTn id="34" dur="500" fill="hold"/>
                                        <p:tgtEl>
                                          <p:spTgt spid="20484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04833"/>
                                        </p:tgtEl>
                                        <p:attrNameLst>
                                          <p:attrName>style.visibility</p:attrName>
                                        </p:attrNameLst>
                                      </p:cBhvr>
                                      <p:to>
                                        <p:strVal val="visible"/>
                                      </p:to>
                                    </p:set>
                                    <p:animEffect transition="in" filter="box(in)">
                                      <p:cBhvr>
                                        <p:cTn id="39" dur="500"/>
                                        <p:tgtEl>
                                          <p:spTgt spid="20483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204845"/>
                                        </p:tgtEl>
                                        <p:attrNameLst>
                                          <p:attrName>style.visibility</p:attrName>
                                        </p:attrNameLst>
                                      </p:cBhvr>
                                      <p:to>
                                        <p:strVal val="visible"/>
                                      </p:to>
                                    </p:set>
                                    <p:animEffect transition="in" filter="diamond(in)">
                                      <p:cBhvr>
                                        <p:cTn id="44" dur="1000"/>
                                        <p:tgtEl>
                                          <p:spTgt spid="20484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04841"/>
                                        </p:tgtEl>
                                        <p:attrNameLst>
                                          <p:attrName>style.visibility</p:attrName>
                                        </p:attrNameLst>
                                      </p:cBhvr>
                                      <p:to>
                                        <p:strVal val="visible"/>
                                      </p:to>
                                    </p:set>
                                    <p:anim calcmode="lin" valueType="num">
                                      <p:cBhvr additive="base">
                                        <p:cTn id="49" dur="500" fill="hold"/>
                                        <p:tgtEl>
                                          <p:spTgt spid="204841"/>
                                        </p:tgtEl>
                                        <p:attrNameLst>
                                          <p:attrName>ppt_x</p:attrName>
                                        </p:attrNameLst>
                                      </p:cBhvr>
                                      <p:tavLst>
                                        <p:tav tm="0">
                                          <p:val>
                                            <p:strVal val="1+#ppt_w/2"/>
                                          </p:val>
                                        </p:tav>
                                        <p:tav tm="100000">
                                          <p:val>
                                            <p:strVal val="#ppt_x"/>
                                          </p:val>
                                        </p:tav>
                                      </p:tavLst>
                                    </p:anim>
                                    <p:anim calcmode="lin" valueType="num">
                                      <p:cBhvr additive="base">
                                        <p:cTn id="50" dur="500" fill="hold"/>
                                        <p:tgtEl>
                                          <p:spTgt spid="20484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04834"/>
                                        </p:tgtEl>
                                        <p:attrNameLst>
                                          <p:attrName>style.visibility</p:attrName>
                                        </p:attrNameLst>
                                      </p:cBhvr>
                                      <p:to>
                                        <p:strVal val="visible"/>
                                      </p:to>
                                    </p:set>
                                    <p:animEffect transition="in" filter="box(in)">
                                      <p:cBhvr>
                                        <p:cTn id="55" dur="500"/>
                                        <p:tgtEl>
                                          <p:spTgt spid="2048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204846"/>
                                        </p:tgtEl>
                                        <p:attrNameLst>
                                          <p:attrName>style.visibility</p:attrName>
                                        </p:attrNameLst>
                                      </p:cBhvr>
                                      <p:to>
                                        <p:strVal val="visible"/>
                                      </p:to>
                                    </p:set>
                                    <p:animEffect transition="in" filter="diamond(in)">
                                      <p:cBhvr>
                                        <p:cTn id="60" dur="1000"/>
                                        <p:tgtEl>
                                          <p:spTgt spid="20484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04842"/>
                                        </p:tgtEl>
                                        <p:attrNameLst>
                                          <p:attrName>style.visibility</p:attrName>
                                        </p:attrNameLst>
                                      </p:cBhvr>
                                      <p:to>
                                        <p:strVal val="visible"/>
                                      </p:to>
                                    </p:set>
                                    <p:anim calcmode="lin" valueType="num">
                                      <p:cBhvr additive="base">
                                        <p:cTn id="65" dur="500" fill="hold"/>
                                        <p:tgtEl>
                                          <p:spTgt spid="204842"/>
                                        </p:tgtEl>
                                        <p:attrNameLst>
                                          <p:attrName>ppt_x</p:attrName>
                                        </p:attrNameLst>
                                      </p:cBhvr>
                                      <p:tavLst>
                                        <p:tav tm="0">
                                          <p:val>
                                            <p:strVal val="1+#ppt_w/2"/>
                                          </p:val>
                                        </p:tav>
                                        <p:tav tm="100000">
                                          <p:val>
                                            <p:strVal val="#ppt_x"/>
                                          </p:val>
                                        </p:tav>
                                      </p:tavLst>
                                    </p:anim>
                                    <p:anim calcmode="lin" valueType="num">
                                      <p:cBhvr additive="base">
                                        <p:cTn id="66" dur="500" fill="hold"/>
                                        <p:tgtEl>
                                          <p:spTgt spid="204842"/>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04835"/>
                                        </p:tgtEl>
                                        <p:attrNameLst>
                                          <p:attrName>style.visibility</p:attrName>
                                        </p:attrNameLst>
                                      </p:cBhvr>
                                      <p:to>
                                        <p:strVal val="visible"/>
                                      </p:to>
                                    </p:set>
                                    <p:animEffect transition="in" filter="box(in)">
                                      <p:cBhvr>
                                        <p:cTn id="71" dur="500"/>
                                        <p:tgtEl>
                                          <p:spTgt spid="20483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204843"/>
                                        </p:tgtEl>
                                        <p:attrNameLst>
                                          <p:attrName>style.visibility</p:attrName>
                                        </p:attrNameLst>
                                      </p:cBhvr>
                                      <p:to>
                                        <p:strVal val="visible"/>
                                      </p:to>
                                    </p:set>
                                    <p:anim calcmode="lin" valueType="num">
                                      <p:cBhvr additive="base">
                                        <p:cTn id="76" dur="500" fill="hold"/>
                                        <p:tgtEl>
                                          <p:spTgt spid="204843"/>
                                        </p:tgtEl>
                                        <p:attrNameLst>
                                          <p:attrName>ppt_x</p:attrName>
                                        </p:attrNameLst>
                                      </p:cBhvr>
                                      <p:tavLst>
                                        <p:tav tm="0">
                                          <p:val>
                                            <p:strVal val="1+#ppt_w/2"/>
                                          </p:val>
                                        </p:tav>
                                        <p:tav tm="100000">
                                          <p:val>
                                            <p:strVal val="#ppt_x"/>
                                          </p:val>
                                        </p:tav>
                                      </p:tavLst>
                                    </p:anim>
                                    <p:anim calcmode="lin" valueType="num">
                                      <p:cBhvr additive="base">
                                        <p:cTn id="77" dur="500" fill="hold"/>
                                        <p:tgtEl>
                                          <p:spTgt spid="20484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04836"/>
                                        </p:tgtEl>
                                        <p:attrNameLst>
                                          <p:attrName>style.visibility</p:attrName>
                                        </p:attrNameLst>
                                      </p:cBhvr>
                                      <p:to>
                                        <p:strVal val="visible"/>
                                      </p:to>
                                    </p:set>
                                    <p:animEffect transition="in" filter="box(in)">
                                      <p:cBhvr>
                                        <p:cTn id="82" dur="500"/>
                                        <p:tgtEl>
                                          <p:spTgt spid="20483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8" presetClass="entr" presetSubtype="16" fill="hold" grpId="0" nodeType="clickEffect">
                                  <p:stCondLst>
                                    <p:cond delay="0"/>
                                  </p:stCondLst>
                                  <p:childTnLst>
                                    <p:set>
                                      <p:cBhvr>
                                        <p:cTn id="86" dur="1" fill="hold">
                                          <p:stCondLst>
                                            <p:cond delay="0"/>
                                          </p:stCondLst>
                                        </p:cTn>
                                        <p:tgtEl>
                                          <p:spTgt spid="204847"/>
                                        </p:tgtEl>
                                        <p:attrNameLst>
                                          <p:attrName>style.visibility</p:attrName>
                                        </p:attrNameLst>
                                      </p:cBhvr>
                                      <p:to>
                                        <p:strVal val="visible"/>
                                      </p:to>
                                    </p:set>
                                    <p:animEffect transition="in" filter="diamond(in)">
                                      <p:cBhvr>
                                        <p:cTn id="87" dur="500"/>
                                        <p:tgtEl>
                                          <p:spTgt spid="20484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nodeType="clickEffect">
                                  <p:stCondLst>
                                    <p:cond delay="0"/>
                                  </p:stCondLst>
                                  <p:childTnLst>
                                    <p:set>
                                      <p:cBhvr>
                                        <p:cTn id="91" dur="1" fill="hold">
                                          <p:stCondLst>
                                            <p:cond delay="0"/>
                                          </p:stCondLst>
                                        </p:cTn>
                                        <p:tgtEl>
                                          <p:spTgt spid="204844"/>
                                        </p:tgtEl>
                                        <p:attrNameLst>
                                          <p:attrName>style.visibility</p:attrName>
                                        </p:attrNameLst>
                                      </p:cBhvr>
                                      <p:to>
                                        <p:strVal val="visible"/>
                                      </p:to>
                                    </p:set>
                                    <p:anim calcmode="lin" valueType="num">
                                      <p:cBhvr additive="base">
                                        <p:cTn id="92" dur="500" fill="hold"/>
                                        <p:tgtEl>
                                          <p:spTgt spid="204844"/>
                                        </p:tgtEl>
                                        <p:attrNameLst>
                                          <p:attrName>ppt_x</p:attrName>
                                        </p:attrNameLst>
                                      </p:cBhvr>
                                      <p:tavLst>
                                        <p:tav tm="0">
                                          <p:val>
                                            <p:strVal val="1+#ppt_w/2"/>
                                          </p:val>
                                        </p:tav>
                                        <p:tav tm="100000">
                                          <p:val>
                                            <p:strVal val="#ppt_x"/>
                                          </p:val>
                                        </p:tav>
                                      </p:tavLst>
                                    </p:anim>
                                    <p:anim calcmode="lin" valueType="num">
                                      <p:cBhvr additive="base">
                                        <p:cTn id="93" dur="500" fill="hold"/>
                                        <p:tgtEl>
                                          <p:spTgt spid="204844"/>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204837"/>
                                        </p:tgtEl>
                                        <p:attrNameLst>
                                          <p:attrName>style.visibility</p:attrName>
                                        </p:attrNameLst>
                                      </p:cBhvr>
                                      <p:to>
                                        <p:strVal val="visible"/>
                                      </p:to>
                                    </p:set>
                                    <p:animEffect transition="in" filter="box(in)">
                                      <p:cBhvr>
                                        <p:cTn id="98" dur="500"/>
                                        <p:tgtEl>
                                          <p:spTgt spid="2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7" grpId="0" animBg="1"/>
      <p:bldP spid="204846" grpId="0" animBg="1"/>
      <p:bldP spid="204803" grpId="0" build="p" autoUpdateAnimBg="0"/>
      <p:bldP spid="204804" grpId="0" autoUpdateAnimBg="0"/>
      <p:bldP spid="204821" grpId="0" animBg="1"/>
      <p:bldP spid="204833" grpId="0"/>
      <p:bldP spid="204834" grpId="0"/>
      <p:bldP spid="204835" grpId="0"/>
      <p:bldP spid="204836" grpId="0"/>
      <p:bldP spid="204837" grpId="0"/>
      <p:bldP spid="2048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8309</TotalTime>
  <Words>9594</Words>
  <Application>Microsoft Office PowerPoint</Application>
  <PresentationFormat>全屏显示(4:3)</PresentationFormat>
  <Paragraphs>1551</Paragraphs>
  <Slides>120</Slides>
  <Notes>33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120</vt:i4>
      </vt:variant>
    </vt:vector>
  </HeadingPairs>
  <TitlesOfParts>
    <vt:vector size="124" baseType="lpstr">
      <vt:lpstr>Office 主题​​</vt:lpstr>
      <vt:lpstr>位图图像</vt:lpstr>
      <vt:lpstr>剪辑</vt:lpstr>
      <vt:lpstr>Equation</vt:lpstr>
      <vt:lpstr>第2章 C的基本数据类型及运算</vt:lpstr>
      <vt:lpstr>第2章 C语言的基本数据类型及运算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实型常量的舍入误差 </vt:lpstr>
      <vt:lpstr>实型常量的舍入误差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Dun</cp:lastModifiedBy>
  <cp:revision>445</cp:revision>
  <dcterms:created xsi:type="dcterms:W3CDTF">2003-07-10T12:25:36Z</dcterms:created>
  <dcterms:modified xsi:type="dcterms:W3CDTF">2014-11-04T08:10:53Z</dcterms:modified>
</cp:coreProperties>
</file>