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60"/>
  </p:notesMasterIdLst>
  <p:handoutMasterIdLst>
    <p:handoutMasterId r:id="rId61"/>
  </p:handoutMasterIdLst>
  <p:sldIdLst>
    <p:sldId id="335" r:id="rId2"/>
    <p:sldId id="385" r:id="rId3"/>
    <p:sldId id="397" r:id="rId4"/>
    <p:sldId id="336" r:id="rId5"/>
    <p:sldId id="337" r:id="rId6"/>
    <p:sldId id="340" r:id="rId7"/>
    <p:sldId id="344" r:id="rId8"/>
    <p:sldId id="341" r:id="rId9"/>
    <p:sldId id="342" r:id="rId10"/>
    <p:sldId id="343" r:id="rId11"/>
    <p:sldId id="339" r:id="rId12"/>
    <p:sldId id="345" r:id="rId13"/>
    <p:sldId id="346" r:id="rId14"/>
    <p:sldId id="347" r:id="rId15"/>
    <p:sldId id="348" r:id="rId16"/>
    <p:sldId id="381" r:id="rId17"/>
    <p:sldId id="349" r:id="rId18"/>
    <p:sldId id="350" r:id="rId19"/>
    <p:sldId id="351" r:id="rId20"/>
    <p:sldId id="355" r:id="rId21"/>
    <p:sldId id="380" r:id="rId22"/>
    <p:sldId id="354" r:id="rId23"/>
    <p:sldId id="379" r:id="rId24"/>
    <p:sldId id="374" r:id="rId25"/>
    <p:sldId id="356" r:id="rId26"/>
    <p:sldId id="357" r:id="rId27"/>
    <p:sldId id="376" r:id="rId28"/>
    <p:sldId id="377" r:id="rId29"/>
    <p:sldId id="359" r:id="rId30"/>
    <p:sldId id="386" r:id="rId31"/>
    <p:sldId id="383" r:id="rId32"/>
    <p:sldId id="384" r:id="rId33"/>
    <p:sldId id="361" r:id="rId34"/>
    <p:sldId id="392" r:id="rId35"/>
    <p:sldId id="382" r:id="rId36"/>
    <p:sldId id="394" r:id="rId37"/>
    <p:sldId id="371" r:id="rId38"/>
    <p:sldId id="398" r:id="rId39"/>
    <p:sldId id="372" r:id="rId40"/>
    <p:sldId id="399" r:id="rId41"/>
    <p:sldId id="393" r:id="rId42"/>
    <p:sldId id="400" r:id="rId43"/>
    <p:sldId id="373" r:id="rId44"/>
    <p:sldId id="395" r:id="rId45"/>
    <p:sldId id="396" r:id="rId46"/>
    <p:sldId id="363" r:id="rId47"/>
    <p:sldId id="364" r:id="rId48"/>
    <p:sldId id="365" r:id="rId49"/>
    <p:sldId id="366" r:id="rId50"/>
    <p:sldId id="368" r:id="rId51"/>
    <p:sldId id="369" r:id="rId52"/>
    <p:sldId id="370" r:id="rId53"/>
    <p:sldId id="375" r:id="rId54"/>
    <p:sldId id="387" r:id="rId55"/>
    <p:sldId id="388" r:id="rId56"/>
    <p:sldId id="389" r:id="rId57"/>
    <p:sldId id="390" r:id="rId58"/>
    <p:sldId id="391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0608" autoAdjust="0"/>
  </p:normalViewPr>
  <p:slideViewPr>
    <p:cSldViewPr>
      <p:cViewPr varScale="1">
        <p:scale>
          <a:sx n="66" d="100"/>
          <a:sy n="66" d="100"/>
        </p:scale>
        <p:origin x="-180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20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875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红绿灯运作的原理相当简单，从一开始绿灯，经过一段时间后，将变为黄灯， 再隔一会儿，就会变成红灯，如此不断反覆。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假设有简单的一自动贩卖机贩售两类商品，一类售价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元，另一类售价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元。 如果该贩卖机只能辨识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元及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元硬币。 一开始机器处于</a:t>
            </a:r>
            <a:r>
              <a:rPr lang="en-US" altLang="zh-CN" sz="1200" dirty="0" smtClean="0"/>
              <a:t>Hello</a:t>
            </a:r>
            <a:r>
              <a:rPr lang="zh-CN" altLang="en-US" sz="1200" dirty="0" smtClean="0"/>
              <a:t>的状态，当投入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元时，机器会进入余额不足的状态，直到投入的金额大于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元为止。 如果一次投入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元，则可以选择所有的产品，否则就只能选择</a:t>
            </a:r>
            <a:r>
              <a:rPr lang="en-US" altLang="zh-CN" sz="1200" dirty="0" smtClean="0"/>
              <a:t>20</a:t>
            </a:r>
            <a:r>
              <a:rPr lang="zh-CN" altLang="en-US" sz="1200" dirty="0" smtClean="0"/>
              <a:t>元的产品。 完成选择后，将会卖出商品并且找回剩余的零钱，随后，机器又将返回初始的状态。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双击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sln</a:t>
            </a:r>
            <a:r>
              <a:rPr lang="zh-CN" altLang="en-US" dirty="0" smtClean="0"/>
              <a:t>文件，打开</a:t>
            </a:r>
            <a:r>
              <a:rPr lang="en-US" altLang="zh-CN" dirty="0" smtClean="0"/>
              <a:t>vs2013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728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关闭本层门外</a:t>
            </a:r>
            <a:r>
              <a:rPr lang="en-US" altLang="zh-CN" sz="1200" b="1" dirty="0" smtClean="0"/>
              <a:t>up</a:t>
            </a:r>
            <a:r>
              <a:rPr lang="zh-CN" altLang="en-US" sz="1200" b="1" dirty="0" smtClean="0"/>
              <a:t>按钮，</a:t>
            </a:r>
            <a:r>
              <a:rPr lang="en-US" altLang="zh-CN" sz="1200" b="1" dirty="0" err="1" smtClean="0"/>
              <a:t>SetCallLight</a:t>
            </a:r>
            <a:r>
              <a:rPr lang="en-US" altLang="zh-CN" sz="1200" b="1" dirty="0" smtClean="0"/>
              <a:t>(); </a:t>
            </a:r>
            <a:r>
              <a:rPr lang="zh-CN" altLang="en-US" sz="1200" b="1" dirty="0" smtClean="0"/>
              <a:t>即消费门外</a:t>
            </a:r>
            <a:r>
              <a:rPr lang="en-US" altLang="zh-CN" sz="1200" b="1" dirty="0" smtClean="0"/>
              <a:t>up</a:t>
            </a:r>
            <a:r>
              <a:rPr lang="zh-CN" altLang="en-US" sz="1200" b="1" dirty="0" smtClean="0"/>
              <a:t>按钮，防止下一周期重复处理此按钮行为。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21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1</a:t>
            </a:r>
            <a:r>
              <a:rPr lang="zh-CN" altLang="en-US" sz="1200" b="1" dirty="0" smtClean="0"/>
              <a:t>层以上，一定时间无动作，自动下降到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楼。</a:t>
            </a:r>
            <a:r>
              <a:rPr lang="en-US" altLang="zh-CN" sz="1200" b="1" dirty="0" smtClean="0"/>
              <a:t>AutoTo1Floor();[</a:t>
            </a:r>
            <a:r>
              <a:rPr lang="zh-CN" altLang="en-US" sz="1200" b="1" dirty="0" smtClean="0"/>
              <a:t>其它状态，取消此功能，</a:t>
            </a:r>
            <a:r>
              <a:rPr lang="en-US" altLang="zh-CN" sz="1200" b="1" dirty="0" smtClean="0"/>
              <a:t>CancelTo1Floor()]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09:05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09:05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09:05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09:05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09:05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09:05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924C2-6AF3-4CA9-B4C1-E65BE2C5A8D2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描述复杂的算法，表明算法内部的结构和流程，较传统的流程图更能直观的描述程序对象的执行顺序。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F8ECE8-2F79-442C-B009-BF24F53FEA95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D558A68-2CCC-49FA-A58C-536E17F3B137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01CB65-9D5A-4CA6-98E1-6B263BA07C5F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garage.cpp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</a:t>
            </a:r>
            <a:r>
              <a:rPr lang="zh-CN" altLang="en-US" dirty="0">
                <a:solidFill>
                  <a:srgbClr val="FF0000"/>
                </a:solidFill>
              </a:rPr>
              <a:t>控循环：每隔一定时间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100ms)</a:t>
            </a:r>
            <a:r>
              <a:rPr lang="zh-CN" altLang="en-US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StateDoorClosed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StateDoorClosing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        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StateDoorOpen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(state); 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矩形标注 4"/>
          <p:cNvSpPr/>
          <p:nvPr/>
        </p:nvSpPr>
        <p:spPr>
          <a:xfrm>
            <a:off x="755576" y="3645024"/>
            <a:ext cx="1368153" cy="373400"/>
          </a:xfrm>
          <a:prstGeom prst="wedgeRectCallout">
            <a:avLst>
              <a:gd name="adj1" fmla="val 9271"/>
              <a:gd name="adj2" fmla="val -1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状态常数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411759" y="4005064"/>
            <a:ext cx="1368153" cy="373400"/>
          </a:xfrm>
          <a:prstGeom prst="wedgeRectCallout">
            <a:avLst>
              <a:gd name="adj1" fmla="val 66707"/>
              <a:gd name="adj2" fmla="val -52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00"/>
                </a:solidFill>
              </a:rPr>
              <a:t>状态函数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164288" y="2564904"/>
            <a:ext cx="1584176" cy="517416"/>
          </a:xfrm>
          <a:prstGeom prst="wedgeRectCallout">
            <a:avLst>
              <a:gd name="adj1" fmla="val -75648"/>
              <a:gd name="adj2" fmla="val -6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</a:rPr>
              <a:t>主</a:t>
            </a:r>
            <a:r>
              <a:rPr lang="zh-CN" altLang="en-US" dirty="0" smtClean="0">
                <a:solidFill>
                  <a:srgbClr val="000000"/>
                </a:solidFill>
              </a:rPr>
              <a:t>控循环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03C4C8-8C25-4B5F-9CBC-FB43B2AE1AF3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主控循环与状态函数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>
                <a:latin typeface="Times New Roman" pitchFamily="18" charset="0"/>
              </a:rPr>
              <a:t>变迁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6628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主控循环：每隔一定时间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00ms)</a:t>
            </a:r>
            <a:r>
              <a:rPr lang="zh-CN" altLang="en-US" dirty="0" smtClean="0">
                <a:solidFill>
                  <a:srgbClr val="FF0000"/>
                </a:solidFill>
              </a:rPr>
              <a:t>被调用一次，采集系统的运行状态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94650C5-04D2-4978-9CD7-FA728BF25977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主要库函数，</a:t>
            </a:r>
            <a:r>
              <a:rPr lang="zh-CN" altLang="en-US" dirty="0"/>
              <a:t>详</a:t>
            </a:r>
            <a:r>
              <a:rPr lang="zh-CN" altLang="en-US" dirty="0" smtClean="0"/>
              <a:t>见</a:t>
            </a:r>
            <a:r>
              <a:rPr lang="en-US" altLang="zh-CN" dirty="0" err="1" smtClean="0"/>
              <a:t>GarageLib.h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1820431"/>
            <a:ext cx="4824536" cy="24006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设置电机功率，控制电机运行函数：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SetMotorPower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(double power);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// </a:t>
            </a: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最大速度上升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(-1);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以最大速度下降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/>
              <a:t>SetMotorPower</a:t>
            </a:r>
            <a:r>
              <a:rPr lang="en-US" altLang="zh-CN" sz="2000" dirty="0" smtClean="0"/>
              <a:t>(0);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停止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92" y="1555975"/>
            <a:ext cx="3867844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</a:t>
            </a:r>
            <a:r>
              <a:rPr lang="zh-CN" altLang="en-US" sz="2000" dirty="0" smtClean="0">
                <a:solidFill>
                  <a:srgbClr val="C00000"/>
                </a:solidFill>
              </a:rPr>
              <a:t>系统是否运行：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IsGarageRunning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是否按键</a:t>
            </a: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zh-CN" altLang="en-US" sz="2000" dirty="0" smtClean="0">
                <a:solidFill>
                  <a:srgbClr val="C00000"/>
                </a:solidFill>
              </a:rPr>
              <a:t>或遥控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WasButtonPressed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是否红外探测到遮挡物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bool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IsBeamBroken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092" y="4437112"/>
            <a:ext cx="8692380" cy="19389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// </a:t>
            </a:r>
            <a:r>
              <a:rPr lang="zh-CN" altLang="en-US" sz="2000" dirty="0" smtClean="0">
                <a:solidFill>
                  <a:srgbClr val="C00000"/>
                </a:solidFill>
              </a:rPr>
              <a:t>门的下边沿距离地面的相对位置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GetDoorPosition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GetDoorPosition</a:t>
            </a:r>
            <a:r>
              <a:rPr lang="en-US" altLang="zh-CN" sz="2000" dirty="0"/>
              <a:t>() &lt;=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>
                <a:solidFill>
                  <a:schemeClr val="tx2">
                    <a:lumMod val="75000"/>
                  </a:schemeClr>
                </a:solidFill>
              </a:rPr>
              <a:t>doorAtBottom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dirty="0" err="1" smtClean="0"/>
              <a:t>GetDoorPosition</a:t>
            </a:r>
            <a:r>
              <a:rPr lang="en-US" altLang="zh-CN" sz="2000" dirty="0"/>
              <a:t>() &gt;= </a:t>
            </a:r>
            <a:r>
              <a:rPr lang="en-US" altLang="zh-CN" sz="2000" dirty="0" err="1"/>
              <a:t>Lib_DoorHeight</a:t>
            </a:r>
            <a:r>
              <a:rPr lang="en-US" altLang="zh-CN" sz="2000" dirty="0"/>
              <a:t> - </a:t>
            </a:r>
            <a:r>
              <a:rPr lang="en-US" altLang="zh-CN" sz="2000" dirty="0" err="1" smtClean="0"/>
              <a:t>Lib_DoorTolerance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</a:rPr>
              <a:t>doorAtTop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A94393-DCF7-403D-A87F-F244F11AA608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606D06D-BD90-4ECE-83BA-BFB60DA6A5BE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35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3588" y="2780928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63588" y="450912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07505" y="1484784"/>
            <a:ext cx="2598130" cy="576064"/>
          </a:xfrm>
          <a:prstGeom prst="wedgeRoundRectCallout">
            <a:avLst>
              <a:gd name="adj1" fmla="val -35681"/>
              <a:gd name="adj2" fmla="val 84822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1655676" y="3212976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4"/>
          </p:cNvCxnSpPr>
          <p:nvPr/>
        </p:nvCxnSpPr>
        <p:spPr>
          <a:xfrm>
            <a:off x="479531" y="2261445"/>
            <a:ext cx="0" cy="159960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9531" y="3861048"/>
            <a:ext cx="117614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5ADC9E-F51B-47BE-99D3-DA62903491B0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4513838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变迁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160690" y="1988840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60690" y="3717032"/>
            <a:ext cx="1584176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096794" y="2629838"/>
            <a:ext cx="2598130" cy="576064"/>
          </a:xfrm>
          <a:prstGeom prst="wedgeRoundRectCallout">
            <a:avLst>
              <a:gd name="adj1" fmla="val -55478"/>
              <a:gd name="adj2" fmla="val 22817"/>
              <a:gd name="adj3" fmla="val 16667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if (</a:t>
            </a:r>
            <a:r>
              <a:rPr lang="en-US" altLang="zh-CN" dirty="0" err="1" smtClean="0">
                <a:solidFill>
                  <a:srgbClr val="C00000"/>
                </a:solidFill>
              </a:rPr>
              <a:t>WasButtonPressed</a:t>
            </a:r>
            <a:r>
              <a:rPr lang="en-US" altLang="zh-CN" dirty="0" smtClean="0">
                <a:solidFill>
                  <a:srgbClr val="C00000"/>
                </a:solidFill>
              </a:rPr>
              <a:t>())</a:t>
            </a:r>
          </a:p>
          <a:p>
            <a:pPr algn="ctr"/>
            <a:r>
              <a:rPr lang="en-US" altLang="zh-CN" dirty="0" err="1" smtClean="0">
                <a:solidFill>
                  <a:srgbClr val="C00000"/>
                </a:solidFill>
              </a:rPr>
              <a:t>SetMotorPower</a:t>
            </a:r>
            <a:r>
              <a:rPr lang="en-US" altLang="zh-CN" dirty="0" smtClean="0">
                <a:solidFill>
                  <a:srgbClr val="C00000"/>
                </a:solidFill>
              </a:rPr>
              <a:t>(1);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7" idx="2"/>
          </p:cNvCxnSpPr>
          <p:nvPr/>
        </p:nvCxnSpPr>
        <p:spPr>
          <a:xfrm flipV="1">
            <a:off x="5952778" y="2420888"/>
            <a:ext cx="0" cy="12961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B15ED53-32A7-4FF4-BF75-7A0619B23433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en-US" altLang="zh-CN" dirty="0" smtClean="0"/>
          </a:p>
          <a:p>
            <a:r>
              <a:rPr lang="zh-CN" altLang="en-US" dirty="0" smtClean="0"/>
              <a:t>状态与状态机基本概念</a:t>
            </a:r>
            <a:endParaRPr lang="en-US" altLang="zh-CN" dirty="0" smtClean="0"/>
          </a:p>
          <a:p>
            <a:r>
              <a:rPr lang="zh-CN" altLang="en-US" dirty="0" smtClean="0"/>
              <a:t>状态机程序设计举例</a:t>
            </a:r>
            <a:endParaRPr lang="en-US" altLang="zh-CN" dirty="0" smtClean="0"/>
          </a:p>
          <a:p>
            <a:r>
              <a:rPr lang="en-US" altLang="zh-CN" dirty="0" smtClean="0"/>
              <a:t>VS2013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155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5970820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3914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9878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>
          <a:xfrm flipH="1" flipV="1">
            <a:off x="2195228" y="1556792"/>
            <a:ext cx="734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>
          <a:xfrm>
            <a:off x="3549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2546516-918C-4B93-8C28-8B85FDF9AEFB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r>
              <a:rPr lang="en-US" altLang="zh-CN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DoorClosed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722788"/>
            <a:ext cx="5832648" cy="54425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StateDoorClosing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GetDoorPosition</a:t>
            </a:r>
            <a:r>
              <a:rPr lang="en-US" altLang="zh-CN" dirty="0"/>
              <a:t>() &lt;= </a:t>
            </a:r>
            <a:r>
              <a:rPr lang="en-US" altLang="zh-CN" dirty="0" err="1"/>
              <a:t>Lib_DoorTolerance</a:t>
            </a:r>
            <a:r>
              <a:rPr lang="en-US" altLang="zh-CN" dirty="0"/>
              <a:t>)  </a:t>
            </a:r>
            <a:r>
              <a:rPr lang="en-US" altLang="zh-CN" dirty="0">
                <a:solidFill>
                  <a:srgbClr val="FF0000"/>
                </a:solidFill>
              </a:rPr>
              <a:t>//Event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(0);  </a:t>
            </a:r>
            <a:r>
              <a:rPr lang="en-US" altLang="zh-CN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 *state = </a:t>
            </a:r>
            <a:r>
              <a:rPr lang="en-US" altLang="zh-CN" dirty="0" err="1"/>
              <a:t>DoorClosed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    else if(</a:t>
            </a:r>
            <a:r>
              <a:rPr lang="en-US" altLang="zh-CN" dirty="0" err="1"/>
              <a:t>WasButtonPressed</a:t>
            </a:r>
            <a:r>
              <a:rPr lang="en-US" altLang="zh-CN" dirty="0"/>
              <a:t>() || </a:t>
            </a:r>
            <a:r>
              <a:rPr lang="en-US" altLang="zh-CN" dirty="0" err="1"/>
              <a:t>IsBeamBroken</a:t>
            </a:r>
            <a:r>
              <a:rPr lang="en-US" altLang="zh-CN" dirty="0"/>
              <a:t>())  </a:t>
            </a:r>
          </a:p>
          <a:p>
            <a:r>
              <a:rPr lang="en-US" altLang="zh-CN" dirty="0"/>
              <a:t>    {</a:t>
            </a:r>
            <a:endParaRPr lang="zh-CN" altLang="en-US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SetMotorPower</a:t>
            </a:r>
            <a:r>
              <a:rPr lang="en-US" altLang="zh-CN" dirty="0"/>
              <a:t>(1);  </a:t>
            </a:r>
            <a:r>
              <a:rPr lang="en-US" altLang="zh-CN" dirty="0">
                <a:solidFill>
                  <a:srgbClr val="FF0000"/>
                </a:solidFill>
              </a:rPr>
              <a:t>// Transition</a:t>
            </a:r>
          </a:p>
          <a:p>
            <a:r>
              <a:rPr lang="en-US" altLang="zh-CN" dirty="0"/>
              <a:t>        *state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47664" y="112474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DoorOpening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664" y="328498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" idx="0"/>
            <a:endCxn id="5" idx="2"/>
          </p:cNvCxnSpPr>
          <p:nvPr/>
        </p:nvCxnSpPr>
        <p:spPr>
          <a:xfrm flipV="1">
            <a:off x="2303748" y="155679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44016" y="1916832"/>
            <a:ext cx="1907704" cy="864096"/>
          </a:xfrm>
          <a:prstGeom prst="wedgeRoundRectCallout">
            <a:avLst>
              <a:gd name="adj1" fmla="val 60738"/>
              <a:gd name="adj2" fmla="val -413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(</a:t>
            </a:r>
            <a:r>
              <a:rPr lang="en-US" altLang="zh-CN" sz="1400" dirty="0" err="1">
                <a:solidFill>
                  <a:schemeClr val="tx1"/>
                </a:solidFill>
              </a:rPr>
              <a:t>WasButtonPressed</a:t>
            </a:r>
            <a:r>
              <a:rPr lang="en-US" altLang="zh-CN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|| </a:t>
            </a:r>
            <a:r>
              <a:rPr lang="en-US" altLang="zh-CN" sz="1400" dirty="0" err="1">
                <a:solidFill>
                  <a:schemeClr val="tx1"/>
                </a:solidFill>
              </a:rPr>
              <a:t>IsBeamBroken</a:t>
            </a:r>
            <a:r>
              <a:rPr lang="en-US" altLang="zh-CN" sz="1400" dirty="0">
                <a:solidFill>
                  <a:schemeClr val="tx1"/>
                </a:solidFill>
              </a:rPr>
              <a:t>())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  </a:t>
            </a:r>
            <a:r>
              <a:rPr lang="en-US" altLang="zh-CN" sz="1400" dirty="0" err="1">
                <a:solidFill>
                  <a:schemeClr val="tx1"/>
                </a:solidFill>
              </a:rPr>
              <a:t>SetMotorPower</a:t>
            </a:r>
            <a:r>
              <a:rPr lang="en-US" altLang="zh-CN" sz="1400" dirty="0">
                <a:solidFill>
                  <a:schemeClr val="tx1"/>
                </a:solidFill>
              </a:rPr>
              <a:t>(1);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547664" y="5445224"/>
            <a:ext cx="15121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DoorClosed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12" idx="0"/>
          </p:cNvCxnSpPr>
          <p:nvPr/>
        </p:nvCxnSpPr>
        <p:spPr>
          <a:xfrm>
            <a:off x="2303748" y="3717032"/>
            <a:ext cx="0" cy="172819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107504" y="4149080"/>
            <a:ext cx="1907704" cy="864096"/>
          </a:xfrm>
          <a:prstGeom prst="wedgeRoundRectCallout">
            <a:avLst>
              <a:gd name="adj1" fmla="val 61487"/>
              <a:gd name="adj2" fmla="val -496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if </a:t>
            </a:r>
            <a:r>
              <a:rPr lang="en-US" altLang="zh-CN" sz="1400" dirty="0" smtClean="0">
                <a:solidFill>
                  <a:schemeClr val="tx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doorAtBottom</a:t>
            </a:r>
            <a:r>
              <a:rPr lang="en-US" altLang="zh-CN" sz="14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  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SetMotorPower</a:t>
            </a:r>
            <a:r>
              <a:rPr lang="en-US" altLang="zh-CN" sz="1400" dirty="0" smtClean="0">
                <a:solidFill>
                  <a:schemeClr val="tx1"/>
                </a:solidFill>
              </a:rPr>
              <a:t>(0);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E518833-6C06-484D-8281-4FEA42096733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F8C20A-6B4D-4497-8FEB-052C47EB3E84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  <a:r>
              <a:rPr lang="zh-CN" altLang="en-US" dirty="0" smtClean="0"/>
              <a:t>（双击按文件，打开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50" y="1844824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6672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7535FB-A371-4F35-9B28-911E89E9053A}" type="datetime10">
              <a:rPr lang="zh-CN" altLang="en-US" smtClean="0"/>
              <a:t>09:05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50" y="665187"/>
            <a:ext cx="223224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在两个项目中，进行切换的方法。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7589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运行</a:t>
            </a:r>
            <a:r>
              <a:rPr lang="zh-CN" altLang="en-US" dirty="0" smtClean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7059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6108C5-AE88-47AA-BB8B-5FD69F4B1CCD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两个项目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说明；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/>
              <a:t>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elevator.cpp </a:t>
            </a:r>
            <a:r>
              <a:rPr lang="zh-CN" altLang="en-US" dirty="0" smtClean="0">
                <a:solidFill>
                  <a:srgbClr val="FF0000"/>
                </a:solidFill>
              </a:rPr>
              <a:t>状态机</a:t>
            </a:r>
            <a:r>
              <a:rPr lang="zh-CN" altLang="en-US" dirty="0" smtClean="0">
                <a:solidFill>
                  <a:srgbClr val="FF0000"/>
                </a:solidFill>
              </a:rPr>
              <a:t>代码（填空完成编码）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课程设计说明及要求：</a:t>
            </a:r>
            <a:r>
              <a:rPr lang="zh-CN" altLang="en-US" sz="2400" dirty="0"/>
              <a:t>本</a:t>
            </a:r>
            <a:r>
              <a:rPr lang="en-US" altLang="zh-CN" sz="2400" dirty="0" err="1" smtClean="0"/>
              <a:t>ppt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400" dirty="0" smtClean="0"/>
              <a:t>Elevator_dialog.exe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09:05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30262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课程设计时间安排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700808"/>
            <a:ext cx="8784976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讲课时间：第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周星期三（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日）下午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节，信远</a:t>
            </a:r>
            <a:r>
              <a:rPr lang="en-US" altLang="zh-CN" sz="2400" dirty="0" smtClean="0"/>
              <a:t>I219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辅导答疑时间：第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周星期二、四晚上信远</a:t>
            </a:r>
            <a:r>
              <a:rPr lang="en-US" altLang="zh-CN" sz="2400" dirty="0" smtClean="0"/>
              <a:t>I-2</a:t>
            </a:r>
            <a:r>
              <a:rPr lang="zh-CN" altLang="en-US" sz="2400" dirty="0" smtClean="0"/>
              <a:t>楼教师休息室，要求届时所有学生在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楼教室完成毕设。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第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周星期四（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日）晚上提交课程设计报告，具体要求见后页。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自备电脑，或两人合用。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提前安装好</a:t>
            </a:r>
            <a:r>
              <a:rPr lang="en-US" altLang="zh-CN" sz="2400" dirty="0" smtClean="0"/>
              <a:t>VS2013</a:t>
            </a:r>
            <a:r>
              <a:rPr lang="zh-CN" altLang="en-US" sz="2400" dirty="0"/>
              <a:t>；</a:t>
            </a:r>
            <a:r>
              <a:rPr lang="zh-CN" altLang="en-US" sz="2400" dirty="0" smtClean="0"/>
              <a:t>打印本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，认真研读；编写</a:t>
            </a:r>
            <a:r>
              <a:rPr lang="zh-CN" altLang="en-US" sz="2400" smtClean="0"/>
              <a:t>程序代码；</a:t>
            </a:r>
            <a:r>
              <a:rPr lang="zh-CN" altLang="en-US" sz="2400"/>
              <a:t>提高</a:t>
            </a:r>
            <a:r>
              <a:rPr lang="zh-CN" altLang="en-US" sz="2400" smtClean="0"/>
              <a:t>辅导</a:t>
            </a:r>
            <a:r>
              <a:rPr lang="zh-CN" altLang="en-US" sz="2400" dirty="0" smtClean="0"/>
              <a:t>答疑的效率。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编译好的程序，观察运行效果，比照完成自己的各个状态函数：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86246"/>
            <a:ext cx="8064896" cy="7105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课程设计要求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31007"/>
            <a:ext cx="8064896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用流程图</a:t>
            </a:r>
            <a:r>
              <a:rPr lang="zh-CN" altLang="en-US" sz="2400" dirty="0" smtClean="0"/>
              <a:t>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</a:t>
            </a:r>
            <a:r>
              <a:rPr lang="zh-CN" altLang="en-US" sz="2400" dirty="0" smtClean="0"/>
              <a:t>函数。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完成</a:t>
            </a:r>
            <a:r>
              <a:rPr lang="en-US" altLang="zh-CN" sz="2400" dirty="0" smtClean="0"/>
              <a:t>elevator.cpp</a:t>
            </a:r>
            <a:r>
              <a:rPr lang="zh-CN" altLang="en-US" sz="2400" dirty="0" smtClean="0"/>
              <a:t>中的状态函数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/>
              <a:t>以上</a:t>
            </a:r>
            <a:r>
              <a:rPr lang="zh-CN" altLang="en-US" sz="2400" dirty="0" smtClean="0"/>
              <a:t>两个文件压缩为一个文件，文件名：</a:t>
            </a:r>
            <a:r>
              <a:rPr lang="zh-CN" altLang="en-US" sz="2400" dirty="0">
                <a:solidFill>
                  <a:srgbClr val="FF0000"/>
                </a:solidFill>
              </a:rPr>
              <a:t>学</a:t>
            </a:r>
            <a:r>
              <a:rPr lang="zh-CN" altLang="en-US" sz="2400" dirty="0" smtClean="0">
                <a:solidFill>
                  <a:srgbClr val="FF0000"/>
                </a:solidFill>
              </a:rPr>
              <a:t>号姓名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rar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如果发现抄袭现象，相关同学的成绩以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876459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99537"/>
              </p:ext>
            </p:extLst>
          </p:nvPr>
        </p:nvGraphicFramePr>
        <p:xfrm>
          <a:off x="1907703" y="4077072"/>
          <a:ext cx="7128793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8232"/>
                <a:gridCol w="50405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477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静态</a:t>
            </a:r>
            <a:r>
              <a:rPr lang="zh-CN" altLang="en-US" sz="2000" b="1" dirty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 smtClean="0"/>
              <a:t>),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</a:t>
            </a:r>
            <a:r>
              <a:rPr lang="en-US" altLang="zh-CN" sz="2000" b="1" dirty="0" smtClean="0"/>
              <a:t>0 &amp;&amp; up) </a:t>
            </a:r>
            <a:r>
              <a:rPr lang="en-US" altLang="zh-CN" sz="2000" b="1" dirty="0" smtClean="0"/>
              <a:t>{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en-US" sz="2000" b="1" dirty="0" smtClean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/>
              <a:t>(1)</a:t>
            </a:r>
            <a:r>
              <a:rPr lang="zh-CN" altLang="en-US" sz="2000" b="1" dirty="0"/>
              <a:t>。进入</a:t>
            </a:r>
            <a:r>
              <a:rPr lang="en-US" altLang="zh-CN" sz="2000" b="1" dirty="0" err="1"/>
              <a:t>MovingUp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          }</a:t>
            </a:r>
            <a:endParaRPr lang="zh-CN" altLang="en-US" sz="2000" b="1" dirty="0"/>
          </a:p>
          <a:p>
            <a:r>
              <a:rPr lang="zh-CN" altLang="en-US" sz="2000" b="1" dirty="0" smtClean="0"/>
              <a:t>        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10:18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4519"/>
            <a:ext cx="9144000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zh-CN" altLang="en-US" sz="2000" b="1" dirty="0"/>
              <a:t>        静态检测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/>
              <a:t>),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if (floor &gt; 0 &amp;&amp; </a:t>
            </a:r>
            <a:r>
              <a:rPr lang="en-US" altLang="zh-CN" sz="2000" b="1" dirty="0" smtClean="0"/>
              <a:t>!up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              </a:t>
            </a:r>
            <a:r>
              <a:rPr lang="zh-CN" altLang="en-US" sz="2000" b="1" dirty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 smtClean="0"/>
              <a:t>(-1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。进入</a:t>
            </a:r>
            <a:r>
              <a:rPr lang="en-US" altLang="zh-CN" sz="2000" b="1" dirty="0" err="1" smtClean="0"/>
              <a:t>MovingDown</a:t>
            </a:r>
            <a:r>
              <a:rPr lang="zh-CN" altLang="en-US" sz="2000" b="1" dirty="0" smtClean="0"/>
              <a:t>状态。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10:20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02040"/>
            <a:ext cx="9036496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检查</a:t>
            </a:r>
            <a:r>
              <a:rPr lang="en-US" altLang="zh-CN" sz="2000" b="1" dirty="0" smtClean="0"/>
              <a:t>E4</a:t>
            </a:r>
            <a:r>
              <a:rPr lang="en-US" altLang="zh-CN" sz="2000" b="1" dirty="0" smtClean="0"/>
              <a:t>/E5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GetCallLight</a:t>
            </a:r>
            <a:r>
              <a:rPr lang="en-US" altLang="zh-CN" sz="2000" b="1" dirty="0" smtClean="0"/>
              <a:t>()</a:t>
            </a:r>
            <a:r>
              <a:rPr lang="en-US" altLang="zh-CN" sz="2000" b="1" dirty="0" smtClean="0"/>
              <a:t>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 smtClean="0"/>
              <a:t>up/down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</a:t>
            </a:r>
            <a:r>
              <a:rPr lang="zh-CN" altLang="en-US" sz="2000" b="1" dirty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10:36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6093296"/>
            <a:ext cx="655272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消费</a:t>
            </a:r>
            <a:r>
              <a:rPr lang="zh-CN" altLang="en-US" b="1" dirty="0" smtClean="0"/>
              <a:t>按钮：关闭按钮灯，防止</a:t>
            </a:r>
            <a:r>
              <a:rPr lang="zh-CN" altLang="en-US" b="1" dirty="0"/>
              <a:t>下一周期重复处理此按钮行为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err="1"/>
              <a:t>GetNearestFloor</a:t>
            </a:r>
            <a:r>
              <a:rPr lang="en-US" altLang="zh-CN" b="1" dirty="0"/>
              <a:t>();  // </a:t>
            </a:r>
            <a:r>
              <a:rPr lang="zh-CN" altLang="en-US" b="1" dirty="0"/>
              <a:t>获取</a:t>
            </a:r>
            <a:r>
              <a:rPr lang="zh-CN" altLang="en-US" b="1" dirty="0"/>
              <a:t>当前</a:t>
            </a:r>
            <a:r>
              <a:rPr lang="zh-CN" altLang="en-US" b="1" dirty="0"/>
              <a:t>楼层</a:t>
            </a:r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5689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</a:t>
            </a:r>
            <a:r>
              <a:rPr lang="zh-CN" altLang="en-US" sz="2000" b="1" dirty="0" smtClean="0"/>
              <a:t>按钮为当前楼层的按钮</a:t>
            </a:r>
            <a:r>
              <a:rPr lang="en-US" altLang="zh-CN" sz="2000" b="1" dirty="0" err="1" smtClean="0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10:51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5082"/>
            <a:ext cx="2808312" cy="57576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红绿灯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三种状态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65343"/>
            <a:ext cx="5976664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01C748-8E21-4420-98CB-69D901245379}" type="datetime10">
              <a:rPr lang="zh-CN" altLang="en-US" smtClean="0"/>
              <a:t>09:05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988840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Green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Yellow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73256" y="4437410"/>
            <a:ext cx="3174608" cy="165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时间流逝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(30sec,50sec,10sec)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SetUpLight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门内楼层按钮为当前楼层的按钮</a:t>
            </a:r>
            <a:r>
              <a:rPr lang="en-US" altLang="zh-CN" sz="2000" b="1" dirty="0" err="1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。          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10:55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09:05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98853"/>
            <a:ext cx="9036496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获取当前楼层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，正在开门，按了关门灯，转而关门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DoorClosing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开门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自动进行关门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，进入</a:t>
            </a:r>
            <a:r>
              <a:rPr lang="en-US" altLang="zh-CN" sz="2000" b="1" dirty="0" err="1"/>
              <a:t>DoorClosing</a:t>
            </a:r>
            <a:r>
              <a:rPr lang="zh-CN" altLang="en-US" sz="2000" b="1" dirty="0" smtClean="0"/>
              <a:t>状态。     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正在开门，按了开门灯，无</a:t>
            </a:r>
            <a:r>
              <a:rPr lang="zh-CN" altLang="en-US" sz="2000" b="1" dirty="0" smtClean="0"/>
              <a:t>动作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650248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S8)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正在关门，按了开门灯，转而开门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，正在关门，按了关门灯，无</a:t>
            </a:r>
            <a:r>
              <a:rPr lang="zh-CN" altLang="en-US" sz="2000" b="1" dirty="0"/>
              <a:t>动作，消费关门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09:05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</a:t>
            </a:r>
            <a:r>
              <a:rPr lang="en-US" altLang="zh-CN" sz="2400" dirty="0" smtClean="0"/>
              <a:t>== </a:t>
            </a:r>
            <a:r>
              <a:rPr lang="en-US" altLang="zh-CN" sz="2400" dirty="0" smtClean="0"/>
              <a:t>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</a:t>
            </a:r>
            <a:r>
              <a:rPr lang="en-US" altLang="zh-CN" sz="2400" dirty="0" smtClean="0"/>
              <a:t>== </a:t>
            </a:r>
            <a:r>
              <a:rPr lang="en-US" altLang="zh-CN" sz="2400" dirty="0" smtClean="0"/>
              <a:t>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* 设置门外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灯（</a:t>
            </a:r>
            <a:r>
              <a:rPr lang="en-US" altLang="zh-CN" dirty="0">
                <a:solidFill>
                  <a:srgbClr val="FF0000"/>
                </a:solidFill>
              </a:rPr>
              <a:t>Call Light</a:t>
            </a:r>
            <a:r>
              <a:rPr lang="zh-CN" altLang="en-US" dirty="0">
                <a:solidFill>
                  <a:srgbClr val="FF0000"/>
                </a:solidFill>
              </a:rPr>
              <a:t>）的状态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floor: </a:t>
            </a:r>
            <a:r>
              <a:rPr lang="zh-CN" altLang="en-US" dirty="0">
                <a:solidFill>
                  <a:srgbClr val="FF0000"/>
                </a:solidFill>
              </a:rPr>
              <a:t>表示楼层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up: true,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Up(</a:t>
            </a:r>
            <a:r>
              <a:rPr lang="zh-CN" altLang="en-US" dirty="0">
                <a:solidFill>
                  <a:srgbClr val="FF0000"/>
                </a:solidFill>
              </a:rPr>
              <a:t>上升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  <a:r>
              <a:rPr lang="en-US" altLang="zh-CN" dirty="0">
                <a:solidFill>
                  <a:srgbClr val="FF0000"/>
                </a:solidFill>
              </a:rPr>
              <a:t>;false,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Down(</a:t>
            </a:r>
            <a:r>
              <a:rPr lang="zh-CN" altLang="en-US" dirty="0">
                <a:solidFill>
                  <a:srgbClr val="FF0000"/>
                </a:solidFill>
              </a:rPr>
              <a:t>下降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s: true,</a:t>
            </a:r>
            <a:r>
              <a:rPr lang="zh-CN" altLang="en-US" dirty="0">
                <a:solidFill>
                  <a:srgbClr val="FF0000"/>
                </a:solidFill>
              </a:rPr>
              <a:t>按钮灯亮，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，按钮灯灭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****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调用举例：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楼的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 smtClean="0">
                <a:solidFill>
                  <a:srgbClr val="FF0000"/>
                </a:solidFill>
              </a:rPr>
              <a:t>按钮灯亮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(2,true,true);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楼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Down</a:t>
            </a:r>
            <a:r>
              <a:rPr lang="zh-CN" altLang="en-US" dirty="0" smtClean="0">
                <a:solidFill>
                  <a:srgbClr val="FF0000"/>
                </a:solidFill>
              </a:rPr>
              <a:t>按钮灯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(2,false,false);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09:05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86116"/>
            <a:ext cx="8856985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获取</a:t>
            </a:r>
            <a:r>
              <a:rPr lang="zh-CN" altLang="en-US" dirty="0"/>
              <a:t>当前楼层或最近的楼层，即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的最近</a:t>
            </a:r>
            <a:r>
              <a:rPr lang="zh-CN" altLang="en-US" dirty="0" smtClean="0"/>
              <a:t>整数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3291949"/>
            <a:ext cx="8850197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floor; </a:t>
            </a:r>
            <a:r>
              <a:rPr lang="en-US" altLang="zh-CN" dirty="0" err="1"/>
              <a:t>bool</a:t>
            </a:r>
            <a:r>
              <a:rPr lang="en-US" altLang="zh-CN" dirty="0"/>
              <a:t> up; floor = </a:t>
            </a:r>
            <a:r>
              <a:rPr lang="en-US" altLang="zh-CN" dirty="0" err="1"/>
              <a:t>IdleWhatFloorToGoTo</a:t>
            </a:r>
            <a:r>
              <a:rPr lang="en-US" altLang="zh-CN" dirty="0"/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GoingUpToFloor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floor</a:t>
            </a:r>
            <a:r>
              <a:rPr lang="zh-CN" altLang="en-US" dirty="0" smtClean="0"/>
              <a:t>层，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/>
              <a:t>floor</a:t>
            </a:r>
            <a:r>
              <a:rPr lang="zh-CN" altLang="en-US" dirty="0"/>
              <a:t>层，</a:t>
            </a:r>
            <a:r>
              <a:rPr lang="en-US" altLang="zh-CN" dirty="0" err="1"/>
              <a:t>fabs</a:t>
            </a:r>
            <a:r>
              <a:rPr lang="en-US" altLang="zh-CN" dirty="0"/>
              <a:t>(</a:t>
            </a:r>
            <a:r>
              <a:rPr lang="en-US" altLang="zh-CN" dirty="0" err="1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pPr algn="l"/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08" y="1700808"/>
            <a:ext cx="4752528" cy="10798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00B050"/>
                </a:solidFill>
              </a:rPr>
              <a:t>自动贩售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机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—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四种状态</a:t>
            </a:r>
            <a:r>
              <a:rPr lang="zh-CN" altLang="en-US" sz="2000" dirty="0" smtClean="0"/>
              <a:t>      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1337"/>
            <a:ext cx="5472608" cy="611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45DBF5-B756-47BE-B41E-FBAEEF05FD62}" type="datetime10">
              <a:rPr lang="zh-CN" altLang="en-US" smtClean="0"/>
              <a:t>09:05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9512" y="2060848"/>
            <a:ext cx="3312368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indent="0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 sz="2400" b="1">
                <a:solidFill>
                  <a:srgbClr val="00B050"/>
                </a:solidFill>
                <a:latin typeface="+mn-lt"/>
                <a:ea typeface="+mn-ea"/>
              </a:defRPr>
            </a:lvl1pPr>
            <a:lvl2pPr marL="742950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eaLnBrk="1" hangingPunct="1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latin typeface="+mj-lt"/>
                <a:ea typeface="+mn-ea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Hello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Menu 20/50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Not Enough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155228" y="4293096"/>
            <a:ext cx="4200747" cy="207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B050"/>
                </a:solidFill>
              </a:rPr>
              <a:t>导致状态改变的事件：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投币（仅</a:t>
            </a:r>
            <a:r>
              <a:rPr lang="zh-CN" altLang="en-US" sz="2400" b="1" dirty="0">
                <a:solidFill>
                  <a:schemeClr val="tx1"/>
                </a:solidFill>
              </a:rPr>
              <a:t>辨识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元）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20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20)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售出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50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元商品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(Item 50)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/>
              <a:t> 2F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向下呼叫</a:t>
            </a:r>
            <a:r>
              <a:rPr lang="zh-CN" altLang="en-US" sz="2000" dirty="0"/>
              <a:t>按钮灯</a:t>
            </a:r>
            <a:r>
              <a:rPr lang="zh-CN" altLang="en-US" sz="2000" dirty="0" smtClean="0"/>
              <a:t>关闭，然后</a:t>
            </a:r>
            <a:r>
              <a:rPr lang="zh-CN" altLang="en-US" sz="2000" dirty="0" smtClean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</a:t>
            </a:r>
            <a:r>
              <a:rPr lang="zh-CN" altLang="en-US" sz="2000" dirty="0" smtClean="0"/>
              <a:t>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11:47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1B528B-2CC7-4879-984A-89097D750F87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状况</a:t>
            </a:r>
            <a:r>
              <a:rPr lang="zh-CN" altLang="en-US" sz="2400" kern="0" dirty="0" smtClean="0">
                <a:latin typeface="Times New Roman" pitchFamily="18" charset="0"/>
              </a:rPr>
              <a:t>，处于某个特定状态中的对象必然会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满足某些条件</a:t>
            </a:r>
            <a:r>
              <a:rPr lang="zh-CN" altLang="en-US" sz="2400" kern="0" dirty="0" smtClean="0">
                <a:latin typeface="Times New Roman" pitchFamily="18" charset="0"/>
              </a:rPr>
              <a:t>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执行某些动作</a:t>
            </a:r>
            <a:r>
              <a:rPr lang="zh-CN" altLang="en-US" sz="2400" kern="0" dirty="0" smtClean="0">
                <a:latin typeface="Times New Roman" pitchFamily="18" charset="0"/>
              </a:rPr>
              <a:t>或者是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等待某些事件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is Closed</a:t>
            </a: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25BBFCE-D1A0-48A7-B208-D8F26EEC3AC3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状态的变迁</a:t>
            </a:r>
            <a:r>
              <a:rPr lang="zh-CN" altLang="en-US" sz="2400" kern="0" dirty="0">
                <a:latin typeface="Times New Roman" pitchFamily="18" charset="0"/>
              </a:rPr>
              <a:t>，促使状态机从一种状态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切换</a:t>
            </a:r>
            <a:r>
              <a:rPr lang="zh-CN" altLang="en-US" sz="2400" kern="0" dirty="0">
                <a:latin typeface="Times New Roman" pitchFamily="18" charset="0"/>
              </a:rPr>
              <a:t>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5DEFA4A-0771-4AA5-8C70-A63112250E1E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变迁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关系</a:t>
            </a:r>
            <a:r>
              <a:rPr lang="zh-CN" altLang="en-US" sz="2400" kern="0" dirty="0">
                <a:latin typeface="Times New Roman" pitchFamily="18" charset="0"/>
              </a:rPr>
              <a:t>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70E9A2-F322-4BCB-8C96-9A745930F08D}" type="datetime10">
              <a:rPr lang="zh-CN" altLang="en-US" smtClean="0"/>
              <a:t>09:05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4071</TotalTime>
  <Words>5211</Words>
  <Application>Microsoft Office PowerPoint</Application>
  <PresentationFormat>全屏显示(4:3)</PresentationFormat>
  <Paragraphs>774</Paragraphs>
  <Slides>58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myXidianCulture</vt:lpstr>
      <vt:lpstr>C语言课程设计 状态和状态机 States and State Machines</vt:lpstr>
      <vt:lpstr>C语言课程设计</vt:lpstr>
      <vt:lpstr>课程设计时间安排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主控循环与状态函数</vt:lpstr>
      <vt:lpstr>主要库函数，详见GarageLib.h</vt:lpstr>
      <vt:lpstr>DoorClosed state</vt:lpstr>
      <vt:lpstr>DoorClosedDoorOpening</vt:lpstr>
      <vt:lpstr>DoorClosedDoorOpening</vt:lpstr>
      <vt:lpstr>DoorClosingDoorOpening</vt:lpstr>
      <vt:lpstr>DoorClosingDoorOpening/DoorClosed</vt:lpstr>
      <vt:lpstr>车库门状态机图</vt:lpstr>
      <vt:lpstr>Visual Studio 2013 (Community)</vt:lpstr>
      <vt:lpstr>Visual Studio IDE 用户指南</vt:lpstr>
      <vt:lpstr>Microsoft Visual Studio</vt:lpstr>
      <vt:lpstr>Microsoft Visual Studio</vt:lpstr>
      <vt:lpstr>Microsoft Visual Studio</vt:lpstr>
      <vt:lpstr>Microsoft Visual Studio</vt:lpstr>
      <vt:lpstr>C语言课程设计：三层电梯状态机仿真程序</vt:lpstr>
      <vt:lpstr>三层电梯状态机仿真程序</vt:lpstr>
      <vt:lpstr>三层电梯状态机仿真程序</vt:lpstr>
      <vt:lpstr>课程设计要求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ZhiwuLi</cp:lastModifiedBy>
  <cp:revision>561</cp:revision>
  <dcterms:created xsi:type="dcterms:W3CDTF">2015-02-03T06:54:51Z</dcterms:created>
  <dcterms:modified xsi:type="dcterms:W3CDTF">2017-05-09T03:49:32Z</dcterms:modified>
</cp:coreProperties>
</file>