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72" r:id="rId7"/>
    <p:sldId id="273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70" r:id="rId17"/>
    <p:sldId id="271" r:id="rId18"/>
    <p:sldId id="275" r:id="rId19"/>
    <p:sldId id="276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4" autoAdjust="0"/>
  </p:normalViewPr>
  <p:slideViewPr>
    <p:cSldViewPr>
      <p:cViewPr>
        <p:scale>
          <a:sx n="75" d="100"/>
          <a:sy n="75" d="100"/>
        </p:scale>
        <p:origin x="-67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经验证，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集成环境支持单一源文件即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文件，只要含有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函数，可以生成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文件。因此可不要求学生用工程项目组织源文件。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第一种解法，同</a:t>
            </a:r>
            <a:r>
              <a:rPr lang="en-US" altLang="zh-CN" sz="1200" dirty="0" smtClean="0"/>
              <a:t>ch2,</a:t>
            </a:r>
            <a:r>
              <a:rPr lang="zh-CN" altLang="en-US" sz="1200" dirty="0" smtClean="0"/>
              <a:t>第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题</a:t>
            </a:r>
            <a:r>
              <a:rPr lang="en-US" altLang="zh-CN" sz="1200" dirty="0" smtClean="0"/>
              <a:t>. </a:t>
            </a:r>
            <a:r>
              <a:rPr lang="zh-CN" altLang="en-US" sz="1200" dirty="0" smtClean="0"/>
              <a:t>由数</a:t>
            </a:r>
            <a:r>
              <a:rPr lang="en-US" altLang="zh-CN" sz="1200" dirty="0" err="1" smtClean="0"/>
              <a:t>abc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用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表示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，求</a:t>
            </a:r>
            <a:r>
              <a:rPr lang="en-US" altLang="zh-CN" sz="1200" dirty="0" smtClean="0"/>
              <a:t>a=m/100,b=m/10%10,c=m%10</a:t>
            </a:r>
            <a:r>
              <a:rPr lang="zh-CN" altLang="en-US" sz="1200" dirty="0" smtClean="0"/>
              <a:t>，则输出</a:t>
            </a:r>
            <a:r>
              <a:rPr lang="en-US" altLang="zh-CN" sz="1200" dirty="0" err="1" smtClean="0"/>
              <a:t>cba</a:t>
            </a:r>
            <a:r>
              <a:rPr lang="en-US" altLang="zh-CN" sz="1200" dirty="0" smtClean="0"/>
              <a:t> = c*100+b*10+a; </a:t>
            </a:r>
          </a:p>
          <a:p>
            <a:pPr marL="0" indent="0">
              <a:buNone/>
            </a:pPr>
            <a:r>
              <a:rPr lang="en-US" altLang="zh-CN" sz="1200" dirty="0" smtClean="0"/>
              <a:t> </a:t>
            </a:r>
            <a:r>
              <a:rPr lang="zh-CN" altLang="en-US" sz="1200" dirty="0" smtClean="0"/>
              <a:t>第二种解法，在学习循环语句后，循环求取个位数（</a:t>
            </a:r>
            <a:r>
              <a:rPr lang="en-US" altLang="zh-CN" sz="1200" dirty="0" smtClean="0"/>
              <a:t>m%10,m=m/10</a:t>
            </a:r>
            <a:r>
              <a:rPr lang="zh-CN" altLang="en-US" sz="1200" dirty="0" smtClean="0"/>
              <a:t>），实现任意多位数字的逆序输出。</a:t>
            </a:r>
          </a:p>
          <a:p>
            <a:pPr marL="0" indent="0">
              <a:buNone/>
            </a:pPr>
            <a:r>
              <a:rPr lang="zh-CN" altLang="en-US" sz="1200" dirty="0" smtClean="0"/>
              <a:t> 第三种解法，函数的递归调用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// </a:t>
            </a:r>
            <a:r>
              <a:rPr lang="zh-CN" altLang="en-US" sz="1200" dirty="0" smtClean="0"/>
              <a:t>递归调用，实现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的逆序输出 </a:t>
            </a:r>
          </a:p>
          <a:p>
            <a:pPr marL="0" indent="0">
              <a:buNone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void ch3_4_3_3(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m)</a:t>
            </a:r>
          </a:p>
          <a:p>
            <a:pPr marL="0" indent="0">
              <a:buNone/>
            </a:pPr>
            <a:r>
              <a:rPr lang="en-US" altLang="zh-CN" sz="1200" dirty="0" smtClean="0"/>
              <a:t> {    </a:t>
            </a:r>
          </a:p>
          <a:p>
            <a:pPr marL="0" indent="0">
              <a:buNone/>
            </a:pPr>
            <a:r>
              <a:rPr lang="en-US" altLang="zh-CN" sz="1200" dirty="0" smtClean="0"/>
              <a:t>    if (m&lt;0) { </a:t>
            </a:r>
            <a:r>
              <a:rPr lang="en-US" altLang="zh-CN" sz="1200" dirty="0" err="1" smtClean="0"/>
              <a:t>putchar</a:t>
            </a:r>
            <a:r>
              <a:rPr lang="en-US" altLang="zh-CN" sz="1200" dirty="0" smtClean="0"/>
              <a:t>('-'); m=-m; } // </a:t>
            </a:r>
            <a:r>
              <a:rPr lang="zh-CN" altLang="en-US" sz="1200" dirty="0" smtClean="0"/>
              <a:t>处理负数 </a:t>
            </a:r>
          </a:p>
          <a:p>
            <a:pPr marL="0" indent="0">
              <a:buNone/>
            </a:pPr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putchar</a:t>
            </a:r>
            <a:r>
              <a:rPr lang="en-US" altLang="zh-CN" sz="1200" dirty="0" smtClean="0"/>
              <a:t>(m%10+'0'); // </a:t>
            </a:r>
            <a:r>
              <a:rPr lang="zh-CN" altLang="en-US" sz="1200" dirty="0" smtClean="0"/>
              <a:t>字符数字的</a:t>
            </a:r>
            <a:r>
              <a:rPr lang="en-US" altLang="zh-CN" sz="1200" dirty="0" err="1" smtClean="0"/>
              <a:t>ascii</a:t>
            </a:r>
            <a:r>
              <a:rPr lang="zh-CN" altLang="en-US" sz="1200" dirty="0" smtClean="0"/>
              <a:t>码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整数</a:t>
            </a:r>
            <a:r>
              <a:rPr lang="en-US" altLang="zh-CN" sz="1200" dirty="0" smtClean="0"/>
              <a:t>) = </a:t>
            </a:r>
            <a:r>
              <a:rPr lang="zh-CN" altLang="en-US" sz="1200" dirty="0" smtClean="0"/>
              <a:t>数字 </a:t>
            </a:r>
            <a:r>
              <a:rPr lang="en-US" altLang="zh-CN" sz="1200" dirty="0" smtClean="0"/>
              <a:t>+ '0' </a:t>
            </a:r>
            <a:r>
              <a:rPr lang="zh-CN" altLang="en-US" sz="1200" dirty="0" smtClean="0"/>
              <a:t>，如 </a:t>
            </a:r>
            <a:r>
              <a:rPr lang="en-US" altLang="zh-CN" sz="1200" dirty="0" smtClean="0"/>
              <a:t>'1'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ascii</a:t>
            </a:r>
            <a:r>
              <a:rPr lang="en-US" altLang="zh-CN" sz="1200" dirty="0" smtClean="0"/>
              <a:t> = 1 + '0' = 49</a:t>
            </a:r>
          </a:p>
          <a:p>
            <a:pPr marL="0" indent="0">
              <a:buNone/>
            </a:pPr>
            <a:r>
              <a:rPr lang="en-US" altLang="zh-CN" sz="1200" dirty="0" smtClean="0"/>
              <a:t>    if (m &gt;= 0 &amp;&amp; m &lt;=9) return; // </a:t>
            </a:r>
            <a:r>
              <a:rPr lang="zh-CN" altLang="en-US" sz="1200" dirty="0" smtClean="0"/>
              <a:t>如果是一位数了，终止递归 </a:t>
            </a:r>
          </a:p>
          <a:p>
            <a:pPr marL="0" indent="0">
              <a:buNone/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else ch3_4_3_3(m/10);   </a:t>
            </a:r>
          </a:p>
          <a:p>
            <a:pPr marL="0" indent="0">
              <a:buNone/>
            </a:pPr>
            <a:r>
              <a:rPr lang="en-US" altLang="zh-CN" sz="1200" dirty="0" smtClean="0"/>
              <a:t> 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6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第一种解法，同</a:t>
            </a:r>
            <a:r>
              <a:rPr lang="en-US" altLang="zh-CN" sz="1200" dirty="0" smtClean="0"/>
              <a:t>ch2,</a:t>
            </a:r>
            <a:r>
              <a:rPr lang="zh-CN" altLang="en-US" sz="1200" dirty="0" smtClean="0"/>
              <a:t>第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题</a:t>
            </a:r>
            <a:r>
              <a:rPr lang="en-US" altLang="zh-CN" sz="1200" dirty="0" smtClean="0"/>
              <a:t>. </a:t>
            </a:r>
            <a:r>
              <a:rPr lang="zh-CN" altLang="en-US" sz="1200" dirty="0" smtClean="0"/>
              <a:t>由数</a:t>
            </a:r>
            <a:r>
              <a:rPr lang="en-US" altLang="zh-CN" sz="1200" dirty="0" err="1" smtClean="0"/>
              <a:t>abc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用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表示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，求</a:t>
            </a:r>
            <a:r>
              <a:rPr lang="en-US" altLang="zh-CN" sz="1200" dirty="0" smtClean="0"/>
              <a:t>a=m/100,b=m/10%10,c=m%10</a:t>
            </a:r>
            <a:r>
              <a:rPr lang="zh-CN" altLang="en-US" sz="1200" dirty="0" smtClean="0"/>
              <a:t>，则输出</a:t>
            </a:r>
            <a:r>
              <a:rPr lang="en-US" altLang="zh-CN" sz="1200" dirty="0" err="1" smtClean="0"/>
              <a:t>cba</a:t>
            </a:r>
            <a:r>
              <a:rPr lang="en-US" altLang="zh-CN" sz="1200" dirty="0" smtClean="0"/>
              <a:t> = c*100+b*10+a; </a:t>
            </a:r>
          </a:p>
          <a:p>
            <a:pPr marL="0" indent="0">
              <a:buNone/>
            </a:pPr>
            <a:r>
              <a:rPr lang="en-US" altLang="zh-CN" sz="1200" dirty="0" smtClean="0"/>
              <a:t> </a:t>
            </a:r>
            <a:r>
              <a:rPr lang="zh-CN" altLang="en-US" sz="1200" dirty="0" smtClean="0"/>
              <a:t>第二种解法，在学习循环语句后，循环求取个位数（</a:t>
            </a:r>
            <a:r>
              <a:rPr lang="en-US" altLang="zh-CN" sz="1200" dirty="0" smtClean="0"/>
              <a:t>m%10,m=m/10</a:t>
            </a:r>
            <a:r>
              <a:rPr lang="zh-CN" altLang="en-US" sz="1200" dirty="0" smtClean="0"/>
              <a:t>），实现任意多位数字的逆序输出。</a:t>
            </a:r>
          </a:p>
          <a:p>
            <a:pPr marL="0" indent="0">
              <a:buNone/>
            </a:pPr>
            <a:r>
              <a:rPr lang="zh-CN" altLang="en-US" sz="1200" dirty="0" smtClean="0"/>
              <a:t> 第三种解法，函数的递归调用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// </a:t>
            </a:r>
            <a:r>
              <a:rPr lang="zh-CN" altLang="en-US" sz="1200" dirty="0" smtClean="0"/>
              <a:t>递归调用，实现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的逆序输出 </a:t>
            </a:r>
          </a:p>
          <a:p>
            <a:pPr marL="0" indent="0">
              <a:buNone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void ch3_4_3_3(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m)</a:t>
            </a:r>
          </a:p>
          <a:p>
            <a:pPr marL="0" indent="0">
              <a:buNone/>
            </a:pPr>
            <a:r>
              <a:rPr lang="en-US" altLang="zh-CN" sz="1200" dirty="0" smtClean="0"/>
              <a:t> {    </a:t>
            </a:r>
          </a:p>
          <a:p>
            <a:pPr marL="0" indent="0">
              <a:buNone/>
            </a:pPr>
            <a:r>
              <a:rPr lang="en-US" altLang="zh-CN" sz="1200" dirty="0" smtClean="0"/>
              <a:t>    if (m&lt;0) { </a:t>
            </a:r>
            <a:r>
              <a:rPr lang="en-US" altLang="zh-CN" sz="1200" dirty="0" err="1" smtClean="0"/>
              <a:t>putchar</a:t>
            </a:r>
            <a:r>
              <a:rPr lang="en-US" altLang="zh-CN" sz="1200" dirty="0" smtClean="0"/>
              <a:t>('-'); m=-m; } // </a:t>
            </a:r>
            <a:r>
              <a:rPr lang="zh-CN" altLang="en-US" sz="1200" dirty="0" smtClean="0"/>
              <a:t>处理负数 </a:t>
            </a:r>
          </a:p>
          <a:p>
            <a:pPr marL="0" indent="0">
              <a:buNone/>
            </a:pPr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putchar</a:t>
            </a:r>
            <a:r>
              <a:rPr lang="en-US" altLang="zh-CN" sz="1200" dirty="0" smtClean="0"/>
              <a:t>(m%10+'0'); // </a:t>
            </a:r>
            <a:r>
              <a:rPr lang="zh-CN" altLang="en-US" sz="1200" dirty="0" smtClean="0"/>
              <a:t>字符数字的</a:t>
            </a:r>
            <a:r>
              <a:rPr lang="en-US" altLang="zh-CN" sz="1200" dirty="0" err="1" smtClean="0"/>
              <a:t>ascii</a:t>
            </a:r>
            <a:r>
              <a:rPr lang="zh-CN" altLang="en-US" sz="1200" dirty="0" smtClean="0"/>
              <a:t>码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整数</a:t>
            </a:r>
            <a:r>
              <a:rPr lang="en-US" altLang="zh-CN" sz="1200" dirty="0" smtClean="0"/>
              <a:t>) = </a:t>
            </a:r>
            <a:r>
              <a:rPr lang="zh-CN" altLang="en-US" sz="1200" dirty="0" smtClean="0"/>
              <a:t>数字 </a:t>
            </a:r>
            <a:r>
              <a:rPr lang="en-US" altLang="zh-CN" sz="1200" dirty="0" smtClean="0"/>
              <a:t>+ '0' </a:t>
            </a:r>
            <a:r>
              <a:rPr lang="zh-CN" altLang="en-US" sz="1200" dirty="0" smtClean="0"/>
              <a:t>，如 </a:t>
            </a:r>
            <a:r>
              <a:rPr lang="en-US" altLang="zh-CN" sz="1200" dirty="0" smtClean="0"/>
              <a:t>'1'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ascii</a:t>
            </a:r>
            <a:r>
              <a:rPr lang="en-US" altLang="zh-CN" sz="1200" dirty="0" smtClean="0"/>
              <a:t> = 1 + '0' = 49</a:t>
            </a:r>
          </a:p>
          <a:p>
            <a:pPr marL="0" indent="0">
              <a:buNone/>
            </a:pPr>
            <a:r>
              <a:rPr lang="en-US" altLang="zh-CN" sz="1200" dirty="0" smtClean="0"/>
              <a:t>    if (m &gt;= 0 &amp;&amp; m &lt;=9) return; // </a:t>
            </a:r>
            <a:r>
              <a:rPr lang="zh-CN" altLang="en-US" sz="1200" dirty="0" smtClean="0"/>
              <a:t>如果是一位数了，终止递归 </a:t>
            </a:r>
          </a:p>
          <a:p>
            <a:pPr marL="0" indent="0">
              <a:buNone/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else ch3_4_3_3(m/10);   </a:t>
            </a:r>
          </a:p>
          <a:p>
            <a:pPr marL="0" indent="0">
              <a:buNone/>
            </a:pPr>
            <a:r>
              <a:rPr lang="en-US" altLang="zh-CN" sz="1200" dirty="0" smtClean="0"/>
              <a:t> 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6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,\r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============================================================================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c”,&amp;c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  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，字符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’1’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编码，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读取（消费）</a:t>
            </a:r>
            <a:r>
              <a:rPr lang="en-US" altLang="zh-CN" b="0" baseline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留下的回车键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 10,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\n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不用按回车键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\n",'\n','\r'); // 10,13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/*************************************</a:t>
            </a:r>
          </a:p>
          <a:p>
            <a:r>
              <a:rPr lang="en-US" altLang="zh-CN" dirty="0" smtClean="0"/>
              <a:t> * ch4,p87, 2. </a:t>
            </a:r>
            <a:r>
              <a:rPr lang="zh-CN" altLang="en-US" dirty="0" smtClean="0"/>
              <a:t>判断下列关系式或逻辑表达式的运算结果：</a:t>
            </a:r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(1) 10 == 9+1</a:t>
            </a:r>
          </a:p>
          <a:p>
            <a:r>
              <a:rPr lang="en-US" altLang="zh-CN" dirty="0" smtClean="0"/>
              <a:t> * (2) 10 &amp;&amp; 8</a:t>
            </a:r>
          </a:p>
          <a:p>
            <a:r>
              <a:rPr lang="en-US" altLang="zh-CN" dirty="0" smtClean="0"/>
              <a:t> * (3) 6 || 0</a:t>
            </a:r>
          </a:p>
          <a:p>
            <a:r>
              <a:rPr lang="en-US" altLang="zh-CN" dirty="0" smtClean="0"/>
              <a:t> * (4) !(2+5)</a:t>
            </a:r>
          </a:p>
          <a:p>
            <a:r>
              <a:rPr lang="en-US" altLang="zh-CN" dirty="0" smtClean="0"/>
              <a:t> * (5) 0&amp;&amp;-3</a:t>
            </a:r>
          </a:p>
          <a:p>
            <a:r>
              <a:rPr lang="en-US" altLang="zh-CN" dirty="0" smtClean="0"/>
              <a:t> * (6)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x=15,y=10: x&gt;=9 &amp;&amp; y&lt;=x </a:t>
            </a:r>
          </a:p>
          <a:p>
            <a:r>
              <a:rPr lang="en-US" altLang="zh-CN" dirty="0" smtClean="0"/>
              <a:t> *************************************/</a:t>
            </a:r>
          </a:p>
          <a:p>
            <a:r>
              <a:rPr lang="en-US" altLang="zh-CN" dirty="0" smtClean="0"/>
              <a:t>void ch4_2()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("=========ch4_2()\n");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("(1) 10 == 9+1 [%d]\n",10 == 9+1); 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("(2) 10 &amp;&amp; 8 [%d]\n",10 &amp;&amp; 8);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("(3) 6 || 0 [%d]\n",6 || 0);  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("(4) !(2+5) [%d]\n",!(2+5));   // 0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("(5) 0&amp;&amp;-3 [%d]\n",0&amp;&amp;-3);     // 0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x=15,y=10;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("(6)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x=15,y=10: x&gt;=9 &amp;&amp; y&lt;=x [%d]\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&gt;=9 &amp;&amp; y&lt;=x); // 1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 </a:t>
            </a:r>
            <a:r>
              <a:rPr lang="zh-CN" altLang="en-US" dirty="0" smtClean="0"/>
              <a:t>求下列各表达式的值。设</a:t>
            </a:r>
            <a:r>
              <a:rPr lang="en-US" altLang="zh-CN" dirty="0" smtClean="0"/>
              <a:t>a=3,b=4,c=5</a:t>
            </a:r>
          </a:p>
          <a:p>
            <a:r>
              <a:rPr lang="en-US" altLang="zh-CN" dirty="0" smtClean="0"/>
              <a:t> * (1)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&gt;c&amp;&amp;b==c</a:t>
            </a:r>
          </a:p>
          <a:p>
            <a:r>
              <a:rPr lang="en-US" altLang="zh-CN" dirty="0" smtClean="0"/>
              <a:t> * (2) a||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&amp;&amp;b-c</a:t>
            </a:r>
          </a:p>
          <a:p>
            <a:r>
              <a:rPr lang="en-US" altLang="zh-CN" dirty="0" smtClean="0"/>
              <a:t> * (3) !(x=a)&amp;&amp;(y=b)&amp;&amp;0</a:t>
            </a:r>
          </a:p>
          <a:p>
            <a:r>
              <a:rPr lang="en-US" altLang="zh-CN" dirty="0" smtClean="0"/>
              <a:t> * (4) !(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)+c-1&amp;&amp;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/2</a:t>
            </a:r>
          </a:p>
          <a:p>
            <a:r>
              <a:rPr lang="en-US" altLang="zh-CN" dirty="0" smtClean="0"/>
              <a:t> ********************************************/</a:t>
            </a:r>
          </a:p>
          <a:p>
            <a:r>
              <a:rPr lang="en-US" altLang="zh-CN" dirty="0" smtClean="0"/>
              <a:t>void ch4_3()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("=========ch4_3()\n");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a=3,b=4,c=5,x,y;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(1)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&gt;c&amp;&amp;b==c [%d]\n",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&gt;c&amp;&amp;b==c);  // 0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(2) a||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&amp;&amp;b-c [%d]\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||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&amp;&amp;b-c); 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(3) !(x=a)&amp;&amp;(y=b)&amp;&amp;0 [%d]\n",!(x=a)&amp;&amp;(y=b)&amp;&amp;0);   // 0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(4) !(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)+c-1&amp;&amp;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/2 [%d]\n",!(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)+c-1&amp;&amp;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/2); // 1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 </a:t>
            </a:r>
            <a:r>
              <a:rPr lang="zh-CN" altLang="en-US" dirty="0" smtClean="0"/>
              <a:t>编程求某数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的绝对值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ch4_5()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("=========ch4_5()\n");</a:t>
            </a:r>
          </a:p>
          <a:p>
            <a:r>
              <a:rPr lang="en-US" altLang="zh-CN" dirty="0" smtClean="0"/>
              <a:t>    float x;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输入数值，求绝对值。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f",&amp;x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("%f</a:t>
            </a:r>
            <a:r>
              <a:rPr lang="zh-CN" altLang="en-US" dirty="0" smtClean="0"/>
              <a:t>的绝对值是</a:t>
            </a:r>
            <a:r>
              <a:rPr lang="en-US" altLang="zh-CN" dirty="0" smtClean="0"/>
              <a:t>: %f\n",</a:t>
            </a:r>
            <a:r>
              <a:rPr lang="en-US" altLang="zh-CN" dirty="0" err="1" smtClean="0"/>
              <a:t>x,x</a:t>
            </a:r>
            <a:r>
              <a:rPr lang="en-US" altLang="zh-CN" dirty="0" smtClean="0"/>
              <a:t> &lt; 0.0 ? -x : x);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7. </a:t>
            </a:r>
            <a:r>
              <a:rPr lang="zh-CN" altLang="en-US" dirty="0" smtClean="0"/>
              <a:t>求一元二次方程</a:t>
            </a:r>
            <a:r>
              <a:rPr lang="en-US" altLang="zh-CN" dirty="0" smtClean="0"/>
              <a:t>a*x*</a:t>
            </a:r>
            <a:r>
              <a:rPr lang="en-US" altLang="zh-CN" dirty="0" err="1" smtClean="0"/>
              <a:t>x+b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x+c</a:t>
            </a:r>
            <a:r>
              <a:rPr lang="en-US" altLang="zh-CN" dirty="0" smtClean="0"/>
              <a:t>=0</a:t>
            </a:r>
            <a:r>
              <a:rPr lang="zh-CN" altLang="en-US" dirty="0" smtClean="0"/>
              <a:t>的根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是任意实数。</a:t>
            </a:r>
          </a:p>
          <a:p>
            <a:r>
              <a:rPr lang="zh-CN" altLang="en-US" dirty="0" smtClean="0"/>
              <a:t> * 判别式</a:t>
            </a:r>
            <a:r>
              <a:rPr lang="en-US" altLang="zh-CN" dirty="0" smtClean="0"/>
              <a:t>d = b*b-4*a*c 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当 </a:t>
            </a:r>
            <a:r>
              <a:rPr lang="en-US" altLang="zh-CN" dirty="0" smtClean="0"/>
              <a:t>d = 0</a:t>
            </a:r>
            <a:r>
              <a:rPr lang="zh-CN" altLang="en-US" dirty="0" smtClean="0"/>
              <a:t>时，方程有两个相等的实根：</a:t>
            </a:r>
          </a:p>
          <a:p>
            <a:r>
              <a:rPr lang="zh-CN" altLang="en-US" dirty="0" smtClean="0"/>
              <a:t> *   </a:t>
            </a:r>
            <a:r>
              <a:rPr lang="en-US" altLang="zh-CN" dirty="0" smtClean="0"/>
              <a:t>x1=x2=-b/(2*a) 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d &gt; 0</a:t>
            </a:r>
            <a:r>
              <a:rPr lang="zh-CN" altLang="en-US" dirty="0" smtClean="0"/>
              <a:t>时，方程有两个不相等的实根：</a:t>
            </a:r>
          </a:p>
          <a:p>
            <a:r>
              <a:rPr lang="zh-CN" altLang="en-US" dirty="0" smtClean="0"/>
              <a:t> *   </a:t>
            </a:r>
            <a:r>
              <a:rPr lang="en-US" altLang="zh-CN" dirty="0" smtClean="0"/>
              <a:t>x1=(-</a:t>
            </a:r>
            <a:r>
              <a:rPr lang="en-US" altLang="zh-CN" dirty="0" err="1" smtClean="0"/>
              <a:t>b+sqrt</a:t>
            </a:r>
            <a:r>
              <a:rPr lang="en-US" altLang="zh-CN" dirty="0" smtClean="0"/>
              <a:t>(d))/(2*a) </a:t>
            </a:r>
          </a:p>
          <a:p>
            <a:r>
              <a:rPr lang="en-US" altLang="zh-CN" dirty="0" smtClean="0"/>
              <a:t> *   x2=(-b-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(d))/(2*a)  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d &lt; 0</a:t>
            </a:r>
            <a:r>
              <a:rPr lang="zh-CN" altLang="en-US" dirty="0" smtClean="0"/>
              <a:t>时，方程有两个虚根： </a:t>
            </a:r>
          </a:p>
          <a:p>
            <a:r>
              <a:rPr lang="zh-CN" altLang="en-US" dirty="0" smtClean="0"/>
              <a:t> *   </a:t>
            </a:r>
            <a:r>
              <a:rPr lang="en-US" altLang="zh-CN" dirty="0" smtClean="0"/>
              <a:t>x1=</a:t>
            </a:r>
            <a:r>
              <a:rPr lang="en-US" altLang="zh-CN" dirty="0" err="1" smtClean="0"/>
              <a:t>jp+ipi</a:t>
            </a:r>
            <a:r>
              <a:rPr lang="en-US" altLang="zh-CN" dirty="0" smtClean="0"/>
              <a:t>           x2=</a:t>
            </a:r>
            <a:r>
              <a:rPr lang="en-US" altLang="zh-CN" dirty="0" err="1" smtClean="0"/>
              <a:t>jp-ipi</a:t>
            </a:r>
            <a:endParaRPr lang="en-US" altLang="zh-CN" dirty="0" smtClean="0"/>
          </a:p>
          <a:p>
            <a:r>
              <a:rPr lang="en-US" altLang="zh-CN" dirty="0" smtClean="0"/>
              <a:t> *   </a:t>
            </a:r>
            <a:r>
              <a:rPr lang="zh-CN" altLang="en-US" dirty="0" smtClean="0"/>
              <a:t>实部 </a:t>
            </a:r>
            <a:r>
              <a:rPr lang="en-US" altLang="zh-CN" dirty="0" err="1" smtClean="0"/>
              <a:t>jp</a:t>
            </a:r>
            <a:r>
              <a:rPr lang="en-US" altLang="zh-CN" dirty="0" smtClean="0"/>
              <a:t>=-b/(2*a)      </a:t>
            </a:r>
            <a:r>
              <a:rPr lang="zh-CN" altLang="en-US" dirty="0" smtClean="0"/>
              <a:t>虚部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(-d)/(2*a)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ch4_7()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("=========ch4_7()\n");</a:t>
            </a:r>
          </a:p>
          <a:p>
            <a:r>
              <a:rPr lang="en-US" altLang="zh-CN" dirty="0" smtClean="0"/>
              <a:t>     float a,b,c,d,x1,x2,jp,ip;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输入一元二次方程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个系数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，空格隔开。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f%f%f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d=b*b-4*a*c;</a:t>
            </a:r>
          </a:p>
          <a:p>
            <a:r>
              <a:rPr lang="en-US" altLang="zh-CN" dirty="0" smtClean="0"/>
              <a:t>     if (d == 0.0)       /* </a:t>
            </a:r>
            <a:r>
              <a:rPr lang="zh-CN" altLang="en-US" dirty="0" smtClean="0"/>
              <a:t>相等的实根 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{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equation has two equal roots:\n");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("x1=x2=%8.4f\n",-b/(2*a));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if (d &gt; 0.0)  /* </a:t>
            </a:r>
            <a:r>
              <a:rPr lang="zh-CN" altLang="en-US" dirty="0" smtClean="0"/>
              <a:t>不相等的实根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{ </a:t>
            </a:r>
          </a:p>
          <a:p>
            <a:r>
              <a:rPr lang="en-US" altLang="zh-CN" dirty="0" smtClean="0"/>
              <a:t>        x1=(-</a:t>
            </a:r>
            <a:r>
              <a:rPr lang="en-US" altLang="zh-CN" dirty="0" err="1" smtClean="0"/>
              <a:t>b+sqrt</a:t>
            </a:r>
            <a:r>
              <a:rPr lang="en-US" altLang="zh-CN" dirty="0" smtClean="0"/>
              <a:t>(d))/(2*a); </a:t>
            </a:r>
          </a:p>
          <a:p>
            <a:r>
              <a:rPr lang="en-US" altLang="zh-CN" dirty="0" smtClean="0"/>
              <a:t>        x2=(-b-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(d))/(2*a);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equation has two real roots:\n") 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("x1=%8.4f,x2=%8.4f\n",x1,x2);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            /*  </a:t>
            </a:r>
            <a:r>
              <a:rPr lang="zh-CN" altLang="en-US" dirty="0" smtClean="0"/>
              <a:t>虚根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{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jp</a:t>
            </a:r>
            <a:r>
              <a:rPr lang="en-US" altLang="zh-CN" dirty="0" smtClean="0"/>
              <a:t>=-b/(2*a);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(-d)/(2*a);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equation has two complex roots: \n");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("x1=%8.4f+%8.4fi\n",</a:t>
            </a:r>
            <a:r>
              <a:rPr lang="en-US" altLang="zh-CN" dirty="0" err="1" smtClean="0"/>
              <a:t>jp,ip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("x2=%8.4f-%8.4fi\n",</a:t>
            </a:r>
            <a:r>
              <a:rPr lang="en-US" altLang="zh-CN" dirty="0" err="1" smtClean="0"/>
              <a:t>jp,ip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8.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               y = x       (x&lt;1)</a:t>
            </a:r>
          </a:p>
          <a:p>
            <a:r>
              <a:rPr lang="en-US" altLang="zh-CN" dirty="0" smtClean="0"/>
              <a:t>               y = 2x-1    (1&lt;=x&lt;3)</a:t>
            </a:r>
          </a:p>
          <a:p>
            <a:r>
              <a:rPr lang="en-US" altLang="zh-CN" dirty="0" smtClean="0"/>
              <a:t>               y= 3*x*x-10 (x&gt;=3)</a:t>
            </a:r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值。 </a:t>
            </a:r>
          </a:p>
          <a:p>
            <a:r>
              <a:rPr lang="zh-CN" altLang="en-US" dirty="0" smtClean="0"/>
              <a:t> ********************************************</a:t>
            </a:r>
            <a:r>
              <a:rPr lang="en-US" altLang="zh-CN" dirty="0" smtClean="0"/>
              <a:t>/ </a:t>
            </a:r>
          </a:p>
          <a:p>
            <a:r>
              <a:rPr lang="en-US" altLang="zh-CN" dirty="0" smtClean="0"/>
              <a:t>void ch4_8()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("=========ch4_8()\n");</a:t>
            </a:r>
          </a:p>
          <a:p>
            <a:r>
              <a:rPr lang="en-US" altLang="zh-CN" dirty="0" smtClean="0"/>
              <a:t>    float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f",&amp;x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if (x &lt; 1.0) y = x;</a:t>
            </a:r>
          </a:p>
          <a:p>
            <a:r>
              <a:rPr lang="en-US" altLang="zh-CN" dirty="0" smtClean="0"/>
              <a:t>      else if (1.0&lt;=x &amp;&amp; x&lt;3.0) y = 2.0*x-1.0;</a:t>
            </a:r>
          </a:p>
          <a:p>
            <a:r>
              <a:rPr lang="en-US" altLang="zh-CN" dirty="0" smtClean="0"/>
              <a:t>      else y = 3.0*x*x-10.0;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 = %f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 = %f\n",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9. </a:t>
            </a:r>
            <a:r>
              <a:rPr lang="zh-CN" altLang="en-US" dirty="0" smtClean="0"/>
              <a:t>输入百分制成绩，要求输出成绩等级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'A', 90</a:t>
            </a:r>
            <a:r>
              <a:rPr lang="zh-CN" altLang="en-US" dirty="0" smtClean="0"/>
              <a:t>分以上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'B', 80~89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'C', 70~79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'D', 60~69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'E', 60</a:t>
            </a:r>
            <a:r>
              <a:rPr lang="zh-CN" altLang="en-US" dirty="0" smtClean="0"/>
              <a:t>分以下 </a:t>
            </a:r>
          </a:p>
          <a:p>
            <a:r>
              <a:rPr lang="zh-CN" altLang="en-US" dirty="0" smtClean="0"/>
              <a:t>   解法一，</a:t>
            </a:r>
            <a:r>
              <a:rPr lang="en-US" altLang="zh-CN" dirty="0" smtClean="0"/>
              <a:t>if else if ...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解法二，</a:t>
            </a:r>
            <a:r>
              <a:rPr lang="en-US" altLang="zh-CN" dirty="0" smtClean="0"/>
              <a:t>switch 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ch4_9_1(float x)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("=========ch4_9(),</a:t>
            </a:r>
            <a:r>
              <a:rPr lang="zh-CN" altLang="en-US" dirty="0" smtClean="0"/>
              <a:t>解法一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if (x &gt;= 90.0)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('A');</a:t>
            </a:r>
          </a:p>
          <a:p>
            <a:r>
              <a:rPr lang="en-US" altLang="zh-CN" dirty="0" smtClean="0"/>
              <a:t>    // else if (80.0&lt;=x &amp;&amp; x&lt;=89.0)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('B');  // 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89.5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'E' </a:t>
            </a:r>
          </a:p>
          <a:p>
            <a:r>
              <a:rPr lang="en-US" altLang="zh-CN" dirty="0" smtClean="0"/>
              <a:t>    // else if (70.0&lt;=x &amp;&amp; x&lt;=79.0)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('C');</a:t>
            </a:r>
          </a:p>
          <a:p>
            <a:r>
              <a:rPr lang="en-US" altLang="zh-CN" dirty="0" smtClean="0"/>
              <a:t>    // else if (60.0&lt;=x &amp;&amp; x&lt;=69.0)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('D');</a:t>
            </a:r>
          </a:p>
          <a:p>
            <a:r>
              <a:rPr lang="en-US" altLang="zh-CN" dirty="0" smtClean="0"/>
              <a:t>    else if (80.0&lt;=x)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('B'); </a:t>
            </a:r>
          </a:p>
          <a:p>
            <a:r>
              <a:rPr lang="en-US" altLang="zh-CN" dirty="0" smtClean="0"/>
              <a:t>    else if (70.0&lt;=x)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('C');</a:t>
            </a:r>
          </a:p>
          <a:p>
            <a:r>
              <a:rPr lang="en-US" altLang="zh-CN" dirty="0" smtClean="0"/>
              <a:t>    else if (60.0&lt;=x)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('D');</a:t>
            </a:r>
          </a:p>
          <a:p>
            <a:r>
              <a:rPr lang="en-US" altLang="zh-CN" dirty="0" smtClean="0"/>
              <a:t>    else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('E');;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('\n');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9. </a:t>
            </a:r>
            <a:r>
              <a:rPr lang="zh-CN" altLang="en-US" dirty="0" smtClean="0"/>
              <a:t>输入百分制成绩，要求输出成绩等级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'A', 90</a:t>
            </a:r>
            <a:r>
              <a:rPr lang="zh-CN" altLang="en-US" dirty="0" smtClean="0"/>
              <a:t>分以上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'B', 80~89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'C', 70~79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'D', 60~69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'E', 60</a:t>
            </a:r>
            <a:r>
              <a:rPr lang="zh-CN" altLang="en-US" dirty="0" smtClean="0"/>
              <a:t>分以下 </a:t>
            </a:r>
          </a:p>
          <a:p>
            <a:r>
              <a:rPr lang="zh-CN" altLang="en-US" dirty="0" smtClean="0"/>
              <a:t>   解法一，</a:t>
            </a:r>
            <a:r>
              <a:rPr lang="en-US" altLang="zh-CN" dirty="0" smtClean="0"/>
              <a:t>if else if ...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解法二，</a:t>
            </a:r>
            <a:r>
              <a:rPr lang="en-US" altLang="zh-CN" dirty="0" smtClean="0"/>
              <a:t>switch 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ch4_9_2(float x)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("=========ch4_9(),</a:t>
            </a:r>
            <a:r>
              <a:rPr lang="zh-CN" altLang="en-US" dirty="0" smtClean="0"/>
              <a:t>解法二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switch((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)(x/10.0)) 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case 10: </a:t>
            </a:r>
          </a:p>
          <a:p>
            <a:r>
              <a:rPr lang="en-US" altLang="zh-CN" dirty="0" smtClean="0"/>
              <a:t>      case 9: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('A'); break;</a:t>
            </a:r>
          </a:p>
          <a:p>
            <a:r>
              <a:rPr lang="en-US" altLang="zh-CN" dirty="0" smtClean="0"/>
              <a:t>      case 8: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('B'); break;</a:t>
            </a:r>
          </a:p>
          <a:p>
            <a:r>
              <a:rPr lang="en-US" altLang="zh-CN" dirty="0" smtClean="0"/>
              <a:t>      case 7: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('C'); break;</a:t>
            </a:r>
          </a:p>
          <a:p>
            <a:r>
              <a:rPr lang="en-US" altLang="zh-CN" dirty="0" smtClean="0"/>
              <a:t>      case 6: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('D'); break;</a:t>
            </a:r>
          </a:p>
          <a:p>
            <a:r>
              <a:rPr lang="en-US" altLang="zh-CN" dirty="0" smtClean="0"/>
              <a:t>      default: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('E');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('\n');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9. </a:t>
            </a:r>
            <a:r>
              <a:rPr lang="zh-CN" altLang="en-US" dirty="0" smtClean="0"/>
              <a:t>输入百分制成绩，要求输出成绩等级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'A', 90</a:t>
            </a:r>
            <a:r>
              <a:rPr lang="zh-CN" altLang="en-US" dirty="0" smtClean="0"/>
              <a:t>分以上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'B', 80~89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'C', 70~79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'D', 60~69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'E', 60</a:t>
            </a:r>
            <a:r>
              <a:rPr lang="zh-CN" altLang="en-US" dirty="0" smtClean="0"/>
              <a:t>分以下 </a:t>
            </a:r>
          </a:p>
          <a:p>
            <a:r>
              <a:rPr lang="zh-CN" altLang="en-US" dirty="0" smtClean="0"/>
              <a:t>   解法一，</a:t>
            </a:r>
            <a:r>
              <a:rPr lang="en-US" altLang="zh-CN" dirty="0" smtClean="0"/>
              <a:t>if else if ...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解法二，</a:t>
            </a:r>
            <a:r>
              <a:rPr lang="en-US" altLang="zh-CN" dirty="0" smtClean="0"/>
              <a:t>switch 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("=========ch4_9()\n");</a:t>
            </a:r>
          </a:p>
          <a:p>
            <a:r>
              <a:rPr lang="en-US" altLang="zh-CN" dirty="0" smtClean="0"/>
              <a:t>    float x;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输入成绩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，输出等级。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f",&amp;x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ch4_9_1(x); // </a:t>
            </a:r>
            <a:r>
              <a:rPr lang="zh-CN" altLang="en-US" dirty="0" smtClean="0"/>
              <a:t>解法一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ch4_9_2(x); // </a:t>
            </a:r>
            <a:r>
              <a:rPr lang="zh-CN" altLang="en-US" dirty="0" smtClean="0"/>
              <a:t>解法二 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10. </a:t>
            </a:r>
            <a:r>
              <a:rPr lang="zh-CN" altLang="en-US" dirty="0" smtClean="0"/>
              <a:t>输入两个整数的四则运算式</a:t>
            </a:r>
            <a:r>
              <a:rPr lang="en-US" altLang="zh-CN" dirty="0" smtClean="0"/>
              <a:t>(+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/) ,</a:t>
            </a:r>
            <a:r>
              <a:rPr lang="zh-CN" altLang="en-US" dirty="0" smtClean="0"/>
              <a:t>输出计算结果。</a:t>
            </a:r>
          </a:p>
          <a:p>
            <a:r>
              <a:rPr lang="zh-CN" altLang="en-US" dirty="0" smtClean="0"/>
              <a:t>   如输入</a:t>
            </a:r>
            <a:r>
              <a:rPr lang="en-US" altLang="zh-CN" dirty="0" smtClean="0"/>
              <a:t>: 123+456</a:t>
            </a:r>
            <a:r>
              <a:rPr lang="zh-CN" altLang="en-US" dirty="0" smtClean="0"/>
              <a:t>，应该输出</a:t>
            </a:r>
            <a:r>
              <a:rPr lang="en-US" altLang="zh-CN" dirty="0" smtClean="0"/>
              <a:t>123+456=579</a:t>
            </a:r>
            <a:r>
              <a:rPr lang="zh-CN" altLang="en-US" dirty="0" smtClean="0"/>
              <a:t>； </a:t>
            </a:r>
          </a:p>
          <a:p>
            <a:r>
              <a:rPr lang="zh-CN" altLang="en-US" dirty="0" smtClean="0"/>
              <a:t> ********************************************</a:t>
            </a:r>
            <a:r>
              <a:rPr lang="en-US" altLang="zh-CN" dirty="0" smtClean="0"/>
              <a:t>/ </a:t>
            </a:r>
          </a:p>
          <a:p>
            <a:r>
              <a:rPr lang="en-US" altLang="zh-CN" dirty="0" smtClean="0"/>
              <a:t>void ch4_10()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("=========ch4_10()\n");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char op;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输入整数 运算符 整数，无空格输入。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d%c%d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a,&amp;op,&amp;b</a:t>
            </a:r>
            <a:r>
              <a:rPr lang="en-US" altLang="zh-CN" dirty="0" smtClean="0"/>
              <a:t>) != EOF) { // </a:t>
            </a:r>
            <a:r>
              <a:rPr lang="zh-CN" altLang="en-US" dirty="0" smtClean="0"/>
              <a:t>不要用空格隔开，否则，</a:t>
            </a:r>
            <a:r>
              <a:rPr lang="en-US" altLang="zh-CN" dirty="0" smtClean="0"/>
              <a:t>op=</a:t>
            </a:r>
            <a:r>
              <a:rPr lang="zh-CN" altLang="en-US" dirty="0" smtClean="0"/>
              <a:t>空格，无空格输入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3+2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用下列语句验证输入：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验证接收的输入：</a:t>
            </a:r>
            <a:r>
              <a:rPr lang="en-US" altLang="zh-CN" dirty="0" err="1" smtClean="0"/>
              <a:t>a,op,b</a:t>
            </a:r>
            <a:r>
              <a:rPr lang="en-US" altLang="zh-CN" dirty="0" smtClean="0"/>
              <a:t> = %</a:t>
            </a:r>
            <a:r>
              <a:rPr lang="en-US" altLang="zh-CN" dirty="0" err="1" smtClean="0"/>
              <a:t>d,%c,%d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a,op,b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switch(op)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case '+':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("%d+%d=%d\n",</a:t>
            </a:r>
            <a:r>
              <a:rPr lang="en-US" altLang="zh-CN" dirty="0" err="1" smtClean="0"/>
              <a:t>a,b,a+b</a:t>
            </a:r>
            <a:r>
              <a:rPr lang="en-US" altLang="zh-CN" dirty="0" smtClean="0"/>
              <a:t>); break;</a:t>
            </a:r>
          </a:p>
          <a:p>
            <a:r>
              <a:rPr lang="en-US" altLang="zh-CN" dirty="0" smtClean="0"/>
              <a:t>          case '-':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("%d-%d=%d\n",</a:t>
            </a:r>
            <a:r>
              <a:rPr lang="en-US" altLang="zh-CN" dirty="0" err="1" smtClean="0"/>
              <a:t>a,b,a</a:t>
            </a:r>
            <a:r>
              <a:rPr lang="en-US" altLang="zh-CN" dirty="0" smtClean="0"/>
              <a:t>-b); break;</a:t>
            </a:r>
          </a:p>
          <a:p>
            <a:r>
              <a:rPr lang="en-US" altLang="zh-CN" dirty="0" smtClean="0"/>
              <a:t>          case '*':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("%d*%d=%d\n",</a:t>
            </a:r>
            <a:r>
              <a:rPr lang="en-US" altLang="zh-CN" dirty="0" err="1" smtClean="0"/>
              <a:t>a,b,a</a:t>
            </a:r>
            <a:r>
              <a:rPr lang="en-US" altLang="zh-CN" dirty="0" smtClean="0"/>
              <a:t>*b); break;</a:t>
            </a:r>
          </a:p>
          <a:p>
            <a:r>
              <a:rPr lang="en-US" altLang="zh-CN" dirty="0" smtClean="0"/>
              <a:t>          case '/': if(b==0.0) </a:t>
            </a:r>
          </a:p>
          <a:p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除数为零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                else</a:t>
            </a:r>
          </a:p>
          <a:p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("%d/%d=%.2f\n",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,(float)a/b); break;  // </a:t>
            </a:r>
            <a:r>
              <a:rPr lang="zh-CN" altLang="en-US" dirty="0" smtClean="0"/>
              <a:t>一定要强制转换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default: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操作符错误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void ch4()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("===========ch4()\n");</a:t>
            </a:r>
          </a:p>
          <a:p>
            <a:r>
              <a:rPr lang="en-US" altLang="zh-CN" dirty="0" smtClean="0"/>
              <a:t>     ch4_2();</a:t>
            </a:r>
          </a:p>
          <a:p>
            <a:r>
              <a:rPr lang="en-US" altLang="zh-CN" dirty="0" smtClean="0"/>
              <a:t>     ch4_3(); </a:t>
            </a:r>
          </a:p>
          <a:p>
            <a:r>
              <a:rPr lang="en-US" altLang="zh-CN" dirty="0" smtClean="0"/>
              <a:t>     ch4_5(); </a:t>
            </a:r>
          </a:p>
          <a:p>
            <a:r>
              <a:rPr lang="en-US" altLang="zh-CN" dirty="0" smtClean="0"/>
              <a:t>     ch4_6(); </a:t>
            </a:r>
          </a:p>
          <a:p>
            <a:r>
              <a:rPr lang="en-US" altLang="zh-CN" dirty="0" smtClean="0"/>
              <a:t>     ch4_7();</a:t>
            </a:r>
          </a:p>
          <a:p>
            <a:r>
              <a:rPr lang="en-US" altLang="zh-CN" dirty="0" smtClean="0"/>
              <a:t>     ch4_8();  </a:t>
            </a:r>
          </a:p>
          <a:p>
            <a:r>
              <a:rPr lang="en-US" altLang="zh-CN" dirty="0" smtClean="0"/>
              <a:t>     ch4_9();</a:t>
            </a:r>
          </a:p>
          <a:p>
            <a:r>
              <a:rPr lang="en-US" altLang="zh-CN" dirty="0" smtClean="0"/>
              <a:t>     ch4_10();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5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10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49" y="0"/>
            <a:ext cx="8871391" cy="762000"/>
          </a:xfrm>
        </p:spPr>
        <p:txBody>
          <a:bodyPr>
            <a:noAutofit/>
          </a:bodyPr>
          <a:lstStyle/>
          <a:p>
            <a:r>
              <a:rPr kumimoji="1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的用法，“原样输入，原样输出”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513" y="980728"/>
            <a:ext cx="8799828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r>
              <a:rPr lang="en-US" altLang="zh-CN" dirty="0" smtClean="0"/>
              <a:t>ch2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ch2,p55,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[%c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题，第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次上机练习答案（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提示：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”%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d”,”%f</a:t>
            </a:r>
            <a:r>
              <a:rPr lang="en-US" altLang="zh-CN" sz="2000" dirty="0" smtClean="0">
                <a:solidFill>
                  <a:srgbClr val="FF0000"/>
                </a:solidFill>
              </a:rPr>
              <a:t>”</a:t>
            </a:r>
            <a:r>
              <a:rPr lang="zh-CN" altLang="en-US" sz="2000" dirty="0" smtClean="0">
                <a:solidFill>
                  <a:srgbClr val="FF0000"/>
                </a:solidFill>
              </a:rPr>
              <a:t>打印相应表达式的值。注意整数相除的结果。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”%f”,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）、（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(”%f”,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a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a = 1/2;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(“%d\</a:t>
            </a:r>
            <a:r>
              <a:rPr lang="en-US" altLang="zh-CN" sz="2000" dirty="0" err="1" smtClean="0"/>
              <a:t>n”,a</a:t>
            </a:r>
            <a:r>
              <a:rPr lang="en-US" altLang="zh-CN" sz="2000" dirty="0" smtClean="0"/>
              <a:t>);  // a = 0 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次上机练习答案（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</a:t>
            </a:r>
            <a:r>
              <a:rPr lang="en-US" altLang="zh-CN" sz="2000" b="1" dirty="0"/>
              <a:t>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/>
              <a:t>  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m,a,b,c,bac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(“%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d”,m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);   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注意格式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         由</a:t>
            </a:r>
            <a:r>
              <a:rPr lang="zh-CN" altLang="en-US" sz="2000" b="1" dirty="0">
                <a:solidFill>
                  <a:srgbClr val="FF0000"/>
                </a:solidFill>
              </a:rPr>
              <a:t>数</a:t>
            </a:r>
            <a:r>
              <a:rPr lang="en-US" altLang="zh-CN" sz="2000" b="1" dirty="0" err="1">
                <a:solidFill>
                  <a:srgbClr val="FF0000"/>
                </a:solidFill>
              </a:rPr>
              <a:t>abc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用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b="1" dirty="0">
                <a:solidFill>
                  <a:srgbClr val="FF0000"/>
                </a:solidFill>
              </a:rPr>
              <a:t>表示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</a:rPr>
              <a:t>，求出</a:t>
            </a:r>
            <a:r>
              <a:rPr lang="en-US" altLang="zh-CN" sz="2000" b="1" dirty="0">
                <a:solidFill>
                  <a:srgbClr val="FF0000"/>
                </a:solidFill>
              </a:rPr>
              <a:t>: a=m/100,b=m/10%10,c=m%10</a:t>
            </a:r>
            <a:r>
              <a:rPr lang="zh-CN" altLang="en-US" sz="2000" b="1" dirty="0">
                <a:solidFill>
                  <a:srgbClr val="FF0000"/>
                </a:solidFill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    表达式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 err="1">
                <a:solidFill>
                  <a:srgbClr val="FF0000"/>
                </a:solidFill>
              </a:rPr>
              <a:t>bac</a:t>
            </a:r>
            <a:r>
              <a:rPr lang="en-US" altLang="zh-CN" sz="2000" b="1" dirty="0">
                <a:solidFill>
                  <a:srgbClr val="FF0000"/>
                </a:solidFill>
              </a:rPr>
              <a:t> = b*100 + a*10 + c;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(“%d\n”,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bac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</a:t>
            </a:r>
            <a:r>
              <a:rPr lang="zh-CN" altLang="en-US" dirty="0"/>
              <a:t>答案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[%c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char 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(“%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c”,C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  <a:r>
              <a:rPr lang="nl-NL" altLang="zh-CN" sz="2000" b="1" dirty="0">
                <a:solidFill>
                  <a:srgbClr val="FF0000"/>
                </a:solidFill>
              </a:rPr>
              <a:t>C = 'A'&lt;=C &amp;&amp; C&lt;='Z'?</a:t>
            </a:r>
            <a:r>
              <a:rPr lang="nl-NL" altLang="zh-CN" sz="2000" b="1" dirty="0" smtClean="0">
                <a:solidFill>
                  <a:srgbClr val="FF0000"/>
                </a:solidFill>
              </a:rPr>
              <a:t>C+32:C;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altLang="zh-CN" sz="2000" b="1" dirty="0">
                <a:solidFill>
                  <a:srgbClr val="FF0000"/>
                </a:solidFill>
              </a:rPr>
              <a:t> </a:t>
            </a:r>
            <a:r>
              <a:rPr lang="nl-NL" altLang="zh-CN" sz="2000" b="1" dirty="0" smtClean="0">
                <a:solidFill>
                  <a:srgbClr val="FF0000"/>
                </a:solidFill>
              </a:rPr>
              <a:t>     printf(“%c\n”,C); 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</a:t>
            </a:r>
            <a:r>
              <a:rPr lang="zh-CN" altLang="en-US" dirty="0"/>
              <a:t>答案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1. </a:t>
            </a:r>
            <a:r>
              <a:rPr lang="zh-CN" altLang="en-US" sz="2000" b="1" dirty="0" smtClean="0"/>
              <a:t>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以下比第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题多</a:t>
            </a:r>
            <a:r>
              <a:rPr lang="en-US" altLang="zh-CN" sz="2000" b="1" dirty="0" smtClean="0"/>
              <a:t>】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float </a:t>
            </a:r>
            <a:r>
              <a:rPr lang="es-ES" altLang="zh-CN" sz="2000" b="1" dirty="0"/>
              <a:t>a,b,c,d,e,x,y</a:t>
            </a:r>
            <a:r>
              <a:rPr lang="es-ES" altLang="zh-CN" sz="2000" b="1" dirty="0" smtClean="0"/>
              <a:t>;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y = sin(x)*sin(x)*(a+b)/(a-b</a:t>
            </a:r>
            <a:r>
              <a:rPr lang="es-ES" altLang="zh-CN" sz="2000" b="1" dirty="0" smtClean="0"/>
              <a:t>);           y </a:t>
            </a:r>
            <a:r>
              <a:rPr lang="es-ES" altLang="zh-CN" sz="2000" b="1" dirty="0"/>
              <a:t>= (x&gt;20 &amp;&amp; x&lt;30) || x&lt;-100;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y </a:t>
            </a:r>
            <a:r>
              <a:rPr lang="es-ES" altLang="zh-CN" sz="2000" b="1" dirty="0"/>
              <a:t>= exp(0.5*x*x)/sqrt(2*3.14</a:t>
            </a:r>
            <a:r>
              <a:rPr lang="es-ES" altLang="zh-CN" sz="2000" b="1" dirty="0" smtClean="0"/>
              <a:t>);        y </a:t>
            </a:r>
            <a:r>
              <a:rPr lang="es-ES" altLang="zh-CN" sz="2000" b="1" dirty="0"/>
              <a:t>= 0.5*(a*x+(a+x)/(4.0*a));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sqrt(pow(sin(x),2.5</a:t>
            </a:r>
            <a:r>
              <a:rPr lang="es-ES" altLang="zh-CN" sz="2000" b="1" dirty="0" smtClean="0"/>
              <a:t>));                  y </a:t>
            </a:r>
            <a:r>
              <a:rPr lang="es-ES" altLang="zh-CN" sz="2000" b="1" dirty="0"/>
              <a:t>= pow(sin(x),1.25);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x*x-exp(5.0</a:t>
            </a:r>
            <a:r>
              <a:rPr lang="es-ES" altLang="zh-CN" sz="2000" b="1" dirty="0" smtClean="0"/>
              <a:t>);                                 y </a:t>
            </a:r>
            <a:r>
              <a:rPr lang="es-ES" altLang="zh-CN" sz="2000" b="1" dirty="0"/>
              <a:t>= 3.0*a*e/(c*d);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sqrt(pow(x,y)+log10(y</a:t>
            </a:r>
            <a:r>
              <a:rPr lang="es-ES" altLang="zh-CN" sz="2000" b="1" dirty="0" smtClean="0"/>
              <a:t>));            y </a:t>
            </a:r>
            <a:r>
              <a:rPr lang="es-ES" altLang="zh-CN" sz="2000" b="1" dirty="0"/>
              <a:t>= fabs(pow(x,3.0)+log10(x</a:t>
            </a:r>
            <a:r>
              <a:rPr lang="es-ES" altLang="zh-CN" sz="2000" b="1" dirty="0" smtClean="0"/>
              <a:t>));  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// (10) </a:t>
            </a:r>
            <a:r>
              <a:rPr lang="zh-CN" altLang="en-US" sz="2000" b="1" dirty="0"/>
              <a:t>对整型变量</a:t>
            </a:r>
            <a:r>
              <a:rPr lang="es-ES" altLang="zh-CN" sz="2000" b="1" dirty="0"/>
              <a:t>a</a:t>
            </a:r>
            <a:r>
              <a:rPr lang="zh-CN" altLang="en-US" sz="2000" b="1" dirty="0"/>
              <a:t>取反后右移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   </a:t>
            </a:r>
            <a:r>
              <a:rPr lang="es-ES" altLang="zh-CN" sz="2000" b="1" dirty="0"/>
              <a:t>int g</a:t>
            </a:r>
            <a:r>
              <a:rPr lang="es-ES" altLang="zh-CN" sz="2000" b="1" dirty="0" smtClean="0"/>
              <a:t>;      </a:t>
            </a:r>
            <a:endParaRPr lang="es-E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</a:t>
            </a:r>
            <a:r>
              <a:rPr lang="es-ES" altLang="zh-CN" sz="2000" b="1" dirty="0" smtClean="0"/>
              <a:t>   </a:t>
            </a:r>
            <a:r>
              <a:rPr lang="en-US" altLang="zh-CN" sz="2000" b="1" dirty="0" smtClean="0"/>
              <a:t>g =</a:t>
            </a:r>
            <a:r>
              <a:rPr lang="es-ES" altLang="zh-CN" sz="2000" b="1" dirty="0" smtClean="0"/>
              <a:t> </a:t>
            </a:r>
            <a:r>
              <a:rPr lang="es-ES" altLang="zh-CN" sz="2000" b="1" dirty="0"/>
              <a:t>(~g) &gt;&gt; 4;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01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1055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ch3,p71, 1. </a:t>
            </a:r>
            <a:r>
              <a:rPr lang="zh-CN" altLang="en-US" sz="2400" dirty="0"/>
              <a:t>编程实现：输入圆的半径，输出其周长和</a:t>
            </a:r>
            <a:r>
              <a:rPr lang="zh-CN" altLang="en-US" sz="2400" dirty="0" smtClean="0"/>
              <a:t>面积。</a:t>
            </a:r>
            <a:endParaRPr lang="en-US" altLang="zh-CN" sz="2400" dirty="0" smtClean="0"/>
          </a:p>
          <a:p>
            <a:r>
              <a:rPr lang="en-US" altLang="zh-CN" sz="2400" dirty="0"/>
              <a:t>ch3,p71,3.</a:t>
            </a:r>
            <a:r>
              <a:rPr lang="zh-CN" altLang="en-US" sz="2400" dirty="0"/>
              <a:t>已知鸡兔共有头</a:t>
            </a:r>
            <a:r>
              <a:rPr lang="en-US" altLang="zh-CN" sz="2400" dirty="0"/>
              <a:t>a</a:t>
            </a:r>
            <a:r>
              <a:rPr lang="zh-CN" altLang="en-US" sz="2400" dirty="0"/>
              <a:t>个，有脚</a:t>
            </a:r>
            <a:r>
              <a:rPr lang="en-US" altLang="zh-CN" sz="2400" dirty="0"/>
              <a:t>b</a:t>
            </a:r>
            <a:r>
              <a:rPr lang="zh-CN" altLang="en-US" sz="2400" dirty="0"/>
              <a:t>只，计算鸡兔各多少只</a:t>
            </a:r>
            <a:r>
              <a:rPr lang="zh-CN" altLang="en-US" sz="2400" dirty="0" smtClean="0"/>
              <a:t>？鸡</a:t>
            </a:r>
            <a:r>
              <a:rPr lang="zh-CN" altLang="en-US" sz="2400" dirty="0"/>
              <a:t>兔脚的总数</a:t>
            </a:r>
            <a:r>
              <a:rPr lang="en-US" altLang="zh-CN" sz="2400" dirty="0"/>
              <a:t>b</a:t>
            </a:r>
            <a:r>
              <a:rPr lang="zh-CN" altLang="en-US" sz="2400" dirty="0"/>
              <a:t>可以任意输入吗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/>
              <a:t>ch3,p71,4.</a:t>
            </a:r>
            <a:r>
              <a:rPr lang="zh-CN" altLang="en-US" sz="2400" dirty="0"/>
              <a:t>编程从键盘输入一个</a:t>
            </a:r>
            <a:r>
              <a:rPr lang="en-US" altLang="zh-CN" sz="2400" dirty="0"/>
              <a:t>3</a:t>
            </a:r>
            <a:r>
              <a:rPr lang="zh-CN" altLang="en-US" sz="2400" dirty="0"/>
              <a:t>位数，将它们逆序输出</a:t>
            </a:r>
            <a:r>
              <a:rPr lang="zh-CN" altLang="en-US" sz="2400" dirty="0" smtClean="0"/>
              <a:t>。例如</a:t>
            </a:r>
            <a:r>
              <a:rPr lang="zh-CN" altLang="en-US" sz="2400" dirty="0"/>
              <a:t>输入</a:t>
            </a:r>
            <a:r>
              <a:rPr lang="en-US" altLang="zh-CN" sz="2400" dirty="0"/>
              <a:t>123</a:t>
            </a:r>
            <a:r>
              <a:rPr lang="zh-CN" altLang="en-US" sz="2400" dirty="0"/>
              <a:t>，则输出</a:t>
            </a:r>
            <a:r>
              <a:rPr lang="en-US" altLang="zh-CN" sz="2400" dirty="0"/>
              <a:t>321</a:t>
            </a:r>
            <a:r>
              <a:rPr lang="zh-CN" altLang="en-US" sz="2400" dirty="0"/>
              <a:t>。通过后续章节的学习，将能解决任意多位数字的逆序输出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ch3, p71, 5. </a:t>
            </a:r>
            <a:r>
              <a:rPr lang="zh-CN" altLang="en-US" sz="2400" dirty="0"/>
              <a:t>编程从键盘输入一个三角形的三条边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，求三角形面积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s=(</a:t>
            </a:r>
            <a:r>
              <a:rPr lang="en-US" altLang="zh-CN" sz="2400" dirty="0" err="1" smtClean="0"/>
              <a:t>a+b+c</a:t>
            </a:r>
            <a:r>
              <a:rPr lang="en-US" altLang="zh-CN" sz="2400" dirty="0" smtClean="0"/>
              <a:t>)/2,area=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(s</a:t>
            </a:r>
            <a:r>
              <a:rPr lang="en-US" altLang="zh-CN" sz="2400" dirty="0"/>
              <a:t>*(s-a)*(s-b)*(s-c)).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三角形</a:t>
            </a:r>
            <a:r>
              <a:rPr lang="zh-CN" altLang="en-US" sz="2400" dirty="0"/>
              <a:t>的三条边长可任意输入吗？ </a:t>
            </a:r>
            <a:r>
              <a:rPr lang="en-US" altLang="zh-CN" sz="2400" dirty="0"/>
              <a:t>【</a:t>
            </a:r>
            <a:r>
              <a:rPr lang="zh-CN" altLang="en-US" sz="2400" dirty="0"/>
              <a:t>两边之和大于第三边，差小于第三边。</a:t>
            </a:r>
            <a:r>
              <a:rPr lang="en-US" altLang="zh-CN" sz="2400" dirty="0"/>
              <a:t>】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* </a:t>
            </a:r>
            <a:r>
              <a:rPr lang="zh-CN" altLang="en-US" sz="2400" dirty="0"/>
              <a:t>注：条件语句在学习</a:t>
            </a:r>
            <a:r>
              <a:rPr lang="en-US" altLang="zh-CN" sz="2400" dirty="0"/>
              <a:t>ch4</a:t>
            </a:r>
            <a:r>
              <a:rPr lang="zh-CN" altLang="en-US" sz="2400" dirty="0"/>
              <a:t>后，再补充。</a:t>
            </a:r>
          </a:p>
        </p:txBody>
      </p:sp>
    </p:spTree>
    <p:extLst>
      <p:ext uri="{BB962C8B-B14F-4D97-AF65-F5344CB8AC3E}">
        <p14:creationId xmlns:p14="http://schemas.microsoft.com/office/powerpoint/2010/main" val="20070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次上机练习</a:t>
            </a:r>
            <a:r>
              <a:rPr lang="zh-CN" altLang="en-US" sz="2800" dirty="0" smtClean="0"/>
              <a:t>答案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1055" y="106327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ch3,p71,4</a:t>
            </a:r>
            <a:r>
              <a:rPr lang="en-US" altLang="zh-CN" sz="2000" dirty="0"/>
              <a:t>.</a:t>
            </a:r>
            <a:r>
              <a:rPr lang="zh-CN" altLang="en-US" sz="2000" dirty="0"/>
              <a:t>编程从键盘输入一个</a:t>
            </a:r>
            <a:r>
              <a:rPr lang="en-US" altLang="zh-CN" sz="2000" dirty="0"/>
              <a:t>3</a:t>
            </a:r>
            <a:r>
              <a:rPr lang="zh-CN" altLang="en-US" sz="2000" dirty="0"/>
              <a:t>位数，将它们逆序输出</a:t>
            </a:r>
            <a:r>
              <a:rPr lang="zh-CN" altLang="en-US" sz="2000" dirty="0" smtClean="0"/>
              <a:t>。例如</a:t>
            </a:r>
            <a:r>
              <a:rPr lang="zh-CN" altLang="en-US" sz="2000" dirty="0"/>
              <a:t>输入</a:t>
            </a:r>
            <a:r>
              <a:rPr lang="en-US" altLang="zh-CN" sz="2000" dirty="0"/>
              <a:t>123</a:t>
            </a:r>
            <a:r>
              <a:rPr lang="zh-CN" altLang="en-US" sz="2000" dirty="0"/>
              <a:t>，则输出</a:t>
            </a:r>
            <a:r>
              <a:rPr lang="en-US" altLang="zh-CN" sz="2000" dirty="0"/>
              <a:t>321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通过后续章节的学习，将能解决任意多位数字的逆序输出</a:t>
            </a:r>
            <a:r>
              <a:rPr lang="zh-CN" altLang="en-US" sz="2000" dirty="0" smtClean="0">
                <a:solidFill>
                  <a:srgbClr val="FF0000"/>
                </a:solidFill>
              </a:rPr>
              <a:t>。第五章后，做此题。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145045"/>
            <a:ext cx="849694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d",&amp;m</a:t>
            </a:r>
            <a:r>
              <a:rPr lang="en-US" altLang="zh-CN" dirty="0"/>
              <a:t>); </a:t>
            </a:r>
          </a:p>
          <a:p>
            <a:r>
              <a:rPr lang="en-US" altLang="zh-CN" dirty="0" smtClean="0"/>
              <a:t>      while(1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(m%10 </a:t>
            </a:r>
            <a:r>
              <a:rPr lang="en-US" altLang="zh-CN" dirty="0"/>
              <a:t>+ '0');  // </a:t>
            </a:r>
            <a:r>
              <a:rPr lang="zh-CN" altLang="en-US" dirty="0"/>
              <a:t>字符数字的</a:t>
            </a:r>
            <a:r>
              <a:rPr lang="en-US" altLang="zh-CN" dirty="0" err="1"/>
              <a:t>ascii</a:t>
            </a:r>
            <a:r>
              <a:rPr lang="zh-CN" altLang="en-US" dirty="0"/>
              <a:t>码</a:t>
            </a:r>
            <a:r>
              <a:rPr lang="en-US" altLang="zh-CN" dirty="0"/>
              <a:t>(</a:t>
            </a:r>
            <a:r>
              <a:rPr lang="zh-CN" altLang="en-US" dirty="0"/>
              <a:t>整数</a:t>
            </a:r>
            <a:r>
              <a:rPr lang="en-US" altLang="zh-CN" dirty="0"/>
              <a:t>) = </a:t>
            </a:r>
            <a:r>
              <a:rPr lang="zh-CN" altLang="en-US" dirty="0"/>
              <a:t>数字 </a:t>
            </a:r>
            <a:r>
              <a:rPr lang="en-US" altLang="zh-CN" dirty="0"/>
              <a:t>+ '0' </a:t>
            </a:r>
            <a:r>
              <a:rPr lang="zh-CN" altLang="en-US" dirty="0"/>
              <a:t>，如 </a:t>
            </a:r>
            <a:r>
              <a:rPr lang="en-US" altLang="zh-CN" dirty="0"/>
              <a:t>'1' = 1 + '0' = 49 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if </a:t>
            </a:r>
            <a:r>
              <a:rPr lang="en-US" altLang="zh-CN" dirty="0"/>
              <a:t>(m &gt;= 0 &amp;&amp; m &lt;=9) break; // </a:t>
            </a:r>
            <a:r>
              <a:rPr lang="zh-CN" altLang="en-US" dirty="0"/>
              <a:t>如果是一位数了，终止循环 </a:t>
            </a:r>
          </a:p>
          <a:p>
            <a:r>
              <a:rPr lang="zh-CN" altLang="en-US" dirty="0"/>
              <a:t>         </a:t>
            </a:r>
            <a:r>
              <a:rPr lang="en-US" altLang="zh-CN" dirty="0" smtClean="0"/>
              <a:t>m </a:t>
            </a:r>
            <a:r>
              <a:rPr lang="en-US" altLang="zh-CN" dirty="0"/>
              <a:t>/= 10;  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putchar</a:t>
            </a:r>
            <a:r>
              <a:rPr lang="en-US" altLang="zh-CN" dirty="0"/>
              <a:t>('\n'); </a:t>
            </a:r>
          </a:p>
          <a:p>
            <a:r>
              <a:rPr lang="en-US" altLang="zh-CN" dirty="0" smtClean="0"/>
              <a:t>     }    </a:t>
            </a:r>
            <a:endParaRPr lang="en-US" altLang="zh-CN" dirty="0"/>
          </a:p>
          <a:p>
            <a:r>
              <a:rPr lang="en-US" altLang="zh-CN" dirty="0"/>
              <a:t>     system("pause");</a:t>
            </a:r>
          </a:p>
          <a:p>
            <a:r>
              <a:rPr lang="en-US" altLang="zh-CN" dirty="0"/>
              <a:t>     return 0;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3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次上机练习</a:t>
            </a:r>
            <a:r>
              <a:rPr lang="zh-CN" altLang="en-US" sz="2800" dirty="0" smtClean="0"/>
              <a:t>答案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ch3, p71, 2.</a:t>
            </a:r>
            <a:r>
              <a:rPr lang="zh-CN" altLang="en-US" sz="2000" dirty="0"/>
              <a:t>写出利用函数</a:t>
            </a:r>
            <a:r>
              <a:rPr lang="en-US" altLang="zh-CN" sz="2000" dirty="0" err="1"/>
              <a:t>getche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()</a:t>
            </a:r>
            <a:r>
              <a:rPr lang="zh-CN" altLang="en-US" sz="2000" dirty="0"/>
              <a:t>进行字符串的输入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输出，并对字符的个数进行累加并输出结果的程序。</a:t>
            </a:r>
          </a:p>
          <a:p>
            <a:pPr marL="0" indent="0">
              <a:buNone/>
            </a:pPr>
            <a:r>
              <a:rPr lang="zh-CN" altLang="en-US" sz="2000" dirty="0"/>
              <a:t> * </a:t>
            </a:r>
            <a:r>
              <a:rPr lang="zh-CN" altLang="en-US" sz="2000" dirty="0">
                <a:solidFill>
                  <a:srgbClr val="FF0000"/>
                </a:solidFill>
              </a:rPr>
              <a:t>注，第五章后再做此题。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参考</a:t>
            </a:r>
            <a:r>
              <a:rPr lang="en-US" altLang="zh-CN" sz="2000" dirty="0">
                <a:solidFill>
                  <a:srgbClr val="FF0000"/>
                </a:solidFill>
              </a:rPr>
              <a:t>ch5. p91</a:t>
            </a:r>
            <a:r>
              <a:rPr lang="zh-CN" altLang="en-US" sz="2000" dirty="0">
                <a:solidFill>
                  <a:srgbClr val="FF0000"/>
                </a:solidFill>
              </a:rPr>
              <a:t>例题 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61963"/>
            <a:chOff x="3648" y="0"/>
            <a:chExt cx="1807" cy="291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回顾</a:t>
              </a:r>
              <a:r>
                <a:rPr lang="en-US" altLang="zh-CN" dirty="0" smtClean="0"/>
                <a:t>ch3</a:t>
              </a:r>
              <a:endParaRPr lang="zh-CN" altLang="en-US" dirty="0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20222"/>
              </p:ext>
            </p:extLst>
          </p:nvPr>
        </p:nvGraphicFramePr>
        <p:xfrm>
          <a:off x="251520" y="764815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8877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074118"/>
            <a:ext cx="864078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遇“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”开始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读取缓冲区中的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内容，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键理解为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，表示“回车换行”符 ，因此最后的字符是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字符， “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’\r’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，表示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“回车”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符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1" dirty="0" err="1"/>
              <a:t>scanf</a:t>
            </a:r>
            <a:r>
              <a:rPr lang="en-US" altLang="zh-CN" sz="2000" b="1" dirty="0"/>
              <a:t>(“%c”,&amp;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 </a:t>
            </a:r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Enter</a:t>
            </a:r>
            <a:r>
              <a:rPr lang="zh-CN" altLang="en-US" sz="2000" b="1" dirty="0" smtClean="0"/>
              <a:t>键</a:t>
            </a:r>
            <a:r>
              <a:rPr lang="zh-CN" altLang="en-US" sz="2000" b="1" dirty="0"/>
              <a:t>， </a:t>
            </a:r>
            <a:r>
              <a:rPr lang="en-US" altLang="zh-CN" sz="2000" b="1" dirty="0" err="1" smtClean="0"/>
              <a:t>ch</a:t>
            </a:r>
            <a:r>
              <a:rPr lang="en-US" altLang="zh-CN" sz="2000" b="1" dirty="0" smtClean="0"/>
              <a:t> = </a:t>
            </a:r>
            <a:r>
              <a:rPr lang="zh-CN" altLang="en-US" sz="2000" b="1" dirty="0" smtClean="0"/>
              <a:t>‘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’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回车键未消费，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();             // </a:t>
            </a:r>
            <a:r>
              <a:rPr lang="zh-CN" altLang="en-US" sz="2000" b="1" dirty="0" smtClean="0"/>
              <a:t>读取到</a:t>
            </a:r>
            <a:r>
              <a:rPr lang="en-US" altLang="zh-CN" sz="2000" b="1" dirty="0" smtClean="0"/>
              <a:t>’\r’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180999"/>
            <a:ext cx="324036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= 0;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())!= '\r')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++; 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n%d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);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157192"/>
            <a:ext cx="516450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= 0;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())!= ‘\n’)  //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判断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行的结束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++;  }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n%d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0798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ch4,p88</a:t>
            </a:r>
            <a:r>
              <a:rPr lang="zh-CN" altLang="en-US" dirty="0"/>
              <a:t>，</a:t>
            </a:r>
            <a:r>
              <a:rPr lang="en-US" altLang="zh-CN" dirty="0"/>
              <a:t>6. 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个整数</a:t>
            </a:r>
            <a:r>
              <a:rPr lang="en-US" altLang="zh-CN" dirty="0" err="1"/>
              <a:t>a,b,c</a:t>
            </a:r>
            <a:r>
              <a:rPr lang="zh-CN" altLang="en-US" dirty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ch4,p88</a:t>
            </a:r>
            <a:r>
              <a:rPr lang="zh-CN" altLang="en-US" dirty="0"/>
              <a:t>，</a:t>
            </a:r>
            <a:r>
              <a:rPr lang="en-US" altLang="zh-CN" dirty="0"/>
              <a:t>7. </a:t>
            </a:r>
            <a:r>
              <a:rPr lang="zh-CN" altLang="en-US" dirty="0"/>
              <a:t>求一元二次方程</a:t>
            </a:r>
            <a:r>
              <a:rPr lang="en-US" altLang="zh-CN" dirty="0"/>
              <a:t>a*x*</a:t>
            </a:r>
            <a:r>
              <a:rPr lang="en-US" altLang="zh-CN" dirty="0" err="1"/>
              <a:t>x+b</a:t>
            </a:r>
            <a:r>
              <a:rPr lang="en-US" altLang="zh-CN" dirty="0"/>
              <a:t>*</a:t>
            </a:r>
            <a:r>
              <a:rPr lang="en-US" altLang="zh-CN" dirty="0" err="1"/>
              <a:t>x+c</a:t>
            </a:r>
            <a:r>
              <a:rPr lang="en-US" altLang="zh-CN" dirty="0"/>
              <a:t>=0</a:t>
            </a:r>
            <a:r>
              <a:rPr lang="zh-CN" altLang="en-US" dirty="0"/>
              <a:t>的根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 err="1"/>
              <a:t>a,b,c</a:t>
            </a:r>
            <a:r>
              <a:rPr lang="zh-CN" altLang="en-US" dirty="0"/>
              <a:t>是任意实数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ch4,p88</a:t>
            </a:r>
            <a:r>
              <a:rPr lang="zh-CN" altLang="en-US" dirty="0"/>
              <a:t>，</a:t>
            </a:r>
            <a:r>
              <a:rPr lang="en-US" altLang="zh-CN" dirty="0"/>
              <a:t>9. </a:t>
            </a:r>
            <a:r>
              <a:rPr lang="zh-CN" altLang="en-US" dirty="0"/>
              <a:t>输入百分制成绩，要求输出成绩等级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'A', 90</a:t>
            </a:r>
            <a:r>
              <a:rPr lang="zh-CN" altLang="en-US" dirty="0"/>
              <a:t>分以上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'B', 80~89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'C', 70~79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'D', 60~69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'E', 60</a:t>
            </a:r>
            <a:r>
              <a:rPr lang="zh-CN" altLang="en-US" dirty="0"/>
              <a:t>分以下 </a:t>
            </a:r>
          </a:p>
          <a:p>
            <a:r>
              <a:rPr lang="en-US" altLang="zh-CN" dirty="0"/>
              <a:t>ch4,p88</a:t>
            </a:r>
            <a:r>
              <a:rPr lang="zh-CN" altLang="en-US" dirty="0"/>
              <a:t>，</a:t>
            </a:r>
            <a:r>
              <a:rPr lang="en-US" altLang="zh-CN" dirty="0"/>
              <a:t>10. </a:t>
            </a:r>
            <a:r>
              <a:rPr lang="zh-CN" altLang="en-US" dirty="0"/>
              <a:t>输入两个整数的四则运算式</a:t>
            </a:r>
            <a:r>
              <a:rPr lang="en-US" altLang="zh-CN" dirty="0"/>
              <a:t>(+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/) ,</a:t>
            </a:r>
            <a:r>
              <a:rPr lang="zh-CN" altLang="en-US" dirty="0"/>
              <a:t>输出计算结果</a:t>
            </a:r>
            <a:r>
              <a:rPr lang="zh-CN" altLang="en-US" dirty="0" smtClean="0"/>
              <a:t>。如</a:t>
            </a:r>
            <a:r>
              <a:rPr lang="zh-CN" altLang="en-US" dirty="0"/>
              <a:t>输入</a:t>
            </a:r>
            <a:r>
              <a:rPr lang="en-US" altLang="zh-CN" dirty="0"/>
              <a:t>: 123+456</a:t>
            </a:r>
            <a:r>
              <a:rPr lang="zh-CN" altLang="en-US" dirty="0"/>
              <a:t>，应该输出</a:t>
            </a:r>
            <a:r>
              <a:rPr lang="en-US" altLang="zh-CN" dirty="0"/>
              <a:t>123+456=579</a:t>
            </a:r>
            <a:r>
              <a:rPr lang="zh-CN" altLang="en-US" dirty="0"/>
              <a:t>； 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分页列出目录</a:t>
            </a:r>
            <a:r>
              <a:rPr lang="zh-CN" altLang="en-US" sz="2400" dirty="0" smtClean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 cd \</a:t>
            </a:r>
          </a:p>
          <a:p>
            <a:pPr marL="0" indent="0">
              <a:buNone/>
            </a:pPr>
            <a:r>
              <a:rPr lang="zh-CN" altLang="en-US" sz="2400" dirty="0" smtClean="0"/>
              <a:t>进入父级目录：</a:t>
            </a:r>
            <a:r>
              <a:rPr lang="en-US" altLang="zh-CN" sz="2400" dirty="0" smtClean="0"/>
              <a:t>cd ..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tc.txt </a:t>
            </a:r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饼</a:t>
            </a:r>
            <a:r>
              <a:rPr lang="zh-CN" altLang="en-US" sz="3600" dirty="0" smtClean="0"/>
              <a:t>图，单元格式是货币或数值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4" y="1509117"/>
            <a:ext cx="33147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1484784"/>
            <a:ext cx="3098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货币单元格中的人民币符号如果是插入特殊字符的输入，则单元格式是文字，做不出饼图。</a:t>
            </a:r>
            <a:endParaRPr lang="zh-CN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80" y="3698825"/>
            <a:ext cx="4249905" cy="291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14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0" y="1325091"/>
            <a:ext cx="48387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饼</a:t>
            </a:r>
            <a:r>
              <a:rPr lang="zh-CN" altLang="en-US" sz="3600" dirty="0" smtClean="0"/>
              <a:t>图，单元格式是货币或数值</a:t>
            </a:r>
            <a:endParaRPr lang="zh-CN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17032"/>
            <a:ext cx="5395075" cy="267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10358"/>
            <a:ext cx="32670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1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4" y="3192735"/>
            <a:ext cx="53721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51520" y="1268760"/>
            <a:ext cx="8291264" cy="18002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选择“文件”菜单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建立源文件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生成</a:t>
            </a:r>
            <a:r>
              <a:rPr lang="en-US" altLang="zh-CN" sz="2400" dirty="0" smtClean="0"/>
              <a:t>.c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注意保存时，选择</a:t>
            </a:r>
            <a:r>
              <a:rPr lang="en-US" altLang="zh-CN" sz="2400" dirty="0" smtClean="0"/>
              <a:t>.c</a:t>
            </a:r>
            <a:r>
              <a:rPr lang="zh-CN" altLang="en-US" sz="2400" dirty="0" smtClean="0"/>
              <a:t>文件。如果选择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文件，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函数必须是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类型。</a:t>
            </a:r>
            <a:endParaRPr lang="en-US" altLang="zh-CN" sz="2400" dirty="0" smtClean="0"/>
          </a:p>
          <a:p>
            <a:r>
              <a:rPr lang="zh-CN" altLang="en-US" sz="2400" dirty="0" smtClean="0"/>
              <a:t>选择“编译和运行”菜单，生成</a:t>
            </a:r>
            <a:r>
              <a:rPr lang="en-US" altLang="zh-CN" sz="2400" dirty="0" smtClean="0"/>
              <a:t>.exe</a:t>
            </a:r>
            <a:r>
              <a:rPr lang="zh-CN" altLang="en-US" sz="2400" dirty="0" smtClean="0"/>
              <a:t>文件，运行程序。</a:t>
            </a:r>
            <a:r>
              <a:rPr lang="en-US" altLang="zh-CN" sz="2400" dirty="0" smtClean="0"/>
              <a:t>     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812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19:17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3134"/>
            <a:ext cx="7499176" cy="5089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如果源文件存为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文件而不是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文件）。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97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4942</Words>
  <Application>Microsoft Office PowerPoint</Application>
  <PresentationFormat>全屏显示(4:3)</PresentationFormat>
  <Paragraphs>554</Paragraphs>
  <Slides>20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  <vt:lpstr>饼图，单元格式是货币或数值</vt:lpstr>
      <vt:lpstr>饼图，单元格式是货币或数值</vt:lpstr>
      <vt:lpstr>C语言第1次上机练习</vt:lpstr>
      <vt:lpstr>Bloodshed Dev-C++集成开发环境</vt:lpstr>
      <vt:lpstr>scanf()和printf()的用法，“原样输入，原样输出”</vt:lpstr>
      <vt:lpstr>C语言第1次上机练习ch2</vt:lpstr>
      <vt:lpstr>C语言第1次上机练习答案（1）</vt:lpstr>
      <vt:lpstr>C语言第1次上机练习答案（2）</vt:lpstr>
      <vt:lpstr>C语言第1次上机答案（3）</vt:lpstr>
      <vt:lpstr>C语言第1次上机答案（4）</vt:lpstr>
      <vt:lpstr>C语言第2次上机练习</vt:lpstr>
      <vt:lpstr>C语言第2次上机练习答案（1）</vt:lpstr>
      <vt:lpstr>C语言第2次上机练习答案（2）</vt:lpstr>
      <vt:lpstr>PowerPoint 演示文稿</vt:lpstr>
      <vt:lpstr>C语言第3次上机练习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Administrator</cp:lastModifiedBy>
  <cp:revision>93</cp:revision>
  <dcterms:created xsi:type="dcterms:W3CDTF">2016-09-28T13:02:27Z</dcterms:created>
  <dcterms:modified xsi:type="dcterms:W3CDTF">2016-11-07T12:33:07Z</dcterms:modified>
</cp:coreProperties>
</file>