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329" r:id="rId9"/>
    <p:sldId id="330" r:id="rId10"/>
    <p:sldId id="266" r:id="rId11"/>
    <p:sldId id="267" r:id="rId12"/>
    <p:sldId id="268" r:id="rId13"/>
    <p:sldId id="269" r:id="rId14"/>
    <p:sldId id="270" r:id="rId15"/>
    <p:sldId id="374" r:id="rId16"/>
    <p:sldId id="331" r:id="rId17"/>
    <p:sldId id="271" r:id="rId18"/>
    <p:sldId id="333" r:id="rId19"/>
    <p:sldId id="334" r:id="rId20"/>
    <p:sldId id="376" r:id="rId21"/>
    <p:sldId id="377" r:id="rId22"/>
    <p:sldId id="338" r:id="rId23"/>
    <p:sldId id="350" r:id="rId24"/>
    <p:sldId id="352" r:id="rId25"/>
    <p:sldId id="351" r:id="rId26"/>
    <p:sldId id="339" r:id="rId27"/>
    <p:sldId id="340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73" r:id="rId38"/>
    <p:sldId id="362" r:id="rId39"/>
    <p:sldId id="363" r:id="rId40"/>
    <p:sldId id="364" r:id="rId41"/>
    <p:sldId id="342" r:id="rId42"/>
    <p:sldId id="344" r:id="rId43"/>
    <p:sldId id="365" r:id="rId44"/>
    <p:sldId id="345" r:id="rId45"/>
    <p:sldId id="375" r:id="rId46"/>
    <p:sldId id="367" r:id="rId47"/>
    <p:sldId id="346" r:id="rId48"/>
    <p:sldId id="348" r:id="rId49"/>
    <p:sldId id="368" r:id="rId50"/>
    <p:sldId id="366" r:id="rId51"/>
    <p:sldId id="369" r:id="rId52"/>
    <p:sldId id="378" r:id="rId53"/>
    <p:sldId id="371" r:id="rId54"/>
    <p:sldId id="372" r:id="rId55"/>
    <p:sldId id="327" r:id="rId56"/>
    <p:sldId id="328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996633"/>
    <a:srgbClr val="0099FF"/>
    <a:srgbClr val="FF3399"/>
    <a:srgbClr val="9999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82991" autoAdjust="0"/>
  </p:normalViewPr>
  <p:slideViewPr>
    <p:cSldViewPr>
      <p:cViewPr>
        <p:scale>
          <a:sx n="75" d="100"/>
          <a:sy n="75" d="100"/>
        </p:scale>
        <p:origin x="-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8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CE66-3F64-4DCB-ACDB-A760481D44DD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4BE5-FE67-4E60-B28F-AFD784992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预编译命令，如</a:t>
            </a:r>
            <a:endParaRPr lang="en-US" altLang="zh-CN" dirty="0" smtClean="0"/>
          </a:p>
          <a:p>
            <a:r>
              <a:rPr lang="en-US" altLang="zh-CN" dirty="0" smtClean="0"/>
              <a:t>#include </a:t>
            </a:r>
            <a:r>
              <a:rPr lang="zh-CN" altLang="en-US" dirty="0" smtClean="0"/>
              <a:t>‘</a:t>
            </a:r>
            <a:r>
              <a:rPr lang="en-US" altLang="zh-CN" dirty="0" err="1" smtClean="0"/>
              <a:t>stdafx.h</a:t>
            </a:r>
            <a:r>
              <a:rPr lang="zh-CN" altLang="en-US" dirty="0" smtClean="0"/>
              <a:t>’  </a:t>
            </a:r>
            <a:r>
              <a:rPr lang="en-US" altLang="zh-CN" dirty="0" smtClean="0"/>
              <a:t>// VC++6.0</a:t>
            </a:r>
          </a:p>
          <a:p>
            <a:r>
              <a:rPr lang="en-US" altLang="zh-CN" dirty="0" smtClean="0"/>
              <a:t>#include</a:t>
            </a:r>
            <a:r>
              <a:rPr lang="en-US" altLang="zh-CN" baseline="0" dirty="0" smtClean="0"/>
              <a:t> &lt;</a:t>
            </a:r>
            <a:r>
              <a:rPr lang="en-US" altLang="zh-CN" baseline="0" dirty="0" err="1" smtClean="0"/>
              <a:t>stdio.h</a:t>
            </a:r>
            <a:r>
              <a:rPr lang="en-US" altLang="zh-CN" baseline="0" dirty="0" smtClean="0"/>
              <a:t>&gt; </a:t>
            </a:r>
          </a:p>
          <a:p>
            <a:endParaRPr lang="en-US" altLang="zh-CN" baseline="0" dirty="0" smtClean="0"/>
          </a:p>
          <a:p>
            <a:r>
              <a:rPr lang="zh-CN" altLang="en-US" dirty="0" smtClean="0"/>
              <a:t>函数原型说明，让调用者认识。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函数功能说明</a:t>
            </a:r>
            <a:endParaRPr lang="zh-CN" altLang="en-US" dirty="0" smtClean="0"/>
          </a:p>
          <a:p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5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 </a:t>
            </a: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科学记数，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3.8E-3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%g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%f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中表达较短者</a:t>
            </a: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1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(“%4.8s\n”,“-1234.5678”);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优先，</a:t>
            </a:r>
            <a:r>
              <a:rPr lang="en-US" altLang="zh-CN" dirty="0" smtClean="0"/>
              <a:t>m=n=8</a:t>
            </a:r>
            <a:r>
              <a:rPr lang="zh-CN" altLang="en-US" dirty="0" smtClean="0"/>
              <a:t>，因此，输出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个字符，包含</a:t>
            </a:r>
            <a:r>
              <a:rPr lang="en-US" altLang="zh-CN" dirty="0" smtClean="0"/>
              <a:t>-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字节的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-32768 ~ 32767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因为在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中，默认证型为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字节，因此，</a:t>
            </a: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(“%d\n”,-1234567); </a:t>
            </a:r>
            <a:r>
              <a:rPr lang="zh-CN" altLang="en-US" b="0" dirty="0" smtClean="0">
                <a:latin typeface="Times New Roman" pitchFamily="18" charset="0"/>
              </a:rPr>
              <a:t>也可以输出正确的值。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Times New Roman" pitchFamily="18" charset="0"/>
              </a:rPr>
              <a:t>在</a:t>
            </a:r>
            <a:r>
              <a:rPr lang="en-US" altLang="zh-CN" b="0" dirty="0" smtClean="0">
                <a:latin typeface="Times New Roman" pitchFamily="18" charset="0"/>
              </a:rPr>
              <a:t>TC</a:t>
            </a:r>
            <a:r>
              <a:rPr lang="zh-CN" altLang="en-US" b="0" dirty="0" smtClean="0">
                <a:latin typeface="Times New Roman" pitchFamily="18" charset="0"/>
              </a:rPr>
              <a:t>系统中，是例中的输出结果。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latin typeface="Times New Roman" pitchFamily="18" charset="0"/>
              </a:rPr>
              <a:t>short</a:t>
            </a:r>
            <a:r>
              <a:rPr lang="en-US" altLang="zh-CN" b="0" baseline="0" dirty="0" smtClean="0">
                <a:latin typeface="Times New Roman" pitchFamily="18" charset="0"/>
              </a:rPr>
              <a:t> </a:t>
            </a:r>
            <a:r>
              <a:rPr lang="en-US" altLang="zh-CN" b="0" baseline="0" dirty="0" err="1" smtClean="0">
                <a:latin typeface="Times New Roman" pitchFamily="18" charset="0"/>
              </a:rPr>
              <a:t>int</a:t>
            </a:r>
            <a:r>
              <a:rPr lang="en-US" altLang="zh-CN" b="0" baseline="0" dirty="0" smtClean="0">
                <a:latin typeface="Times New Roman" pitchFamily="18" charset="0"/>
              </a:rPr>
              <a:t> a = -1234567;   // 2</a:t>
            </a:r>
            <a:r>
              <a:rPr lang="zh-CN" altLang="en-US" b="0" baseline="0" dirty="0" smtClean="0">
                <a:latin typeface="Times New Roman" pitchFamily="18" charset="0"/>
              </a:rPr>
              <a:t>字节整型</a:t>
            </a:r>
            <a:endParaRPr lang="en-US" altLang="zh-CN" b="0" baseline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 smtClean="0">
                <a:latin typeface="Times New Roman" pitchFamily="18" charset="0"/>
              </a:rPr>
              <a:t>a</a:t>
            </a:r>
            <a:r>
              <a:rPr lang="zh-CN" altLang="en-US" b="0" baseline="0" dirty="0" smtClean="0">
                <a:latin typeface="Times New Roman" pitchFamily="18" charset="0"/>
              </a:rPr>
              <a:t>成为</a:t>
            </a:r>
            <a:r>
              <a:rPr lang="en-US" altLang="zh-CN" b="0" baseline="0" dirty="0" smtClean="0">
                <a:latin typeface="Times New Roman" pitchFamily="18" charset="0"/>
              </a:rPr>
              <a:t>10617</a:t>
            </a:r>
            <a:endParaRPr lang="en-US" altLang="zh-CN" b="0" dirty="0" smtClean="0">
              <a:latin typeface="Times New Roman" pitchFamily="18" charset="0"/>
            </a:endParaRPr>
          </a:p>
          <a:p>
            <a:endParaRPr lang="en-US" altLang="zh-CN" dirty="0" smtClean="0"/>
          </a:p>
          <a:p>
            <a:r>
              <a:rPr lang="en-US" altLang="zh-CN" b="0" baseline="0" dirty="0" smtClean="0">
                <a:latin typeface="Times New Roman" pitchFamily="18" charset="0"/>
              </a:rPr>
              <a:t>-1234567</a:t>
            </a:r>
            <a:r>
              <a:rPr lang="zh-CN" altLang="en-US" b="0" baseline="0" dirty="0" smtClean="0">
                <a:latin typeface="Times New Roman" pitchFamily="18" charset="0"/>
              </a:rPr>
              <a:t>四字节补码表示：</a:t>
            </a:r>
            <a:r>
              <a:rPr lang="en-US" altLang="zh-CN" b="0" baseline="0" dirty="0" smtClean="0">
                <a:latin typeface="Times New Roman" pitchFamily="18" charset="0"/>
              </a:rPr>
              <a:t>0x</a:t>
            </a:r>
            <a:r>
              <a:rPr lang="en-US" altLang="zh-CN" dirty="0" smtClean="0"/>
              <a:t>FFED2979  -- 0x2979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itchFamily="2" charset="2"/>
              </a:rPr>
              <a:t> 10617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4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%o,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%</a:t>
            </a:r>
            <a:r>
              <a:rPr lang="zh-CN" altLang="en-US" dirty="0" smtClean="0"/>
              <a:t>零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("@%*d\n",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); //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("@%*d\n",1,1);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("@%*d\n",2,2);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2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printf("%f,%e\n",0.0098765432,0.0098765432);       //  0.009877,9.876543e-003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printf("%f,%e\n",12.0098765432,12.0098765432);     // 12.009877,1.200988e+001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4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  <a:r>
              <a:rPr lang="en-US" altLang="zh-CN" sz="1200" baseline="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char op;</a:t>
            </a:r>
            <a:endParaRPr lang="en-US" altLang="zh-CN" sz="1200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无空格输入即可</a:t>
            </a:r>
            <a:r>
              <a:rPr lang="en-US" altLang="zh-CN" sz="12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: 18.2+20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1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,\r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遇到回车换行开始从这一行的第一个字符开始接收字符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///////////////////////////////////////////////////////////////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'\r')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: 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有回显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回车：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ch3_2_1()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("======ch3_2_1()\n");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键入字符存入缓冲区，遇回车开始读取缓冲区中的内容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'\n')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'\n'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判断回车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("\'%d\'",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如果上句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while()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条件使用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'\r',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将会有一个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输出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============================================================================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c”,&amp;c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  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，字符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’1’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ASCII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编码，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读取（消费）</a:t>
            </a:r>
            <a:r>
              <a:rPr lang="en-US" altLang="zh-CN" b="0" baseline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留下的回车键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 10,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‘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\n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1,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不用按回车键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\n",'\n','\r'); // 10,13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1200" dirty="0" smtClean="0">
                <a:effectLst/>
                <a:ea typeface="宋体" pitchFamily="2" charset="-122"/>
              </a:rPr>
              <a:t>#</a:t>
            </a:r>
            <a:r>
              <a:rPr lang="en-US" altLang="zh-CN" sz="1200" dirty="0" smtClean="0">
                <a:effectLst/>
                <a:ea typeface="宋体" pitchFamily="2" charset="-122"/>
              </a:rPr>
              <a:t>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math.h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#include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stdio.h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main( )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{ 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float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a,b,c</a:t>
            </a:r>
            <a:r>
              <a:rPr lang="en-US" altLang="zh-CN" sz="1200" dirty="0" smtClean="0">
                <a:effectLst/>
                <a:ea typeface="宋体" pitchFamily="2" charset="-122"/>
              </a:rPr>
              <a:t>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s,area</a:t>
            </a:r>
            <a:r>
              <a:rPr lang="en-US" altLang="zh-CN" sz="1200" dirty="0" smtClean="0">
                <a:effectLst/>
                <a:ea typeface="宋体" pitchFamily="2" charset="-122"/>
              </a:rPr>
              <a:t>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scanf</a:t>
            </a:r>
            <a:r>
              <a:rPr lang="en-US" altLang="zh-CN" sz="1200" dirty="0" smtClean="0">
                <a:effectLst/>
                <a:ea typeface="宋体" pitchFamily="2" charset="-122"/>
              </a:rPr>
              <a:t>("%f, %f, %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f",&amp;a,&amp;b,&amp;c</a:t>
            </a:r>
            <a:r>
              <a:rPr lang="en-US" altLang="zh-CN" sz="1200" dirty="0" smtClean="0">
                <a:effectLst/>
                <a:ea typeface="宋体" pitchFamily="2" charset="-122"/>
              </a:rPr>
              <a:t>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s =1.0/2*(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a+b+c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area =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sqrt</a:t>
            </a:r>
            <a:r>
              <a:rPr lang="en-US" altLang="zh-CN" sz="1200" dirty="0" smtClean="0">
                <a:effectLst/>
                <a:ea typeface="宋体" pitchFamily="2" charset="-122"/>
              </a:rPr>
              <a:t>(s*(s-a)*(s-b)*(s-c))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printf</a:t>
            </a:r>
            <a:r>
              <a:rPr lang="en-US" altLang="zh-CN" sz="1200" dirty="0" smtClean="0">
                <a:effectLst/>
                <a:ea typeface="宋体" pitchFamily="2" charset="-122"/>
              </a:rPr>
              <a:t>("area = %8.3f \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n",area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}</a:t>
            </a:r>
            <a:endParaRPr lang="zh-CN" altLang="en-US" sz="1200" smtClean="0">
              <a:effectLst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7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函数原型说明，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  // </a:t>
            </a:r>
            <a:r>
              <a:rPr lang="zh-CN" altLang="en-US" baseline="0" dirty="0" smtClean="0"/>
              <a:t>函数头部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1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另外，函数体也用</a:t>
            </a:r>
            <a:r>
              <a:rPr lang="en-US" altLang="zh-CN" dirty="0" smtClean="0"/>
              <a:t>{</a:t>
            </a:r>
            <a:r>
              <a:rPr lang="en-US" altLang="zh-CN" baseline="0" dirty="0" smtClean="0"/>
              <a:t>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1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当今，计算机内存，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越来越便宜，性能越来越好。因此注重结构和维护及易读性。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VC++,”</a:t>
            </a:r>
            <a:r>
              <a:rPr lang="en-US" altLang="zh-CN" dirty="0" err="1" smtClean="0"/>
              <a:t>stdafx.h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0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个字节的整数表示一个字符时，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输出低字节代表的字符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2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633</a:t>
            </a:r>
          </a:p>
          <a:p>
            <a:r>
              <a:rPr lang="en-US" altLang="zh-CN" dirty="0" smtClean="0"/>
              <a:t>0279h=2*16*16+7*16+9=633</a:t>
            </a:r>
          </a:p>
          <a:p>
            <a:r>
              <a:rPr lang="zh-CN" altLang="en-US" dirty="0" smtClean="0"/>
              <a:t>低字节：</a:t>
            </a:r>
            <a:r>
              <a:rPr lang="en-US" altLang="zh-CN" dirty="0" smtClean="0"/>
              <a:t>79h=7*16+9=121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CA38CE-402B-4888-9C44-7C73238C1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82234-D3BA-44CA-A037-0DBF89B1FA9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3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80EAA-B9CA-475F-B0B5-33E8C0FE762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0BBB1-6833-4261-A5FA-C314FA1300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9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61F94-9516-48F5-BAB6-4DB284B29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9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2AA48-9580-41E0-9BAF-6BA8DAEED6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7262-3FAE-4F05-9B1C-1D1C55C46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B974B-0D5E-47B8-8038-C7AFB7AE6FF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0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1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6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1B2D6-F174-42A8-B307-F59A2CD92663}" type="slidenum">
              <a:rPr lang="en-US" altLang="zh-CN"/>
              <a:pPr/>
              <a:t>‹#›</a:t>
            </a:fld>
            <a:endParaRPr lang="en-US" altLang="zh-CN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8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C3D-36D1-4319-A018-7AEBCD09FE6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2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9913F-F213-4E55-94D2-08763020B42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2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/>
            </a:gs>
            <a:gs pos="100000">
              <a:srgbClr val="0099FF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575B3E8E-6271-47B5-B170-111EDBC3D2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1700213"/>
            <a:ext cx="6934200" cy="4419600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3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0388"/>
            <a:ext cx="6111875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09750" y="609600"/>
            <a:ext cx="560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第三章 </a:t>
            </a:r>
            <a:r>
              <a:rPr lang="en-US" altLang="zh-CN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程序设计初步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08175" y="3213100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理解解决问题的基本方法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08175" y="38608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文件包含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908175" y="26368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结构化程序设计思想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908175" y="45085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数据输出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908175" y="522922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数据输入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12875" y="1820863"/>
            <a:ext cx="2341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AutoShape 37"/>
          <p:cNvSpPr>
            <a:spLocks noChangeArrowheads="1"/>
          </p:cNvSpPr>
          <p:nvPr/>
        </p:nvSpPr>
        <p:spPr bwMode="auto">
          <a:xfrm>
            <a:off x="827088" y="1484313"/>
            <a:ext cx="5832475" cy="396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67175" y="31416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N-S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627313" y="2565400"/>
            <a:ext cx="1371600" cy="2514600"/>
            <a:chOff x="1680" y="1824"/>
            <a:chExt cx="864" cy="1584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968" y="21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1920" y="211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1920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112" y="18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112" y="31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680" y="1894"/>
              <a:ext cx="864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859338" y="3141663"/>
            <a:ext cx="771525" cy="1022350"/>
            <a:chOff x="3055" y="2314"/>
            <a:chExt cx="486" cy="644"/>
          </a:xfrm>
        </p:grpSpPr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3055" y="2314"/>
              <a:ext cx="486" cy="644"/>
              <a:chOff x="3055" y="2314"/>
              <a:chExt cx="486" cy="644"/>
            </a:xfrm>
          </p:grpSpPr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3157" y="2331"/>
                <a:ext cx="38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055" y="2314"/>
                <a:ext cx="456" cy="6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3055" y="264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4067175" y="36449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692275" y="1700213"/>
            <a:ext cx="3078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0">
                <a:latin typeface="Times New Roman" pitchFamily="18" charset="0"/>
              </a:rPr>
              <a:t>, 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0">
                <a:latin typeface="Times New Roman" pitchFamily="18" charset="0"/>
              </a:rPr>
              <a:t>.</a:t>
            </a:r>
          </a:p>
        </p:txBody>
      </p: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312" name="AutoShape 24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827088" y="692150"/>
            <a:ext cx="201771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顺序结构</a:t>
            </a:r>
          </a:p>
        </p:txBody>
      </p:sp>
      <p:pic>
        <p:nvPicPr>
          <p:cNvPr id="12326" name="Picture 38" descr="j014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149725"/>
            <a:ext cx="2144712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1042"/>
          <p:cNvSpPr txBox="1">
            <a:spLocks noChangeArrowheads="1"/>
          </p:cNvSpPr>
          <p:nvPr/>
        </p:nvSpPr>
        <p:spPr bwMode="auto">
          <a:xfrm>
            <a:off x="7134426" y="2654300"/>
            <a:ext cx="1676400" cy="112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a=3；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b=4;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c=</a:t>
            </a:r>
            <a:r>
              <a:rPr lang="en-US" altLang="zh-CN" sz="2000" dirty="0" err="1">
                <a:effectLst/>
              </a:rPr>
              <a:t>a+b</a:t>
            </a:r>
            <a:r>
              <a:rPr lang="en-US" altLang="zh-CN" sz="2000" dirty="0">
                <a:effectLst/>
              </a:rPr>
              <a:t>;</a:t>
            </a:r>
            <a:endParaRPr lang="zh-CN" altLang="en-US" sz="2000" dirty="0"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 animBg="1"/>
      <p:bldP spid="12291" grpId="0" autoUpdateAnimBg="0"/>
      <p:bldP spid="12306" grpId="0" animBg="1"/>
      <p:bldP spid="12307" grpId="0" autoUpdateAnimBg="0"/>
      <p:bldP spid="12324" grpId="0" animBg="1"/>
      <p:bldP spid="3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8" name="AutoShape 56"/>
          <p:cNvSpPr>
            <a:spLocks noChangeArrowheads="1"/>
          </p:cNvSpPr>
          <p:nvPr/>
        </p:nvSpPr>
        <p:spPr bwMode="auto">
          <a:xfrm>
            <a:off x="468314" y="2147888"/>
            <a:ext cx="5807074" cy="4068761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35896" y="3408588"/>
            <a:ext cx="75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N-S: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55650" y="2205038"/>
            <a:ext cx="2664222" cy="2952750"/>
            <a:chOff x="387" y="1192"/>
            <a:chExt cx="2289" cy="252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810" y="255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985" y="2533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1419" y="1722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886" y="1611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974" y="1598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110" y="1569"/>
              <a:ext cx="866" cy="6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711" y="2512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64" y="2501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H="1">
              <a:off x="909" y="1901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909" y="190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1976" y="1890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188" y="189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110" y="2913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909" y="292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910" y="3135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55" y="3136"/>
              <a:ext cx="0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87" y="1311"/>
              <a:ext cx="2289" cy="2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1533" y="1192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563889" y="3941109"/>
            <a:ext cx="829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4529084" y="3237844"/>
            <a:ext cx="1374775" cy="1207153"/>
            <a:chOff x="3956" y="1911"/>
            <a:chExt cx="1289" cy="866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900113" y="1628775"/>
            <a:ext cx="720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>
                <a:latin typeface="Times New Roman" pitchFamily="18" charset="0"/>
              </a:rPr>
              <a:t>存在某条件</a:t>
            </a:r>
            <a:r>
              <a:rPr lang="en-US" altLang="zh-CN" sz="2800" b="0">
                <a:latin typeface="Times New Roman" pitchFamily="18" charset="0"/>
              </a:rPr>
              <a:t>P, </a:t>
            </a:r>
            <a:r>
              <a:rPr lang="zh-CN" altLang="zh-CN" sz="2800" b="0">
                <a:latin typeface="Times New Roman" pitchFamily="18" charset="0"/>
              </a:rPr>
              <a:t>若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为真,则执行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否则执行</a:t>
            </a:r>
            <a:r>
              <a:rPr lang="en-US" altLang="zh-CN" sz="2800" b="0">
                <a:latin typeface="Times New Roman" pitchFamily="18" charset="0"/>
              </a:rPr>
              <a:t>B</a:t>
            </a:r>
            <a:r>
              <a:rPr lang="zh-CN" altLang="en-US" sz="2800" b="0">
                <a:latin typeface="Times New Roman" pitchFamily="18" charset="0"/>
              </a:rPr>
              <a:t>。</a:t>
            </a:r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755650" y="765175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选择结构</a:t>
            </a:r>
          </a:p>
        </p:txBody>
      </p:sp>
      <p:pic>
        <p:nvPicPr>
          <p:cNvPr id="13366" name="Picture 5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3276600" y="765175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双分支</a:t>
            </a:r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多分支</a:t>
            </a:r>
          </a:p>
        </p:txBody>
      </p:sp>
      <p:sp>
        <p:nvSpPr>
          <p:cNvPr id="13370" name="AutoShape 58"/>
          <p:cNvSpPr>
            <a:spLocks noChangeArrowheads="1"/>
          </p:cNvSpPr>
          <p:nvPr/>
        </p:nvSpPr>
        <p:spPr bwMode="auto">
          <a:xfrm>
            <a:off x="4158794" y="5138458"/>
            <a:ext cx="1873250" cy="576262"/>
          </a:xfrm>
          <a:prstGeom prst="wedgeRoundRectCallout">
            <a:avLst>
              <a:gd name="adj1" fmla="val -71866"/>
              <a:gd name="adj2" fmla="val -15936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双分支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6732240" y="2872854"/>
            <a:ext cx="2057400" cy="149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if(x!=0)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y=sin(x)/x;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else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y=1;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8" grpId="0" animBg="1"/>
      <p:bldP spid="13315" grpId="0" autoUpdateAnimBg="0"/>
      <p:bldP spid="13335" grpId="0" animBg="1"/>
      <p:bldP spid="13347" grpId="0" autoUpdateAnimBg="0"/>
      <p:bldP spid="13365" grpId="0" animBg="1"/>
      <p:bldP spid="13369" grpId="0" autoUpdateAnimBg="0"/>
      <p:bldP spid="13370" grpId="0" animBg="1"/>
      <p:bldP spid="4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AutoShape 39"/>
          <p:cNvSpPr>
            <a:spLocks noChangeArrowheads="1"/>
          </p:cNvSpPr>
          <p:nvPr/>
        </p:nvSpPr>
        <p:spPr bwMode="auto">
          <a:xfrm>
            <a:off x="355939" y="2204864"/>
            <a:ext cx="5313362" cy="295170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041121" y="2478085"/>
            <a:ext cx="3816350" cy="2114551"/>
            <a:chOff x="1444" y="1055"/>
            <a:chExt cx="2712" cy="1332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2311" y="1055"/>
              <a:ext cx="478" cy="4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433" y="113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44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111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845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63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K=Kn</a:t>
              </a:r>
            </a:p>
          </p:txBody>
        </p:sp>
      </p:grpSp>
      <p:grpSp>
        <p:nvGrpSpPr>
          <p:cNvPr id="14372" name="Group 3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3508266" y="764704"/>
            <a:ext cx="2447925" cy="863600"/>
          </a:xfrm>
          <a:prstGeom prst="wedgeRoundRectCallout">
            <a:avLst>
              <a:gd name="adj1" fmla="val -66213"/>
              <a:gd name="adj2" fmla="val 14779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多分支选择结构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6307962" y="2471735"/>
            <a:ext cx="2057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 smtClean="0">
                <a:effectLst/>
              </a:rPr>
              <a:t>switch(k)</a:t>
            </a:r>
          </a:p>
          <a:p>
            <a:pPr>
              <a:buClr>
                <a:srgbClr val="FF0000"/>
              </a:buClr>
            </a:pPr>
            <a:r>
              <a:rPr lang="en-US" altLang="zh-CN" sz="2000" dirty="0" smtClean="0"/>
              <a:t>{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k1: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A1; …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k2: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A2;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default: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An;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1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 animBg="1"/>
      <p:bldP spid="14376" grpId="0" animBg="1"/>
      <p:bldP spid="2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3563888" y="3068638"/>
            <a:ext cx="5400600" cy="3384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31148" y="412115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932287" y="3429000"/>
            <a:ext cx="1647825" cy="2611437"/>
            <a:chOff x="1294" y="2101"/>
            <a:chExt cx="1212" cy="2123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728" y="2579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227" y="242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826" y="2967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693" y="3299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468" y="2478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617" y="3301"/>
              <a:ext cx="455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828" y="2101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839" y="3012"/>
              <a:ext cx="0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794" y="3691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1305" y="3846"/>
              <a:ext cx="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1294" y="2291"/>
              <a:ext cx="0" cy="1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294" y="2291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50" y="2702"/>
              <a:ext cx="2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495" y="2702"/>
              <a:ext cx="0" cy="1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H="1">
              <a:off x="1794" y="396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794" y="3968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7189465" y="4133850"/>
            <a:ext cx="1552575" cy="1103313"/>
            <a:chOff x="3840" y="2785"/>
            <a:chExt cx="978" cy="695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4317" y="3153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949" y="2828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840" y="2785"/>
              <a:ext cx="978" cy="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4117" y="3163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117" y="3163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5908005" y="4327525"/>
            <a:ext cx="1184275" cy="590550"/>
            <a:chOff x="2583" y="3011"/>
            <a:chExt cx="1040" cy="267"/>
          </a:xfrm>
        </p:grpSpPr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583" y="3113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2583" y="3169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3401" y="301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84213" y="2420938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条件成立时(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T),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反复执行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直到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为“  假”时才停止循环</a:t>
            </a:r>
            <a:r>
              <a:rPr lang="zh-CN" altLang="zh-CN" sz="2800" b="0" dirty="0">
                <a:latin typeface="Times New Roman" pitchFamily="18" charset="0"/>
              </a:rPr>
              <a:t>.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419475" y="692150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当型</a:t>
            </a: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直到型</a:t>
            </a:r>
            <a:endParaRPr lang="zh-CN" altLang="en-US" sz="2800" b="0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755650" y="620713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循环结构</a:t>
            </a:r>
          </a:p>
        </p:txBody>
      </p:sp>
      <p:sp>
        <p:nvSpPr>
          <p:cNvPr id="15410" name="Text Box 50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258888" y="1700213"/>
            <a:ext cx="2160587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当型结构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922040" y="3861048"/>
            <a:ext cx="2209800" cy="207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{ 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" grpId="0" animBg="1"/>
      <p:bldP spid="15363" grpId="0" autoUpdateAnimBg="0"/>
      <p:bldP spid="15391" grpId="0" autoUpdateAnimBg="0"/>
      <p:bldP spid="15392" grpId="0" autoUpdateAnimBg="0"/>
      <p:bldP spid="15409" grpId="0" animBg="1"/>
      <p:bldP spid="15410" grpId="0" animBg="1"/>
      <p:bldP spid="3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9" name="AutoShape 45"/>
          <p:cNvSpPr>
            <a:spLocks noChangeArrowheads="1"/>
          </p:cNvSpPr>
          <p:nvPr/>
        </p:nvSpPr>
        <p:spPr bwMode="auto">
          <a:xfrm>
            <a:off x="3884613" y="2209799"/>
            <a:ext cx="4497387" cy="2803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492749" y="3250794"/>
            <a:ext cx="725487" cy="453230"/>
            <a:chOff x="2263" y="2421"/>
            <a:chExt cx="807" cy="267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2263" y="2522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2263" y="2578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2848" y="242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4279899" y="2299687"/>
            <a:ext cx="1212850" cy="2435225"/>
            <a:chOff x="1211" y="1699"/>
            <a:chExt cx="945" cy="1878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1623" y="2032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745" y="1699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567" y="2043"/>
              <a:ext cx="411" cy="3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1684" y="2866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1424" y="2765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767" y="2410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778" y="3266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1222" y="3010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1211" y="1833"/>
              <a:ext cx="0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211" y="1833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1244" y="2699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1822" y="3244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6438899" y="2924176"/>
            <a:ext cx="1878014" cy="1030287"/>
            <a:chOff x="3335" y="2188"/>
            <a:chExt cx="1355" cy="694"/>
          </a:xfrm>
        </p:grpSpPr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136" y="2188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3335" y="2222"/>
              <a:ext cx="1200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790" y="2233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3790" y="2511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3456" y="2555"/>
              <a:ext cx="1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直到</a:t>
              </a: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609600" y="1092200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再判断</a:t>
            </a:r>
            <a:r>
              <a:rPr lang="en-US" altLang="zh-CN" sz="2800" b="0">
                <a:latin typeface="Times New Roman" pitchFamily="18" charset="0"/>
              </a:rPr>
              <a:t>P,</a:t>
            </a:r>
            <a:r>
              <a:rPr lang="zh-CN" altLang="zh-CN" sz="2800" b="0">
                <a:latin typeface="Times New Roman" pitchFamily="18" charset="0"/>
              </a:rPr>
              <a:t>若为</a:t>
            </a:r>
            <a:r>
              <a:rPr lang="en-US" altLang="zh-CN" sz="2800" b="0">
                <a:latin typeface="Times New Roman" pitchFamily="18" charset="0"/>
              </a:rPr>
              <a:t>T,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latin typeface="Times New Roman" pitchFamily="18" charset="0"/>
              </a:rPr>
              <a:t>A,</a:t>
            </a:r>
            <a:r>
              <a:rPr lang="zh-CN" altLang="zh-CN" sz="2800" b="0">
                <a:latin typeface="Times New Roman" pitchFamily="18" charset="0"/>
              </a:rPr>
              <a:t>如此反复,直到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</a:t>
            </a:r>
            <a:r>
              <a:rPr lang="en-US" altLang="zh-CN" sz="2800" b="0">
                <a:latin typeface="Times New Roman" pitchFamily="18" charset="0"/>
              </a:rPr>
              <a:t>F.</a:t>
            </a: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6428" name="Text Box 44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1655762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直到型</a:t>
            </a:r>
          </a:p>
        </p:txBody>
      </p:sp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824880" y="2348880"/>
            <a:ext cx="2667000" cy="201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{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9" grpId="0" animBg="1"/>
      <p:bldP spid="16410" grpId="0" autoUpdateAnimBg="0"/>
      <p:bldP spid="16428" grpId="0" animBg="1"/>
      <p:bldP spid="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1700808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4211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1069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3730824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39750" y="5229225"/>
            <a:ext cx="8221663" cy="112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　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这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种结构组成的程序可以解决全部的问题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所以任何一种高级语言都具备上述三种结构。</a:t>
            </a:r>
          </a:p>
        </p:txBody>
      </p:sp>
      <p:sp>
        <p:nvSpPr>
          <p:cNvPr id="12" name="AutoShape 47"/>
          <p:cNvSpPr>
            <a:spLocks noChangeArrowheads="1"/>
          </p:cNvSpPr>
          <p:nvPr/>
        </p:nvSpPr>
        <p:spPr bwMode="auto">
          <a:xfrm>
            <a:off x="186119" y="4437062"/>
            <a:ext cx="1873250" cy="792163"/>
          </a:xfrm>
          <a:prstGeom prst="star32">
            <a:avLst>
              <a:gd name="adj" fmla="val 37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已证明</a:t>
            </a:r>
          </a:p>
        </p:txBody>
      </p:sp>
    </p:spTree>
    <p:extLst>
      <p:ext uri="{BB962C8B-B14F-4D97-AF65-F5344CB8AC3E}">
        <p14:creationId xmlns:p14="http://schemas.microsoft.com/office/powerpoint/2010/main" val="1329976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27088" y="2133600"/>
            <a:ext cx="398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自顶向下，逐步细化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258887" y="2997200"/>
            <a:ext cx="7119937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由三种基本结构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搭建（顺序，选择，循环）</a:t>
            </a:r>
            <a:endParaRPr lang="zh-CN" altLang="en-US" sz="2800" b="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961" name="AutoShape 17"/>
          <p:cNvSpPr>
            <a:spLocks noChangeArrowheads="1"/>
          </p:cNvSpPr>
          <p:nvPr/>
        </p:nvSpPr>
        <p:spPr bwMode="auto">
          <a:xfrm>
            <a:off x="755650" y="908050"/>
            <a:ext cx="3529013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结构化程序设计方法</a:t>
            </a:r>
          </a:p>
        </p:txBody>
      </p:sp>
      <p:sp>
        <p:nvSpPr>
          <p:cNvPr id="82962" name="AutoShape 18"/>
          <p:cNvSpPr>
            <a:spLocks noChangeArrowheads="1"/>
          </p:cNvSpPr>
          <p:nvPr/>
        </p:nvSpPr>
        <p:spPr bwMode="auto">
          <a:xfrm>
            <a:off x="5651500" y="908050"/>
            <a:ext cx="1944688" cy="576263"/>
          </a:xfrm>
          <a:prstGeom prst="wedgeRoundRectCallout">
            <a:avLst>
              <a:gd name="adj1" fmla="val -121509"/>
              <a:gd name="adj2" fmla="val 10056"/>
              <a:gd name="adj3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即设计规则</a:t>
            </a:r>
          </a:p>
        </p:txBody>
      </p:sp>
      <p:pic>
        <p:nvPicPr>
          <p:cNvPr id="82963" name="Picture 19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4" name="Picture 20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684213" y="3789363"/>
            <a:ext cx="4824412" cy="863600"/>
            <a:chOff x="431" y="2387"/>
            <a:chExt cx="3039" cy="544"/>
          </a:xfrm>
        </p:grpSpPr>
        <p:sp>
          <p:nvSpPr>
            <p:cNvPr id="82966" name="AutoShape 22"/>
            <p:cNvSpPr>
              <a:spLocks noChangeArrowheads="1"/>
            </p:cNvSpPr>
            <p:nvPr/>
          </p:nvSpPr>
          <p:spPr bwMode="auto">
            <a:xfrm>
              <a:off x="431" y="2387"/>
              <a:ext cx="3039" cy="544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657" y="2478"/>
              <a:ext cx="25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>
                  <a:solidFill>
                    <a:schemeClr val="tx2"/>
                  </a:solidFill>
                </a:rPr>
                <a:t>做到</a:t>
              </a:r>
              <a:r>
                <a:rPr lang="zh-CN" altLang="en-US"/>
                <a:t>：次序清楚，层次分明</a:t>
              </a:r>
            </a:p>
          </p:txBody>
        </p:sp>
      </p:grpSp>
      <p:pic>
        <p:nvPicPr>
          <p:cNvPr id="82969" name="Picture 25" descr="j01874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16338"/>
            <a:ext cx="222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utoUpdateAnimBg="0"/>
      <p:bldP spid="829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63688" y="723900"/>
            <a:ext cx="3729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§3.2  </a:t>
            </a:r>
            <a:r>
              <a:rPr lang="zh-CN" altLang="en-US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文件包含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914400" y="2204864"/>
            <a:ext cx="7562850" cy="3771900"/>
          </a:xfrm>
          <a:prstGeom prst="foldedCorner">
            <a:avLst>
              <a:gd name="adj" fmla="val 9213"/>
            </a:avLst>
          </a:prstGeom>
          <a:gradFill rotWithShape="0">
            <a:gsLst>
              <a:gs pos="0">
                <a:srgbClr val="CCFFCC">
                  <a:gamma/>
                  <a:tint val="23137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tint val="23137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276350" y="2513013"/>
            <a:ext cx="7472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预处理的意义：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简化程序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、便于开发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大程序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276350" y="3122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预处理的作用：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692275" y="3716338"/>
            <a:ext cx="331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0">
                <a:solidFill>
                  <a:srgbClr val="9900FF"/>
                </a:solidFill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提高可移植性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71650" y="43053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提高可读性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276350" y="5027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预处理的方式：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在编译之前</a:t>
            </a:r>
          </a:p>
        </p:txBody>
      </p:sp>
      <p:pic>
        <p:nvPicPr>
          <p:cNvPr id="17433" name="Picture 25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893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4" name="Picture 26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6138614" y="1268760"/>
            <a:ext cx="2609850" cy="792162"/>
          </a:xfrm>
          <a:prstGeom prst="wedgeRoundRectCallout">
            <a:avLst>
              <a:gd name="adj1" fmla="val -68884"/>
              <a:gd name="adj2" fmla="val -97694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#include  “</a:t>
            </a:r>
            <a:r>
              <a:rPr lang="en-US" altLang="zh-CN" dirty="0" err="1" smtClean="0">
                <a:solidFill>
                  <a:schemeClr val="tx2"/>
                </a:solidFill>
                <a:ea typeface="楷体_GB2312" pitchFamily="49" charset="-122"/>
              </a:rPr>
              <a:t>a.h</a:t>
            </a:r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属于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一种预处理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1187450" y="1628775"/>
            <a:ext cx="6384925" cy="267647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FFC9">
                  <a:gamma/>
                  <a:tint val="0"/>
                  <a:invGamma/>
                </a:srgbClr>
              </a:gs>
              <a:gs pos="50000">
                <a:srgbClr val="C9FFC9"/>
              </a:gs>
              <a:gs pos="100000">
                <a:srgbClr val="C9FFC9">
                  <a:gamma/>
                  <a:tint val="0"/>
                  <a:invGamma/>
                </a:srgbClr>
              </a:gs>
            </a:gsLst>
            <a:lin ang="18900000" scaled="1"/>
          </a:gradFill>
          <a:ln w="2857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762000"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将</a:t>
            </a:r>
            <a:r>
              <a:rPr lang="en-US" altLang="zh-CN" sz="2800" dirty="0">
                <a:latin typeface="Times New Roman" pitchFamily="18" charset="0"/>
              </a:rPr>
              <a:t>#include</a:t>
            </a:r>
            <a:r>
              <a:rPr lang="zh-CN" altLang="zh-CN" sz="2800" dirty="0">
                <a:latin typeface="Times New Roman" pitchFamily="18" charset="0"/>
              </a:rPr>
              <a:t>后面所指定文件一份拷贝替换这条指令</a:t>
            </a:r>
            <a:r>
              <a:rPr lang="zh-CN" altLang="zh-CN" sz="2800" dirty="0" smtClean="0">
                <a:latin typeface="Times New Roman" pitchFamily="18" charset="0"/>
              </a:rPr>
              <a:t>。</a:t>
            </a:r>
            <a:r>
              <a:rPr lang="zh-CN" altLang="en-US" sz="2800" dirty="0" smtClean="0">
                <a:latin typeface="Times New Roman" pitchFamily="18" charset="0"/>
              </a:rPr>
              <a:t>一般是一系列函数的说明。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的意义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971550" y="4800377"/>
            <a:ext cx="7921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chemeClr val="tx2"/>
                </a:solidFill>
                <a:ea typeface="楷体_GB2312" pitchFamily="49" charset="-122"/>
              </a:rPr>
              <a:t>原因在于</a:t>
            </a:r>
            <a:r>
              <a:rPr lang="zh-CN" altLang="en-US" dirty="0"/>
              <a:t>：</a:t>
            </a:r>
            <a:r>
              <a:rPr lang="zh-CN" altLang="en-US" b="0" dirty="0"/>
              <a:t>一</a:t>
            </a:r>
            <a:r>
              <a:rPr lang="zh-CN" altLang="en-US" b="0" dirty="0">
                <a:solidFill>
                  <a:srgbClr val="000000"/>
                </a:solidFill>
              </a:rPr>
              <a:t>个Ｃ程序由若干源文件组成，而一个源文件　　　　　</a:t>
            </a:r>
          </a:p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</a:rPr>
              <a:t>　　　　　可将另一个源文件的全部内容包含进来</a:t>
            </a:r>
          </a:p>
        </p:txBody>
      </p: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720725" y="1412875"/>
            <a:ext cx="7435850" cy="4241800"/>
          </a:xfrm>
          <a:prstGeom prst="roundRect">
            <a:avLst>
              <a:gd name="adj" fmla="val 13213"/>
            </a:avLst>
          </a:prstGeom>
          <a:gradFill rotWithShape="0">
            <a:gsLst>
              <a:gs pos="0">
                <a:srgbClr val="FFD3A7"/>
              </a:gs>
              <a:gs pos="100000">
                <a:srgbClr val="FFD3A7">
                  <a:gamma/>
                  <a:tint val="70980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86019" name="Picture 3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283450" y="4867275"/>
            <a:ext cx="16891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914400" y="189547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&gt;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619250" y="5013325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ea typeface="幼圆" pitchFamily="49" charset="-122"/>
              </a:rPr>
              <a:t>如：</a:t>
            </a:r>
            <a:r>
              <a:rPr lang="en-US" altLang="zh-CN" sz="2800"/>
              <a:t>stdlib.h,  myfun.c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4457700" y="219075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953000" y="1924050"/>
            <a:ext cx="3203575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540"/>
              </a:spcBef>
              <a:defRPr>
                <a:latin typeface="Times New Roman" pitchFamily="18" charset="0"/>
              </a:defRPr>
            </a:lvl1pPr>
          </a:lstStyle>
          <a:p>
            <a:r>
              <a:rPr lang="zh-CN" altLang="en-US" dirty="0"/>
              <a:t>文件放在标准目录中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914400" y="275272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"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4457700" y="304800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953000" y="2781300"/>
            <a:ext cx="3651448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40"/>
              </a:spcBef>
            </a:pPr>
            <a:r>
              <a:rPr lang="zh-CN" altLang="en-US" dirty="0">
                <a:latin typeface="Times New Roman" pitchFamily="18" charset="0"/>
              </a:rPr>
              <a:t>文件放在当前目录</a:t>
            </a:r>
            <a:r>
              <a:rPr lang="zh-CN" altLang="en-US" dirty="0" smtClean="0">
                <a:latin typeface="Times New Roman" pitchFamily="18" charset="0"/>
              </a:rPr>
              <a:t>中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ts val="540"/>
              </a:spcBef>
            </a:pPr>
            <a:r>
              <a:rPr lang="zh-CN" altLang="en-US" dirty="0" smtClean="0">
                <a:latin typeface="Times New Roman" pitchFamily="18" charset="0"/>
              </a:rPr>
              <a:t>如，“</a:t>
            </a:r>
            <a:r>
              <a:rPr lang="en-US" altLang="zh-CN" dirty="0" err="1" smtClean="0">
                <a:latin typeface="Times New Roman" pitchFamily="18" charset="0"/>
              </a:rPr>
              <a:t>stdafx.h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1547813" y="42926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文件名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2700338" y="458152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203575" y="4292600"/>
            <a:ext cx="424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</a:rPr>
              <a:t>以</a:t>
            </a:r>
            <a:r>
              <a:rPr lang="en-US" altLang="zh-CN" sz="2800" dirty="0">
                <a:latin typeface="Times New Roman" pitchFamily="18" charset="0"/>
              </a:rPr>
              <a:t>h</a:t>
            </a:r>
            <a:r>
              <a:rPr lang="zh-CN" altLang="zh-CN" sz="2800" dirty="0">
                <a:latin typeface="Times New Roman" pitchFamily="18" charset="0"/>
              </a:rPr>
              <a:t>或</a:t>
            </a:r>
            <a:r>
              <a:rPr lang="en-US" altLang="zh-CN" sz="2800" dirty="0" smtClean="0">
                <a:latin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</a:rPr>
              <a:t>或</a:t>
            </a:r>
            <a:r>
              <a:rPr lang="en-US" altLang="zh-CN" sz="2800" dirty="0" err="1" smtClean="0">
                <a:latin typeface="Times New Roman" pitchFamily="18" charset="0"/>
              </a:rPr>
              <a:t>cpp</a:t>
            </a:r>
            <a:r>
              <a:rPr lang="zh-CN" altLang="zh-CN" sz="2800" dirty="0" smtClean="0">
                <a:latin typeface="Times New Roman" pitchFamily="18" charset="0"/>
              </a:rPr>
              <a:t>作为</a:t>
            </a:r>
            <a:r>
              <a:rPr lang="zh-CN" altLang="zh-CN" sz="2800" dirty="0">
                <a:latin typeface="Times New Roman" pitchFamily="18" charset="0"/>
              </a:rPr>
              <a:t>后缀名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的使用</a:t>
            </a:r>
          </a:p>
        </p:txBody>
      </p: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900113" y="3500438"/>
            <a:ext cx="416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#include </a:t>
            </a:r>
            <a:r>
              <a:rPr lang="zh-CN" altLang="zh-CN">
                <a:solidFill>
                  <a:srgbClr val="FF3300"/>
                </a:solidFill>
                <a:latin typeface="Tahoma" pitchFamily="34" charset="0"/>
                <a:sym typeface="Monotype Sorts" pitchFamily="2" charset="2"/>
              </a:rPr>
              <a:t>"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路径＼文件名</a:t>
            </a: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5003800" y="378936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5508625" y="35734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指定位置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539750" y="2996183"/>
            <a:ext cx="8064500" cy="266506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2" name="Picture 2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0350"/>
            <a:ext cx="5764213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835150" y="692150"/>
            <a:ext cx="523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§3.1 C</a:t>
            </a:r>
            <a:r>
              <a:rPr lang="zh-CN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程序结构和语句</a:t>
            </a:r>
            <a:endParaRPr lang="zh-CN" altLang="en-US" sz="360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16013" y="4365104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　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每一个源文件由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预编译命令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若干函数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55875" y="3789040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(</a:t>
            </a:r>
            <a:r>
              <a:rPr lang="zh-CN" altLang="en-US" b="0" dirty="0">
                <a:latin typeface="Times New Roman" pitchFamily="18" charset="0"/>
              </a:rPr>
              <a:t>对每个文件分别编译，</a:t>
            </a:r>
            <a:r>
              <a:rPr lang="zh-CN" altLang="en-US" b="0" dirty="0" smtClean="0">
                <a:latin typeface="Times New Roman" pitchFamily="18" charset="0"/>
              </a:rPr>
              <a:t>然后链接</a:t>
            </a:r>
            <a:r>
              <a:rPr lang="en-US" altLang="zh-CN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042988" y="3213100"/>
            <a:ext cx="7561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　</a:t>
            </a:r>
            <a:r>
              <a:rPr lang="zh-CN" altLang="en-US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一般地， 一个</a:t>
            </a:r>
            <a:r>
              <a:rPr lang="en-US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程序可由多个</a:t>
            </a:r>
            <a:r>
              <a:rPr lang="zh-CN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源文件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476375" y="5013176"/>
            <a:ext cx="6724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函数由首部和</a:t>
            </a:r>
            <a:r>
              <a:rPr lang="zh-CN" altLang="en-US" dirty="0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体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41" name="Text Box 21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5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Ｃ程序结构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5143" name="Picture 23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37112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85184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  <p:bldP spid="5125" grpId="0" build="p" autoUpdateAnimBg="0"/>
      <p:bldP spid="5126" grpId="0" build="p" autoUpdateAnimBg="0"/>
      <p:bldP spid="5127" grpId="0" build="p" autoUpdateAnimBg="0"/>
      <p:bldP spid="512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f1.c, f2.c,f2.h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755650" y="1628775"/>
            <a:ext cx="3897821" cy="323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&lt;</a:t>
            </a:r>
            <a:r>
              <a:rPr lang="en-US" altLang="zh-CN" sz="2800" dirty="0" err="1" smtClean="0">
                <a:latin typeface="Times New Roman" pitchFamily="18" charset="0"/>
              </a:rPr>
              <a:t>stdio.h</a:t>
            </a:r>
            <a:r>
              <a:rPr lang="en-US" altLang="zh-CN" sz="2800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“f2.h”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main </a:t>
            </a:r>
            <a:r>
              <a:rPr lang="en-US" altLang="zh-CN" sz="2800" b="0" dirty="0">
                <a:latin typeface="Times New Roman" pitchFamily="18" charset="0"/>
              </a:rPr>
              <a:t>( </a:t>
            </a:r>
            <a:r>
              <a:rPr lang="en-US" altLang="zh-CN" sz="2800" b="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{    </a:t>
            </a:r>
            <a:endParaRPr lang="en-US" altLang="zh-CN" sz="2800" b="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//</a:t>
            </a:r>
            <a:r>
              <a:rPr lang="zh-CN" altLang="en-US" sz="2800" dirty="0" smtClean="0">
                <a:latin typeface="Times New Roman" pitchFamily="18" charset="0"/>
              </a:rPr>
              <a:t>调用</a:t>
            </a:r>
            <a:r>
              <a:rPr lang="en-US" altLang="zh-CN" sz="2800" dirty="0" smtClean="0">
                <a:latin typeface="Times New Roman" pitchFamily="18" charset="0"/>
              </a:rPr>
              <a:t>f2.c</a:t>
            </a:r>
            <a:r>
              <a:rPr lang="zh-CN" altLang="en-US" sz="2800" dirty="0" smtClean="0">
                <a:latin typeface="Times New Roman" pitchFamily="18" charset="0"/>
              </a:rPr>
              <a:t>中的函数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 }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27584" y="981075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f1.c</a:t>
            </a:r>
            <a:r>
              <a:rPr lang="zh-CN" altLang="zh-CN" sz="2800" b="0" dirty="0">
                <a:latin typeface="Times New Roman" pitchFamily="18" charset="0"/>
              </a:rPr>
              <a:t>的内容为：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508625" y="1628775"/>
            <a:ext cx="2663825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fun1();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a);</a:t>
            </a:r>
            <a:endParaRPr lang="zh-CN" altLang="en-US" sz="2800" b="0" dirty="0">
              <a:latin typeface="Times New Roman" pitchFamily="18" charset="0"/>
            </a:endParaRP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9110" name="AutoShape 22"/>
          <p:cNvSpPr>
            <a:spLocks noChangeArrowheads="1"/>
          </p:cNvSpPr>
          <p:nvPr/>
        </p:nvSpPr>
        <p:spPr bwMode="auto">
          <a:xfrm>
            <a:off x="250825" y="5157788"/>
            <a:ext cx="1800225" cy="12954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注意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195513" y="56610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几个源文件只能有一个主函数</a:t>
            </a:r>
            <a:r>
              <a:rPr lang="en-US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main()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08104" y="3645024"/>
            <a:ext cx="3580333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 ) {   }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  {   }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508625" y="993116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f2.h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508104" y="2986069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f2.c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26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67544" y="332656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作业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main.c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，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ch2.c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560" y="1052736"/>
            <a:ext cx="4032374" cy="501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stdio.h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stdlib.h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ch2( ); </a:t>
            </a:r>
            <a:r>
              <a:rPr lang="en-US" altLang="zh-CN" sz="2000" dirty="0">
                <a:latin typeface="Times New Roman" pitchFamily="18" charset="0"/>
              </a:rPr>
              <a:t>// </a:t>
            </a:r>
            <a:r>
              <a:rPr lang="en-US" altLang="zh-CN" sz="2000" dirty="0" smtClean="0">
                <a:latin typeface="Times New Roman" pitchFamily="18" charset="0"/>
              </a:rPr>
              <a:t>ch2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( ); // ch3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main </a:t>
            </a:r>
            <a:r>
              <a:rPr lang="en-US" altLang="zh-CN" sz="2000" dirty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{    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ch2(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//ch3(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system(“pause”);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return 0;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96334" y="836712"/>
            <a:ext cx="4032374" cy="6077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 ch2_1</a:t>
            </a:r>
            <a:r>
              <a:rPr lang="zh-CN" altLang="en-US" sz="1800" dirty="0" smtClean="0">
                <a:latin typeface="Times New Roman" pitchFamily="18" charset="0"/>
              </a:rPr>
              <a:t>，题目要求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ch2_1(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 </a:t>
            </a:r>
            <a:r>
              <a:rPr lang="en-US" altLang="zh-CN" sz="1800" dirty="0" smtClean="0">
                <a:latin typeface="Times New Roman" pitchFamily="18" charset="0"/>
              </a:rPr>
              <a:t>ch2_2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>
                <a:latin typeface="Times New Roman" pitchFamily="18" charset="0"/>
              </a:rPr>
              <a:t>题目要求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ch2_2( 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// ch2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(“ch2_1\n”);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ch2_1(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(“ch2_2( </a:t>
            </a:r>
            <a:r>
              <a:rPr lang="en-US" altLang="zh-CN" sz="1800" dirty="0">
                <a:latin typeface="Times New Roman" pitchFamily="18" charset="0"/>
              </a:rPr>
              <a:t>)\n</a:t>
            </a:r>
            <a:r>
              <a:rPr lang="en-US" altLang="zh-CN" sz="1800" dirty="0" smtClean="0">
                <a:latin typeface="Times New Roman" pitchFamily="18" charset="0"/>
              </a:rPr>
              <a:t>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ch2_2( 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90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1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即将结果数据送到显示器或打印机终端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90153" name="Group 41"/>
          <p:cNvGrpSpPr>
            <a:grpSpLocks/>
          </p:cNvGrpSpPr>
          <p:nvPr/>
        </p:nvGrpSpPr>
        <p:grpSpPr bwMode="auto">
          <a:xfrm>
            <a:off x="1889125" y="425450"/>
            <a:ext cx="5108575" cy="1187450"/>
            <a:chOff x="1190" y="268"/>
            <a:chExt cx="3218" cy="748"/>
          </a:xfrm>
        </p:grpSpPr>
        <p:pic>
          <p:nvPicPr>
            <p:cNvPr id="90133" name="Picture 21" descr="BILLB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268"/>
              <a:ext cx="3218" cy="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1292" y="436"/>
              <a:ext cx="28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§3.3 </a:t>
              </a:r>
              <a:r>
                <a:rPr lang="zh-CN" altLang="en-US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数据输出</a:t>
              </a:r>
            </a:p>
          </p:txBody>
        </p:sp>
      </p:grp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常用的数据输出库函数有：</a:t>
            </a:r>
          </a:p>
        </p:txBody>
      </p: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0149" name="AutoShape 37"/>
          <p:cNvSpPr>
            <a:spLocks noChangeArrowheads="1"/>
          </p:cNvSpPr>
          <p:nvPr/>
        </p:nvSpPr>
        <p:spPr bwMode="auto">
          <a:xfrm>
            <a:off x="4427538" y="2781300"/>
            <a:ext cx="2305050" cy="2520950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5003800" y="31416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putchar</a:t>
            </a:r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auto">
          <a:xfrm>
            <a:off x="5076825" y="37893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printf</a:t>
            </a:r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auto">
          <a:xfrm>
            <a:off x="5148263" y="45085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482013" y="484361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116013" y="1988468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2437" name="Text Box 37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putchar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1116013" y="1340768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 dirty="0"/>
              <a:t>：输出</a:t>
            </a:r>
            <a:r>
              <a:rPr lang="zh-CN" altLang="en-US" sz="2800" dirty="0">
                <a:solidFill>
                  <a:srgbClr val="CC0000"/>
                </a:solidFill>
              </a:rPr>
              <a:t>一个</a:t>
            </a:r>
            <a:r>
              <a:rPr lang="zh-CN" altLang="en-US" sz="2800" dirty="0"/>
              <a:t>字符</a:t>
            </a:r>
          </a:p>
        </p:txBody>
      </p:sp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2916238" y="2060848"/>
            <a:ext cx="2879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char  letter;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letter=‘A’;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/>
              <a:t>putchar</a:t>
            </a:r>
            <a:r>
              <a:rPr lang="en-US" altLang="zh-CN" b="0" dirty="0"/>
              <a:t>(letter);</a:t>
            </a:r>
          </a:p>
        </p:txBody>
      </p:sp>
      <p:sp>
        <p:nvSpPr>
          <p:cNvPr id="102444" name="AutoShape 44"/>
          <p:cNvSpPr>
            <a:spLocks noChangeArrowheads="1"/>
          </p:cNvSpPr>
          <p:nvPr/>
        </p:nvSpPr>
        <p:spPr bwMode="auto">
          <a:xfrm>
            <a:off x="336546" y="3672408"/>
            <a:ext cx="8751891" cy="278092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539750" y="4053353"/>
            <a:ext cx="82087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</a:t>
            </a:r>
            <a:r>
              <a:rPr lang="en-US" altLang="zh-CN" dirty="0" err="1"/>
              <a:t>putchar</a:t>
            </a:r>
            <a:r>
              <a:rPr lang="zh-CN" altLang="en-US" dirty="0"/>
              <a:t>函数时，要在程序的头部</a:t>
            </a:r>
            <a:r>
              <a:rPr lang="zh-CN" altLang="en-US" dirty="0" smtClean="0"/>
              <a:t>使用</a:t>
            </a:r>
            <a:r>
              <a:rPr lang="zh-CN" altLang="en-US" dirty="0"/>
              <a:t>文件包含．即：</a:t>
            </a: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539552" y="4896544"/>
            <a:ext cx="77767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使用该函数输出整型变量时，仅输出低</a:t>
            </a:r>
            <a:r>
              <a:rPr lang="zh-CN" altLang="en-US" dirty="0" smtClean="0"/>
              <a:t>字节</a:t>
            </a:r>
            <a:r>
              <a:rPr lang="zh-CN" altLang="en-US" dirty="0"/>
              <a:t>代表的</a:t>
            </a:r>
            <a:r>
              <a:rPr lang="zh-CN" altLang="en-US" dirty="0" smtClean="0"/>
              <a:t>字符；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asciiCode</a:t>
            </a:r>
            <a:r>
              <a:rPr lang="en-US" altLang="zh-CN" dirty="0" smtClean="0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0</a:t>
            </a:r>
            <a:r>
              <a:rPr lang="zh-CN" altLang="en-US" dirty="0" smtClean="0"/>
              <a:t>’</a:t>
            </a:r>
            <a:r>
              <a:rPr lang="en-US" altLang="zh-CN" smtClean="0"/>
              <a:t>+ 1</a:t>
            </a:r>
            <a:r>
              <a:rPr lang="en-US" altLang="zh-CN" dirty="0" smtClean="0"/>
              <a:t>); // 1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4" grpId="0" animBg="1"/>
      <p:bldP spid="102446" grpId="0"/>
      <p:bldP spid="1024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104459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2268538" y="1052513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#include&lt;stdio.h&gt;</a:t>
            </a:r>
          </a:p>
        </p:txBody>
      </p:sp>
      <p:sp>
        <p:nvSpPr>
          <p:cNvPr id="104476" name="AutoShape 28"/>
          <p:cNvSpPr>
            <a:spLocks noChangeArrowheads="1"/>
          </p:cNvSpPr>
          <p:nvPr/>
        </p:nvSpPr>
        <p:spPr bwMode="auto">
          <a:xfrm>
            <a:off x="900113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411413" y="15573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/>
              <a:t>void main</a:t>
            </a:r>
            <a:r>
              <a:rPr lang="en-US" altLang="zh-CN" b="0" dirty="0"/>
              <a:t>()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2268538" y="1989138"/>
            <a:ext cx="280828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/>
              <a:t>{ char  a,b;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int c;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a=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b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b=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o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c=633;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putchar(a);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putchar(b);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putchar(c);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\n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104481" name="AutoShape 33"/>
          <p:cNvSpPr>
            <a:spLocks noChangeArrowheads="1"/>
          </p:cNvSpPr>
          <p:nvPr/>
        </p:nvSpPr>
        <p:spPr bwMode="auto">
          <a:xfrm>
            <a:off x="4859338" y="2060575"/>
            <a:ext cx="1657350" cy="504825"/>
          </a:xfrm>
          <a:prstGeom prst="wedgeRoundRectCallout">
            <a:avLst>
              <a:gd name="adj1" fmla="val 40324"/>
              <a:gd name="adj2" fmla="val 1383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运行结果</a:t>
            </a:r>
          </a:p>
        </p:txBody>
      </p:sp>
      <p:sp>
        <p:nvSpPr>
          <p:cNvPr id="104482" name="AutoShape 34"/>
          <p:cNvSpPr>
            <a:spLocks noChangeArrowheads="1"/>
          </p:cNvSpPr>
          <p:nvPr/>
        </p:nvSpPr>
        <p:spPr bwMode="auto">
          <a:xfrm>
            <a:off x="6300788" y="2997200"/>
            <a:ext cx="1871662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boy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4008" y="4293096"/>
            <a:ext cx="444442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633 = 0x0279</a:t>
            </a:r>
          </a:p>
          <a:p>
            <a:r>
              <a:rPr lang="zh-CN" altLang="en-US" dirty="0" smtClean="0"/>
              <a:t>低字节：</a:t>
            </a:r>
            <a:endParaRPr lang="en-US" altLang="zh-CN" dirty="0" smtClean="0"/>
          </a:p>
          <a:p>
            <a:r>
              <a:rPr lang="en-US" altLang="zh-CN" dirty="0" smtClean="0"/>
              <a:t>0x79=7*16+9=121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 animBg="1"/>
      <p:bldP spid="10448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116013" y="1484784"/>
            <a:ext cx="19431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470150" indent="-2470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0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1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1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2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89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46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037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0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</a:rPr>
              <a:t>一般形式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692274" y="2203921"/>
            <a:ext cx="6192093" cy="604838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(“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”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,输出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列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表);</a:t>
            </a:r>
            <a:endParaRPr lang="en-US" altLang="zh-CN" sz="2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7544" y="4446929"/>
            <a:ext cx="784860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098675" indent="-2098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78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568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759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949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4067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8639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211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7783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ea typeface="楷体_GB2312" pitchFamily="49" charset="-122"/>
              </a:rPr>
              <a:t>输出列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表</a:t>
            </a:r>
            <a:r>
              <a:rPr lang="zh-CN" altLang="zh-CN" sz="2800" b="0" dirty="0"/>
              <a:t> </a:t>
            </a:r>
            <a:r>
              <a:rPr lang="en-US" altLang="zh-CN" sz="2800" b="0" dirty="0"/>
              <a:t>––– </a:t>
            </a:r>
            <a:r>
              <a:rPr lang="zh-CN" altLang="en-US" b="0" dirty="0">
                <a:solidFill>
                  <a:srgbClr val="000000"/>
                </a:solidFill>
              </a:rPr>
              <a:t>用“  </a:t>
            </a:r>
            <a:r>
              <a:rPr lang="en-US" altLang="zh-CN" b="0" dirty="0">
                <a:solidFill>
                  <a:srgbClr val="000000"/>
                </a:solidFill>
              </a:rPr>
              <a:t>,”</a:t>
            </a:r>
            <a:r>
              <a:rPr lang="zh-CN" altLang="en-US" b="0" dirty="0">
                <a:solidFill>
                  <a:srgbClr val="000000"/>
                </a:solidFill>
              </a:rPr>
              <a:t>号隔开的变量或表达式</a:t>
            </a: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en-US" altLang="zh-CN" b="0" dirty="0">
                <a:solidFill>
                  <a:srgbClr val="000000"/>
                </a:solidFill>
              </a:rPr>
              <a:t>,</a:t>
            </a:r>
            <a:r>
              <a:rPr lang="zh-CN" altLang="en-US" b="0" dirty="0">
                <a:solidFill>
                  <a:srgbClr val="000000"/>
                </a:solidFill>
              </a:rPr>
              <a:t>其变量的值按对应的格式控制符所指定的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b="0" dirty="0">
                <a:solidFill>
                  <a:srgbClr val="000000"/>
                </a:solidFill>
              </a:rPr>
              <a:t>输出。</a:t>
            </a:r>
          </a:p>
        </p:txBody>
      </p:sp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3442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3446" name="Text Box 22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395536" y="3701976"/>
            <a:ext cx="788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3825" indent="-2663825"/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格式控制序列</a:t>
            </a:r>
            <a:r>
              <a:rPr lang="en-US" altLang="zh-CN" sz="2800" b="0" dirty="0">
                <a:latin typeface="Times New Roman" pitchFamily="18" charset="0"/>
              </a:rPr>
              <a:t>–––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用双引号“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...”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括起来的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格式符序列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19672" y="2924944"/>
            <a:ext cx="50405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例</a:t>
            </a:r>
            <a:r>
              <a:rPr lang="zh-CN" altLang="zh-CN" sz="2800" b="0" dirty="0" smtClean="0">
                <a:latin typeface="Times New Roman" pitchFamily="18" charset="0"/>
              </a:rPr>
              <a:t>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315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zh-CN" altLang="en-US" sz="2800" b="0">
                <a:latin typeface="Times New Roman" pitchFamily="18" charset="0"/>
              </a:rPr>
              <a:t>和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  <a:r>
              <a:rPr lang="zh-CN" altLang="en-US" sz="2800" b="0">
                <a:latin typeface="Times New Roman" pitchFamily="18" charset="0"/>
              </a:rPr>
              <a:t>组成。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187450" y="4149725"/>
            <a:ext cx="403225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    原样输出</a:t>
            </a:r>
            <a:r>
              <a:rPr lang="en-US" altLang="zh-CN" sz="2800" b="0">
                <a:latin typeface="Times New Roman" pitchFamily="18" charset="0"/>
              </a:rPr>
              <a:t>,</a:t>
            </a:r>
            <a:r>
              <a:rPr lang="zh-CN" altLang="en-US" sz="2800" b="0">
                <a:latin typeface="Times New Roman" pitchFamily="18" charset="0"/>
              </a:rPr>
              <a:t>同时可以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使用转义字符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87450" y="2349500"/>
            <a:ext cx="4214813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en-US" altLang="zh-CN" sz="2800" b="0">
                <a:solidFill>
                  <a:schemeClr val="tx2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en-US" altLang="zh-CN" sz="2800" b="0">
                <a:latin typeface="Times New Roman" pitchFamily="18" charset="0"/>
              </a:rPr>
              <a:t>%</a:t>
            </a:r>
            <a:r>
              <a:rPr lang="zh-CN" altLang="en-US" sz="2800" b="0">
                <a:latin typeface="Times New Roman" pitchFamily="18" charset="0"/>
              </a:rPr>
              <a:t>加</a:t>
            </a:r>
            <a:r>
              <a:rPr lang="en-US" altLang="zh-CN" sz="2800" b="0">
                <a:latin typeface="Times New Roman" pitchFamily="18" charset="0"/>
              </a:rPr>
              <a:t>–</a:t>
            </a:r>
            <a:r>
              <a:rPr lang="zh-CN" altLang="en-US" sz="2800" b="0">
                <a:latin typeface="Times New Roman" pitchFamily="18" charset="0"/>
              </a:rPr>
              <a:t>格式字符组成</a:t>
            </a: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1167" name="AutoShape 31"/>
          <p:cNvSpPr>
            <a:spLocks noChangeArrowheads="1"/>
          </p:cNvSpPr>
          <p:nvPr/>
        </p:nvSpPr>
        <p:spPr bwMode="auto">
          <a:xfrm>
            <a:off x="684213" y="692150"/>
            <a:ext cx="2808287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格式控制序列</a:t>
            </a:r>
          </a:p>
        </p:txBody>
      </p:sp>
      <p:pic>
        <p:nvPicPr>
          <p:cNvPr id="91168" name="Picture 32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69" name="Picture 33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70" name="AutoShape 34"/>
          <p:cNvSpPr>
            <a:spLocks noChangeArrowheads="1"/>
          </p:cNvSpPr>
          <p:nvPr/>
        </p:nvSpPr>
        <p:spPr bwMode="auto">
          <a:xfrm>
            <a:off x="6748513" y="13192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例</a:t>
            </a:r>
          </a:p>
        </p:txBody>
      </p:sp>
      <p:grpSp>
        <p:nvGrpSpPr>
          <p:cNvPr id="91173" name="Group 37"/>
          <p:cNvGrpSpPr>
            <a:grpSpLocks/>
          </p:cNvGrpSpPr>
          <p:nvPr/>
        </p:nvGrpSpPr>
        <p:grpSpPr bwMode="auto">
          <a:xfrm>
            <a:off x="5795963" y="2060575"/>
            <a:ext cx="2952750" cy="3887788"/>
            <a:chOff x="3651" y="1389"/>
            <a:chExt cx="1860" cy="2449"/>
          </a:xfrm>
        </p:grpSpPr>
        <p:sp>
          <p:nvSpPr>
            <p:cNvPr id="91171" name="AutoShape 35"/>
            <p:cNvSpPr>
              <a:spLocks noChangeArrowheads="1"/>
            </p:cNvSpPr>
            <p:nvPr/>
          </p:nvSpPr>
          <p:spPr bwMode="auto">
            <a:xfrm>
              <a:off x="3651" y="1389"/>
              <a:ext cx="1860" cy="2449"/>
            </a:xfrm>
            <a:prstGeom prst="foldedCorner">
              <a:avLst>
                <a:gd name="adj" fmla="val 125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2" name="AutoShape 36"/>
            <p:cNvSpPr>
              <a:spLocks noChangeArrowheads="1"/>
            </p:cNvSpPr>
            <p:nvPr/>
          </p:nvSpPr>
          <p:spPr bwMode="auto">
            <a:xfrm>
              <a:off x="3787" y="1525"/>
              <a:ext cx="1588" cy="213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5940425" y="249237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c</a:t>
            </a:r>
            <a:r>
              <a:rPr lang="zh-CN" altLang="en-US"/>
              <a:t>　</a:t>
            </a:r>
            <a:r>
              <a:rPr lang="zh-CN" altLang="en-US" sz="2000" b="0"/>
              <a:t>表示字符格式</a:t>
            </a:r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5940425" y="29972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d</a:t>
            </a:r>
            <a:r>
              <a:rPr lang="zh-CN" altLang="en-US"/>
              <a:t>　</a:t>
            </a:r>
            <a:r>
              <a:rPr lang="zh-CN" altLang="en-US" sz="2000" b="0"/>
              <a:t>表示整数格式</a:t>
            </a: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5940425" y="35734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f</a:t>
            </a:r>
            <a:r>
              <a:rPr lang="zh-CN" altLang="en-US"/>
              <a:t>　</a:t>
            </a:r>
            <a:r>
              <a:rPr lang="zh-CN" altLang="en-US" sz="2000" b="0"/>
              <a:t>表示实数格式</a:t>
            </a:r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5940425" y="40767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s</a:t>
            </a:r>
            <a:r>
              <a:rPr lang="zh-CN" altLang="en-US"/>
              <a:t>　</a:t>
            </a:r>
            <a:r>
              <a:rPr lang="zh-CN" altLang="en-US" sz="2000" b="0"/>
              <a:t>表示字符串</a:t>
            </a:r>
          </a:p>
        </p:txBody>
      </p:sp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5940425" y="45815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u</a:t>
            </a:r>
            <a:r>
              <a:rPr lang="zh-CN" altLang="en-US"/>
              <a:t>　</a:t>
            </a:r>
            <a:r>
              <a:rPr lang="zh-CN" altLang="en-US" sz="2000" b="0"/>
              <a:t>表示无符号数</a:t>
            </a:r>
          </a:p>
        </p:txBody>
      </p:sp>
      <p:sp>
        <p:nvSpPr>
          <p:cNvPr id="91179" name="Text Box 43"/>
          <p:cNvSpPr txBox="1">
            <a:spLocks noChangeArrowheads="1"/>
          </p:cNvSpPr>
          <p:nvPr/>
        </p:nvSpPr>
        <p:spPr bwMode="auto">
          <a:xfrm>
            <a:off x="5940425" y="50847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p82</a:t>
            </a:r>
            <a:r>
              <a:rPr lang="zh-CN" altLang="en-US" dirty="0" smtClean="0"/>
              <a:t>表</a:t>
            </a:r>
            <a:r>
              <a:rPr lang="en-US" altLang="zh-CN" dirty="0"/>
              <a:t>3.1</a:t>
            </a:r>
            <a:endParaRPr lang="en-US" altLang="zh-CN" sz="2000" b="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7" name="AutoShape 37"/>
          <p:cNvSpPr>
            <a:spLocks noChangeArrowheads="1"/>
          </p:cNvSpPr>
          <p:nvPr/>
        </p:nvSpPr>
        <p:spPr bwMode="auto">
          <a:xfrm>
            <a:off x="539750" y="765175"/>
            <a:ext cx="5832475" cy="4608513"/>
          </a:xfrm>
          <a:prstGeom prst="hexagon">
            <a:avLst>
              <a:gd name="adj" fmla="val 3164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124075" y="1628775"/>
            <a:ext cx="283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a=123</a:t>
            </a:r>
            <a:r>
              <a:rPr lang="en-US" altLang="zh-CN" sz="2800" b="0" dirty="0">
                <a:latin typeface="Times New Roman" pitchFamily="18" charset="0"/>
              </a:rPr>
              <a:t>, </a:t>
            </a:r>
            <a:r>
              <a:rPr lang="en-US" altLang="zh-CN" sz="2800" b="0" dirty="0" smtClean="0">
                <a:latin typeface="Times New Roman" pitchFamily="18" charset="0"/>
              </a:rPr>
              <a:t>b=45</a:t>
            </a:r>
            <a:r>
              <a:rPr lang="zh-CN" altLang="en-US" sz="2800" b="0" dirty="0" smtClean="0">
                <a:latin typeface="Times New Roman" pitchFamily="18" charset="0"/>
              </a:rPr>
              <a:t>；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187450" y="234950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latin typeface="Times New Roman" pitchFamily="18" charset="0"/>
              </a:rPr>
              <a:t>则：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403350" y="2997200"/>
            <a:ext cx="325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rgbClr val="9900FF"/>
                </a:solidFill>
                <a:latin typeface="Times New Roman" pitchFamily="18" charset="0"/>
              </a:rPr>
              <a:t>输出结果</a:t>
            </a:r>
            <a:r>
              <a:rPr lang="zh-CN" altLang="zh-CN" b="0" dirty="0">
                <a:latin typeface="Times New Roman" pitchFamily="18" charset="0"/>
              </a:rPr>
              <a:t>：</a:t>
            </a:r>
            <a:r>
              <a:rPr lang="en-US" altLang="zh-CN" b="0" dirty="0">
                <a:latin typeface="Times New Roman" pitchFamily="18" charset="0"/>
              </a:rPr>
              <a:t>a=123, b=45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827088" y="3644900"/>
            <a:ext cx="77152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latin typeface="Times New Roman" pitchFamily="18" charset="0"/>
              </a:rPr>
              <a:t>而：</a:t>
            </a:r>
            <a:r>
              <a:rPr lang="en-US" altLang="zh-CN" sz="2800" b="0">
                <a:latin typeface="Times New Roman" pitchFamily="18" charset="0"/>
              </a:rPr>
              <a:t>printf("%d%d", a, b); </a:t>
            </a:r>
          </a:p>
        </p:txBody>
      </p:sp>
      <p:grpSp>
        <p:nvGrpSpPr>
          <p:cNvPr id="9218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18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219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2194" name="AutoShape 34"/>
          <p:cNvSpPr>
            <a:spLocks noChangeArrowheads="1"/>
          </p:cNvSpPr>
          <p:nvPr/>
        </p:nvSpPr>
        <p:spPr bwMode="auto">
          <a:xfrm>
            <a:off x="900113" y="10525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971550" y="4365625"/>
            <a:ext cx="7715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9900FF"/>
                </a:solidFill>
              </a:rPr>
              <a:t>　　则输出结果为</a:t>
            </a:r>
            <a:r>
              <a:rPr lang="zh-CN" altLang="en-US" b="0"/>
              <a:t>：</a:t>
            </a:r>
            <a:r>
              <a:rPr lang="en-US" altLang="zh-CN" b="0"/>
              <a:t>12345</a:t>
            </a:r>
          </a:p>
        </p:txBody>
      </p:sp>
      <p:pic>
        <p:nvPicPr>
          <p:cNvPr id="92200" name="Picture 40" descr="j0234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933825"/>
            <a:ext cx="2165350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utoUpdateAnimBg="0"/>
      <p:bldP spid="92167" grpId="0" autoUpdateAnimBg="0"/>
      <p:bldP spid="92168" grpId="0" autoUpdateAnimBg="0"/>
      <p:bldP spid="921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6" name="Freeform 24"/>
          <p:cNvSpPr>
            <a:spLocks/>
          </p:cNvSpPr>
          <p:nvPr/>
        </p:nvSpPr>
        <p:spPr bwMode="auto">
          <a:xfrm>
            <a:off x="668338" y="1347788"/>
            <a:ext cx="8475662" cy="5510212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692275" y="1628775"/>
            <a:ext cx="351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md</a:t>
            </a:r>
            <a:r>
              <a:rPr lang="zh-CN" altLang="en-US" b="0">
                <a:latin typeface="Times New Roman" pitchFamily="18" charset="0"/>
              </a:rPr>
              <a:t>表示输出十进制数</a:t>
            </a:r>
            <a:r>
              <a:rPr lang="en-US" altLang="zh-CN" b="0">
                <a:latin typeface="Times New Roman" pitchFamily="18" charset="0"/>
              </a:rPr>
              <a:t>:</a:t>
            </a:r>
            <a:endParaRPr lang="en-US" altLang="zh-CN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258888" y="47244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 </a:t>
            </a:r>
            <a:r>
              <a:rPr lang="en-US" altLang="zh-CN" b="0" dirty="0"/>
              <a:t>-1234,-0001234,-1234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339975" y="3500438"/>
            <a:ext cx="38798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printf(“%7d,%07d,%3d”,i,i,i);</a:t>
            </a:r>
          </a:p>
        </p:txBody>
      </p:sp>
      <p:grpSp>
        <p:nvGrpSpPr>
          <p:cNvPr id="105486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5487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5488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5495" name="AutoShape 23"/>
          <p:cNvSpPr>
            <a:spLocks noChangeArrowheads="1"/>
          </p:cNvSpPr>
          <p:nvPr/>
        </p:nvSpPr>
        <p:spPr bwMode="auto">
          <a:xfrm>
            <a:off x="684213" y="404813"/>
            <a:ext cx="2374900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格式修饰</a:t>
            </a:r>
          </a:p>
        </p:txBody>
      </p:sp>
      <p:pic>
        <p:nvPicPr>
          <p:cNvPr id="105497" name="Picture 25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98" name="AutoShape 26"/>
          <p:cNvSpPr>
            <a:spLocks noChangeArrowheads="1"/>
          </p:cNvSpPr>
          <p:nvPr/>
        </p:nvSpPr>
        <p:spPr bwMode="auto">
          <a:xfrm>
            <a:off x="1042988" y="33575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549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00" name="Picture 28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527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1979613" y="2276475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最小宽度为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位，少于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位则左边补空格或０，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1979613" y="2781300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超过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不起作用，按照实际位数输出．</a:t>
            </a:r>
          </a:p>
        </p:txBody>
      </p:sp>
      <p:sp>
        <p:nvSpPr>
          <p:cNvPr id="105503" name="AutoShape 31"/>
          <p:cNvSpPr>
            <a:spLocks noChangeArrowheads="1"/>
          </p:cNvSpPr>
          <p:nvPr/>
        </p:nvSpPr>
        <p:spPr bwMode="auto">
          <a:xfrm>
            <a:off x="5364163" y="3284538"/>
            <a:ext cx="3311525" cy="720725"/>
          </a:xfrm>
          <a:prstGeom prst="wedgeRoundRectCallout">
            <a:avLst>
              <a:gd name="adj1" fmla="val -74926"/>
              <a:gd name="adj2" fmla="val 632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％</a:t>
            </a:r>
            <a:r>
              <a:rPr lang="en-US" altLang="zh-CN" sz="2000"/>
              <a:t>07d</a:t>
            </a:r>
            <a:r>
              <a:rPr lang="zh-CN" altLang="en-US" sz="2000"/>
              <a:t>表示除了负号外，有效位数是７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98" grpId="0" animBg="1" autoUpdateAnimBg="0"/>
      <p:bldP spid="1055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2"/>
          <p:cNvSpPr>
            <a:spLocks/>
          </p:cNvSpPr>
          <p:nvPr/>
        </p:nvSpPr>
        <p:spPr bwMode="auto">
          <a:xfrm>
            <a:off x="696913" y="1012825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m.nf</a:t>
            </a:r>
            <a:r>
              <a:rPr lang="zh-CN" altLang="en-US" b="0">
                <a:latin typeface="Times New Roman" pitchFamily="18" charset="0"/>
              </a:rPr>
              <a:t>表示输出数据为小数形式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en-US" altLang="zh-CN" b="0"/>
              <a:t>-1234.5678, □□-1234.57, □-1234.567800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339975" y="4076700"/>
            <a:ext cx="45656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i=-1234.5678;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printf(“%8.4f,%10.2f,%13.6f”,i,i,i);</a:t>
            </a:r>
          </a:p>
        </p:txBody>
      </p:sp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7540" name="Picture 20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1" name="AutoShape 21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7543" name="Picture 23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1619250" y="1989138"/>
            <a:ext cx="5256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为总宽度，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为小数部分位数，</a:t>
            </a:r>
            <a:endParaRPr lang="zh-CN" altLang="en-US" sz="2000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547813" y="2565400"/>
            <a:ext cx="705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小数长度不够则补零；超过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n+1</a:t>
            </a:r>
            <a:r>
              <a:rPr lang="zh-CN" altLang="en-US" sz="2000">
                <a:solidFill>
                  <a:srgbClr val="CC0000"/>
                </a:solidFill>
              </a:rPr>
              <a:t>位向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位四舍五入，</a:t>
            </a:r>
            <a:endParaRPr lang="zh-CN" altLang="en-US" sz="2000"/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1547813" y="3068638"/>
            <a:ext cx="684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整个数据小于</a:t>
            </a:r>
            <a:r>
              <a:rPr lang="en-US" altLang="zh-CN" sz="2000">
                <a:solidFill>
                  <a:srgbClr val="CC0000"/>
                </a:solidFill>
              </a:rPr>
              <a:t>m,</a:t>
            </a:r>
            <a:r>
              <a:rPr lang="zh-CN" altLang="en-US" sz="2000">
                <a:solidFill>
                  <a:srgbClr val="CC0000"/>
                </a:solidFill>
              </a:rPr>
              <a:t>则左边补空，超过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不起作用．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省略时，</a:t>
            </a:r>
            <a:r>
              <a:rPr lang="en-US" altLang="zh-CN" sz="2000">
                <a:solidFill>
                  <a:srgbClr val="CC0000"/>
                </a:solidFill>
              </a:rPr>
              <a:t>m=n.</a:t>
            </a:r>
          </a:p>
        </p:txBody>
      </p:sp>
      <p:pic>
        <p:nvPicPr>
          <p:cNvPr id="107549" name="Picture 29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0" name="Picture 30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1" name="Picture 3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52" name="Text Box 32" descr="花束"/>
          <p:cNvSpPr txBox="1">
            <a:spLocks noChangeArrowheads="1"/>
          </p:cNvSpPr>
          <p:nvPr/>
        </p:nvSpPr>
        <p:spPr bwMode="auto">
          <a:xfrm>
            <a:off x="900113" y="620713"/>
            <a:ext cx="7416800" cy="4572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类似的还有％</a:t>
            </a:r>
            <a:r>
              <a:rPr lang="en-US" altLang="zh-CN"/>
              <a:t>m.ne</a:t>
            </a:r>
            <a:r>
              <a:rPr lang="en-US" altLang="en-US"/>
              <a:t>、</a:t>
            </a:r>
            <a:r>
              <a:rPr lang="en-US" altLang="zh-CN"/>
              <a:t>%m.ng</a:t>
            </a:r>
            <a:r>
              <a:rPr lang="zh-CN" altLang="en-US"/>
              <a:t>，相关用法自行归纳！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  <p:bldP spid="107541" grpId="0" animBg="1"/>
      <p:bldP spid="1075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722688" y="903288"/>
            <a:ext cx="1446212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zh-CN" altLang="zh-CN" sz="2800" b="0">
                <a:solidFill>
                  <a:srgbClr val="CC0000"/>
                </a:solidFill>
                <a:latin typeface="Times New Roman" pitchFamily="18" charset="0"/>
              </a:rPr>
              <a:t>程序</a:t>
            </a:r>
            <a:endParaRPr lang="zh-CN" altLang="en-US" sz="2800" b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38175" y="2047875"/>
            <a:ext cx="2274888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36938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392863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35038" y="3192463"/>
            <a:ext cx="2274887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预编译命令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960813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94388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132013" y="4735513"/>
            <a:ext cx="20113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函数首部</a:t>
            </a:r>
            <a:endParaRPr lang="zh-CN" altLang="en-US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173663" y="4735513"/>
            <a:ext cx="16938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语句</a:t>
            </a:r>
            <a:r>
              <a:rPr lang="zh-CN" altLang="en-US" sz="2800" b="0" dirty="0">
                <a:solidFill>
                  <a:srgbClr val="CC0000"/>
                </a:solidFill>
                <a:latin typeface="Times New Roman" pitchFamily="18" charset="0"/>
              </a:rPr>
              <a:t>体</a:t>
            </a:r>
            <a:endParaRPr lang="en-US" altLang="zh-CN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510088" y="1431925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10088" y="3721100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10088" y="2576513"/>
            <a:ext cx="0" cy="623887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913063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711825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1" name="Freeform 17"/>
          <p:cNvSpPr>
            <a:spLocks/>
          </p:cNvSpPr>
          <p:nvPr/>
        </p:nvSpPr>
        <p:spPr bwMode="auto">
          <a:xfrm>
            <a:off x="1676400" y="1747838"/>
            <a:ext cx="5697538" cy="300037"/>
          </a:xfrm>
          <a:custGeom>
            <a:avLst/>
            <a:gdLst>
              <a:gd name="T0" fmla="*/ 0 w 3589"/>
              <a:gd name="T1" fmla="*/ 177 h 189"/>
              <a:gd name="T2" fmla="*/ 0 w 3589"/>
              <a:gd name="T3" fmla="*/ 0 h 189"/>
              <a:gd name="T4" fmla="*/ 3589 w 3589"/>
              <a:gd name="T5" fmla="*/ 0 h 189"/>
              <a:gd name="T6" fmla="*/ 3589 w 3589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9" h="189">
                <a:moveTo>
                  <a:pt x="0" y="177"/>
                </a:moveTo>
                <a:lnTo>
                  <a:pt x="0" y="0"/>
                </a:lnTo>
                <a:lnTo>
                  <a:pt x="3589" y="0"/>
                </a:lnTo>
                <a:lnTo>
                  <a:pt x="3589" y="189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Freeform 18"/>
          <p:cNvSpPr>
            <a:spLocks/>
          </p:cNvSpPr>
          <p:nvPr/>
        </p:nvSpPr>
        <p:spPr bwMode="auto">
          <a:xfrm>
            <a:off x="2363788" y="2928938"/>
            <a:ext cx="4146550" cy="265112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927350" y="4305300"/>
            <a:ext cx="3192463" cy="423863"/>
          </a:xfrm>
          <a:custGeom>
            <a:avLst/>
            <a:gdLst>
              <a:gd name="T0" fmla="*/ 0 w 2011"/>
              <a:gd name="T1" fmla="*/ 256 h 267"/>
              <a:gd name="T2" fmla="*/ 0 w 2011"/>
              <a:gd name="T3" fmla="*/ 0 h 267"/>
              <a:gd name="T4" fmla="*/ 2011 w 2011"/>
              <a:gd name="T5" fmla="*/ 0 h 267"/>
              <a:gd name="T6" fmla="*/ 2011 w 2011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1" h="267">
                <a:moveTo>
                  <a:pt x="0" y="256"/>
                </a:moveTo>
                <a:lnTo>
                  <a:pt x="0" y="0"/>
                </a:lnTo>
                <a:lnTo>
                  <a:pt x="2011" y="0"/>
                </a:lnTo>
                <a:lnTo>
                  <a:pt x="2011" y="2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" name="Freeform 20"/>
          <p:cNvSpPr>
            <a:spLocks/>
          </p:cNvSpPr>
          <p:nvPr/>
        </p:nvSpPr>
        <p:spPr bwMode="auto">
          <a:xfrm flipV="1">
            <a:off x="1555750" y="2590800"/>
            <a:ext cx="5964238" cy="228600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5216525" y="320992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>
                <a:latin typeface="Times New Roman" pitchFamily="18" charset="0"/>
              </a:endParaRPr>
            </a:p>
          </p:txBody>
        </p:sp>
      </p:grpSp>
      <p:sp>
        <p:nvSpPr>
          <p:cNvPr id="6180" name="Text Box 36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2016125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Ｃ程序结构</a:t>
            </a:r>
          </a:p>
        </p:txBody>
      </p:sp>
      <p:sp>
        <p:nvSpPr>
          <p:cNvPr id="25" name="矩形 24"/>
          <p:cNvSpPr/>
          <p:nvPr/>
        </p:nvSpPr>
        <p:spPr>
          <a:xfrm>
            <a:off x="4499992" y="5733256"/>
            <a:ext cx="464400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函数首部及语句体：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zh-CN" altLang="en-US" dirty="0" smtClean="0"/>
              <a:t>  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 {  }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107504" y="5733256"/>
            <a:ext cx="4248472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预编</a:t>
            </a:r>
            <a:r>
              <a:rPr lang="zh-CN" altLang="en-US" dirty="0" smtClean="0"/>
              <a:t>译命令，如：</a:t>
            </a:r>
            <a:endParaRPr lang="en-US" altLang="zh-CN" dirty="0" smtClean="0"/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  <p:bldP spid="6152" grpId="0" animBg="1" autoUpdateAnimBg="0"/>
      <p:bldP spid="6153" grpId="0" animBg="1" autoUpdateAnimBg="0"/>
      <p:bldP spid="6154" grpId="0" animBg="1" autoUpdateAnimBg="0"/>
      <p:bldP spid="6155" grpId="0" animBg="1" autoUpdateAnimBg="0"/>
      <p:bldP spid="6156" grpId="0" animBg="1"/>
      <p:bldP spid="6157" grpId="0" animBg="1"/>
      <p:bldP spid="6158" grpId="0" animBg="1"/>
      <p:bldP spid="6159" grpId="0" autoUpdateAnimBg="0"/>
      <p:bldP spid="6160" grpId="0" autoUpdateAnimBg="0"/>
      <p:bldP spid="6161" grpId="0" animBg="1"/>
      <p:bldP spid="6162" grpId="0" animBg="1"/>
      <p:bldP spid="6163" grpId="0" animBg="1"/>
      <p:bldP spid="6164" grpId="0" animBg="1"/>
      <p:bldP spid="616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reeform 2"/>
          <p:cNvSpPr>
            <a:spLocks/>
          </p:cNvSpPr>
          <p:nvPr/>
        </p:nvSpPr>
        <p:spPr bwMode="auto">
          <a:xfrm>
            <a:off x="588963" y="836613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m.ns</a:t>
            </a:r>
            <a:r>
              <a:rPr lang="zh-CN" altLang="en-US" b="0">
                <a:latin typeface="Times New Roman" pitchFamily="18" charset="0"/>
              </a:rPr>
              <a:t>表示输出数据为字符串形式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□□□□</a:t>
            </a:r>
            <a:r>
              <a:rPr lang="en-US" altLang="zh-CN" b="0" dirty="0"/>
              <a:t>-123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                       -1234.56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339975" y="4076700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printf(“%8.4s\n”,“-1234.5678”);</a:t>
            </a:r>
          </a:p>
        </p:txBody>
      </p:sp>
      <p:grpSp>
        <p:nvGrpSpPr>
          <p:cNvPr id="109581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9583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9587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8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9589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为总宽度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1547813" y="2565400"/>
            <a:ext cx="410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表示只取字符串左边的</a:t>
            </a: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个字符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CC0000"/>
                </a:solidFill>
              </a:rPr>
              <a:t>整个数据小于</a:t>
            </a:r>
            <a:r>
              <a:rPr lang="en-US" altLang="zh-CN" sz="2000" dirty="0">
                <a:solidFill>
                  <a:srgbClr val="CC0000"/>
                </a:solidFill>
              </a:rPr>
              <a:t>m,</a:t>
            </a:r>
            <a:r>
              <a:rPr lang="zh-CN" altLang="en-US" sz="2000" dirty="0">
                <a:solidFill>
                  <a:srgbClr val="CC0000"/>
                </a:solidFill>
              </a:rPr>
              <a:t>则左边补空，超过</a:t>
            </a: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位，则截去多余字符．</a:t>
            </a: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n&lt;m</a:t>
            </a:r>
            <a:r>
              <a:rPr lang="zh-CN" altLang="en-US" sz="2000">
                <a:solidFill>
                  <a:srgbClr val="CC0000"/>
                </a:solidFill>
              </a:rPr>
              <a:t>时，左边补空格；</a:t>
            </a:r>
            <a:r>
              <a:rPr lang="en-US" altLang="zh-CN" sz="2000">
                <a:solidFill>
                  <a:srgbClr val="CC0000"/>
                </a:solidFill>
              </a:rPr>
              <a:t>n&gt;m</a:t>
            </a:r>
            <a:r>
              <a:rPr lang="zh-CN" altLang="en-US" sz="2000">
                <a:solidFill>
                  <a:srgbClr val="CC0000"/>
                </a:solidFill>
              </a:rPr>
              <a:t>时，系统自动取</a:t>
            </a:r>
            <a:r>
              <a:rPr lang="en-US" altLang="zh-CN" sz="2000">
                <a:solidFill>
                  <a:srgbClr val="CC0000"/>
                </a:solidFill>
              </a:rPr>
              <a:t>m=n;</a:t>
            </a:r>
          </a:p>
        </p:txBody>
      </p:sp>
      <p:pic>
        <p:nvPicPr>
          <p:cNvPr id="109594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5" name="Picture 27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6" name="Picture 28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2339975" y="4581525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(“%4.8s\n”,“-1234.5678”);</a:t>
            </a:r>
          </a:p>
        </p:txBody>
      </p:sp>
      <p:sp>
        <p:nvSpPr>
          <p:cNvPr id="109598" name="AutoShape 30"/>
          <p:cNvSpPr>
            <a:spLocks noChangeArrowheads="1"/>
          </p:cNvSpPr>
          <p:nvPr/>
        </p:nvSpPr>
        <p:spPr bwMode="auto">
          <a:xfrm>
            <a:off x="6084888" y="1700213"/>
            <a:ext cx="2016125" cy="790575"/>
          </a:xfrm>
          <a:prstGeom prst="wedgeEllipseCallout">
            <a:avLst>
              <a:gd name="adj1" fmla="val -81417"/>
              <a:gd name="adj2" fmla="val 93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  <p:bldP spid="109588" grpId="0" animBg="1"/>
      <p:bldP spid="1095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4" name="Freeform 3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331913" y="1412875"/>
            <a:ext cx="453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“-”</a:t>
            </a:r>
            <a:r>
              <a:rPr lang="zh-CN" altLang="en-US" b="0">
                <a:latin typeface="Times New Roman" pitchFamily="18" charset="0"/>
              </a:rPr>
              <a:t>表示对齐方式为左对齐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altLang="zh-CN" b="0"/>
              <a:t>-00001234</a:t>
            </a:r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-1234□□□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339975" y="40767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(“%08d\n”,-1234);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0607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0611" name="Picture 19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2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0613" name="Picture 21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即需要补空格时不在数据前面补，而补在右边（后边）</a:t>
            </a:r>
            <a:endParaRPr lang="zh-CN" altLang="en-US" sz="2000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1619250" y="2492375"/>
            <a:ext cx="4103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紧跟在％后面使用</a:t>
            </a:r>
            <a:endParaRPr lang="zh-CN" altLang="en-US" sz="2000"/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当是％－</a:t>
            </a:r>
            <a:r>
              <a:rPr lang="en-US" altLang="zh-CN" sz="2000">
                <a:solidFill>
                  <a:srgbClr val="CC0000"/>
                </a:solidFill>
              </a:rPr>
              <a:t>0md</a:t>
            </a:r>
            <a:r>
              <a:rPr lang="zh-CN" altLang="en-US" sz="2000">
                <a:solidFill>
                  <a:srgbClr val="CC0000"/>
                </a:solidFill>
              </a:rPr>
              <a:t>时，不再补０，只补空格</a:t>
            </a:r>
          </a:p>
        </p:txBody>
      </p:sp>
      <p:pic>
        <p:nvPicPr>
          <p:cNvPr id="110618" name="Picture 26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1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2339975" y="4581525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printf(“%-08d\n”,-1234);</a:t>
            </a:r>
          </a:p>
        </p:txBody>
      </p:sp>
      <p:pic>
        <p:nvPicPr>
          <p:cNvPr id="110625" name="Picture 33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612" grpId="0" animBg="1"/>
      <p:bldP spid="1106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331913" y="14128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“l”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en-US" altLang="zh-CN">
                <a:latin typeface="Times New Roman" pitchFamily="18" charset="0"/>
              </a:rPr>
              <a:t>10617</a:t>
            </a:r>
            <a:endParaRPr lang="en-US" altLang="zh-CN" b="0"/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-1234567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339975" y="407670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(“%d\n”,-1234567);</a:t>
            </a:r>
          </a:p>
        </p:txBody>
      </p:sp>
      <p:grpSp>
        <p:nvGrpSpPr>
          <p:cNvPr id="111629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1635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6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1637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用于％</a:t>
            </a:r>
            <a:r>
              <a:rPr lang="en-US" altLang="zh-CN" sz="2000" dirty="0" err="1">
                <a:solidFill>
                  <a:srgbClr val="CC0000"/>
                </a:solidFill>
              </a:rPr>
              <a:t>ld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%lo 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</a:t>
            </a:r>
            <a:r>
              <a:rPr lang="en-US" altLang="zh-CN" sz="2000" dirty="0" err="1">
                <a:solidFill>
                  <a:srgbClr val="CC0000"/>
                </a:solidFill>
              </a:rPr>
              <a:t>lu</a:t>
            </a:r>
            <a:r>
              <a:rPr lang="en-US" altLang="zh-CN" sz="2000">
                <a:solidFill>
                  <a:srgbClr val="CC0000"/>
                </a:solidFill>
              </a:rPr>
              <a:t> </a:t>
            </a:r>
            <a:r>
              <a:rPr lang="en-US" altLang="en-US"/>
              <a:t>、</a:t>
            </a:r>
            <a:r>
              <a:rPr lang="en-US" altLang="zh-CN" sz="2000">
                <a:solidFill>
                  <a:srgbClr val="CC0000"/>
                </a:solidFill>
              </a:rPr>
              <a:t>%</a:t>
            </a:r>
            <a:r>
              <a:rPr lang="en-US" altLang="zh-CN" sz="2000" smtClean="0">
                <a:solidFill>
                  <a:srgbClr val="CC0000"/>
                </a:solidFill>
              </a:rPr>
              <a:t>lx</a:t>
            </a:r>
            <a:r>
              <a:rPr lang="zh-CN" altLang="en-US" sz="2000" smtClean="0">
                <a:solidFill>
                  <a:srgbClr val="CC0000"/>
                </a:solidFill>
              </a:rPr>
              <a:t>等</a:t>
            </a:r>
            <a:r>
              <a:rPr lang="zh-CN" altLang="en-US" sz="2000">
                <a:solidFill>
                  <a:srgbClr val="CC0000"/>
                </a:solidFill>
              </a:rPr>
              <a:t>形式时，表示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输出的是一个长整型数；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6696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用于％</a:t>
            </a:r>
            <a:r>
              <a:rPr lang="en-US" altLang="zh-CN" sz="2000">
                <a:solidFill>
                  <a:srgbClr val="CC0000"/>
                </a:solidFill>
              </a:rPr>
              <a:t>le 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en-US" altLang="zh-CN" sz="2000">
                <a:solidFill>
                  <a:srgbClr val="CC0000"/>
                </a:solidFill>
              </a:rPr>
              <a:t>%lf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zh-CN" altLang="en-US" sz="2000">
                <a:solidFill>
                  <a:srgbClr val="CC0000"/>
                </a:solidFill>
              </a:rPr>
              <a:t> </a:t>
            </a:r>
            <a:r>
              <a:rPr lang="en-US" altLang="zh-CN" sz="2000">
                <a:solidFill>
                  <a:srgbClr val="CC0000"/>
                </a:solidFill>
              </a:rPr>
              <a:t>%lg</a:t>
            </a:r>
            <a:r>
              <a:rPr lang="zh-CN" altLang="en-US" sz="2000">
                <a:solidFill>
                  <a:srgbClr val="CC0000"/>
                </a:solidFill>
              </a:rPr>
              <a:t>等形式时，表示输出的是一个双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精度实型数．</a:t>
            </a:r>
          </a:p>
        </p:txBody>
      </p:sp>
      <p:pic>
        <p:nvPicPr>
          <p:cNvPr id="111642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2339975" y="4581525"/>
            <a:ext cx="338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printf(“%ld\n”,-1234567);</a:t>
            </a:r>
          </a:p>
        </p:txBody>
      </p:sp>
      <p:pic>
        <p:nvPicPr>
          <p:cNvPr id="111644" name="Picture 28" descr="BD21332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4631" y="5229225"/>
            <a:ext cx="5053805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注意，在</a:t>
            </a:r>
            <a:r>
              <a:rPr lang="en-US" altLang="zh-CN" sz="2000" dirty="0" smtClean="0"/>
              <a:t>VC++</a:t>
            </a:r>
            <a:r>
              <a:rPr lang="zh-CN" altLang="en-US" sz="2000" dirty="0" smtClean="0"/>
              <a:t>中，默认整型是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字节，两条语句均输出</a:t>
            </a:r>
            <a:r>
              <a:rPr lang="en-US" altLang="zh-CN" sz="2000" dirty="0" smtClean="0"/>
              <a:t>-1234567</a:t>
            </a:r>
          </a:p>
          <a:p>
            <a:r>
              <a:rPr lang="en-US" altLang="zh-CN" sz="2000" dirty="0" smtClean="0"/>
              <a:t>TC</a:t>
            </a:r>
            <a:r>
              <a:rPr lang="zh-CN" altLang="en-US" sz="2000" dirty="0" smtClean="0"/>
              <a:t>中，</a:t>
            </a:r>
            <a:r>
              <a:rPr lang="en-US" altLang="zh-CN" sz="2000" dirty="0"/>
              <a:t>2</a:t>
            </a:r>
            <a:r>
              <a:rPr lang="zh-CN" altLang="en-US" sz="2000" dirty="0"/>
              <a:t>字节的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型，</a:t>
            </a:r>
            <a:r>
              <a:rPr lang="en-US" altLang="zh-CN" sz="2000" dirty="0"/>
              <a:t>-32768 ~ </a:t>
            </a:r>
            <a:r>
              <a:rPr lang="en-US" altLang="zh-CN" sz="2000" dirty="0" smtClean="0"/>
              <a:t>32767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/>
      <p:bldP spid="111636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reeform 2"/>
          <p:cNvSpPr>
            <a:spLocks/>
          </p:cNvSpPr>
          <p:nvPr/>
        </p:nvSpPr>
        <p:spPr bwMode="auto">
          <a:xfrm>
            <a:off x="395288" y="260351"/>
            <a:ext cx="8348662" cy="6046788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31913" y="980728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*</a:t>
            </a:r>
            <a:r>
              <a:rPr lang="en-US" altLang="zh-CN" sz="2800" b="0" dirty="0">
                <a:latin typeface="Times New Roman" pitchFamily="18" charset="0"/>
              </a:rPr>
              <a:t>”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011863" y="2060575"/>
            <a:ext cx="2016125" cy="19177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@1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2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3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4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    5</a:t>
            </a:r>
            <a:endParaRPr lang="en-US" altLang="zh-CN" b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195513" y="1628800"/>
            <a:ext cx="2988319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{</a:t>
            </a:r>
            <a:r>
              <a:rPr lang="en-US" altLang="zh-CN" b="0" dirty="0" err="1">
                <a:latin typeface="Times New Roman" pitchFamily="18" charset="0"/>
              </a:rPr>
              <a:t>int</a:t>
            </a:r>
            <a:r>
              <a:rPr lang="en-US" altLang="zh-CN" b="0" dirty="0">
                <a:latin typeface="Times New Roman" pitchFamily="18" charset="0"/>
              </a:rPr>
              <a:t>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for(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=1;i&lt;=5;i++)</a:t>
            </a:r>
          </a:p>
          <a:p>
            <a:pPr>
              <a:spcBef>
                <a:spcPct val="2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(“@%*d\n”,</a:t>
            </a:r>
            <a:r>
              <a:rPr lang="en-US" altLang="zh-CN" b="0" dirty="0" err="1">
                <a:latin typeface="Times New Roman" pitchFamily="18" charset="0"/>
              </a:rPr>
              <a:t>i,i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1265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2659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191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909638" y="1449041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2124075" y="1052166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可以改变输出语句的输出宽度</a:t>
            </a:r>
          </a:p>
        </p:txBody>
      </p:sp>
      <p:pic>
        <p:nvPicPr>
          <p:cNvPr id="112666" name="Picture 26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5867400" y="1341438"/>
            <a:ext cx="2089150" cy="358775"/>
          </a:xfrm>
          <a:prstGeom prst="wedgeRoundRectCallout">
            <a:avLst>
              <a:gd name="adj1" fmla="val 6611"/>
              <a:gd name="adj2" fmla="val 13406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则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输出结果为</a:t>
            </a:r>
          </a:p>
        </p:txBody>
      </p:sp>
      <p:pic>
        <p:nvPicPr>
          <p:cNvPr id="112668" name="Picture 28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926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1835150" y="4221163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常与％</a:t>
            </a:r>
            <a:r>
              <a:rPr lang="en-US" altLang="zh-CN" sz="2000" dirty="0" smtClean="0">
                <a:solidFill>
                  <a:srgbClr val="CC0000"/>
                </a:solidFill>
              </a:rPr>
              <a:t>o</a:t>
            </a:r>
            <a:r>
              <a:rPr lang="zh-CN" altLang="en-US" sz="2000" dirty="0" smtClean="0">
                <a:solidFill>
                  <a:srgbClr val="CC0000"/>
                </a:solidFill>
              </a:rPr>
              <a:t>和</a:t>
            </a:r>
            <a:r>
              <a:rPr lang="zh-CN" altLang="en-US" sz="2000" dirty="0">
                <a:solidFill>
                  <a:srgbClr val="CC0000"/>
                </a:solidFill>
              </a:rPr>
              <a:t>％</a:t>
            </a:r>
            <a:r>
              <a:rPr lang="en-US" altLang="zh-CN" sz="2000" dirty="0">
                <a:solidFill>
                  <a:srgbClr val="CC0000"/>
                </a:solidFill>
              </a:rPr>
              <a:t>x</a:t>
            </a:r>
            <a:r>
              <a:rPr lang="zh-CN" altLang="en-US" sz="2000" dirty="0">
                <a:solidFill>
                  <a:srgbClr val="CC0000"/>
                </a:solidFill>
              </a:rPr>
              <a:t>连用，构成</a:t>
            </a:r>
            <a:r>
              <a:rPr lang="en-US" altLang="zh-CN" sz="2000" dirty="0">
                <a:solidFill>
                  <a:srgbClr val="CC0000"/>
                </a:solidFill>
              </a:rPr>
              <a:t>%#o</a:t>
            </a:r>
            <a:r>
              <a:rPr lang="zh-CN" altLang="en-US" sz="2000" dirty="0">
                <a:solidFill>
                  <a:srgbClr val="CC0000"/>
                </a:solidFill>
              </a:rPr>
              <a:t>和％</a:t>
            </a:r>
            <a:r>
              <a:rPr lang="en-US" altLang="zh-CN" sz="2000" dirty="0">
                <a:solidFill>
                  <a:srgbClr val="CC0000"/>
                </a:solidFill>
              </a:rPr>
              <a:t>#x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2051050" y="5085184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>
                <a:solidFill>
                  <a:schemeClr val="tx2"/>
                </a:solidFill>
              </a:rPr>
              <a:t>printf</a:t>
            </a:r>
            <a:r>
              <a:rPr lang="en-US" altLang="zh-CN" sz="2000" b="0" dirty="0">
                <a:solidFill>
                  <a:schemeClr val="tx2"/>
                </a:solidFill>
              </a:rPr>
              <a:t>(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 dirty="0">
                <a:solidFill>
                  <a:schemeClr val="tx2"/>
                </a:solidFill>
              </a:rPr>
              <a:t>%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o,%#</a:t>
            </a:r>
            <a:r>
              <a:rPr lang="en-US" altLang="zh-CN" sz="2000" b="0" dirty="0" err="1">
                <a:solidFill>
                  <a:schemeClr val="tx2"/>
                </a:solidFill>
              </a:rPr>
              <a:t>o,%x</a:t>
            </a:r>
            <a:r>
              <a:rPr lang="en-US" altLang="zh-CN" sz="2000" b="0" dirty="0">
                <a:solidFill>
                  <a:schemeClr val="tx2"/>
                </a:solidFill>
              </a:rPr>
              <a:t>,%#x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 dirty="0">
                <a:solidFill>
                  <a:schemeClr val="tx2"/>
                </a:solidFill>
              </a:rPr>
              <a:t>,123,123,123,123);</a:t>
            </a: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900113" y="41497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zh-CN" altLang="en-US" b="0" dirty="0">
                <a:solidFill>
                  <a:schemeClr val="tx2"/>
                </a:solidFill>
                <a:latin typeface="Times New Roman" pitchFamily="18" charset="0"/>
              </a:rPr>
              <a:t>＃</a:t>
            </a:r>
            <a:r>
              <a:rPr lang="zh-CN" altLang="en-US" sz="2800" b="0" dirty="0">
                <a:latin typeface="Times New Roman" pitchFamily="18" charset="0"/>
              </a:rPr>
              <a:t>”</a:t>
            </a:r>
            <a:endParaRPr lang="zh-CN" altLang="en-US" b="0" dirty="0">
              <a:latin typeface="Times New Roman" pitchFamily="18" charset="0"/>
            </a:endParaRPr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1042988" y="465296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功能：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1835149" y="4652963"/>
            <a:ext cx="7253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</a:rPr>
              <a:t>用于将数据以标准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八进制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零</a:t>
            </a:r>
            <a:r>
              <a:rPr lang="en-US" altLang="zh-CN" sz="2000" b="0" dirty="0" err="1" smtClean="0">
                <a:solidFill>
                  <a:srgbClr val="CC0000"/>
                </a:solidFill>
              </a:rPr>
              <a:t>ddd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或十六进制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(0x)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格式</a:t>
            </a:r>
            <a:r>
              <a:rPr lang="zh-CN" altLang="en-US" sz="2000" b="0" dirty="0">
                <a:solidFill>
                  <a:srgbClr val="CC0000"/>
                </a:solidFill>
              </a:rPr>
              <a:t>输出</a:t>
            </a:r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900113" y="515778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76" name="AutoShape 36"/>
          <p:cNvSpPr>
            <a:spLocks noChangeArrowheads="1"/>
          </p:cNvSpPr>
          <p:nvPr/>
        </p:nvSpPr>
        <p:spPr bwMode="auto">
          <a:xfrm>
            <a:off x="2627313" y="5661025"/>
            <a:ext cx="1008062" cy="504825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结果</a:t>
            </a:r>
            <a:r>
              <a:rPr lang="en-US" altLang="zh-CN" dirty="0">
                <a:ea typeface="楷体_GB2312" pitchFamily="49" charset="-122"/>
              </a:rPr>
              <a:t>:</a:t>
            </a:r>
            <a:endParaRPr lang="en-US" altLang="zh-CN" dirty="0"/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3995738" y="5661025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173,0173,7b,0x7b</a:t>
            </a:r>
          </a:p>
        </p:txBody>
      </p:sp>
      <p:sp>
        <p:nvSpPr>
          <p:cNvPr id="2" name="矩形 1"/>
          <p:cNvSpPr/>
          <p:nvPr/>
        </p:nvSpPr>
        <p:spPr>
          <a:xfrm>
            <a:off x="1814513" y="3475741"/>
            <a:ext cx="3169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printf</a:t>
            </a:r>
            <a:r>
              <a:rPr lang="en-US" altLang="zh-CN" sz="2000" dirty="0"/>
              <a:t>("@%*d\n",1,1);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("@%*d\n",2,2);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/>
      <p:bldP spid="112660" grpId="0" animBg="1"/>
      <p:bldP spid="112667" grpId="0" animBg="1"/>
      <p:bldP spid="112670" grpId="0"/>
      <p:bldP spid="112671" grpId="0"/>
      <p:bldP spid="112672" grpId="0"/>
      <p:bldP spid="112673" grpId="0"/>
      <p:bldP spid="112674" grpId="0"/>
      <p:bldP spid="112675" grpId="0" animBg="1"/>
      <p:bldP spid="112676" grpId="0" animBg="1"/>
      <p:bldP spid="11267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3677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3687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1043185" y="3068662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13693" name="Picture 2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3" y="1773262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1259085" y="16288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同一个数据可以以不同格式输出：</a:t>
            </a:r>
          </a:p>
        </p:txBody>
      </p:sp>
      <p:sp>
        <p:nvSpPr>
          <p:cNvPr id="113695" name="AutoShape 31"/>
          <p:cNvSpPr>
            <a:spLocks noChangeArrowheads="1"/>
          </p:cNvSpPr>
          <p:nvPr/>
        </p:nvSpPr>
        <p:spPr bwMode="auto">
          <a:xfrm>
            <a:off x="827285" y="2205062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1835348" y="2278087"/>
            <a:ext cx="6769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int i=123;</a:t>
            </a:r>
          </a:p>
          <a:p>
            <a:r>
              <a:rPr lang="en-US" altLang="zh-CN" b="0">
                <a:latin typeface="Times New Roman" pitchFamily="18" charset="0"/>
              </a:rPr>
              <a:t>printf(“decimal_i=%d,octo_i=%o,hex_i=%x,</a:t>
            </a:r>
          </a:p>
          <a:p>
            <a:r>
              <a:rPr lang="en-US" altLang="zh-CN" b="0">
                <a:latin typeface="Times New Roman" pitchFamily="18" charset="0"/>
              </a:rPr>
              <a:t>            unsigned_i=%u,ascii_i=%c\n”,i,i,i,i,i);</a:t>
            </a:r>
          </a:p>
        </p:txBody>
      </p:sp>
      <p:sp>
        <p:nvSpPr>
          <p:cNvPr id="113697" name="AutoShape 33"/>
          <p:cNvSpPr>
            <a:spLocks noChangeArrowheads="1"/>
          </p:cNvSpPr>
          <p:nvPr/>
        </p:nvSpPr>
        <p:spPr bwMode="auto">
          <a:xfrm>
            <a:off x="322460" y="3141687"/>
            <a:ext cx="2087563" cy="431800"/>
          </a:xfrm>
          <a:prstGeom prst="wedgeRoundRectCallout">
            <a:avLst>
              <a:gd name="adj1" fmla="val 43843"/>
              <a:gd name="adj2" fmla="val 10772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运行结果为</a:t>
            </a:r>
          </a:p>
        </p:txBody>
      </p:sp>
      <p:sp>
        <p:nvSpPr>
          <p:cNvPr id="113698" name="Text Box 34" descr="水滴"/>
          <p:cNvSpPr txBox="1">
            <a:spLocks noChangeArrowheads="1"/>
          </p:cNvSpPr>
          <p:nvPr/>
        </p:nvSpPr>
        <p:spPr bwMode="auto">
          <a:xfrm>
            <a:off x="539948" y="3860825"/>
            <a:ext cx="8027987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decimal_i=123,octo_i=173,hex_i=7b,unsigned_i=123,ascii_i={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5" grpId="0" animBg="1"/>
      <p:bldP spid="113696" grpId="0"/>
      <p:bldP spid="113697" grpId="0" animBg="1"/>
      <p:bldP spid="1136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4698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4704" name="Picture 16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5" name="Picture 17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多个字符（即字符串）可以用</a:t>
            </a:r>
            <a:r>
              <a:rPr lang="en-US" altLang="zh-CN" b="0"/>
              <a:t>%s</a:t>
            </a:r>
            <a:r>
              <a:rPr lang="zh-CN" altLang="en-US" b="0"/>
              <a:t>输出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1187450" y="2276475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chemeClr val="tx2"/>
                </a:solidFill>
              </a:rPr>
              <a:t>例：</a:t>
            </a:r>
            <a:r>
              <a:rPr lang="en-US" altLang="zh-CN" sz="2000" b="0">
                <a:solidFill>
                  <a:schemeClr val="tx2"/>
                </a:solidFill>
              </a:rPr>
              <a:t>printf(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%s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zh-CN" altLang="en-US" sz="2000" b="0">
                <a:solidFill>
                  <a:schemeClr val="tx2"/>
                </a:solidFill>
              </a:rPr>
              <a:t>，</a:t>
            </a:r>
            <a:r>
              <a:rPr lang="zh-CN" altLang="en-US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c language program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>
                <a:solidFill>
                  <a:schemeClr val="tx2"/>
                </a:solidFill>
              </a:rPr>
              <a:t>)</a:t>
            </a:r>
            <a:r>
              <a:rPr lang="zh-CN" altLang="en-US" sz="2000" b="0">
                <a:solidFill>
                  <a:schemeClr val="tx2"/>
                </a:solidFill>
              </a:rPr>
              <a:t>；</a:t>
            </a:r>
          </a:p>
        </p:txBody>
      </p:sp>
      <p:pic>
        <p:nvPicPr>
          <p:cNvPr id="114709" name="Picture 21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972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1187450" y="2924175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%f</a:t>
            </a:r>
            <a:r>
              <a:rPr lang="zh-CN" altLang="en-US" b="0"/>
              <a:t>和％</a:t>
            </a:r>
            <a:r>
              <a:rPr lang="en-US" altLang="zh-CN" b="0"/>
              <a:t>e</a:t>
            </a:r>
            <a:r>
              <a:rPr lang="zh-CN" altLang="en-US" b="0"/>
              <a:t>的区别：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1476375" y="3573463"/>
            <a:ext cx="67691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％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f: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输出全部整数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并保留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有效位是前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7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%e: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保留一位非零整数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5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指数保留两位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403350" y="46529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例</a:t>
            </a:r>
            <a:r>
              <a:rPr lang="en-US" altLang="zh-CN" b="0" dirty="0"/>
              <a:t>:</a:t>
            </a:r>
            <a:r>
              <a:rPr lang="en-US" altLang="zh-CN" b="0" dirty="0" err="1"/>
              <a:t>printf</a:t>
            </a:r>
            <a:r>
              <a:rPr lang="en-US" altLang="zh-CN" b="0" dirty="0"/>
              <a:t>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en-US" altLang="zh-CN" b="0" dirty="0"/>
              <a:t>%f,%e</a:t>
            </a:r>
            <a:r>
              <a:rPr lang="en-US" altLang="zh-CN" b="0" dirty="0">
                <a:latin typeface="Times New Roman"/>
              </a:rPr>
              <a:t>”</a:t>
            </a:r>
            <a:r>
              <a:rPr lang="en-US" altLang="zh-CN" b="0" dirty="0"/>
              <a:t>,0.0098765432,0.0098765432);</a:t>
            </a:r>
          </a:p>
        </p:txBody>
      </p:sp>
      <p:sp>
        <p:nvSpPr>
          <p:cNvPr id="114716" name="AutoShape 28"/>
          <p:cNvSpPr>
            <a:spLocks noChangeArrowheads="1"/>
          </p:cNvSpPr>
          <p:nvPr/>
        </p:nvSpPr>
        <p:spPr bwMode="auto">
          <a:xfrm>
            <a:off x="1331913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2843213" y="53736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0.009877,9.87654e-03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8" grpId="0"/>
      <p:bldP spid="114710" grpId="0"/>
      <p:bldP spid="114712" grpId="0"/>
      <p:bldP spid="114715" grpId="0"/>
      <p:bldP spid="114716" grpId="0" animBg="1"/>
      <p:bldP spid="1147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5722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5728" name="Picture 1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{float a=3.14,b=-3.1415;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(“a=%f, %e, %.4e, %10.4e\n”,</a:t>
            </a:r>
            <a:r>
              <a:rPr lang="en-US" altLang="zh-CN" b="0" dirty="0" err="1">
                <a:latin typeface="Times New Roman" pitchFamily="18" charset="0"/>
              </a:rPr>
              <a:t>a,a,a,a</a:t>
            </a:r>
            <a:r>
              <a:rPr lang="en-US" altLang="zh-CN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(“b=%4.3f, %.5e, %-12.5e\n”,</a:t>
            </a:r>
            <a:r>
              <a:rPr lang="en-US" altLang="zh-CN" b="0" dirty="0" err="1">
                <a:latin typeface="Times New Roman" pitchFamily="18" charset="0"/>
              </a:rPr>
              <a:t>b,b,b</a:t>
            </a:r>
            <a:r>
              <a:rPr lang="en-US" altLang="zh-CN" b="0" dirty="0">
                <a:latin typeface="Times New Roman" pitchFamily="18" charset="0"/>
              </a:rPr>
              <a:t>);}</a:t>
            </a:r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684213" y="4048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举例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539750" y="4005263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468313" y="4652963"/>
            <a:ext cx="8280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a=3.140000,3.14000e+00,3.140e+00,</a:t>
            </a:r>
            <a:r>
              <a:rPr lang="en-US" altLang="zh-CN" b="0"/>
              <a:t>□</a:t>
            </a:r>
            <a:r>
              <a:rPr lang="en-US" altLang="zh-CN"/>
              <a:t>3.140e+00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b=-3.142,-3.1415e+00,-3.1415e+00</a:t>
            </a:r>
            <a:r>
              <a:rPr lang="en-US" altLang="zh-CN" b="0"/>
              <a:t>□</a:t>
            </a:r>
          </a:p>
        </p:txBody>
      </p:sp>
      <p:sp>
        <p:nvSpPr>
          <p:cNvPr id="115742" name="AutoShape 30"/>
          <p:cNvSpPr>
            <a:spLocks noChangeArrowheads="1"/>
          </p:cNvSpPr>
          <p:nvPr/>
        </p:nvSpPr>
        <p:spPr bwMode="auto">
          <a:xfrm>
            <a:off x="4356100" y="1052513"/>
            <a:ext cx="4537075" cy="1368425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/>
              <a:t>％</a:t>
            </a:r>
            <a:r>
              <a:rPr lang="en-US" altLang="zh-CN" sz="2000"/>
              <a:t>m.ne</a:t>
            </a:r>
            <a:r>
              <a:rPr lang="zh-CN" altLang="en-US" sz="2000"/>
              <a:t>中，</a:t>
            </a:r>
            <a:r>
              <a:rPr lang="en-US" altLang="zh-CN" sz="2000"/>
              <a:t>n</a:t>
            </a:r>
            <a:r>
              <a:rPr lang="zh-CN" altLang="en-US" sz="2000"/>
              <a:t>表示的小数位数包括</a:t>
            </a:r>
            <a:r>
              <a:rPr lang="en-US" altLang="zh-CN" sz="2000"/>
              <a:t>e</a:t>
            </a:r>
          </a:p>
          <a:p>
            <a:r>
              <a:rPr lang="zh-CN" altLang="en-US" sz="2000"/>
              <a:t>在内，所以实际的小数位只有</a:t>
            </a:r>
            <a:r>
              <a:rPr lang="en-US" altLang="zh-CN" sz="2000"/>
              <a:t>(n-1)</a:t>
            </a:r>
            <a:r>
              <a:rPr lang="zh-CN" altLang="en-US" sz="2000"/>
              <a:t>位</a:t>
            </a:r>
          </a:p>
          <a:p>
            <a:r>
              <a:rPr lang="zh-CN" altLang="en-US" sz="2000"/>
              <a:t>，</a:t>
            </a:r>
            <a:r>
              <a:rPr lang="en-US" altLang="zh-CN" sz="2000"/>
              <a:t>m</a:t>
            </a:r>
            <a:r>
              <a:rPr lang="zh-CN" altLang="en-US" sz="2000"/>
              <a:t>则表示总长度</a:t>
            </a:r>
          </a:p>
        </p:txBody>
      </p: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3635375" y="476250"/>
            <a:ext cx="1008063" cy="1152525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0" grpId="0" animBg="1"/>
      <p:bldP spid="115741" grpId="0"/>
      <p:bldP spid="115742" grpId="0" animBg="1"/>
      <p:bldP spid="1157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544418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格式总结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080489"/>
              </p:ext>
            </p:extLst>
          </p:nvPr>
        </p:nvGraphicFramePr>
        <p:xfrm>
          <a:off x="611560" y="2132856"/>
          <a:ext cx="7928186" cy="26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位图图像" r:id="rId5" imgW="7152381" imgH="2429214" progId="PBrush">
                  <p:embed/>
                </p:oleObj>
              </mc:Choice>
              <mc:Fallback>
                <p:oleObj name="位图图像" r:id="rId5" imgW="7152381" imgH="2429214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7928186" cy="269309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168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116013" y="2492375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16747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6753" name="Text Box 17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116013" y="1844675"/>
            <a:ext cx="590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/>
              <a:t>：输出字符串，并自动换行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2916238" y="26368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puts(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zh-CN" altLang="en-US" b="0" dirty="0"/>
              <a:t>字符串</a:t>
            </a:r>
            <a:r>
              <a:rPr lang="zh-CN" altLang="en-US" b="0" dirty="0">
                <a:latin typeface="Times New Roman"/>
              </a:rPr>
              <a:t>”</a:t>
            </a:r>
            <a:r>
              <a:rPr lang="en-US" altLang="zh-CN" b="0" dirty="0" smtClean="0"/>
              <a:t>);</a:t>
            </a:r>
            <a:endParaRPr lang="en-US" altLang="zh-CN" b="0" dirty="0"/>
          </a:p>
        </p:txBody>
      </p:sp>
      <p:sp>
        <p:nvSpPr>
          <p:cNvPr id="116758" name="AutoShape 22"/>
          <p:cNvSpPr>
            <a:spLocks noChangeArrowheads="1"/>
          </p:cNvSpPr>
          <p:nvPr/>
        </p:nvSpPr>
        <p:spPr bwMode="auto">
          <a:xfrm>
            <a:off x="250825" y="3141663"/>
            <a:ext cx="1728788" cy="1296987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grpSp>
        <p:nvGrpSpPr>
          <p:cNvPr id="116766" name="Group 30"/>
          <p:cNvGrpSpPr>
            <a:grpSpLocks/>
          </p:cNvGrpSpPr>
          <p:nvPr/>
        </p:nvGrpSpPr>
        <p:grpSpPr bwMode="auto">
          <a:xfrm>
            <a:off x="1835150" y="3213100"/>
            <a:ext cx="6624638" cy="1223963"/>
            <a:chOff x="1156" y="2024"/>
            <a:chExt cx="4173" cy="771"/>
          </a:xfrm>
        </p:grpSpPr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1156" y="2024"/>
              <a:ext cx="4173" cy="7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6760" name="Picture 24" descr="BD14565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115"/>
              <a:ext cx="136" cy="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2195513" y="3284538"/>
            <a:ext cx="5761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使用</a:t>
            </a:r>
            <a:r>
              <a:rPr lang="en-US" altLang="zh-CN"/>
              <a:t>puts</a:t>
            </a:r>
            <a:r>
              <a:rPr lang="zh-CN" altLang="en-US"/>
              <a:t>函数时，要在程序的头部使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用文件包含．即：</a:t>
            </a:r>
            <a:r>
              <a:rPr lang="en-US" altLang="zh-CN"/>
              <a:t>#include&lt;stdio.h&gt;</a:t>
            </a:r>
          </a:p>
        </p:txBody>
      </p:sp>
      <p:sp>
        <p:nvSpPr>
          <p:cNvPr id="116764" name="AutoShape 28"/>
          <p:cNvSpPr>
            <a:spLocks noChangeArrowheads="1"/>
          </p:cNvSpPr>
          <p:nvPr/>
        </p:nvSpPr>
        <p:spPr bwMode="auto">
          <a:xfrm>
            <a:off x="684213" y="50847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2124075" y="5084763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en-US" altLang="zh-CN" b="0"/>
              <a:t>A simple c program.</a:t>
            </a:r>
            <a:r>
              <a:rPr lang="en-US" altLang="zh-CN" b="0">
                <a:latin typeface="Times New Roman"/>
              </a:rPr>
              <a:t>”</a:t>
            </a:r>
            <a:r>
              <a:rPr lang="en-US" altLang="zh-CN" b="0"/>
              <a:t>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即通过键盘等外部设备将数据送入计算机内存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pic>
        <p:nvPicPr>
          <p:cNvPr id="117764" name="Picture 4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051050" y="692150"/>
            <a:ext cx="452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§3.4 </a:t>
            </a:r>
            <a:r>
              <a:rPr lang="zh-CN" altLang="en-US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数据输入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常用的数据输入库函数有：</a:t>
            </a:r>
          </a:p>
        </p:txBody>
      </p:sp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777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427538" y="2781300"/>
            <a:ext cx="2305050" cy="2808288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4932363" y="29972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getchar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5003800" y="35004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scanf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5003800" y="40052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getche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5003800" y="45085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5003800" y="49418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47813" y="371633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函数调用语句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79613" y="42926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</a:t>
            </a:r>
            <a:r>
              <a:rPr lang="en-US" altLang="zh-CN" sz="2800" b="0">
                <a:latin typeface="Times New Roman" pitchFamily="18" charset="0"/>
              </a:rPr>
              <a:t>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…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);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619250" y="2636838"/>
            <a:ext cx="5273675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赋值语句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</a:t>
            </a:r>
            <a:r>
              <a:rPr lang="zh-CN" altLang="en-US" b="0" dirty="0">
                <a:latin typeface="Times New Roman" pitchFamily="18" charset="0"/>
              </a:rPr>
              <a:t>如：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=i+1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++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</a:t>
            </a:r>
            <a:r>
              <a:rPr lang="en-US" altLang="zh-CN" b="0" dirty="0" smtClean="0">
                <a:latin typeface="Times New Roman" pitchFamily="18" charset="0"/>
              </a:rPr>
              <a:t>z=</a:t>
            </a:r>
            <a:r>
              <a:rPr lang="en-US" altLang="zh-CN" b="0" dirty="0" err="1" smtClean="0">
                <a:latin typeface="Times New Roman" pitchFamily="18" charset="0"/>
              </a:rPr>
              <a:t>x+y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19250" y="5013325"/>
            <a:ext cx="45164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空语句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0" dirty="0">
                <a:latin typeface="Times New Roman" pitchFamily="18" charset="0"/>
              </a:rPr>
              <a:t>任何事情都不做。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71713" y="1147677"/>
            <a:ext cx="8568952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程序语句可分为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五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大类</a:t>
            </a:r>
            <a:r>
              <a:rPr lang="zh-CN" altLang="zh-CN" b="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表达式，控制，限定转向语句，终止，复合语句。</a:t>
            </a:r>
            <a:r>
              <a:rPr lang="zh-CN" altLang="zh-CN" b="0" dirty="0" smtClean="0">
                <a:latin typeface="Times New Roman" pitchFamily="18" charset="0"/>
              </a:rPr>
              <a:t> 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051050" y="5661025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｛　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</a:rPr>
              <a:t>｝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6275388" y="0"/>
            <a:ext cx="2868612" cy="476250"/>
            <a:chOff x="3648" y="0"/>
            <a:chExt cx="1807" cy="286"/>
          </a:xfrm>
        </p:grpSpPr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194" name="Text Box 26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Ｃ程序语句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971550" y="1989138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表达式语句</a:t>
            </a:r>
          </a:p>
        </p:txBody>
      </p:sp>
      <p:pic>
        <p:nvPicPr>
          <p:cNvPr id="7196" name="Picture 28" descr="help_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429000"/>
            <a:ext cx="1577975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116013" y="3819302"/>
            <a:ext cx="6839029" cy="65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地址列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表</a:t>
            </a:r>
            <a:r>
              <a:rPr lang="en-US" altLang="zh-CN" sz="2800" b="0" dirty="0" smtClean="0">
                <a:latin typeface="Times New Roman" pitchFamily="18" charset="0"/>
              </a:rPr>
              <a:t>–––</a:t>
            </a:r>
            <a:r>
              <a:rPr lang="zh-CN" altLang="en-US" sz="2800" b="0" dirty="0">
                <a:latin typeface="Times New Roman" pitchFamily="18" charset="0"/>
              </a:rPr>
              <a:t>变量的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lang="zh-CN" altLang="en-US" sz="2800" b="0" dirty="0">
                <a:latin typeface="Times New Roman" pitchFamily="18" charset="0"/>
              </a:rPr>
              <a:t>或字符串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首地址</a:t>
            </a:r>
            <a:r>
              <a:rPr lang="zh-CN" altLang="en-US" sz="2800" b="0" dirty="0">
                <a:latin typeface="Times New Roman" pitchFamily="18" charset="0"/>
              </a:rPr>
              <a:t>。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771775" y="2448484"/>
            <a:ext cx="485742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 dirty="0" err="1">
                <a:latin typeface="Times New Roman" pitchFamily="18" charset="0"/>
              </a:rPr>
              <a:t>scanf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b="0" dirty="0">
                <a:latin typeface="Times New Roman" pitchFamily="18" charset="0"/>
              </a:rPr>
              <a:t>“</a:t>
            </a:r>
            <a:r>
              <a:rPr lang="zh-CN" altLang="zh-CN" b="0" dirty="0">
                <a:latin typeface="Times New Roman" pitchFamily="18" charset="0"/>
              </a:rPr>
              <a:t>格式控制序列</a:t>
            </a:r>
            <a:r>
              <a:rPr lang="zh-CN" altLang="en-US" b="0" dirty="0">
                <a:latin typeface="Times New Roman" pitchFamily="18" charset="0"/>
              </a:rPr>
              <a:t>”</a:t>
            </a:r>
            <a:r>
              <a:rPr lang="zh-CN" altLang="zh-CN" b="0" dirty="0">
                <a:latin typeface="Times New Roman" pitchFamily="18" charset="0"/>
              </a:rPr>
              <a:t>, </a:t>
            </a:r>
            <a:r>
              <a:rPr lang="zh-CN" altLang="zh-CN" b="0" dirty="0" smtClean="0">
                <a:latin typeface="Times New Roman" pitchFamily="18" charset="0"/>
              </a:rPr>
              <a:t>地址列</a:t>
            </a:r>
            <a:r>
              <a:rPr lang="zh-CN" altLang="en-US" b="0" dirty="0" smtClean="0">
                <a:latin typeface="Times New Roman" pitchFamily="18" charset="0"/>
              </a:rPr>
              <a:t>表</a:t>
            </a:r>
            <a:r>
              <a:rPr lang="zh-CN" altLang="zh-CN" sz="2800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116013" y="3171602"/>
            <a:ext cx="4778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en-US" altLang="zh-CN" sz="2800" b="0">
                <a:latin typeface="Times New Roman" pitchFamily="18" charset="0"/>
              </a:rPr>
              <a:t>–––</a:t>
            </a:r>
            <a:r>
              <a:rPr lang="zh-CN" altLang="en-US" sz="2800" b="0">
                <a:latin typeface="Times New Roman" pitchFamily="18" charset="0"/>
              </a:rPr>
              <a:t>同</a:t>
            </a:r>
            <a:r>
              <a:rPr lang="en-US" altLang="zh-CN" sz="2800" b="0">
                <a:latin typeface="Times New Roman" pitchFamily="18" charset="0"/>
              </a:rPr>
              <a:t>printf(…..)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03350" y="4540027"/>
            <a:ext cx="6686550" cy="5572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38100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　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&amp;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变量名</a:t>
            </a:r>
            <a:r>
              <a:rPr lang="zh-CN" altLang="en-US" sz="2800" b="0">
                <a:latin typeface="Times New Roman" pitchFamily="18" charset="0"/>
              </a:rPr>
              <a:t>　表示取</a:t>
            </a:r>
            <a:r>
              <a:rPr lang="en-US" altLang="zh-CN" sz="2800" b="0">
                <a:latin typeface="Times New Roman" pitchFamily="18" charset="0"/>
              </a:rPr>
              <a:t>&lt;</a:t>
            </a:r>
            <a:r>
              <a:rPr lang="zh-CN" altLang="en-US" sz="2800" b="0">
                <a:latin typeface="Times New Roman" pitchFamily="18" charset="0"/>
              </a:rPr>
              <a:t>变量名</a:t>
            </a:r>
            <a:r>
              <a:rPr lang="en-US" altLang="zh-CN" sz="2800" b="0">
                <a:latin typeface="Times New Roman" pitchFamily="18" charset="0"/>
              </a:rPr>
              <a:t>&gt;</a:t>
            </a:r>
            <a:r>
              <a:rPr lang="zh-CN" altLang="en-US" sz="2800" b="0">
                <a:latin typeface="Times New Roman" pitchFamily="18" charset="0"/>
              </a:rPr>
              <a:t>的地址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403648" y="5301208"/>
            <a:ext cx="5256807" cy="101784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a,b,c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", 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&amp;a, &amp;b, &amp;c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);</a:t>
            </a:r>
            <a:endParaRPr lang="zh-CN" altLang="en-US" b="0" dirty="0">
              <a:latin typeface="Times New Roman" pitchFamily="18" charset="0"/>
            </a:endParaRPr>
          </a:p>
        </p:txBody>
      </p: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880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8807" name="Text Box 23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648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scanf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900113" y="2450877"/>
            <a:ext cx="20161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1979613" y="1196752"/>
            <a:ext cx="77755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在标准输入装置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zh-CN" altLang="en-US" sz="2800" b="0" dirty="0">
                <a:latin typeface="Times New Roman" pitchFamily="18" charset="0"/>
              </a:rPr>
              <a:t>键盘</a:t>
            </a:r>
            <a:r>
              <a:rPr lang="en-US" altLang="zh-CN" sz="2800" b="0" dirty="0">
                <a:latin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</a:rPr>
              <a:t>上按指定格式 输入</a:t>
            </a:r>
          </a:p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各种类型的数据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971550" y="1196752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763713" y="549275"/>
            <a:ext cx="590073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</a:t>
            </a:r>
            <a:r>
              <a:rPr lang="en-US" altLang="zh-CN" sz="2800" b="0" dirty="0" smtClean="0">
                <a:latin typeface="Times New Roman" pitchFamily="18" charset="0"/>
              </a:rPr>
              <a:t>void </a:t>
            </a:r>
            <a:r>
              <a:rPr lang="en-US" altLang="zh-CN" sz="2800" b="0" dirty="0" smtClean="0">
                <a:solidFill>
                  <a:schemeClr val="tx2"/>
                </a:solidFill>
                <a:latin typeface="Times New Roman" pitchFamily="18" charset="0"/>
              </a:rPr>
              <a:t>main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 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{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a, b, c;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", &amp;a, &amp;b, &amp;c);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d,%d,%d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\n</a:t>
            </a:r>
            <a:r>
              <a:rPr lang="en-US" altLang="zh-CN" b="0" dirty="0">
                <a:solidFill>
                  <a:schemeClr val="tx2"/>
                </a:solidFill>
              </a:rPr>
              <a:t>"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, a, b, 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}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419475" y="5516563"/>
            <a:ext cx="1073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</a:rPr>
              <a:t>3, 4, 5</a:t>
            </a:r>
            <a:endParaRPr lang="en-US" altLang="zh-CN" sz="2800" b="0">
              <a:latin typeface="Times New Roman" pitchFamily="18" charset="0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2195513" y="4076700"/>
            <a:ext cx="3571875" cy="1246188"/>
            <a:chOff x="1642" y="2620"/>
            <a:chExt cx="2250" cy="785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642" y="2620"/>
              <a:ext cx="2250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运行</a:t>
              </a:r>
              <a:r>
                <a:rPr lang="en-US" altLang="zh-CN" sz="2800" b="0">
                  <a:latin typeface="Times New Roman" pitchFamily="18" charset="0"/>
                </a:rPr>
                <a:t>,</a:t>
              </a:r>
              <a:r>
                <a:rPr lang="zh-CN" altLang="en-US" sz="2800" b="0">
                  <a:latin typeface="Times New Roman" pitchFamily="18" charset="0"/>
                </a:rPr>
                <a:t>机器等待你输入</a:t>
              </a:r>
              <a:r>
                <a:rPr lang="en-US" altLang="zh-CN" sz="2800" b="0">
                  <a:latin typeface="Times New Roman" pitchFamily="18" charset="0"/>
                </a:rPr>
                <a:t>:</a:t>
              </a: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            3    4    5↙</a:t>
              </a:r>
              <a:r>
                <a:rPr lang="zh-CN" altLang="zh-CN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4214" name="Freeform 6"/>
            <p:cNvSpPr>
              <a:spLocks/>
            </p:cNvSpPr>
            <p:nvPr/>
          </p:nvSpPr>
          <p:spPr bwMode="auto">
            <a:xfrm>
              <a:off x="2544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15" name="Freeform 7"/>
            <p:cNvSpPr>
              <a:spLocks/>
            </p:cNvSpPr>
            <p:nvPr/>
          </p:nvSpPr>
          <p:spPr bwMode="auto">
            <a:xfrm>
              <a:off x="2892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4235" name="Group 2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4241" name="AutoShape 33"/>
          <p:cNvSpPr>
            <a:spLocks noChangeArrowheads="1"/>
          </p:cNvSpPr>
          <p:nvPr/>
        </p:nvSpPr>
        <p:spPr bwMode="auto">
          <a:xfrm>
            <a:off x="684213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4242" name="AutoShape 34"/>
          <p:cNvSpPr>
            <a:spLocks noChangeArrowheads="1"/>
          </p:cNvSpPr>
          <p:nvPr/>
        </p:nvSpPr>
        <p:spPr bwMode="auto">
          <a:xfrm>
            <a:off x="1619250" y="5589588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1"/>
      <p:bldP spid="942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95275" y="496888"/>
            <a:ext cx="240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部分</a:t>
            </a:r>
            <a:r>
              <a:rPr lang="zh-CN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格式字符</a:t>
            </a:r>
            <a:endParaRPr lang="zh-CN" altLang="en-US" sz="2800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6313" name="Group 57"/>
          <p:cNvGrpSpPr>
            <a:grpSpLocks/>
          </p:cNvGrpSpPr>
          <p:nvPr/>
        </p:nvGrpSpPr>
        <p:grpSpPr bwMode="auto">
          <a:xfrm>
            <a:off x="539750" y="1268413"/>
            <a:ext cx="8353425" cy="4824412"/>
            <a:chOff x="340" y="799"/>
            <a:chExt cx="5262" cy="3039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340" y="799"/>
              <a:ext cx="5262" cy="3039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BD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430" y="885"/>
              <a:ext cx="97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格式字符</a:t>
              </a:r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620" y="119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1219" y="1193"/>
              <a:ext cx="216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用来输入十进制整数。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620" y="146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631" y="178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631" y="2051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611" y="249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633" y="3170"/>
              <a:ext cx="229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600" y="3453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219" y="1463"/>
              <a:ext cx="389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用来输入八进制整数。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1219" y="1784"/>
              <a:ext cx="2205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用来输入十六进制整数。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1219" y="2051"/>
              <a:ext cx="229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用来输入单个字符。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2846" y="885"/>
              <a:ext cx="151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说明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229" y="2375"/>
              <a:ext cx="4125" cy="63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用来输入字符串，将字符串送到一个</a:t>
              </a:r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字符数组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中，在输入时以非空白字符开始，以第一个空白字符结束。字符串以串结束标志‘   </a:t>
              </a:r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\0’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作为其最后一个字符。</a:t>
              </a: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219" y="3170"/>
              <a:ext cx="3874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用来输入实数，可以用小数形式或指数形式输入。</a:t>
              </a: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219" y="3453"/>
              <a:ext cx="435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作用相同，</a:t>
              </a:r>
              <a:r>
                <a:rPr lang="en-US" altLang="zh-CN" b="0">
                  <a:latin typeface="Times New Roman" pitchFamily="18" charset="0"/>
                </a:rPr>
                <a:t>e</a:t>
              </a:r>
              <a:r>
                <a:rPr lang="zh-CN" altLang="zh-CN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可以互相替换。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430" y="89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430" y="1156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430" y="146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430" y="173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430" y="205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30" y="2344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430" y="318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>
              <a:off x="430" y="345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430" y="372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H="1">
              <a:off x="1237" y="891"/>
              <a:ext cx="24" cy="2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6306" name="Group 5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6307" name="Rectangle 5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dirty="0"/>
            </a:p>
          </p:txBody>
        </p:sp>
        <p:sp>
          <p:nvSpPr>
            <p:cNvPr id="96308" name="Rectangle 5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96309" name="Group 5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6310" name="AutoShape 5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1" name="AutoShape 5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57" name="Freeform 25"/>
          <p:cNvSpPr>
            <a:spLocks/>
          </p:cNvSpPr>
          <p:nvPr/>
        </p:nvSpPr>
        <p:spPr bwMode="auto">
          <a:xfrm>
            <a:off x="315913" y="636588"/>
            <a:ext cx="8575675" cy="5432425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835150" y="12684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函数采用地址量接受数据。</a:t>
            </a:r>
            <a:endParaRPr lang="zh-CN" altLang="en-US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763713" y="1844675"/>
            <a:ext cx="6611937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282575" indent="-282575">
              <a:lnSpc>
                <a:spcPct val="150000"/>
              </a:lnSpc>
              <a:spcBef>
                <a:spcPct val="10000"/>
              </a:spcBef>
            </a:pP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</a:rPr>
              <a:t>允许在格式符中插入</a:t>
            </a: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附加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字符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itchFamily="18" charset="0"/>
              </a:rPr>
              <a:t>见下页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sz="2800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2084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084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0850" name="Picture 1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51" name="Picture 19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476375" y="2852738"/>
            <a:ext cx="712946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9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98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对于输入</a:t>
            </a:r>
            <a:r>
              <a:rPr lang="en-US" altLang="zh-CN" sz="2800" b="0">
                <a:solidFill>
                  <a:srgbClr val="0000FF"/>
                </a:solidFill>
              </a:rPr>
              <a:t>unsigned</a:t>
            </a:r>
            <a:r>
              <a:rPr lang="zh-CN" altLang="zh-CN" sz="2800" b="0">
                <a:solidFill>
                  <a:srgbClr val="0000FF"/>
                </a:solidFill>
              </a:rPr>
              <a:t>型数据,不用%</a:t>
            </a:r>
            <a:r>
              <a:rPr lang="en-US" altLang="zh-CN" sz="2800" b="0">
                <a:solidFill>
                  <a:srgbClr val="0000FF"/>
                </a:solidFill>
              </a:rPr>
              <a:t>u,</a:t>
            </a:r>
            <a:r>
              <a:rPr lang="zh-CN" altLang="zh-CN" sz="2800" b="0">
                <a:solidFill>
                  <a:srgbClr val="0000FF"/>
                </a:solidFill>
              </a:rPr>
              <a:t>而用%</a:t>
            </a:r>
            <a:r>
              <a:rPr lang="en-US" altLang="zh-CN" sz="2800" b="0">
                <a:solidFill>
                  <a:srgbClr val="0000FF"/>
                </a:solidFill>
              </a:rPr>
              <a:t>d, %o, %x.</a:t>
            </a:r>
          </a:p>
        </p:txBody>
      </p:sp>
      <p:pic>
        <p:nvPicPr>
          <p:cNvPr id="120853" name="Picture 21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1908175" y="4221163"/>
            <a:ext cx="526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输入数据不能规定精度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2195513" y="5084763"/>
            <a:ext cx="4719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0">
                <a:latin typeface="Times New Roman" pitchFamily="18" charset="0"/>
              </a:rPr>
              <a:t>scanf (" %7.2f ", &amp;a);</a:t>
            </a:r>
            <a:r>
              <a:rPr lang="zh-CN" altLang="zh-CN" sz="2800" b="0">
                <a:latin typeface="Times New Roman" pitchFamily="18" charset="0"/>
              </a:rPr>
              <a:t>是错误的</a:t>
            </a:r>
            <a:endParaRPr lang="zh-CN" altLang="en-US" sz="2800" b="0">
              <a:latin typeface="Times New Roman" pitchFamily="18" charset="0"/>
            </a:endParaRPr>
          </a:p>
        </p:txBody>
      </p:sp>
      <p:pic>
        <p:nvPicPr>
          <p:cNvPr id="120856" name="Picture 24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9" name="AutoShape 27"/>
          <p:cNvSpPr>
            <a:spLocks noChangeArrowheads="1"/>
          </p:cNvSpPr>
          <p:nvPr/>
        </p:nvSpPr>
        <p:spPr bwMode="auto">
          <a:xfrm>
            <a:off x="323850" y="260350"/>
            <a:ext cx="1368425" cy="574675"/>
          </a:xfrm>
          <a:prstGeom prst="wedgeRoundRectCallout">
            <a:avLst>
              <a:gd name="adj1" fmla="val 48144"/>
              <a:gd name="adj2" fmla="val 116296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说明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60350" y="866775"/>
            <a:ext cx="82740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函数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中的部分附加的格式说明字符</a:t>
            </a:r>
          </a:p>
        </p:txBody>
      </p:sp>
      <p:grpSp>
        <p:nvGrpSpPr>
          <p:cNvPr id="97332" name="Group 52"/>
          <p:cNvGrpSpPr>
            <a:grpSpLocks/>
          </p:cNvGrpSpPr>
          <p:nvPr/>
        </p:nvGrpSpPr>
        <p:grpSpPr bwMode="auto">
          <a:xfrm>
            <a:off x="323850" y="1916113"/>
            <a:ext cx="8820150" cy="3679825"/>
            <a:chOff x="204" y="1207"/>
            <a:chExt cx="5556" cy="2318"/>
          </a:xfrm>
        </p:grpSpPr>
        <p:grpSp>
          <p:nvGrpSpPr>
            <p:cNvPr id="97331" name="Group 51"/>
            <p:cNvGrpSpPr>
              <a:grpSpLocks/>
            </p:cNvGrpSpPr>
            <p:nvPr/>
          </p:nvGrpSpPr>
          <p:grpSpPr bwMode="auto">
            <a:xfrm>
              <a:off x="204" y="1207"/>
              <a:ext cx="5352" cy="2318"/>
              <a:chOff x="204" y="1207"/>
              <a:chExt cx="5352" cy="2318"/>
            </a:xfrm>
          </p:grpSpPr>
          <p:sp>
            <p:nvSpPr>
              <p:cNvPr id="97329" name="AutoShape 49"/>
              <p:cNvSpPr>
                <a:spLocks noChangeArrowheads="1"/>
              </p:cNvSpPr>
              <p:nvPr/>
            </p:nvSpPr>
            <p:spPr bwMode="auto">
              <a:xfrm>
                <a:off x="204" y="1207"/>
                <a:ext cx="5352" cy="226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6" name="Text Box 6"/>
              <p:cNvSpPr txBox="1">
                <a:spLocks noChangeArrowheads="1"/>
              </p:cNvSpPr>
              <p:nvPr/>
            </p:nvSpPr>
            <p:spPr bwMode="auto">
              <a:xfrm>
                <a:off x="657" y="1253"/>
                <a:ext cx="7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字符</a:t>
                </a:r>
              </a:p>
            </p:txBody>
          </p:sp>
          <p:sp>
            <p:nvSpPr>
              <p:cNvPr id="97287" name="Text Box 7"/>
              <p:cNvSpPr txBox="1">
                <a:spLocks noChangeArrowheads="1"/>
              </p:cNvSpPr>
              <p:nvPr/>
            </p:nvSpPr>
            <p:spPr bwMode="auto">
              <a:xfrm>
                <a:off x="2880" y="1262"/>
                <a:ext cx="14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说明</a:t>
                </a:r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1973" y="1661"/>
                <a:ext cx="345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用于输入长整型数据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可用％</a:t>
                </a:r>
                <a:r>
                  <a:rPr lang="en-US" altLang="zh-CN" sz="2000" b="0">
                    <a:latin typeface="Times New Roman" pitchFamily="18" charset="0"/>
                  </a:rPr>
                  <a:t>ld, %lo, %lx), </a:t>
                </a:r>
                <a:r>
                  <a:rPr lang="zh-CN" altLang="zh-CN" sz="2000" b="0">
                    <a:latin typeface="Times New Roman" pitchFamily="18" charset="0"/>
                  </a:rPr>
                  <a:t>以及</a:t>
                </a:r>
                <a:r>
                  <a:rPr lang="en-US" altLang="zh-CN" sz="2000" b="0">
                    <a:latin typeface="Times New Roman" pitchFamily="18" charset="0"/>
                  </a:rPr>
                  <a:t>double</a:t>
                </a:r>
                <a:r>
                  <a:rPr lang="zh-CN" altLang="zh-CN" sz="2000" b="0">
                    <a:latin typeface="Times New Roman" pitchFamily="18" charset="0"/>
                  </a:rPr>
                  <a:t>型数据(用%</a:t>
                </a:r>
                <a:r>
                  <a:rPr lang="en-US" altLang="zh-CN" sz="2000" b="0">
                    <a:latin typeface="Times New Roman" pitchFamily="18" charset="0"/>
                  </a:rPr>
                  <a:t>lf</a:t>
                </a:r>
                <a:r>
                  <a:rPr lang="zh-CN" altLang="zh-CN" sz="2000" b="0">
                    <a:latin typeface="Times New Roman" pitchFamily="18" charset="0"/>
                  </a:rPr>
                  <a:t>或%</a:t>
                </a:r>
                <a:r>
                  <a:rPr lang="en-US" altLang="zh-CN" sz="2000" b="0">
                    <a:latin typeface="Times New Roman" pitchFamily="18" charset="0"/>
                  </a:rPr>
                  <a:t>le)</a:t>
                </a:r>
                <a:r>
                  <a:rPr lang="zh-CN" altLang="en-US" sz="2000" b="0">
                    <a:latin typeface="Times New Roman" pitchFamily="18" charset="0"/>
                  </a:rPr>
                  <a:t>。</a:t>
                </a:r>
              </a:p>
            </p:txBody>
          </p:sp>
          <p:sp>
            <p:nvSpPr>
              <p:cNvPr id="97289" name="Text Box 9"/>
              <p:cNvSpPr txBox="1">
                <a:spLocks noChangeArrowheads="1"/>
              </p:cNvSpPr>
              <p:nvPr/>
            </p:nvSpPr>
            <p:spPr bwMode="auto">
              <a:xfrm>
                <a:off x="1992" y="2205"/>
                <a:ext cx="179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000" b="0">
                    <a:latin typeface="Times New Roman" pitchFamily="18" charset="0"/>
                  </a:rPr>
                  <a:t>用于输入短整型数据</a:t>
                </a:r>
              </a:p>
              <a:p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</a:t>
                </a:r>
                <a:r>
                  <a:rPr lang="en-US" altLang="zh-CN" sz="2000" b="0">
                    <a:latin typeface="Times New Roman" pitchFamily="18" charset="0"/>
                  </a:rPr>
                  <a:t>%hd, %ho,%hx)</a:t>
                </a:r>
              </a:p>
            </p:txBody>
          </p:sp>
          <p:sp>
            <p:nvSpPr>
              <p:cNvPr id="97290" name="Text Box 10"/>
              <p:cNvSpPr txBox="1">
                <a:spLocks noChangeArrowheads="1"/>
              </p:cNvSpPr>
              <p:nvPr/>
            </p:nvSpPr>
            <p:spPr bwMode="auto">
              <a:xfrm>
                <a:off x="1942" y="2739"/>
                <a:ext cx="22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指定输入数据所占宽度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列数</a:t>
                </a:r>
                <a:r>
                  <a:rPr lang="en-US" altLang="zh-CN" sz="2000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2" name="Text Box 12"/>
              <p:cNvSpPr txBox="1">
                <a:spLocks noChangeArrowheads="1"/>
              </p:cNvSpPr>
              <p:nvPr/>
            </p:nvSpPr>
            <p:spPr bwMode="auto">
              <a:xfrm>
                <a:off x="960" y="2237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7293" name="Text Box 13"/>
              <p:cNvSpPr txBox="1">
                <a:spLocks noChangeArrowheads="1"/>
              </p:cNvSpPr>
              <p:nvPr/>
            </p:nvSpPr>
            <p:spPr bwMode="auto">
              <a:xfrm>
                <a:off x="340" y="2739"/>
                <a:ext cx="18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域宽</a:t>
                </a:r>
                <a:r>
                  <a:rPr lang="en-US" altLang="zh-CN" b="0">
                    <a:latin typeface="Times New Roman" pitchFamily="18" charset="0"/>
                  </a:rPr>
                  <a:t>(</a:t>
                </a:r>
                <a:r>
                  <a:rPr lang="zh-CN" altLang="en-US" b="0">
                    <a:latin typeface="Times New Roman" pitchFamily="18" charset="0"/>
                  </a:rPr>
                  <a:t>为一正整数</a:t>
                </a:r>
                <a:r>
                  <a:rPr lang="en-US" altLang="zh-CN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4" name="Text Box 14"/>
              <p:cNvSpPr txBox="1">
                <a:spLocks noChangeArrowheads="1"/>
              </p:cNvSpPr>
              <p:nvPr/>
            </p:nvSpPr>
            <p:spPr bwMode="auto">
              <a:xfrm>
                <a:off x="927" y="3182"/>
                <a:ext cx="3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97295" name="Text Box 15"/>
              <p:cNvSpPr txBox="1">
                <a:spLocks noChangeArrowheads="1"/>
              </p:cNvSpPr>
              <p:nvPr/>
            </p:nvSpPr>
            <p:spPr bwMode="auto">
              <a:xfrm>
                <a:off x="960" y="1710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7296" name="Line 16"/>
              <p:cNvSpPr>
                <a:spLocks noChangeShapeType="1"/>
              </p:cNvSpPr>
              <p:nvPr/>
            </p:nvSpPr>
            <p:spPr bwMode="auto">
              <a:xfrm>
                <a:off x="296" y="1572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8" name="Line 18"/>
              <p:cNvSpPr>
                <a:spLocks noChangeShapeType="1"/>
              </p:cNvSpPr>
              <p:nvPr/>
            </p:nvSpPr>
            <p:spPr bwMode="auto">
              <a:xfrm>
                <a:off x="296" y="210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9" name="Line 19"/>
              <p:cNvSpPr>
                <a:spLocks noChangeShapeType="1"/>
              </p:cNvSpPr>
              <p:nvPr/>
            </p:nvSpPr>
            <p:spPr bwMode="auto">
              <a:xfrm>
                <a:off x="296" y="2679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0" name="Line 20"/>
              <p:cNvSpPr>
                <a:spLocks noChangeShapeType="1"/>
              </p:cNvSpPr>
              <p:nvPr/>
            </p:nvSpPr>
            <p:spPr bwMode="auto">
              <a:xfrm>
                <a:off x="296" y="303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2" name="Line 22"/>
              <p:cNvSpPr>
                <a:spLocks noChangeShapeType="1"/>
              </p:cNvSpPr>
              <p:nvPr/>
            </p:nvSpPr>
            <p:spPr bwMode="auto">
              <a:xfrm>
                <a:off x="1909" y="1251"/>
                <a:ext cx="0" cy="2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1893" y="3105"/>
              <a:ext cx="3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表示本输入项在读入后不赋给相应的变量。</a:t>
              </a:r>
            </a:p>
          </p:txBody>
        </p:sp>
      </p:grpSp>
      <p:grpSp>
        <p:nvGrpSpPr>
          <p:cNvPr id="97322" name="Group 4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7323" name="Rectangle 4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24" y="595546"/>
            <a:ext cx="640871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格式字符串必须与变量类型一致。</a:t>
            </a:r>
            <a:endParaRPr lang="zh-CN" altLang="en-US" dirty="0"/>
          </a:p>
        </p:txBody>
      </p:sp>
      <p:sp>
        <p:nvSpPr>
          <p:cNvPr id="3" name="十二角星 2"/>
          <p:cNvSpPr/>
          <p:nvPr/>
        </p:nvSpPr>
        <p:spPr bwMode="auto">
          <a:xfrm>
            <a:off x="72008" y="198437"/>
            <a:ext cx="1043608" cy="998315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6048672" cy="34163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float a;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b;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f%lf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</a:t>
            </a:r>
            <a:r>
              <a:rPr lang="pt-BR" altLang="zh-CN" dirty="0" smtClean="0"/>
              <a:t>);</a:t>
            </a:r>
            <a:endParaRPr lang="pt-BR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013176"/>
            <a:ext cx="6120680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/>
              <a:t>a=15.000000,b=0.000000</a:t>
            </a:r>
          </a:p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 smtClean="0"/>
              <a:t>a=15.000000,b=20.000000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472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4" name="Freeform 34" descr="蓝色面巾纸"/>
          <p:cNvSpPr>
            <a:spLocks/>
          </p:cNvSpPr>
          <p:nvPr/>
        </p:nvSpPr>
        <p:spPr bwMode="auto">
          <a:xfrm>
            <a:off x="728663" y="277813"/>
            <a:ext cx="7964487" cy="5991225"/>
          </a:xfrm>
          <a:custGeom>
            <a:avLst/>
            <a:gdLst>
              <a:gd name="T0" fmla="*/ 326 w 5017"/>
              <a:gd name="T1" fmla="*/ 217 h 3774"/>
              <a:gd name="T2" fmla="*/ 735 w 5017"/>
              <a:gd name="T3" fmla="*/ 84 h 3774"/>
              <a:gd name="T4" fmla="*/ 968 w 5017"/>
              <a:gd name="T5" fmla="*/ 34 h 3774"/>
              <a:gd name="T6" fmla="*/ 3406 w 5017"/>
              <a:gd name="T7" fmla="*/ 25 h 3774"/>
              <a:gd name="T8" fmla="*/ 4508 w 5017"/>
              <a:gd name="T9" fmla="*/ 126 h 3774"/>
              <a:gd name="T10" fmla="*/ 4708 w 5017"/>
              <a:gd name="T11" fmla="*/ 226 h 3774"/>
              <a:gd name="T12" fmla="*/ 4775 w 5017"/>
              <a:gd name="T13" fmla="*/ 376 h 3774"/>
              <a:gd name="T14" fmla="*/ 4834 w 5017"/>
              <a:gd name="T15" fmla="*/ 660 h 3774"/>
              <a:gd name="T16" fmla="*/ 4967 w 5017"/>
              <a:gd name="T17" fmla="*/ 1111 h 3774"/>
              <a:gd name="T18" fmla="*/ 4967 w 5017"/>
              <a:gd name="T19" fmla="*/ 1753 h 3774"/>
              <a:gd name="T20" fmla="*/ 5017 w 5017"/>
              <a:gd name="T21" fmla="*/ 1970 h 3774"/>
              <a:gd name="T22" fmla="*/ 4917 w 5017"/>
              <a:gd name="T23" fmla="*/ 2371 h 3774"/>
              <a:gd name="T24" fmla="*/ 4884 w 5017"/>
              <a:gd name="T25" fmla="*/ 2822 h 3774"/>
              <a:gd name="T26" fmla="*/ 4733 w 5017"/>
              <a:gd name="T27" fmla="*/ 3331 h 3774"/>
              <a:gd name="T28" fmla="*/ 4591 w 5017"/>
              <a:gd name="T29" fmla="*/ 3515 h 3774"/>
              <a:gd name="T30" fmla="*/ 4516 w 5017"/>
              <a:gd name="T31" fmla="*/ 3640 h 3774"/>
              <a:gd name="T32" fmla="*/ 4182 w 5017"/>
              <a:gd name="T33" fmla="*/ 3698 h 3774"/>
              <a:gd name="T34" fmla="*/ 3707 w 5017"/>
              <a:gd name="T35" fmla="*/ 3765 h 3774"/>
              <a:gd name="T36" fmla="*/ 2596 w 5017"/>
              <a:gd name="T37" fmla="*/ 3765 h 3774"/>
              <a:gd name="T38" fmla="*/ 2179 w 5017"/>
              <a:gd name="T39" fmla="*/ 3657 h 3774"/>
              <a:gd name="T40" fmla="*/ 1912 w 5017"/>
              <a:gd name="T41" fmla="*/ 3590 h 3774"/>
              <a:gd name="T42" fmla="*/ 1252 w 5017"/>
              <a:gd name="T43" fmla="*/ 3565 h 3774"/>
              <a:gd name="T44" fmla="*/ 935 w 5017"/>
              <a:gd name="T45" fmla="*/ 3515 h 3774"/>
              <a:gd name="T46" fmla="*/ 484 w 5017"/>
              <a:gd name="T47" fmla="*/ 3406 h 3774"/>
              <a:gd name="T48" fmla="*/ 468 w 5017"/>
              <a:gd name="T49" fmla="*/ 3406 h 3774"/>
              <a:gd name="T50" fmla="*/ 384 w 5017"/>
              <a:gd name="T51" fmla="*/ 3481 h 3774"/>
              <a:gd name="T52" fmla="*/ 317 w 5017"/>
              <a:gd name="T53" fmla="*/ 3423 h 3774"/>
              <a:gd name="T54" fmla="*/ 167 w 5017"/>
              <a:gd name="T55" fmla="*/ 3064 h 3774"/>
              <a:gd name="T56" fmla="*/ 67 w 5017"/>
              <a:gd name="T57" fmla="*/ 2697 h 3774"/>
              <a:gd name="T58" fmla="*/ 0 w 5017"/>
              <a:gd name="T59" fmla="*/ 2455 h 3774"/>
              <a:gd name="T60" fmla="*/ 17 w 5017"/>
              <a:gd name="T61" fmla="*/ 668 h 3774"/>
              <a:gd name="T62" fmla="*/ 192 w 5017"/>
              <a:gd name="T63" fmla="*/ 309 h 3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17" h="3774">
                <a:moveTo>
                  <a:pt x="150" y="384"/>
                </a:moveTo>
                <a:cubicBezTo>
                  <a:pt x="171" y="266"/>
                  <a:pt x="241" y="260"/>
                  <a:pt x="326" y="217"/>
                </a:cubicBezTo>
                <a:cubicBezTo>
                  <a:pt x="367" y="197"/>
                  <a:pt x="408" y="167"/>
                  <a:pt x="451" y="151"/>
                </a:cubicBezTo>
                <a:cubicBezTo>
                  <a:pt x="540" y="117"/>
                  <a:pt x="643" y="108"/>
                  <a:pt x="735" y="84"/>
                </a:cubicBezTo>
                <a:cubicBezTo>
                  <a:pt x="812" y="64"/>
                  <a:pt x="781" y="66"/>
                  <a:pt x="868" y="50"/>
                </a:cubicBezTo>
                <a:cubicBezTo>
                  <a:pt x="901" y="44"/>
                  <a:pt x="968" y="34"/>
                  <a:pt x="968" y="34"/>
                </a:cubicBezTo>
                <a:cubicBezTo>
                  <a:pt x="1055" y="5"/>
                  <a:pt x="1018" y="16"/>
                  <a:pt x="1077" y="0"/>
                </a:cubicBezTo>
                <a:cubicBezTo>
                  <a:pt x="1853" y="16"/>
                  <a:pt x="2630" y="18"/>
                  <a:pt x="3406" y="25"/>
                </a:cubicBezTo>
                <a:cubicBezTo>
                  <a:pt x="3633" y="52"/>
                  <a:pt x="3850" y="62"/>
                  <a:pt x="4082" y="67"/>
                </a:cubicBezTo>
                <a:cubicBezTo>
                  <a:pt x="4224" y="90"/>
                  <a:pt x="4365" y="113"/>
                  <a:pt x="4508" y="126"/>
                </a:cubicBezTo>
                <a:cubicBezTo>
                  <a:pt x="4551" y="134"/>
                  <a:pt x="4591" y="146"/>
                  <a:pt x="4633" y="159"/>
                </a:cubicBezTo>
                <a:cubicBezTo>
                  <a:pt x="4657" y="194"/>
                  <a:pt x="4682" y="188"/>
                  <a:pt x="4708" y="226"/>
                </a:cubicBezTo>
                <a:cubicBezTo>
                  <a:pt x="4722" y="247"/>
                  <a:pt x="4742" y="292"/>
                  <a:pt x="4742" y="292"/>
                </a:cubicBezTo>
                <a:cubicBezTo>
                  <a:pt x="4759" y="400"/>
                  <a:pt x="4734" y="294"/>
                  <a:pt x="4775" y="376"/>
                </a:cubicBezTo>
                <a:cubicBezTo>
                  <a:pt x="4827" y="480"/>
                  <a:pt x="4740" y="345"/>
                  <a:pt x="4800" y="434"/>
                </a:cubicBezTo>
                <a:cubicBezTo>
                  <a:pt x="4814" y="507"/>
                  <a:pt x="4812" y="589"/>
                  <a:pt x="4834" y="660"/>
                </a:cubicBezTo>
                <a:cubicBezTo>
                  <a:pt x="4855" y="727"/>
                  <a:pt x="4886" y="787"/>
                  <a:pt x="4909" y="852"/>
                </a:cubicBezTo>
                <a:cubicBezTo>
                  <a:pt x="4915" y="959"/>
                  <a:pt x="4921" y="1018"/>
                  <a:pt x="4967" y="1111"/>
                </a:cubicBezTo>
                <a:cubicBezTo>
                  <a:pt x="4985" y="1203"/>
                  <a:pt x="4983" y="1188"/>
                  <a:pt x="4975" y="1319"/>
                </a:cubicBezTo>
                <a:cubicBezTo>
                  <a:pt x="4981" y="1469"/>
                  <a:pt x="4987" y="1605"/>
                  <a:pt x="4967" y="1753"/>
                </a:cubicBezTo>
                <a:cubicBezTo>
                  <a:pt x="4970" y="1806"/>
                  <a:pt x="4969" y="1859"/>
                  <a:pt x="4975" y="1912"/>
                </a:cubicBezTo>
                <a:cubicBezTo>
                  <a:pt x="4985" y="2003"/>
                  <a:pt x="4975" y="1999"/>
                  <a:pt x="5017" y="1970"/>
                </a:cubicBezTo>
                <a:cubicBezTo>
                  <a:pt x="5005" y="2045"/>
                  <a:pt x="4977" y="2116"/>
                  <a:pt x="4950" y="2187"/>
                </a:cubicBezTo>
                <a:cubicBezTo>
                  <a:pt x="4940" y="2249"/>
                  <a:pt x="4933" y="2310"/>
                  <a:pt x="4917" y="2371"/>
                </a:cubicBezTo>
                <a:cubicBezTo>
                  <a:pt x="4914" y="2477"/>
                  <a:pt x="4914" y="2582"/>
                  <a:pt x="4909" y="2688"/>
                </a:cubicBezTo>
                <a:cubicBezTo>
                  <a:pt x="4907" y="2732"/>
                  <a:pt x="4891" y="2779"/>
                  <a:pt x="4884" y="2822"/>
                </a:cubicBezTo>
                <a:cubicBezTo>
                  <a:pt x="4870" y="2906"/>
                  <a:pt x="4855" y="2990"/>
                  <a:pt x="4834" y="3072"/>
                </a:cubicBezTo>
                <a:cubicBezTo>
                  <a:pt x="4811" y="3163"/>
                  <a:pt x="4765" y="3243"/>
                  <a:pt x="4733" y="3331"/>
                </a:cubicBezTo>
                <a:cubicBezTo>
                  <a:pt x="4729" y="3359"/>
                  <a:pt x="4720" y="3447"/>
                  <a:pt x="4700" y="3473"/>
                </a:cubicBezTo>
                <a:cubicBezTo>
                  <a:pt x="4677" y="3502"/>
                  <a:pt x="4623" y="3504"/>
                  <a:pt x="4591" y="3515"/>
                </a:cubicBezTo>
                <a:cubicBezTo>
                  <a:pt x="4561" y="3545"/>
                  <a:pt x="4544" y="3577"/>
                  <a:pt x="4525" y="3615"/>
                </a:cubicBezTo>
                <a:cubicBezTo>
                  <a:pt x="4521" y="3623"/>
                  <a:pt x="4522" y="3634"/>
                  <a:pt x="4516" y="3640"/>
                </a:cubicBezTo>
                <a:cubicBezTo>
                  <a:pt x="4510" y="3646"/>
                  <a:pt x="4499" y="3645"/>
                  <a:pt x="4491" y="3648"/>
                </a:cubicBezTo>
                <a:cubicBezTo>
                  <a:pt x="4378" y="3725"/>
                  <a:pt x="4387" y="3691"/>
                  <a:pt x="4182" y="3698"/>
                </a:cubicBezTo>
                <a:cubicBezTo>
                  <a:pt x="4042" y="3770"/>
                  <a:pt x="4193" y="3698"/>
                  <a:pt x="3798" y="3732"/>
                </a:cubicBezTo>
                <a:cubicBezTo>
                  <a:pt x="3769" y="3734"/>
                  <a:pt x="3738" y="3764"/>
                  <a:pt x="3707" y="3765"/>
                </a:cubicBezTo>
                <a:cubicBezTo>
                  <a:pt x="3443" y="3770"/>
                  <a:pt x="3178" y="3771"/>
                  <a:pt x="2914" y="3774"/>
                </a:cubicBezTo>
                <a:cubicBezTo>
                  <a:pt x="2808" y="3771"/>
                  <a:pt x="2702" y="3770"/>
                  <a:pt x="2596" y="3765"/>
                </a:cubicBezTo>
                <a:cubicBezTo>
                  <a:pt x="2501" y="3761"/>
                  <a:pt x="2398" y="3725"/>
                  <a:pt x="2304" y="3707"/>
                </a:cubicBezTo>
                <a:cubicBezTo>
                  <a:pt x="2265" y="3681"/>
                  <a:pt x="2224" y="3668"/>
                  <a:pt x="2179" y="3657"/>
                </a:cubicBezTo>
                <a:cubicBezTo>
                  <a:pt x="2122" y="3628"/>
                  <a:pt x="2066" y="3617"/>
                  <a:pt x="2004" y="3607"/>
                </a:cubicBezTo>
                <a:cubicBezTo>
                  <a:pt x="1973" y="3602"/>
                  <a:pt x="1912" y="3590"/>
                  <a:pt x="1912" y="3590"/>
                </a:cubicBezTo>
                <a:cubicBezTo>
                  <a:pt x="1690" y="3600"/>
                  <a:pt x="1710" y="3603"/>
                  <a:pt x="1444" y="3590"/>
                </a:cubicBezTo>
                <a:cubicBezTo>
                  <a:pt x="1384" y="3587"/>
                  <a:pt x="1312" y="3569"/>
                  <a:pt x="1252" y="3565"/>
                </a:cubicBezTo>
                <a:cubicBezTo>
                  <a:pt x="1164" y="3541"/>
                  <a:pt x="1123" y="3537"/>
                  <a:pt x="1019" y="3531"/>
                </a:cubicBezTo>
                <a:cubicBezTo>
                  <a:pt x="958" y="3512"/>
                  <a:pt x="1041" y="3536"/>
                  <a:pt x="935" y="3515"/>
                </a:cubicBezTo>
                <a:cubicBezTo>
                  <a:pt x="865" y="3501"/>
                  <a:pt x="796" y="3472"/>
                  <a:pt x="726" y="3456"/>
                </a:cubicBezTo>
                <a:cubicBezTo>
                  <a:pt x="646" y="3437"/>
                  <a:pt x="564" y="3427"/>
                  <a:pt x="484" y="3406"/>
                </a:cubicBezTo>
                <a:cubicBezTo>
                  <a:pt x="481" y="3398"/>
                  <a:pt x="485" y="3381"/>
                  <a:pt x="476" y="3381"/>
                </a:cubicBezTo>
                <a:cubicBezTo>
                  <a:pt x="467" y="3381"/>
                  <a:pt x="469" y="3397"/>
                  <a:pt x="468" y="3406"/>
                </a:cubicBezTo>
                <a:cubicBezTo>
                  <a:pt x="453" y="3503"/>
                  <a:pt x="485" y="3474"/>
                  <a:pt x="434" y="3506"/>
                </a:cubicBezTo>
                <a:cubicBezTo>
                  <a:pt x="418" y="3496"/>
                  <a:pt x="398" y="3493"/>
                  <a:pt x="384" y="3481"/>
                </a:cubicBezTo>
                <a:cubicBezTo>
                  <a:pt x="376" y="3475"/>
                  <a:pt x="375" y="3463"/>
                  <a:pt x="367" y="3456"/>
                </a:cubicBezTo>
                <a:cubicBezTo>
                  <a:pt x="352" y="3443"/>
                  <a:pt x="317" y="3423"/>
                  <a:pt x="317" y="3423"/>
                </a:cubicBezTo>
                <a:cubicBezTo>
                  <a:pt x="262" y="3337"/>
                  <a:pt x="255" y="3228"/>
                  <a:pt x="200" y="3147"/>
                </a:cubicBezTo>
                <a:cubicBezTo>
                  <a:pt x="191" y="3118"/>
                  <a:pt x="175" y="3093"/>
                  <a:pt x="167" y="3064"/>
                </a:cubicBezTo>
                <a:cubicBezTo>
                  <a:pt x="147" y="2991"/>
                  <a:pt x="146" y="2910"/>
                  <a:pt x="117" y="2839"/>
                </a:cubicBezTo>
                <a:cubicBezTo>
                  <a:pt x="87" y="2764"/>
                  <a:pt x="105" y="2811"/>
                  <a:pt x="67" y="2697"/>
                </a:cubicBezTo>
                <a:cubicBezTo>
                  <a:pt x="49" y="2642"/>
                  <a:pt x="43" y="2585"/>
                  <a:pt x="25" y="2530"/>
                </a:cubicBezTo>
                <a:cubicBezTo>
                  <a:pt x="17" y="2505"/>
                  <a:pt x="0" y="2455"/>
                  <a:pt x="0" y="2455"/>
                </a:cubicBezTo>
                <a:cubicBezTo>
                  <a:pt x="3" y="2307"/>
                  <a:pt x="7" y="2160"/>
                  <a:pt x="8" y="2012"/>
                </a:cubicBezTo>
                <a:cubicBezTo>
                  <a:pt x="12" y="1564"/>
                  <a:pt x="12" y="1116"/>
                  <a:pt x="17" y="668"/>
                </a:cubicBezTo>
                <a:cubicBezTo>
                  <a:pt x="18" y="583"/>
                  <a:pt x="20" y="482"/>
                  <a:pt x="50" y="401"/>
                </a:cubicBezTo>
                <a:cubicBezTo>
                  <a:pt x="65" y="360"/>
                  <a:pt x="192" y="344"/>
                  <a:pt x="192" y="309"/>
                </a:cubicBezTo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68405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输入多个数据时，在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scanf()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语句中，格式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说明符（％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等）之间，可以无任何间隔或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者由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空白字符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间隔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2339975" y="2997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例： </a:t>
            </a:r>
            <a:r>
              <a:rPr lang="en-US" altLang="zh-CN" b="0">
                <a:latin typeface="Times New Roman" pitchFamily="18" charset="0"/>
              </a:rPr>
              <a:t>scanf(“%d%d”,&amp;a,&amp;b);</a:t>
            </a:r>
          </a:p>
        </p:txBody>
      </p:sp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2904" name="Picture 24" descr="hgd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3059113" y="3500438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 %d", &amp;a, &amp;b);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1763713" y="2384425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空白字符：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空格，制表符（Ｔ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），换行符</a:t>
            </a:r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1476375" y="4076700"/>
            <a:ext cx="68897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此时，键盘输入数据时必须用空格，制表符或回车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来分隔个数据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1979613" y="5084763"/>
            <a:ext cx="604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即针对上面格式，键盘输入可为： </a:t>
            </a:r>
            <a:r>
              <a:rPr lang="en-US" altLang="zh-CN" b="0">
                <a:latin typeface="Times New Roman" pitchFamily="18" charset="0"/>
              </a:rPr>
              <a:t>12  34</a:t>
            </a:r>
          </a:p>
          <a:p>
            <a:r>
              <a:rPr lang="en-US" altLang="zh-CN" b="0">
                <a:latin typeface="Times New Roman" pitchFamily="18" charset="0"/>
              </a:rPr>
              <a:t>                                </a:t>
            </a:r>
            <a:r>
              <a:rPr lang="zh-CN" altLang="en-US" b="0">
                <a:latin typeface="Times New Roman" pitchFamily="18" charset="0"/>
              </a:rPr>
              <a:t>或者：</a:t>
            </a:r>
            <a:r>
              <a:rPr lang="en-US" altLang="zh-CN" b="0">
                <a:latin typeface="Times New Roman" pitchFamily="18" charset="0"/>
              </a:rPr>
              <a:t>12 </a:t>
            </a:r>
            <a:r>
              <a:rPr lang="en-US" altLang="zh-CN" b="0"/>
              <a:t>↙</a:t>
            </a:r>
            <a:endParaRPr lang="en-US" altLang="zh-CN" b="0">
              <a:latin typeface="Times New Roman" pitchFamily="18" charset="0"/>
            </a:endParaRPr>
          </a:p>
          <a:p>
            <a:r>
              <a:rPr lang="en-US" altLang="zh-CN" b="0">
                <a:latin typeface="Times New Roman" pitchFamily="18" charset="0"/>
              </a:rPr>
              <a:t>                                            34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1" name="Freeform 37"/>
          <p:cNvSpPr>
            <a:spLocks/>
          </p:cNvSpPr>
          <p:nvPr/>
        </p:nvSpPr>
        <p:spPr bwMode="auto">
          <a:xfrm>
            <a:off x="468313" y="404813"/>
            <a:ext cx="8496300" cy="6119812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5184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指定数据长度时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系统自动截取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843213" y="1628775"/>
            <a:ext cx="3697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 %3d%3d ", &amp;a, &amp;b);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692275" y="1230313"/>
            <a:ext cx="35036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lang="zh-CN" altLang="en-US" b="0">
                <a:latin typeface="Times New Roman" pitchFamily="18" charset="0"/>
              </a:rPr>
              <a:t>：　　</a:t>
            </a:r>
            <a:r>
              <a:rPr lang="en-US" altLang="zh-CN" b="0">
                <a:latin typeface="Times New Roman" pitchFamily="18" charset="0"/>
              </a:rPr>
              <a:t>int a, b;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843213" y="2060575"/>
            <a:ext cx="4206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printf("a=%d, b=%d", a, b);</a:t>
            </a:r>
          </a:p>
        </p:txBody>
      </p:sp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2411413" y="2708275"/>
            <a:ext cx="3943350" cy="493713"/>
            <a:chOff x="950" y="3195"/>
            <a:chExt cx="2484" cy="311"/>
          </a:xfrm>
        </p:grpSpPr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950" y="3195"/>
              <a:ext cx="24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则当输入123456789  后</a:t>
              </a:r>
              <a:endParaRPr lang="zh-CN" altLang="en-US" b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H="1">
              <a:off x="2904" y="3324"/>
              <a:ext cx="132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411413" y="32131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结果： </a:t>
            </a:r>
            <a:r>
              <a:rPr lang="en-US" altLang="zh-CN" b="0">
                <a:latin typeface="Times New Roman" pitchFamily="18" charset="0"/>
              </a:rPr>
              <a:t>a=123, b=456</a:t>
            </a:r>
          </a:p>
        </p:txBody>
      </p: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98340" name="Picture 36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42" name="Picture 3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93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1908175" y="3716338"/>
            <a:ext cx="6359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%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后加“  *”表示跳过相应的数据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2798763" y="4322763"/>
            <a:ext cx="3951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%*d %d", &amp;a, &amp;b);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2339975" y="4899025"/>
            <a:ext cx="556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0" dirty="0">
                <a:latin typeface="Times New Roman" pitchFamily="18" charset="0"/>
              </a:rPr>
              <a:t>则当输入为12    345   67↙</a:t>
            </a:r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3386138" y="5475288"/>
            <a:ext cx="236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则</a:t>
            </a:r>
            <a:r>
              <a:rPr lang="en-US" altLang="zh-CN" b="0">
                <a:latin typeface="Times New Roman" pitchFamily="18" charset="0"/>
              </a:rPr>
              <a:t>a</a:t>
            </a:r>
            <a:r>
              <a:rPr lang="en-US" altLang="zh-CN" b="0">
                <a:latin typeface="Times New Roman" pitchFamily="18" charset="0"/>
                <a:sym typeface="Symbol" pitchFamily="18" charset="2"/>
              </a:rPr>
              <a:t>12     b67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 autoUpdateAnimBg="0"/>
      <p:bldP spid="98343" grpId="0" autoUpdateAnimBg="0"/>
      <p:bldP spid="98344" grpId="0" autoUpdateAnimBg="0"/>
      <p:bldP spid="98345" grpId="0" autoUpdateAnimBg="0"/>
      <p:bldP spid="9834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684213" y="404813"/>
            <a:ext cx="8208962" cy="5832475"/>
            <a:chOff x="431" y="255"/>
            <a:chExt cx="5171" cy="3674"/>
          </a:xfrm>
        </p:grpSpPr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31" y="255"/>
              <a:ext cx="5171" cy="36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AutoShape 35"/>
            <p:cNvSpPr>
              <a:spLocks noChangeArrowheads="1"/>
            </p:cNvSpPr>
            <p:nvPr/>
          </p:nvSpPr>
          <p:spPr bwMode="auto">
            <a:xfrm>
              <a:off x="521" y="300"/>
              <a:ext cx="4990" cy="3538"/>
            </a:xfrm>
            <a:prstGeom prst="flowChartAlternate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900113" y="765175"/>
            <a:ext cx="782161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在格式控制中除格式说明符外若还有其它字符</a:t>
            </a:r>
            <a:r>
              <a:rPr lang="en-US" altLang="zh-CN" sz="2800" b="0">
                <a:solidFill>
                  <a:srgbClr val="0000FF"/>
                </a:solidFill>
              </a:rPr>
              <a:t>,</a:t>
            </a:r>
            <a:r>
              <a:rPr lang="zh-CN" altLang="en-US" sz="2800" b="0">
                <a:solidFill>
                  <a:srgbClr val="0000FF"/>
                </a:solidFill>
              </a:rPr>
              <a:t>则应按顺序原样输入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147888" y="2103438"/>
            <a:ext cx="39338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</a:t>
            </a:r>
            <a:r>
              <a:rPr lang="en-US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b="0">
                <a:latin typeface="Times New Roman" pitchFamily="18" charset="0"/>
              </a:rPr>
              <a:t> scanf(" %d, %d", &amp;a, &amp;b);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95513" y="2781300"/>
            <a:ext cx="30114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必须输入:  21, 28↙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687513" y="3616325"/>
            <a:ext cx="618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又如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scanf("a=%d, b=%d, c=%d", &amp;a, &amp;b, &amp;c);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908175" y="4221163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必须这样输入:  </a:t>
            </a:r>
            <a:r>
              <a:rPr lang="en-US" altLang="zh-CN" b="0">
                <a:latin typeface="Times New Roman" pitchFamily="18" charset="0"/>
              </a:rPr>
              <a:t>a=34, b=58, c=100</a:t>
            </a:r>
          </a:p>
        </p:txBody>
      </p: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0385" name="Picture 33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1403350" y="5229225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所以为了避免出错，输入的格式越简单越好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6" grpId="0" autoUpdateAnimBg="0"/>
      <p:bldP spid="100357" grpId="0" autoUpdateAnimBg="0"/>
      <p:bldP spid="100358" grpId="0" autoUpdateAnimBg="0"/>
      <p:bldP spid="10038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763713" y="461059"/>
            <a:ext cx="70818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语句中变量的顺序和键盘输入的顺序必须一致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339975" y="1108759"/>
            <a:ext cx="4635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scanf("%d%d%d", &amp;a, &amp;b, &amp;c);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051050" y="1758046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34  58  100</a:t>
            </a:r>
          </a:p>
        </p:txBody>
      </p: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3929" name="AutoShape 25"/>
          <p:cNvSpPr>
            <a:spLocks noChangeArrowheads="1"/>
          </p:cNvSpPr>
          <p:nvPr/>
        </p:nvSpPr>
        <p:spPr bwMode="auto">
          <a:xfrm>
            <a:off x="251049" y="44624"/>
            <a:ext cx="1152599" cy="74295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3930" name="Picture 26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7499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195513" y="2261284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</a:t>
            </a:r>
            <a:r>
              <a:rPr lang="zh-CN" altLang="en-US" b="0">
                <a:latin typeface="Times New Roman" pitchFamily="18" charset="0"/>
              </a:rPr>
              <a:t>定</a:t>
            </a:r>
            <a:r>
              <a:rPr lang="zh-CN" altLang="zh-CN" b="0">
                <a:latin typeface="Times New Roman" pitchFamily="18" charset="0"/>
              </a:rPr>
              <a:t>:  </a:t>
            </a:r>
            <a:r>
              <a:rPr lang="en-US" altLang="zh-CN" b="0">
                <a:latin typeface="Times New Roman" pitchFamily="18" charset="0"/>
              </a:rPr>
              <a:t>a=34,b=58,c=100</a:t>
            </a:r>
          </a:p>
        </p:txBody>
      </p:sp>
      <p:pic>
        <p:nvPicPr>
          <p:cNvPr id="123932" name="Picture 28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1248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1763713" y="2837546"/>
            <a:ext cx="6772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出现％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格式时，空白字符也会被当作被输入字符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2339975" y="3485246"/>
            <a:ext cx="45831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scanf("%c%c%c", &amp;a, &amp;b, &amp;c);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2339975" y="3990071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x   y   z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5043487" y="3986377"/>
            <a:ext cx="32813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则实际</a:t>
            </a:r>
            <a:r>
              <a:rPr lang="zh-CN" altLang="zh-CN" b="0" dirty="0">
                <a:latin typeface="Times New Roman" pitchFamily="18" charset="0"/>
              </a:rPr>
              <a:t>:  </a:t>
            </a:r>
            <a:r>
              <a:rPr lang="en-US" altLang="zh-CN" b="0" dirty="0">
                <a:latin typeface="Times New Roman" pitchFamily="18" charset="0"/>
              </a:rPr>
              <a:t>a=x, b=</a:t>
            </a:r>
            <a:r>
              <a:rPr lang="en-US" altLang="zh-CN" b="0" dirty="0"/>
              <a:t>□</a:t>
            </a:r>
            <a:r>
              <a:rPr lang="en-US" altLang="zh-CN" b="0" dirty="0">
                <a:latin typeface="Times New Roman" pitchFamily="18" charset="0"/>
              </a:rPr>
              <a:t> ,c=y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1758950" y="5432425"/>
            <a:ext cx="75660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可以使用％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的格式输入字符串给字符数组或字符指针</a:t>
            </a:r>
          </a:p>
        </p:txBody>
      </p:sp>
      <p:pic>
        <p:nvPicPr>
          <p:cNvPr id="123938" name="Picture 34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661025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1763" y="4593322"/>
            <a:ext cx="744378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 char op;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utoUpdateAnimBg="0"/>
      <p:bldP spid="123912" grpId="0" autoUpdateAnimBg="0"/>
      <p:bldP spid="123913" grpId="0" autoUpdateAnimBg="0"/>
      <p:bldP spid="123931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73163" y="1636713"/>
            <a:ext cx="4283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if ( ) ~ else ~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条件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16013" y="2565400"/>
            <a:ext cx="36814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for ( ) ~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16013" y="3068638"/>
            <a:ext cx="3698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while ( ) ~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16013" y="3644900"/>
            <a:ext cx="367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do ~ while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循环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16013" y="2060575"/>
            <a:ext cx="49053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switch       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多分支选择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922838" y="2420938"/>
            <a:ext cx="422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 )表示条件,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～</a:t>
            </a:r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表示语句</a:t>
            </a:r>
            <a:endParaRPr lang="zh-CN" altLang="en-US" sz="28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331913" y="908050"/>
            <a:ext cx="18716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zh-CN">
                <a:solidFill>
                  <a:schemeClr val="tx2"/>
                </a:solidFill>
                <a:ea typeface="楷体_GB2312" pitchFamily="49" charset="-122"/>
              </a:rPr>
              <a:t>控制语句</a:t>
            </a:r>
            <a:endParaRPr lang="zh-CN" altLang="en-US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4787900" y="908050"/>
            <a:ext cx="2520950" cy="865188"/>
          </a:xfrm>
          <a:prstGeom prst="wedgeRoundRectCallout">
            <a:avLst>
              <a:gd name="adj1" fmla="val -102519"/>
              <a:gd name="adj2" fmla="val -23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/>
              <a:t>改变语句的执行顺序</a:t>
            </a:r>
          </a:p>
        </p:txBody>
      </p:sp>
      <p:pic>
        <p:nvPicPr>
          <p:cNvPr id="8222" name="Picture 30" descr="BD2131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6516688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1187450" y="4652963"/>
            <a:ext cx="49006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continue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结束本次循环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1187450" y="5157788"/>
            <a:ext cx="361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break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中止整个循环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187450" y="5805488"/>
            <a:ext cx="312102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return 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函数返回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1258888" y="4149725"/>
            <a:ext cx="27352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限定转向语句</a:t>
            </a:r>
          </a:p>
        </p:txBody>
      </p:sp>
      <p:sp>
        <p:nvSpPr>
          <p:cNvPr id="8228" name="AutoShape 36"/>
          <p:cNvSpPr>
            <a:spLocks noChangeArrowheads="1"/>
          </p:cNvSpPr>
          <p:nvPr/>
        </p:nvSpPr>
        <p:spPr bwMode="auto">
          <a:xfrm>
            <a:off x="5003800" y="4076700"/>
            <a:ext cx="2520950" cy="576263"/>
          </a:xfrm>
          <a:prstGeom prst="wedgeRoundRectCallout">
            <a:avLst>
              <a:gd name="adj1" fmla="val -87153"/>
              <a:gd name="adj2" fmla="val -10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 dirty="0"/>
              <a:t>无条件转移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5076825" y="5949950"/>
            <a:ext cx="33829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goto  </a:t>
            </a:r>
            <a:r>
              <a:rPr lang="zh-CN" altLang="en-US" b="0">
                <a:latin typeface="Times New Roman" pitchFamily="18" charset="0"/>
              </a:rPr>
              <a:t>　无条件跳转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17" grpId="0" animBg="1"/>
      <p:bldP spid="8218" grpId="0" animBg="1"/>
      <p:bldP spid="8223" grpId="0" autoUpdateAnimBg="0"/>
      <p:bldP spid="8224" grpId="0" autoUpdateAnimBg="0"/>
      <p:bldP spid="8225" grpId="0" autoUpdateAnimBg="0"/>
      <p:bldP spid="8227" grpId="0" animBg="1"/>
      <p:bldP spid="8228" grpId="0" animBg="1"/>
      <p:bldP spid="822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484438" y="3429000"/>
            <a:ext cx="12573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getche(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259632" y="4193503"/>
            <a:ext cx="4029918" cy="208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0" dirty="0">
                <a:latin typeface="Times New Roman" pitchFamily="18" charset="0"/>
              </a:rPr>
              <a:t>＃</a:t>
            </a:r>
            <a:r>
              <a:rPr lang="en-US" altLang="zh-CN" b="0" dirty="0">
                <a:latin typeface="Times New Roman" pitchFamily="18" charset="0"/>
              </a:rPr>
              <a:t>include&lt;</a:t>
            </a:r>
            <a:r>
              <a:rPr lang="en-US" altLang="zh-CN" b="0" dirty="0" err="1">
                <a:latin typeface="Times New Roman" pitchFamily="18" charset="0"/>
              </a:rPr>
              <a:t>conio.h</a:t>
            </a:r>
            <a:r>
              <a:rPr lang="en-US" altLang="zh-CN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10000"/>
              </a:spcBef>
            </a:pPr>
            <a:r>
              <a:rPr lang="en-US" altLang="zh-CN" b="0" dirty="0">
                <a:latin typeface="Times New Roman" pitchFamily="18" charset="0"/>
              </a:rPr>
              <a:t>{char 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=</a:t>
            </a:r>
            <a:r>
              <a:rPr lang="en-US" altLang="zh-CN" b="0" dirty="0" err="1">
                <a:latin typeface="Times New Roman" pitchFamily="18" charset="0"/>
              </a:rPr>
              <a:t>getche</a:t>
            </a:r>
            <a:r>
              <a:rPr lang="en-US" altLang="zh-CN" b="0" dirty="0">
                <a:latin typeface="Times New Roman" pitchFamily="18" charset="0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(“\n</a:t>
            </a:r>
            <a:r>
              <a:rPr lang="zh-CN" altLang="en-US" b="0" dirty="0" smtClean="0">
                <a:latin typeface="Times New Roman" pitchFamily="18" charset="0"/>
              </a:rPr>
              <a:t>回显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=%c\n”,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21870" name="Group 14"/>
          <p:cNvGrpSpPr>
            <a:grpSpLocks/>
          </p:cNvGrpSpPr>
          <p:nvPr/>
        </p:nvGrpSpPr>
        <p:grpSpPr bwMode="auto">
          <a:xfrm>
            <a:off x="6275388" y="0"/>
            <a:ext cx="2990850" cy="454025"/>
            <a:chOff x="3648" y="0"/>
            <a:chExt cx="1772" cy="286"/>
          </a:xfrm>
        </p:grpSpPr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7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1876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976938" cy="5794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getche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getchar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</a:t>
            </a:r>
            <a:r>
              <a:rPr lang="zh-CN" altLang="en-GB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CommercialPi BT" pitchFamily="18" charset="2"/>
            </a:endParaRP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827088" y="3357563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1908175" y="2276475"/>
            <a:ext cx="59769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允许用户从键盘输入一个字符，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并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自动回显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该字符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971550" y="213360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82" name="AutoShape 26"/>
          <p:cNvSpPr>
            <a:spLocks noChangeArrowheads="1"/>
          </p:cNvSpPr>
          <p:nvPr/>
        </p:nvSpPr>
        <p:spPr bwMode="auto">
          <a:xfrm>
            <a:off x="684213" y="12684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getche</a:t>
            </a:r>
          </a:p>
        </p:txBody>
      </p:sp>
      <p:sp>
        <p:nvSpPr>
          <p:cNvPr id="121883" name="AutoShape 27"/>
          <p:cNvSpPr>
            <a:spLocks noChangeArrowheads="1"/>
          </p:cNvSpPr>
          <p:nvPr/>
        </p:nvSpPr>
        <p:spPr bwMode="auto">
          <a:xfrm>
            <a:off x="431006" y="42211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1885" name="AutoShape 29"/>
          <p:cNvSpPr>
            <a:spLocks noChangeArrowheads="1"/>
          </p:cNvSpPr>
          <p:nvPr/>
        </p:nvSpPr>
        <p:spPr bwMode="auto">
          <a:xfrm>
            <a:off x="4427538" y="4868863"/>
            <a:ext cx="13684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运行结果</a:t>
            </a: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24525" y="5300663"/>
            <a:ext cx="1985526" cy="9817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回显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=a</a:t>
            </a:r>
            <a:endParaRPr lang="en-US" altLang="zh-CN" dirty="0"/>
          </a:p>
        </p:txBody>
      </p:sp>
      <p:sp>
        <p:nvSpPr>
          <p:cNvPr id="121887" name="AutoShape 31"/>
          <p:cNvSpPr>
            <a:spLocks noChangeArrowheads="1"/>
          </p:cNvSpPr>
          <p:nvPr/>
        </p:nvSpPr>
        <p:spPr bwMode="auto">
          <a:xfrm>
            <a:off x="5076825" y="2924175"/>
            <a:ext cx="3744913" cy="1368425"/>
          </a:xfrm>
          <a:prstGeom prst="cloudCallout">
            <a:avLst>
              <a:gd name="adj1" fmla="val -61106"/>
              <a:gd name="adj2" fmla="val 3897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u="sng">
                <a:solidFill>
                  <a:srgbClr val="FF0000"/>
                </a:solidFill>
              </a:rPr>
              <a:t>切记</a:t>
            </a:r>
            <a:r>
              <a:rPr lang="zh-CN" altLang="en-US" sz="2000"/>
              <a:t>：使用该函数时，必须将该函数所在的库包含</a:t>
            </a:r>
          </a:p>
        </p:txBody>
      </p:sp>
      <p:sp>
        <p:nvSpPr>
          <p:cNvPr id="121889" name="Freeform 33"/>
          <p:cNvSpPr>
            <a:spLocks/>
          </p:cNvSpPr>
          <p:nvPr/>
        </p:nvSpPr>
        <p:spPr bwMode="auto">
          <a:xfrm>
            <a:off x="3330575" y="3949700"/>
            <a:ext cx="1331913" cy="700088"/>
          </a:xfrm>
          <a:custGeom>
            <a:avLst/>
            <a:gdLst>
              <a:gd name="T0" fmla="*/ 156 w 839"/>
              <a:gd name="T1" fmla="*/ 359 h 441"/>
              <a:gd name="T2" fmla="*/ 740 w 839"/>
              <a:gd name="T3" fmla="*/ 283 h 441"/>
              <a:gd name="T4" fmla="*/ 782 w 839"/>
              <a:gd name="T5" fmla="*/ 183 h 441"/>
              <a:gd name="T6" fmla="*/ 740 w 839"/>
              <a:gd name="T7" fmla="*/ 75 h 441"/>
              <a:gd name="T8" fmla="*/ 540 w 839"/>
              <a:gd name="T9" fmla="*/ 0 h 441"/>
              <a:gd name="T10" fmla="*/ 114 w 839"/>
              <a:gd name="T11" fmla="*/ 8 h 441"/>
              <a:gd name="T12" fmla="*/ 64 w 839"/>
              <a:gd name="T13" fmla="*/ 16 h 441"/>
              <a:gd name="T14" fmla="*/ 39 w 839"/>
              <a:gd name="T15" fmla="*/ 91 h 441"/>
              <a:gd name="T16" fmla="*/ 181 w 839"/>
              <a:gd name="T17" fmla="*/ 309 h 441"/>
              <a:gd name="T18" fmla="*/ 206 w 839"/>
              <a:gd name="T19" fmla="*/ 375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9" h="441">
                <a:moveTo>
                  <a:pt x="156" y="359"/>
                </a:moveTo>
                <a:cubicBezTo>
                  <a:pt x="839" y="347"/>
                  <a:pt x="508" y="441"/>
                  <a:pt x="740" y="283"/>
                </a:cubicBezTo>
                <a:cubicBezTo>
                  <a:pt x="752" y="248"/>
                  <a:pt x="771" y="219"/>
                  <a:pt x="782" y="183"/>
                </a:cubicBezTo>
                <a:cubicBezTo>
                  <a:pt x="777" y="132"/>
                  <a:pt x="789" y="91"/>
                  <a:pt x="740" y="75"/>
                </a:cubicBezTo>
                <a:cubicBezTo>
                  <a:pt x="692" y="27"/>
                  <a:pt x="606" y="10"/>
                  <a:pt x="540" y="0"/>
                </a:cubicBezTo>
                <a:cubicBezTo>
                  <a:pt x="398" y="3"/>
                  <a:pt x="256" y="3"/>
                  <a:pt x="114" y="8"/>
                </a:cubicBezTo>
                <a:cubicBezTo>
                  <a:pt x="97" y="9"/>
                  <a:pt x="79" y="8"/>
                  <a:pt x="64" y="16"/>
                </a:cubicBezTo>
                <a:cubicBezTo>
                  <a:pt x="55" y="21"/>
                  <a:pt x="43" y="80"/>
                  <a:pt x="39" y="91"/>
                </a:cubicBezTo>
                <a:cubicBezTo>
                  <a:pt x="48" y="310"/>
                  <a:pt x="0" y="294"/>
                  <a:pt x="181" y="309"/>
                </a:cubicBezTo>
                <a:cubicBezTo>
                  <a:pt x="186" y="332"/>
                  <a:pt x="189" y="358"/>
                  <a:pt x="206" y="375"/>
                </a:cubicBezTo>
              </a:path>
            </a:pathLst>
          </a:custGeom>
          <a:noFill/>
          <a:ln w="190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2" grpId="0" autoUpdateAnimBg="0"/>
      <p:bldP spid="121877" grpId="0" autoUpdateAnimBg="0"/>
      <p:bldP spid="121878" grpId="0" autoUpdateAnimBg="0"/>
      <p:bldP spid="121879" grpId="0" autoUpdateAnimBg="0"/>
      <p:bldP spid="121882" grpId="0" animBg="1" autoUpdateAnimBg="0"/>
      <p:bldP spid="121883" grpId="0" animBg="1"/>
      <p:bldP spid="121885" grpId="0" animBg="1"/>
      <p:bldP spid="121886" grpId="0" animBg="1"/>
      <p:bldP spid="121887" grpId="0" animBg="1"/>
      <p:bldP spid="12188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627313" y="3284538"/>
            <a:ext cx="13589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getchar(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84213" y="32845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2051050" y="1700213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971550" y="1557338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3" name="AutoShape 21"/>
          <p:cNvSpPr>
            <a:spLocks noChangeArrowheads="1"/>
          </p:cNvSpPr>
          <p:nvPr/>
        </p:nvSpPr>
        <p:spPr bwMode="auto">
          <a:xfrm>
            <a:off x="755650" y="549275"/>
            <a:ext cx="33845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</a:t>
            </a:r>
          </a:p>
        </p:txBody>
      </p:sp>
      <p:sp>
        <p:nvSpPr>
          <p:cNvPr id="125978" name="AutoShape 26"/>
          <p:cNvSpPr>
            <a:spLocks noChangeArrowheads="1"/>
          </p:cNvSpPr>
          <p:nvPr/>
        </p:nvSpPr>
        <p:spPr bwMode="auto">
          <a:xfrm>
            <a:off x="2555875" y="2349500"/>
            <a:ext cx="3744913" cy="431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为</a:t>
            </a:r>
            <a:r>
              <a:rPr lang="en-US" altLang="zh-CN">
                <a:latin typeface="Times New Roman" pitchFamily="18" charset="0"/>
              </a:rPr>
              <a:t>getche(</a:t>
            </a:r>
            <a:r>
              <a:rPr lang="zh-CN" altLang="en-US">
                <a:latin typeface="Times New Roman" pitchFamily="18" charset="0"/>
              </a:rPr>
              <a:t>　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/>
              <a:t>函数的变体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2627313" y="3860800"/>
            <a:ext cx="11223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80" name="AutoShape 28"/>
          <p:cNvSpPr>
            <a:spLocks noChangeArrowheads="1"/>
          </p:cNvSpPr>
          <p:nvPr/>
        </p:nvSpPr>
        <p:spPr bwMode="auto">
          <a:xfrm>
            <a:off x="1476375" y="44370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2916238" y="4314240"/>
            <a:ext cx="576021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char ch1,ch2;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回显，等待回车接收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回显，不用等待回车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();   //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不回显，不用等待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0" grpId="0" animBg="1"/>
      <p:bldP spid="12598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08664"/>
              </p:ext>
            </p:extLst>
          </p:nvPr>
        </p:nvGraphicFramePr>
        <p:xfrm>
          <a:off x="251520" y="764704"/>
          <a:ext cx="828092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500031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</a:t>
                      </a:r>
                      <a:r>
                        <a:rPr lang="en-US" altLang="zh-CN" sz="2000" baseline="0" dirty="0" smtClean="0"/>
                        <a:t>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</a:t>
                      </a:r>
                      <a:r>
                        <a:rPr lang="en-US" altLang="zh-CN" sz="2000" dirty="0" smtClean="0"/>
                        <a:t>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</a:t>
                      </a:r>
                      <a:r>
                        <a:rPr lang="en-US" altLang="zh-CN" sz="2000" dirty="0" smtClean="0"/>
                        <a:t>13)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31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</a:t>
                      </a:r>
                      <a:r>
                        <a:rPr lang="en-US" altLang="zh-CN" sz="2000" baseline="0" dirty="0" smtClean="0"/>
                        <a:t>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188640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5180999"/>
            <a:ext cx="32403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())!= '\r')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} </a:t>
            </a:r>
            <a:endParaRPr lang="zh-CN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5157192"/>
            <a:ext cx="5164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())!=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‘\n’)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判断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行的结束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} </a:t>
            </a:r>
            <a:endParaRPr lang="zh-CN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3074118"/>
            <a:ext cx="8640780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键入字符存入缓冲区，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遇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开始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读取缓冲区中的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内容，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键理解为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，表示“回车换行”符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 ，因此最后的字符是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不用等待回车，获取键入的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字符， “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’\r’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，表示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“回车”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符 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dirty="0" err="1"/>
              <a:t>scanf</a:t>
            </a:r>
            <a:r>
              <a:rPr lang="en-US" altLang="zh-CN" sz="2000" dirty="0"/>
              <a:t>(“%c”,&amp;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);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输入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Enter</a:t>
            </a:r>
            <a:r>
              <a:rPr lang="zh-CN" altLang="en-US" sz="2000" dirty="0" smtClean="0"/>
              <a:t>键</a:t>
            </a:r>
            <a:r>
              <a:rPr lang="zh-CN" altLang="en-US" sz="2000" dirty="0"/>
              <a:t>， 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 = </a:t>
            </a:r>
            <a:r>
              <a:rPr lang="zh-CN" altLang="en-US" sz="2000" dirty="0" smtClean="0"/>
              <a:t>‘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’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回车键未消费，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getch</a:t>
            </a:r>
            <a:r>
              <a:rPr lang="en-US" altLang="zh-CN" sz="2000" dirty="0" smtClean="0"/>
              <a:t>();             // </a:t>
            </a:r>
            <a:r>
              <a:rPr lang="zh-CN" altLang="en-US" sz="2000" dirty="0" smtClean="0"/>
              <a:t>读取到</a:t>
            </a:r>
            <a:r>
              <a:rPr lang="en-US" altLang="zh-CN" sz="2000" dirty="0" smtClean="0"/>
              <a:t>’\r’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68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555875" y="2420938"/>
            <a:ext cx="19288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66FF"/>
                </a:solidFill>
                <a:latin typeface="Times New Roman" pitchFamily="18" charset="0"/>
              </a:rPr>
              <a:t>gets(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数组名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)</a:t>
            </a:r>
            <a:endParaRPr lang="en-US" altLang="zh-CN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476375" y="3141663"/>
            <a:ext cx="41767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zh-CN" altLang="en-US" sz="2800" b="0" dirty="0">
                <a:latin typeface="Times New Roman" pitchFamily="18" charset="0"/>
              </a:rPr>
              <a:t>：＃</a:t>
            </a:r>
            <a:r>
              <a:rPr lang="en-US" altLang="zh-CN" sz="2800" b="0" dirty="0">
                <a:latin typeface="Times New Roman" pitchFamily="18" charset="0"/>
              </a:rPr>
              <a:t>include&lt;</a:t>
            </a:r>
            <a:r>
              <a:rPr lang="en-US" altLang="zh-CN" sz="2800" b="0" dirty="0" err="1">
                <a:latin typeface="Times New Roman" pitchFamily="18" charset="0"/>
              </a:rPr>
              <a:t>stdio.h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</a:t>
            </a:r>
            <a:r>
              <a:rPr lang="en-US" altLang="zh-CN" sz="2800" b="0" dirty="0" smtClean="0">
                <a:latin typeface="Times New Roman" pitchFamily="18" charset="0"/>
              </a:rPr>
              <a:t>void  main</a:t>
            </a:r>
            <a:r>
              <a:rPr lang="en-US" altLang="zh-CN" sz="2800" b="0" dirty="0">
                <a:latin typeface="Times New Roman" pitchFamily="18" charset="0"/>
              </a:rPr>
              <a:t>( )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{ char 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[50];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gets(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puts(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}</a:t>
            </a:r>
          </a:p>
        </p:txBody>
      </p: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801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8020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gets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827088" y="24209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979613" y="1844675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在标准输入装置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键盘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上输入字符串给字符数组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971550" y="167005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5" name="Freeform 25"/>
          <p:cNvSpPr>
            <a:spLocks/>
          </p:cNvSpPr>
          <p:nvPr/>
        </p:nvSpPr>
        <p:spPr bwMode="auto">
          <a:xfrm>
            <a:off x="5827713" y="1738313"/>
            <a:ext cx="1041400" cy="603250"/>
          </a:xfrm>
          <a:custGeom>
            <a:avLst/>
            <a:gdLst>
              <a:gd name="T0" fmla="*/ 107 w 656"/>
              <a:gd name="T1" fmla="*/ 350 h 380"/>
              <a:gd name="T2" fmla="*/ 556 w 656"/>
              <a:gd name="T3" fmla="*/ 340 h 380"/>
              <a:gd name="T4" fmla="*/ 644 w 656"/>
              <a:gd name="T5" fmla="*/ 291 h 380"/>
              <a:gd name="T6" fmla="*/ 654 w 656"/>
              <a:gd name="T7" fmla="*/ 252 h 380"/>
              <a:gd name="T8" fmla="*/ 644 w 656"/>
              <a:gd name="T9" fmla="*/ 57 h 380"/>
              <a:gd name="T10" fmla="*/ 507 w 656"/>
              <a:gd name="T11" fmla="*/ 8 h 380"/>
              <a:gd name="T12" fmla="*/ 58 w 656"/>
              <a:gd name="T13" fmla="*/ 37 h 380"/>
              <a:gd name="T14" fmla="*/ 0 w 656"/>
              <a:gd name="T15" fmla="*/ 116 h 380"/>
              <a:gd name="T16" fmla="*/ 68 w 656"/>
              <a:gd name="T17" fmla="*/ 340 h 380"/>
              <a:gd name="T18" fmla="*/ 234 w 656"/>
              <a:gd name="T19" fmla="*/ 36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6" h="380">
                <a:moveTo>
                  <a:pt x="107" y="350"/>
                </a:moveTo>
                <a:cubicBezTo>
                  <a:pt x="257" y="347"/>
                  <a:pt x="407" y="354"/>
                  <a:pt x="556" y="340"/>
                </a:cubicBezTo>
                <a:cubicBezTo>
                  <a:pt x="589" y="337"/>
                  <a:pt x="612" y="302"/>
                  <a:pt x="644" y="291"/>
                </a:cubicBezTo>
                <a:cubicBezTo>
                  <a:pt x="647" y="278"/>
                  <a:pt x="654" y="265"/>
                  <a:pt x="654" y="252"/>
                </a:cubicBezTo>
                <a:cubicBezTo>
                  <a:pt x="654" y="187"/>
                  <a:pt x="656" y="121"/>
                  <a:pt x="644" y="57"/>
                </a:cubicBezTo>
                <a:cubicBezTo>
                  <a:pt x="641" y="40"/>
                  <a:pt x="527" y="13"/>
                  <a:pt x="507" y="8"/>
                </a:cubicBezTo>
                <a:cubicBezTo>
                  <a:pt x="302" y="14"/>
                  <a:pt x="216" y="0"/>
                  <a:pt x="58" y="37"/>
                </a:cubicBezTo>
                <a:cubicBezTo>
                  <a:pt x="24" y="60"/>
                  <a:pt x="13" y="77"/>
                  <a:pt x="0" y="116"/>
                </a:cubicBezTo>
                <a:cubicBezTo>
                  <a:pt x="8" y="183"/>
                  <a:pt x="16" y="287"/>
                  <a:pt x="68" y="340"/>
                </a:cubicBezTo>
                <a:cubicBezTo>
                  <a:pt x="107" y="380"/>
                  <a:pt x="234" y="369"/>
                  <a:pt x="234" y="369"/>
                </a:cubicBezTo>
              </a:path>
            </a:pathLst>
          </a:cu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6" grpId="0" autoUpdateAnimBg="0"/>
      <p:bldP spid="128021" grpId="0" autoUpdateAnimBg="0"/>
      <p:bldP spid="128022" grpId="0" autoUpdateAnimBg="0"/>
      <p:bldP spid="128023" grpId="0" autoUpdateAnimBg="0"/>
      <p:bldP spid="1280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33" name="Group 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1547813" y="1052513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＞</a:t>
            </a:r>
          </a:p>
        </p:txBody>
      </p:sp>
      <p:pic>
        <p:nvPicPr>
          <p:cNvPr id="129049" name="Picture 25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323850" y="188913"/>
            <a:ext cx="1439863" cy="10795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9052" name="Picture 28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1547813" y="1773238"/>
            <a:ext cx="7596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gets(str) 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scanf(“%s”,str)</a:t>
            </a:r>
            <a:r>
              <a:rPr lang="zh-CN" altLang="en-US" b="0">
                <a:solidFill>
                  <a:srgbClr val="000000"/>
                </a:solidFill>
              </a:rPr>
              <a:t>输入字符串的区别在于：</a:t>
            </a:r>
            <a:endParaRPr lang="zh-CN" altLang="en-US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gets: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字符串必须以回车符结束；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scanf: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字符串可以以空白字符的任意一种结束</a:t>
            </a:r>
          </a:p>
        </p:txBody>
      </p:sp>
      <p:sp>
        <p:nvSpPr>
          <p:cNvPr id="129054" name="AutoShape 30"/>
          <p:cNvSpPr>
            <a:spLocks noChangeArrowheads="1"/>
          </p:cNvSpPr>
          <p:nvPr/>
        </p:nvSpPr>
        <p:spPr bwMode="auto">
          <a:xfrm>
            <a:off x="684213" y="3429000"/>
            <a:ext cx="792162" cy="360363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900113" y="3861048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latin typeface="Times New Roman" pitchFamily="18" charset="0"/>
              </a:rPr>
              <a:t>char 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[50];</a:t>
            </a:r>
          </a:p>
          <a:p>
            <a:r>
              <a:rPr lang="en-US" altLang="zh-CN" b="0" dirty="0" smtClean="0">
                <a:latin typeface="Times New Roman" pitchFamily="18" charset="0"/>
              </a:rPr>
              <a:t>gets(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>
                <a:latin typeface="Times New Roman" pitchFamily="18" charset="0"/>
              </a:rPr>
              <a:t>):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900113" y="501332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scanf(“%s”,str):</a:t>
            </a:r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1908175" y="35734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/>
              <a:t>同样输入：</a:t>
            </a:r>
            <a:r>
              <a:rPr lang="en-US" altLang="zh-CN" b="0"/>
              <a:t>lsjfjd439LKHNG  3449	3435gfklj~!1d </a:t>
            </a:r>
            <a:r>
              <a:rPr lang="en-US" altLang="zh-CN" b="0">
                <a:sym typeface="Wingdings" pitchFamily="2" charset="2"/>
              </a:rPr>
              <a:t></a:t>
            </a: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2339975" y="4214813"/>
            <a:ext cx="645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  3449 3435gfklj~!1d</a:t>
            </a:r>
            <a:r>
              <a:rPr lang="en-US" altLang="zh-CN" dirty="0"/>
              <a:t> 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3059113" y="5013325"/>
            <a:ext cx="3337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animBg="1"/>
      <p:bldP spid="129055" grpId="0"/>
      <p:bldP spid="129056" grpId="0"/>
      <p:bldP spid="129057" grpId="0"/>
      <p:bldP spid="129058" grpId="0"/>
      <p:bldP spid="12905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1619250" y="1916113"/>
            <a:ext cx="5781675" cy="3646487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71550" y="1341438"/>
            <a:ext cx="432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24075" y="2420938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结构化程序设计思想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24075" y="3141663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C</a:t>
            </a:r>
            <a:r>
              <a:rPr lang="zh-CN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程序结构的分类</a:t>
            </a:r>
            <a:endParaRPr lang="zh-CN" altLang="en-US" sz="2800" b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124075" y="4005263"/>
            <a:ext cx="294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53</a:t>
              </a:r>
              <a:r>
                <a:rPr lang="en-US" altLang="zh-CN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4" name="Group 3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4786" name="Rectangle 3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132138" y="26368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9900FF"/>
                </a:solidFill>
                <a:latin typeface="Times New Roman" pitchFamily="18" charset="0"/>
              </a:rPr>
              <a:t>1    </a:t>
            </a:r>
            <a:r>
              <a:rPr lang="en-US" altLang="zh-CN" sz="2800" dirty="0" smtClean="0">
                <a:solidFill>
                  <a:srgbClr val="9900FF"/>
                </a:solidFill>
                <a:latin typeface="Times New Roman" pitchFamily="18" charset="0"/>
              </a:rPr>
              <a:t>3    4   5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2916238" y="1557338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9900FF"/>
                </a:solidFill>
              </a:rPr>
              <a:t>P.29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908175" y="1412875"/>
            <a:ext cx="821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exit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  <a:endParaRPr lang="en-US" altLang="zh-CN" sz="2800" b="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116013" y="692150"/>
            <a:ext cx="3240087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终止程序运行语句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403350" y="2852738"/>
            <a:ext cx="470535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</a:t>
            </a:r>
            <a:r>
              <a:rPr lang="en-US" altLang="zh-CN" sz="2800" b="0">
                <a:latin typeface="Times New Roman" pitchFamily="18" charset="0"/>
              </a:rPr>
              <a:t>{  } </a:t>
            </a:r>
            <a:r>
              <a:rPr lang="zh-CN" altLang="en-US" sz="2800" b="0">
                <a:latin typeface="Times New Roman" pitchFamily="18" charset="0"/>
              </a:rPr>
              <a:t>括起来的一系列语句。</a:t>
            </a: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如</a:t>
            </a:r>
            <a:r>
              <a:rPr lang="en-US" altLang="zh-CN" sz="2800" b="0">
                <a:latin typeface="Times New Roman" pitchFamily="18" charset="0"/>
              </a:rPr>
              <a:t>:  {  z=x+y;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t=z/100;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%f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, t)</a:t>
            </a:r>
            <a:r>
              <a:rPr lang="zh-CN" altLang="en-US" sz="2800" b="0">
                <a:latin typeface="Times New Roman" pitchFamily="18" charset="0"/>
              </a:rPr>
              <a:t>；</a:t>
            </a:r>
            <a:endParaRPr lang="zh-CN" altLang="en-US" sz="2800" b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1187450" y="2133600"/>
            <a:ext cx="1727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复合语句</a:t>
            </a:r>
          </a:p>
        </p:txBody>
      </p:sp>
      <p:pic>
        <p:nvPicPr>
          <p:cNvPr id="9258" name="Picture 42" descr="j02853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429000"/>
            <a:ext cx="1868488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  <p:bldP spid="9243" grpId="0" animBg="1"/>
      <p:bldP spid="9245" grpId="0" autoUpdateAnimBg="0"/>
      <p:bldP spid="9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1287" name="Text Box 2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5400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结构化程序设计理念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755650" y="2205038"/>
            <a:ext cx="3024188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程序的质量标准</a:t>
            </a: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5003800" y="1557338"/>
            <a:ext cx="2736850" cy="935037"/>
          </a:xfrm>
          <a:prstGeom prst="cloudCallout">
            <a:avLst>
              <a:gd name="adj1" fmla="val -96463"/>
              <a:gd name="adj2" fmla="val 50171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什么才是好程序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55650" y="3500438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早期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程序占内存容量和运行时间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755650" y="4724400"/>
            <a:ext cx="75961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现今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良好的结构和易读性，以减少设计和维</a:t>
            </a:r>
          </a:p>
          <a:p>
            <a:pPr>
              <a:spcBef>
                <a:spcPct val="50000"/>
              </a:spcBef>
            </a:pPr>
            <a:r>
              <a:rPr lang="zh-CN" altLang="en-US" sz="2800" b="0"/>
              <a:t>　　　护的时间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 animBg="1" autoUpdateAnimBg="0"/>
      <p:bldP spid="11289" grpId="0" animBg="1"/>
      <p:bldP spid="11290" grpId="0"/>
      <p:bldP spid="112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00100" y="1989138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符合“清晰第一，效率第二”的质量标准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58888" y="2708275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具有良好的特性</a:t>
            </a:r>
            <a:endParaRPr lang="zh-CN" altLang="en-US" sz="28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908175" y="42926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latin typeface="Times New Roman" pitchFamily="18" charset="0"/>
              </a:rPr>
              <a:t>每一个模块：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356100" y="32131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只有一个入口</a:t>
            </a:r>
          </a:p>
        </p:txBody>
      </p: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755650" y="692150"/>
            <a:ext cx="3024188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结构化程序标准</a:t>
            </a:r>
          </a:p>
        </p:txBody>
      </p:sp>
      <p:pic>
        <p:nvPicPr>
          <p:cNvPr id="78870" name="Picture 22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1" name="Picture 23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5364163" y="476250"/>
            <a:ext cx="2736850" cy="935038"/>
          </a:xfrm>
          <a:prstGeom prst="cloudCallout">
            <a:avLst>
              <a:gd name="adj1" fmla="val -116995"/>
              <a:gd name="adj2" fmla="val 6708"/>
            </a:avLst>
          </a:prstGeom>
          <a:gradFill rotWithShape="1">
            <a:gsLst>
              <a:gs pos="0">
                <a:srgbClr val="00808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什么才是好结构</a:t>
            </a: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4356100" y="38608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只有一个出口</a:t>
            </a: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284663" y="4508500"/>
            <a:ext cx="468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 dirty="0">
                <a:latin typeface="Times New Roman" pitchFamily="18" charset="0"/>
                <a:ea typeface="隶书" pitchFamily="49" charset="-122"/>
              </a:rPr>
              <a:t>无死语句（无用的语句）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356100" y="5084763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没有死循环</a:t>
            </a:r>
          </a:p>
        </p:txBody>
      </p:sp>
      <p:sp>
        <p:nvSpPr>
          <p:cNvPr id="78876" name="AutoShape 28"/>
          <p:cNvSpPr>
            <a:spLocks/>
          </p:cNvSpPr>
          <p:nvPr/>
        </p:nvSpPr>
        <p:spPr bwMode="auto">
          <a:xfrm>
            <a:off x="3997325" y="3500438"/>
            <a:ext cx="358775" cy="1943100"/>
          </a:xfrm>
          <a:prstGeom prst="leftBrace">
            <a:avLst>
              <a:gd name="adj1" fmla="val 45133"/>
              <a:gd name="adj2" fmla="val 50000"/>
            </a:avLst>
          </a:prstGeom>
          <a:noFill/>
          <a:ln w="9525">
            <a:solidFill>
              <a:srgbClr val="99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utoUpdateAnimBg="0"/>
      <p:bldP spid="78853" grpId="0" autoUpdateAnimBg="0"/>
      <p:bldP spid="78868" grpId="0" animBg="1" autoUpdateAnimBg="0"/>
      <p:bldP spid="78872" grpId="0" animBg="1"/>
      <p:bldP spid="78873" grpId="0" autoUpdateAnimBg="0"/>
      <p:bldP spid="78874" grpId="0" autoUpdateAnimBg="0"/>
      <p:bldP spid="78875" grpId="0" autoUpdateAnimBg="0"/>
      <p:bldP spid="788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2349500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11188" y="1700213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满足以上结构化程序设计标准的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只有三种结构:</a:t>
            </a:r>
            <a:endParaRPr lang="en-US" altLang="zh-CN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9972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6830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4306888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2988</TotalTime>
  <Words>4667</Words>
  <Application>Microsoft Office PowerPoint</Application>
  <PresentationFormat>全屏显示(4:3)</PresentationFormat>
  <Paragraphs>827</Paragraphs>
  <Slides>56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Blueprint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173</cp:revision>
  <dcterms:created xsi:type="dcterms:W3CDTF">2003-07-10T12:31:39Z</dcterms:created>
  <dcterms:modified xsi:type="dcterms:W3CDTF">2016-11-07T03:52:17Z</dcterms:modified>
</cp:coreProperties>
</file>